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8"/>
  </p:notesMasterIdLst>
  <p:sldIdLst>
    <p:sldId id="256" r:id="rId6"/>
    <p:sldId id="257" r:id="rId7"/>
    <p:sldId id="265" r:id="rId8"/>
    <p:sldId id="264" r:id="rId9"/>
    <p:sldId id="258" r:id="rId10"/>
    <p:sldId id="260" r:id="rId11"/>
    <p:sldId id="261" r:id="rId12"/>
    <p:sldId id="266" r:id="rId13"/>
    <p:sldId id="263" r:id="rId14"/>
    <p:sldId id="268" r:id="rId15"/>
    <p:sldId id="269" r:id="rId16"/>
    <p:sldId id="270" r:id="rId17"/>
    <p:sldId id="271" r:id="rId18"/>
    <p:sldId id="273" r:id="rId19"/>
    <p:sldId id="274" r:id="rId20"/>
    <p:sldId id="275" r:id="rId21"/>
    <p:sldId id="276" r:id="rId22"/>
    <p:sldId id="280" r:id="rId23"/>
    <p:sldId id="277" r:id="rId24"/>
    <p:sldId id="278" r:id="rId25"/>
    <p:sldId id="279" r:id="rId26"/>
    <p:sldId id="28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8240B44-260E-4BA9-8940-3F0B1D22A674}">
          <p14:sldIdLst>
            <p14:sldId id="256"/>
            <p14:sldId id="257"/>
            <p14:sldId id="265"/>
            <p14:sldId id="264"/>
            <p14:sldId id="258"/>
            <p14:sldId id="260"/>
            <p14:sldId id="261"/>
            <p14:sldId id="266"/>
            <p14:sldId id="263"/>
            <p14:sldId id="268"/>
            <p14:sldId id="269"/>
            <p14:sldId id="270"/>
            <p14:sldId id="271"/>
            <p14:sldId id="273"/>
            <p14:sldId id="274"/>
            <p14:sldId id="275"/>
            <p14:sldId id="276"/>
            <p14:sldId id="280"/>
            <p14:sldId id="277"/>
            <p14:sldId id="278"/>
            <p14:sldId id="279"/>
            <p14:sldId id="28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D2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2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3156" y="3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1" d="100"/>
          <a:sy n="131" d="100"/>
        </p:scale>
        <p:origin x="229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637CE-9EA2-440B-A1AE-6BFB67B7FB7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DBE02A-79E5-4AA4-9709-0286102C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16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DBE02A-79E5-4AA4-9709-0286102CC8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92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3FA68-BDD5-04C2-0901-7BD962B9D1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E75ED-5E4C-38DF-AF5F-9D9100ADB9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F8103-EDA3-45ED-D0B9-3F144116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19CF4E-A0FD-4DA7-A874-92D4BA770C4A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DA887-E89E-A52E-7C0E-E41AAA48C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0E629-5385-04A9-E4A5-0E4610967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55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7A7A3-31C8-AA63-763A-F5771BFF7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C3CC4F-96F6-2F67-32AD-D1CB8DF5B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840B8-22D6-34BB-2AF2-F3CBF17CB8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C85BB06-44F1-42B9-83CB-C39FC0936B19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D0457-4578-328F-A5AD-AD202727B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70352-3AE5-7610-FFF7-DCC260269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11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64B735-09E4-9370-4703-9CDB80B478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55C122-8B5B-D599-2E54-005BE562DA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1FA97-B0B4-0CA8-723F-A9E2E84B4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9E3069-6C08-43AF-B0F2-D13DDDF22039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38C96-9FD1-BC1D-8422-9D885CC0C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656F2-6C96-D253-18FD-E98D59880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17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gradFill>
          <a:gsLst>
            <a:gs pos="55000">
              <a:schemeClr val="accent1">
                <a:lumMod val="5000"/>
                <a:lumOff val="95000"/>
              </a:schemeClr>
            </a:gs>
            <a:gs pos="25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60099" y="2375462"/>
            <a:ext cx="7517501" cy="890124"/>
          </a:xfrm>
        </p:spPr>
        <p:txBody>
          <a:bodyPr anchor="b">
            <a:normAutofit/>
          </a:bodyPr>
          <a:lstStyle>
            <a:lvl1pPr algn="l">
              <a:defRPr sz="4400">
                <a:latin typeface="+mj-lt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60099" y="3399692"/>
            <a:ext cx="7517501" cy="1465644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760100" y="3155894"/>
            <a:ext cx="5648241" cy="8092"/>
          </a:xfrm>
          <a:prstGeom prst="line">
            <a:avLst/>
          </a:prstGeom>
          <a:ln w="25400">
            <a:solidFill>
              <a:srgbClr val="E6A2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706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123606" y="577294"/>
            <a:ext cx="11961644" cy="6202750"/>
          </a:xfrm>
        </p:spPr>
        <p:txBody>
          <a:bodyPr/>
          <a:lstStyle>
            <a:lvl1pPr marL="180975" indent="-180975">
              <a:defRPr sz="2000"/>
            </a:lvl1pPr>
            <a:lvl2pPr marL="358775" indent="-177800">
              <a:defRPr/>
            </a:lvl2pPr>
            <a:lvl3pPr marL="539750" indent="-180975">
              <a:defRPr/>
            </a:lvl3pPr>
            <a:lvl4pPr marL="715963" indent="-176213">
              <a:defRPr/>
            </a:lvl4pPr>
            <a:lvl5pPr marL="896938" indent="-180975"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US" dirty="0" err="1"/>
              <a:t>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108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5619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836614"/>
            <a:ext cx="11247967" cy="5832475"/>
          </a:xfrm>
        </p:spPr>
        <p:txBody>
          <a:bodyPr/>
          <a:lstStyle/>
          <a:p>
            <a:pPr lvl="0"/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05412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33401"/>
            <a:ext cx="10390717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6400" y="1196976"/>
            <a:ext cx="566420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3800" y="1196976"/>
            <a:ext cx="5666317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560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33401"/>
            <a:ext cx="10390717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6400" y="1196976"/>
            <a:ext cx="566420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273800" y="1196975"/>
            <a:ext cx="5666317" cy="2624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273800" y="3973514"/>
            <a:ext cx="5666317" cy="2624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1111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98525-709B-D140-F88E-161790484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19F29-12FF-2E45-DF62-AB24E5EAF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80825-D51B-CF52-063B-04F5E5E7DE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369793-1413-4CDF-BCCE-AB60F433A870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29F21-424A-AE22-1F94-1EC447097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E5FEC-2E80-AAF7-048A-AA3FEE919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82635" y="6356350"/>
            <a:ext cx="2743200" cy="365125"/>
          </a:xfrm>
        </p:spPr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87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CD4CB-A733-C685-640A-36AF9C275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894833-E179-3B86-533E-7B249E885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D3996-3574-B15D-2470-3FA8C1315A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6CAF6C-8C84-47EE-8B33-BC396E20C3A1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56B50-C4BD-37DF-5761-F7021E4E3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D044D-D6FA-8B07-367C-9FA99CFAA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165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18030-0E05-4DEE-88AD-D0E61CC6C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84253-3CD4-E168-B749-025A540F7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6165" y="1343818"/>
            <a:ext cx="5629835" cy="4833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5D8BBF-76D5-B351-6BAE-415952911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5999" y="1343818"/>
            <a:ext cx="5629835" cy="4833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FA7343-CDCB-9A5E-EA71-2531910DE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F62D6D-2709-43C6-B78A-92A06BD1F7AA}" type="datetime1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E889-27B1-C5D7-D6C1-FB677E662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0C9E5B-60D0-C510-1ABE-C580AAB42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9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4B67F-49F5-2FF6-7667-9255AA980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65" y="18254"/>
            <a:ext cx="11259670" cy="1325564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55FCC-4115-4B59-40EB-18BC76A36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165" y="1343818"/>
            <a:ext cx="56298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C8B675-EB6B-64C0-DF76-67D7C25BFA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6164" y="2177255"/>
            <a:ext cx="5629835" cy="4012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6B4DA5-607D-AA9C-BF02-8863C8205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8" y="1353343"/>
            <a:ext cx="56298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A0D42-E21A-3F3C-EB86-FD35CC9BC2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5998" y="2186780"/>
            <a:ext cx="5629834" cy="40028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E996E0-8A0A-3A88-4618-4201D62791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B22894-A0A8-4711-BB4F-BF888949CD70}" type="datetime1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2C34F-BC4A-1BA2-3239-1FF2AC736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CD261F-882D-C81E-4157-393E1ADC5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7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2CE14-D859-7E26-373F-C258C0591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EF924A-ABB4-D1EC-85D1-3ED65D5A3C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E6BFD3-453E-464D-B3B7-A25A77CF94C2}" type="datetime1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ECA073-8A18-B9B9-987D-83E9EA269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B3727-8855-08F4-D9B0-6735F0E1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30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E97C75-211B-C664-D4A8-A9EA106F72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FC2115-4886-4971-A64E-86B9AEBBFE5D}" type="datetime1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708227-1955-DBF9-FD31-D7BA508B5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43CA6-AE9C-C859-83DA-0E89AFD72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6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C748A-DD75-F16C-3C01-09E0D50B6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86649-9189-1BB6-F862-31264FD83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4DA1EA-D366-E6E3-ABC9-C343F11FD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20341-CBCC-1FB6-5D37-0388E1A400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8DC9F20-0F8C-4FD9-8152-D1948B45FC73}" type="datetime1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53049-1E65-D9BD-276A-15BB61D88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92AD4-9332-86F3-F622-76B38D504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74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5E632-7BD5-F62F-2D29-950C0C06B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781616-93B9-2069-DBD0-90219409BF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3D5AB2-3D08-33A5-A2D1-A3FC618C2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E967D-E410-AEDF-DFB1-9A415D065D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D23CBD-9F73-4975-9666-9752A4A40B18}" type="datetime1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DE2C3-C286-AB18-940B-ABCF38B48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FCCECE-5A32-8E87-FEDC-ECD6E8B2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59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69957B-860A-5214-436F-7FA2D2E2E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65" y="18255"/>
            <a:ext cx="112596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29130-39DA-AD14-9E3F-FCA281D82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165" y="1343818"/>
            <a:ext cx="11259670" cy="4833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21DC9-5998-AF1F-9753-36D70E904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FF0D79-36BD-4F16-B0BD-96B2B693837A}" type="datetime1">
              <a:rPr lang="en-US" smtClean="0"/>
              <a:t>11/5/2025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C6285-3E74-AC35-9CA0-6CEF851B79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6165" y="6356350"/>
            <a:ext cx="76872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NPRG041 Programování v C++ - cvičení Jiří Klepl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D9EE4F-FBBC-25D8-ABDC-DD00D16C9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76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8000">
              <a:schemeClr val="accent1">
                <a:lumMod val="5000"/>
                <a:lumOff val="9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464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68978"/>
            <a:ext cx="12192000" cy="6189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472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Wjrh8jK7K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Wjrh8jK7K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Wjrh8jK7K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Wjrh8jK7K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cppreference.com/w/cpp/language/rule_of_three" TargetMode="Externa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en.cppreference.com/w/cpp/language/rule_of_three" TargetMode="Externa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en.cppreference.com/w/cpp/language/rule_of_three" TargetMode="Externa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en.cppreference.com/w/cpp/language/rule_of_three" TargetMode="Externa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en.cppreference.com/w/cpp/language/rule_of_three" TargetMode="Externa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microsoft.com/en-us/cpp/code-quality/clang-tidy" TargetMode="External"/><Relationship Id="rId2" Type="http://schemas.openxmlformats.org/officeDocument/2006/relationships/hyperlink" Target="https://clang.llvm.org/extra/clang-tidy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isocpp.github.io/CppCoreGuidelines/CppCoreGuideline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teaching.mff.cuni.cz/nprg041-klepl-web/data/06/expression.hp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Wjrh8jK7K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Wjrh8jK7K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Wjrh8jK7K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CE40E-DEBA-297F-732D-E2C8F8DCB0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NPRG041 – C++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1B3E8C-2831-C061-24E9-BAE0F7ECF7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c</a:t>
            </a:r>
            <a:r>
              <a:rPr lang="en-US" dirty="0"/>
              <a:t>v</a:t>
            </a:r>
            <a:r>
              <a:rPr lang="cs-CZ" dirty="0" err="1"/>
              <a:t>ičení</a:t>
            </a:r>
            <a:r>
              <a:rPr lang="cs-CZ" dirty="0"/>
              <a:t> – </a:t>
            </a:r>
            <a:r>
              <a:rPr lang="en-US" dirty="0"/>
              <a:t>Ji</a:t>
            </a:r>
            <a:r>
              <a:rPr lang="cs-CZ" dirty="0"/>
              <a:t>ří</a:t>
            </a:r>
            <a:r>
              <a:rPr lang="en-US" dirty="0"/>
              <a:t> Klepl</a:t>
            </a:r>
            <a:endParaRPr lang="cs-CZ" dirty="0"/>
          </a:p>
          <a:p>
            <a:r>
              <a:rPr lang="cs-CZ" b="1" dirty="0" err="1"/>
              <a:t>mattermost</a:t>
            </a:r>
            <a:r>
              <a:rPr lang="cs-CZ" dirty="0"/>
              <a:t>: ulita/25</a:t>
            </a:r>
            <a:r>
              <a:rPr lang="en-US" dirty="0"/>
              <a:t>26</a:t>
            </a:r>
            <a:r>
              <a:rPr lang="cs-CZ" dirty="0"/>
              <a:t>ZS: nprg041-cpp-klepl (</a:t>
            </a:r>
            <a:r>
              <a:rPr lang="cs-CZ" dirty="0" err="1"/>
              <a:t>inv</a:t>
            </a:r>
            <a:r>
              <a:rPr lang="cs-CZ" dirty="0"/>
              <a:t> na SIS nástěnce)</a:t>
            </a:r>
            <a:br>
              <a:rPr lang="cs-CZ" dirty="0"/>
            </a:b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k</a:t>
            </a:r>
            <a:r>
              <a:rPr lang="cs-CZ" dirty="0">
                <a:solidFill>
                  <a:schemeClr val="bg2">
                    <a:lumMod val="90000"/>
                  </a:schemeClr>
                </a:solidFill>
              </a:rPr>
              <a:t>lepl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@d3s.mff.cuni.cz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21C1D-0544-A012-4AFD-9FEF779DE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NPRG041 </a:t>
            </a:r>
            <a:r>
              <a:rPr lang="en-US" dirty="0" err="1"/>
              <a:t>Programování</a:t>
            </a:r>
            <a:r>
              <a:rPr lang="en-US" dirty="0"/>
              <a:t> v C++ - </a:t>
            </a:r>
            <a:r>
              <a:rPr lang="en-US" dirty="0" err="1"/>
              <a:t>cvičení</a:t>
            </a:r>
            <a:r>
              <a:rPr lang="en-US" dirty="0"/>
              <a:t>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E1236-6277-E1D9-F75F-24CDF60A9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955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4026D-3A70-7122-051F-88E632D2D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6E4E4-F059-08A5-3A50-C9963F47D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Overridování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DC473F-9B6D-1885-E09C-BB06C9732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028902-62CC-9805-91E4-D8BDF82BB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10</a:t>
            </a:fld>
            <a:endParaRPr lang="en-US"/>
          </a:p>
        </p:txBody>
      </p:sp>
      <p:sp>
        <p:nvSpPr>
          <p:cNvPr id="6" name="TextBox 5">
            <a:hlinkClick r:id="rId2"/>
            <a:extLst>
              <a:ext uri="{FF2B5EF4-FFF2-40B4-BE49-F238E27FC236}">
                <a16:creationId xmlns:a16="http://schemas.microsoft.com/office/drawing/2014/main" id="{1B3EB940-05F3-4A76-B8BB-17FB47F9E817}"/>
              </a:ext>
            </a:extLst>
          </p:cNvPr>
          <p:cNvSpPr txBox="1"/>
          <p:nvPr/>
        </p:nvSpPr>
        <p:spPr>
          <a:xfrm>
            <a:off x="1478732" y="1626222"/>
            <a:ext cx="6602239" cy="13635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template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Base&gt;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DefaultPrintable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: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Printable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private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print(std::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out)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override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out &lt;&lt;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typeid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(Base).name();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DC4EBDF3-0F15-1BFF-30B1-D443AF944B0C}"/>
              </a:ext>
            </a:extLst>
          </p:cNvPr>
          <p:cNvSpPr/>
          <p:nvPr/>
        </p:nvSpPr>
        <p:spPr>
          <a:xfrm>
            <a:off x="6096000" y="2643400"/>
            <a:ext cx="4454305" cy="785600"/>
          </a:xfrm>
          <a:prstGeom prst="wedgeRoundRectCallout">
            <a:avLst>
              <a:gd name="adj1" fmla="val -36159"/>
              <a:gd name="adj2" fmla="val -79291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Říká </a:t>
            </a:r>
            <a:r>
              <a:rPr lang="cs-CZ" dirty="0" err="1"/>
              <a:t>compileru</a:t>
            </a:r>
            <a:r>
              <a:rPr lang="cs-CZ" dirty="0"/>
              <a:t>:</a:t>
            </a:r>
            <a:br>
              <a:rPr lang="cs-CZ" dirty="0"/>
            </a:br>
            <a:r>
              <a:rPr lang="cs-CZ" dirty="0"/>
              <a:t>„</a:t>
            </a:r>
            <a:r>
              <a:rPr lang="cs-CZ" dirty="0" err="1"/>
              <a:t>Printable</a:t>
            </a:r>
            <a:r>
              <a:rPr lang="cs-CZ" dirty="0"/>
              <a:t> by mělo obsahovat </a:t>
            </a:r>
            <a:r>
              <a:rPr lang="cs-CZ" dirty="0" err="1"/>
              <a:t>virtual</a:t>
            </a:r>
            <a:r>
              <a:rPr lang="cs-CZ" dirty="0"/>
              <a:t> </a:t>
            </a:r>
            <a:r>
              <a:rPr lang="cs-CZ" dirty="0" err="1"/>
              <a:t>print</a:t>
            </a:r>
            <a:r>
              <a:rPr lang="cs-CZ" dirty="0"/>
              <a:t>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83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C8523-B801-AF16-B664-C3D33DF8F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9A8C2-B137-D1A7-6829-B1E372CE4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Overridování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FCBEE7-885E-E3B6-A2DC-CB16A774B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C07F5F-82A8-C8AB-68BB-AAB81E10D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11</a:t>
            </a:fld>
            <a:endParaRPr lang="en-US"/>
          </a:p>
        </p:txBody>
      </p:sp>
      <p:sp>
        <p:nvSpPr>
          <p:cNvPr id="6" name="TextBox 5">
            <a:hlinkClick r:id="rId2"/>
            <a:extLst>
              <a:ext uri="{FF2B5EF4-FFF2-40B4-BE49-F238E27FC236}">
                <a16:creationId xmlns:a16="http://schemas.microsoft.com/office/drawing/2014/main" id="{8503B60F-D3F3-EB07-6454-EE71C5848EF6}"/>
              </a:ext>
            </a:extLst>
          </p:cNvPr>
          <p:cNvSpPr txBox="1"/>
          <p:nvPr/>
        </p:nvSpPr>
        <p:spPr>
          <a:xfrm>
            <a:off x="1478732" y="1626222"/>
            <a:ext cx="6602239" cy="13635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template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Base&gt;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DefaultPrintable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: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Printable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private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print(std::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out)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override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out &lt;&lt;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typeid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(Base).name();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D254E67D-1E33-B9F1-0709-25370549B01D}"/>
              </a:ext>
            </a:extLst>
          </p:cNvPr>
          <p:cNvSpPr/>
          <p:nvPr/>
        </p:nvSpPr>
        <p:spPr>
          <a:xfrm>
            <a:off x="6096000" y="2643400"/>
            <a:ext cx="4454305" cy="785600"/>
          </a:xfrm>
          <a:prstGeom prst="wedgeRoundRectCallout">
            <a:avLst>
              <a:gd name="adj1" fmla="val -36159"/>
              <a:gd name="adj2" fmla="val -79291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Říká </a:t>
            </a:r>
            <a:r>
              <a:rPr lang="cs-CZ" dirty="0" err="1"/>
              <a:t>compileru</a:t>
            </a:r>
            <a:r>
              <a:rPr lang="cs-CZ" dirty="0"/>
              <a:t>:</a:t>
            </a:r>
            <a:br>
              <a:rPr lang="cs-CZ" dirty="0"/>
            </a:br>
            <a:r>
              <a:rPr lang="cs-CZ" dirty="0"/>
              <a:t>„</a:t>
            </a:r>
            <a:r>
              <a:rPr lang="cs-CZ" dirty="0" err="1"/>
              <a:t>Printable</a:t>
            </a:r>
            <a:r>
              <a:rPr lang="cs-CZ" dirty="0"/>
              <a:t> by mělo obsahovat </a:t>
            </a:r>
            <a:r>
              <a:rPr lang="cs-CZ" dirty="0" err="1"/>
              <a:t>virtual</a:t>
            </a:r>
            <a:r>
              <a:rPr lang="cs-CZ" dirty="0"/>
              <a:t> </a:t>
            </a:r>
            <a:r>
              <a:rPr lang="cs-CZ" dirty="0" err="1"/>
              <a:t>print</a:t>
            </a:r>
            <a:r>
              <a:rPr lang="cs-CZ" dirty="0"/>
              <a:t>“</a:t>
            </a:r>
            <a:endParaRPr lang="en-US" dirty="0"/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440E84C7-AC66-E5BE-A459-54DC02298693}"/>
              </a:ext>
            </a:extLst>
          </p:cNvPr>
          <p:cNvSpPr/>
          <p:nvPr/>
        </p:nvSpPr>
        <p:spPr>
          <a:xfrm>
            <a:off x="786144" y="4107075"/>
            <a:ext cx="5044289" cy="785600"/>
          </a:xfrm>
          <a:prstGeom prst="wedgeRoundRectCallout">
            <a:avLst>
              <a:gd name="adj1" fmla="val -29046"/>
              <a:gd name="adj2" fmla="val -34346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⚠️ virtual ~Printable() se </a:t>
            </a:r>
            <a:r>
              <a:rPr lang="en-US" dirty="0" err="1"/>
              <a:t>overriduje</a:t>
            </a:r>
            <a:r>
              <a:rPr lang="en-US" dirty="0"/>
              <a:t> </a:t>
            </a:r>
            <a:r>
              <a:rPr lang="en-US" dirty="0" err="1"/>
              <a:t>automaticky</a:t>
            </a:r>
            <a:br>
              <a:rPr lang="en-US" dirty="0"/>
            </a:br>
            <a:r>
              <a:rPr lang="en-US" dirty="0"/>
              <a:t>☠️</a:t>
            </a:r>
            <a:r>
              <a:rPr lang="en-US" dirty="0" err="1"/>
              <a:t>pokud</a:t>
            </a:r>
            <a:r>
              <a:rPr lang="en-US" dirty="0"/>
              <a:t> je virtu</a:t>
            </a:r>
            <a:r>
              <a:rPr lang="cs-CZ" dirty="0" err="1"/>
              <a:t>ální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026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BD6FCB-117B-B270-9765-038C60B9D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516DC-158E-E69E-16F4-7AE47FA85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Overridování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C60A4D-BD25-2D17-DE29-F951A6021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2D2CA-2350-DFB9-0B39-7477B98FD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12</a:t>
            </a:fld>
            <a:endParaRPr lang="en-US"/>
          </a:p>
        </p:txBody>
      </p:sp>
      <p:sp>
        <p:nvSpPr>
          <p:cNvPr id="6" name="TextBox 5">
            <a:hlinkClick r:id="rId2"/>
            <a:extLst>
              <a:ext uri="{FF2B5EF4-FFF2-40B4-BE49-F238E27FC236}">
                <a16:creationId xmlns:a16="http://schemas.microsoft.com/office/drawing/2014/main" id="{EDAB6E1A-BDA9-042C-1709-67DDEB7280A9}"/>
              </a:ext>
            </a:extLst>
          </p:cNvPr>
          <p:cNvSpPr txBox="1"/>
          <p:nvPr/>
        </p:nvSpPr>
        <p:spPr>
          <a:xfrm>
            <a:off x="1478732" y="1626222"/>
            <a:ext cx="6602239" cy="13635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template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Base&gt;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DefaultPrintable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: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Printable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private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print(std::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out)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override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out &lt;&lt;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typeid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(Base).name();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5CC2557C-B00F-C2A8-C46D-95F70F3B9D8C}"/>
              </a:ext>
            </a:extLst>
          </p:cNvPr>
          <p:cNvSpPr/>
          <p:nvPr/>
        </p:nvSpPr>
        <p:spPr>
          <a:xfrm>
            <a:off x="6096000" y="2643400"/>
            <a:ext cx="4454305" cy="785600"/>
          </a:xfrm>
          <a:prstGeom prst="wedgeRoundRectCallout">
            <a:avLst>
              <a:gd name="adj1" fmla="val -36159"/>
              <a:gd name="adj2" fmla="val -79291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Říká </a:t>
            </a:r>
            <a:r>
              <a:rPr lang="cs-CZ" dirty="0" err="1"/>
              <a:t>compileru</a:t>
            </a:r>
            <a:r>
              <a:rPr lang="cs-CZ" dirty="0"/>
              <a:t>:</a:t>
            </a:r>
            <a:br>
              <a:rPr lang="cs-CZ" dirty="0"/>
            </a:br>
            <a:r>
              <a:rPr lang="cs-CZ" dirty="0"/>
              <a:t>„</a:t>
            </a:r>
            <a:r>
              <a:rPr lang="cs-CZ" dirty="0" err="1"/>
              <a:t>Printable</a:t>
            </a:r>
            <a:r>
              <a:rPr lang="cs-CZ" dirty="0"/>
              <a:t> by mělo obsahovat </a:t>
            </a:r>
            <a:r>
              <a:rPr lang="cs-CZ" dirty="0" err="1"/>
              <a:t>virtual</a:t>
            </a:r>
            <a:r>
              <a:rPr lang="cs-CZ" dirty="0"/>
              <a:t> </a:t>
            </a:r>
            <a:r>
              <a:rPr lang="cs-CZ" dirty="0" err="1"/>
              <a:t>print</a:t>
            </a:r>
            <a:r>
              <a:rPr lang="cs-CZ" dirty="0"/>
              <a:t>“</a:t>
            </a:r>
            <a:endParaRPr lang="en-US" dirty="0"/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CCA719AA-A442-B93F-C8F2-CF4070C32467}"/>
              </a:ext>
            </a:extLst>
          </p:cNvPr>
          <p:cNvSpPr/>
          <p:nvPr/>
        </p:nvSpPr>
        <p:spPr>
          <a:xfrm>
            <a:off x="786144" y="4107075"/>
            <a:ext cx="5044289" cy="785600"/>
          </a:xfrm>
          <a:prstGeom prst="wedgeRoundRectCallout">
            <a:avLst>
              <a:gd name="adj1" fmla="val -29046"/>
              <a:gd name="adj2" fmla="val -34346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⚠️ virtual ~Printable() se </a:t>
            </a:r>
            <a:r>
              <a:rPr lang="en-US" dirty="0" err="1"/>
              <a:t>overriduje</a:t>
            </a:r>
            <a:r>
              <a:rPr lang="en-US" dirty="0"/>
              <a:t> </a:t>
            </a:r>
            <a:r>
              <a:rPr lang="en-US" dirty="0" err="1"/>
              <a:t>automaticky</a:t>
            </a:r>
            <a:br>
              <a:rPr lang="en-US" dirty="0"/>
            </a:br>
            <a:r>
              <a:rPr lang="en-US" dirty="0"/>
              <a:t>☠️</a:t>
            </a:r>
            <a:r>
              <a:rPr lang="en-US" dirty="0" err="1"/>
              <a:t>pokud</a:t>
            </a:r>
            <a:r>
              <a:rPr lang="en-US" dirty="0"/>
              <a:t> je virtu</a:t>
            </a:r>
            <a:r>
              <a:rPr lang="cs-CZ" dirty="0" err="1"/>
              <a:t>ální</a:t>
            </a:r>
            <a:endParaRPr lang="en-US" dirty="0"/>
          </a:p>
        </p:txBody>
      </p:sp>
      <p:sp>
        <p:nvSpPr>
          <p:cNvPr id="9" name="TextBox 8">
            <a:hlinkClick r:id="rId2"/>
            <a:extLst>
              <a:ext uri="{FF2B5EF4-FFF2-40B4-BE49-F238E27FC236}">
                <a16:creationId xmlns:a16="http://schemas.microsoft.com/office/drawing/2014/main" id="{E28BC360-5F1D-D10E-0A04-7FFDCD98AA60}"/>
              </a:ext>
            </a:extLst>
          </p:cNvPr>
          <p:cNvSpPr txBox="1"/>
          <p:nvPr/>
        </p:nvSpPr>
        <p:spPr>
          <a:xfrm>
            <a:off x="3847724" y="5158615"/>
            <a:ext cx="6845174" cy="4658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~</a:t>
            </a:r>
            <a:r>
              <a:rPr lang="en-US" b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DefaultPrintable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override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default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</p:txBody>
      </p:sp>
      <p:cxnSp>
        <p:nvCxnSpPr>
          <p:cNvPr id="11" name="Connector: Curved 10">
            <a:extLst>
              <a:ext uri="{FF2B5EF4-FFF2-40B4-BE49-F238E27FC236}">
                <a16:creationId xmlns:a16="http://schemas.microsoft.com/office/drawing/2014/main" id="{2F68798A-C871-0346-112E-B7A387FCCE79}"/>
              </a:ext>
            </a:extLst>
          </p:cNvPr>
          <p:cNvCxnSpPr>
            <a:cxnSpLocks/>
            <a:stCxn id="8" idx="3"/>
            <a:endCxn id="9" idx="0"/>
          </p:cNvCxnSpPr>
          <p:nvPr/>
        </p:nvCxnSpPr>
        <p:spPr>
          <a:xfrm>
            <a:off x="5830433" y="4499875"/>
            <a:ext cx="1439878" cy="658740"/>
          </a:xfrm>
          <a:prstGeom prst="curvedConnector2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B51813A8-D665-04F3-00AE-14301F54AB17}"/>
              </a:ext>
            </a:extLst>
          </p:cNvPr>
          <p:cNvSpPr/>
          <p:nvPr/>
        </p:nvSpPr>
        <p:spPr>
          <a:xfrm>
            <a:off x="7555306" y="5738093"/>
            <a:ext cx="4454305" cy="304717"/>
          </a:xfrm>
          <a:prstGeom prst="wedgeRoundRectCallout">
            <a:avLst>
              <a:gd name="adj1" fmla="val -37379"/>
              <a:gd name="adj2" fmla="val -103060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„Rodič musí mít virtuální destruktor“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470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954DC-B74E-5E9F-D56A-A2E8A7EE4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Final</a:t>
            </a:r>
            <a:r>
              <a:rPr lang="cs-CZ" dirty="0"/>
              <a:t> </a:t>
            </a:r>
            <a:r>
              <a:rPr lang="cs-CZ" dirty="0" err="1"/>
              <a:t>overridování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ED1638-BB36-7AC5-6D99-C938893A8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80245A-0978-0BF3-E5E4-3D14CD14A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13</a:t>
            </a:fld>
            <a:endParaRPr lang="en-US"/>
          </a:p>
        </p:txBody>
      </p:sp>
      <p:sp>
        <p:nvSpPr>
          <p:cNvPr id="8" name="TextBox 7">
            <a:hlinkClick r:id="rId2"/>
            <a:extLst>
              <a:ext uri="{FF2B5EF4-FFF2-40B4-BE49-F238E27FC236}">
                <a16:creationId xmlns:a16="http://schemas.microsoft.com/office/drawing/2014/main" id="{32580ED6-B2DB-73D4-EC3E-E9B49845CB19}"/>
              </a:ext>
            </a:extLst>
          </p:cNvPr>
          <p:cNvSpPr txBox="1"/>
          <p:nvPr/>
        </p:nvSpPr>
        <p:spPr>
          <a:xfrm>
            <a:off x="3048755" y="2390401"/>
            <a:ext cx="6097508" cy="20817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Int :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Printable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Int(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: value{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 {}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value;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private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print(std::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out)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final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out &lt;&lt; value;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7A9AEE2C-0B09-5880-DA95-47F7F1033193}"/>
              </a:ext>
            </a:extLst>
          </p:cNvPr>
          <p:cNvSpPr/>
          <p:nvPr/>
        </p:nvSpPr>
        <p:spPr>
          <a:xfrm>
            <a:off x="7405736" y="4079325"/>
            <a:ext cx="4674606" cy="785600"/>
          </a:xfrm>
          <a:prstGeom prst="wedgeRoundRectCallout">
            <a:avLst>
              <a:gd name="adj1" fmla="val -31317"/>
              <a:gd name="adj2" fmla="val -78139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Říká </a:t>
            </a:r>
            <a:r>
              <a:rPr lang="cs-CZ" dirty="0" err="1"/>
              <a:t>compileru</a:t>
            </a:r>
            <a:r>
              <a:rPr lang="cs-CZ" dirty="0"/>
              <a:t>:</a:t>
            </a:r>
            <a:br>
              <a:rPr lang="cs-CZ" dirty="0"/>
            </a:br>
            <a:r>
              <a:rPr lang="cs-CZ" dirty="0"/>
              <a:t>„ Chci </a:t>
            </a:r>
            <a:r>
              <a:rPr lang="cs-CZ" dirty="0" err="1"/>
              <a:t>overridovat</a:t>
            </a:r>
            <a:r>
              <a:rPr lang="en-US" dirty="0"/>
              <a:t> a </a:t>
            </a:r>
            <a:r>
              <a:rPr lang="en-US" dirty="0" err="1"/>
              <a:t>nechci</a:t>
            </a:r>
            <a:r>
              <a:rPr lang="en-US" dirty="0"/>
              <a:t> to </a:t>
            </a:r>
            <a:r>
              <a:rPr lang="en-US" dirty="0" err="1"/>
              <a:t>povolit</a:t>
            </a:r>
            <a:r>
              <a:rPr lang="en-US" dirty="0"/>
              <a:t> d</a:t>
            </a:r>
            <a:r>
              <a:rPr lang="cs-CZ" dirty="0" err="1"/>
              <a:t>ětem</a:t>
            </a:r>
            <a:r>
              <a:rPr lang="cs-CZ" dirty="0"/>
              <a:t>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963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2C665-9AEF-99D4-7DA8-4A4081BFF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26391-B873-5F18-8F41-1A7E2E4B5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The</a:t>
            </a:r>
            <a:r>
              <a:rPr lang="cs-CZ" dirty="0"/>
              <a:t> Rule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Five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D04728-F8D2-E54C-2017-7BC767551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C76A14-0B07-2320-962C-2B5667C00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5E27E6-2CAF-0258-C937-96B0175B311D}"/>
              </a:ext>
            </a:extLst>
          </p:cNvPr>
          <p:cNvSpPr txBox="1"/>
          <p:nvPr/>
        </p:nvSpPr>
        <p:spPr>
          <a:xfrm>
            <a:off x="6096000" y="5987018"/>
            <a:ext cx="609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https://en.cppreference.com/w/cpp/language/rule_of_three</a:t>
            </a:r>
            <a:endParaRPr lang="cs-CZ" dirty="0"/>
          </a:p>
        </p:txBody>
      </p:sp>
      <p:sp>
        <p:nvSpPr>
          <p:cNvPr id="7" name="Flowchart: Process 6">
            <a:extLst>
              <a:ext uri="{FF2B5EF4-FFF2-40B4-BE49-F238E27FC236}">
                <a16:creationId xmlns:a16="http://schemas.microsoft.com/office/drawing/2014/main" id="{B9AF4349-1494-B664-E959-276C1F257540}"/>
              </a:ext>
            </a:extLst>
          </p:cNvPr>
          <p:cNvSpPr/>
          <p:nvPr/>
        </p:nvSpPr>
        <p:spPr>
          <a:xfrm>
            <a:off x="344032" y="2326741"/>
            <a:ext cx="4390930" cy="3146796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dirty="0"/>
              <a:t>User-</a:t>
            </a:r>
            <a:r>
              <a:rPr lang="cs-CZ" dirty="0" err="1"/>
              <a:t>defined</a:t>
            </a:r>
            <a:r>
              <a:rPr lang="cs-CZ" dirty="0"/>
              <a:t> </a:t>
            </a:r>
            <a:r>
              <a:rPr lang="cs-CZ" dirty="0" err="1"/>
              <a:t>destructor</a:t>
            </a:r>
            <a:br>
              <a:rPr lang="en-US" dirty="0"/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~Class()</a:t>
            </a:r>
            <a:endParaRPr 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err="1"/>
              <a:t>nebo</a:t>
            </a:r>
            <a:r>
              <a:rPr lang="en-US" dirty="0"/>
              <a:t> User-defined </a:t>
            </a:r>
            <a:r>
              <a:rPr lang="cs-CZ" dirty="0"/>
              <a:t>copy </a:t>
            </a:r>
            <a:r>
              <a:rPr lang="cs-CZ" dirty="0" err="1"/>
              <a:t>constructor</a:t>
            </a:r>
            <a:r>
              <a:rPr lang="cs-CZ" dirty="0"/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Class(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Class&amp;)</a:t>
            </a:r>
            <a:endParaRPr 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err="1"/>
              <a:t>nebo</a:t>
            </a:r>
            <a:r>
              <a:rPr lang="en-US" dirty="0"/>
              <a:t> User-defined copy assignment</a:t>
            </a:r>
            <a:br>
              <a:rPr lang="en-US" dirty="0"/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Class&amp;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Class&amp;)</a:t>
            </a:r>
            <a:endParaRPr 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err="1"/>
              <a:t>nebo</a:t>
            </a:r>
            <a:r>
              <a:rPr lang="en-US" dirty="0"/>
              <a:t> User-defined move constructor</a:t>
            </a:r>
            <a:br>
              <a:rPr lang="en-US" dirty="0"/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Class(Class&amp;&amp;)</a:t>
            </a:r>
            <a:endParaRPr 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err="1"/>
              <a:t>nebo</a:t>
            </a:r>
            <a:r>
              <a:rPr lang="en-US" dirty="0"/>
              <a:t> User-defined move assignment</a:t>
            </a:r>
            <a:br>
              <a:rPr lang="en-US" dirty="0"/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Class&amp;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=(Class&amp;&amp;)</a:t>
            </a:r>
          </a:p>
        </p:txBody>
      </p:sp>
      <p:sp>
        <p:nvSpPr>
          <p:cNvPr id="8" name="Flowchart: Process 7">
            <a:extLst>
              <a:ext uri="{FF2B5EF4-FFF2-40B4-BE49-F238E27FC236}">
                <a16:creationId xmlns:a16="http://schemas.microsoft.com/office/drawing/2014/main" id="{6AB2DB0D-FD94-A837-CC2C-B41AC3EDA801}"/>
              </a:ext>
            </a:extLst>
          </p:cNvPr>
          <p:cNvSpPr/>
          <p:nvPr/>
        </p:nvSpPr>
        <p:spPr>
          <a:xfrm>
            <a:off x="344032" y="1961616"/>
            <a:ext cx="4390930" cy="365125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Pokud</a:t>
            </a:r>
            <a:r>
              <a:rPr lang="en-US" dirty="0"/>
              <a:t> t</a:t>
            </a:r>
            <a:r>
              <a:rPr lang="cs-CZ" dirty="0" err="1"/>
              <a:t>řída</a:t>
            </a:r>
            <a:r>
              <a:rPr lang="cs-CZ" dirty="0"/>
              <a:t> </a:t>
            </a:r>
            <a:r>
              <a:rPr lang="cs-CZ" dirty="0" err="1"/>
              <a:t>Class</a:t>
            </a:r>
            <a:r>
              <a:rPr lang="cs-CZ" dirty="0"/>
              <a:t> obsahuje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845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6CE47-DBD7-84C2-F2A1-2DF0E2034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CE80E-2324-A6AA-D9C7-3512B50AB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The</a:t>
            </a:r>
            <a:r>
              <a:rPr lang="cs-CZ" dirty="0"/>
              <a:t> Rule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Five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23674D-5DE0-909F-BDFC-C7F466BF8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655ED0-8B1E-FF82-01CC-F85A91AB2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15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105530-FC99-BC44-1BD3-721F8E8AB7E9}"/>
              </a:ext>
            </a:extLst>
          </p:cNvPr>
          <p:cNvSpPr txBox="1"/>
          <p:nvPr/>
        </p:nvSpPr>
        <p:spPr>
          <a:xfrm>
            <a:off x="6096000" y="5987018"/>
            <a:ext cx="609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https://en.cppreference.com/w/cpp/language/rule_of_three</a:t>
            </a:r>
            <a:endParaRPr lang="cs-CZ" dirty="0"/>
          </a:p>
        </p:txBody>
      </p:sp>
      <p:sp>
        <p:nvSpPr>
          <p:cNvPr id="7" name="Flowchart: Process 6">
            <a:extLst>
              <a:ext uri="{FF2B5EF4-FFF2-40B4-BE49-F238E27FC236}">
                <a16:creationId xmlns:a16="http://schemas.microsoft.com/office/drawing/2014/main" id="{50744F35-9B16-6862-8139-37932CEB0DC9}"/>
              </a:ext>
            </a:extLst>
          </p:cNvPr>
          <p:cNvSpPr/>
          <p:nvPr/>
        </p:nvSpPr>
        <p:spPr>
          <a:xfrm>
            <a:off x="344032" y="2326741"/>
            <a:ext cx="4390930" cy="3146796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dirty="0"/>
              <a:t>User-</a:t>
            </a:r>
            <a:r>
              <a:rPr lang="cs-CZ" dirty="0" err="1"/>
              <a:t>defined</a:t>
            </a:r>
            <a:r>
              <a:rPr lang="cs-CZ" dirty="0"/>
              <a:t> </a:t>
            </a:r>
            <a:r>
              <a:rPr lang="cs-CZ" dirty="0" err="1"/>
              <a:t>destructor</a:t>
            </a:r>
            <a:br>
              <a:rPr lang="en-US" dirty="0"/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~Class()</a:t>
            </a:r>
            <a:endParaRPr 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err="1"/>
              <a:t>nebo</a:t>
            </a:r>
            <a:r>
              <a:rPr lang="en-US" dirty="0"/>
              <a:t> User-defined </a:t>
            </a:r>
            <a:r>
              <a:rPr lang="cs-CZ" dirty="0"/>
              <a:t>copy </a:t>
            </a:r>
            <a:r>
              <a:rPr lang="cs-CZ" dirty="0" err="1"/>
              <a:t>constructor</a:t>
            </a:r>
            <a:r>
              <a:rPr lang="cs-CZ" dirty="0"/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Class(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Class&amp;)</a:t>
            </a:r>
            <a:endParaRPr 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err="1"/>
              <a:t>nebo</a:t>
            </a:r>
            <a:r>
              <a:rPr lang="en-US" dirty="0"/>
              <a:t> User-defined copy assignment</a:t>
            </a:r>
            <a:br>
              <a:rPr lang="en-US" dirty="0"/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Class&amp;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Class&amp;)</a:t>
            </a:r>
            <a:endParaRPr 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err="1"/>
              <a:t>nebo</a:t>
            </a:r>
            <a:r>
              <a:rPr lang="en-US" dirty="0"/>
              <a:t> User-defined move constructor</a:t>
            </a:r>
            <a:br>
              <a:rPr lang="en-US" dirty="0"/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Class(Class&amp;&amp;)</a:t>
            </a:r>
            <a:endParaRPr 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err="1"/>
              <a:t>nebo</a:t>
            </a:r>
            <a:r>
              <a:rPr lang="en-US" dirty="0"/>
              <a:t> User-defined move assignment</a:t>
            </a:r>
            <a:br>
              <a:rPr lang="en-US" dirty="0"/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Class&amp;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=(Class&amp;&amp;)</a:t>
            </a:r>
          </a:p>
        </p:txBody>
      </p:sp>
      <p:sp>
        <p:nvSpPr>
          <p:cNvPr id="8" name="Flowchart: Process 7">
            <a:extLst>
              <a:ext uri="{FF2B5EF4-FFF2-40B4-BE49-F238E27FC236}">
                <a16:creationId xmlns:a16="http://schemas.microsoft.com/office/drawing/2014/main" id="{292A761E-559A-88EA-0911-636BBC0C43BD}"/>
              </a:ext>
            </a:extLst>
          </p:cNvPr>
          <p:cNvSpPr/>
          <p:nvPr/>
        </p:nvSpPr>
        <p:spPr>
          <a:xfrm>
            <a:off x="344032" y="1961616"/>
            <a:ext cx="4390930" cy="365125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Pokud</a:t>
            </a:r>
            <a:r>
              <a:rPr lang="en-US" dirty="0"/>
              <a:t> t</a:t>
            </a:r>
            <a:r>
              <a:rPr lang="cs-CZ" dirty="0" err="1"/>
              <a:t>řída</a:t>
            </a:r>
            <a:r>
              <a:rPr lang="cs-CZ" dirty="0"/>
              <a:t> </a:t>
            </a:r>
            <a:r>
              <a:rPr lang="cs-CZ" dirty="0" err="1"/>
              <a:t>Class</a:t>
            </a:r>
            <a:r>
              <a:rPr lang="cs-CZ" dirty="0"/>
              <a:t> obsahuje</a:t>
            </a:r>
            <a:endParaRPr lang="en-US" dirty="0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720318CB-E539-F24B-22F2-CD1A8741A124}"/>
              </a:ext>
            </a:extLst>
          </p:cNvPr>
          <p:cNvSpPr/>
          <p:nvPr/>
        </p:nvSpPr>
        <p:spPr>
          <a:xfrm>
            <a:off x="4879818" y="3258826"/>
            <a:ext cx="2227153" cy="1086416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Process 9">
            <a:extLst>
              <a:ext uri="{FF2B5EF4-FFF2-40B4-BE49-F238E27FC236}">
                <a16:creationId xmlns:a16="http://schemas.microsoft.com/office/drawing/2014/main" id="{15045897-119D-240F-C832-B7D07D880A59}"/>
              </a:ext>
            </a:extLst>
          </p:cNvPr>
          <p:cNvSpPr/>
          <p:nvPr/>
        </p:nvSpPr>
        <p:spPr>
          <a:xfrm>
            <a:off x="7674320" y="3076729"/>
            <a:ext cx="4173648" cy="369333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By m</a:t>
            </a:r>
            <a:r>
              <a:rPr lang="cs-CZ" b="1" dirty="0" err="1"/>
              <a:t>ěla</a:t>
            </a:r>
            <a:r>
              <a:rPr lang="cs-CZ" b="1" dirty="0"/>
              <a:t> obsahovat všech 5</a:t>
            </a:r>
            <a:endParaRPr lang="en-US" b="1" dirty="0"/>
          </a:p>
        </p:txBody>
      </p:sp>
      <p:sp>
        <p:nvSpPr>
          <p:cNvPr id="11" name="Flowchart: Process 10">
            <a:extLst>
              <a:ext uri="{FF2B5EF4-FFF2-40B4-BE49-F238E27FC236}">
                <a16:creationId xmlns:a16="http://schemas.microsoft.com/office/drawing/2014/main" id="{FB43D3E5-3A06-E2DE-2483-BC4589103937}"/>
              </a:ext>
            </a:extLst>
          </p:cNvPr>
          <p:cNvSpPr/>
          <p:nvPr/>
        </p:nvSpPr>
        <p:spPr>
          <a:xfrm>
            <a:off x="7674320" y="2711604"/>
            <a:ext cx="4173648" cy="365125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Pak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259C339-2582-F1EB-FCD8-52AD774CAD2A}"/>
              </a:ext>
            </a:extLst>
          </p:cNvPr>
          <p:cNvSpPr txBox="1"/>
          <p:nvPr/>
        </p:nvSpPr>
        <p:spPr>
          <a:xfrm>
            <a:off x="7251827" y="3449125"/>
            <a:ext cx="4847376" cy="15431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~Class()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Class(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Class&amp;);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Class&amp;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Class&amp;);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Class(Class&amp;&amp;)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Class&amp;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=(Class&amp;&amp;)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1336767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37AD85-5C14-5228-09B8-9AF17FA4F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9579C-4615-AA35-C5BB-F332C704D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The</a:t>
            </a:r>
            <a:r>
              <a:rPr lang="cs-CZ" dirty="0"/>
              <a:t> Rule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Five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44EDD4-5438-879B-3D9D-E467E8C9A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E755B5-5F8F-044C-D3F8-E345B07FC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FD5D78-FBD2-A070-C67F-F7B7F2053831}"/>
              </a:ext>
            </a:extLst>
          </p:cNvPr>
          <p:cNvSpPr txBox="1"/>
          <p:nvPr/>
        </p:nvSpPr>
        <p:spPr>
          <a:xfrm>
            <a:off x="6096000" y="5987018"/>
            <a:ext cx="609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https://en.cppreference.com/w/cpp/language/rule_of_three</a:t>
            </a:r>
            <a:endParaRPr lang="cs-CZ" dirty="0"/>
          </a:p>
        </p:txBody>
      </p:sp>
      <p:sp>
        <p:nvSpPr>
          <p:cNvPr id="7" name="Flowchart: Process 6">
            <a:extLst>
              <a:ext uri="{FF2B5EF4-FFF2-40B4-BE49-F238E27FC236}">
                <a16:creationId xmlns:a16="http://schemas.microsoft.com/office/drawing/2014/main" id="{94E830B9-4CD1-D34A-B6E2-D7D375F6C709}"/>
              </a:ext>
            </a:extLst>
          </p:cNvPr>
          <p:cNvSpPr/>
          <p:nvPr/>
        </p:nvSpPr>
        <p:spPr>
          <a:xfrm>
            <a:off x="344032" y="2326741"/>
            <a:ext cx="4390930" cy="3146796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dirty="0"/>
              <a:t>User-</a:t>
            </a:r>
            <a:r>
              <a:rPr lang="cs-CZ" dirty="0" err="1"/>
              <a:t>defined</a:t>
            </a:r>
            <a:r>
              <a:rPr lang="cs-CZ" dirty="0"/>
              <a:t> </a:t>
            </a:r>
            <a:r>
              <a:rPr lang="cs-CZ" dirty="0" err="1"/>
              <a:t>destructor</a:t>
            </a:r>
            <a:br>
              <a:rPr lang="en-US" dirty="0"/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~Class()</a:t>
            </a:r>
            <a:endParaRPr 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err="1"/>
              <a:t>nebo</a:t>
            </a:r>
            <a:r>
              <a:rPr lang="en-US" dirty="0"/>
              <a:t> User-defined </a:t>
            </a:r>
            <a:r>
              <a:rPr lang="cs-CZ" dirty="0"/>
              <a:t>copy </a:t>
            </a:r>
            <a:r>
              <a:rPr lang="cs-CZ" dirty="0" err="1"/>
              <a:t>constructor</a:t>
            </a:r>
            <a:r>
              <a:rPr lang="cs-CZ" dirty="0"/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Class(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Class&amp;)</a:t>
            </a:r>
            <a:endParaRPr 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err="1"/>
              <a:t>nebo</a:t>
            </a:r>
            <a:r>
              <a:rPr lang="en-US" dirty="0"/>
              <a:t> User-defined copy assignment</a:t>
            </a:r>
            <a:br>
              <a:rPr lang="en-US" dirty="0"/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Class&amp;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Class&amp;)</a:t>
            </a:r>
            <a:endParaRPr 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err="1"/>
              <a:t>nebo</a:t>
            </a:r>
            <a:r>
              <a:rPr lang="en-US" dirty="0"/>
              <a:t> User-defined move constructor</a:t>
            </a:r>
            <a:br>
              <a:rPr lang="en-US" dirty="0"/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Class(Class&amp;&amp;)</a:t>
            </a:r>
            <a:endParaRPr 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err="1"/>
              <a:t>nebo</a:t>
            </a:r>
            <a:r>
              <a:rPr lang="en-US" dirty="0"/>
              <a:t> User-defined move assignment</a:t>
            </a:r>
            <a:br>
              <a:rPr lang="en-US" dirty="0"/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Class&amp;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=(Class&amp;&amp;)</a:t>
            </a:r>
          </a:p>
        </p:txBody>
      </p:sp>
      <p:sp>
        <p:nvSpPr>
          <p:cNvPr id="8" name="Flowchart: Process 7">
            <a:extLst>
              <a:ext uri="{FF2B5EF4-FFF2-40B4-BE49-F238E27FC236}">
                <a16:creationId xmlns:a16="http://schemas.microsoft.com/office/drawing/2014/main" id="{982AE537-C3AE-5EC8-041D-E39EB06FC1FA}"/>
              </a:ext>
            </a:extLst>
          </p:cNvPr>
          <p:cNvSpPr/>
          <p:nvPr/>
        </p:nvSpPr>
        <p:spPr>
          <a:xfrm>
            <a:off x="344032" y="1961616"/>
            <a:ext cx="4390930" cy="365125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Pokud</a:t>
            </a:r>
            <a:r>
              <a:rPr lang="en-US" dirty="0"/>
              <a:t> t</a:t>
            </a:r>
            <a:r>
              <a:rPr lang="cs-CZ" dirty="0" err="1"/>
              <a:t>řída</a:t>
            </a:r>
            <a:r>
              <a:rPr lang="cs-CZ" dirty="0"/>
              <a:t> </a:t>
            </a:r>
            <a:r>
              <a:rPr lang="cs-CZ" dirty="0" err="1"/>
              <a:t>Class</a:t>
            </a:r>
            <a:r>
              <a:rPr lang="cs-CZ" dirty="0"/>
              <a:t> obsahuje</a:t>
            </a:r>
            <a:endParaRPr lang="en-US" dirty="0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A6D8DE57-7099-01B6-E0D7-098220F6D19C}"/>
              </a:ext>
            </a:extLst>
          </p:cNvPr>
          <p:cNvSpPr/>
          <p:nvPr/>
        </p:nvSpPr>
        <p:spPr>
          <a:xfrm>
            <a:off x="4879818" y="3258826"/>
            <a:ext cx="2227153" cy="1086416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Process 9">
            <a:extLst>
              <a:ext uri="{FF2B5EF4-FFF2-40B4-BE49-F238E27FC236}">
                <a16:creationId xmlns:a16="http://schemas.microsoft.com/office/drawing/2014/main" id="{C0D9F533-C1E8-2871-1ED9-8EABFCCB26C5}"/>
              </a:ext>
            </a:extLst>
          </p:cNvPr>
          <p:cNvSpPr/>
          <p:nvPr/>
        </p:nvSpPr>
        <p:spPr>
          <a:xfrm>
            <a:off x="7674320" y="3076729"/>
            <a:ext cx="4173648" cy="369333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By m</a:t>
            </a:r>
            <a:r>
              <a:rPr lang="cs-CZ" b="1" dirty="0" err="1"/>
              <a:t>ěla</a:t>
            </a:r>
            <a:r>
              <a:rPr lang="cs-CZ" b="1" dirty="0"/>
              <a:t> obsahovat všech 5</a:t>
            </a:r>
            <a:endParaRPr lang="en-US" b="1" dirty="0"/>
          </a:p>
        </p:txBody>
      </p:sp>
      <p:sp>
        <p:nvSpPr>
          <p:cNvPr id="11" name="Flowchart: Process 10">
            <a:extLst>
              <a:ext uri="{FF2B5EF4-FFF2-40B4-BE49-F238E27FC236}">
                <a16:creationId xmlns:a16="http://schemas.microsoft.com/office/drawing/2014/main" id="{04CF9E71-BBDE-E583-9B53-88331CA65E44}"/>
              </a:ext>
            </a:extLst>
          </p:cNvPr>
          <p:cNvSpPr/>
          <p:nvPr/>
        </p:nvSpPr>
        <p:spPr>
          <a:xfrm>
            <a:off x="7674320" y="2711604"/>
            <a:ext cx="4173648" cy="365125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Pak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FADF572-F73D-02E6-A06B-63FE594B0492}"/>
              </a:ext>
            </a:extLst>
          </p:cNvPr>
          <p:cNvSpPr txBox="1"/>
          <p:nvPr/>
        </p:nvSpPr>
        <p:spPr>
          <a:xfrm>
            <a:off x="7251827" y="3449125"/>
            <a:ext cx="4847376" cy="15431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~Class()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Class(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Class&amp;);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Class&amp;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Class&amp;);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Class(Class&amp;&amp;)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Class&amp;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=(Class&amp;&amp;)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</p:txBody>
      </p:sp>
      <p:pic>
        <p:nvPicPr>
          <p:cNvPr id="2050" name="Picture 2" descr="Overwhelming Images – Browse 184,696 Stock Photos, Vectors, and Video |  Adobe Stock">
            <a:extLst>
              <a:ext uri="{FF2B5EF4-FFF2-40B4-BE49-F238E27FC236}">
                <a16:creationId xmlns:a16="http://schemas.microsoft.com/office/drawing/2014/main" id="{F70C0F2C-7168-FCE4-B2A2-755617788F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754" y="4783951"/>
            <a:ext cx="2063388" cy="1155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3962195E-FDAA-C5D7-6406-251E32BE5E51}"/>
              </a:ext>
            </a:extLst>
          </p:cNvPr>
          <p:cNvSpPr/>
          <p:nvPr/>
        </p:nvSpPr>
        <p:spPr>
          <a:xfrm>
            <a:off x="7948944" y="5551369"/>
            <a:ext cx="4150260" cy="424185"/>
          </a:xfrm>
          <a:prstGeom prst="wedgeRoundRectCallout">
            <a:avLst>
              <a:gd name="adj1" fmla="val -29046"/>
              <a:gd name="adj2" fmla="val -34346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Kolik</a:t>
            </a:r>
            <a:r>
              <a:rPr lang="en-US" dirty="0"/>
              <a:t> toho je </a:t>
            </a:r>
            <a:r>
              <a:rPr lang="cs-CZ" dirty="0"/>
              <a:t>potřeba implementovat???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385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80CB3-A69D-146A-B7B0-B44016BF9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533CC-C3D6-F19C-412A-2B942751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Mal</a:t>
            </a:r>
            <a:r>
              <a:rPr lang="cs-CZ" dirty="0"/>
              <a:t>á záchrana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F28028-2C6E-68D8-6A1F-74BDD87F0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79E598-BA6F-CC0D-DD78-2CEBED36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96EA1D-1E47-0EFD-1569-2BC7136BE139}"/>
              </a:ext>
            </a:extLst>
          </p:cNvPr>
          <p:cNvSpPr txBox="1"/>
          <p:nvPr/>
        </p:nvSpPr>
        <p:spPr>
          <a:xfrm>
            <a:off x="6096000" y="5987018"/>
            <a:ext cx="609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https://en.cppreference.com/w/cpp/language/rule_of_three</a:t>
            </a:r>
            <a:endParaRPr lang="cs-CZ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FC3D35-E92F-402D-555D-FD4E10773010}"/>
              </a:ext>
            </a:extLst>
          </p:cNvPr>
          <p:cNvSpPr txBox="1"/>
          <p:nvPr/>
        </p:nvSpPr>
        <p:spPr>
          <a:xfrm>
            <a:off x="2413126" y="2567674"/>
            <a:ext cx="5740274" cy="17226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~Class()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default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Class(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Class&amp;) =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delete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Class&amp;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Class&amp;) =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delete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Class(Class&amp;&amp;)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 ... 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Class&amp;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=(Class&amp;&amp;)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 ... 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FFAAA264-070F-E93B-A5D8-88E776F9EA91}"/>
              </a:ext>
            </a:extLst>
          </p:cNvPr>
          <p:cNvSpPr/>
          <p:nvPr/>
        </p:nvSpPr>
        <p:spPr>
          <a:xfrm>
            <a:off x="6657315" y="2546057"/>
            <a:ext cx="4454305" cy="577389"/>
          </a:xfrm>
          <a:prstGeom prst="wedgeRoundRectCallout">
            <a:avLst>
              <a:gd name="adj1" fmla="val -34532"/>
              <a:gd name="adj2" fmla="val 75207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Některé funkce většinou budou </a:t>
            </a:r>
            <a:r>
              <a:rPr lang="cs-CZ" b="1" dirty="0" err="1"/>
              <a:t>default</a:t>
            </a:r>
            <a:r>
              <a:rPr lang="cs-CZ" dirty="0" err="1"/>
              <a:t>ované</a:t>
            </a:r>
            <a:r>
              <a:rPr lang="cs-CZ" dirty="0"/>
              <a:t> nebo </a:t>
            </a:r>
            <a:r>
              <a:rPr lang="cs-CZ" b="1" dirty="0" err="1"/>
              <a:t>delete</a:t>
            </a:r>
            <a:r>
              <a:rPr lang="cs-CZ" dirty="0" err="1"/>
              <a:t>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368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C55BB5-55E8-6132-05C1-BE9EDAB4D9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BD493-F08B-519B-EDC7-EED977C52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Mal</a:t>
            </a:r>
            <a:r>
              <a:rPr lang="cs-CZ" dirty="0"/>
              <a:t>á záchrana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826F26-8BE4-49B4-8B4A-BD1584930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05CC5B-AB8A-2C4D-7C5C-2380AB668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18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4C1C36-338D-5EEF-1A6A-1E38AAC27C8D}"/>
              </a:ext>
            </a:extLst>
          </p:cNvPr>
          <p:cNvSpPr txBox="1"/>
          <p:nvPr/>
        </p:nvSpPr>
        <p:spPr>
          <a:xfrm>
            <a:off x="6096000" y="5987018"/>
            <a:ext cx="609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https://en.cppreference.com/w/cpp/language/rule_of_three</a:t>
            </a:r>
            <a:endParaRPr lang="cs-CZ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C113F6-1EE5-822A-B56F-D95171B5B646}"/>
              </a:ext>
            </a:extLst>
          </p:cNvPr>
          <p:cNvSpPr txBox="1"/>
          <p:nvPr/>
        </p:nvSpPr>
        <p:spPr>
          <a:xfrm>
            <a:off x="2413126" y="2567674"/>
            <a:ext cx="5740274" cy="17226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~Class()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default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Class(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Class&amp;) =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delete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Class&amp;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Class&amp;) =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delete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Class(Class&amp;&amp;)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 ... 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Class&amp;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=(Class&amp;&amp;)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 ... 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42BE0881-A4F1-3597-B31E-7160A73DD7BB}"/>
              </a:ext>
            </a:extLst>
          </p:cNvPr>
          <p:cNvSpPr/>
          <p:nvPr/>
        </p:nvSpPr>
        <p:spPr>
          <a:xfrm>
            <a:off x="6657315" y="2546057"/>
            <a:ext cx="4454305" cy="577389"/>
          </a:xfrm>
          <a:prstGeom prst="wedgeRoundRectCallout">
            <a:avLst>
              <a:gd name="adj1" fmla="val -34532"/>
              <a:gd name="adj2" fmla="val 75207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Některé funkce většinou budou </a:t>
            </a:r>
            <a:r>
              <a:rPr lang="cs-CZ" b="1" dirty="0" err="1"/>
              <a:t>default</a:t>
            </a:r>
            <a:r>
              <a:rPr lang="cs-CZ" dirty="0" err="1"/>
              <a:t>ované</a:t>
            </a:r>
            <a:r>
              <a:rPr lang="cs-CZ" dirty="0"/>
              <a:t> nebo </a:t>
            </a:r>
            <a:r>
              <a:rPr lang="cs-CZ" b="1" dirty="0" err="1"/>
              <a:t>delete</a:t>
            </a:r>
            <a:r>
              <a:rPr lang="cs-CZ" dirty="0" err="1"/>
              <a:t>d</a:t>
            </a:r>
            <a:endParaRPr lang="en-US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96E3A105-7995-585A-6A25-00438A578E13}"/>
              </a:ext>
            </a:extLst>
          </p:cNvPr>
          <p:cNvSpPr/>
          <p:nvPr/>
        </p:nvSpPr>
        <p:spPr>
          <a:xfrm>
            <a:off x="1830641" y="4518423"/>
            <a:ext cx="4958281" cy="57738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ℹ️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delete</a:t>
            </a:r>
            <a:r>
              <a:rPr lang="cs-CZ" dirty="0"/>
              <a:t> se hodí, když implementujeme třeba handle nějakého </a:t>
            </a:r>
            <a:r>
              <a:rPr lang="cs-CZ" dirty="0" err="1"/>
              <a:t>resourcu</a:t>
            </a:r>
            <a:r>
              <a:rPr lang="cs-CZ" dirty="0"/>
              <a:t> (např </a:t>
            </a:r>
            <a:r>
              <a:rPr lang="cs-CZ" dirty="0" err="1"/>
              <a:t>unique_ptr</a:t>
            </a:r>
            <a:r>
              <a:rPr lang="cs-CZ" dirty="0"/>
              <a:t>)</a:t>
            </a: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5016F1B-44DD-25AC-509C-73CDF0F15CC3}"/>
              </a:ext>
            </a:extLst>
          </p:cNvPr>
          <p:cNvSpPr/>
          <p:nvPr/>
        </p:nvSpPr>
        <p:spPr>
          <a:xfrm>
            <a:off x="1830641" y="5157319"/>
            <a:ext cx="6360061" cy="88612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⚠️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default</a:t>
            </a:r>
            <a:r>
              <a:rPr lang="cs-CZ" dirty="0"/>
              <a:t> </a:t>
            </a:r>
            <a:r>
              <a:rPr lang="en-US" dirty="0"/>
              <a:t>je </a:t>
            </a:r>
            <a:r>
              <a:rPr lang="en-US" dirty="0" err="1"/>
              <a:t>zr</a:t>
            </a:r>
            <a:r>
              <a:rPr lang="cs-CZ" dirty="0" err="1"/>
              <a:t>ádná</a:t>
            </a:r>
            <a:r>
              <a:rPr lang="cs-CZ" dirty="0"/>
              <a:t> věc</a:t>
            </a:r>
            <a:br>
              <a:rPr lang="cs-CZ" dirty="0"/>
            </a:br>
            <a:r>
              <a:rPr lang="cs-CZ" dirty="0">
                <a:sym typeface="Wingdings" panose="05000000000000000000" pitchFamily="2" charset="2"/>
              </a:rPr>
              <a:t> pokud </a:t>
            </a:r>
            <a:r>
              <a:rPr lang="cs-CZ" dirty="0" err="1">
                <a:sym typeface="Wingdings" panose="05000000000000000000" pitchFamily="2" charset="2"/>
              </a:rPr>
              <a:t>compiler</a:t>
            </a:r>
            <a:r>
              <a:rPr lang="cs-CZ" dirty="0">
                <a:sym typeface="Wingdings" panose="05000000000000000000" pitchFamily="2" charset="2"/>
              </a:rPr>
              <a:t> rozhodne, že to nejde implementovat, tak to bez upozornění </a:t>
            </a:r>
            <a:r>
              <a:rPr lang="cs-CZ" dirty="0" err="1">
                <a:sym typeface="Wingdings" panose="05000000000000000000" pitchFamily="2" charset="2"/>
              </a:rPr>
              <a:t>defaultuje</a:t>
            </a:r>
            <a:r>
              <a:rPr lang="cs-CZ" dirty="0">
                <a:sym typeface="Wingdings" panose="05000000000000000000" pitchFamily="2" charset="2"/>
              </a:rPr>
              <a:t> na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delete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0274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292C5-1E0E-D3DF-A6EF-9CACB2EE9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 </a:t>
            </a:r>
            <a:r>
              <a:rPr lang="en-US" dirty="0" err="1"/>
              <a:t>kdy</a:t>
            </a:r>
            <a:r>
              <a:rPr lang="cs-CZ" dirty="0"/>
              <a:t>ž na některou funkci zapomenu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BD81F8-28A8-3EFE-3490-6EF04194A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89EC14-492B-933C-F3B3-01D3BE7C2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6B3ABD-F024-7817-9577-2E5674C59E46}"/>
              </a:ext>
            </a:extLst>
          </p:cNvPr>
          <p:cNvSpPr txBox="1"/>
          <p:nvPr/>
        </p:nvSpPr>
        <p:spPr>
          <a:xfrm>
            <a:off x="368930" y="2298370"/>
            <a:ext cx="5859855" cy="19021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public: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~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default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=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delete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=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delete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=(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&amp;&amp;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        /* ... */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*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8AE7FA-CDFB-9AAC-276C-88D12E9B4699}"/>
              </a:ext>
            </a:extLst>
          </p:cNvPr>
          <p:cNvSpPr txBox="1"/>
          <p:nvPr/>
        </p:nvSpPr>
        <p:spPr>
          <a:xfrm>
            <a:off x="5037433" y="1929038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Class.cpp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EFBD66-19A7-8D44-ED2B-DACCDE99E9E9}"/>
              </a:ext>
            </a:extLst>
          </p:cNvPr>
          <p:cNvSpPr txBox="1"/>
          <p:nvPr/>
        </p:nvSpPr>
        <p:spPr>
          <a:xfrm>
            <a:off x="1647731" y="4726075"/>
            <a:ext cx="8769413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$ clang-tidy -checks=</a:t>
            </a:r>
            <a:r>
              <a:rPr lang="en-US" sz="2000" dirty="0" err="1"/>
              <a:t>cppcoreguidelines</a:t>
            </a:r>
            <a:r>
              <a:rPr lang="en-US" sz="2000" dirty="0"/>
              <a:t>* Class.cpp -- -Wall -</a:t>
            </a:r>
            <a:r>
              <a:rPr lang="en-US" sz="2000" dirty="0" err="1"/>
              <a:t>Wextra</a:t>
            </a:r>
            <a:r>
              <a:rPr lang="en-US" sz="2000" dirty="0"/>
              <a:t> -pedantic</a:t>
            </a:r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683DCF2C-2C82-0EC3-F315-4680698A4A84}"/>
              </a:ext>
            </a:extLst>
          </p:cNvPr>
          <p:cNvSpPr/>
          <p:nvPr/>
        </p:nvSpPr>
        <p:spPr>
          <a:xfrm rot="5400000">
            <a:off x="4559506" y="3581731"/>
            <a:ext cx="186437" cy="3152119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CC6DE79-AD3D-E72C-F5DB-B79EE756F18A}"/>
              </a:ext>
            </a:extLst>
          </p:cNvPr>
          <p:cNvSpPr txBox="1"/>
          <p:nvPr/>
        </p:nvSpPr>
        <p:spPr>
          <a:xfrm>
            <a:off x="2708217" y="5251009"/>
            <a:ext cx="3984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Zapnut</a:t>
            </a:r>
            <a:r>
              <a:rPr lang="cs-CZ" dirty="0"/>
              <a:t>í </a:t>
            </a:r>
            <a:r>
              <a:rPr lang="cs-CZ" dirty="0" err="1"/>
              <a:t>checků</a:t>
            </a:r>
            <a:r>
              <a:rPr lang="cs-CZ" dirty="0"/>
              <a:t> podle </a:t>
            </a:r>
            <a:r>
              <a:rPr lang="cs-CZ" b="1" dirty="0" err="1"/>
              <a:t>core</a:t>
            </a:r>
            <a:r>
              <a:rPr lang="cs-CZ" b="1" dirty="0"/>
              <a:t> </a:t>
            </a:r>
            <a:r>
              <a:rPr lang="cs-CZ" b="1" dirty="0" err="1"/>
              <a:t>guidelines</a:t>
            </a:r>
            <a:endParaRPr lang="en-US" b="1" dirty="0"/>
          </a:p>
        </p:txBody>
      </p:sp>
      <p:sp>
        <p:nvSpPr>
          <p:cNvPr id="14" name="Right Brace 13">
            <a:extLst>
              <a:ext uri="{FF2B5EF4-FFF2-40B4-BE49-F238E27FC236}">
                <a16:creationId xmlns:a16="http://schemas.microsoft.com/office/drawing/2014/main" id="{A7ABEB8F-9EBC-11BA-45FA-68945AE49FDA}"/>
              </a:ext>
            </a:extLst>
          </p:cNvPr>
          <p:cNvSpPr/>
          <p:nvPr/>
        </p:nvSpPr>
        <p:spPr>
          <a:xfrm rot="5400000">
            <a:off x="8868955" y="3853335"/>
            <a:ext cx="186437" cy="260891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F635F7-4629-6331-2649-F44F2F42CBFB}"/>
              </a:ext>
            </a:extLst>
          </p:cNvPr>
          <p:cNvSpPr txBox="1"/>
          <p:nvPr/>
        </p:nvSpPr>
        <p:spPr>
          <a:xfrm>
            <a:off x="7179120" y="5247333"/>
            <a:ext cx="3651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Klasické parametry pro konstruktor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FCFDBD1-9DB6-E207-B8F7-6B7B545C57F3}"/>
              </a:ext>
            </a:extLst>
          </p:cNvPr>
          <p:cNvSpPr txBox="1"/>
          <p:nvPr/>
        </p:nvSpPr>
        <p:spPr>
          <a:xfrm>
            <a:off x="6506160" y="2031704"/>
            <a:ext cx="5455234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dirty="0"/>
              <a:t>/home/</a:t>
            </a:r>
            <a:r>
              <a:rPr lang="en-US" b="1" dirty="0" err="1"/>
              <a:t>jirka</a:t>
            </a:r>
            <a:r>
              <a:rPr lang="en-US" b="1" dirty="0"/>
              <a:t>/nprg041/nprg041-web/data/06/Class.cpp:1:7: </a:t>
            </a:r>
            <a:r>
              <a:rPr lang="en-US" b="1" dirty="0">
                <a:solidFill>
                  <a:schemeClr val="accent5"/>
                </a:solidFill>
              </a:rPr>
              <a:t>warning</a:t>
            </a:r>
            <a:r>
              <a:rPr lang="en-US" b="1" dirty="0"/>
              <a:t>: class 'Class' defines a default destructor, a copy constructor, a copy assignment operator and a move assignment operator but does not define a move constructor [</a:t>
            </a:r>
            <a:r>
              <a:rPr lang="en-US" b="1" dirty="0" err="1"/>
              <a:t>cppcoreguidelines</a:t>
            </a:r>
            <a:r>
              <a:rPr lang="en-US" b="1" dirty="0"/>
              <a:t>-special-member-functions]</a:t>
            </a:r>
          </a:p>
          <a:p>
            <a:r>
              <a:rPr lang="en-US" dirty="0"/>
              <a:t>    1 | class </a:t>
            </a:r>
            <a:r>
              <a:rPr lang="en-US" dirty="0" err="1"/>
              <a:t>Class</a:t>
            </a:r>
            <a:r>
              <a:rPr lang="en-US" dirty="0"/>
              <a:t> {</a:t>
            </a:r>
          </a:p>
          <a:p>
            <a:r>
              <a:rPr lang="en-US" dirty="0"/>
              <a:t>      |       ^</a:t>
            </a:r>
          </a:p>
        </p:txBody>
      </p:sp>
      <p:cxnSp>
        <p:nvCxnSpPr>
          <p:cNvPr id="19" name="Connector: Curved 18">
            <a:extLst>
              <a:ext uri="{FF2B5EF4-FFF2-40B4-BE49-F238E27FC236}">
                <a16:creationId xmlns:a16="http://schemas.microsoft.com/office/drawing/2014/main" id="{2C315FD8-7B84-2908-B88D-02D9BD4C9FF1}"/>
              </a:ext>
            </a:extLst>
          </p:cNvPr>
          <p:cNvCxnSpPr>
            <a:cxnSpLocks/>
            <a:stCxn id="9" idx="0"/>
            <a:endCxn id="17" idx="2"/>
          </p:cNvCxnSpPr>
          <p:nvPr/>
        </p:nvCxnSpPr>
        <p:spPr>
          <a:xfrm rot="5400000" flipH="1" flipV="1">
            <a:off x="7440084" y="2932383"/>
            <a:ext cx="386047" cy="3201339"/>
          </a:xfrm>
          <a:prstGeom prst="curvedConnector3">
            <a:avLst>
              <a:gd name="adj1" fmla="val 28894"/>
            </a:avLst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AE90EF09-2F4D-A89A-A217-D0268EE636BD}"/>
              </a:ext>
            </a:extLst>
          </p:cNvPr>
          <p:cNvSpPr txBox="1"/>
          <p:nvPr/>
        </p:nvSpPr>
        <p:spPr>
          <a:xfrm>
            <a:off x="5359155" y="5557844"/>
            <a:ext cx="660223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https://clang.llvm.org/extra/clang-tidy/</a:t>
            </a:r>
            <a:endParaRPr lang="cs-CZ" dirty="0"/>
          </a:p>
          <a:p>
            <a:r>
              <a:rPr lang="en-US" dirty="0">
                <a:hlinkClick r:id="rId3"/>
              </a:rPr>
              <a:t>https://learn.microsoft.com/en-us/cpp/code-quality/clang-tidy</a:t>
            </a:r>
            <a:endParaRPr lang="cs-CZ" dirty="0"/>
          </a:p>
          <a:p>
            <a:r>
              <a:rPr lang="en-US" dirty="0">
                <a:hlinkClick r:id="rId4"/>
              </a:rPr>
              <a:t>https://isocpp.github.io/CppCoreGuidelines/CppCoreGuidelines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1236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10C7A-D0A3-76B7-0E38-FABF6710C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Agenda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B67AE-E6B0-B7A0-B812-3F7E0FAD8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cs-CZ" dirty="0" err="1"/>
              <a:t>ědičnost</a:t>
            </a:r>
            <a:endParaRPr lang="cs-CZ" dirty="0"/>
          </a:p>
          <a:p>
            <a:r>
              <a:rPr lang="cs-CZ" dirty="0"/>
              <a:t>Dynamický polymorfismus</a:t>
            </a:r>
          </a:p>
          <a:p>
            <a:pPr lvl="1"/>
            <a:r>
              <a:rPr lang="cs-CZ" dirty="0" err="1"/>
              <a:t>virtual</a:t>
            </a:r>
            <a:r>
              <a:rPr lang="cs-CZ" dirty="0"/>
              <a:t>, </a:t>
            </a:r>
            <a:r>
              <a:rPr lang="cs-CZ" dirty="0" err="1"/>
              <a:t>override</a:t>
            </a:r>
            <a:r>
              <a:rPr lang="cs-CZ" dirty="0"/>
              <a:t>, </a:t>
            </a:r>
            <a:r>
              <a:rPr lang="cs-CZ" dirty="0" err="1"/>
              <a:t>final</a:t>
            </a:r>
            <a:endParaRPr lang="cs-CZ" dirty="0"/>
          </a:p>
          <a:p>
            <a:r>
              <a:rPr lang="cs-CZ" dirty="0" err="1"/>
              <a:t>The</a:t>
            </a:r>
            <a:r>
              <a:rPr lang="cs-CZ" dirty="0"/>
              <a:t> Rule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Three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Rule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Five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rule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Zero</a:t>
            </a:r>
            <a:endParaRPr lang="cs-CZ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3A4D335-D4FE-B530-652B-C57C08E02AA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754035" y="444469"/>
            <a:ext cx="2971800" cy="300037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E1E56-95E4-CF06-3A44-7F3C260D4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84DFF-AB17-5354-6989-D3FC4F8EB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27614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48F54-9826-F511-DE3C-0F178284B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The</a:t>
            </a:r>
            <a:r>
              <a:rPr lang="cs-CZ" dirty="0"/>
              <a:t> rule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zero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DB0799-165C-7D77-34F9-2E1F5CAB4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4C7F35-DEF1-9CAB-D5EF-EE641C068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20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F5D876-C293-C3B8-937A-4903A1FEA841}"/>
              </a:ext>
            </a:extLst>
          </p:cNvPr>
          <p:cNvSpPr txBox="1"/>
          <p:nvPr/>
        </p:nvSpPr>
        <p:spPr>
          <a:xfrm>
            <a:off x="1511927" y="2065422"/>
            <a:ext cx="8130013" cy="13635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rule_of_zero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std::string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cppstring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redundant, implicitly defined is better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rule_of_zero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(const std::string&amp;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arg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) :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cppstring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arg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) {}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5027DDD3-ED75-9BDB-2A9C-1C25847CDC05}"/>
              </a:ext>
            </a:extLst>
          </p:cNvPr>
          <p:cNvSpPr/>
          <p:nvPr/>
        </p:nvSpPr>
        <p:spPr>
          <a:xfrm>
            <a:off x="4575017" y="1676123"/>
            <a:ext cx="4454305" cy="288694"/>
          </a:xfrm>
          <a:prstGeom prst="wedgeRoundRectCallout">
            <a:avLst>
              <a:gd name="adj1" fmla="val -34532"/>
              <a:gd name="adj2" fmla="val 75207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Nechat </a:t>
            </a:r>
            <a:r>
              <a:rPr lang="en-US" dirty="0"/>
              <a:t>d</a:t>
            </a:r>
            <a:r>
              <a:rPr lang="cs-CZ" dirty="0" err="1"/>
              <a:t>ěti</a:t>
            </a:r>
            <a:r>
              <a:rPr lang="cs-CZ" dirty="0"/>
              <a:t>, aby se spravovaly samy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6171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7EC6F2-EF22-4742-45FF-B4852D200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E6551-4A57-2C18-0D80-B8EEC49DB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The</a:t>
            </a:r>
            <a:r>
              <a:rPr lang="cs-CZ" dirty="0"/>
              <a:t> rule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zero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CCADD4-FB07-6CAE-DAE1-E0025947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2590E7-DD79-8AEC-D58D-27C0EABE9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21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EE8B5A-B9BE-99DB-64D5-8A00983364E9}"/>
              </a:ext>
            </a:extLst>
          </p:cNvPr>
          <p:cNvSpPr txBox="1"/>
          <p:nvPr/>
        </p:nvSpPr>
        <p:spPr>
          <a:xfrm>
            <a:off x="1511927" y="2065422"/>
            <a:ext cx="8130013" cy="13635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rule_of_zero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std::string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cppstring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redundant, implicitly defined is better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rule_of_zero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(const std::string&amp;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arg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) :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cppstring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arg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) {}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87B1C67B-98EF-C600-1CFE-E7130D9D6E92}"/>
              </a:ext>
            </a:extLst>
          </p:cNvPr>
          <p:cNvSpPr/>
          <p:nvPr/>
        </p:nvSpPr>
        <p:spPr>
          <a:xfrm>
            <a:off x="4575017" y="1676123"/>
            <a:ext cx="4454305" cy="288694"/>
          </a:xfrm>
          <a:prstGeom prst="wedgeRoundRectCallout">
            <a:avLst>
              <a:gd name="adj1" fmla="val -34532"/>
              <a:gd name="adj2" fmla="val 75207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Nechat </a:t>
            </a:r>
            <a:r>
              <a:rPr lang="en-US" dirty="0"/>
              <a:t>d</a:t>
            </a:r>
            <a:r>
              <a:rPr lang="cs-CZ" dirty="0" err="1"/>
              <a:t>ěti</a:t>
            </a:r>
            <a:r>
              <a:rPr lang="cs-CZ" dirty="0"/>
              <a:t>, aby se spravovaly samy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7A8E31-9A11-551A-E4BB-1CE926D7D280}"/>
              </a:ext>
            </a:extLst>
          </p:cNvPr>
          <p:cNvSpPr/>
          <p:nvPr/>
        </p:nvSpPr>
        <p:spPr>
          <a:xfrm>
            <a:off x="330362" y="4271168"/>
            <a:ext cx="3571681" cy="3300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User-</a:t>
            </a:r>
            <a:r>
              <a:rPr lang="cs-CZ" dirty="0" err="1"/>
              <a:t>provided</a:t>
            </a:r>
            <a:r>
              <a:rPr lang="en-US" dirty="0"/>
              <a:t> (= custom)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9218FF-4924-A75B-3798-95C6BA5B6A05}"/>
              </a:ext>
            </a:extLst>
          </p:cNvPr>
          <p:cNvSpPr txBox="1"/>
          <p:nvPr/>
        </p:nvSpPr>
        <p:spPr>
          <a:xfrm>
            <a:off x="330363" y="4601210"/>
            <a:ext cx="3571681" cy="15431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Class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Class(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Class&amp; other)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: child{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other.child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 {}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private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std::string child;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9323BD-1167-9C55-E32D-8A0C380124A0}"/>
              </a:ext>
            </a:extLst>
          </p:cNvPr>
          <p:cNvSpPr txBox="1"/>
          <p:nvPr/>
        </p:nvSpPr>
        <p:spPr>
          <a:xfrm>
            <a:off x="4289744" y="4601209"/>
            <a:ext cx="3571681" cy="15431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Class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Class(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Class&amp;)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=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default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private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std::string child;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9C01B72-4C54-A1A5-0B36-31CF6440AD5B}"/>
              </a:ext>
            </a:extLst>
          </p:cNvPr>
          <p:cNvSpPr/>
          <p:nvPr/>
        </p:nvSpPr>
        <p:spPr>
          <a:xfrm>
            <a:off x="4289743" y="4271167"/>
            <a:ext cx="3571681" cy="3300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User-</a:t>
            </a:r>
            <a:r>
              <a:rPr lang="en-US" dirty="0"/>
              <a:t>defaulted (= explicit default)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EEDC37-F006-7CFF-9353-FC94FD28650B}"/>
              </a:ext>
            </a:extLst>
          </p:cNvPr>
          <p:cNvSpPr txBox="1"/>
          <p:nvPr/>
        </p:nvSpPr>
        <p:spPr>
          <a:xfrm>
            <a:off x="8249127" y="4825406"/>
            <a:ext cx="3571681" cy="10045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Class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private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std::string child;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CA2C59C-DB4E-CBFF-1B77-E00ACBDCD63C}"/>
              </a:ext>
            </a:extLst>
          </p:cNvPr>
          <p:cNvSpPr/>
          <p:nvPr/>
        </p:nvSpPr>
        <p:spPr>
          <a:xfrm>
            <a:off x="8249126" y="4495364"/>
            <a:ext cx="3571681" cy="3300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Implicitly</a:t>
            </a:r>
            <a:r>
              <a:rPr lang="cs-CZ" dirty="0"/>
              <a:t>-</a:t>
            </a:r>
            <a:r>
              <a:rPr lang="en-US" dirty="0"/>
              <a:t>def</a:t>
            </a:r>
            <a:r>
              <a:rPr lang="cs-CZ" dirty="0" err="1"/>
              <a:t>ined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8D842E-B980-AC79-C186-F06F6251EE9F}"/>
              </a:ext>
            </a:extLst>
          </p:cNvPr>
          <p:cNvSpPr/>
          <p:nvPr/>
        </p:nvSpPr>
        <p:spPr>
          <a:xfrm>
            <a:off x="313854" y="3811509"/>
            <a:ext cx="11506954" cy="339095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&gt;&gt;&gt;&gt;&gt;&gt;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0BB1E17-6CFC-233F-F44A-E69611B0B9D3}"/>
              </a:ext>
            </a:extLst>
          </p:cNvPr>
          <p:cNvSpPr/>
          <p:nvPr/>
        </p:nvSpPr>
        <p:spPr>
          <a:xfrm>
            <a:off x="313853" y="3811508"/>
            <a:ext cx="2239223" cy="33909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Nejhorší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C9AD200-81F2-77EE-91CA-A939BB2AA8B7}"/>
              </a:ext>
            </a:extLst>
          </p:cNvPr>
          <p:cNvSpPr/>
          <p:nvPr/>
        </p:nvSpPr>
        <p:spPr>
          <a:xfrm>
            <a:off x="9581584" y="3799378"/>
            <a:ext cx="2239223" cy="33909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Nejlepší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2546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24830-5550-7049-911F-45E0B4F41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cs-CZ" dirty="0" err="1"/>
              <a:t>říklad</a:t>
            </a:r>
            <a:r>
              <a:rPr lang="cs-CZ" dirty="0"/>
              <a:t>: </a:t>
            </a:r>
            <a:r>
              <a:rPr lang="cs-CZ" dirty="0" err="1"/>
              <a:t>expression</a:t>
            </a:r>
            <a:endParaRPr lang="en-US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1B04CF7A-7325-220F-53A7-F7C8B29DB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Vycházejte ze souboru </a:t>
            </a:r>
            <a:r>
              <a:rPr lang="cs-CZ" dirty="0">
                <a:hlinkClick r:id="rId2"/>
              </a:rPr>
              <a:t>expression.hpp</a:t>
            </a:r>
            <a:endParaRPr lang="cs-CZ" dirty="0"/>
          </a:p>
          <a:p>
            <a:pPr lvl="1"/>
            <a:r>
              <a:rPr lang="cs-CZ" dirty="0"/>
              <a:t>Obsahuje implementace </a:t>
            </a:r>
            <a:r>
              <a:rPr lang="cs-CZ" dirty="0" err="1"/>
              <a:t>Expression</a:t>
            </a:r>
            <a:r>
              <a:rPr lang="cs-CZ" dirty="0"/>
              <a:t>, </a:t>
            </a:r>
            <a:r>
              <a:rPr lang="cs-CZ" dirty="0" err="1"/>
              <a:t>Value</a:t>
            </a:r>
            <a:endParaRPr lang="cs-CZ" dirty="0"/>
          </a:p>
          <a:p>
            <a:pPr lvl="1"/>
            <a:r>
              <a:rPr lang="cs-CZ" dirty="0"/>
              <a:t>Třídy implementují strom reprezentující aritmetický výraz</a:t>
            </a:r>
          </a:p>
          <a:p>
            <a:r>
              <a:rPr lang="en-US" dirty="0" err="1"/>
              <a:t>Implementaci</a:t>
            </a:r>
            <a:r>
              <a:rPr lang="en-US" dirty="0"/>
              <a:t> </a:t>
            </a:r>
            <a:r>
              <a:rPr lang="en-US" dirty="0" err="1"/>
              <a:t>napi</a:t>
            </a:r>
            <a:r>
              <a:rPr lang="cs-CZ" dirty="0" err="1"/>
              <a:t>šte</a:t>
            </a:r>
            <a:r>
              <a:rPr lang="cs-CZ" dirty="0"/>
              <a:t> do expression.cpp</a:t>
            </a:r>
          </a:p>
          <a:p>
            <a:r>
              <a:rPr lang="cs-CZ" b="1" dirty="0" err="1"/>
              <a:t>Expression.evaluate</a:t>
            </a:r>
            <a:r>
              <a:rPr lang="cs-CZ" b="1" dirty="0"/>
              <a:t>()</a:t>
            </a:r>
            <a:r>
              <a:rPr lang="cs-CZ" dirty="0"/>
              <a:t> vrátí pointer na </a:t>
            </a:r>
            <a:r>
              <a:rPr lang="cs-CZ" dirty="0" err="1"/>
              <a:t>Value</a:t>
            </a:r>
            <a:r>
              <a:rPr lang="cs-CZ" dirty="0"/>
              <a:t>, která odpovídá hodnotě výrazu</a:t>
            </a:r>
          </a:p>
          <a:p>
            <a:pPr lvl="1"/>
            <a:r>
              <a:rPr lang="cs-CZ" dirty="0"/>
              <a:t>Každý </a:t>
            </a:r>
            <a:r>
              <a:rPr lang="cs-CZ" dirty="0" err="1"/>
              <a:t>derived</a:t>
            </a:r>
            <a:r>
              <a:rPr lang="cs-CZ" dirty="0"/>
              <a:t> </a:t>
            </a:r>
            <a:r>
              <a:rPr lang="cs-CZ" dirty="0" err="1"/>
              <a:t>Expression</a:t>
            </a:r>
            <a:r>
              <a:rPr lang="cs-CZ" dirty="0"/>
              <a:t> definuje chování vyhodnocování</a:t>
            </a:r>
          </a:p>
          <a:p>
            <a:pPr lvl="1"/>
            <a:r>
              <a:rPr lang="cs-CZ" dirty="0" err="1"/>
              <a:t>Expression</a:t>
            </a:r>
            <a:r>
              <a:rPr lang="cs-CZ" dirty="0"/>
              <a:t> používá čísla pomocí</a:t>
            </a:r>
            <a:r>
              <a:rPr lang="en-US" dirty="0"/>
              <a:t> </a:t>
            </a:r>
            <a:r>
              <a:rPr lang="cs-CZ" dirty="0"/>
              <a:t>například: </a:t>
            </a:r>
            <a:r>
              <a:rPr lang="en-US" dirty="0"/>
              <a:t>*le</a:t>
            </a:r>
            <a:r>
              <a:rPr lang="cs-CZ" dirty="0"/>
              <a:t>ft </a:t>
            </a:r>
            <a:r>
              <a:rPr lang="en-US" dirty="0"/>
              <a:t>+ *right (</a:t>
            </a:r>
            <a:r>
              <a:rPr lang="en-US" dirty="0" err="1"/>
              <a:t>hodnoty</a:t>
            </a:r>
            <a:r>
              <a:rPr lang="en-US" dirty="0"/>
              <a:t> </a:t>
            </a:r>
            <a:r>
              <a:rPr lang="cs-CZ" dirty="0"/>
              <a:t>definují operátory)</a:t>
            </a:r>
          </a:p>
          <a:p>
            <a:r>
              <a:rPr lang="cs-CZ" dirty="0" err="1"/>
              <a:t>Value</a:t>
            </a:r>
            <a:r>
              <a:rPr lang="cs-CZ" dirty="0"/>
              <a:t> implementuje </a:t>
            </a:r>
            <a:r>
              <a:rPr lang="cs-CZ" dirty="0" err="1"/>
              <a:t>fukce</a:t>
            </a:r>
            <a:r>
              <a:rPr lang="cs-CZ" dirty="0"/>
              <a:t> </a:t>
            </a:r>
            <a:r>
              <a:rPr lang="cs-CZ" b="1" dirty="0" err="1"/>
              <a:t>add</a:t>
            </a:r>
            <a:r>
              <a:rPr lang="cs-CZ" dirty="0"/>
              <a:t>, </a:t>
            </a:r>
            <a:r>
              <a:rPr lang="cs-CZ" b="1" dirty="0"/>
              <a:t>mul</a:t>
            </a:r>
            <a:r>
              <a:rPr lang="cs-CZ" dirty="0"/>
              <a:t> a </a:t>
            </a:r>
            <a:r>
              <a:rPr lang="cs-CZ" b="1" dirty="0" err="1"/>
              <a:t>print</a:t>
            </a:r>
            <a:endParaRPr lang="cs-CZ" b="1" dirty="0"/>
          </a:p>
          <a:p>
            <a:pPr lvl="1"/>
            <a:r>
              <a:rPr lang="cs-CZ" dirty="0" err="1"/>
              <a:t>Value</a:t>
            </a:r>
            <a:r>
              <a:rPr lang="cs-CZ" dirty="0"/>
              <a:t> může obsahovat </a:t>
            </a:r>
            <a:r>
              <a:rPr lang="cs-CZ" b="1" dirty="0" err="1"/>
              <a:t>int</a:t>
            </a:r>
            <a:r>
              <a:rPr lang="cs-CZ" dirty="0"/>
              <a:t> nebo </a:t>
            </a:r>
            <a:r>
              <a:rPr lang="cs-CZ" b="1" dirty="0"/>
              <a:t>double</a:t>
            </a:r>
          </a:p>
          <a:p>
            <a:pPr lvl="1"/>
            <a:r>
              <a:rPr lang="en-US" dirty="0" err="1"/>
              <a:t>Pravidla</a:t>
            </a:r>
            <a:r>
              <a:rPr lang="en-US" dirty="0"/>
              <a:t> </a:t>
            </a:r>
            <a:r>
              <a:rPr lang="en-US" dirty="0" err="1"/>
              <a:t>operac</a:t>
            </a:r>
            <a:r>
              <a:rPr lang="cs-CZ" dirty="0"/>
              <a:t>í </a:t>
            </a:r>
            <a:r>
              <a:rPr lang="cs-CZ" b="1" dirty="0" err="1"/>
              <a:t>add</a:t>
            </a:r>
            <a:r>
              <a:rPr lang="cs-CZ" dirty="0"/>
              <a:t> a </a:t>
            </a:r>
            <a:r>
              <a:rPr lang="cs-CZ" b="1" dirty="0"/>
              <a:t>mul</a:t>
            </a:r>
            <a:r>
              <a:rPr lang="cs-CZ" dirty="0"/>
              <a:t>:</a:t>
            </a:r>
            <a:br>
              <a:rPr lang="cs-CZ" dirty="0"/>
            </a:br>
            <a:r>
              <a:rPr lang="cs-CZ" dirty="0"/>
              <a:t>  aspoň jeden operand je </a:t>
            </a:r>
            <a:r>
              <a:rPr lang="cs-CZ" b="1" dirty="0"/>
              <a:t>double </a:t>
            </a:r>
            <a:r>
              <a:rPr lang="cs-CZ" dirty="0">
                <a:sym typeface="Wingdings" panose="05000000000000000000" pitchFamily="2" charset="2"/>
              </a:rPr>
              <a:t></a:t>
            </a:r>
            <a:r>
              <a:rPr lang="cs-CZ" dirty="0"/>
              <a:t> výsledek je </a:t>
            </a:r>
            <a:r>
              <a:rPr lang="cs-CZ" b="1" dirty="0"/>
              <a:t>double</a:t>
            </a:r>
            <a:r>
              <a:rPr lang="cs-CZ" dirty="0"/>
              <a:t>, jinak </a:t>
            </a:r>
            <a:r>
              <a:rPr lang="cs-CZ" b="1" dirty="0" err="1"/>
              <a:t>int</a:t>
            </a:r>
            <a:endParaRPr lang="cs-CZ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BEF16E-18E8-F1CE-3015-32BC245CD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253D0B-F8D1-597E-8A36-96D2512B1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546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4C1A7-D193-77C5-DDFE-012C02762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2AE9E-0BA8-D900-1293-E8A3BB180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Dědičnost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63025B-D091-E6D5-9EA4-914904BE8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4DB612-CDDB-DB7E-EBC6-3A216CB4D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BB4E16-4309-F655-99E3-7C62187C287C}"/>
              </a:ext>
            </a:extLst>
          </p:cNvPr>
          <p:cNvSpPr txBox="1"/>
          <p:nvPr/>
        </p:nvSpPr>
        <p:spPr>
          <a:xfrm>
            <a:off x="3247931" y="1523205"/>
            <a:ext cx="4483958" cy="3697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Base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static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bool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is_base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Derived :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Base { };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accept_base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Base&amp; b)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assert(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b.is_base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main()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Base b;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Derived d;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accept_base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(b);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accept_base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(d);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4691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B154D-73AD-294A-5BD1-FDBEBF2E22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073C0-FEB0-1284-D356-0816AAA3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Dědičnost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9D9BC3-D9CF-2D2F-2B69-BF15D8E8A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A91C0A-7CAF-2515-0D54-8B3BE45CF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4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186231-9C3E-6105-08C2-84C0B1850FC6}"/>
              </a:ext>
            </a:extLst>
          </p:cNvPr>
          <p:cNvSpPr txBox="1"/>
          <p:nvPr/>
        </p:nvSpPr>
        <p:spPr>
          <a:xfrm>
            <a:off x="3247931" y="1523205"/>
            <a:ext cx="4483958" cy="3697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Base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static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bool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is_base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Derived :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Base { };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accept_base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Base&amp; b)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assert(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b.is_base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main()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Base b;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Derived d;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accept_base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(b);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accept_base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(d);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514CB7CA-62D6-6C22-1FE2-05E57C5D2FEA}"/>
              </a:ext>
            </a:extLst>
          </p:cNvPr>
          <p:cNvSpPr/>
          <p:nvPr/>
        </p:nvSpPr>
        <p:spPr>
          <a:xfrm>
            <a:off x="7224665" y="2296849"/>
            <a:ext cx="2091351" cy="365125"/>
          </a:xfrm>
          <a:prstGeom prst="wedgeRoundRectCallout">
            <a:avLst>
              <a:gd name="adj1" fmla="val -42046"/>
              <a:gd name="adj2" fmla="val 109611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Is a “type” of Base</a:t>
            </a: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BF719589-D7E5-5C1E-606D-D525254A3A5B}"/>
              </a:ext>
            </a:extLst>
          </p:cNvPr>
          <p:cNvSpPr/>
          <p:nvPr/>
        </p:nvSpPr>
        <p:spPr>
          <a:xfrm>
            <a:off x="7478277" y="3371980"/>
            <a:ext cx="2091351" cy="584384"/>
          </a:xfrm>
          <a:prstGeom prst="wedgeRoundRectCallout">
            <a:avLst>
              <a:gd name="adj1" fmla="val -50704"/>
              <a:gd name="adj2" fmla="val -74187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Accepts an instance of Base</a:t>
            </a:r>
          </a:p>
        </p:txBody>
      </p:sp>
    </p:spTree>
    <p:extLst>
      <p:ext uri="{BB962C8B-B14F-4D97-AF65-F5344CB8AC3E}">
        <p14:creationId xmlns:p14="http://schemas.microsoft.com/office/powerpoint/2010/main" val="1516488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9EE5D-B50B-1DE3-3957-260DF5C62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Dědičnost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C5AAE2-5DE3-3C10-EEE6-2868225F7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136BBB-32CE-4AD6-F4BD-71D9301C6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6F60E8-AB92-7D85-0E5A-4FDECB43EAB1}"/>
              </a:ext>
            </a:extLst>
          </p:cNvPr>
          <p:cNvSpPr txBox="1"/>
          <p:nvPr/>
        </p:nvSpPr>
        <p:spPr>
          <a:xfrm>
            <a:off x="3247931" y="1523205"/>
            <a:ext cx="4483958" cy="3697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Base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static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bool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is_base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Derived :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Base { };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accept_base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Base&amp; b)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assert(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b.is_base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main()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Base b;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Derived d;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accept_base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(b);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accept_base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(d);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010296A1-9AA8-8D41-B76E-B9DAEF6A9B4B}"/>
              </a:ext>
            </a:extLst>
          </p:cNvPr>
          <p:cNvSpPr/>
          <p:nvPr/>
        </p:nvSpPr>
        <p:spPr>
          <a:xfrm>
            <a:off x="7224665" y="2296849"/>
            <a:ext cx="2091351" cy="365125"/>
          </a:xfrm>
          <a:prstGeom prst="wedgeRoundRectCallout">
            <a:avLst>
              <a:gd name="adj1" fmla="val -42046"/>
              <a:gd name="adj2" fmla="val 109611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Is a “type” of Base</a:t>
            </a: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AFCD5604-A9D8-9E51-1AA9-79C2D7EF219F}"/>
              </a:ext>
            </a:extLst>
          </p:cNvPr>
          <p:cNvSpPr/>
          <p:nvPr/>
        </p:nvSpPr>
        <p:spPr>
          <a:xfrm>
            <a:off x="7478277" y="3371980"/>
            <a:ext cx="2091351" cy="584384"/>
          </a:xfrm>
          <a:prstGeom prst="wedgeRoundRectCallout">
            <a:avLst>
              <a:gd name="adj1" fmla="val -50704"/>
              <a:gd name="adj2" fmla="val -74187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Accepts an instance of Base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62683953-7788-82B1-6E90-584791B5EFF6}"/>
              </a:ext>
            </a:extLst>
          </p:cNvPr>
          <p:cNvSpPr/>
          <p:nvPr/>
        </p:nvSpPr>
        <p:spPr>
          <a:xfrm>
            <a:off x="5976501" y="4740182"/>
            <a:ext cx="2634099" cy="361902"/>
          </a:xfrm>
          <a:prstGeom prst="wedgeRoundRectCallout">
            <a:avLst>
              <a:gd name="adj1" fmla="val -56203"/>
              <a:gd name="adj2" fmla="val -19151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ym typeface="Wingdings" panose="05000000000000000000" pitchFamily="2" charset="2"/>
              </a:rPr>
              <a:t> </a:t>
            </a:r>
            <a:r>
              <a:rPr lang="en-US" dirty="0"/>
              <a:t>Accepts a Derived</a:t>
            </a:r>
          </a:p>
        </p:txBody>
      </p:sp>
    </p:spTree>
    <p:extLst>
      <p:ext uri="{BB962C8B-B14F-4D97-AF65-F5344CB8AC3E}">
        <p14:creationId xmlns:p14="http://schemas.microsoft.com/office/powerpoint/2010/main" val="2554212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06484-BB20-BEA9-669B-000C52FE8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Derived </a:t>
            </a:r>
            <a:r>
              <a:rPr lang="en-US" dirty="0" err="1"/>
              <a:t>obsahuje</a:t>
            </a:r>
            <a:r>
              <a:rPr lang="en-US" dirty="0"/>
              <a:t> Base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78B5F1-CCA3-A4B4-F776-5EB560326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F0693-7050-5166-FBBC-DAE0BB3EF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111958-EC37-2E2A-BBB7-4B8F4C8BF943}"/>
              </a:ext>
            </a:extLst>
          </p:cNvPr>
          <p:cNvSpPr txBox="1"/>
          <p:nvPr/>
        </p:nvSpPr>
        <p:spPr>
          <a:xfrm>
            <a:off x="466165" y="2003438"/>
            <a:ext cx="6882896" cy="31589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HasNumber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HasNumber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n) : number_{n} {}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number()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number_; 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private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number_;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HasName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HasName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* n): name_{n} {}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std::string&amp; name()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name_; 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private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std::string name_;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Student :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HasName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HasNumber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{};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CB5DDD-2546-1C4A-9146-FBCB7F157D12}"/>
              </a:ext>
            </a:extLst>
          </p:cNvPr>
          <p:cNvSpPr/>
          <p:nvPr/>
        </p:nvSpPr>
        <p:spPr>
          <a:xfrm>
            <a:off x="7504480" y="1926125"/>
            <a:ext cx="3297059" cy="33135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BB9CE8F-694E-799C-CA1F-CA362FE79655}"/>
              </a:ext>
            </a:extLst>
          </p:cNvPr>
          <p:cNvSpPr/>
          <p:nvPr/>
        </p:nvSpPr>
        <p:spPr>
          <a:xfrm>
            <a:off x="7504479" y="1926125"/>
            <a:ext cx="3297059" cy="20936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FCD7FD-94F1-5A31-2078-FE8C56DBEB13}"/>
              </a:ext>
            </a:extLst>
          </p:cNvPr>
          <p:cNvSpPr/>
          <p:nvPr/>
        </p:nvSpPr>
        <p:spPr>
          <a:xfrm>
            <a:off x="7504478" y="4019739"/>
            <a:ext cx="3297059" cy="12199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5DC270-9063-ABE6-9B29-683814F810BD}"/>
              </a:ext>
            </a:extLst>
          </p:cNvPr>
          <p:cNvSpPr txBox="1"/>
          <p:nvPr/>
        </p:nvSpPr>
        <p:spPr>
          <a:xfrm>
            <a:off x="8170205" y="2680545"/>
            <a:ext cx="19656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/>
              <a:t>HasName</a:t>
            </a:r>
            <a:endParaRPr lang="en-US" sz="3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590AB5-1226-36B1-76F2-2AC27C129C52}"/>
              </a:ext>
            </a:extLst>
          </p:cNvPr>
          <p:cNvSpPr txBox="1"/>
          <p:nvPr/>
        </p:nvSpPr>
        <p:spPr>
          <a:xfrm>
            <a:off x="7980249" y="4337328"/>
            <a:ext cx="23455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/>
              <a:t>HasNumber</a:t>
            </a:r>
            <a:endParaRPr lang="en-US" sz="3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CCD8D97-C15A-5B25-4F77-BE6CBF24FA7F}"/>
              </a:ext>
            </a:extLst>
          </p:cNvPr>
          <p:cNvSpPr txBox="1"/>
          <p:nvPr/>
        </p:nvSpPr>
        <p:spPr>
          <a:xfrm rot="16200000">
            <a:off x="10741774" y="3228965"/>
            <a:ext cx="19319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Student</a:t>
            </a:r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931D121C-3AD2-D840-5087-5873B85A7F8D}"/>
              </a:ext>
            </a:extLst>
          </p:cNvPr>
          <p:cNvSpPr/>
          <p:nvPr/>
        </p:nvSpPr>
        <p:spPr>
          <a:xfrm>
            <a:off x="10882098" y="1926125"/>
            <a:ext cx="395208" cy="331356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DE249E6-1F15-D3C3-BC42-50ADAB7A4037}"/>
              </a:ext>
            </a:extLst>
          </p:cNvPr>
          <p:cNvCxnSpPr>
            <a:stCxn id="10" idx="2"/>
          </p:cNvCxnSpPr>
          <p:nvPr/>
        </p:nvCxnSpPr>
        <p:spPr>
          <a:xfrm>
            <a:off x="9153008" y="5239693"/>
            <a:ext cx="615681" cy="4730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9F105A1-2F8B-4E06-379E-5AB56C7FDDC2}"/>
              </a:ext>
            </a:extLst>
          </p:cNvPr>
          <p:cNvSpPr txBox="1"/>
          <p:nvPr/>
        </p:nvSpPr>
        <p:spPr>
          <a:xfrm>
            <a:off x="9768689" y="5592783"/>
            <a:ext cx="2217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bar(</a:t>
            </a:r>
            <a:r>
              <a:rPr lang="en-US" sz="2000" dirty="0" err="1"/>
              <a:t>HasNumber</a:t>
            </a:r>
            <a:r>
              <a:rPr lang="en-US" sz="2000" dirty="0"/>
              <a:t>&amp;)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1E1FF0C-3EF1-FAD1-A01C-E6AF2186E56F}"/>
              </a:ext>
            </a:extLst>
          </p:cNvPr>
          <p:cNvSpPr txBox="1"/>
          <p:nvPr/>
        </p:nvSpPr>
        <p:spPr>
          <a:xfrm>
            <a:off x="9768689" y="1412554"/>
            <a:ext cx="1968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foo(</a:t>
            </a:r>
            <a:r>
              <a:rPr lang="en-US" sz="2000" dirty="0" err="1"/>
              <a:t>HasName</a:t>
            </a:r>
            <a:r>
              <a:rPr lang="en-US" sz="2000" dirty="0"/>
              <a:t>&amp;)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9E66155-FB35-53D9-DFB7-581AD78B47F7}"/>
              </a:ext>
            </a:extLst>
          </p:cNvPr>
          <p:cNvCxnSpPr>
            <a:cxnSpLocks/>
            <a:stCxn id="9" idx="0"/>
            <a:endCxn id="22" idx="1"/>
          </p:cNvCxnSpPr>
          <p:nvPr/>
        </p:nvCxnSpPr>
        <p:spPr>
          <a:xfrm flipV="1">
            <a:off x="9153009" y="1612609"/>
            <a:ext cx="615680" cy="3135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6910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C2150-91E5-3E79-BA8A-45306A1D8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Dynamick</a:t>
            </a:r>
            <a:r>
              <a:rPr lang="cs-CZ" dirty="0"/>
              <a:t>ý polymorfismus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F318EF-E76F-9B07-EC6E-4848C4850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A43DD9-1310-6CAA-43DE-3BD620907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7</a:t>
            </a:fld>
            <a:endParaRPr lang="en-US"/>
          </a:p>
        </p:txBody>
      </p:sp>
      <p:sp>
        <p:nvSpPr>
          <p:cNvPr id="6" name="TextBox 5">
            <a:hlinkClick r:id="rId2"/>
            <a:extLst>
              <a:ext uri="{FF2B5EF4-FFF2-40B4-BE49-F238E27FC236}">
                <a16:creationId xmlns:a16="http://schemas.microsoft.com/office/drawing/2014/main" id="{BC536DF0-B5AF-E9F1-2631-63D91EE2F7A2}"/>
              </a:ext>
            </a:extLst>
          </p:cNvPr>
          <p:cNvSpPr txBox="1"/>
          <p:nvPr/>
        </p:nvSpPr>
        <p:spPr>
          <a:xfrm>
            <a:off x="921190" y="1895527"/>
            <a:ext cx="7770138" cy="24407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Printable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virtual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~Printable()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default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friend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&lt;&lt;(std::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out,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                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Printable&amp; self)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self.print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(out);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out;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endParaRPr lang="cs-CZ" b="0" dirty="0">
              <a:solidFill>
                <a:srgbClr val="0000F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private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virtual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print(std::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out)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889221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0BEF2-8859-A73B-48EC-F198C923E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47F7E-E1E0-2DDB-2AB8-13FA0A853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Dynamick</a:t>
            </a:r>
            <a:r>
              <a:rPr lang="cs-CZ" dirty="0"/>
              <a:t>ý polymorfismus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98F04C-211F-42C8-DDB2-EBCC4B00E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8BA0EB-175A-FA00-6E6D-6D8AA272F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8</a:t>
            </a:fld>
            <a:endParaRPr lang="en-US"/>
          </a:p>
        </p:txBody>
      </p:sp>
      <p:sp>
        <p:nvSpPr>
          <p:cNvPr id="6" name="TextBox 5">
            <a:hlinkClick r:id="rId2"/>
            <a:extLst>
              <a:ext uri="{FF2B5EF4-FFF2-40B4-BE49-F238E27FC236}">
                <a16:creationId xmlns:a16="http://schemas.microsoft.com/office/drawing/2014/main" id="{02B541CC-99AD-E164-7494-4104D21FC48D}"/>
              </a:ext>
            </a:extLst>
          </p:cNvPr>
          <p:cNvSpPr txBox="1"/>
          <p:nvPr/>
        </p:nvSpPr>
        <p:spPr>
          <a:xfrm>
            <a:off x="921190" y="1895527"/>
            <a:ext cx="7770138" cy="24407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Printable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virtual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~Printable()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default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friend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&lt;&lt;(std::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out,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                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Printable&amp; self)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self.print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(out);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out;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endParaRPr lang="cs-CZ" b="0" dirty="0">
              <a:solidFill>
                <a:srgbClr val="0000F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private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virtual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print(std::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out)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53ED3ABC-01FD-FF54-3961-F17C8E0357C5}"/>
              </a:ext>
            </a:extLst>
          </p:cNvPr>
          <p:cNvSpPr/>
          <p:nvPr/>
        </p:nvSpPr>
        <p:spPr>
          <a:xfrm>
            <a:off x="4758352" y="3302396"/>
            <a:ext cx="3577250" cy="365125"/>
          </a:xfrm>
          <a:prstGeom prst="wedgeRoundRectCallout">
            <a:avLst>
              <a:gd name="adj1" fmla="val -34453"/>
              <a:gd name="adj2" fmla="val 99693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Virtu</a:t>
            </a:r>
            <a:r>
              <a:rPr lang="cs-CZ" dirty="0" err="1"/>
              <a:t>ální</a:t>
            </a:r>
            <a:r>
              <a:rPr lang="cs-CZ" dirty="0"/>
              <a:t> (</a:t>
            </a:r>
            <a:r>
              <a:rPr lang="cs-CZ" dirty="0" err="1"/>
              <a:t>overridovatelná</a:t>
            </a:r>
            <a:r>
              <a:rPr lang="cs-CZ" dirty="0"/>
              <a:t> metoda)</a:t>
            </a:r>
            <a:endParaRPr lang="en-US" dirty="0"/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99480FD5-F41B-6093-0C74-5FB232ED204A}"/>
              </a:ext>
            </a:extLst>
          </p:cNvPr>
          <p:cNvSpPr/>
          <p:nvPr/>
        </p:nvSpPr>
        <p:spPr>
          <a:xfrm>
            <a:off x="6642604" y="1806144"/>
            <a:ext cx="2528557" cy="365125"/>
          </a:xfrm>
          <a:prstGeom prst="wedgeRoundRectCallout">
            <a:avLst>
              <a:gd name="adj1" fmla="val -52355"/>
              <a:gd name="adj2" fmla="val 109611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⚠️Virtuální destruktor</a:t>
            </a:r>
            <a:endParaRPr lang="en-US" dirty="0"/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22D71A30-4C22-5A59-C56D-E80B10B8A921}"/>
              </a:ext>
            </a:extLst>
          </p:cNvPr>
          <p:cNvSpPr/>
          <p:nvPr/>
        </p:nvSpPr>
        <p:spPr>
          <a:xfrm>
            <a:off x="7089712" y="4522907"/>
            <a:ext cx="3041775" cy="365125"/>
          </a:xfrm>
          <a:prstGeom prst="wedgeRoundRectCallout">
            <a:avLst>
              <a:gd name="adj1" fmla="val -40021"/>
              <a:gd name="adj2" fmla="val -150742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Bez defaultní implementace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914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F8A24B-9FD0-1320-8EF7-48BE5D435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A459B-440D-2F0D-47A2-F64F89750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Dynamick</a:t>
            </a:r>
            <a:r>
              <a:rPr lang="cs-CZ" dirty="0"/>
              <a:t>ý polymorfismus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ED56B8-5CFC-FBE5-ABF6-09F41AB81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C8B3D5-1C54-3FC5-1EF3-8F2923A3C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9</a:t>
            </a:fld>
            <a:endParaRPr lang="en-US"/>
          </a:p>
        </p:txBody>
      </p:sp>
      <p:sp>
        <p:nvSpPr>
          <p:cNvPr id="6" name="TextBox 5">
            <a:hlinkClick r:id="rId2"/>
            <a:extLst>
              <a:ext uri="{FF2B5EF4-FFF2-40B4-BE49-F238E27FC236}">
                <a16:creationId xmlns:a16="http://schemas.microsoft.com/office/drawing/2014/main" id="{5F6FBBEF-6CF9-A47E-1FE4-6A6C1F422550}"/>
              </a:ext>
            </a:extLst>
          </p:cNvPr>
          <p:cNvSpPr txBox="1"/>
          <p:nvPr/>
        </p:nvSpPr>
        <p:spPr>
          <a:xfrm>
            <a:off x="921190" y="1895527"/>
            <a:ext cx="7770138" cy="24407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Printable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virtual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~Printable()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noexcept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default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friend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&lt;&lt;(std::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out,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                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Printable&amp; self)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self.print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(out);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out;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endParaRPr lang="cs-CZ" b="0" dirty="0">
              <a:solidFill>
                <a:srgbClr val="0000F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private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virtual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print(std::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out)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836F7C39-53F5-7598-BDC0-A8123EB5281A}"/>
              </a:ext>
            </a:extLst>
          </p:cNvPr>
          <p:cNvSpPr/>
          <p:nvPr/>
        </p:nvSpPr>
        <p:spPr>
          <a:xfrm>
            <a:off x="4758352" y="3302396"/>
            <a:ext cx="3577250" cy="365125"/>
          </a:xfrm>
          <a:prstGeom prst="wedgeRoundRectCallout">
            <a:avLst>
              <a:gd name="adj1" fmla="val -34453"/>
              <a:gd name="adj2" fmla="val 99693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Virtu</a:t>
            </a:r>
            <a:r>
              <a:rPr lang="cs-CZ" dirty="0" err="1"/>
              <a:t>ální</a:t>
            </a:r>
            <a:r>
              <a:rPr lang="cs-CZ" dirty="0"/>
              <a:t> (</a:t>
            </a:r>
            <a:r>
              <a:rPr lang="cs-CZ" dirty="0" err="1"/>
              <a:t>overridovatelná</a:t>
            </a:r>
            <a:r>
              <a:rPr lang="cs-CZ" dirty="0"/>
              <a:t> metoda)</a:t>
            </a:r>
            <a:endParaRPr lang="en-US" dirty="0"/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85BD829F-2B71-1B33-7F28-F746B47CC451}"/>
              </a:ext>
            </a:extLst>
          </p:cNvPr>
          <p:cNvSpPr/>
          <p:nvPr/>
        </p:nvSpPr>
        <p:spPr>
          <a:xfrm>
            <a:off x="6642604" y="1806144"/>
            <a:ext cx="2528557" cy="365125"/>
          </a:xfrm>
          <a:prstGeom prst="wedgeRoundRectCallout">
            <a:avLst>
              <a:gd name="adj1" fmla="val -52355"/>
              <a:gd name="adj2" fmla="val 109611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⚠️Virtuální destruktor</a:t>
            </a:r>
            <a:endParaRPr lang="en-US" dirty="0"/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FE561091-3A9A-0403-C4DB-BD6157C27A2F}"/>
              </a:ext>
            </a:extLst>
          </p:cNvPr>
          <p:cNvSpPr/>
          <p:nvPr/>
        </p:nvSpPr>
        <p:spPr>
          <a:xfrm>
            <a:off x="7089712" y="4522907"/>
            <a:ext cx="3041775" cy="365125"/>
          </a:xfrm>
          <a:prstGeom prst="wedgeRoundRectCallout">
            <a:avLst>
              <a:gd name="adj1" fmla="val -40021"/>
              <a:gd name="adj2" fmla="val -150742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Bez defaultní implementace</a:t>
            </a:r>
            <a:endParaRPr lang="en-US" dirty="0"/>
          </a:p>
        </p:txBody>
      </p:sp>
      <p:sp>
        <p:nvSpPr>
          <p:cNvPr id="10" name="Flowchart: Process 9">
            <a:extLst>
              <a:ext uri="{FF2B5EF4-FFF2-40B4-BE49-F238E27FC236}">
                <a16:creationId xmlns:a16="http://schemas.microsoft.com/office/drawing/2014/main" id="{9AFFB211-5464-AE11-FDF6-9F275ECAA6FF}"/>
              </a:ext>
            </a:extLst>
          </p:cNvPr>
          <p:cNvSpPr/>
          <p:nvPr/>
        </p:nvSpPr>
        <p:spPr>
          <a:xfrm>
            <a:off x="1013988" y="5386812"/>
            <a:ext cx="7677340" cy="878186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Metoda ne</a:t>
            </a:r>
            <a:r>
              <a:rPr lang="en-US" dirty="0"/>
              <a:t>m</a:t>
            </a:r>
            <a:r>
              <a:rPr lang="cs-CZ" dirty="0"/>
              <a:t>á defaultní implementaci („</a:t>
            </a:r>
            <a:r>
              <a:rPr lang="cs-CZ" dirty="0" err="1"/>
              <a:t>pure</a:t>
            </a:r>
            <a:r>
              <a:rPr lang="cs-CZ" dirty="0"/>
              <a:t> </a:t>
            </a:r>
            <a:r>
              <a:rPr lang="cs-CZ" dirty="0" err="1"/>
              <a:t>virtual</a:t>
            </a:r>
            <a:r>
              <a:rPr lang="cs-CZ" dirty="0"/>
              <a:t>“) == abstraktní metoda</a:t>
            </a:r>
            <a:br>
              <a:rPr lang="cs-CZ" dirty="0"/>
            </a:br>
            <a:r>
              <a:rPr lang="cs-CZ" dirty="0"/>
              <a:t>Třída obsahuje </a:t>
            </a:r>
            <a:r>
              <a:rPr lang="cs-CZ" dirty="0" err="1"/>
              <a:t>pure</a:t>
            </a:r>
            <a:r>
              <a:rPr lang="cs-CZ" dirty="0"/>
              <a:t> </a:t>
            </a:r>
            <a:r>
              <a:rPr lang="cs-CZ" dirty="0" err="1"/>
              <a:t>virtual</a:t>
            </a:r>
            <a:r>
              <a:rPr lang="cs-CZ" dirty="0"/>
              <a:t> funkci bez </a:t>
            </a:r>
            <a:r>
              <a:rPr lang="cs-CZ" dirty="0" err="1"/>
              <a:t>overridu</a:t>
            </a:r>
            <a:r>
              <a:rPr lang="cs-CZ" dirty="0"/>
              <a:t> == abstraktní třída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1272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PLIT_ORIGINALSLIDENUMBER" val="1"/>
  <p:tag name="PPSPLIT_SPLI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PLIT_ORIGINALSLIDENUMBER" val="2"/>
  <p:tag name="PPSPLIT_SPLIT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Filip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6FFED"/>
        </a:solidFill>
        <a:ln w="25400">
          <a:solidFill>
            <a:srgbClr val="CCE9AD"/>
          </a:solidFill>
        </a:ln>
      </a:spPr>
      <a:bodyPr rtlCol="0" anchor="ctr"/>
      <a:lstStyle>
        <a:defPPr algn="ctr">
          <a:defRPr sz="1600" dirty="0" smtClean="0">
            <a:solidFill>
              <a:srgbClr val="456A1C"/>
            </a:solidFill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rgbClr val="ECF7FE"/>
        </a:solidFill>
        <a:ln w="25400">
          <a:solidFill>
            <a:schemeClr val="accent4">
              <a:lumMod val="60000"/>
              <a:lumOff val="40000"/>
            </a:schemeClr>
          </a:solidFill>
        </a:ln>
      </a:spPr>
      <a:bodyPr wrap="square" rtlCol="0">
        <a:spAutoFit/>
      </a:bodyPr>
      <a:lstStyle>
        <a:defPPr>
          <a:defRPr sz="1300" dirty="0" smtClean="0">
            <a:latin typeface="Consolas" panose="020B0609020204030204" pitchFamily="49" charset="0"/>
            <a:cs typeface="Courier New" pitchFamily="49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ilip.potx" id="{000E9219-D670-4400-B712-7B521C35260B}" vid="{40126A51-81E9-4FC2-9D21-64839CF5A1F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3293c47-cd37-4bf4-8d46-554ed56ab88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19651D43A62D4C9BACA83636543EED" ma:contentTypeVersion="13" ma:contentTypeDescription="Vytvoří nový dokument" ma:contentTypeScope="" ma:versionID="57f2ab4979a8175793d9d01ded33a7e4">
  <xsd:schema xmlns:xsd="http://www.w3.org/2001/XMLSchema" xmlns:xs="http://www.w3.org/2001/XMLSchema" xmlns:p="http://schemas.microsoft.com/office/2006/metadata/properties" xmlns:ns3="dbab42ee-70ce-43f2-99c0-6385739211e4" xmlns:ns4="f3293c47-cd37-4bf4-8d46-554ed56ab888" targetNamespace="http://schemas.microsoft.com/office/2006/metadata/properties" ma:root="true" ma:fieldsID="6c0573f9d0b1b836c9e5a8a06eff31a6" ns3:_="" ns4:_="">
    <xsd:import namespace="dbab42ee-70ce-43f2-99c0-6385739211e4"/>
    <xsd:import namespace="f3293c47-cd37-4bf4-8d46-554ed56ab88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GenerationTime" minOccurs="0"/>
                <xsd:element ref="ns4:MediaServiceEventHashCode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ab42ee-70ce-43f2-99c0-6385739211e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93c47-cd37-4bf4-8d46-554ed56ab8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EE8F15-15A0-4BD2-B0F4-2647CF7F9B36}">
  <ds:schemaRefs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purl.org/dc/terms/"/>
    <ds:schemaRef ds:uri="dbab42ee-70ce-43f2-99c0-6385739211e4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f3293c47-cd37-4bf4-8d46-554ed56ab888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F1628D8-B60C-49B3-894E-A80016CD36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5CA228-228B-43B2-9A40-A01BC4F683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ab42ee-70ce-43f2-99c0-6385739211e4"/>
    <ds:schemaRef ds:uri="f3293c47-cd37-4bf4-8d46-554ed56ab8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1632</TotalTime>
  <Words>2194</Words>
  <Application>Microsoft Office PowerPoint</Application>
  <PresentationFormat>Widescreen</PresentationFormat>
  <Paragraphs>362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Aptos</vt:lpstr>
      <vt:lpstr>Aptos Display</vt:lpstr>
      <vt:lpstr>Arial</vt:lpstr>
      <vt:lpstr>Calibri</vt:lpstr>
      <vt:lpstr>Calibri Light</vt:lpstr>
      <vt:lpstr>Consolas</vt:lpstr>
      <vt:lpstr>Wingdings</vt:lpstr>
      <vt:lpstr>Office Theme</vt:lpstr>
      <vt:lpstr>Filip</vt:lpstr>
      <vt:lpstr>NPRG041 – C++</vt:lpstr>
      <vt:lpstr>Agenda</vt:lpstr>
      <vt:lpstr>Dědičnost</vt:lpstr>
      <vt:lpstr>Dědičnost</vt:lpstr>
      <vt:lpstr>Dědičnost</vt:lpstr>
      <vt:lpstr>Derived obsahuje Base</vt:lpstr>
      <vt:lpstr>Dynamický polymorfismus</vt:lpstr>
      <vt:lpstr>Dynamický polymorfismus</vt:lpstr>
      <vt:lpstr>Dynamický polymorfismus</vt:lpstr>
      <vt:lpstr>Overridování</vt:lpstr>
      <vt:lpstr>Overridování</vt:lpstr>
      <vt:lpstr>Overridování</vt:lpstr>
      <vt:lpstr>Final overridování</vt:lpstr>
      <vt:lpstr>The Rule of Five</vt:lpstr>
      <vt:lpstr>The Rule of Five</vt:lpstr>
      <vt:lpstr>The Rule of Five</vt:lpstr>
      <vt:lpstr>Malá záchrana</vt:lpstr>
      <vt:lpstr>Malá záchrana</vt:lpstr>
      <vt:lpstr>Co když na některou funkci zapomenu</vt:lpstr>
      <vt:lpstr>The rule of zero</vt:lpstr>
      <vt:lpstr>The rule of zero</vt:lpstr>
      <vt:lpstr>Příklad: expression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Jiří Klepl</dc:creator>
  <cp:lastModifiedBy>Jiří Klepl</cp:lastModifiedBy>
  <cp:revision>14</cp:revision>
  <dcterms:created xsi:type="dcterms:W3CDTF">2024-09-29T12:33:11Z</dcterms:created>
  <dcterms:modified xsi:type="dcterms:W3CDTF">2025-11-05T10:12:26Z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0x010100C719651D43A62D4C9BACA83636543EED</vt:lpwstr>
  </property>
</Properties>
</file>