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8"/>
  </p:notesMasterIdLst>
  <p:sldIdLst>
    <p:sldId id="256" r:id="rId6"/>
    <p:sldId id="257" r:id="rId7"/>
    <p:sldId id="327" r:id="rId8"/>
    <p:sldId id="258" r:id="rId9"/>
    <p:sldId id="328" r:id="rId10"/>
    <p:sldId id="329" r:id="rId11"/>
    <p:sldId id="330" r:id="rId12"/>
    <p:sldId id="336" r:id="rId13"/>
    <p:sldId id="337" r:id="rId14"/>
    <p:sldId id="326" r:id="rId15"/>
    <p:sldId id="338" r:id="rId16"/>
    <p:sldId id="33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8240B44-260E-4BA9-8940-3F0B1D22A674}">
          <p14:sldIdLst>
            <p14:sldId id="256"/>
            <p14:sldId id="257"/>
            <p14:sldId id="327"/>
            <p14:sldId id="258"/>
            <p14:sldId id="328"/>
            <p14:sldId id="329"/>
            <p14:sldId id="330"/>
            <p14:sldId id="336"/>
            <p14:sldId id="337"/>
            <p14:sldId id="326"/>
            <p14:sldId id="338"/>
            <p14:sldId id="33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2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156" y="3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22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637CE-9EA2-440B-A1AE-6BFB67B7FB7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BE02A-79E5-4AA4-9709-0286102C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92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3FA68-BDD5-04C2-0901-7BD962B9D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E75ED-5E4C-38DF-AF5F-9D9100ADB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F8103-EDA3-45ED-D0B9-3F144116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19CF4E-A0FD-4DA7-A874-92D4BA770C4A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DA887-E89E-A52E-7C0E-E41AAA48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0E629-5385-04A9-E4A5-0E461096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5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A7A3-31C8-AA63-763A-F5771BFF7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3CC4F-96F6-2F67-32AD-D1CB8DF5B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840B8-22D6-34BB-2AF2-F3CBF17C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85BB06-44F1-42B9-83CB-C39FC0936B19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D0457-4578-328F-A5AD-AD202727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70352-3AE5-7610-FFF7-DCC26026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1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4B735-09E4-9370-4703-9CDB80B47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5C122-8B5B-D599-2E54-005BE562D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FA97-B0B4-0CA8-723F-A9E2E84B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9E3069-6C08-43AF-B0F2-D13DDDF22039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38C96-9FD1-BC1D-8422-9D885CC0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656F2-6C96-D253-18FD-E98D5988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17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60099" y="2375462"/>
            <a:ext cx="7517501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60099" y="3399692"/>
            <a:ext cx="7517501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760100" y="3155894"/>
            <a:ext cx="564824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706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123606" y="577294"/>
            <a:ext cx="11961644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108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561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836614"/>
            <a:ext cx="11247967" cy="5832475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5412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196976"/>
            <a:ext cx="5666317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6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73800" y="1196975"/>
            <a:ext cx="5666317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73800" y="3973514"/>
            <a:ext cx="5666317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11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8525-709B-D140-F88E-16179048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19F29-12FF-2E45-DF62-AB24E5EAF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80825-D51B-CF52-063B-04F5E5E7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369793-1413-4CDF-BCCE-AB60F433A870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29F21-424A-AE22-1F94-1EC44709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5FEC-2E80-AAF7-048A-AA3FEE91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D4CB-A733-C685-640A-36AF9C27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94833-E179-3B86-533E-7B249E885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D3996-3574-B15D-2470-3FA8C131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6CAF6C-8C84-47EE-8B33-BC396E20C3A1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56B50-C4BD-37DF-5761-F7021E4E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044D-D6FA-8B07-367C-9FA99CFA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6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8030-0E05-4DEE-88AD-D0E61CC6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4253-3CD4-E168-B749-025A540F7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165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D8BBF-76D5-B351-6BAE-415952911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9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A7343-CDCB-9A5E-EA71-2531910D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F62D6D-2709-43C6-B78A-92A06BD1F7AA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E889-27B1-C5D7-D6C1-FB677E66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C9E5B-60D0-C510-1ABE-C580AAB4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4B67F-49F5-2FF6-7667-9255AA98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4"/>
            <a:ext cx="11259670" cy="132556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55FCC-4115-4B59-40EB-18BC76A36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8B675-EB6B-64C0-DF76-67D7C25BF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164" y="2177255"/>
            <a:ext cx="5629835" cy="401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B4DA5-607D-AA9C-BF02-8863C8205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8" y="1353343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A0D42-E21A-3F3C-EB86-FD35CC9BC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8" y="2186780"/>
            <a:ext cx="5629834" cy="4002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996E0-8A0A-3A88-4618-4201D627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B22894-A0A8-4711-BB4F-BF888949CD70}" type="datetime1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2C34F-BC4A-1BA2-3239-1FF2AC73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D261F-882D-C81E-4157-393E1ADC5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7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CE14-D859-7E26-373F-C258C059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F924A-ABB4-D1EC-85D1-3ED65D5A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E6BFD3-453E-464D-B3B7-A25A77CF94C2}" type="datetime1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CA073-8A18-B9B9-987D-83E9EA26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B3727-8855-08F4-D9B0-6735F0E1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E97C75-211B-C664-D4A8-A9EA106F7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FC2115-4886-4971-A64E-86B9AEBBFE5D}" type="datetime1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708227-1955-DBF9-FD31-D7BA508B5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3CA6-AE9C-C859-83DA-0E89AFD72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C748A-DD75-F16C-3C01-09E0D50B6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649-9189-1BB6-F862-31264FD83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DA1EA-D366-E6E3-ABC9-C343F11FD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20341-CBCC-1FB6-5D37-0388E1A40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DC9F20-0F8C-4FD9-8152-D1948B45FC73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53049-1E65-D9BD-276A-15BB61D8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92AD4-9332-86F3-F622-76B38D50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7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E632-7BD5-F62F-2D29-950C0C06B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81616-93B9-2069-DBD0-90219409B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D5AB2-3D08-33A5-A2D1-A3FC618C2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E967D-E410-AEDF-DFB1-9A415D06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D23CBD-9F73-4975-9666-9752A4A40B18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DE2C3-C286-AB18-940B-ABCF38B4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CCECE-5A32-8E87-FEDC-ECD6E8B2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9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9957B-860A-5214-436F-7FA2D2E2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5"/>
            <a:ext cx="112596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29130-39DA-AD14-9E3F-FCA281D8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11259670" cy="4833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21DC9-5998-AF1F-9753-36D70E904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F0D79-36BD-4F16-B0BD-96B2B693837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C6285-3E74-AC35-9CA0-6CEF851B7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6165" y="6356350"/>
            <a:ext cx="76872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9EE4F-FBBC-25D8-ABDC-DD00D16C9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7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8"/>
            <a:ext cx="12192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72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algorith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teaching.mff.cuni.cz/nprg041-klepl-web/data/05/algorithms.cp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si.mff.cuni.cz/teaching/nprg041-klepl-web/data/05/user_data.hp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odbolt.org/#g:!((g:!((g:!((h:codeEditor,i:(filename:'1',fontScale:14,fontUsePx:'0',j:1,lang:c%2B%2B,selection:(endColumn:51,endLineNumber:6,positionColumn:3,positionLineNumber:6,selectionStartColumn:51,selectionStartLineNumber:6,startColumn:3,startLineNumber:6),source:'%23include+%3Ctuple%3E%0A%23include+%3Ciostream%3E%0A%23include+%3Cset%3E%0A%0Astruct+XY+%7B%0A++auto+operator%3C%3D%3E(const+XY%26+rhs)+const+%3D+default%3B%0A++int+x,+y%3B%0A%7D%3B%0A%0A%0Aint+main()+%7B%0A++++std::set%3CXY%3E+set%7B%0A++++++++%7B0,+5%7D,+%7B3,+5%7D,+%7B5,+2%7D,+%7B3,+4%7D,+%7B1,+4%7D,+%7B2,+2%7D%0A++++%7D%3B%0A++++%0A++++for+(auto%26%26+%5Bx,+y%5D+:+set)+%7B%0A++++++++std::cout+%3C%3C+x+%3C%3C+%22,+%22+%3C%3C+y+%3C%3C+std::endl%3B%0A++++%7D%0A%7D%0A'),l:'5',n:'1',o:'C%2B%2B+source+%231',t:'0')),k:49.707194422211856,l:'4',n:'0',o:'',s:0,t:'0'),(g:!((g:!((h:compiler,i:(compiler:gsnapshot,filters:(b:'0',binary:'1',binaryObject:'1',commentOnly:'0',debugCalls:'1',demangle:'0',directives:'0',execute:'0',intel:'0',libraryCode:'0',trim:'1',verboseDemangling:'0'),flagsViewOpen:'1',fontScale:14,fontUsePx:'0',j:1,lang:c%2B%2B,libs:!(),options:'-std%3Dc%2B%2B23+-O2',overrides:!(),selection:(endColumn:1,endLineNumber:1,positionColumn:1,positionLineNumber:1,selectionStartColumn:1,selectionStartLineNumber:1,startColumn:1,startLineNumber:1),source:1),l:'5',n:'0',o:'+x86-64+gcc+(trunk)+(Editor+%231)',t:'0')),header:(),k:50.29280557778816,l:'4',m:50,n:'0',o:'',s:0,t:'0'),(g:!((h:output,i:(compilerName:'x86-64+gcc+13.2',editorid:1,fontScale:14,fontUsePx:'0',j:1,wrap:'1'),l:'5',n:'0',o:'Output+of+x86-64+gcc+(trunk)+(Compiler+%231)',t:'0')),header:(),l:'4',m:50,n:'0',o:'',s:0,t:'0')),k:50.29280557778816,l:'3',n:'0',o:'',t:'0')),l:'2',m:100,n:'0',o:'',t:'0')),version:4" TargetMode="External"/><Relationship Id="rId2" Type="http://schemas.openxmlformats.org/officeDocument/2006/relationships/hyperlink" Target="https://godbolt.org/#g:!((g:!((g:!((h:codeEditor,i:(filename:'1',fontScale:14,fontUsePx:'0',j:1,lang:c%2B%2B,selection:(endColumn:1,endLineNumber:17,positionColumn:1,positionLineNumber:17,selectionStartColumn:1,selectionStartLineNumber:17,startColumn:1,startLineNumber:17),source:'%23include+%3Ctuple%3E%0A%23include+%3Ciostream%3E%0A%23include+%3Cset%3E%0A%0Astruct+XY+%7B%0A++bool+operator%3C(const+XY%26+rhs)+const+%7B%0A++++return+std::tie(x,+y)+%3C+std::tie(rhs.x,+rhs.y)%3B%0A++%7D%0A%0A++int+x,+y%3B%0A%7D%3B%0A%0A%0Aint+main()+%7B%0A++++std::set%3CXY%3E+set%7B%0A++++++++%7B0,+5%7D,+%7B3,+5%7D,+%7B5,+2%7D,+%7B3,+4%7D,+%7B1,+4%7D,+%7B2,+2%7D%0A++++%7D%3B%0A++++%0A++++for+(auto%26%26+%5Bx,+y%5D+:+set)+%7B%0A++++++++std::cout+%3C%3C+x+%3C%3C+%22,+%22+%3C%3C+y+%3C%3C+std::endl%3B%0A++++%7D%0A%7D%0A'),l:'5',n:'0',o:'C%2B%2B+source+%231',t:'0')),k:49.707194422211856,l:'4',n:'0',o:'',s:0,t:'0'),(g:!((g:!((h:compiler,i:(compiler:gsnapshot,deviceViewOpen:'1',filters:(b:'0',binary:'1',binaryObject:'1',commentOnly:'0',debugCalls:'1',demangle:'0',directives:'0',execute:'0',intel:'0',libraryCode:'0',trim:'1'),flagsViewOpen:'1',fontScale:14,fontUsePx:'0',j:1,lang:c%2B%2B,libs:!(),options:'-std%3Dc%2B%2B23+-O2',overrides:!(),selection:(endColumn:1,endLineNumber:1,positionColumn:1,positionLineNumber:1,selectionStartColumn:1,selectionStartLineNumber:1,startColumn:1,startLineNumber:1),source:1),l:'5',n:'0',o:'+x86-64+gcc+(trunk)+(Editor+%231)',t:'0')),header:(),k:50.29280557778816,l:'4',m:50,n:'0',o:'',s:0,t:'0'),(g:!((h:output,i:(compilerName:'x86-64+gcc+13.2',editorid:1,fontScale:14,fontUsePx:'0',j:1,wrap:'1'),l:'5',n:'0',o:'Output+of+x86-64+gcc+(trunk)+(Compiler+%231)',t:'0')),header:(),l:'4',m:50,n:'0',o:'',s:0,t:'0')),k:50.29280557778816,l:'3',n:'0',o:'',t:'0')),l:'2',m:100,n:'0',o:'',t:'0')),version:4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#g:!((g:!((g:!((h:codeEditor,i:(filename:'1',fontScale:14,fontUsePx:'0',j:1,lang:c%2B%2B,selection:(endColumn:12,endLineNumber:10,positionColumn:12,positionLineNumber:10,selectionStartColumn:12,selectionStartLineNumber:10,startColumn:12,startLineNumber:10),source:'%23include+%3Ctuple%3E%0A%23include+%3Ciostream%3E%0A%23include+%3Cset%3E%0A%0Astruct+XY+%7B%0A++friend+bool+operator%3C(const+XY%26+lhs,+const+XY%26+rhs)+%7B%0A++++return+std::tie(lhs.x,+lhs.y)+%3C+std::tie(rhs.x,+rhs.y)%3B%0A++%7D%0A%0A++int+x,+y%3B%0A%7D%3B%0A%0A%0Aint+main()+%7B%0A++++std::set%3CXY%3E+set%7B%0A++++++++%7B0,+5%7D,+%7B3,+5%7D,+%7B5,+2%7D,+%7B3,+4%7D,+%7B1,+4%7D,+%7B2,+2%7D%0A++++%7D%3B%0A++++%0A++++for+(auto%26%26+%5Bx,+y%5D+:+set)+%7B%0A++++++++std::cout+%3C%3C+x+%3C%3C+%22,+%22+%3C%3C+y+%3C%3C+std::endl%3B%0A++++%7D%0A%7D%0A'),l:'5',n:'0',o:'C%2B%2B+source+%231',t:'0')),k:49.707194422211856,l:'4',n:'0',o:'',s:0,t:'0'),(g:!((g:!((h:compiler,i:(compiler:gsnapshot,deviceViewOpen:'1',filters:(b:'0',binary:'1',binaryObject:'1',commentOnly:'0',debugCalls:'1',demangle:'0',directives:'0',execute:'0',intel:'0',libraryCode:'0',trim:'1'),flagsViewOpen:'1',fontScale:14,fontUsePx:'0',j:1,lang:c%2B%2B,libs:!(),options:'-std%3Dc%2B%2B23+-O2',overrides:!(),selection:(endColumn:1,endLineNumber:1,positionColumn:1,positionLineNumber:1,selectionStartColumn:1,selectionStartLineNumber:1,startColumn:1,startLineNumber:1),source:1),l:'5',n:'0',o:'+x86-64+gcc+(trunk)+(Editor+%231)',t:'0')),header:(),k:50.29280557778816,l:'4',m:50,n:'0',o:'',s:0,t:'0'),(g:!((h:output,i:(compilerName:'x86-64+gcc+13.2',editorid:1,fontScale:14,fontUsePx:'0',j:1,wrap:'1'),l:'5',n:'0',o:'Output+of+x86-64+gcc+(trunk)+(Compiler+%231)',t:'0')),header:(),l:'4',m:50,n:'0',o:'',s:0,t:'0')),k:50.29280557778816,l:'3',n:'0',o:'',t:'0')),l:'2',m:100,n:'0',o:'',t:'0')),version:4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#g:!((g:!((g:!((h:codeEditor,i:(filename:'1',fontScale:14,fontUsePx:'0',j:1,lang:c%2B%2B,selection:(endColumn:28,endLineNumber:13,positionColumn:28,positionLineNumber:13,selectionStartColumn:28,selectionStartLineNumber:13,startColumn:28,startLineNumber:13),source:'%23include+%3Ctuple%3E%0A%23include+%3Ciostream%3E%0A%23include+%3Cset%3E%0A%0Astruct+XY+%7B+int+x,+y%3B+%7D%3B%0Astruct+MyCmp+%7B%0A++++bool+operator()(const+XY%26+lhs,+const+XY%26+rhs)+const+%7B%0A++++++++return+std::tie(lhs.x,+lhs.y)+%3C+std::tie(rhs.x,+rhs.y)%3B%0A++++%7D%0A%7D%3B%0A%0Aint+main()+%7B%0A++++std::set%3CXY,+MyCmp%3E+set%7B%0A++++++++%7B0,+5%7D,+%7B3,+5%7D,+%7B5,+2%7D,+%7B3,+4%7D,+%7B1,+4%7D,+%7B2,+2%7D%0A++++%7D%3B%0A++++%0A++++for+(auto%26%26+%5Bx,+y%5D+:+set)+%7B%0A++++++++std::cout+%3C%3C+x+%3C%3C+%22,+%22+%3C%3C+y+%3C%3C+std::endl%3B%0A++++%7D%0A%7D%0A'),l:'5',n:'0',o:'C%2B%2B+source+%231',t:'0')),k:49.707194422211856,l:'4',n:'0',o:'',s:0,t:'0'),(g:!((g:!((h:compiler,i:(compiler:gsnapshot,deviceViewOpen:'1',filters:(b:'0',binary:'1',binaryObject:'1',commentOnly:'0',debugCalls:'1',demangle:'0',directives:'0',execute:'0',intel:'0',libraryCode:'0',trim:'1'),flagsViewOpen:'1',fontScale:14,fontUsePx:'0',j:1,lang:c%2B%2B,libs:!(),options:'-std%3Dc%2B%2B23+-O2',overrides:!(),selection:(endColumn:1,endLineNumber:1,positionColumn:1,positionLineNumber:1,selectionStartColumn:1,selectionStartLineNumber:1,startColumn:1,startLineNumber:1),source:1),l:'5',n:'0',o:'+x86-64+gcc+(trunk)+(Editor+%231)',t:'0')),header:(),k:50.29280557778816,l:'4',m:50,n:'0',o:'',s:0,t:'0'),(g:!((h:output,i:(compilerName:'x86-64+gcc+13.2',editorid:1,fontScale:14,fontUsePx:'0',j:1,wrap:'1'),l:'5',n:'0',o:'Output+of+x86-64+gcc+(trunk)+(Compiler+%231)',t:'0')),header:(),l:'4',m:50,n:'0',o:'',s:0,t:'0')),k:50.29280557778816,l:'3',n:'0',o:'',t:'0')),l:'2',m:100,n:'0',o:'',t:'0')),version:4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#g:!((g:!((g:!((h:codeEditor,i:(filename:'1',fontScale:14,fontUsePx:'0',j:1,lang:c%2B%2B,selection:(endColumn:1,endLineNumber:19,positionColumn:1,positionLineNumber:19,selectionStartColumn:1,selectionStartLineNumber:19,startColumn:1,startLineNumber:19),source:'%23include+%3Ctuple%3E%0A%23include+%3Ciostream%3E%0A%23include+%3Cset%3E%0A%0Astruct+XY+%7B+int+x,+y%3B+%7D%3B%0A%0Aint+main()+%7B%0A++++auto+cmp+%3D+%5B%5D(const+XY%26+lhs,+const+XY%26+rhs)+%7B%0A++++++++return+std::tie(lhs.x,+lhs.y)+%3C+std::tie(rhs.x,+rhs.y)%3B%0A++++%7D%3B%0A++++std::set%3CXY,+decltype(cmp)%3E+set%7B%0A++++++++%7B0,+5%7D,+%7B3,+5%7D,+%7B5,+2%7D,+%7B3,+4%7D,+%7B1,+4%7D,+%7B2,+2%7D%0A++++%7D%3B%0A%0A++++for+(auto%26%26+%5Bx,+y%5D+:+set)+%7B%0A++++++++std::cout+%3C%3C+x+%3C%3C+%22,+%22+%3C%3C+y+%3C%3C+std::endl%3B%0A++++%7D%0A%7D%0A'),l:'5',n:'0',o:'C%2B%2B+source+%231',t:'0')),k:49.707194422211856,l:'4',n:'0',o:'',s:0,t:'0'),(g:!((g:!((h:compiler,i:(compiler:gsnapshot,deviceViewOpen:'1',filters:(b:'0',binary:'1',binaryObject:'1',commentOnly:'0',debugCalls:'1',demangle:'0',directives:'0',execute:'0',intel:'0',libraryCode:'0',trim:'1'),flagsViewOpen:'1',fontScale:14,fontUsePx:'0',j:1,lang:c%2B%2B,libs:!(),options:'-std%3Dc%2B%2B23+-O2',overrides:!(),selection:(endColumn:1,endLineNumber:1,positionColumn:1,positionLineNumber:1,selectionStartColumn:1,selectionStartLineNumber:1,startColumn:1,startLineNumber:1),source:1),l:'5',n:'0',o:'+x86-64+gcc+(trunk)+(Editor+%231)',t:'0')),header:(),k:50.29280557778816,l:'4',m:50,n:'0',o:'',s:0,t:'0'),(g:!((h:output,i:(compilerName:'x86-64+gcc+13.2',editorid:1,fontScale:14,fontUsePx:'0',j:1,wrap:'1'),l:'5',n:'0',o:'Output+of+x86-64+gcc+(trunk)+(Compiler+%231)',t:'0')),header:(),l:'4',m:50,n:'0',o:'',s:0,t:'0')),k:50.29280557778816,l:'3',n:'0',o:'',t:'0')),l:'2',m:100,n:'0',o:'',t:'0')),version:4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E40E-DEBA-297F-732D-E2C8F8DCB0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NPRG041 – C++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B3E8C-2831-C061-24E9-BAE0F7ECF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c</a:t>
            </a:r>
            <a:r>
              <a:rPr lang="en-US" dirty="0"/>
              <a:t>v</a:t>
            </a:r>
            <a:r>
              <a:rPr lang="cs-CZ" dirty="0" err="1"/>
              <a:t>ičení</a:t>
            </a:r>
            <a:r>
              <a:rPr lang="cs-CZ" dirty="0"/>
              <a:t> – </a:t>
            </a:r>
            <a:r>
              <a:rPr lang="en-US" dirty="0"/>
              <a:t>Ji</a:t>
            </a:r>
            <a:r>
              <a:rPr lang="cs-CZ" dirty="0"/>
              <a:t>ří</a:t>
            </a:r>
            <a:r>
              <a:rPr lang="en-US" dirty="0"/>
              <a:t> Klepl</a:t>
            </a:r>
            <a:endParaRPr lang="cs-CZ" dirty="0"/>
          </a:p>
          <a:p>
            <a:r>
              <a:rPr lang="cs-CZ" b="1" dirty="0" err="1"/>
              <a:t>mattermost</a:t>
            </a:r>
            <a:r>
              <a:rPr lang="cs-CZ" dirty="0"/>
              <a:t>: ulita/2</a:t>
            </a:r>
            <a:r>
              <a:rPr lang="en-US" dirty="0"/>
              <a:t>5</a:t>
            </a:r>
            <a:r>
              <a:rPr lang="cs-CZ" dirty="0"/>
              <a:t>2</a:t>
            </a:r>
            <a:r>
              <a:rPr lang="en-US" dirty="0"/>
              <a:t>6</a:t>
            </a:r>
            <a:r>
              <a:rPr lang="cs-CZ" dirty="0"/>
              <a:t>ZS: nprg041-cpp-klepl (</a:t>
            </a:r>
            <a:r>
              <a:rPr lang="cs-CZ" dirty="0" err="1"/>
              <a:t>inv</a:t>
            </a:r>
            <a:r>
              <a:rPr lang="cs-CZ" dirty="0"/>
              <a:t> na SIS nástěnce)</a:t>
            </a:r>
            <a:br>
              <a:rPr lang="cs-CZ" dirty="0"/>
            </a:b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k</a:t>
            </a:r>
            <a:r>
              <a:rPr lang="cs-CZ" dirty="0">
                <a:solidFill>
                  <a:schemeClr val="bg2">
                    <a:lumMod val="90000"/>
                  </a:schemeClr>
                </a:solidFill>
              </a:rPr>
              <a:t>lepl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@d3s.mff.cuni.cz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21C1D-0544-A012-4AFD-9FEF779D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E1236-6277-E1D9-F75F-24CDF60A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955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3C1C33-4D91-2418-948D-695AF7F6F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Standardní algoritmy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BB8763-60D5-F853-D9CD-89481D754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err="1"/>
              <a:t>it</a:t>
            </a:r>
            <a:r>
              <a:rPr lang="cs-CZ" b="1" dirty="0"/>
              <a:t>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find</a:t>
            </a:r>
            <a:r>
              <a:rPr lang="cs-CZ" b="1" dirty="0"/>
              <a:t>(</a:t>
            </a:r>
            <a:r>
              <a:rPr lang="cs-CZ" b="1" dirty="0" err="1"/>
              <a:t>it</a:t>
            </a:r>
            <a:r>
              <a:rPr lang="cs-CZ" b="1" dirty="0"/>
              <a:t> beg, </a:t>
            </a:r>
            <a:r>
              <a:rPr lang="cs-CZ" b="1" dirty="0" err="1"/>
              <a:t>it</a:t>
            </a:r>
            <a:r>
              <a:rPr lang="cs-CZ" b="1" dirty="0"/>
              <a:t> end, </a:t>
            </a:r>
            <a:r>
              <a:rPr lang="cs-CZ" b="1" dirty="0" err="1"/>
              <a:t>const</a:t>
            </a:r>
            <a:r>
              <a:rPr lang="cs-CZ" b="1" dirty="0"/>
              <a:t> </a:t>
            </a:r>
            <a:r>
              <a:rPr lang="en-US" b="1" dirty="0"/>
              <a:t>T&amp; </a:t>
            </a:r>
            <a:r>
              <a:rPr lang="en-US" b="1" dirty="0" err="1"/>
              <a:t>val</a:t>
            </a:r>
            <a:r>
              <a:rPr lang="en-US" b="1" dirty="0"/>
              <a:t>)</a:t>
            </a:r>
          </a:p>
          <a:p>
            <a:pPr lvl="1"/>
            <a:r>
              <a:rPr lang="en-US" b="1" dirty="0"/>
              <a:t>std::</a:t>
            </a:r>
            <a:r>
              <a:rPr lang="en-US" b="1" dirty="0" err="1"/>
              <a:t>find_if</a:t>
            </a:r>
            <a:r>
              <a:rPr lang="en-US" b="1" dirty="0"/>
              <a:t>(</a:t>
            </a:r>
            <a:r>
              <a:rPr lang="cs-CZ" b="1" dirty="0" err="1"/>
              <a:t>it</a:t>
            </a:r>
            <a:r>
              <a:rPr lang="cs-CZ" b="1" dirty="0"/>
              <a:t> beg, </a:t>
            </a:r>
            <a:r>
              <a:rPr lang="cs-CZ" b="1" dirty="0" err="1"/>
              <a:t>it</a:t>
            </a:r>
            <a:r>
              <a:rPr lang="cs-CZ" b="1" dirty="0"/>
              <a:t> end, </a:t>
            </a:r>
            <a:r>
              <a:rPr lang="en-US" b="1" dirty="0"/>
              <a:t>pred(const T&amp;))</a:t>
            </a:r>
          </a:p>
          <a:p>
            <a:r>
              <a:rPr lang="en-US" b="1" dirty="0"/>
              <a:t>int std::count(it beg, it count, T&amp; </a:t>
            </a:r>
            <a:r>
              <a:rPr lang="en-US" b="1" dirty="0" err="1"/>
              <a:t>val</a:t>
            </a:r>
            <a:r>
              <a:rPr lang="en-US" b="1" dirty="0"/>
              <a:t>)</a:t>
            </a:r>
          </a:p>
          <a:p>
            <a:pPr lvl="1"/>
            <a:r>
              <a:rPr lang="en-US" b="1" dirty="0"/>
              <a:t>std::</a:t>
            </a:r>
            <a:r>
              <a:rPr lang="en-US" b="1" dirty="0" err="1"/>
              <a:t>count_if</a:t>
            </a:r>
            <a:r>
              <a:rPr lang="en-US" b="1" dirty="0"/>
              <a:t>(</a:t>
            </a:r>
            <a:r>
              <a:rPr lang="cs-CZ" b="1" dirty="0" err="1"/>
              <a:t>it</a:t>
            </a:r>
            <a:r>
              <a:rPr lang="cs-CZ" b="1" dirty="0"/>
              <a:t> beg, </a:t>
            </a:r>
            <a:r>
              <a:rPr lang="cs-CZ" b="1" dirty="0" err="1"/>
              <a:t>it</a:t>
            </a:r>
            <a:r>
              <a:rPr lang="cs-CZ" b="1" dirty="0"/>
              <a:t> end, </a:t>
            </a:r>
            <a:r>
              <a:rPr lang="en-US" b="1" dirty="0"/>
              <a:t>pred(const T&amp;))</a:t>
            </a:r>
          </a:p>
          <a:p>
            <a:r>
              <a:rPr lang="en-US" b="1" dirty="0"/>
              <a:t>std::</a:t>
            </a:r>
            <a:r>
              <a:rPr lang="en-US" b="1" dirty="0" err="1"/>
              <a:t>for_each</a:t>
            </a:r>
            <a:r>
              <a:rPr lang="en-US" b="1" dirty="0"/>
              <a:t>(it beg, it end, </a:t>
            </a:r>
            <a:r>
              <a:rPr lang="en-US" b="1" dirty="0" err="1"/>
              <a:t>fnc</a:t>
            </a:r>
            <a:r>
              <a:rPr lang="en-US" b="1" dirty="0"/>
              <a:t>(T&amp;))</a:t>
            </a:r>
          </a:p>
          <a:p>
            <a:r>
              <a:rPr lang="en-US" b="1" dirty="0"/>
              <a:t>std::sort(it beg, it end, </a:t>
            </a:r>
            <a:r>
              <a:rPr lang="en-US" b="1" dirty="0" err="1"/>
              <a:t>cmp</a:t>
            </a:r>
            <a:r>
              <a:rPr lang="en-US" b="1" dirty="0"/>
              <a:t>(const T&amp;, const T&amp;))</a:t>
            </a:r>
          </a:p>
          <a:p>
            <a:r>
              <a:rPr lang="en-US" b="1" dirty="0"/>
              <a:t>std::copy(it beg, it end, it </a:t>
            </a:r>
            <a:r>
              <a:rPr lang="en-US" b="1" dirty="0" err="1"/>
              <a:t>out_it</a:t>
            </a:r>
            <a:r>
              <a:rPr lang="en-US" b="1" dirty="0"/>
              <a:t>), std::move(it beg, it end, it </a:t>
            </a:r>
            <a:r>
              <a:rPr lang="en-US" b="1" dirty="0" err="1"/>
              <a:t>out_it</a:t>
            </a:r>
            <a:r>
              <a:rPr lang="en-US" b="1" dirty="0"/>
              <a:t>)</a:t>
            </a:r>
          </a:p>
          <a:p>
            <a:pPr lvl="1"/>
            <a:r>
              <a:rPr lang="en-US" b="1" dirty="0"/>
              <a:t>std::transform(it beg, it end, it </a:t>
            </a:r>
            <a:r>
              <a:rPr lang="en-US" b="1" dirty="0" err="1"/>
              <a:t>out_it</a:t>
            </a:r>
            <a:r>
              <a:rPr lang="en-US" b="1" dirty="0"/>
              <a:t>, T' </a:t>
            </a:r>
            <a:r>
              <a:rPr lang="en-US" b="1" dirty="0" err="1"/>
              <a:t>fnc</a:t>
            </a:r>
            <a:r>
              <a:rPr lang="en-US" b="1" dirty="0"/>
              <a:t>(const T&amp;))</a:t>
            </a:r>
            <a:endParaRPr lang="cs-CZ" b="1" dirty="0"/>
          </a:p>
          <a:p>
            <a:pPr lvl="1"/>
            <a:r>
              <a:rPr lang="en-US" b="1" dirty="0"/>
              <a:t>std::transform(it beg, it end, </a:t>
            </a:r>
            <a:r>
              <a:rPr lang="cs-CZ" b="1" dirty="0" err="1"/>
              <a:t>it</a:t>
            </a:r>
            <a:r>
              <a:rPr lang="cs-CZ" b="1" dirty="0"/>
              <a:t> beg2, </a:t>
            </a:r>
            <a:r>
              <a:rPr lang="en-US" b="1" dirty="0"/>
              <a:t>it </a:t>
            </a:r>
            <a:r>
              <a:rPr lang="en-US" b="1" dirty="0" err="1"/>
              <a:t>out_it</a:t>
            </a:r>
            <a:r>
              <a:rPr lang="en-US" b="1" dirty="0"/>
              <a:t>, T' </a:t>
            </a:r>
            <a:r>
              <a:rPr lang="en-US" b="1" dirty="0" err="1"/>
              <a:t>fnc</a:t>
            </a:r>
            <a:r>
              <a:rPr lang="en-US" b="1" dirty="0"/>
              <a:t>(const T</a:t>
            </a:r>
            <a:r>
              <a:rPr lang="cs-CZ" b="1" dirty="0"/>
              <a:t>1</a:t>
            </a:r>
            <a:r>
              <a:rPr lang="en-US" b="1" dirty="0"/>
              <a:t>&amp;</a:t>
            </a:r>
            <a:r>
              <a:rPr lang="cs-CZ" b="1" dirty="0"/>
              <a:t>, </a:t>
            </a:r>
            <a:r>
              <a:rPr lang="cs-CZ" b="1" dirty="0" err="1"/>
              <a:t>const</a:t>
            </a:r>
            <a:r>
              <a:rPr lang="cs-CZ" b="1" dirty="0"/>
              <a:t> T2</a:t>
            </a:r>
            <a:r>
              <a:rPr lang="en-US" b="1" dirty="0"/>
              <a:t>&amp;))</a:t>
            </a:r>
          </a:p>
          <a:p>
            <a:r>
              <a:rPr lang="en-US" b="1" dirty="0"/>
              <a:t>remove</a:t>
            </a:r>
            <a:r>
              <a:rPr lang="en-US" dirty="0"/>
              <a:t>, </a:t>
            </a:r>
            <a:r>
              <a:rPr lang="en-US" b="1" dirty="0" err="1"/>
              <a:t>remove_if</a:t>
            </a:r>
            <a:r>
              <a:rPr lang="en-US" dirty="0"/>
              <a:t> – </a:t>
            </a:r>
            <a:r>
              <a:rPr lang="cs-CZ" sz="2800" kern="1200" dirty="0">
                <a:solidFill>
                  <a:srgbClr val="0000FF"/>
                </a:solidFill>
                <a:effectLst/>
                <a:latin typeface="+mn-ea"/>
                <a:ea typeface="+mn-ea"/>
                <a:cs typeface="+mn-cs"/>
              </a:rPr>
              <a:t>⚠️ </a:t>
            </a:r>
            <a:r>
              <a:rPr lang="en-US" dirty="0"/>
              <a:t>p</a:t>
            </a:r>
            <a:r>
              <a:rPr lang="cs-CZ" dirty="0" err="1"/>
              <a:t>ře</a:t>
            </a:r>
            <a:r>
              <a:rPr lang="en-US" dirty="0"/>
              <a:t>sun (move) </a:t>
            </a:r>
            <a:r>
              <a:rPr lang="cs-CZ" dirty="0"/>
              <a:t>nálezů na konec, vrátí </a:t>
            </a:r>
            <a:r>
              <a:rPr lang="cs-CZ" dirty="0" err="1"/>
              <a:t>it</a:t>
            </a:r>
            <a:r>
              <a:rPr lang="cs-CZ" dirty="0"/>
              <a:t> na první</a:t>
            </a:r>
          </a:p>
          <a:p>
            <a:pPr lvl="1"/>
            <a:r>
              <a:rPr lang="cs-CZ" dirty="0"/>
              <a:t>Skutečné smazání až zkrácením kontejneru (např. </a:t>
            </a:r>
            <a:r>
              <a:rPr lang="cs-CZ" b="1" dirty="0" err="1"/>
              <a:t>vector.erase</a:t>
            </a:r>
            <a:r>
              <a:rPr lang="cs-CZ" b="1" dirty="0"/>
              <a:t>(</a:t>
            </a:r>
            <a:r>
              <a:rPr lang="cs-CZ" b="1" dirty="0" err="1"/>
              <a:t>it_returned</a:t>
            </a:r>
            <a:r>
              <a:rPr lang="cs-CZ" b="1" dirty="0"/>
              <a:t>, end)</a:t>
            </a:r>
            <a:r>
              <a:rPr lang="cs-CZ" dirty="0"/>
              <a:t>)</a:t>
            </a:r>
          </a:p>
          <a:p>
            <a:r>
              <a:rPr lang="cs-CZ" dirty="0"/>
              <a:t>Mnoho dalších na </a:t>
            </a:r>
            <a:r>
              <a:rPr lang="cs-CZ" dirty="0">
                <a:hlinkClick r:id="rId2"/>
              </a:rPr>
              <a:t>https://en.cppreference.com/w/cpp/algorithm</a:t>
            </a:r>
            <a:endParaRPr lang="cs-CZ" dirty="0"/>
          </a:p>
        </p:txBody>
      </p:sp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2EDB1ECB-E66F-8ABC-9D15-FC446C329A5D}"/>
              </a:ext>
            </a:extLst>
          </p:cNvPr>
          <p:cNvSpPr/>
          <p:nvPr/>
        </p:nvSpPr>
        <p:spPr>
          <a:xfrm>
            <a:off x="9583615" y="199040"/>
            <a:ext cx="2352453" cy="28717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#include &lt;algorithm&gt;</a:t>
            </a:r>
          </a:p>
        </p:txBody>
      </p:sp>
      <p:sp>
        <p:nvSpPr>
          <p:cNvPr id="11" name="Řečová bublina: obdélníkový bublinový popisek se zakulacenými rohy 9">
            <a:extLst>
              <a:ext uri="{FF2B5EF4-FFF2-40B4-BE49-F238E27FC236}">
                <a16:creationId xmlns:a16="http://schemas.microsoft.com/office/drawing/2014/main" id="{4A46949C-B7AD-8FA0-2118-DEE674DD52BC}"/>
              </a:ext>
            </a:extLst>
          </p:cNvPr>
          <p:cNvSpPr/>
          <p:nvPr/>
        </p:nvSpPr>
        <p:spPr>
          <a:xfrm>
            <a:off x="8691510" y="4156196"/>
            <a:ext cx="2366414" cy="287180"/>
          </a:xfrm>
          <a:prstGeom prst="wedgeRoundRectCallout">
            <a:avLst>
              <a:gd name="adj1" fmla="val -35067"/>
              <a:gd name="adj2" fmla="val 94373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/>
              <a:t>Spojov</a:t>
            </a:r>
            <a:r>
              <a:rPr lang="cs-CZ" dirty="0" err="1"/>
              <a:t>ání</a:t>
            </a:r>
            <a:r>
              <a:rPr lang="cs-CZ" dirty="0"/>
              <a:t> kontejnerů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650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3E689E-EEEB-65A4-1A84-171BA8511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Pokročilé druhy </a:t>
            </a:r>
            <a:r>
              <a:rPr lang="cs-CZ" dirty="0" err="1"/>
              <a:t>iterátorů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740FAB-4BD2-9B5E-9D5E-6B4B76FC3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/>
              <a:t>Jde</a:t>
            </a:r>
            <a:r>
              <a:rPr lang="en-US" sz="3200" dirty="0"/>
              <a:t> je </a:t>
            </a:r>
            <a:r>
              <a:rPr lang="cs-CZ" sz="3200" dirty="0"/>
              <a:t>například používat v algoritmech</a:t>
            </a:r>
            <a:endParaRPr lang="en-US" sz="3200" dirty="0"/>
          </a:p>
          <a:p>
            <a:r>
              <a:rPr lang="en-US" sz="3200" dirty="0"/>
              <a:t>A</a:t>
            </a:r>
            <a:r>
              <a:rPr lang="cs-CZ" sz="3200" dirty="0" err="1"/>
              <a:t>daptéry</a:t>
            </a:r>
            <a:r>
              <a:rPr lang="cs-CZ" sz="3200" dirty="0"/>
              <a:t> </a:t>
            </a:r>
            <a:r>
              <a:rPr lang="cs-CZ" sz="3200" dirty="0" err="1"/>
              <a:t>iterátorů</a:t>
            </a:r>
            <a:endParaRPr lang="en-US" sz="3200" dirty="0"/>
          </a:p>
          <a:p>
            <a:pPr lvl="1"/>
            <a:r>
              <a:rPr lang="cs-CZ" sz="2800" b="1" dirty="0" err="1"/>
              <a:t>std</a:t>
            </a:r>
            <a:r>
              <a:rPr lang="cs-CZ" sz="2800" b="1" dirty="0"/>
              <a:t>::</a:t>
            </a:r>
            <a:r>
              <a:rPr lang="cs-CZ" sz="2800" b="1" dirty="0" err="1"/>
              <a:t>back_inserter</a:t>
            </a:r>
            <a:r>
              <a:rPr lang="cs-CZ" sz="2800" b="1" dirty="0"/>
              <a:t>(</a:t>
            </a:r>
            <a:r>
              <a:rPr lang="cs-CZ" sz="2800" b="1" dirty="0" err="1"/>
              <a:t>container</a:t>
            </a:r>
            <a:r>
              <a:rPr lang="en-US" sz="2800" b="1" dirty="0"/>
              <a:t>&amp;</a:t>
            </a:r>
            <a:r>
              <a:rPr lang="cs-CZ" sz="2800" b="1" dirty="0"/>
              <a:t>)</a:t>
            </a:r>
            <a:r>
              <a:rPr lang="en-US" sz="2800" dirty="0"/>
              <a:t>, </a:t>
            </a:r>
            <a:r>
              <a:rPr lang="cs-CZ" sz="2800" b="1" dirty="0" err="1"/>
              <a:t>std</a:t>
            </a:r>
            <a:r>
              <a:rPr lang="cs-CZ" sz="2800" b="1" dirty="0"/>
              <a:t>::</a:t>
            </a:r>
            <a:r>
              <a:rPr lang="en-US" sz="2800" b="1" dirty="0"/>
              <a:t>front</a:t>
            </a:r>
            <a:r>
              <a:rPr lang="cs-CZ" sz="2800" b="1" dirty="0"/>
              <a:t>_</a:t>
            </a:r>
            <a:r>
              <a:rPr lang="cs-CZ" sz="2800" b="1" dirty="0" err="1"/>
              <a:t>inserter</a:t>
            </a:r>
            <a:r>
              <a:rPr lang="cs-CZ" sz="2800" b="1" dirty="0"/>
              <a:t>(</a:t>
            </a:r>
            <a:r>
              <a:rPr lang="cs-CZ" sz="2800" b="1" dirty="0" err="1"/>
              <a:t>container</a:t>
            </a:r>
            <a:r>
              <a:rPr lang="en-US" sz="2800" b="1" dirty="0"/>
              <a:t>&amp;</a:t>
            </a:r>
            <a:r>
              <a:rPr lang="cs-CZ" sz="2800" b="1" dirty="0"/>
              <a:t>)</a:t>
            </a:r>
          </a:p>
          <a:p>
            <a:pPr lvl="2"/>
            <a:r>
              <a:rPr lang="cs-CZ" sz="2400" dirty="0" err="1"/>
              <a:t>Přídává</a:t>
            </a:r>
            <a:r>
              <a:rPr lang="cs-CZ" sz="2400" dirty="0"/>
              <a:t> na konec/začátek zadaného kontejneru</a:t>
            </a:r>
          </a:p>
          <a:p>
            <a:pPr lvl="1"/>
            <a:r>
              <a:rPr lang="en-US" sz="2800" b="1" dirty="0"/>
              <a:t>std::inserter(container&amp;)</a:t>
            </a:r>
            <a:r>
              <a:rPr lang="en-US" sz="2800" dirty="0"/>
              <a:t> – to </a:t>
            </a:r>
            <a:r>
              <a:rPr lang="en-US" sz="2800" dirty="0" err="1"/>
              <a:t>sa</a:t>
            </a:r>
            <a:r>
              <a:rPr lang="cs-CZ" sz="2800" dirty="0"/>
              <a:t>mé, ale např. u map</a:t>
            </a:r>
          </a:p>
          <a:p>
            <a:r>
              <a:rPr lang="cs-CZ" sz="3200" b="1" dirty="0" err="1"/>
              <a:t>std</a:t>
            </a:r>
            <a:r>
              <a:rPr lang="cs-CZ" sz="3200" b="1" dirty="0"/>
              <a:t>::</a:t>
            </a:r>
            <a:r>
              <a:rPr lang="cs-CZ" sz="3200" b="1" dirty="0" err="1"/>
              <a:t>istream_iterator</a:t>
            </a:r>
            <a:r>
              <a:rPr lang="cs-CZ" sz="3200" b="1" dirty="0"/>
              <a:t>&lt;T&gt;</a:t>
            </a:r>
            <a:r>
              <a:rPr lang="en-US" sz="3200" b="1" dirty="0"/>
              <a:t>(in)</a:t>
            </a:r>
          </a:p>
          <a:p>
            <a:pPr lvl="1"/>
            <a:r>
              <a:rPr lang="cs-CZ" sz="2800" dirty="0"/>
              <a:t>iteruje vstup, jako bychom dělali</a:t>
            </a:r>
            <a:r>
              <a:rPr lang="en-US" sz="2800" dirty="0"/>
              <a:t>:</a:t>
            </a:r>
            <a:r>
              <a:rPr lang="cs-CZ" sz="2800" dirty="0"/>
              <a:t> </a:t>
            </a:r>
            <a:r>
              <a:rPr lang="en-US" sz="2800" dirty="0"/>
              <a:t>T value; while(in &gt;&gt; value) …</a:t>
            </a:r>
          </a:p>
          <a:p>
            <a:r>
              <a:rPr lang="en-US" sz="3200" b="1" dirty="0"/>
              <a:t>std::</a:t>
            </a:r>
            <a:r>
              <a:rPr lang="en-US" sz="3200" b="1" dirty="0" err="1"/>
              <a:t>ostream_iterator</a:t>
            </a:r>
            <a:r>
              <a:rPr lang="en-US" sz="3200" b="1" dirty="0"/>
              <a:t>&lt;T&gt;(out[, </a:t>
            </a:r>
            <a:r>
              <a:rPr lang="en-US" sz="3200" b="1" dirty="0" err="1"/>
              <a:t>delim</a:t>
            </a:r>
            <a:r>
              <a:rPr lang="en-US" sz="3200" b="1" dirty="0"/>
              <a:t>])</a:t>
            </a:r>
          </a:p>
          <a:p>
            <a:pPr lvl="1"/>
            <a:r>
              <a:rPr lang="en-US" sz="2800" dirty="0"/>
              <a:t>Do </a:t>
            </a:r>
            <a:r>
              <a:rPr lang="en-US" sz="2800" dirty="0" err="1"/>
              <a:t>streamu</a:t>
            </a:r>
            <a:r>
              <a:rPr lang="en-US" sz="2800" dirty="0"/>
              <a:t> out </a:t>
            </a:r>
            <a:r>
              <a:rPr lang="cs-CZ" sz="2800" dirty="0"/>
              <a:t>píše prvky (oddělené </a:t>
            </a:r>
            <a:r>
              <a:rPr lang="cs-CZ" sz="2800" dirty="0" err="1"/>
              <a:t>delim</a:t>
            </a:r>
            <a:r>
              <a:rPr lang="cs-CZ" sz="2800" dirty="0"/>
              <a:t> – typicky </a:t>
            </a:r>
            <a:r>
              <a:rPr lang="en-US" sz="2800" dirty="0"/>
              <a:t>' ' </a:t>
            </a:r>
            <a:r>
              <a:rPr lang="en-US" sz="2800" dirty="0" err="1"/>
              <a:t>nebo</a:t>
            </a:r>
            <a:r>
              <a:rPr lang="en-US" sz="2800" dirty="0"/>
              <a:t> '\n'</a:t>
            </a:r>
            <a:r>
              <a:rPr lang="cs-CZ" sz="2800" dirty="0"/>
              <a:t>)</a:t>
            </a:r>
          </a:p>
        </p:txBody>
      </p:sp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68CA6AA2-1561-5671-9C32-907CBE312383}"/>
              </a:ext>
            </a:extLst>
          </p:cNvPr>
          <p:cNvSpPr/>
          <p:nvPr/>
        </p:nvSpPr>
        <p:spPr>
          <a:xfrm>
            <a:off x="9572847" y="393857"/>
            <a:ext cx="2352453" cy="28717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#include &lt;</a:t>
            </a:r>
            <a:r>
              <a:rPr lang="cs-CZ" dirty="0" err="1"/>
              <a:t>iterator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539300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5D321-402C-150F-46BE-4150C7FB1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cs-CZ" dirty="0" err="1"/>
              <a:t>říklad</a:t>
            </a:r>
            <a:r>
              <a:rPr lang="cs-CZ" dirty="0"/>
              <a:t>: </a:t>
            </a:r>
            <a:r>
              <a:rPr lang="cs-CZ" dirty="0" err="1"/>
              <a:t>algorithms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7CBD05-A659-AA01-4063-C5B8CF673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Zadání</a:t>
            </a:r>
            <a:r>
              <a:rPr lang="cs-CZ" dirty="0"/>
              <a:t>: vyplňte soubor algorithms.cpp</a:t>
            </a:r>
            <a:br>
              <a:rPr lang="cs-CZ" dirty="0"/>
            </a:br>
            <a:r>
              <a:rPr lang="cs-CZ" dirty="0">
                <a:hlinkClick r:id="rId2"/>
              </a:rPr>
              <a:t>https://teaching.mff.cuni.cz/nprg041-klepl-web/data/05/algorithms</a:t>
            </a:r>
            <a:r>
              <a:rPr lang="cs-CZ">
                <a:hlinkClick r:id="rId2"/>
              </a:rPr>
              <a:t>.cpp</a:t>
            </a:r>
            <a:endParaRPr lang="en-US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45F32-14D7-7D16-3306-1AC3B5D32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062C08-DD1F-C090-D459-E2EDBC029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3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10C7A-D0A3-76B7-0E38-FABF6710C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B67AE-E6B0-B7A0-B812-3F7E0FAD8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Třídění</a:t>
            </a:r>
          </a:p>
          <a:p>
            <a:r>
              <a:rPr lang="cs-CZ" dirty="0"/>
              <a:t>Funktory, lambda funkce</a:t>
            </a:r>
          </a:p>
          <a:p>
            <a:r>
              <a:rPr lang="cs-CZ" dirty="0"/>
              <a:t>Algoritmy: </a:t>
            </a:r>
            <a:r>
              <a:rPr lang="cs-CZ" dirty="0" err="1"/>
              <a:t>std</a:t>
            </a:r>
            <a:r>
              <a:rPr lang="cs-CZ" dirty="0"/>
              <a:t>::sort,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find</a:t>
            </a:r>
            <a:r>
              <a:rPr lang="cs-CZ" dirty="0"/>
              <a:t>, …</a:t>
            </a:r>
          </a:p>
          <a:p>
            <a:r>
              <a:rPr lang="cs-CZ" dirty="0"/>
              <a:t>Speciální </a:t>
            </a:r>
            <a:r>
              <a:rPr lang="cs-CZ" dirty="0" err="1"/>
              <a:t>iterátory</a:t>
            </a:r>
            <a:r>
              <a:rPr lang="cs-CZ" dirty="0"/>
              <a:t>: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back_inserter</a:t>
            </a:r>
            <a:r>
              <a:rPr lang="cs-CZ"/>
              <a:t>, …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3A4D335-D4FE-B530-652B-C57C08E02AA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235802" y="1000919"/>
            <a:ext cx="2971800" cy="300037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E1E56-95E4-CF06-3A44-7F3C260D4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84DFF-AB17-5354-6989-D3FC4F8E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2761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DFA0F4-D46E-8B0A-1F95-CCD98626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Uspořádání set/map podle </a:t>
            </a:r>
            <a:r>
              <a:rPr lang="cs-CZ" dirty="0" err="1"/>
              <a:t>operator</a:t>
            </a:r>
            <a:r>
              <a:rPr lang="cs-CZ" dirty="0"/>
              <a:t>&lt;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435847-729B-B965-BDCA-D2528CCB2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65" y="1334765"/>
            <a:ext cx="11259670" cy="4833145"/>
          </a:xfrm>
        </p:spPr>
        <p:txBody>
          <a:bodyPr/>
          <a:lstStyle/>
          <a:p>
            <a:r>
              <a:rPr lang="cs-CZ" dirty="0"/>
              <a:t>Máme třídu s 3 položkami: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</a:t>
            </a:r>
            <a:r>
              <a:rPr lang="cs-CZ" dirty="0"/>
              <a:t> </a:t>
            </a:r>
            <a:r>
              <a:rPr lang="en-US" dirty="0"/>
              <a:t>name, int age, double height</a:t>
            </a:r>
            <a:endParaRPr lang="cs-CZ" dirty="0"/>
          </a:p>
          <a:p>
            <a:r>
              <a:rPr lang="cs-CZ" dirty="0"/>
              <a:t>Zadáno na </a:t>
            </a:r>
            <a:r>
              <a:rPr lang="cs-CZ" dirty="0" err="1"/>
              <a:t>recodexu</a:t>
            </a:r>
            <a:endParaRPr lang="cs-CZ" dirty="0"/>
          </a:p>
          <a:p>
            <a:r>
              <a:rPr lang="cs-CZ" dirty="0"/>
              <a:t>Upravte soubor </a:t>
            </a:r>
            <a:r>
              <a:rPr lang="cs-CZ" dirty="0">
                <a:hlinkClick r:id="rId2"/>
              </a:rPr>
              <a:t>https://www.ksi.mff.cuni.cz/teaching/nprg041-klepl-web/data/05/user_data.hpp</a:t>
            </a:r>
            <a:endParaRPr lang="en-US" dirty="0"/>
          </a:p>
          <a:p>
            <a:r>
              <a:rPr lang="cs-CZ" dirty="0" err="1"/>
              <a:t>Minipříklad</a:t>
            </a:r>
            <a:r>
              <a:rPr lang="cs-CZ" dirty="0"/>
              <a:t> 1:</a:t>
            </a:r>
          </a:p>
          <a:p>
            <a:pPr lvl="1"/>
            <a:r>
              <a:rPr lang="en-US" dirty="0" err="1"/>
              <a:t>Chceme</a:t>
            </a:r>
            <a:r>
              <a:rPr lang="en-US" dirty="0"/>
              <a:t> </a:t>
            </a:r>
            <a:r>
              <a:rPr lang="en-US" dirty="0" err="1"/>
              <a:t>definovat</a:t>
            </a:r>
            <a:r>
              <a:rPr lang="en-US" dirty="0"/>
              <a:t> operator&lt; s n</a:t>
            </a:r>
            <a:r>
              <a:rPr lang="cs-CZ" dirty="0" err="1"/>
              <a:t>ásleducímími</a:t>
            </a:r>
            <a:r>
              <a:rPr lang="cs-CZ" dirty="0"/>
              <a:t> vlastnostmi:</a:t>
            </a:r>
          </a:p>
          <a:p>
            <a:pPr marL="1371600" lvl="2" indent="-457200">
              <a:buFont typeface="+mj-lt"/>
              <a:buAutoNum type="arabicPeriod"/>
            </a:pPr>
            <a:r>
              <a:rPr lang="cs-CZ" dirty="0"/>
              <a:t>Obě porovnávaná čísla pouze čte</a:t>
            </a:r>
          </a:p>
          <a:p>
            <a:pPr marL="1371600" lvl="2" indent="-457200">
              <a:buFont typeface="+mj-lt"/>
              <a:buAutoNum type="arabicPeriod"/>
            </a:pPr>
            <a:r>
              <a:rPr lang="cs-CZ" dirty="0"/>
              <a:t>Prvním kritériem je věk, potom délka jména a nakonec jméno lexikograficky</a:t>
            </a:r>
          </a:p>
          <a:p>
            <a:r>
              <a:rPr lang="cs-CZ" dirty="0" err="1"/>
              <a:t>Minipříklad</a:t>
            </a:r>
            <a:r>
              <a:rPr lang="cs-CZ" dirty="0"/>
              <a:t> 2:</a:t>
            </a:r>
          </a:p>
          <a:p>
            <a:pPr lvl="1"/>
            <a:r>
              <a:rPr lang="cs-CZ" dirty="0"/>
              <a:t>Chceme definovat komparátor tak, aby porovnával podle </a:t>
            </a:r>
            <a:r>
              <a:rPr lang="en-US" dirty="0"/>
              <a:t>j</a:t>
            </a:r>
            <a:r>
              <a:rPr lang="cs-CZ" dirty="0" err="1"/>
              <a:t>ména</a:t>
            </a:r>
            <a:r>
              <a:rPr lang="cs-CZ" dirty="0"/>
              <a:t>/věku/výšky; kritérium zadáno v konstruktoru komparátoru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397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46AF6-3619-B71A-CA67-FF63C866F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Useful</a:t>
            </a:r>
            <a:r>
              <a:rPr lang="cs-CZ" dirty="0"/>
              <a:t> triky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F7948-AF4C-FEE5-9963-E3A6AC3C7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005A5C-92A9-AEE6-3E9B-6A67BB957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4</a:t>
            </a:fld>
            <a:endParaRPr lang="en-US"/>
          </a:p>
        </p:txBody>
      </p:sp>
      <p:sp>
        <p:nvSpPr>
          <p:cNvPr id="6" name="TextovéPole 11">
            <a:hlinkClick r:id="rId2"/>
            <a:extLst>
              <a:ext uri="{FF2B5EF4-FFF2-40B4-BE49-F238E27FC236}">
                <a16:creationId xmlns:a16="http://schemas.microsoft.com/office/drawing/2014/main" id="{66BB279C-AD1B-3677-9007-47F74A12E174}"/>
              </a:ext>
            </a:extLst>
          </p:cNvPr>
          <p:cNvSpPr txBox="1"/>
          <p:nvPr/>
        </p:nvSpPr>
        <p:spPr>
          <a:xfrm>
            <a:off x="1613370" y="1343818"/>
            <a:ext cx="4339472" cy="48013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bool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cs-CZ" dirty="0">
                <a:solidFill>
                  <a:srgbClr val="AF00DB"/>
                </a:solidFill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cs-CZ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cs-CZ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cs-CZ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</a:br>
            <a:r>
              <a:rPr lang="cs-CZ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              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</a:t>
            </a: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}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x, y;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set&lt;XY&gt;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points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&amp;&amp; [x, y] : points)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x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y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7" name="TextovéPole 11">
            <a:hlinkClick r:id="rId3"/>
            <a:extLst>
              <a:ext uri="{FF2B5EF4-FFF2-40B4-BE49-F238E27FC236}">
                <a16:creationId xmlns:a16="http://schemas.microsoft.com/office/drawing/2014/main" id="{394A3205-EE81-21B3-EAB1-33482937A0D6}"/>
              </a:ext>
            </a:extLst>
          </p:cNvPr>
          <p:cNvSpPr txBox="1"/>
          <p:nvPr/>
        </p:nvSpPr>
        <p:spPr>
          <a:xfrm>
            <a:off x="6669602" y="1343818"/>
            <a:ext cx="517277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&lt;=&gt;(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XY&amp;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b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default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x, y;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set&lt;XY&gt;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points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endParaRPr lang="en-US" b="0" dirty="0">
              <a:solidFill>
                <a:srgbClr val="AF00D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&amp;&amp; [x, y] : points)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x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y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8" name="Řečová bublina: obdélníkový bublinový popisek se zakulacenými rohy 14">
            <a:extLst>
              <a:ext uri="{FF2B5EF4-FFF2-40B4-BE49-F238E27FC236}">
                <a16:creationId xmlns:a16="http://schemas.microsoft.com/office/drawing/2014/main" id="{74CB5A2B-C86F-2A2F-46E3-0921A5065810}"/>
              </a:ext>
            </a:extLst>
          </p:cNvPr>
          <p:cNvSpPr/>
          <p:nvPr/>
        </p:nvSpPr>
        <p:spPr>
          <a:xfrm>
            <a:off x="0" y="1957854"/>
            <a:ext cx="2270597" cy="546753"/>
          </a:xfrm>
          <a:prstGeom prst="wedgeRoundRectCallout">
            <a:avLst>
              <a:gd name="adj1" fmla="val 63554"/>
              <a:gd name="adj2" fmla="val -966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dirty="0"/>
              <a:t>Zkrácená definice</a:t>
            </a:r>
            <a:br>
              <a:rPr lang="cs-CZ" dirty="0"/>
            </a:br>
            <a:r>
              <a:rPr lang="cs-CZ" dirty="0"/>
              <a:t>pomocí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tie</a:t>
            </a:r>
            <a:endParaRPr lang="en-US" dirty="0"/>
          </a:p>
        </p:txBody>
      </p:sp>
      <p:sp>
        <p:nvSpPr>
          <p:cNvPr id="9" name="Řečová bublina: obdélníkový bublinový popisek se zakulacenými rohy 16">
            <a:extLst>
              <a:ext uri="{FF2B5EF4-FFF2-40B4-BE49-F238E27FC236}">
                <a16:creationId xmlns:a16="http://schemas.microsoft.com/office/drawing/2014/main" id="{21148DAA-810B-7AEF-FF2D-3529F466B593}"/>
              </a:ext>
            </a:extLst>
          </p:cNvPr>
          <p:cNvSpPr/>
          <p:nvPr/>
        </p:nvSpPr>
        <p:spPr>
          <a:xfrm>
            <a:off x="5952842" y="5609375"/>
            <a:ext cx="3200810" cy="535757"/>
          </a:xfrm>
          <a:prstGeom prst="wedgeRoundRectCallout">
            <a:avLst>
              <a:gd name="adj1" fmla="val -61908"/>
              <a:gd name="adj2" fmla="val -41398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dirty="0"/>
              <a:t>Implicitně definovaný</a:t>
            </a:r>
            <a:br>
              <a:rPr lang="cs-CZ" dirty="0"/>
            </a:br>
            <a:r>
              <a:rPr lang="cs-CZ" dirty="0" err="1"/>
              <a:t>structured</a:t>
            </a:r>
            <a:r>
              <a:rPr lang="cs-CZ" dirty="0"/>
              <a:t> </a:t>
            </a:r>
            <a:r>
              <a:rPr lang="cs-CZ" dirty="0" err="1"/>
              <a:t>binding</a:t>
            </a:r>
            <a:r>
              <a:rPr lang="cs-CZ" dirty="0"/>
              <a:t> pro </a:t>
            </a:r>
            <a:r>
              <a:rPr lang="cs-CZ" dirty="0" err="1"/>
              <a:t>struct</a:t>
            </a:r>
            <a:endParaRPr lang="en-US" dirty="0"/>
          </a:p>
        </p:txBody>
      </p:sp>
      <p:sp>
        <p:nvSpPr>
          <p:cNvPr id="10" name="Řečová bublina: obdélníkový bublinový popisek se zakulacenými rohy 16">
            <a:extLst>
              <a:ext uri="{FF2B5EF4-FFF2-40B4-BE49-F238E27FC236}">
                <a16:creationId xmlns:a16="http://schemas.microsoft.com/office/drawing/2014/main" id="{BFA599E8-B158-38B1-C831-27063D4AB341}"/>
              </a:ext>
            </a:extLst>
          </p:cNvPr>
          <p:cNvSpPr/>
          <p:nvPr/>
        </p:nvSpPr>
        <p:spPr>
          <a:xfrm>
            <a:off x="8610599" y="896471"/>
            <a:ext cx="3420036" cy="647393"/>
          </a:xfrm>
          <a:prstGeom prst="wedgeRoundRectCallout">
            <a:avLst>
              <a:gd name="adj1" fmla="val -32500"/>
              <a:gd name="adj2" fmla="val 79078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Po</a:t>
            </a:r>
            <a:r>
              <a:rPr lang="cs-CZ" dirty="0"/>
              <a:t>žádáme </a:t>
            </a:r>
            <a:r>
              <a:rPr lang="cs-CZ" dirty="0" err="1"/>
              <a:t>compiler</a:t>
            </a:r>
            <a:r>
              <a:rPr lang="cs-CZ" dirty="0"/>
              <a:t> (c++20)</a:t>
            </a:r>
            <a:br>
              <a:rPr lang="cs-CZ" dirty="0"/>
            </a:br>
            <a:r>
              <a:rPr lang="cs-CZ" dirty="0"/>
              <a:t>implementuje vše za nás</a:t>
            </a:r>
          </a:p>
        </p:txBody>
      </p:sp>
    </p:spTree>
    <p:extLst>
      <p:ext uri="{BB962C8B-B14F-4D97-AF65-F5344CB8AC3E}">
        <p14:creationId xmlns:p14="http://schemas.microsoft.com/office/powerpoint/2010/main" val="1803142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25D5-80EE-8659-0E48-8226E97DF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Přátelská funkce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4390C0-C0C2-3103-C43A-2DE87E929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47C82-5592-060B-931D-F07FFCA0C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5</a:t>
            </a:fld>
            <a:endParaRPr lang="en-US"/>
          </a:p>
        </p:txBody>
      </p:sp>
      <p:sp>
        <p:nvSpPr>
          <p:cNvPr id="5" name="TextovéPole 11">
            <a:hlinkClick r:id="rId2"/>
            <a:extLst>
              <a:ext uri="{FF2B5EF4-FFF2-40B4-BE49-F238E27FC236}">
                <a16:creationId xmlns:a16="http://schemas.microsoft.com/office/drawing/2014/main" id="{66BB279C-AD1B-3677-9007-47F74A12E174}"/>
              </a:ext>
            </a:extLst>
          </p:cNvPr>
          <p:cNvSpPr txBox="1"/>
          <p:nvPr/>
        </p:nvSpPr>
        <p:spPr>
          <a:xfrm>
            <a:off x="2599625" y="1385135"/>
            <a:ext cx="6992749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 </a:t>
            </a:r>
            <a:r>
              <a:rPr lang="cs-CZ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friend</a:t>
            </a:r>
            <a:r>
              <a:rPr lang="cs-CZ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bool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cs-CZ" dirty="0">
                <a:solidFill>
                  <a:srgbClr val="AF00DB"/>
                </a:solidFill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cs-CZ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hs</a:t>
            </a:r>
            <a:r>
              <a:rPr lang="cs-CZ" dirty="0">
                <a:solidFill>
                  <a:srgbClr val="001080"/>
                </a:solidFill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cs-CZ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cs-CZ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cs-CZ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</a:t>
            </a:r>
            <a:r>
              <a:rPr lang="cs-CZ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private: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x, y;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set&lt;XY&gt;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points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&amp;&amp; [x, y] : points)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x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y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6" name="Řečová bublina: obdélníkový bublinový popisek se zakulacenými rohy 16">
            <a:extLst>
              <a:ext uri="{FF2B5EF4-FFF2-40B4-BE49-F238E27FC236}">
                <a16:creationId xmlns:a16="http://schemas.microsoft.com/office/drawing/2014/main" id="{0212E2BA-05AA-3AE9-8D02-324F91901E60}"/>
              </a:ext>
            </a:extLst>
          </p:cNvPr>
          <p:cNvSpPr/>
          <p:nvPr/>
        </p:nvSpPr>
        <p:spPr>
          <a:xfrm>
            <a:off x="4988858" y="1256805"/>
            <a:ext cx="3420036" cy="365125"/>
          </a:xfrm>
          <a:prstGeom prst="wedgeRoundRectCallout">
            <a:avLst>
              <a:gd name="adj1" fmla="val -32500"/>
              <a:gd name="adj2" fmla="val 79078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dirty="0"/>
              <a:t>⚠️není metoda</a:t>
            </a:r>
          </a:p>
        </p:txBody>
      </p:sp>
    </p:spTree>
    <p:extLst>
      <p:ext uri="{BB962C8B-B14F-4D97-AF65-F5344CB8AC3E}">
        <p14:creationId xmlns:p14="http://schemas.microsoft.com/office/powerpoint/2010/main" val="1121698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4FF08-4054-0469-0FDF-64934C3B0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Komparátor (ukázka funktoru)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B30AA5-E392-4014-2CF0-D9B3AFB4B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81E2B1-D1FC-A01F-11D3-7B61A8F8F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6</a:t>
            </a:fld>
            <a:endParaRPr lang="en-US"/>
          </a:p>
        </p:txBody>
      </p:sp>
      <p:sp>
        <p:nvSpPr>
          <p:cNvPr id="5" name="TextovéPole 11">
            <a:hlinkClick r:id="rId2"/>
            <a:extLst>
              <a:ext uri="{FF2B5EF4-FFF2-40B4-BE49-F238E27FC236}">
                <a16:creationId xmlns:a16="http://schemas.microsoft.com/office/drawing/2014/main" id="{66BB279C-AD1B-3677-9007-47F74A12E174}"/>
              </a:ext>
            </a:extLst>
          </p:cNvPr>
          <p:cNvSpPr txBox="1"/>
          <p:nvPr/>
        </p:nvSpPr>
        <p:spPr>
          <a:xfrm>
            <a:off x="2519082" y="1582340"/>
            <a:ext cx="7153835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x, y; };</a:t>
            </a:r>
          </a:p>
          <a:p>
            <a:endParaRPr lang="cs-CZ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MyCmp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bool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operator()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set&lt;XY,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MyCmp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points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&amp;&amp; [x, y] : points)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x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y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6" name="Řečová bublina: obdélníkový bublinový popisek se zakulacenými rohy 16">
            <a:extLst>
              <a:ext uri="{FF2B5EF4-FFF2-40B4-BE49-F238E27FC236}">
                <a16:creationId xmlns:a16="http://schemas.microsoft.com/office/drawing/2014/main" id="{9787B31E-C0AE-AFDC-C078-77E52A437114}"/>
              </a:ext>
            </a:extLst>
          </p:cNvPr>
          <p:cNvSpPr/>
          <p:nvPr/>
        </p:nvSpPr>
        <p:spPr>
          <a:xfrm>
            <a:off x="2922492" y="3429000"/>
            <a:ext cx="2223249" cy="365125"/>
          </a:xfrm>
          <a:prstGeom prst="wedgeRoundRectCallout">
            <a:avLst>
              <a:gd name="adj1" fmla="val -43247"/>
              <a:gd name="adj2" fmla="val -9033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dirty="0"/>
              <a:t>Volatelný objekt</a:t>
            </a:r>
          </a:p>
        </p:txBody>
      </p:sp>
      <p:sp>
        <p:nvSpPr>
          <p:cNvPr id="7" name="Řečová bublina: obdélníkový bublinový popisek se zakulacenými rohy 16">
            <a:extLst>
              <a:ext uri="{FF2B5EF4-FFF2-40B4-BE49-F238E27FC236}">
                <a16:creationId xmlns:a16="http://schemas.microsoft.com/office/drawing/2014/main" id="{1336056A-4EAE-1BAD-9C05-483F0AF3500F}"/>
              </a:ext>
            </a:extLst>
          </p:cNvPr>
          <p:cNvSpPr/>
          <p:nvPr/>
        </p:nvSpPr>
        <p:spPr>
          <a:xfrm>
            <a:off x="7144870" y="1687948"/>
            <a:ext cx="2223249" cy="365125"/>
          </a:xfrm>
          <a:prstGeom prst="wedgeRoundRectCallout">
            <a:avLst>
              <a:gd name="adj1" fmla="val -62198"/>
              <a:gd name="adj2" fmla="val 14782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dirty="0"/>
              <a:t>Parametry</a:t>
            </a:r>
          </a:p>
        </p:txBody>
      </p:sp>
    </p:spTree>
    <p:extLst>
      <p:ext uri="{BB962C8B-B14F-4D97-AF65-F5344CB8AC3E}">
        <p14:creationId xmlns:p14="http://schemas.microsoft.com/office/powerpoint/2010/main" val="786252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937F5-C70B-4F56-8447-F9B9CB3C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Lambda: </a:t>
            </a:r>
            <a:r>
              <a:rPr lang="cs-CZ" dirty="0" err="1"/>
              <a:t>compilerem</a:t>
            </a:r>
            <a:r>
              <a:rPr lang="cs-CZ" dirty="0"/>
              <a:t> napsaný funktor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A8242F-8681-35BD-97A4-C4EE7B03F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F7CEF-C9F9-5471-43ED-6E718FD58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7</a:t>
            </a:fld>
            <a:endParaRPr lang="en-US"/>
          </a:p>
        </p:txBody>
      </p:sp>
      <p:sp>
        <p:nvSpPr>
          <p:cNvPr id="5" name="TextovéPole 11">
            <a:hlinkClick r:id="rId2"/>
            <a:extLst>
              <a:ext uri="{FF2B5EF4-FFF2-40B4-BE49-F238E27FC236}">
                <a16:creationId xmlns:a16="http://schemas.microsoft.com/office/drawing/2014/main" id="{66BB279C-AD1B-3677-9007-47F74A12E174}"/>
              </a:ext>
            </a:extLst>
          </p:cNvPr>
          <p:cNvSpPr txBox="1"/>
          <p:nvPr/>
        </p:nvSpPr>
        <p:spPr>
          <a:xfrm>
            <a:off x="2482535" y="1726425"/>
            <a:ext cx="7499665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x, y; 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cmp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[](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XY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set&lt;XY,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decltype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cmp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)&gt; points{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}, 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&amp;&amp; [x, y] : set)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x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y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595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DB5D8AB1-4C42-DF51-6027-559CEFF40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Lambda</a:t>
            </a:r>
            <a:endParaRPr lang="en-US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2194C398-DFCF-AA8D-7124-91FB9D421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[ captures ]</a:t>
            </a:r>
            <a:r>
              <a:rPr lang="en-US" dirty="0"/>
              <a:t>: </a:t>
            </a:r>
            <a:r>
              <a:rPr lang="en-US" dirty="0" err="1"/>
              <a:t>Seznam</a:t>
            </a:r>
            <a:r>
              <a:rPr lang="en-US" dirty="0"/>
              <a:t> </a:t>
            </a:r>
            <a:r>
              <a:rPr lang="en-US" dirty="0" err="1"/>
              <a:t>hodnot</a:t>
            </a:r>
            <a:r>
              <a:rPr lang="cs-CZ" dirty="0"/>
              <a:t> (inicializace)</a:t>
            </a:r>
            <a:r>
              <a:rPr lang="en-US" dirty="0"/>
              <a:t>,</a:t>
            </a:r>
            <a:r>
              <a:rPr lang="cs-CZ" dirty="0"/>
              <a:t> které lambda používá:</a:t>
            </a:r>
            <a:endParaRPr lang="en-US" dirty="0"/>
          </a:p>
          <a:p>
            <a:pPr lvl="1"/>
            <a:r>
              <a:rPr lang="en-US" b="1" dirty="0"/>
              <a:t>[x]</a:t>
            </a:r>
            <a:r>
              <a:rPr lang="en-US" dirty="0"/>
              <a:t> z</a:t>
            </a:r>
            <a:r>
              <a:rPr lang="cs-CZ" dirty="0"/>
              <a:t>kopíruje hodnotu proměnné x</a:t>
            </a:r>
          </a:p>
          <a:p>
            <a:pPr lvl="1"/>
            <a:r>
              <a:rPr lang="en-US" b="1" dirty="0"/>
              <a:t>[&amp;x]</a:t>
            </a:r>
            <a:r>
              <a:rPr lang="cs-CZ" dirty="0"/>
              <a:t> vytvoří referenci na proměnnou x</a:t>
            </a:r>
            <a:endParaRPr lang="en-US" dirty="0"/>
          </a:p>
          <a:p>
            <a:pPr lvl="1"/>
            <a:r>
              <a:rPr lang="cs-CZ" dirty="0"/>
              <a:t>První můžeme použít </a:t>
            </a:r>
            <a:r>
              <a:rPr lang="en-US" b="1" dirty="0"/>
              <a:t>[</a:t>
            </a:r>
            <a:r>
              <a:rPr lang="cs-CZ" b="1" dirty="0"/>
              <a:t>=</a:t>
            </a:r>
            <a:r>
              <a:rPr lang="en-US" b="1" dirty="0"/>
              <a:t>]</a:t>
            </a:r>
            <a:r>
              <a:rPr lang="en-US" dirty="0"/>
              <a:t>, </a:t>
            </a:r>
            <a:r>
              <a:rPr lang="en-US" b="1" dirty="0"/>
              <a:t>[&amp;]</a:t>
            </a:r>
            <a:r>
              <a:rPr lang="en-US" dirty="0"/>
              <a:t> </a:t>
            </a:r>
            <a:r>
              <a:rPr lang="cs-CZ" dirty="0"/>
              <a:t>pro </a:t>
            </a:r>
            <a:r>
              <a:rPr lang="cs-CZ" dirty="0" err="1"/>
              <a:t>imlicitní</a:t>
            </a:r>
            <a:r>
              <a:rPr lang="cs-CZ" dirty="0"/>
              <a:t> copy/</a:t>
            </a:r>
            <a:r>
              <a:rPr lang="cs-CZ" dirty="0" err="1"/>
              <a:t>ref</a:t>
            </a:r>
            <a:endParaRPr lang="en-US" dirty="0"/>
          </a:p>
          <a:p>
            <a:pPr lvl="1"/>
            <a:r>
              <a:rPr lang="en-US" dirty="0"/>
              <a:t>this </a:t>
            </a:r>
            <a:r>
              <a:rPr lang="cs-CZ" dirty="0"/>
              <a:t>(</a:t>
            </a:r>
            <a:r>
              <a:rPr lang="cs-CZ" dirty="0" err="1"/>
              <a:t>capture</a:t>
            </a:r>
            <a:r>
              <a:rPr lang="cs-CZ" dirty="0"/>
              <a:t> objektu v metodě ) </a:t>
            </a:r>
            <a:r>
              <a:rPr lang="en-US" dirty="0"/>
              <a:t>je </a:t>
            </a:r>
            <a:r>
              <a:rPr lang="cs-CZ" dirty="0"/>
              <a:t>výjimka:</a:t>
            </a:r>
            <a:br>
              <a:rPr lang="cs-CZ" dirty="0"/>
            </a:br>
            <a:r>
              <a:rPr lang="en-US" b="1" dirty="0"/>
              <a:t>[</a:t>
            </a:r>
            <a:r>
              <a:rPr lang="cs-CZ" b="1" dirty="0" err="1"/>
              <a:t>this</a:t>
            </a:r>
            <a:r>
              <a:rPr lang="en-US" b="1" dirty="0"/>
              <a:t>]</a:t>
            </a:r>
            <a:r>
              <a:rPr lang="cs-CZ" dirty="0"/>
              <a:t> </a:t>
            </a:r>
            <a:r>
              <a:rPr lang="en-US" dirty="0"/>
              <a:t>-&gt; reference; </a:t>
            </a:r>
            <a:r>
              <a:rPr lang="en-US" b="1" dirty="0"/>
              <a:t>[*this]</a:t>
            </a:r>
            <a:r>
              <a:rPr lang="en-US" dirty="0"/>
              <a:t> -&gt; </a:t>
            </a:r>
            <a:r>
              <a:rPr lang="en-US" dirty="0" err="1"/>
              <a:t>kopie</a:t>
            </a:r>
            <a:endParaRPr lang="en-US" dirty="0"/>
          </a:p>
          <a:p>
            <a:pPr lvl="1"/>
            <a:r>
              <a:rPr lang="en-US" dirty="0" err="1"/>
              <a:t>Zobecn</a:t>
            </a:r>
            <a:r>
              <a:rPr lang="cs-CZ" dirty="0" err="1"/>
              <a:t>ěný</a:t>
            </a:r>
            <a:r>
              <a:rPr lang="cs-CZ" dirty="0"/>
              <a:t> </a:t>
            </a:r>
            <a:r>
              <a:rPr lang="cs-CZ" dirty="0" err="1"/>
              <a:t>capture</a:t>
            </a:r>
            <a:r>
              <a:rPr lang="cs-CZ" dirty="0"/>
              <a:t> </a:t>
            </a:r>
            <a:r>
              <a:rPr lang="en-US" b="1" dirty="0"/>
              <a:t>[</a:t>
            </a:r>
            <a:r>
              <a:rPr lang="en-US" b="1" dirty="0" err="1"/>
              <a:t>nazev</a:t>
            </a:r>
            <a:r>
              <a:rPr lang="en-US" b="1" dirty="0"/>
              <a:t>=</a:t>
            </a:r>
            <a:r>
              <a:rPr lang="en-US" b="1" dirty="0" err="1"/>
              <a:t>hodnota</a:t>
            </a:r>
            <a:r>
              <a:rPr lang="en-US" b="1" dirty="0"/>
              <a:t>]</a:t>
            </a:r>
          </a:p>
          <a:p>
            <a:pPr lvl="2"/>
            <a:r>
              <a:rPr lang="en-US" dirty="0" err="1"/>
              <a:t>Vy</a:t>
            </a:r>
            <a:r>
              <a:rPr lang="cs-CZ" dirty="0"/>
              <a:t>tvoří úplně novou proměnnou</a:t>
            </a:r>
            <a:endParaRPr lang="en-US" dirty="0"/>
          </a:p>
          <a:p>
            <a:r>
              <a:rPr lang="en-US" b="1" dirty="0"/>
              <a:t>( parameters )</a:t>
            </a:r>
            <a:r>
              <a:rPr lang="cs-CZ" dirty="0"/>
              <a:t>: běžné parametry jako u funkcí</a:t>
            </a:r>
            <a:endParaRPr lang="en-US" dirty="0"/>
          </a:p>
          <a:p>
            <a:r>
              <a:rPr lang="cs-CZ" b="1" dirty="0" err="1"/>
              <a:t>mutable</a:t>
            </a:r>
            <a:endParaRPr lang="cs-CZ" b="1" dirty="0"/>
          </a:p>
          <a:p>
            <a:pPr lvl="1"/>
            <a:r>
              <a:rPr lang="cs-CZ" dirty="0"/>
              <a:t>příznak, kterým označíme,</a:t>
            </a:r>
            <a:br>
              <a:rPr lang="cs-CZ" dirty="0"/>
            </a:br>
            <a:r>
              <a:rPr lang="cs-CZ" dirty="0"/>
              <a:t>že nakopírované hodnoty lze měnit, jinak jsou </a:t>
            </a:r>
            <a:r>
              <a:rPr lang="cs-CZ" dirty="0" err="1"/>
              <a:t>const</a:t>
            </a:r>
            <a:endParaRPr lang="en-US" dirty="0"/>
          </a:p>
          <a:p>
            <a:r>
              <a:rPr lang="en-US" b="1" dirty="0"/>
              <a:t>-&gt; ret</a:t>
            </a:r>
            <a:r>
              <a:rPr lang="cs-CZ" b="1" dirty="0"/>
              <a:t>t</a:t>
            </a:r>
            <a:r>
              <a:rPr lang="en-US" b="1" dirty="0" err="1"/>
              <a:t>ype</a:t>
            </a:r>
            <a:r>
              <a:rPr lang="cs-CZ" dirty="0"/>
              <a:t>: explicitní zadání návratového typu</a:t>
            </a:r>
            <a:endParaRPr lang="en-US" dirty="0"/>
          </a:p>
        </p:txBody>
      </p:sp>
      <p:sp>
        <p:nvSpPr>
          <p:cNvPr id="6" name="AutoShape 30">
            <a:extLst>
              <a:ext uri="{FF2B5EF4-FFF2-40B4-BE49-F238E27FC236}">
                <a16:creationId xmlns:a16="http://schemas.microsoft.com/office/drawing/2014/main" id="{6CB5199E-7534-087F-6E38-04C63963D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486" y="662063"/>
            <a:ext cx="6645349" cy="374571"/>
          </a:xfrm>
          <a:prstGeom prst="wedgeRoundRectCallout">
            <a:avLst>
              <a:gd name="adj1" fmla="val 160"/>
              <a:gd name="adj2" fmla="val -49481"/>
              <a:gd name="adj3" fmla="val 16667"/>
            </a:avLst>
          </a:prstGeom>
          <a:solidFill>
            <a:srgbClr val="ECF7FE"/>
          </a:solidFill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urier New" pitchFamily="49" charset="0"/>
              </a:rPr>
              <a:t>[ captures ] ( params )</a:t>
            </a:r>
            <a:r>
              <a:rPr lang="en-US" sz="1600" baseline="-25000" dirty="0">
                <a:solidFill>
                  <a:schemeClr val="tx1"/>
                </a:solidFill>
                <a:latin typeface="Consolas" panose="020B0609020204030204" pitchFamily="49" charset="0"/>
                <a:cs typeface="Courier New" pitchFamily="49" charset="0"/>
              </a:rPr>
              <a:t>opt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urier New" pitchFamily="49" charset="0"/>
              </a:rPr>
              <a:t>mutable</a:t>
            </a:r>
            <a:r>
              <a:rPr lang="en-US" sz="1600" baseline="-25000" dirty="0" err="1">
                <a:latin typeface="Consolas" panose="020B0609020204030204" pitchFamily="49" charset="0"/>
                <a:cs typeface="Courier New" pitchFamily="49" charset="0"/>
              </a:rPr>
              <a:t>opt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urier New" pitchFamily="49" charset="0"/>
              </a:rPr>
              <a:t> -&gt;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urier New" pitchFamily="49" charset="0"/>
              </a:rPr>
              <a:t>rettype</a:t>
            </a:r>
            <a:r>
              <a:rPr lang="en-US" sz="1600" baseline="-25000" dirty="0" err="1">
                <a:latin typeface="Consolas" panose="020B0609020204030204" pitchFamily="49" charset="0"/>
                <a:cs typeface="Courier New" pitchFamily="49" charset="0"/>
              </a:rPr>
              <a:t>opt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urier New" pitchFamily="49" charset="0"/>
              </a:rPr>
              <a:t> { body }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4F0E4BA-FA9F-6564-2E0D-A4A9CA797A1B}"/>
              </a:ext>
            </a:extLst>
          </p:cNvPr>
          <p:cNvSpPr txBox="1"/>
          <p:nvPr/>
        </p:nvSpPr>
        <p:spPr>
          <a:xfrm>
            <a:off x="7725507" y="2332757"/>
            <a:ext cx="4390293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 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endParaRPr lang="cs-CZ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lambda</a:t>
            </a: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</a:t>
            </a:r>
            <a:b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){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x*n;};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lambda</a:t>
            </a: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</a:t>
            </a:r>
            <a:b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[&amp;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){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x*n;};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y = lambda1(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// y == 6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dirty="0">
                <a:solidFill>
                  <a:srgbClr val="0000FF"/>
                </a:solidFill>
                <a:latin typeface="Consolas" panose="020B0609020204030204" pitchFamily="49" charset="0"/>
              </a:rPr>
              <a:t>⚠️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z = lambda2(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// z == 10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dirty="0">
                <a:solidFill>
                  <a:srgbClr val="0000FF"/>
                </a:solidFill>
                <a:latin typeface="Consolas" panose="020B0609020204030204" pitchFamily="49" charset="0"/>
              </a:rPr>
              <a:t>⚠️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478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151A70-C7C4-7596-67F4-6184790D5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Lambda</a:t>
            </a:r>
            <a:r>
              <a:rPr lang="en-US" dirty="0"/>
              <a:t> p</a:t>
            </a:r>
            <a:r>
              <a:rPr lang="cs-CZ" dirty="0" err="1"/>
              <a:t>řeložena</a:t>
            </a:r>
            <a:r>
              <a:rPr lang="cs-CZ" dirty="0"/>
              <a:t> na funktor</a:t>
            </a:r>
            <a:endParaRPr lang="en-US" dirty="0"/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1AE76F73-CC39-2B83-09FD-AE0BCFBC3E2D}"/>
              </a:ext>
            </a:extLst>
          </p:cNvPr>
          <p:cNvSpPr txBox="1"/>
          <p:nvPr/>
        </p:nvSpPr>
        <p:spPr>
          <a:xfrm>
            <a:off x="1069789" y="2875861"/>
            <a:ext cx="7280943" cy="2031325"/>
          </a:xfrm>
          <a:prstGeom prst="rect">
            <a:avLst/>
          </a:prstGeom>
          <a:solidFill>
            <a:srgbClr val="ECF7FE"/>
          </a:solidFill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300">
                <a:solidFill>
                  <a:schemeClr val="tx1"/>
                </a:solidFill>
                <a:latin typeface="Consolas" panose="020B0609020204030204" pitchFamily="49" charset="0"/>
                <a:cs typeface="Courier New" pitchFamily="49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sz="1800" dirty="0"/>
              <a:t>class </a:t>
            </a:r>
            <a:r>
              <a:rPr lang="en-US" sz="1800" dirty="0" err="1"/>
              <a:t>ftor</a:t>
            </a:r>
            <a:r>
              <a:rPr lang="en-US" sz="1800" dirty="0"/>
              <a:t> {</a:t>
            </a:r>
          </a:p>
          <a:p>
            <a:r>
              <a:rPr lang="en-US" sz="1800" dirty="0"/>
              <a:t>private:</a:t>
            </a:r>
          </a:p>
          <a:p>
            <a:r>
              <a:rPr lang="en-US" sz="1800" dirty="0"/>
              <a:t>  </a:t>
            </a:r>
            <a:r>
              <a:rPr lang="en-US" sz="1800" b="1" dirty="0" err="1">
                <a:solidFill>
                  <a:srgbClr val="FF0000"/>
                </a:solidFill>
              </a:rPr>
              <a:t>CaptTypes</a:t>
            </a:r>
            <a:r>
              <a:rPr lang="en-US" sz="1800" b="1" dirty="0">
                <a:solidFill>
                  <a:srgbClr val="FF0000"/>
                </a:solidFill>
              </a:rPr>
              <a:t> captures_</a:t>
            </a:r>
            <a:r>
              <a:rPr lang="en-US" sz="1800" dirty="0"/>
              <a:t>;</a:t>
            </a:r>
          </a:p>
          <a:p>
            <a:r>
              <a:rPr lang="en-US" sz="1800" dirty="0"/>
              <a:t>public:</a:t>
            </a:r>
          </a:p>
          <a:p>
            <a:r>
              <a:rPr lang="en-US" sz="1800" dirty="0"/>
              <a:t>  </a:t>
            </a:r>
            <a:r>
              <a:rPr lang="en-US" sz="1800" dirty="0" err="1"/>
              <a:t>ftor</a:t>
            </a:r>
            <a:r>
              <a:rPr lang="en-US" sz="1800" dirty="0"/>
              <a:t>( </a:t>
            </a:r>
            <a:r>
              <a:rPr lang="en-US" sz="1800" b="1" dirty="0" err="1">
                <a:solidFill>
                  <a:srgbClr val="FF0000"/>
                </a:solidFill>
              </a:rPr>
              <a:t>CaptTypes</a:t>
            </a:r>
            <a:r>
              <a:rPr lang="en-US" sz="1800" b="1" dirty="0">
                <a:solidFill>
                  <a:srgbClr val="FF0000"/>
                </a:solidFill>
              </a:rPr>
              <a:t> captures </a:t>
            </a:r>
            <a:r>
              <a:rPr lang="en-US" sz="1800" dirty="0"/>
              <a:t>) : </a:t>
            </a:r>
            <a:r>
              <a:rPr lang="en-US" sz="1800" b="1" dirty="0">
                <a:solidFill>
                  <a:srgbClr val="FF0000"/>
                </a:solidFill>
              </a:rPr>
              <a:t>captures_</a:t>
            </a:r>
            <a:r>
              <a:rPr lang="en-US" sz="1800" dirty="0"/>
              <a:t>( </a:t>
            </a:r>
            <a:r>
              <a:rPr lang="en-US" sz="1800" b="1" dirty="0">
                <a:solidFill>
                  <a:srgbClr val="FF0000"/>
                </a:solidFill>
              </a:rPr>
              <a:t>captures</a:t>
            </a:r>
            <a:r>
              <a:rPr lang="en-US" sz="1800" dirty="0"/>
              <a:t> ) {}</a:t>
            </a:r>
          </a:p>
          <a:p>
            <a:r>
              <a:rPr lang="en-US" sz="1800" dirty="0"/>
              <a:t>  </a:t>
            </a:r>
            <a:r>
              <a:rPr lang="en-US" sz="1800" b="1" dirty="0" err="1">
                <a:solidFill>
                  <a:srgbClr val="7030A0"/>
                </a:solidFill>
              </a:rPr>
              <a:t>rettype</a:t>
            </a:r>
            <a:r>
              <a:rPr lang="en-US" sz="1800" dirty="0"/>
              <a:t> operator() ( </a:t>
            </a:r>
            <a:r>
              <a:rPr lang="en-US" sz="1800" b="1" dirty="0" err="1">
                <a:solidFill>
                  <a:srgbClr val="0033CC"/>
                </a:solidFill>
              </a:rPr>
              <a:t>params</a:t>
            </a:r>
            <a:r>
              <a:rPr lang="en-US" sz="1800" b="1" dirty="0"/>
              <a:t> </a:t>
            </a:r>
            <a:r>
              <a:rPr lang="en-US" sz="1800" dirty="0"/>
              <a:t>) { 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</a:rPr>
              <a:t>statements</a:t>
            </a:r>
            <a:r>
              <a:rPr lang="en-US" sz="1800" dirty="0"/>
              <a:t>; }</a:t>
            </a:r>
          </a:p>
          <a:p>
            <a:r>
              <a:rPr lang="en-US" sz="1800" dirty="0"/>
              <a:t>};</a:t>
            </a: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9DBDF985-67CE-E3CC-3B9A-8803210D5BFE}"/>
              </a:ext>
            </a:extLst>
          </p:cNvPr>
          <p:cNvSpPr txBox="1"/>
          <p:nvPr/>
        </p:nvSpPr>
        <p:spPr>
          <a:xfrm>
            <a:off x="4440116" y="3021983"/>
            <a:ext cx="6737838" cy="369332"/>
          </a:xfrm>
          <a:prstGeom prst="rect">
            <a:avLst/>
          </a:prstGeom>
          <a:solidFill>
            <a:srgbClr val="ECF7FE"/>
          </a:solidFill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300">
                <a:solidFill>
                  <a:schemeClr val="tx1"/>
                </a:solidFill>
                <a:latin typeface="Consolas" panose="020B0609020204030204" pitchFamily="49" charset="0"/>
                <a:cs typeface="Courier New" pitchFamily="49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sz="1800" b="1" dirty="0"/>
              <a:t>[ </a:t>
            </a:r>
            <a:r>
              <a:rPr lang="en-US" sz="1800" b="1" dirty="0">
                <a:solidFill>
                  <a:srgbClr val="FF0000"/>
                </a:solidFill>
              </a:rPr>
              <a:t>captures</a:t>
            </a:r>
            <a:r>
              <a:rPr lang="en-US" sz="1800" b="1" dirty="0"/>
              <a:t> ] ( </a:t>
            </a:r>
            <a:r>
              <a:rPr lang="en-US" sz="1800" b="1" dirty="0" err="1">
                <a:solidFill>
                  <a:srgbClr val="0033CC"/>
                </a:solidFill>
              </a:rPr>
              <a:t>params</a:t>
            </a:r>
            <a:r>
              <a:rPr lang="en-US" sz="1800" b="1" dirty="0"/>
              <a:t> ) -&gt; </a:t>
            </a:r>
            <a:r>
              <a:rPr lang="en-US" sz="1800" b="1" dirty="0" err="1">
                <a:solidFill>
                  <a:srgbClr val="7030A0"/>
                </a:solidFill>
              </a:rPr>
              <a:t>rettype</a:t>
            </a:r>
            <a:r>
              <a:rPr lang="en-US" sz="1800" b="1" dirty="0"/>
              <a:t> { 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</a:rPr>
              <a:t>statements</a:t>
            </a:r>
            <a:r>
              <a:rPr lang="en-US" sz="1800" dirty="0"/>
              <a:t>;</a:t>
            </a:r>
            <a:r>
              <a:rPr lang="en-US" sz="1800" b="1" dirty="0"/>
              <a:t> }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945A024-D493-6A99-7DF7-E44A0664E61B}"/>
              </a:ext>
            </a:extLst>
          </p:cNvPr>
          <p:cNvCxnSpPr>
            <a:cxnSpLocks/>
          </p:cNvCxnSpPr>
          <p:nvPr/>
        </p:nvCxnSpPr>
        <p:spPr>
          <a:xfrm flipH="1">
            <a:off x="8281351" y="3460493"/>
            <a:ext cx="526323" cy="299036"/>
          </a:xfrm>
          <a:prstGeom prst="straightConnector1">
            <a:avLst/>
          </a:prstGeom>
          <a:ln w="444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78F96BE8-A696-4EA3-8E3B-5118922EB822}"/>
              </a:ext>
            </a:extLst>
          </p:cNvPr>
          <p:cNvSpPr/>
          <p:nvPr/>
        </p:nvSpPr>
        <p:spPr>
          <a:xfrm>
            <a:off x="1301262" y="1914689"/>
            <a:ext cx="3640015" cy="39029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Lambda je zkratka za funktor</a:t>
            </a:r>
            <a:endParaRPr lang="en-US" dirty="0"/>
          </a:p>
        </p:txBody>
      </p:sp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DFE8F3EE-3EA7-43E4-EA39-48F6B09DADB2}"/>
              </a:ext>
            </a:extLst>
          </p:cNvPr>
          <p:cNvSpPr/>
          <p:nvPr/>
        </p:nvSpPr>
        <p:spPr>
          <a:xfrm>
            <a:off x="6246439" y="1874326"/>
            <a:ext cx="4208585" cy="4306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800" kern="1200" dirty="0">
                <a:solidFill>
                  <a:srgbClr val="0000FF"/>
                </a:solidFill>
                <a:effectLst/>
                <a:latin typeface="+mn-ea"/>
                <a:ea typeface="+mn-ea"/>
                <a:cs typeface="+mn-cs"/>
              </a:rPr>
              <a:t>⚠️ </a:t>
            </a:r>
            <a:r>
              <a:rPr lang="cs-CZ" dirty="0"/>
              <a:t>D</a:t>
            </a:r>
            <a:r>
              <a:rPr lang="en-US" dirty="0"/>
              <a:t>v</a:t>
            </a:r>
            <a:r>
              <a:rPr lang="cs-CZ" dirty="0"/>
              <a:t>ě stejné lambdy mají různé typy</a:t>
            </a:r>
            <a:endParaRPr lang="en-US" dirty="0"/>
          </a:p>
        </p:txBody>
      </p:sp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1389B8C8-D105-33E1-0D43-944D77EA7836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4941277" y="2089658"/>
            <a:ext cx="1305162" cy="2018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65320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1"/>
  <p:tag name="PPSPLIT_SPLI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2"/>
  <p:tag name="PPSPLIT_SPLIT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293c47-cd37-4bf4-8d46-554ed56ab88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19651D43A62D4C9BACA83636543EED" ma:contentTypeVersion="13" ma:contentTypeDescription="Vytvoří nový dokument" ma:contentTypeScope="" ma:versionID="57f2ab4979a8175793d9d01ded33a7e4">
  <xsd:schema xmlns:xsd="http://www.w3.org/2001/XMLSchema" xmlns:xs="http://www.w3.org/2001/XMLSchema" xmlns:p="http://schemas.microsoft.com/office/2006/metadata/properties" xmlns:ns3="dbab42ee-70ce-43f2-99c0-6385739211e4" xmlns:ns4="f3293c47-cd37-4bf4-8d46-554ed56ab888" targetNamespace="http://schemas.microsoft.com/office/2006/metadata/properties" ma:root="true" ma:fieldsID="6c0573f9d0b1b836c9e5a8a06eff31a6" ns3:_="" ns4:_="">
    <xsd:import namespace="dbab42ee-70ce-43f2-99c0-6385739211e4"/>
    <xsd:import namespace="f3293c47-cd37-4bf4-8d46-554ed56ab88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GenerationTime" minOccurs="0"/>
                <xsd:element ref="ns4:MediaServiceEventHashCode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ab42ee-70ce-43f2-99c0-6385739211e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93c47-cd37-4bf4-8d46-554ed56ab8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EE8F15-15A0-4BD2-B0F4-2647CF7F9B36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dbab42ee-70ce-43f2-99c0-6385739211e4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f3293c47-cd37-4bf4-8d46-554ed56ab88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F1628D8-B60C-49B3-894E-A80016CD36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5CA228-228B-43B2-9A40-A01BC4F683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ab42ee-70ce-43f2-99c0-6385739211e4"/>
    <ds:schemaRef ds:uri="f3293c47-cd37-4bf4-8d46-554ed56ab8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1515</Words>
  <Application>Microsoft Office PowerPoint</Application>
  <PresentationFormat>Widescreen</PresentationFormat>
  <Paragraphs>157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Calibri Light</vt:lpstr>
      <vt:lpstr>Consolas</vt:lpstr>
      <vt:lpstr>Office Theme</vt:lpstr>
      <vt:lpstr>Filip</vt:lpstr>
      <vt:lpstr>NPRG041 – C++</vt:lpstr>
      <vt:lpstr>Agenda</vt:lpstr>
      <vt:lpstr>Uspořádání set/map podle operator&lt;</vt:lpstr>
      <vt:lpstr>Useful triky</vt:lpstr>
      <vt:lpstr>Přátelská funkce</vt:lpstr>
      <vt:lpstr>Komparátor (ukázka funktoru)</vt:lpstr>
      <vt:lpstr>Lambda: compilerem napsaný funktor</vt:lpstr>
      <vt:lpstr>Lambda</vt:lpstr>
      <vt:lpstr>Lambda přeložena na funktor</vt:lpstr>
      <vt:lpstr>Standardní algoritmy</vt:lpstr>
      <vt:lpstr>Pokročilé druhy iterátorů</vt:lpstr>
      <vt:lpstr>Příklad: algorithms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Klepl</dc:creator>
  <cp:lastModifiedBy>Jiří Klepl</cp:lastModifiedBy>
  <cp:revision>15</cp:revision>
  <dcterms:created xsi:type="dcterms:W3CDTF">2024-09-29T12:33:11Z</dcterms:created>
  <dcterms:modified xsi:type="dcterms:W3CDTF">2025-10-29T21:48:54Z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0x010100C719651D43A62D4C9BACA83636543EED</vt:lpwstr>
  </property>
</Properties>
</file>