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7" r:id="rId15"/>
    <p:sldId id="266" r:id="rId16"/>
    <p:sldId id="268" r:id="rId17"/>
    <p:sldId id="269" r:id="rId18"/>
    <p:sldId id="272" r:id="rId19"/>
    <p:sldId id="270" r:id="rId20"/>
    <p:sldId id="27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2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3156" y="3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1" d="100"/>
          <a:sy n="131" d="100"/>
        </p:scale>
        <p:origin x="229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637CE-9EA2-440B-A1AE-6BFB67B7FB7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BE02A-79E5-4AA4-9709-0286102C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1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DBE02A-79E5-4AA4-9709-0286102CC8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92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3FA68-BDD5-04C2-0901-7BD962B9D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E75ED-5E4C-38DF-AF5F-9D9100ADB9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F8103-EDA3-45ED-D0B9-3F144116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19CF4E-A0FD-4DA7-A874-92D4BA770C4A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DA887-E89E-A52E-7C0E-E41AAA48C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0E629-5385-04A9-E4A5-0E4610967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55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7A7A3-31C8-AA63-763A-F5771BFF7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3CC4F-96F6-2F67-32AD-D1CB8DF5B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840B8-22D6-34BB-2AF2-F3CBF17CB8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85BB06-44F1-42B9-83CB-C39FC0936B19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D0457-4578-328F-A5AD-AD202727B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70352-3AE5-7610-FFF7-DCC260269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11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64B735-09E4-9370-4703-9CDB80B478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55C122-8B5B-D599-2E54-005BE562D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1FA97-B0B4-0CA8-723F-A9E2E84B4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9E3069-6C08-43AF-B0F2-D13DDDF22039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38C96-9FD1-BC1D-8422-9D885CC0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656F2-6C96-D253-18FD-E98D59880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17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98525-709B-D140-F88E-161790484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19F29-12FF-2E45-DF62-AB24E5EAF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80825-D51B-CF52-063B-04F5E5E7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369793-1413-4CDF-BCCE-AB60F433A870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29F21-424A-AE22-1F94-1EC447097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E5FEC-2E80-AAF7-048A-AA3FEE919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82635" y="6356350"/>
            <a:ext cx="2743200" cy="365125"/>
          </a:xfrm>
        </p:spPr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8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CD4CB-A733-C685-640A-36AF9C275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94833-E179-3B86-533E-7B249E885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D3996-3574-B15D-2470-3FA8C1315A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6CAF6C-8C84-47EE-8B33-BC396E20C3A1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56B50-C4BD-37DF-5761-F7021E4E3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D044D-D6FA-8B07-367C-9FA99CFAA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6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18030-0E05-4DEE-88AD-D0E61CC6C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84253-3CD4-E168-B749-025A540F7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6165" y="1343818"/>
            <a:ext cx="5629835" cy="4833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5D8BBF-76D5-B351-6BAE-415952911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999" y="1343818"/>
            <a:ext cx="5629835" cy="4833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FA7343-CDCB-9A5E-EA71-2531910DE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F62D6D-2709-43C6-B78A-92A06BD1F7AA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E889-27B1-C5D7-D6C1-FB677E662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0C9E5B-60D0-C510-1ABE-C580AAB42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9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4B67F-49F5-2FF6-7667-9255AA980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65" y="18254"/>
            <a:ext cx="11259670" cy="1325564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55FCC-4115-4B59-40EB-18BC76A36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165" y="1343818"/>
            <a:ext cx="56298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C8B675-EB6B-64C0-DF76-67D7C25BF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164" y="2177255"/>
            <a:ext cx="5629835" cy="4012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6B4DA5-607D-AA9C-BF02-8863C8205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8" y="1353343"/>
            <a:ext cx="56298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A0D42-E21A-3F3C-EB86-FD35CC9BC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5998" y="2186780"/>
            <a:ext cx="5629834" cy="40028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E996E0-8A0A-3A88-4618-4201D62791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B22894-A0A8-4711-BB4F-BF888949CD70}" type="datetime1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2C34F-BC4A-1BA2-3239-1FF2AC736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CD261F-882D-C81E-4157-393E1ADC5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7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2CE14-D859-7E26-373F-C258C0591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EF924A-ABB4-D1EC-85D1-3ED65D5A3C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E6BFD3-453E-464D-B3B7-A25A77CF94C2}" type="datetime1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ECA073-8A18-B9B9-987D-83E9EA269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B3727-8855-08F4-D9B0-6735F0E1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3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E97C75-211B-C664-D4A8-A9EA106F72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FC2115-4886-4971-A64E-86B9AEBBFE5D}" type="datetime1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708227-1955-DBF9-FD31-D7BA508B5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43CA6-AE9C-C859-83DA-0E89AFD72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6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C748A-DD75-F16C-3C01-09E0D50B6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86649-9189-1BB6-F862-31264FD83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4DA1EA-D366-E6E3-ABC9-C343F11FD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20341-CBCC-1FB6-5D37-0388E1A400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8DC9F20-0F8C-4FD9-8152-D1948B45FC73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53049-1E65-D9BD-276A-15BB61D8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92AD4-9332-86F3-F622-76B38D504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74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5E632-7BD5-F62F-2D29-950C0C06B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781616-93B9-2069-DBD0-90219409B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3D5AB2-3D08-33A5-A2D1-A3FC618C2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E967D-E410-AEDF-DFB1-9A415D065D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D23CBD-9F73-4975-9666-9752A4A40B18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DE2C3-C286-AB18-940B-ABCF38B48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CCECE-5A32-8E87-FEDC-ECD6E8B2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9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69957B-860A-5214-436F-7FA2D2E2E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65" y="18255"/>
            <a:ext cx="112596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29130-39DA-AD14-9E3F-FCA281D82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165" y="1343818"/>
            <a:ext cx="11259670" cy="4833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21DC9-5998-AF1F-9753-36D70E904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FF0D79-36BD-4F16-B0BD-96B2B693837A}" type="datetime1">
              <a:rPr lang="en-US" smtClean="0"/>
              <a:t>10/13/2025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C6285-3E74-AC35-9CA0-6CEF851B79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6165" y="6356350"/>
            <a:ext cx="76872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NPRG041 Programování v C++ - cvičení Jiří Klepl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9EE4F-FBBC-25D8-ABDC-DD00D16C9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7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W79axf3Pc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Pnf4saec6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godbolt.org/z/WPfc41GMo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odbolt.org/#g:!((g:!((g:!((h:codeEditor,i:(filename:'1',fontScale:14,fontUsePx:'0',j:1,lang:c%2B%2B,selection:(endColumn:1,endLineNumber:21,positionColumn:1,positionLineNumber:21,selectionStartColumn:1,selectionStartLineNumber:21,startColumn:1,startLineNumber:21),source:'//+Type+your+code+here,+or+load+an+example.%0A%23include+%3Carray%3E%0A%23include+%3Ciostream%3E%0A%23include+%3Cstring%3E%0A%23include+%3Cvector%3E%0A%0A%0A%0Aint+main()+%7B%0A++++std::vector%3Cstd::string%3E+fruit%7B%0A++++++++%22apples%22,%0A++++++++%22pears%22,%0A++++++++%22grapes%22,%0A++++++++%22melons%22%0A++++%7D%3B%0A%0A++++//+don!'t+forget+to+add+a+reference%0A++++for+(const+std::string%26+type+:+fruit)%0A++++++++std::cout+%3C%3C+type+%3C%3C+std::endl%3B%0A%7D%0A'),l:'5',n:'1',o:'C%2B%2B+source+%231',t:'0')),k:50,l:'4',n:'0',o:'',s:0,t:'0'),(g:!((h:executor,i:(argsPanelShown:'1',compilationPanelShown:'0',compiler:g142,compilerName:'',compilerOutShown:'0',execArgs:'',execStdin:'',fontScale:14,fontUsePx:'0',j:1,lang:c%2B%2B,libs:!(),options:'-O3',overrides:!(),runtimeTools:!(),source:1,stdinPanelShown:'1',tree:0,wrap:'1'),l:'5',n:'0',o:'Executor+x86-64+gcc+14.2+(C%2B%2B,+Editor+%231)',t:'0')),k:50,l:'4',n:'0',o:'',s:0,t:'0')),l:'2',n:'0',o:'',t:'0')),version:4" TargetMode="External"/><Relationship Id="rId2" Type="http://schemas.openxmlformats.org/officeDocument/2006/relationships/hyperlink" Target="https://godbolt.org/#g:!((g:!((g:!((h:codeEditor,i:(filename:'1',fontScale:14,fontUsePx:'0',j:1,lang:c%2B%2B,selection:(endColumn:1,endLineNumber:13,positionColumn:1,positionLineNumber:13,selectionStartColumn:1,selectionStartLineNumber:13,startColumn:1,startLineNumber:13),source:'//+Type+your+code+here,+or+load+an+example.%0A%23include+%3Carray%3E%0A%23include+%3Ciostream%3E%0A%23include+%3Cstring%3E%0A%23include+%3Cvector%3E%0A%0Aint+main()+%7B%0A++++std::string+name+%3D+%22Jirka+Klepl%22%3B%0A%0A++++for+(char+c+:+name)%0A++++++++std::cout+%3C%3C+c+%3C%3C+std::endl%3B+//+std::println(c)%3B%0A%7D%0A'),l:'5',n:'1',o:'C%2B%2B+source+%231',t:'0')),k:50,l:'4',n:'0',o:'',s:0,t:'0'),(g:!((h:executor,i:(argsPanelShown:'1',compilationPanelShown:'0',compiler:g142,compilerName:'',compilerOutShown:'0',execArgs:'',execStdin:'',fontScale:14,fontUsePx:'0',j:1,lang:c%2B%2B,libs:!(),options:'-O3',overrides:!(),runtimeTools:!(),source:1,stdinPanelShown:'1',tree:0,wrap:'1'),l:'5',n:'0',o:'Executor+x86-64+gcc+14.2+(C%2B%2B,+Editor+%231)',t:'0')),k:50,l:'4',n:'0',o:'',s:0,t:'0')),l:'2',n:'0',o:'',t:'0')),version: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odbolt.org/#g:!((g:!((g:!((h:codeEditor,i:(filename:'1',fontScale:14,fontUsePx:'0',j:1,lang:c%2B%2B,selection:(endColumn:1,endLineNumber:21,positionColumn:1,positionLineNumber:21,selectionStartColumn:1,selectionStartLineNumber:21,startColumn:1,startLineNumber:21),source:'//+Type+your+code+here,+or+load+an+example.%0A%23include+%3Carray%3E%0A%23include+%3Ciostream%3E%0A%23include+%3Cstring%3E%0A%23include+%3Cvector%3E%0A%0A%0A%0Aint+main()+%7B%0A++++std::vector%3Cstd::string%3E+fruit%7B%0A++++++++%22apples%22,%0A++++++++%22pears%22,%0A++++++++%22grapes%22,%0A++++++++%22melons%22%0A++++%7D%3B%0A%0A++++//+auto%26%26+%3D+automatic+reference%0A++++for+(auto%26%26+whatever+:+fruit)%0A++++++++std::cout+%3C%3C+whatever+%3C%3C+std::endl%3B%0A%7D%0A'),l:'5',n:'1',o:'C%2B%2B+source+%231',t:'0')),k:50,l:'4',n:'0',o:'',s:0,t:'0'),(g:!((h:executor,i:(argsPanelShown:'1',compilationPanelShown:'0',compiler:g142,compilerName:'',compilerOutShown:'0',execArgs:'',execStdin:'',fontScale:14,fontUsePx:'0',j:1,lang:c%2B%2B,libs:!(),options:'-O3',overrides:!(),runtimeTools:!(),source:1,stdinPanelShown:'1',tree:0,wrap:'1'),l:'5',n:'0',o:'Executor+x86-64+gcc+14.2+(C%2B%2B,+Editor+%231)',t:'0')),k:50,l:'4',n:'0',o:'',s:0,t:'0')),l:'2',n:'0',o:'',t:'0')),version:4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GfohWozPd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EWeazTTxY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1h1eqd85G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CE40E-DEBA-297F-732D-E2C8F8DCB0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NPRG041 – C++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1B3E8C-2831-C061-24E9-BAE0F7ECF7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c</a:t>
            </a:r>
            <a:r>
              <a:rPr lang="en-US" dirty="0"/>
              <a:t>v</a:t>
            </a:r>
            <a:r>
              <a:rPr lang="cs-CZ" dirty="0" err="1"/>
              <a:t>ičení</a:t>
            </a:r>
            <a:r>
              <a:rPr lang="cs-CZ" dirty="0"/>
              <a:t> – </a:t>
            </a:r>
            <a:r>
              <a:rPr lang="en-US" dirty="0"/>
              <a:t>Ji</a:t>
            </a:r>
            <a:r>
              <a:rPr lang="cs-CZ" dirty="0"/>
              <a:t>ří</a:t>
            </a:r>
            <a:r>
              <a:rPr lang="en-US" dirty="0"/>
              <a:t> Klepl</a:t>
            </a:r>
            <a:endParaRPr lang="cs-CZ" dirty="0"/>
          </a:p>
          <a:p>
            <a:r>
              <a:rPr lang="cs-CZ" b="1" dirty="0" err="1"/>
              <a:t>mattermost</a:t>
            </a:r>
            <a:r>
              <a:rPr lang="cs-CZ" dirty="0"/>
              <a:t>: ulita/2526ZS: nprg041-cpp-klepl (</a:t>
            </a:r>
            <a:r>
              <a:rPr lang="cs-CZ" dirty="0" err="1"/>
              <a:t>inv</a:t>
            </a:r>
            <a:r>
              <a:rPr lang="cs-CZ" dirty="0"/>
              <a:t> na SIS nástěnce)</a:t>
            </a:r>
            <a:br>
              <a:rPr lang="cs-CZ" dirty="0"/>
            </a:br>
            <a:r>
              <a:rPr lang="cs-CZ" dirty="0">
                <a:solidFill>
                  <a:schemeClr val="bg2">
                    <a:lumMod val="90000"/>
                  </a:schemeClr>
                </a:solidFill>
              </a:rPr>
              <a:t>Klepl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@d3s.mff.cuni.cz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21C1D-0544-A012-4AFD-9FEF779DE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E1236-6277-E1D9-F75F-24CDF60A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55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6BC10A0-22D7-6340-8D71-6603B9292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char</a:t>
            </a:r>
            <a:r>
              <a:rPr lang="en-US" dirty="0"/>
              <a:t>* vs std::string vs std::</a:t>
            </a:r>
            <a:r>
              <a:rPr lang="en-US" dirty="0" err="1"/>
              <a:t>string_view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6E607CC-4CB6-39D7-28DB-5D0D950AE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char* = pointer </a:t>
            </a:r>
            <a:r>
              <a:rPr lang="en-US" b="1" dirty="0" err="1"/>
              <a:t>na</a:t>
            </a:r>
            <a:r>
              <a:rPr lang="en-US" b="1" dirty="0"/>
              <a:t> pole </a:t>
            </a:r>
            <a:r>
              <a:rPr lang="en-US" b="1" dirty="0" err="1"/>
              <a:t>znak</a:t>
            </a:r>
            <a:r>
              <a:rPr lang="cs-CZ" b="1" dirty="0"/>
              <a:t>ů (</a:t>
            </a:r>
            <a:r>
              <a:rPr lang="cs-CZ" b="1" dirty="0" err="1"/>
              <a:t>cstring</a:t>
            </a:r>
            <a:r>
              <a:rPr lang="cs-CZ" b="1" dirty="0"/>
              <a:t>)</a:t>
            </a:r>
          </a:p>
          <a:p>
            <a:pPr marL="0" indent="0">
              <a:buNone/>
            </a:pPr>
            <a:r>
              <a:rPr lang="cs-CZ" dirty="0"/>
              <a:t>✅předáváním </a:t>
            </a:r>
            <a:r>
              <a:rPr lang="cs-CZ" dirty="0">
                <a:solidFill>
                  <a:srgbClr val="FF0000"/>
                </a:solidFill>
              </a:rPr>
              <a:t>nehrozí⚠️</a:t>
            </a:r>
            <a:r>
              <a:rPr lang="cs-CZ" dirty="0"/>
              <a:t> kopírování, jednoduchý typ</a:t>
            </a:r>
          </a:p>
          <a:p>
            <a:pPr marL="0" indent="0">
              <a:buNone/>
            </a:pPr>
            <a:r>
              <a:rPr lang="cs-CZ" dirty="0"/>
              <a:t>☠️není jasné, kdo má ten </a:t>
            </a:r>
            <a:r>
              <a:rPr lang="cs-CZ" dirty="0" err="1"/>
              <a:t>cstring</a:t>
            </a:r>
            <a:r>
              <a:rPr lang="cs-CZ" dirty="0"/>
              <a:t> </a:t>
            </a:r>
            <a:r>
              <a:rPr lang="cs-CZ" dirty="0" err="1"/>
              <a:t>dealokovat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☠️srovnávání </a:t>
            </a:r>
            <a:r>
              <a:rPr lang="cs-CZ" dirty="0" err="1"/>
              <a:t>cstringů</a:t>
            </a:r>
            <a:r>
              <a:rPr lang="cs-CZ" dirty="0"/>
              <a:t> srovnává ty pointery, ne</a:t>
            </a:r>
            <a:r>
              <a:rPr lang="en-US" dirty="0"/>
              <a:t> text</a:t>
            </a:r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71DABD-9454-15EE-D2C4-E1067E1BC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00338-5897-F375-1D27-A01E9466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54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454D0-3863-B008-58B0-37A8483FA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2B6DB6E-2CBD-6525-600C-CCD9C9818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char</a:t>
            </a:r>
            <a:r>
              <a:rPr lang="en-US" dirty="0"/>
              <a:t>* vs std::string vs std::</a:t>
            </a:r>
            <a:r>
              <a:rPr lang="en-US" dirty="0" err="1"/>
              <a:t>string_view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CF4D62B-022D-FA30-C338-67E3C89BF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char* = pointer </a:t>
            </a:r>
            <a:r>
              <a:rPr lang="en-US" b="1" dirty="0" err="1"/>
              <a:t>na</a:t>
            </a:r>
            <a:r>
              <a:rPr lang="en-US" b="1" dirty="0"/>
              <a:t> pole </a:t>
            </a:r>
            <a:r>
              <a:rPr lang="en-US" b="1" dirty="0" err="1"/>
              <a:t>znak</a:t>
            </a:r>
            <a:r>
              <a:rPr lang="cs-CZ" b="1" dirty="0"/>
              <a:t>ů (</a:t>
            </a:r>
            <a:r>
              <a:rPr lang="cs-CZ" b="1" dirty="0" err="1"/>
              <a:t>cstring</a:t>
            </a:r>
            <a:r>
              <a:rPr lang="cs-CZ" b="1" dirty="0"/>
              <a:t>)</a:t>
            </a:r>
          </a:p>
          <a:p>
            <a:pPr marL="0" indent="0">
              <a:buNone/>
            </a:pPr>
            <a:r>
              <a:rPr lang="cs-CZ" dirty="0"/>
              <a:t>✅předáváním </a:t>
            </a:r>
            <a:r>
              <a:rPr lang="cs-CZ" dirty="0">
                <a:solidFill>
                  <a:srgbClr val="FF0000"/>
                </a:solidFill>
              </a:rPr>
              <a:t>nehrozí⚠️</a:t>
            </a:r>
            <a:r>
              <a:rPr lang="cs-CZ" dirty="0"/>
              <a:t> kopírování, jednoduchý typ</a:t>
            </a:r>
          </a:p>
          <a:p>
            <a:pPr marL="0" indent="0">
              <a:buNone/>
            </a:pPr>
            <a:r>
              <a:rPr lang="cs-CZ" dirty="0"/>
              <a:t>☠️není jasné, kdo má ten </a:t>
            </a:r>
            <a:r>
              <a:rPr lang="cs-CZ" dirty="0" err="1"/>
              <a:t>cstring</a:t>
            </a:r>
            <a:r>
              <a:rPr lang="cs-CZ" dirty="0"/>
              <a:t> </a:t>
            </a:r>
            <a:r>
              <a:rPr lang="cs-CZ" dirty="0" err="1"/>
              <a:t>dealokovat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☠️srovnávání </a:t>
            </a:r>
            <a:r>
              <a:rPr lang="cs-CZ" dirty="0" err="1"/>
              <a:t>cstringů</a:t>
            </a:r>
            <a:r>
              <a:rPr lang="cs-CZ" dirty="0"/>
              <a:t> srovnává ty pointery, ne</a:t>
            </a:r>
            <a:r>
              <a:rPr lang="en-US" dirty="0"/>
              <a:t> text</a:t>
            </a:r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B1E618-7CB4-39FB-76DA-23A4BAB10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1EB520-6C50-50B3-7C4A-4FCA61DB2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11</a:t>
            </a:fld>
            <a:endParaRPr lang="en-US"/>
          </a:p>
        </p:txBody>
      </p:sp>
      <p:sp>
        <p:nvSpPr>
          <p:cNvPr id="5" name="TextBox 4">
            <a:hlinkClick r:id="rId2"/>
            <a:extLst>
              <a:ext uri="{FF2B5EF4-FFF2-40B4-BE49-F238E27FC236}">
                <a16:creationId xmlns:a16="http://schemas.microsoft.com/office/drawing/2014/main" id="{104E535B-2006-19FD-171D-5317C65D8F65}"/>
              </a:ext>
            </a:extLst>
          </p:cNvPr>
          <p:cNvSpPr txBox="1"/>
          <p:nvPr/>
        </p:nvSpPr>
        <p:spPr>
          <a:xfrm>
            <a:off x="3304018" y="4122529"/>
            <a:ext cx="558396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main(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argc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*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[])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argc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&gt;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&amp;&amp;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 ==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"--help"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println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"Where is the help?"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69138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36ED2-DA1B-FE5E-13BC-773FB0D6E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BAE36B1-68CF-A73E-7448-13D77F19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char</a:t>
            </a:r>
            <a:r>
              <a:rPr lang="en-US" dirty="0"/>
              <a:t>* vs std::string vs std::</a:t>
            </a:r>
            <a:r>
              <a:rPr lang="en-US" dirty="0" err="1"/>
              <a:t>string_view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3157BC-E872-F202-FDC0-018288A7E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std::string = </a:t>
            </a:r>
            <a:r>
              <a:rPr lang="en-US" b="1" dirty="0" err="1"/>
              <a:t>trojice</a:t>
            </a:r>
            <a:r>
              <a:rPr lang="en-US" b="1" dirty="0"/>
              <a:t> (</a:t>
            </a:r>
            <a:r>
              <a:rPr lang="en-US" b="1" dirty="0">
                <a:solidFill>
                  <a:srgbClr val="FF0000"/>
                </a:solidFill>
              </a:rPr>
              <a:t>"data"</a:t>
            </a:r>
            <a:r>
              <a:rPr lang="en-US" b="1" dirty="0"/>
              <a:t>, d</a:t>
            </a:r>
            <a:r>
              <a:rPr lang="cs-CZ" b="1" dirty="0" err="1"/>
              <a:t>élka</a:t>
            </a:r>
            <a:r>
              <a:rPr lang="cs-CZ" b="1" dirty="0"/>
              <a:t>, </a:t>
            </a:r>
            <a:r>
              <a:rPr lang="cs-CZ" dirty="0"/>
              <a:t>kapacita</a:t>
            </a:r>
            <a:r>
              <a:rPr lang="cs-CZ" b="1" dirty="0"/>
              <a:t>)</a:t>
            </a:r>
          </a:p>
          <a:p>
            <a:pPr marL="0" indent="0">
              <a:buNone/>
            </a:pPr>
            <a:r>
              <a:rPr lang="en-US" dirty="0"/>
              <a:t>✅</a:t>
            </a:r>
            <a:r>
              <a:rPr lang="cs-CZ" dirty="0"/>
              <a:t>je bezpečné je předávat, porovnávat, sčítat</a:t>
            </a:r>
            <a:r>
              <a:rPr lang="en-US" dirty="0"/>
              <a:t>, …</a:t>
            </a:r>
            <a:endParaRPr lang="cs-CZ" dirty="0"/>
          </a:p>
          <a:p>
            <a:pPr marL="0" indent="0">
              <a:buNone/>
            </a:pPr>
            <a:r>
              <a:rPr lang="en-US" dirty="0"/>
              <a:t>✅</a:t>
            </a:r>
            <a:r>
              <a:rPr lang="cs-CZ" dirty="0"/>
              <a:t>de</a:t>
            </a:r>
            <a:r>
              <a:rPr lang="en-US" dirty="0" err="1"/>
              <a:t>alokuj</a:t>
            </a:r>
            <a:r>
              <a:rPr lang="cs-CZ" dirty="0"/>
              <a:t>í se automaticky</a:t>
            </a:r>
            <a:endParaRPr lang="en-US" dirty="0"/>
          </a:p>
          <a:p>
            <a:pPr marL="0" indent="0">
              <a:buNone/>
            </a:pPr>
            <a:r>
              <a:rPr lang="cs-CZ" dirty="0"/>
              <a:t>⚠️předáváním bez zdůraznění reference (</a:t>
            </a:r>
            <a:r>
              <a:rPr lang="en-US" dirty="0"/>
              <a:t>&amp;) </a:t>
            </a:r>
            <a:r>
              <a:rPr lang="cs-CZ" dirty="0"/>
              <a:t>se kopírují</a:t>
            </a:r>
          </a:p>
          <a:p>
            <a:pPr marL="0" indent="0">
              <a:buNone/>
            </a:pPr>
            <a:r>
              <a:rPr lang="cs-CZ" dirty="0" err="1"/>
              <a:t>ℹ️umí</a:t>
            </a:r>
            <a:r>
              <a:rPr lang="cs-CZ" dirty="0"/>
              <a:t> efektivně </a:t>
            </a:r>
            <a:r>
              <a:rPr lang="cs-CZ" dirty="0" err="1"/>
              <a:t>appendovat</a:t>
            </a:r>
            <a:r>
              <a:rPr lang="cs-CZ" dirty="0"/>
              <a:t> </a:t>
            </a:r>
            <a:r>
              <a:rPr lang="cs-CZ" dirty="0" err="1"/>
              <a:t>chary</a:t>
            </a:r>
            <a:r>
              <a:rPr lang="cs-CZ" dirty="0"/>
              <a:t>…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CC593D-7C87-5366-6C33-E0B1C5A55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549380-72E0-0DFD-9A29-8727272BB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12</a:t>
            </a:fld>
            <a:endParaRPr lang="en-US"/>
          </a:p>
        </p:txBody>
      </p:sp>
      <p:sp>
        <p:nvSpPr>
          <p:cNvPr id="9" name="TextBox 8">
            <a:hlinkClick r:id="rId2"/>
            <a:extLst>
              <a:ext uri="{FF2B5EF4-FFF2-40B4-BE49-F238E27FC236}">
                <a16:creationId xmlns:a16="http://schemas.microsoft.com/office/drawing/2014/main" id="{1B9FFAD3-E666-BEBD-C903-A640CDDAAF66}"/>
              </a:ext>
            </a:extLst>
          </p:cNvPr>
          <p:cNvSpPr txBox="1"/>
          <p:nvPr/>
        </p:nvSpPr>
        <p:spPr>
          <a:xfrm>
            <a:off x="2405581" y="4051628"/>
            <a:ext cx="7380837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main(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argc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*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[])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std::vector&lt;std::string&gt;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args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+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argv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+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argc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std::string help 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"help"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here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args.size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&gt;=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&amp;&amp;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args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 ==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"--help"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println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"Ahh, here is {}"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"the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+ help);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0" name="Obdélník: se zakulacenými rohy 4">
            <a:extLst>
              <a:ext uri="{FF2B5EF4-FFF2-40B4-BE49-F238E27FC236}">
                <a16:creationId xmlns:a16="http://schemas.microsoft.com/office/drawing/2014/main" id="{E6109293-47F8-7FD5-F514-BC6B98D5FB07}"/>
              </a:ext>
            </a:extLst>
          </p:cNvPr>
          <p:cNvSpPr/>
          <p:nvPr/>
        </p:nvSpPr>
        <p:spPr>
          <a:xfrm>
            <a:off x="9587621" y="359448"/>
            <a:ext cx="2305616" cy="35456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#include &lt;</a:t>
            </a:r>
            <a:r>
              <a:rPr lang="cs-CZ" dirty="0" err="1"/>
              <a:t>string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182626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4B3CC-6111-5414-5E52-58411F1BC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46CDEDB-4CDD-9F51-1099-D49FCC8BB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char</a:t>
            </a:r>
            <a:r>
              <a:rPr lang="en-US" dirty="0"/>
              <a:t>* vs std::string vs std::</a:t>
            </a:r>
            <a:r>
              <a:rPr lang="en-US" dirty="0" err="1"/>
              <a:t>string_view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86B2329-DFBF-E081-11CC-81742A4FC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std::string</a:t>
            </a:r>
            <a:r>
              <a:rPr lang="cs-CZ" b="1" dirty="0"/>
              <a:t>_</a:t>
            </a:r>
            <a:r>
              <a:rPr lang="cs-CZ" b="1" dirty="0" err="1"/>
              <a:t>view</a:t>
            </a:r>
            <a:r>
              <a:rPr lang="en-US" b="1" dirty="0"/>
              <a:t> = </a:t>
            </a:r>
            <a:r>
              <a:rPr lang="cs-CZ" b="1" dirty="0"/>
              <a:t>„pointer“ na rozsah textu</a:t>
            </a:r>
          </a:p>
          <a:p>
            <a:pPr marL="0" indent="0">
              <a:buNone/>
            </a:pPr>
            <a:r>
              <a:rPr lang="en-US" dirty="0"/>
              <a:t>✅</a:t>
            </a:r>
            <a:r>
              <a:rPr lang="cs-CZ" dirty="0"/>
              <a:t>je bezpečné je předávat i porovnávat</a:t>
            </a:r>
          </a:p>
          <a:p>
            <a:pPr marL="0" indent="0">
              <a:buNone/>
            </a:pPr>
            <a:r>
              <a:rPr lang="en-US" dirty="0"/>
              <a:t>✅</a:t>
            </a:r>
            <a:r>
              <a:rPr lang="cs-CZ" dirty="0"/>
              <a:t>předáváním nic nekopírujeme</a:t>
            </a:r>
          </a:p>
          <a:p>
            <a:pPr marL="0" indent="0">
              <a:buNone/>
            </a:pPr>
            <a:r>
              <a:rPr lang="cs-CZ" dirty="0"/>
              <a:t>⚠️nejde ho sčítat a některé </a:t>
            </a:r>
            <a:r>
              <a:rPr lang="cs-CZ" dirty="0" err="1"/>
              <a:t>std</a:t>
            </a:r>
            <a:r>
              <a:rPr lang="cs-CZ" dirty="0"/>
              <a:t> funkce s ním neumí pracovat</a:t>
            </a:r>
          </a:p>
          <a:p>
            <a:pPr marL="0" indent="0">
              <a:buNone/>
            </a:pPr>
            <a:r>
              <a:rPr lang="cs-CZ" dirty="0"/>
              <a:t>	např. </a:t>
            </a:r>
            <a:r>
              <a:rPr lang="cs-CZ" dirty="0" err="1"/>
              <a:t>std</a:t>
            </a:r>
            <a:r>
              <a:rPr lang="cs-CZ" dirty="0"/>
              <a:t>::stoi</a:t>
            </a:r>
          </a:p>
          <a:p>
            <a:pPr marL="0" indent="0">
              <a:buNone/>
            </a:pPr>
            <a:r>
              <a:rPr lang="cs-CZ" dirty="0" err="1"/>
              <a:t>ℹ️umí</a:t>
            </a:r>
            <a:r>
              <a:rPr lang="cs-CZ" dirty="0"/>
              <a:t> „ukazovat“ jak na </a:t>
            </a:r>
            <a:r>
              <a:rPr lang="cs-CZ" dirty="0" err="1"/>
              <a:t>char</a:t>
            </a:r>
            <a:r>
              <a:rPr lang="en-US" dirty="0"/>
              <a:t>*</a:t>
            </a:r>
            <a:r>
              <a:rPr lang="cs-CZ" dirty="0"/>
              <a:t>, tak na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string</a:t>
            </a:r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89C9FC-58CF-D44C-9183-E9688BBC0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AFB7E0-203B-308F-2BCF-0EA187C44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13</a:t>
            </a:fld>
            <a:endParaRPr lang="en-US"/>
          </a:p>
        </p:txBody>
      </p:sp>
      <p:sp>
        <p:nvSpPr>
          <p:cNvPr id="2" name="Obdélník: se zakulacenými rohy 4">
            <a:extLst>
              <a:ext uri="{FF2B5EF4-FFF2-40B4-BE49-F238E27FC236}">
                <a16:creationId xmlns:a16="http://schemas.microsoft.com/office/drawing/2014/main" id="{04C61182-32BD-E7B8-497A-0A148FA578F6}"/>
              </a:ext>
            </a:extLst>
          </p:cNvPr>
          <p:cNvSpPr/>
          <p:nvPr/>
        </p:nvSpPr>
        <p:spPr>
          <a:xfrm>
            <a:off x="9406550" y="359448"/>
            <a:ext cx="2486687" cy="35456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#include &lt;</a:t>
            </a:r>
            <a:r>
              <a:rPr lang="cs-CZ" dirty="0" err="1"/>
              <a:t>string_view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15086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A65CAE-0161-F376-C5EE-AC7286C63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7ED8A8-D9CC-EBEA-B4BB-75390FD77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8B27D68-50BF-88F7-EEFE-3FE573BE11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6046" y="734054"/>
            <a:ext cx="6839905" cy="243874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8">
            <a:hlinkClick r:id="rId3"/>
            <a:extLst>
              <a:ext uri="{FF2B5EF4-FFF2-40B4-BE49-F238E27FC236}">
                <a16:creationId xmlns:a16="http://schemas.microsoft.com/office/drawing/2014/main" id="{160B3BEB-3268-CF5A-78C5-4A40901334EB}"/>
              </a:ext>
            </a:extLst>
          </p:cNvPr>
          <p:cNvSpPr txBox="1"/>
          <p:nvPr/>
        </p:nvSpPr>
        <p:spPr>
          <a:xfrm>
            <a:off x="1505893" y="3608787"/>
            <a:ext cx="9180213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count_r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string_view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word)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size_t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count =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 : word)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(c ==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'r'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++count;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println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"The word \"{}\" contains {} letters \"r.\""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word, count);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6D5D55B0-8F9A-6AD8-E461-6933719DCEFD}"/>
              </a:ext>
            </a:extLst>
          </p:cNvPr>
          <p:cNvSpPr/>
          <p:nvPr/>
        </p:nvSpPr>
        <p:spPr>
          <a:xfrm>
            <a:off x="6506421" y="3992579"/>
            <a:ext cx="3736065" cy="679009"/>
          </a:xfrm>
          <a:prstGeom prst="wedgeRoundRectCallout">
            <a:avLst>
              <a:gd name="adj1" fmla="val -65118"/>
              <a:gd name="adj2" fmla="val -5426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Takes char* and std::string as well</a:t>
            </a:r>
            <a:br>
              <a:rPr lang="en-US" dirty="0"/>
            </a:br>
            <a:r>
              <a:rPr lang="en-US" dirty="0">
                <a:sym typeface="Wingdings" panose="05000000000000000000" pitchFamily="2" charset="2"/>
              </a:rPr>
              <a:t> doesn’t copy the string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3468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F0145-7D27-C0A4-D0B3-15E37F2E1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Objektově orientovaný </a:t>
            </a:r>
            <a:r>
              <a:rPr lang="cs-CZ" dirty="0" err="1"/>
              <a:t>hello-world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97257-9589-BC91-D7B9-B9358A5C2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Definujeme </a:t>
            </a:r>
            <a:r>
              <a:rPr lang="cs-CZ" dirty="0" err="1"/>
              <a:t>over-engineered</a:t>
            </a:r>
            <a:r>
              <a:rPr lang="cs-CZ" dirty="0"/>
              <a:t> verzi </a:t>
            </a:r>
            <a:r>
              <a:rPr lang="cs-CZ" dirty="0" err="1"/>
              <a:t>hello</a:t>
            </a:r>
            <a:r>
              <a:rPr lang="cs-CZ" dirty="0"/>
              <a:t> </a:t>
            </a:r>
            <a:r>
              <a:rPr lang="cs-CZ" dirty="0" err="1"/>
              <a:t>worldu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Vytvoříme hello.hpp a definujeme </a:t>
            </a:r>
            <a:r>
              <a:rPr lang="cs-CZ" b="1" dirty="0" err="1"/>
              <a:t>Greeter</a:t>
            </a:r>
            <a:r>
              <a:rPr lang="cs-CZ" dirty="0"/>
              <a:t> s metodou </a:t>
            </a:r>
            <a:r>
              <a:rPr lang="cs-CZ" b="1" dirty="0" err="1"/>
              <a:t>greet</a:t>
            </a:r>
            <a:r>
              <a:rPr lang="cs-CZ" b="1" dirty="0"/>
              <a:t>(</a:t>
            </a:r>
            <a:r>
              <a:rPr lang="cs-CZ" b="1" dirty="0" err="1"/>
              <a:t>name</a:t>
            </a:r>
            <a:r>
              <a:rPr lang="cs-CZ" b="1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Metoda (pouze deklarovaná) bude brát </a:t>
            </a:r>
            <a:r>
              <a:rPr lang="cs-CZ" dirty="0" err="1"/>
              <a:t>string_view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Greeter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existovat</a:t>
            </a:r>
            <a:r>
              <a:rPr lang="en-US" dirty="0"/>
              <a:t> v </a:t>
            </a:r>
            <a:r>
              <a:rPr lang="en-US" dirty="0" err="1"/>
              <a:t>namespacu</a:t>
            </a:r>
            <a:r>
              <a:rPr lang="en-US" dirty="0"/>
              <a:t> </a:t>
            </a:r>
            <a:r>
              <a:rPr lang="en-US" b="1" dirty="0"/>
              <a:t>hello</a:t>
            </a:r>
            <a:endParaRPr lang="cs-CZ" b="1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Vytvoříme hello.cpp a definujeme </a:t>
            </a:r>
            <a:r>
              <a:rPr lang="cs-CZ" b="1" dirty="0" err="1"/>
              <a:t>Greeter</a:t>
            </a:r>
            <a:r>
              <a:rPr lang="cs-CZ" b="1" dirty="0"/>
              <a:t>::</a:t>
            </a:r>
            <a:r>
              <a:rPr lang="cs-CZ" b="1" dirty="0" err="1"/>
              <a:t>greet</a:t>
            </a:r>
            <a:r>
              <a:rPr lang="cs-CZ" b="1" dirty="0"/>
              <a:t>(</a:t>
            </a:r>
            <a:r>
              <a:rPr lang="cs-CZ" b="1" dirty="0" err="1"/>
              <a:t>name</a:t>
            </a:r>
            <a:r>
              <a:rPr lang="cs-CZ" b="1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Definujeme si pomocnou funkci </a:t>
            </a:r>
            <a:r>
              <a:rPr lang="cs-CZ" b="1" dirty="0" err="1"/>
              <a:t>greet</a:t>
            </a:r>
            <a:r>
              <a:rPr lang="cs-CZ" b="1" dirty="0"/>
              <a:t>(</a:t>
            </a:r>
            <a:r>
              <a:rPr lang="cs-CZ" b="1" dirty="0" err="1"/>
              <a:t>name</a:t>
            </a:r>
            <a:r>
              <a:rPr lang="cs-CZ" b="1" dirty="0"/>
              <a:t>, </a:t>
            </a:r>
            <a:r>
              <a:rPr lang="cs-CZ" b="1" dirty="0" err="1"/>
              <a:t>out_stream</a:t>
            </a:r>
            <a:r>
              <a:rPr lang="cs-CZ" b="1" dirty="0"/>
              <a:t>, </a:t>
            </a:r>
            <a:r>
              <a:rPr lang="cs-CZ" b="1" dirty="0" err="1"/>
              <a:t>err_stream</a:t>
            </a:r>
            <a:r>
              <a:rPr lang="cs-CZ" b="1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Lokální funkce bude používat </a:t>
            </a:r>
            <a:r>
              <a:rPr lang="cs-CZ" b="1" dirty="0"/>
              <a:t>formátovací </a:t>
            </a:r>
            <a:r>
              <a:rPr lang="cs-CZ" b="1" dirty="0" err="1"/>
              <a:t>string</a:t>
            </a:r>
            <a:r>
              <a:rPr lang="cs-CZ" dirty="0"/>
              <a:t> (s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println</a:t>
            </a:r>
            <a:r>
              <a:rPr lang="cs-CZ" dirty="0"/>
              <a:t>) definovaný jako top-level pomocná </a:t>
            </a:r>
            <a:r>
              <a:rPr lang="cs-CZ" dirty="0" err="1"/>
              <a:t>constexpr</a:t>
            </a:r>
            <a:r>
              <a:rPr lang="cs-CZ" dirty="0"/>
              <a:t> konstanta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Obě pomocné věci definujeme v </a:t>
            </a:r>
            <a:r>
              <a:rPr lang="cs-CZ" b="1" dirty="0"/>
              <a:t>anonymním </a:t>
            </a:r>
            <a:r>
              <a:rPr lang="cs-CZ" b="1" dirty="0" err="1"/>
              <a:t>namespacu</a:t>
            </a:r>
            <a:r>
              <a:rPr lang="cs-CZ" dirty="0"/>
              <a:t> (</a:t>
            </a:r>
            <a:r>
              <a:rPr lang="cs-CZ" dirty="0" err="1"/>
              <a:t>namespace</a:t>
            </a:r>
            <a:r>
              <a:rPr lang="cs-CZ" dirty="0"/>
              <a:t> </a:t>
            </a:r>
            <a:r>
              <a:rPr lang="en-US" dirty="0"/>
              <a:t>{ … })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Vytvo</a:t>
            </a:r>
            <a:r>
              <a:rPr lang="cs-CZ" dirty="0" err="1"/>
              <a:t>říme</a:t>
            </a:r>
            <a:r>
              <a:rPr lang="cs-CZ" dirty="0"/>
              <a:t> main.cpp, který bude podporovat: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Spuštění "program </a:t>
            </a:r>
            <a:r>
              <a:rPr lang="cs-CZ" dirty="0" err="1"/>
              <a:t>name</a:t>
            </a:r>
            <a:r>
              <a:rPr lang="cs-CZ" dirty="0"/>
              <a:t> </a:t>
            </a:r>
            <a:r>
              <a:rPr lang="cs-CZ" dirty="0" err="1"/>
              <a:t>surname</a:t>
            </a:r>
            <a:r>
              <a:rPr lang="cs-CZ" dirty="0"/>
              <a:t>", který vypíše „</a:t>
            </a:r>
            <a:r>
              <a:rPr lang="cs-CZ" dirty="0" err="1"/>
              <a:t>Hi</a:t>
            </a:r>
            <a:r>
              <a:rPr lang="cs-CZ" dirty="0"/>
              <a:t> </a:t>
            </a:r>
            <a:r>
              <a:rPr lang="en-US" dirty="0"/>
              <a:t>{</a:t>
            </a:r>
            <a:r>
              <a:rPr lang="cs-CZ" dirty="0"/>
              <a:t>…</a:t>
            </a:r>
            <a:r>
              <a:rPr lang="en-US" dirty="0"/>
              <a:t>}, how are you?”</a:t>
            </a:r>
            <a:endParaRPr lang="cs-CZ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Spu</a:t>
            </a:r>
            <a:r>
              <a:rPr lang="cs-CZ" dirty="0" err="1"/>
              <a:t>štění</a:t>
            </a:r>
            <a:r>
              <a:rPr lang="cs-CZ" dirty="0"/>
              <a:t> </a:t>
            </a:r>
            <a:r>
              <a:rPr lang="en-US" dirty="0"/>
              <a:t>"</a:t>
            </a:r>
            <a:r>
              <a:rPr lang="cs-CZ" dirty="0"/>
              <a:t>program</a:t>
            </a:r>
            <a:r>
              <a:rPr lang="en-US" dirty="0"/>
              <a:t>"</a:t>
            </a:r>
            <a:r>
              <a:rPr lang="cs-CZ" dirty="0"/>
              <a:t>; přečte jméno pomocí </a:t>
            </a:r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getline</a:t>
            </a:r>
            <a:r>
              <a:rPr lang="cs-CZ" dirty="0"/>
              <a:t> ze </a:t>
            </a:r>
            <a:r>
              <a:rPr lang="cs-CZ" dirty="0" err="1"/>
              <a:t>stdin</a:t>
            </a:r>
            <a:r>
              <a:rPr lang="cs-CZ" dirty="0"/>
              <a:t> vstupu</a:t>
            </a:r>
            <a:endParaRPr lang="en-U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5E2E9F-258C-0796-000D-AA511BF3A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0B89F8-DB64-F1EF-618B-DD8CBED8A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570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7C991B-78A9-2726-6AEB-EB76CBD7F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Příklad: statistika textu (</a:t>
            </a:r>
            <a:r>
              <a:rPr lang="cs-CZ" dirty="0" err="1"/>
              <a:t>repository</a:t>
            </a:r>
            <a:r>
              <a:rPr lang="cs-CZ" dirty="0"/>
              <a:t>/</a:t>
            </a:r>
            <a:r>
              <a:rPr lang="cs-CZ" dirty="0" err="1"/>
              <a:t>labs</a:t>
            </a:r>
            <a:r>
              <a:rPr lang="cs-CZ" dirty="0"/>
              <a:t>/</a:t>
            </a:r>
            <a:r>
              <a:rPr lang="cs-CZ" dirty="0" err="1"/>
              <a:t>stats</a:t>
            </a:r>
            <a:r>
              <a:rPr lang="cs-CZ" dirty="0"/>
              <a:t>)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861B480-5D27-4F55-5D46-C07CE60B7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Zadání</a:t>
            </a:r>
            <a:r>
              <a:rPr lang="en-US" dirty="0"/>
              <a:t>: </a:t>
            </a:r>
            <a:r>
              <a:rPr lang="cs-CZ" dirty="0"/>
              <a:t>statistika věcí v textu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V </a:t>
            </a:r>
            <a:r>
              <a:rPr lang="cs-CZ" dirty="0" err="1"/>
              <a:t>cmd</a:t>
            </a:r>
            <a:r>
              <a:rPr lang="cs-CZ" dirty="0"/>
              <a:t> argumentech je seznam souborů (</a:t>
            </a:r>
            <a:r>
              <a:rPr lang="cs-CZ" dirty="0">
                <a:solidFill>
                  <a:srgbClr val="FF0000"/>
                </a:solidFill>
              </a:rPr>
              <a:t>nevíme, jestli existují</a:t>
            </a:r>
            <a:r>
              <a:rPr lang="cs-CZ" dirty="0"/>
              <a:t>)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Každý soubor obsahuje slova (některá jsou čísla)</a:t>
            </a:r>
          </a:p>
          <a:p>
            <a:pPr marL="1371600" lvl="2" indent="-457200">
              <a:buFont typeface="+mj-lt"/>
              <a:buAutoNum type="romanUcPeriod"/>
            </a:pPr>
            <a:r>
              <a:rPr lang="cs-CZ" dirty="0"/>
              <a:t>Slovo = posloupnost alfanumerických znaků oddělených ostatními znaky</a:t>
            </a:r>
          </a:p>
          <a:p>
            <a:pPr marL="1371600" lvl="2" indent="-457200">
              <a:buFont typeface="+mj-lt"/>
              <a:buAutoNum type="romanUcPeriod"/>
            </a:pPr>
            <a:r>
              <a:rPr lang="cs-CZ" dirty="0"/>
              <a:t>Připravíme si sum=0 a </a:t>
            </a:r>
            <a:r>
              <a:rPr lang="cs-CZ" dirty="0" err="1"/>
              <a:t>r_count</a:t>
            </a:r>
            <a:r>
              <a:rPr lang="cs-CZ" dirty="0"/>
              <a:t>=0</a:t>
            </a:r>
          </a:p>
          <a:p>
            <a:pPr marL="1428750" lvl="2" indent="-514350">
              <a:buFont typeface="+mj-lt"/>
              <a:buAutoNum type="romanUcPeriod"/>
            </a:pPr>
            <a:r>
              <a:rPr lang="cs-CZ" dirty="0"/>
              <a:t>Pokud je slovo číslo (</a:t>
            </a:r>
            <a:r>
              <a:rPr lang="cs-CZ" b="1" dirty="0"/>
              <a:t>slovo pouze z číslic</a:t>
            </a:r>
            <a:r>
              <a:rPr lang="cs-CZ" dirty="0"/>
              <a:t>), přičteme jeho číslic</a:t>
            </a:r>
            <a:r>
              <a:rPr lang="en-US" dirty="0"/>
              <a:t>e</a:t>
            </a:r>
            <a:r>
              <a:rPr lang="cs-CZ" dirty="0"/>
              <a:t> k sumě</a:t>
            </a:r>
          </a:p>
          <a:p>
            <a:pPr marL="1428750" lvl="2" indent="-514350">
              <a:buFont typeface="+mj-lt"/>
              <a:buAutoNum type="romanUcPeriod"/>
            </a:pPr>
            <a:r>
              <a:rPr lang="cs-CZ" dirty="0"/>
              <a:t>Pokud slovo není číslo, spočítáme kolik má písmen „r“ a přičteme k jejich počtu</a:t>
            </a:r>
          </a:p>
          <a:p>
            <a:pPr lvl="3"/>
            <a:r>
              <a:rPr lang="cs-CZ" dirty="0"/>
              <a:t>A to slovo zahlásíme do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cerr</a:t>
            </a:r>
            <a:r>
              <a:rPr lang="cs-CZ" dirty="0"/>
              <a:t> ve formátu "</a:t>
            </a:r>
            <a:r>
              <a:rPr lang="cs-CZ" dirty="0" err="1"/>
              <a:t>File</a:t>
            </a:r>
            <a:r>
              <a:rPr lang="cs-CZ" dirty="0"/>
              <a:t> </a:t>
            </a:r>
            <a:r>
              <a:rPr lang="en-US" dirty="0"/>
              <a:t>{name} contains \"{word}\"" (word v </a:t>
            </a:r>
            <a:r>
              <a:rPr lang="en-US" dirty="0" err="1"/>
              <a:t>lower_casu</a:t>
            </a:r>
            <a:r>
              <a:rPr lang="en-US" dirty="0"/>
              <a:t>)</a:t>
            </a:r>
            <a:endParaRPr lang="cs-CZ" dirty="0"/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Pro každý soubor</a:t>
            </a:r>
            <a:r>
              <a:rPr lang="en-US" dirty="0"/>
              <a:t> </a:t>
            </a:r>
            <a:r>
              <a:rPr lang="en-US" dirty="0" err="1"/>
              <a:t>vytiskneme</a:t>
            </a:r>
            <a:r>
              <a:rPr lang="en-US" dirty="0"/>
              <a:t>:</a:t>
            </a:r>
            <a:r>
              <a:rPr lang="cs-CZ" dirty="0"/>
              <a:t> </a:t>
            </a:r>
            <a:r>
              <a:rPr lang="en-US" dirty="0"/>
              <a:t>"File {}: sum={}, </a:t>
            </a:r>
            <a:r>
              <a:rPr lang="en-US" dirty="0" err="1"/>
              <a:t>r_count</a:t>
            </a:r>
            <a:r>
              <a:rPr lang="en-US" dirty="0"/>
              <a:t>={}"</a:t>
            </a:r>
            <a:endParaRPr lang="cs-CZ" dirty="0"/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Používat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getline</a:t>
            </a:r>
            <a:r>
              <a:rPr lang="cs-CZ" dirty="0"/>
              <a:t>,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string_view</a:t>
            </a:r>
            <a:r>
              <a:rPr lang="cs-CZ" dirty="0"/>
              <a:t>,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println</a:t>
            </a:r>
            <a:r>
              <a:rPr lang="cs-CZ" dirty="0"/>
              <a:t>, atd.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772AE1A-A438-F9E8-BE16-14D07503E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E34F28D-59FE-7BFC-78BB-4000906A6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16</a:t>
            </a:fld>
            <a:endParaRPr lang="en-US"/>
          </a:p>
        </p:txBody>
      </p:sp>
      <p:sp>
        <p:nvSpPr>
          <p:cNvPr id="6" name="Obdélník: se zakulacenými rohy 4">
            <a:extLst>
              <a:ext uri="{FF2B5EF4-FFF2-40B4-BE49-F238E27FC236}">
                <a16:creationId xmlns:a16="http://schemas.microsoft.com/office/drawing/2014/main" id="{E2937E96-24F4-510B-3CFB-C43646E41D57}"/>
              </a:ext>
            </a:extLst>
          </p:cNvPr>
          <p:cNvSpPr/>
          <p:nvPr/>
        </p:nvSpPr>
        <p:spPr>
          <a:xfrm>
            <a:off x="44505" y="5488176"/>
            <a:ext cx="2486687" cy="35456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#include &lt;</a:t>
            </a:r>
            <a:r>
              <a:rPr lang="cs-CZ" dirty="0" err="1"/>
              <a:t>cctype</a:t>
            </a:r>
            <a:r>
              <a:rPr lang="en-US" dirty="0"/>
              <a:t>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129A0B-A3DE-7419-C005-A1D5DB74FC6E}"/>
              </a:ext>
            </a:extLst>
          </p:cNvPr>
          <p:cNvSpPr txBox="1"/>
          <p:nvPr/>
        </p:nvSpPr>
        <p:spPr>
          <a:xfrm>
            <a:off x="2639306" y="5514182"/>
            <a:ext cx="387208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isdigit</a:t>
            </a:r>
            <a:r>
              <a:rPr lang="en-US" dirty="0"/>
              <a:t>, std::</a:t>
            </a:r>
            <a:r>
              <a:rPr lang="en-US" dirty="0" err="1"/>
              <a:t>isalpha</a:t>
            </a:r>
            <a:r>
              <a:rPr lang="en-US" dirty="0"/>
              <a:t>, std::</a:t>
            </a:r>
            <a:r>
              <a:rPr lang="en-US" dirty="0" err="1"/>
              <a:t>isalnum</a:t>
            </a:r>
            <a:br>
              <a:rPr lang="cs-CZ" dirty="0"/>
            </a:br>
            <a:r>
              <a:rPr lang="en-US" dirty="0"/>
              <a:t>std::</a:t>
            </a:r>
            <a:r>
              <a:rPr lang="en-US" dirty="0" err="1"/>
              <a:t>islower</a:t>
            </a:r>
            <a:r>
              <a:rPr lang="en-US" dirty="0"/>
              <a:t>, std::</a:t>
            </a:r>
            <a:r>
              <a:rPr lang="en-US" dirty="0" err="1"/>
              <a:t>isupper</a:t>
            </a:r>
            <a:endParaRPr lang="en-US" dirty="0"/>
          </a:p>
          <a:p>
            <a:r>
              <a:rPr lang="cs-CZ" dirty="0" err="1"/>
              <a:t>std</a:t>
            </a:r>
            <a:r>
              <a:rPr lang="en-US" dirty="0"/>
              <a:t>::</a:t>
            </a:r>
            <a:r>
              <a:rPr lang="en-US" dirty="0" err="1"/>
              <a:t>tolower</a:t>
            </a:r>
            <a:r>
              <a:rPr lang="en-US" dirty="0"/>
              <a:t>, std::</a:t>
            </a:r>
            <a:r>
              <a:rPr lang="en-US" dirty="0" err="1"/>
              <a:t>toupper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C1C4DD-3B9E-3685-1F85-DC1C3AF96558}"/>
              </a:ext>
            </a:extLst>
          </p:cNvPr>
          <p:cNvSpPr txBox="1"/>
          <p:nvPr/>
        </p:nvSpPr>
        <p:spPr>
          <a:xfrm>
            <a:off x="7082905" y="5380672"/>
            <a:ext cx="40548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 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'5'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isdigit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(c))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c &gt;= '0' &amp;&amp; c &lt;= '9'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n = c -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'0'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n == 5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071632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4A7E0FF-24A2-FA04-3D61-1CFF29C2D19D}"/>
              </a:ext>
            </a:extLst>
          </p:cNvPr>
          <p:cNvSpPr/>
          <p:nvPr/>
        </p:nvSpPr>
        <p:spPr>
          <a:xfrm>
            <a:off x="1542106" y="2866755"/>
            <a:ext cx="10080934" cy="254402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EECA4-0A59-E968-F769-5C4C13AD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073DDA-7D32-6727-10C1-B0976E3C2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245B62-8F73-8F10-3199-46FD7CCC2CE7}"/>
              </a:ext>
            </a:extLst>
          </p:cNvPr>
          <p:cNvSpPr txBox="1"/>
          <p:nvPr/>
        </p:nvSpPr>
        <p:spPr>
          <a:xfrm>
            <a:off x="2519880" y="4040019"/>
            <a:ext cx="17423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 err="1"/>
              <a:t>StrawbeRry</a:t>
            </a:r>
            <a:r>
              <a:rPr lang="cs-CZ" dirty="0"/>
              <a:t> 123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9CF5AF-4163-330C-D00E-04A09373D5E4}"/>
              </a:ext>
            </a:extLst>
          </p:cNvPr>
          <p:cNvSpPr txBox="1"/>
          <p:nvPr/>
        </p:nvSpPr>
        <p:spPr>
          <a:xfrm>
            <a:off x="6227274" y="3480037"/>
            <a:ext cx="51265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err="1"/>
              <a:t>File</a:t>
            </a:r>
            <a:r>
              <a:rPr lang="cs-CZ" dirty="0"/>
              <a:t> example.txt: sum=6, </a:t>
            </a:r>
            <a:r>
              <a:rPr lang="cs-CZ" dirty="0" err="1"/>
              <a:t>r_count</a:t>
            </a:r>
            <a:r>
              <a:rPr lang="cs-CZ"/>
              <a:t>=2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71BCE7-5FC2-3CBA-6CA5-AC9D504786D4}"/>
              </a:ext>
            </a:extLst>
          </p:cNvPr>
          <p:cNvSpPr txBox="1"/>
          <p:nvPr/>
        </p:nvSpPr>
        <p:spPr>
          <a:xfrm>
            <a:off x="2519880" y="3670687"/>
            <a:ext cx="16798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example.txt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A3AAA8-ECE3-2214-257E-68D115DAC7ED}"/>
              </a:ext>
            </a:extLst>
          </p:cNvPr>
          <p:cNvSpPr txBox="1"/>
          <p:nvPr/>
        </p:nvSpPr>
        <p:spPr>
          <a:xfrm>
            <a:off x="6227274" y="3108793"/>
            <a:ext cx="16798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 err="1"/>
              <a:t>stdout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0F07F0-E7B5-7084-5306-2FE646974852}"/>
              </a:ext>
            </a:extLst>
          </p:cNvPr>
          <p:cNvSpPr txBox="1"/>
          <p:nvPr/>
        </p:nvSpPr>
        <p:spPr>
          <a:xfrm>
            <a:off x="6227274" y="4608305"/>
            <a:ext cx="394614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 err="1"/>
              <a:t>File</a:t>
            </a:r>
            <a:r>
              <a:rPr lang="cs-CZ" dirty="0"/>
              <a:t> example.txt </a:t>
            </a:r>
            <a:r>
              <a:rPr lang="cs-CZ" dirty="0" err="1"/>
              <a:t>contains</a:t>
            </a:r>
            <a:r>
              <a:rPr lang="cs-CZ" dirty="0"/>
              <a:t> "</a:t>
            </a:r>
            <a:r>
              <a:rPr lang="cs-CZ" dirty="0" err="1"/>
              <a:t>strawberry</a:t>
            </a:r>
            <a:r>
              <a:rPr lang="cs-CZ" dirty="0"/>
              <a:t>"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F6E89B-62C7-A496-CF30-C675B760075C}"/>
              </a:ext>
            </a:extLst>
          </p:cNvPr>
          <p:cNvSpPr txBox="1"/>
          <p:nvPr/>
        </p:nvSpPr>
        <p:spPr>
          <a:xfrm>
            <a:off x="6227273" y="4237061"/>
            <a:ext cx="16798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 err="1"/>
              <a:t>stderr</a:t>
            </a:r>
            <a:endParaRPr lang="en-US" dirty="0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BB864F26-2713-D9FB-1FB2-4A1E181503C1}"/>
              </a:ext>
            </a:extLst>
          </p:cNvPr>
          <p:cNvSpPr/>
          <p:nvPr/>
        </p:nvSpPr>
        <p:spPr>
          <a:xfrm>
            <a:off x="4484481" y="3719287"/>
            <a:ext cx="1520982" cy="6414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5ED81F02-79D3-8C2E-C7C7-C0029D102A4C}"/>
              </a:ext>
            </a:extLst>
          </p:cNvPr>
          <p:cNvSpPr/>
          <p:nvPr/>
        </p:nvSpPr>
        <p:spPr>
          <a:xfrm>
            <a:off x="2316703" y="4483294"/>
            <a:ext cx="1141722" cy="309677"/>
          </a:xfrm>
          <a:prstGeom prst="wedgeRoundRectCallout">
            <a:avLst>
              <a:gd name="adj1" fmla="val 53137"/>
              <a:gd name="adj2" fmla="val -87327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!= 'r'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B6D438-3DDC-F261-3D1A-3C7928B50650}"/>
              </a:ext>
            </a:extLst>
          </p:cNvPr>
          <p:cNvSpPr txBox="1"/>
          <p:nvPr/>
        </p:nvSpPr>
        <p:spPr>
          <a:xfrm>
            <a:off x="3668411" y="1010872"/>
            <a:ext cx="37257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 err="1"/>
              <a:t>stats</a:t>
            </a:r>
            <a:r>
              <a:rPr lang="en-US" dirty="0"/>
              <a:t> example.txt does_not_exist.txt</a:t>
            </a: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D541333C-D6DB-2BDE-510F-CB8CF255E554}"/>
              </a:ext>
            </a:extLst>
          </p:cNvPr>
          <p:cNvSpPr/>
          <p:nvPr/>
        </p:nvSpPr>
        <p:spPr>
          <a:xfrm>
            <a:off x="4929610" y="1747741"/>
            <a:ext cx="2332778" cy="76954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346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10C7A-D0A3-76B7-0E38-FABF6710C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B67AE-E6B0-B7A0-B812-3F7E0FAD8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Předávání parametrů</a:t>
            </a:r>
          </a:p>
          <a:p>
            <a:r>
              <a:rPr lang="en-US" dirty="0" err="1"/>
              <a:t>Referen</a:t>
            </a:r>
            <a:r>
              <a:rPr lang="cs-CZ" dirty="0"/>
              <a:t>ční a hodnotová sémantika</a:t>
            </a:r>
          </a:p>
          <a:p>
            <a:r>
              <a:rPr lang="cs-CZ" dirty="0"/>
              <a:t>Pole a cykly</a:t>
            </a:r>
          </a:p>
          <a:p>
            <a:r>
              <a:rPr lang="cs-CZ" dirty="0"/>
              <a:t>Práce s textem</a:t>
            </a:r>
          </a:p>
          <a:p>
            <a:pPr lvl="1"/>
            <a:r>
              <a:rPr lang="en-US" dirty="0"/>
              <a:t>File streamy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c</a:t>
            </a:r>
            <a:r>
              <a:rPr lang="cs-CZ" dirty="0" err="1">
                <a:latin typeface="Consolas" panose="020B0609020204030204" pitchFamily="49" charset="0"/>
              </a:rPr>
              <a:t>har</a:t>
            </a:r>
            <a:r>
              <a:rPr lang="en-US" dirty="0">
                <a:latin typeface="Consolas" panose="020B0609020204030204" pitchFamily="49" charset="0"/>
              </a:rPr>
              <a:t>*</a:t>
            </a:r>
            <a:r>
              <a:rPr lang="en-US" dirty="0"/>
              <a:t>, </a:t>
            </a:r>
            <a:r>
              <a:rPr lang="cs-CZ" dirty="0" err="1">
                <a:latin typeface="Consolas" panose="020B0609020204030204" pitchFamily="49" charset="0"/>
              </a:rPr>
              <a:t>std</a:t>
            </a:r>
            <a:r>
              <a:rPr lang="cs-CZ" dirty="0">
                <a:latin typeface="Consolas" panose="020B0609020204030204" pitchFamily="49" charset="0"/>
              </a:rPr>
              <a:t>::</a:t>
            </a:r>
            <a:r>
              <a:rPr lang="cs-CZ" dirty="0" err="1">
                <a:latin typeface="Consolas" panose="020B0609020204030204" pitchFamily="49" charset="0"/>
              </a:rPr>
              <a:t>string</a:t>
            </a:r>
            <a:r>
              <a:rPr lang="cs-CZ" dirty="0"/>
              <a:t> a </a:t>
            </a:r>
            <a:r>
              <a:rPr lang="cs-CZ" dirty="0" err="1">
                <a:latin typeface="Consolas" panose="020B0609020204030204" pitchFamily="49" charset="0"/>
              </a:rPr>
              <a:t>std</a:t>
            </a:r>
            <a:r>
              <a:rPr lang="cs-CZ" dirty="0">
                <a:latin typeface="Consolas" panose="020B0609020204030204" pitchFamily="49" charset="0"/>
              </a:rPr>
              <a:t>::</a:t>
            </a:r>
            <a:r>
              <a:rPr lang="cs-CZ" dirty="0" err="1">
                <a:latin typeface="Consolas" panose="020B0609020204030204" pitchFamily="49" charset="0"/>
              </a:rPr>
              <a:t>string_view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cs-CZ" dirty="0"/>
              <a:t>Práce se znaky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3A4D335-D4FE-B530-652B-C57C08E02A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8235802" y="1000919"/>
            <a:ext cx="2971800" cy="300037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E1E56-95E4-CF06-3A44-7F3C260D4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84DFF-AB17-5354-6989-D3FC4F8EB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761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7B961-DECE-FF7F-B7FD-1A4A0143B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Nejběžnější způsoby předávání parametrů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BF4BB-E024-D8EE-30B2-7B3567DD3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void foo(</a:t>
            </a:r>
            <a:r>
              <a:rPr lang="en-US" b="1" dirty="0">
                <a:ea typeface="Calibri"/>
                <a:cs typeface="Calibri"/>
              </a:rPr>
              <a:t>Object object</a:t>
            </a:r>
            <a:r>
              <a:rPr lang="en-US" dirty="0">
                <a:ea typeface="Calibri"/>
                <a:cs typeface="Calibri"/>
              </a:rPr>
              <a:t>) – </a:t>
            </a:r>
            <a:r>
              <a:rPr lang="en-US" b="1" dirty="0" err="1">
                <a:solidFill>
                  <a:srgbClr val="00B050"/>
                </a:solidFill>
                <a:ea typeface="Calibri"/>
                <a:cs typeface="Calibri"/>
              </a:rPr>
              <a:t>Používat</a:t>
            </a:r>
            <a:r>
              <a:rPr lang="cs-CZ" b="1" dirty="0">
                <a:solidFill>
                  <a:srgbClr val="00B050"/>
                </a:solidFill>
                <a:ea typeface="Calibri"/>
                <a:cs typeface="Calibri"/>
              </a:rPr>
              <a:t> </a:t>
            </a:r>
            <a:r>
              <a:rPr lang="en-US" b="1" dirty="0">
                <a:solidFill>
                  <a:srgbClr val="00B050"/>
                </a:solidFill>
                <a:ea typeface="Calibri"/>
                <a:cs typeface="Calibri"/>
              </a:rPr>
              <a:t>pro </a:t>
            </a:r>
            <a:r>
              <a:rPr lang="en-US" b="1" dirty="0" err="1">
                <a:solidFill>
                  <a:srgbClr val="00B050"/>
                </a:solidFill>
                <a:ea typeface="Calibri"/>
                <a:cs typeface="Calibri"/>
              </a:rPr>
              <a:t>triviální</a:t>
            </a:r>
            <a:r>
              <a:rPr lang="en-US" b="1" dirty="0">
                <a:solidFill>
                  <a:srgbClr val="00B050"/>
                </a:solidFill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B050"/>
                </a:solidFill>
                <a:ea typeface="Calibri"/>
                <a:cs typeface="Calibri"/>
              </a:rPr>
              <a:t>objekt</a:t>
            </a:r>
            <a:r>
              <a:rPr lang="en-US" b="1" dirty="0">
                <a:solidFill>
                  <a:srgbClr val="00B050"/>
                </a:solidFill>
                <a:ea typeface="Calibri"/>
                <a:cs typeface="Calibri"/>
              </a:rPr>
              <a:t> (</a:t>
            </a:r>
            <a:r>
              <a:rPr lang="en-US" b="1" dirty="0" err="1">
                <a:solidFill>
                  <a:srgbClr val="00B050"/>
                </a:solidFill>
                <a:ea typeface="Calibri"/>
                <a:cs typeface="Calibri"/>
              </a:rPr>
              <a:t>např</a:t>
            </a:r>
            <a:r>
              <a:rPr lang="en-US" b="1" dirty="0">
                <a:solidFill>
                  <a:srgbClr val="00B050"/>
                </a:solidFill>
                <a:ea typeface="Calibri"/>
                <a:cs typeface="Calibri"/>
              </a:rPr>
              <a:t>. </a:t>
            </a:r>
            <a:r>
              <a:rPr lang="en-US" b="1" dirty="0" err="1">
                <a:solidFill>
                  <a:srgbClr val="00B050"/>
                </a:solidFill>
                <a:ea typeface="Calibri"/>
                <a:cs typeface="Calibri"/>
              </a:rPr>
              <a:t>čísl</a:t>
            </a:r>
            <a:r>
              <a:rPr lang="cs-CZ" b="1" dirty="0">
                <a:solidFill>
                  <a:srgbClr val="00B050"/>
                </a:solidFill>
                <a:ea typeface="Calibri"/>
                <a:cs typeface="Calibri"/>
              </a:rPr>
              <a:t>o</a:t>
            </a:r>
            <a:r>
              <a:rPr lang="en-US" b="1" dirty="0">
                <a:solidFill>
                  <a:srgbClr val="00B050"/>
                </a:solidFill>
                <a:ea typeface="Calibri"/>
                <a:cs typeface="Calibri"/>
              </a:rPr>
              <a:t>)</a:t>
            </a:r>
          </a:p>
          <a:p>
            <a:pPr marL="457200" lvl="1" indent="0">
              <a:buNone/>
            </a:pPr>
            <a:r>
              <a:rPr lang="cs-CZ" dirty="0">
                <a:ea typeface="Calibri"/>
                <a:cs typeface="Calibri"/>
              </a:rPr>
              <a:t>⚠️</a:t>
            </a:r>
            <a:r>
              <a:rPr lang="cs-CZ" dirty="0" err="1">
                <a:ea typeface="Calibri"/>
                <a:cs typeface="Calibri"/>
              </a:rPr>
              <a:t>object</a:t>
            </a:r>
            <a:r>
              <a:rPr lang="cs-CZ" dirty="0">
                <a:ea typeface="Calibri"/>
                <a:cs typeface="Calibri"/>
              </a:rPr>
              <a:t> je lokální (kopie) – zápisy do </a:t>
            </a:r>
            <a:r>
              <a:rPr lang="cs-CZ" b="1" dirty="0" err="1">
                <a:ea typeface="Calibri"/>
                <a:cs typeface="Calibri"/>
              </a:rPr>
              <a:t>object</a:t>
            </a:r>
            <a:r>
              <a:rPr lang="cs-CZ" dirty="0" err="1">
                <a:ea typeface="Calibri"/>
                <a:cs typeface="Calibri"/>
              </a:rPr>
              <a:t>u</a:t>
            </a:r>
            <a:r>
              <a:rPr lang="cs-CZ" dirty="0">
                <a:ea typeface="Calibri"/>
                <a:cs typeface="Calibri"/>
              </a:rPr>
              <a:t> nevidíme venku</a:t>
            </a:r>
          </a:p>
          <a:p>
            <a:pPr marL="457200" lvl="1" indent="0">
              <a:buNone/>
            </a:pPr>
            <a:r>
              <a:rPr lang="cs-CZ" dirty="0">
                <a:ea typeface="Calibri"/>
                <a:cs typeface="Calibri"/>
              </a:rPr>
              <a:t>☠️neopatrné použití (např předávání </a:t>
            </a:r>
            <a:r>
              <a:rPr lang="cs-CZ" b="1" dirty="0" err="1">
                <a:ea typeface="Calibri"/>
                <a:cs typeface="Calibri"/>
              </a:rPr>
              <a:t>std</a:t>
            </a:r>
            <a:r>
              <a:rPr lang="cs-CZ" b="1" dirty="0">
                <a:ea typeface="Calibri"/>
                <a:cs typeface="Calibri"/>
              </a:rPr>
              <a:t>::</a:t>
            </a:r>
            <a:r>
              <a:rPr lang="cs-CZ" b="1" dirty="0" err="1">
                <a:ea typeface="Calibri"/>
                <a:cs typeface="Calibri"/>
              </a:rPr>
              <a:t>vector</a:t>
            </a:r>
            <a:r>
              <a:rPr lang="cs-CZ" dirty="0">
                <a:ea typeface="Calibri"/>
                <a:cs typeface="Calibri"/>
              </a:rPr>
              <a:t>) </a:t>
            </a:r>
            <a:r>
              <a:rPr lang="cs-CZ" dirty="0">
                <a:ea typeface="Calibri"/>
                <a:cs typeface="Calibri"/>
                <a:sym typeface="Wingdings" panose="05000000000000000000" pitchFamily="2" charset="2"/>
              </a:rPr>
              <a:t> drahé kopírování</a:t>
            </a:r>
            <a:endParaRPr lang="cs-CZ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void foo(</a:t>
            </a:r>
            <a:r>
              <a:rPr lang="cs-CZ" b="1" dirty="0" err="1">
                <a:ea typeface="Calibri"/>
                <a:cs typeface="Calibri"/>
              </a:rPr>
              <a:t>const</a:t>
            </a:r>
            <a:r>
              <a:rPr lang="cs-CZ" b="1" dirty="0">
                <a:ea typeface="Calibri"/>
                <a:cs typeface="Calibri"/>
              </a:rPr>
              <a:t> </a:t>
            </a:r>
            <a:r>
              <a:rPr lang="en-US" b="1" dirty="0">
                <a:ea typeface="Calibri"/>
                <a:cs typeface="Calibri"/>
              </a:rPr>
              <a:t>Object&amp; object</a:t>
            </a:r>
            <a:r>
              <a:rPr lang="en-US" dirty="0">
                <a:ea typeface="Calibri"/>
                <a:cs typeface="Calibri"/>
              </a:rPr>
              <a:t>) – </a:t>
            </a:r>
            <a:r>
              <a:rPr lang="en-US" b="1" dirty="0">
                <a:solidFill>
                  <a:srgbClr val="00B050"/>
                </a:solidFill>
                <a:ea typeface="Calibri"/>
                <a:cs typeface="Calibri"/>
              </a:rPr>
              <a:t>Pro </a:t>
            </a:r>
            <a:r>
              <a:rPr lang="en-US" b="1" dirty="0" err="1">
                <a:solidFill>
                  <a:srgbClr val="00B050"/>
                </a:solidFill>
                <a:ea typeface="Calibri"/>
                <a:cs typeface="Calibri"/>
              </a:rPr>
              <a:t>objekt</a:t>
            </a:r>
            <a:r>
              <a:rPr lang="en-US" b="1" dirty="0">
                <a:solidFill>
                  <a:srgbClr val="00B050"/>
                </a:solidFill>
                <a:ea typeface="Calibri"/>
                <a:cs typeface="Calibri"/>
              </a:rPr>
              <a:t>, </a:t>
            </a:r>
            <a:r>
              <a:rPr lang="cs-CZ" b="1" dirty="0">
                <a:solidFill>
                  <a:srgbClr val="00B050"/>
                </a:solidFill>
                <a:ea typeface="Calibri"/>
                <a:cs typeface="Calibri"/>
              </a:rPr>
              <a:t>který</a:t>
            </a:r>
            <a:r>
              <a:rPr lang="en-US" b="1" dirty="0">
                <a:solidFill>
                  <a:srgbClr val="00B050"/>
                </a:solidFill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B050"/>
                </a:solidFill>
                <a:ea typeface="Calibri"/>
                <a:cs typeface="Calibri"/>
              </a:rPr>
              <a:t>chceme</a:t>
            </a:r>
            <a:r>
              <a:rPr lang="cs-CZ" b="1" dirty="0">
                <a:solidFill>
                  <a:srgbClr val="00B050"/>
                </a:solidFill>
                <a:ea typeface="Calibri"/>
                <a:cs typeface="Calibri"/>
              </a:rPr>
              <a:t> číst</a:t>
            </a:r>
            <a:endParaRPr lang="en-US" b="1" dirty="0">
              <a:solidFill>
                <a:srgbClr val="00B050"/>
              </a:solidFill>
              <a:ea typeface="Calibri"/>
              <a:cs typeface="Calibri"/>
            </a:endParaRPr>
          </a:p>
          <a:p>
            <a:pPr marL="457200" lvl="1" indent="0">
              <a:buNone/>
            </a:pPr>
            <a:r>
              <a:rPr lang="cs-CZ" dirty="0">
                <a:ea typeface="Calibri"/>
                <a:cs typeface="Calibri"/>
              </a:rPr>
              <a:t>✅nejběžnější</a:t>
            </a:r>
          </a:p>
          <a:p>
            <a:pPr marL="457200" lvl="1" indent="0">
              <a:buNone/>
            </a:pPr>
            <a:r>
              <a:rPr lang="cs-CZ" dirty="0">
                <a:ea typeface="Calibri"/>
                <a:cs typeface="Calibri"/>
              </a:rPr>
              <a:t>✅zdůrazňuje, že chceme cizí objekt pouze číst</a:t>
            </a:r>
          </a:p>
          <a:p>
            <a:r>
              <a:rPr lang="en-US" dirty="0">
                <a:ea typeface="Calibri"/>
                <a:cs typeface="Calibri"/>
              </a:rPr>
              <a:t>void foo(</a:t>
            </a:r>
            <a:r>
              <a:rPr lang="en-US" b="1" dirty="0">
                <a:ea typeface="Calibri"/>
                <a:cs typeface="Calibri"/>
              </a:rPr>
              <a:t>Object&amp; object</a:t>
            </a:r>
            <a:r>
              <a:rPr lang="en-US" dirty="0">
                <a:ea typeface="Calibri"/>
                <a:cs typeface="Calibri"/>
              </a:rPr>
              <a:t>) – </a:t>
            </a:r>
            <a:r>
              <a:rPr lang="cs-CZ" b="1" dirty="0">
                <a:solidFill>
                  <a:srgbClr val="00B050"/>
                </a:solidFill>
                <a:ea typeface="Calibri"/>
                <a:cs typeface="Calibri"/>
              </a:rPr>
              <a:t>Pro objekt, do kterého chceme zapisovat</a:t>
            </a:r>
          </a:p>
          <a:p>
            <a:pPr marL="457200" lvl="1" indent="0">
              <a:buNone/>
            </a:pPr>
            <a:r>
              <a:rPr lang="cs-CZ" dirty="0"/>
              <a:t>⚠️dovoluje nám omylem přepsat objekt</a:t>
            </a:r>
          </a:p>
          <a:p>
            <a:pPr marL="457200" lvl="1" indent="0">
              <a:buNone/>
            </a:pPr>
            <a:r>
              <a:rPr lang="cs-CZ" dirty="0"/>
              <a:t>⚠️neumí pak přijmout </a:t>
            </a:r>
            <a:r>
              <a:rPr lang="cs-CZ" dirty="0" err="1"/>
              <a:t>temporary</a:t>
            </a:r>
            <a:r>
              <a:rPr lang="cs-CZ" dirty="0"/>
              <a:t> objekty: </a:t>
            </a:r>
            <a:r>
              <a:rPr lang="cs-CZ" b="1" dirty="0" err="1"/>
              <a:t>foo</a:t>
            </a:r>
            <a:r>
              <a:rPr lang="cs-CZ" b="1" dirty="0"/>
              <a:t>(</a:t>
            </a:r>
            <a:r>
              <a:rPr lang="cs-CZ" b="1" u="wavyHeavy" dirty="0">
                <a:uFill>
                  <a:solidFill>
                    <a:srgbClr val="FF0000"/>
                  </a:solidFill>
                </a:uFill>
              </a:rPr>
              <a:t>Object()</a:t>
            </a:r>
            <a:r>
              <a:rPr lang="cs-CZ" b="1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944769-BF6A-7EE7-8F4F-66A542C8A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5A65E2-C4DD-D4F5-1A4C-C912092C5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4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109CA-9162-6C9C-8B34-9D2972400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Referenční vs hodnotová </a:t>
            </a:r>
            <a:r>
              <a:rPr lang="cs-CZ" dirty="0" err="1"/>
              <a:t>semantika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7C727-E08D-3B12-5AA6-75262F983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Vše v C++ má samo o sobě hodnotovou </a:t>
            </a:r>
            <a:r>
              <a:rPr lang="cs-CZ" dirty="0" err="1"/>
              <a:t>semantiku</a:t>
            </a:r>
            <a:endParaRPr lang="cs-CZ" dirty="0"/>
          </a:p>
          <a:p>
            <a:pPr lvl="1"/>
            <a:r>
              <a:rPr lang="cs-CZ" dirty="0"/>
              <a:t>Neexistuje </a:t>
            </a:r>
            <a:r>
              <a:rPr lang="en-US" dirty="0"/>
              <a:t>C#</a:t>
            </a:r>
            <a:r>
              <a:rPr lang="cs-CZ" dirty="0"/>
              <a:t>-</a:t>
            </a:r>
            <a:r>
              <a:rPr lang="cs-CZ" dirty="0" err="1"/>
              <a:t>ový</a:t>
            </a:r>
            <a:r>
              <a:rPr lang="cs-CZ" dirty="0"/>
              <a:t> kontrast mezi </a:t>
            </a:r>
            <a:r>
              <a:rPr lang="cs-CZ" b="1" dirty="0" err="1"/>
              <a:t>class</a:t>
            </a:r>
            <a:r>
              <a:rPr lang="cs-CZ" b="1" dirty="0"/>
              <a:t> </a:t>
            </a:r>
            <a:r>
              <a:rPr lang="cs-CZ" dirty="0"/>
              <a:t>a </a:t>
            </a:r>
            <a:r>
              <a:rPr lang="cs-CZ" b="1" dirty="0" err="1"/>
              <a:t>struct</a:t>
            </a:r>
            <a:endParaRPr lang="cs-CZ" dirty="0"/>
          </a:p>
          <a:p>
            <a:pPr lvl="1"/>
            <a:r>
              <a:rPr lang="cs-CZ" dirty="0"/>
              <a:t>Předávání hodnotou je default, Předávání referencí se značí znakem </a:t>
            </a:r>
            <a:r>
              <a:rPr lang="en-US" dirty="0"/>
              <a:t>&amp;</a:t>
            </a:r>
          </a:p>
          <a:p>
            <a:r>
              <a:rPr lang="cs-CZ" dirty="0"/>
              <a:t>Některé typy zastupují reference</a:t>
            </a:r>
          </a:p>
          <a:p>
            <a:pPr lvl="1"/>
            <a:r>
              <a:rPr lang="cs-CZ" dirty="0"/>
              <a:t>Například pointery</a:t>
            </a:r>
            <a:r>
              <a:rPr lang="en-US" dirty="0"/>
              <a:t>: </a:t>
            </a:r>
            <a:r>
              <a:rPr lang="cs-CZ" dirty="0"/>
              <a:t>předáním </a:t>
            </a:r>
            <a:r>
              <a:rPr lang="cs-CZ" b="1" dirty="0" err="1"/>
              <a:t>char</a:t>
            </a:r>
            <a:r>
              <a:rPr lang="en-US" b="1" dirty="0"/>
              <a:t>*</a:t>
            </a:r>
            <a:r>
              <a:rPr lang="en-US" dirty="0"/>
              <a:t> </a:t>
            </a:r>
            <a:r>
              <a:rPr lang="cs-CZ" dirty="0"/>
              <a:t>se text nekopíruje</a:t>
            </a:r>
          </a:p>
          <a:p>
            <a:pPr marL="914400" lvl="2" indent="0">
              <a:buNone/>
            </a:pPr>
            <a:r>
              <a:rPr lang="cs-CZ" dirty="0"/>
              <a:t>⚠️</a:t>
            </a:r>
            <a:r>
              <a:rPr lang="en-US" dirty="0"/>
              <a:t>P</a:t>
            </a:r>
            <a:r>
              <a:rPr lang="cs-CZ" dirty="0" err="1"/>
              <a:t>ředání</a:t>
            </a:r>
            <a:r>
              <a:rPr lang="cs-CZ" dirty="0"/>
              <a:t> </a:t>
            </a:r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string</a:t>
            </a:r>
            <a:r>
              <a:rPr lang="cs-CZ" dirty="0"/>
              <a:t> hodnotou (tj</a:t>
            </a:r>
            <a:r>
              <a:rPr lang="en-US" dirty="0"/>
              <a:t>.</a:t>
            </a:r>
            <a:r>
              <a:rPr lang="cs-CZ" dirty="0"/>
              <a:t> bez </a:t>
            </a:r>
            <a:r>
              <a:rPr lang="en-US" dirty="0"/>
              <a:t>&amp;) </a:t>
            </a:r>
            <a:r>
              <a:rPr lang="cs-CZ" dirty="0"/>
              <a:t>znamená vytvoření nového objektu</a:t>
            </a:r>
          </a:p>
          <a:p>
            <a:pPr lvl="1"/>
            <a:r>
              <a:rPr lang="en-US" dirty="0" err="1"/>
              <a:t>Dnes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cs-CZ" dirty="0"/>
              <a:t>ukážeme</a:t>
            </a:r>
          </a:p>
          <a:p>
            <a:pPr lvl="2"/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span</a:t>
            </a:r>
            <a:r>
              <a:rPr lang="cs-CZ" b="1" dirty="0"/>
              <a:t> </a:t>
            </a:r>
            <a:r>
              <a:rPr lang="cs-CZ" dirty="0"/>
              <a:t>– „pointer“ na pole</a:t>
            </a:r>
          </a:p>
          <a:p>
            <a:pPr lvl="2"/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string_view</a:t>
            </a:r>
            <a:r>
              <a:rPr lang="cs-CZ" b="1" dirty="0"/>
              <a:t> </a:t>
            </a:r>
            <a:r>
              <a:rPr lang="cs-CZ" dirty="0"/>
              <a:t>– „pointer“ na </a:t>
            </a:r>
            <a:r>
              <a:rPr lang="cs-CZ" dirty="0" err="1"/>
              <a:t>string</a:t>
            </a:r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2D3DC1-7C82-EBD9-6C9B-D52322F27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147EC3-9B5C-05EE-2110-598D2EDBB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016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E4951-6D30-B298-F207-B0B367374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 vs C++ pole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E770A-A126-1D91-7663-71A0C3606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C</a:t>
            </a:r>
          </a:p>
          <a:p>
            <a:pPr lvl="1"/>
            <a:r>
              <a:rPr lang="en-US" dirty="0"/>
              <a:t>Stat</a:t>
            </a:r>
            <a:r>
              <a:rPr lang="cs-CZ" dirty="0" err="1"/>
              <a:t>ický</a:t>
            </a:r>
            <a:r>
              <a:rPr lang="cs-CZ" dirty="0"/>
              <a:t> a</a:t>
            </a:r>
            <a:r>
              <a:rPr lang="en-US" dirty="0" err="1"/>
              <a:t>rray</a:t>
            </a:r>
            <a:r>
              <a:rPr lang="cs-CZ" dirty="0"/>
              <a:t> na </a:t>
            </a:r>
            <a:r>
              <a:rPr lang="cs-CZ" dirty="0" err="1"/>
              <a:t>stacku</a:t>
            </a:r>
            <a:r>
              <a:rPr lang="en-US" dirty="0"/>
              <a:t>: </a:t>
            </a:r>
            <a:r>
              <a:rPr lang="en-US" b="1" dirty="0"/>
              <a:t>T array[N]</a:t>
            </a:r>
          </a:p>
          <a:p>
            <a:pPr marL="914400" lvl="2" indent="0">
              <a:buNone/>
            </a:pPr>
            <a:r>
              <a:rPr lang="en-US" dirty="0"/>
              <a:t>⚠️</a:t>
            </a:r>
            <a:r>
              <a:rPr lang="en-US" dirty="0" err="1"/>
              <a:t>nem</a:t>
            </a:r>
            <a:r>
              <a:rPr lang="cs-CZ" dirty="0"/>
              <a:t>á metody, chová se jako tzv. „</a:t>
            </a:r>
            <a:r>
              <a:rPr lang="cs-CZ" dirty="0" err="1"/>
              <a:t>raw</a:t>
            </a:r>
            <a:r>
              <a:rPr lang="cs-CZ" dirty="0"/>
              <a:t>“ pointer </a:t>
            </a:r>
            <a:r>
              <a:rPr lang="en-US" b="1" dirty="0"/>
              <a:t>T*</a:t>
            </a:r>
            <a:endParaRPr lang="cs-CZ" b="1" dirty="0"/>
          </a:p>
          <a:p>
            <a:pPr lvl="1"/>
            <a:r>
              <a:rPr lang="cs-CZ" dirty="0"/>
              <a:t>Dynamický a</a:t>
            </a:r>
            <a:r>
              <a:rPr lang="en-US" dirty="0" err="1"/>
              <a:t>rray</a:t>
            </a:r>
            <a:r>
              <a:rPr lang="cs-CZ" dirty="0"/>
              <a:t> na haldě</a:t>
            </a:r>
            <a:r>
              <a:rPr lang="en-US" dirty="0"/>
              <a:t>: </a:t>
            </a:r>
            <a:r>
              <a:rPr lang="en-US" b="1" dirty="0"/>
              <a:t>T* array = malloc(</a:t>
            </a:r>
            <a:r>
              <a:rPr lang="en-US" b="1" dirty="0" err="1"/>
              <a:t>sizeof</a:t>
            </a:r>
            <a:r>
              <a:rPr lang="en-US" b="1" dirty="0"/>
              <a:t>(T) * N)</a:t>
            </a:r>
          </a:p>
          <a:p>
            <a:pPr marL="914400" lvl="2" indent="0">
              <a:buNone/>
            </a:pPr>
            <a:r>
              <a:rPr lang="cs-CZ" dirty="0" err="1"/>
              <a:t>ℹ️v</a:t>
            </a:r>
            <a:r>
              <a:rPr lang="cs-CZ" dirty="0"/>
              <a:t> řeči C++ bychom (ne)psali</a:t>
            </a:r>
            <a:r>
              <a:rPr lang="en-US" dirty="0"/>
              <a:t>:</a:t>
            </a:r>
            <a:r>
              <a:rPr lang="cs-CZ" dirty="0"/>
              <a:t> </a:t>
            </a:r>
            <a:r>
              <a:rPr lang="cs-CZ" b="1" dirty="0"/>
              <a:t>T</a:t>
            </a:r>
            <a:r>
              <a:rPr lang="en-US" b="1" dirty="0"/>
              <a:t>* array = new T[N]</a:t>
            </a:r>
            <a:endParaRPr lang="cs-CZ" b="1" dirty="0"/>
          </a:p>
          <a:p>
            <a:pPr marL="914400" lvl="2" indent="0">
              <a:buNone/>
            </a:pPr>
            <a:r>
              <a:rPr lang="en-US" dirty="0"/>
              <a:t>☠️</a:t>
            </a:r>
            <a:r>
              <a:rPr lang="en-US" dirty="0" err="1"/>
              <a:t>mus</a:t>
            </a:r>
            <a:r>
              <a:rPr lang="cs-CZ" dirty="0" err="1"/>
              <a:t>íme</a:t>
            </a:r>
            <a:r>
              <a:rPr lang="cs-CZ" dirty="0"/>
              <a:t> ručně </a:t>
            </a:r>
            <a:r>
              <a:rPr lang="cs-CZ" dirty="0" err="1"/>
              <a:t>dealokovat</a:t>
            </a:r>
            <a:r>
              <a:rPr lang="en-US" dirty="0"/>
              <a:t> (</a:t>
            </a:r>
            <a:r>
              <a:rPr lang="en-US" dirty="0" err="1"/>
              <a:t>funkce</a:t>
            </a:r>
            <a:r>
              <a:rPr lang="en-US" dirty="0"/>
              <a:t> </a:t>
            </a:r>
            <a:r>
              <a:rPr lang="en-US" b="1" dirty="0"/>
              <a:t>free</a:t>
            </a:r>
            <a:r>
              <a:rPr lang="en-US" dirty="0"/>
              <a:t> pro </a:t>
            </a:r>
            <a:r>
              <a:rPr lang="en-US" b="1" dirty="0"/>
              <a:t>malloc</a:t>
            </a:r>
            <a:r>
              <a:rPr lang="en-US" dirty="0"/>
              <a:t>, </a:t>
            </a:r>
            <a:r>
              <a:rPr lang="en-US" b="1" dirty="0"/>
              <a:t>delete array </a:t>
            </a:r>
            <a:r>
              <a:rPr lang="en-US" dirty="0"/>
              <a:t>pro </a:t>
            </a:r>
            <a:r>
              <a:rPr lang="en-US" b="1" dirty="0"/>
              <a:t>new</a:t>
            </a:r>
            <a:r>
              <a:rPr lang="en-US" dirty="0"/>
              <a:t>)</a:t>
            </a:r>
          </a:p>
          <a:p>
            <a:pPr marL="914400" lvl="2" indent="0">
              <a:buNone/>
            </a:pPr>
            <a:r>
              <a:rPr lang="en-US" dirty="0"/>
              <a:t>☠️</a:t>
            </a:r>
            <a:r>
              <a:rPr lang="en-US" dirty="0" err="1"/>
              <a:t>nev</a:t>
            </a:r>
            <a:r>
              <a:rPr lang="cs-CZ" dirty="0" err="1"/>
              <a:t>íme</a:t>
            </a:r>
            <a:r>
              <a:rPr lang="cs-CZ" dirty="0"/>
              <a:t> kdo je vlastník </a:t>
            </a:r>
            <a:r>
              <a:rPr lang="en-US" b="1" dirty="0"/>
              <a:t>T* </a:t>
            </a:r>
            <a:r>
              <a:rPr lang="cs-CZ" dirty="0"/>
              <a:t>pointeru </a:t>
            </a:r>
            <a:r>
              <a:rPr lang="cs-CZ" dirty="0">
                <a:sym typeface="Wingdings" panose="05000000000000000000" pitchFamily="2" charset="2"/>
              </a:rPr>
              <a:t> někdy příště si ukážeme tzv. „chytré“ pointery</a:t>
            </a:r>
            <a:endParaRPr lang="cs-CZ" dirty="0"/>
          </a:p>
          <a:p>
            <a:r>
              <a:rPr lang="en-US" dirty="0"/>
              <a:t>C+</a:t>
            </a:r>
            <a:r>
              <a:rPr lang="cs-CZ" dirty="0"/>
              <a:t>+</a:t>
            </a:r>
          </a:p>
          <a:p>
            <a:pPr lvl="1"/>
            <a:r>
              <a:rPr lang="cs-CZ" dirty="0"/>
              <a:t>Statický </a:t>
            </a:r>
            <a:r>
              <a:rPr lang="cs-CZ" dirty="0" err="1"/>
              <a:t>array</a:t>
            </a:r>
            <a:r>
              <a:rPr lang="cs-CZ" dirty="0"/>
              <a:t> na </a:t>
            </a:r>
            <a:r>
              <a:rPr lang="cs-CZ" dirty="0" err="1"/>
              <a:t>stacku</a:t>
            </a:r>
            <a:r>
              <a:rPr lang="cs-CZ" dirty="0"/>
              <a:t>: </a:t>
            </a:r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array</a:t>
            </a:r>
            <a:r>
              <a:rPr lang="cs-CZ" b="1" dirty="0"/>
              <a:t>&lt;T, N&gt; </a:t>
            </a:r>
            <a:r>
              <a:rPr lang="cs-CZ" b="1" dirty="0" err="1"/>
              <a:t>array</a:t>
            </a:r>
            <a:endParaRPr lang="cs-CZ" b="1" dirty="0"/>
          </a:p>
          <a:p>
            <a:pPr marL="914400" lvl="2" indent="0">
              <a:buNone/>
            </a:pPr>
            <a:r>
              <a:rPr lang="cs-CZ" dirty="0"/>
              <a:t>✅Má metody: např. </a:t>
            </a:r>
            <a:r>
              <a:rPr lang="cs-CZ" b="1" dirty="0"/>
              <a:t>.</a:t>
            </a:r>
            <a:r>
              <a:rPr lang="cs-CZ" b="1" dirty="0" err="1"/>
              <a:t>size</a:t>
            </a:r>
            <a:r>
              <a:rPr lang="cs-CZ" b="1" dirty="0"/>
              <a:t>()</a:t>
            </a:r>
          </a:p>
          <a:p>
            <a:pPr lvl="1"/>
            <a:r>
              <a:rPr lang="cs-CZ" dirty="0"/>
              <a:t>Dynamický </a:t>
            </a:r>
            <a:r>
              <a:rPr lang="cs-CZ" dirty="0" err="1"/>
              <a:t>array</a:t>
            </a:r>
            <a:r>
              <a:rPr lang="cs-CZ" dirty="0"/>
              <a:t> na haldě: </a:t>
            </a:r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vector</a:t>
            </a:r>
            <a:r>
              <a:rPr lang="cs-CZ" b="1" dirty="0"/>
              <a:t>&lt;T&gt; </a:t>
            </a:r>
            <a:r>
              <a:rPr lang="cs-CZ" b="1" dirty="0" err="1"/>
              <a:t>array</a:t>
            </a:r>
            <a:endParaRPr lang="cs-CZ" b="1" dirty="0"/>
          </a:p>
          <a:p>
            <a:pPr marL="914400" lvl="2" indent="0">
              <a:buNone/>
            </a:pPr>
            <a:r>
              <a:rPr lang="cs-CZ" dirty="0"/>
              <a:t>✅ Sám uklidí paměť ve svém destruktoru</a:t>
            </a:r>
          </a:p>
          <a:p>
            <a:pPr marL="914400" lvl="2" indent="0">
              <a:buNone/>
            </a:pPr>
            <a:r>
              <a:rPr lang="cs-CZ" dirty="0"/>
              <a:t>✅ Umí metody jako </a:t>
            </a:r>
            <a:r>
              <a:rPr lang="cs-CZ" b="1" dirty="0"/>
              <a:t>.</a:t>
            </a:r>
            <a:r>
              <a:rPr lang="cs-CZ" b="1" dirty="0" err="1"/>
              <a:t>push_back</a:t>
            </a:r>
            <a:r>
              <a:rPr lang="cs-CZ" b="1" dirty="0"/>
              <a:t>(</a:t>
            </a:r>
            <a:r>
              <a:rPr lang="cs-CZ" b="1" dirty="0" err="1"/>
              <a:t>new_last</a:t>
            </a:r>
            <a:r>
              <a:rPr lang="cs-CZ" b="1" dirty="0"/>
              <a:t>)</a:t>
            </a:r>
            <a:r>
              <a:rPr lang="cs-CZ" dirty="0"/>
              <a:t>, </a:t>
            </a:r>
            <a:r>
              <a:rPr lang="cs-CZ" b="1" dirty="0"/>
              <a:t>.</a:t>
            </a:r>
            <a:r>
              <a:rPr lang="cs-CZ" b="1" dirty="0" err="1"/>
              <a:t>back</a:t>
            </a:r>
            <a:r>
              <a:rPr lang="cs-CZ" b="1" dirty="0"/>
              <a:t>()</a:t>
            </a:r>
            <a:r>
              <a:rPr lang="cs-CZ" dirty="0"/>
              <a:t>, </a:t>
            </a:r>
            <a:r>
              <a:rPr lang="cs-CZ" b="1" dirty="0"/>
              <a:t>.</a:t>
            </a:r>
            <a:r>
              <a:rPr lang="cs-CZ" b="1" dirty="0" err="1"/>
              <a:t>pop_back</a:t>
            </a:r>
            <a:r>
              <a:rPr lang="cs-CZ" b="1" dirty="0"/>
              <a:t>()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4062E3-3EB1-7EDD-F0E4-6052D4CB1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B4CF9A-9AF0-11CD-084C-5F97F3ED8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5</a:t>
            </a:fld>
            <a:endParaRPr lang="en-US"/>
          </a:p>
        </p:txBody>
      </p:sp>
      <p:sp>
        <p:nvSpPr>
          <p:cNvPr id="6" name="Obdélník: se zakulacenými rohy 2">
            <a:extLst>
              <a:ext uri="{FF2B5EF4-FFF2-40B4-BE49-F238E27FC236}">
                <a16:creationId xmlns:a16="http://schemas.microsoft.com/office/drawing/2014/main" id="{736FB8BC-D4BF-742C-5A9A-D28EA67056D2}"/>
              </a:ext>
            </a:extLst>
          </p:cNvPr>
          <p:cNvSpPr/>
          <p:nvPr/>
        </p:nvSpPr>
        <p:spPr>
          <a:xfrm>
            <a:off x="7634176" y="359449"/>
            <a:ext cx="2099389" cy="35456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#include &lt;</a:t>
            </a:r>
            <a:r>
              <a:rPr lang="cs-CZ" dirty="0" err="1"/>
              <a:t>array</a:t>
            </a:r>
            <a:r>
              <a:rPr lang="en-US" dirty="0"/>
              <a:t>&gt;</a:t>
            </a:r>
          </a:p>
        </p:txBody>
      </p:sp>
      <p:sp>
        <p:nvSpPr>
          <p:cNvPr id="7" name="Obdélník: se zakulacenými rohy 4">
            <a:extLst>
              <a:ext uri="{FF2B5EF4-FFF2-40B4-BE49-F238E27FC236}">
                <a16:creationId xmlns:a16="http://schemas.microsoft.com/office/drawing/2014/main" id="{8319111B-090D-C059-3660-07624DBA2CBC}"/>
              </a:ext>
            </a:extLst>
          </p:cNvPr>
          <p:cNvSpPr/>
          <p:nvPr/>
        </p:nvSpPr>
        <p:spPr>
          <a:xfrm>
            <a:off x="9793847" y="359448"/>
            <a:ext cx="2099389" cy="35456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#include &lt;</a:t>
            </a:r>
            <a:r>
              <a:rPr lang="cs-CZ" dirty="0" err="1"/>
              <a:t>vector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489658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C4D79-8AF1-C0A4-4782-254287389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Range-based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loop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B76EE-310D-B5B7-128D-2B3D10263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Pracuje v podstatě se vším, co má začátek a konec (tzv. </a:t>
            </a:r>
            <a:r>
              <a:rPr lang="cs-CZ" dirty="0" err="1"/>
              <a:t>range</a:t>
            </a:r>
            <a:r>
              <a:rPr lang="cs-CZ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B801A6-CB8E-1C1C-FB45-E0B56E1FC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790278-7C35-BA48-A3C2-AB90D7DEE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6</a:t>
            </a:fld>
            <a:endParaRPr lang="en-US"/>
          </a:p>
        </p:txBody>
      </p: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id="{9D7BAE7B-BC7F-4F05-DDB1-D0000263AFF1}"/>
              </a:ext>
            </a:extLst>
          </p:cNvPr>
          <p:cNvSpPr txBox="1"/>
          <p:nvPr/>
        </p:nvSpPr>
        <p:spPr>
          <a:xfrm>
            <a:off x="466165" y="2006064"/>
            <a:ext cx="4990722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main()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std::string name 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Jirka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 Klepl"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 : name)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c &lt;&lt;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9" name="TextBox 8">
            <a:hlinkClick r:id="rId3"/>
            <a:extLst>
              <a:ext uri="{FF2B5EF4-FFF2-40B4-BE49-F238E27FC236}">
                <a16:creationId xmlns:a16="http://schemas.microsoft.com/office/drawing/2014/main" id="{14EB3E96-46B6-D207-E1A6-B18690DE1B73}"/>
              </a:ext>
            </a:extLst>
          </p:cNvPr>
          <p:cNvSpPr txBox="1"/>
          <p:nvPr/>
        </p:nvSpPr>
        <p:spPr>
          <a:xfrm>
            <a:off x="6096000" y="2006064"/>
            <a:ext cx="5347026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main()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std::vector&lt;std::string&gt; fruit{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"apples"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"pears"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"grapes"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"melons"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don't forget to add a reference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std::string&amp; type : fruit)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type &lt;&lt;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2" name="TextBox 11">
            <a:hlinkClick r:id="rId4"/>
            <a:extLst>
              <a:ext uri="{FF2B5EF4-FFF2-40B4-BE49-F238E27FC236}">
                <a16:creationId xmlns:a16="http://schemas.microsoft.com/office/drawing/2014/main" id="{EFA4C1AF-9C67-BC54-B407-3667BD2ADE04}"/>
              </a:ext>
            </a:extLst>
          </p:cNvPr>
          <p:cNvSpPr txBox="1"/>
          <p:nvPr/>
        </p:nvSpPr>
        <p:spPr>
          <a:xfrm>
            <a:off x="631767" y="5530632"/>
            <a:ext cx="507455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&amp;&amp; whatever : fruit)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whatever &lt;&lt;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33884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F3267-2287-7592-5B32-0B716748B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File</a:t>
            </a:r>
            <a:r>
              <a:rPr lang="cs-CZ" dirty="0"/>
              <a:t> streamy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F958C-AD51-99A8-193B-C0F5580EE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Basic použití</a:t>
            </a:r>
          </a:p>
          <a:p>
            <a:pPr lvl="1"/>
            <a:r>
              <a:rPr lang="cs-CZ" dirty="0"/>
              <a:t>Čtení ze souboru: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ifstream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file(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"name.txt"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lvl="1"/>
            <a:r>
              <a:rPr lang="cs-CZ" dirty="0"/>
              <a:t>Zápis do souboru: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</a:t>
            </a:r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o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file(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"name.txt"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lvl="1"/>
            <a:r>
              <a:rPr lang="en-US" dirty="0" err="1"/>
              <a:t>Podporuj</a:t>
            </a:r>
            <a:r>
              <a:rPr lang="cs-CZ" dirty="0"/>
              <a:t>í &gt;&gt; a &lt;&lt; jako třeba </a:t>
            </a:r>
            <a:r>
              <a:rPr lang="cs-CZ" dirty="0" err="1">
                <a:latin typeface="Consolas" panose="020B0609020204030204" pitchFamily="49" charset="0"/>
              </a:rPr>
              <a:t>std</a:t>
            </a:r>
            <a:r>
              <a:rPr lang="cs-CZ" dirty="0">
                <a:latin typeface="Consolas" panose="020B0609020204030204" pitchFamily="49" charset="0"/>
              </a:rPr>
              <a:t>::</a:t>
            </a:r>
            <a:r>
              <a:rPr lang="cs-CZ" dirty="0" err="1">
                <a:latin typeface="Consolas" panose="020B0609020204030204" pitchFamily="49" charset="0"/>
              </a:rPr>
              <a:t>cin</a:t>
            </a:r>
            <a:r>
              <a:rPr lang="cs-CZ" dirty="0"/>
              <a:t>/</a:t>
            </a:r>
            <a:r>
              <a:rPr lang="cs-CZ" dirty="0" err="1">
                <a:latin typeface="Consolas" panose="020B0609020204030204" pitchFamily="49" charset="0"/>
              </a:rPr>
              <a:t>std</a:t>
            </a:r>
            <a:r>
              <a:rPr lang="cs-CZ" dirty="0">
                <a:latin typeface="Consolas" panose="020B0609020204030204" pitchFamily="49" charset="0"/>
              </a:rPr>
              <a:t>::</a:t>
            </a:r>
            <a:r>
              <a:rPr lang="cs-CZ" dirty="0" err="1">
                <a:latin typeface="Consolas" panose="020B0609020204030204" pitchFamily="49" charset="0"/>
              </a:rPr>
              <a:t>cout</a:t>
            </a:r>
            <a:r>
              <a:rPr lang="cs-CZ" dirty="0"/>
              <a:t>, </a:t>
            </a:r>
            <a:r>
              <a:rPr lang="cs-CZ" dirty="0">
                <a:latin typeface="Consolas" panose="020B0609020204030204" pitchFamily="49" charset="0"/>
              </a:rPr>
              <a:t>.</a:t>
            </a:r>
            <a:r>
              <a:rPr lang="cs-CZ" dirty="0" err="1">
                <a:latin typeface="Consolas" panose="020B0609020204030204" pitchFamily="49" charset="0"/>
              </a:rPr>
              <a:t>eof</a:t>
            </a:r>
            <a:r>
              <a:rPr lang="cs-CZ" dirty="0">
                <a:latin typeface="Consolas" panose="020B0609020204030204" pitchFamily="49" charset="0"/>
              </a:rPr>
              <a:t>()</a:t>
            </a:r>
            <a:r>
              <a:rPr lang="cs-CZ" dirty="0"/>
              <a:t>, atd.</a:t>
            </a:r>
            <a:endParaRPr lang="en-US" dirty="0"/>
          </a:p>
          <a:p>
            <a:pPr marL="0" indent="0">
              <a:buNone/>
            </a:pP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⚠️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cs-CZ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streamy neházejí výjimky při chybách</a:t>
            </a:r>
          </a:p>
          <a:p>
            <a:pPr marL="0" indent="0">
              <a:buNone/>
            </a:pP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477AB3-F953-E5BA-2F14-138C5432E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1BD7DB-B6F4-D89D-3AF0-B9387ACD1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7</a:t>
            </a:fld>
            <a:endParaRPr lang="en-US"/>
          </a:p>
        </p:txBody>
      </p:sp>
      <p:sp>
        <p:nvSpPr>
          <p:cNvPr id="7" name="Obdélník: se zakulacenými rohy 4">
            <a:extLst>
              <a:ext uri="{FF2B5EF4-FFF2-40B4-BE49-F238E27FC236}">
                <a16:creationId xmlns:a16="http://schemas.microsoft.com/office/drawing/2014/main" id="{1EAD3515-A890-E6DA-EF86-BF5D9309D126}"/>
              </a:ext>
            </a:extLst>
          </p:cNvPr>
          <p:cNvSpPr/>
          <p:nvPr/>
        </p:nvSpPr>
        <p:spPr>
          <a:xfrm>
            <a:off x="9587621" y="359448"/>
            <a:ext cx="2305616" cy="35456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#include &lt;</a:t>
            </a:r>
            <a:r>
              <a:rPr lang="cs-CZ" dirty="0" err="1"/>
              <a:t>fstream</a:t>
            </a:r>
            <a:r>
              <a:rPr lang="en-US" dirty="0"/>
              <a:t>&gt;</a:t>
            </a:r>
          </a:p>
        </p:txBody>
      </p:sp>
      <p:sp>
        <p:nvSpPr>
          <p:cNvPr id="9" name="TextBox 8">
            <a:hlinkClick r:id="rId2"/>
            <a:extLst>
              <a:ext uri="{FF2B5EF4-FFF2-40B4-BE49-F238E27FC236}">
                <a16:creationId xmlns:a16="http://schemas.microsoft.com/office/drawing/2014/main" id="{B2A73D73-DBB4-04FB-19D5-1CC15DDF8DBA}"/>
              </a:ext>
            </a:extLst>
          </p:cNvPr>
          <p:cNvSpPr txBox="1"/>
          <p:nvPr/>
        </p:nvSpPr>
        <p:spPr>
          <a:xfrm>
            <a:off x="628417" y="3906724"/>
            <a:ext cx="736273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ifstream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file(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cs-CZ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pairs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.txt"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std::string word;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number;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(!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file.eof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file &gt;&gt; word &gt;&gt; number;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println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"number: {1}, word: {0}"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word, number);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1" name="TextBox 10">
            <a:hlinkClick r:id="rId2"/>
            <a:extLst>
              <a:ext uri="{FF2B5EF4-FFF2-40B4-BE49-F238E27FC236}">
                <a16:creationId xmlns:a16="http://schemas.microsoft.com/office/drawing/2014/main" id="{7ED3658D-DAAC-13A6-0510-AC0FBD61C6A1}"/>
              </a:ext>
            </a:extLst>
          </p:cNvPr>
          <p:cNvSpPr txBox="1"/>
          <p:nvPr/>
        </p:nvSpPr>
        <p:spPr>
          <a:xfrm>
            <a:off x="8198378" y="4045223"/>
            <a:ext cx="1506937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dog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42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Jirka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C++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C#</a:t>
            </a:r>
          </a:p>
          <a:p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20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Tady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error</a:t>
            </a:r>
          </a:p>
        </p:txBody>
      </p:sp>
      <p:sp>
        <p:nvSpPr>
          <p:cNvPr id="12" name="Rectangle 1">
            <a:hlinkClick r:id="rId2"/>
            <a:extLst>
              <a:ext uri="{FF2B5EF4-FFF2-40B4-BE49-F238E27FC236}">
                <a16:creationId xmlns:a16="http://schemas.microsoft.com/office/drawing/2014/main" id="{B84F8B40-3893-A2B2-48AC-DE9B0C929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8596" y="4014446"/>
            <a:ext cx="1861397" cy="220060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42, word: dog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5, word: </a:t>
            </a:r>
            <a:r>
              <a:rPr kumimoji="0" lang="en-US" altLang="en-US" sz="1400" b="0" i="0" u="none" strike="noStrike" cap="none" normalizeH="0" dirty="0" err="1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Jirka</a:t>
            </a:r>
            <a:endParaRPr kumimoji="0" lang="en-US" altLang="en-US" sz="1400" b="0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SFMono-Regular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10, word: C++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20, word: C#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0, word: </a:t>
            </a:r>
            <a:r>
              <a:rPr kumimoji="0" lang="en-US" altLang="en-US" sz="1400" b="0" i="0" u="none" strike="noStrike" cap="none" normalizeH="0" dirty="0" err="1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Tady</a:t>
            </a:r>
            <a:endParaRPr kumimoji="0" lang="en-US" altLang="en-US" sz="1400" b="0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SFMono-Regular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0, word: </a:t>
            </a:r>
            <a:r>
              <a:rPr kumimoji="0" lang="en-US" altLang="en-US" sz="1400" b="0" i="0" u="none" strike="noStrike" cap="none" normalizeH="0" dirty="0" err="1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Tady</a:t>
            </a:r>
            <a:endParaRPr kumimoji="0" lang="en-US" altLang="en-US" sz="1400" b="0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SFMono-Regular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0, word: </a:t>
            </a:r>
            <a:r>
              <a:rPr kumimoji="0" lang="en-US" altLang="en-US" sz="1400" b="0" i="0" u="none" strike="noStrike" cap="none" normalizeH="0" dirty="0" err="1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Tady</a:t>
            </a:r>
            <a:endParaRPr kumimoji="0" lang="en-US" altLang="en-US" sz="1400" b="0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SFMono-Regular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0, word: </a:t>
            </a:r>
            <a:r>
              <a:rPr kumimoji="0" lang="en-US" altLang="en-US" sz="1400" b="0" i="0" u="none" strike="noStrike" cap="none" normalizeH="0" dirty="0" err="1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Tady</a:t>
            </a:r>
            <a:endParaRPr kumimoji="0" lang="en-US" altLang="en-US" sz="1400" b="0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SFMono-Regular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0, word: </a:t>
            </a:r>
            <a:r>
              <a:rPr kumimoji="0" lang="en-US" altLang="en-US" sz="1400" b="0" i="0" u="none" strike="noStrike" cap="none" normalizeH="0" dirty="0" err="1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Tady</a:t>
            </a:r>
            <a:endParaRPr kumimoji="0" lang="en-US" altLang="en-US" sz="1400" b="0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SFMono-Regular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0, word: </a:t>
            </a:r>
            <a:r>
              <a:rPr kumimoji="0" lang="en-US" altLang="en-US" sz="1400" b="0" i="0" u="none" strike="noStrike" cap="none" normalizeH="0" dirty="0" err="1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Tady</a:t>
            </a:r>
            <a:endParaRPr kumimoji="0" lang="en-US" altLang="en-US" sz="3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1E6FB618-0094-8DBE-B79A-3CFE102C3578}"/>
              </a:ext>
            </a:extLst>
          </p:cNvPr>
          <p:cNvSpPr/>
          <p:nvPr/>
        </p:nvSpPr>
        <p:spPr>
          <a:xfrm>
            <a:off x="9733074" y="4823626"/>
            <a:ext cx="461727" cy="65247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47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EED8D-9A9C-56A4-99AB-B7DE795F7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 </a:t>
            </a:r>
            <a:r>
              <a:rPr lang="en-US" dirty="0" err="1"/>
              <a:t>dobr</a:t>
            </a:r>
            <a:r>
              <a:rPr lang="cs-CZ" dirty="0"/>
              <a:t>é kontrolovat správné čtení/zápis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B1F0B-4063-4E53-8EF0-FB9E9E5BA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2AA22B-28E3-E453-5529-F6A695EAB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8</a:t>
            </a:fld>
            <a:endParaRPr lang="en-US"/>
          </a:p>
        </p:txBody>
      </p: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id="{43EDD2CC-C9C3-DAE4-C3BD-A116904C9DC6}"/>
              </a:ext>
            </a:extLst>
          </p:cNvPr>
          <p:cNvSpPr txBox="1"/>
          <p:nvPr/>
        </p:nvSpPr>
        <p:spPr>
          <a:xfrm>
            <a:off x="623644" y="2026017"/>
            <a:ext cx="7372275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std::string filename 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"pairs.txt"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ifstream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file(filename);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std::string word;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number;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!</a:t>
            </a:r>
            <a:r>
              <a:rPr lang="en-US" b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file.is_open</a:t>
            </a:r>
            <a:r>
              <a:rPr lang="en-US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println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"failed to open {}"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filename);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file.good</a:t>
            </a:r>
            <a:r>
              <a:rPr lang="en-US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file &gt;&gt; word &gt;&gt; number;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println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"number: {1}, word: {0}"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word, number);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8" name="Rectangle 1">
            <a:hlinkClick r:id="rId2"/>
            <a:extLst>
              <a:ext uri="{FF2B5EF4-FFF2-40B4-BE49-F238E27FC236}">
                <a16:creationId xmlns:a16="http://schemas.microsoft.com/office/drawing/2014/main" id="{505E4A95-1A55-FE6E-5F16-4E6DD9B49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0050" y="3195568"/>
            <a:ext cx="1860253" cy="1077218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42, word: dog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5, word: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Jirka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SFMono-Regular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10, word: C++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20, word: C#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0, word: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Tady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6DF42197-021E-48C2-D92B-EFB26DC853AF}"/>
              </a:ext>
            </a:extLst>
          </p:cNvPr>
          <p:cNvSpPr/>
          <p:nvPr/>
        </p:nvSpPr>
        <p:spPr>
          <a:xfrm>
            <a:off x="8085344" y="3427382"/>
            <a:ext cx="1076763" cy="65247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C2A446B5-435F-4561-E180-31851E387AF8}"/>
              </a:ext>
            </a:extLst>
          </p:cNvPr>
          <p:cNvSpPr/>
          <p:nvPr/>
        </p:nvSpPr>
        <p:spPr>
          <a:xfrm>
            <a:off x="8610600" y="4599160"/>
            <a:ext cx="2660964" cy="365125"/>
          </a:xfrm>
          <a:prstGeom prst="wedgeRoundRectCallout">
            <a:avLst>
              <a:gd name="adj1" fmla="val -6883"/>
              <a:gd name="adj2" fmla="val -116835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</a:t>
            </a:r>
            <a:r>
              <a:rPr lang="cs-CZ" dirty="0" err="1"/>
              <a:t>ále</a:t>
            </a:r>
            <a:r>
              <a:rPr lang="cs-CZ" dirty="0"/>
              <a:t> zde máme chybu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278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EBD3E-244C-A603-8F75-30A7F0470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7E441-26BA-5EBF-B4F2-AE65A3C13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 </a:t>
            </a:r>
            <a:r>
              <a:rPr lang="en-US" dirty="0" err="1"/>
              <a:t>dobr</a:t>
            </a:r>
            <a:r>
              <a:rPr lang="cs-CZ" dirty="0"/>
              <a:t>é kontrolovat správné čtení/zápis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6D9276-46F7-E170-F377-4EAFCF0B6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E9A3ED-F1B2-F423-D8CA-DC9077888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9</a:t>
            </a:fld>
            <a:endParaRPr lang="en-US"/>
          </a:p>
        </p:txBody>
      </p: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id="{10BE0ABF-2EC7-7EAD-6598-4781586441BA}"/>
              </a:ext>
            </a:extLst>
          </p:cNvPr>
          <p:cNvSpPr txBox="1">
            <a:spLocks/>
          </p:cNvSpPr>
          <p:nvPr/>
        </p:nvSpPr>
        <p:spPr>
          <a:xfrm>
            <a:off x="623644" y="2026017"/>
            <a:ext cx="7372275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std::string filename 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"pairs.txt"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ifstream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file(filename);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std::string word;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number;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!</a:t>
            </a:r>
            <a:r>
              <a:rPr lang="en-US" b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file.is_open</a:t>
            </a:r>
            <a:r>
              <a:rPr lang="en-US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println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"failed to open {}"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filename);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file &gt;&gt; word &gt;&gt; number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println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"number: {1}, word: {0}"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word, number);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F253FF42-C2AE-8E6A-0A6A-5A2AE05B585F}"/>
              </a:ext>
            </a:extLst>
          </p:cNvPr>
          <p:cNvSpPr/>
          <p:nvPr/>
        </p:nvSpPr>
        <p:spPr>
          <a:xfrm>
            <a:off x="8085344" y="3427382"/>
            <a:ext cx="1076763" cy="65247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A476AD33-4912-4616-2264-D17744CFA321}"/>
              </a:ext>
            </a:extLst>
          </p:cNvPr>
          <p:cNvSpPr/>
          <p:nvPr/>
        </p:nvSpPr>
        <p:spPr>
          <a:xfrm>
            <a:off x="8610600" y="4599160"/>
            <a:ext cx="2660964" cy="365125"/>
          </a:xfrm>
          <a:prstGeom prst="wedgeRoundRectCallout">
            <a:avLst>
              <a:gd name="adj1" fmla="val -6883"/>
              <a:gd name="adj2" fmla="val -116835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Te</a:t>
            </a:r>
            <a:r>
              <a:rPr lang="cs-CZ" dirty="0"/>
              <a:t>ď už to vypadá dobře</a:t>
            </a:r>
            <a:endParaRPr lang="en-US" dirty="0"/>
          </a:p>
        </p:txBody>
      </p:sp>
      <p:sp>
        <p:nvSpPr>
          <p:cNvPr id="11" name="Rectangle 3">
            <a:hlinkClick r:id="rId2"/>
            <a:extLst>
              <a:ext uri="{FF2B5EF4-FFF2-40B4-BE49-F238E27FC236}">
                <a16:creationId xmlns:a16="http://schemas.microsoft.com/office/drawing/2014/main" id="{CAF077D1-5C91-AAFC-5231-B7F1F7460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1532" y="3299646"/>
            <a:ext cx="1863011" cy="907941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42, word: dog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5, word: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Jirka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SFMono-Regular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10, word: C++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number: 20, word: C#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779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19651D43A62D4C9BACA83636543EED" ma:contentTypeVersion="13" ma:contentTypeDescription="Vytvoří nový dokument" ma:contentTypeScope="" ma:versionID="57f2ab4979a8175793d9d01ded33a7e4">
  <xsd:schema xmlns:xsd="http://www.w3.org/2001/XMLSchema" xmlns:xs="http://www.w3.org/2001/XMLSchema" xmlns:p="http://schemas.microsoft.com/office/2006/metadata/properties" xmlns:ns3="dbab42ee-70ce-43f2-99c0-6385739211e4" xmlns:ns4="f3293c47-cd37-4bf4-8d46-554ed56ab888" targetNamespace="http://schemas.microsoft.com/office/2006/metadata/properties" ma:root="true" ma:fieldsID="6c0573f9d0b1b836c9e5a8a06eff31a6" ns3:_="" ns4:_="">
    <xsd:import namespace="dbab42ee-70ce-43f2-99c0-6385739211e4"/>
    <xsd:import namespace="f3293c47-cd37-4bf4-8d46-554ed56ab88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GenerationTime" minOccurs="0"/>
                <xsd:element ref="ns4:MediaServiceEventHashCode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ab42ee-70ce-43f2-99c0-6385739211e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93c47-cd37-4bf4-8d46-554ed56ab8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3293c47-cd37-4bf4-8d46-554ed56ab888" xsi:nil="true"/>
  </documentManagement>
</p:properties>
</file>

<file path=customXml/itemProps1.xml><?xml version="1.0" encoding="utf-8"?>
<ds:datastoreItem xmlns:ds="http://schemas.openxmlformats.org/officeDocument/2006/customXml" ds:itemID="{165CA228-228B-43B2-9A40-A01BC4F683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ab42ee-70ce-43f2-99c0-6385739211e4"/>
    <ds:schemaRef ds:uri="f3293c47-cd37-4bf4-8d46-554ed56ab8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F1628D8-B60C-49B3-894E-A80016CD36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EE8F15-15A0-4BD2-B0F4-2647CF7F9B36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www.w3.org/XML/1998/namespace"/>
    <ds:schemaRef ds:uri="http://purl.org/dc/terms/"/>
    <ds:schemaRef ds:uri="f3293c47-cd37-4bf4-8d46-554ed56ab888"/>
    <ds:schemaRef ds:uri="dbab42ee-70ce-43f2-99c0-6385739211e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2023</Words>
  <Application>Microsoft Office PowerPoint</Application>
  <PresentationFormat>Widescreen</PresentationFormat>
  <Paragraphs>246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Consolas</vt:lpstr>
      <vt:lpstr>SFMono-Regular</vt:lpstr>
      <vt:lpstr>Wingdings</vt:lpstr>
      <vt:lpstr>Office Theme</vt:lpstr>
      <vt:lpstr>NPRG041 – C++</vt:lpstr>
      <vt:lpstr>Agenda</vt:lpstr>
      <vt:lpstr>Nejběžnější způsoby předávání parametrů</vt:lpstr>
      <vt:lpstr>Referenční vs hodnotová semantika</vt:lpstr>
      <vt:lpstr>C vs C++ pole</vt:lpstr>
      <vt:lpstr>Range-based for loop</vt:lpstr>
      <vt:lpstr>File streamy</vt:lpstr>
      <vt:lpstr>Je dobré kontrolovat správné čtení/zápis</vt:lpstr>
      <vt:lpstr>Je dobré kontrolovat správné čtení/zápis</vt:lpstr>
      <vt:lpstr>char* vs std::string vs std::string_view</vt:lpstr>
      <vt:lpstr>char* vs std::string vs std::string_view</vt:lpstr>
      <vt:lpstr>char* vs std::string vs std::string_view</vt:lpstr>
      <vt:lpstr>char* vs std::string vs std::string_view</vt:lpstr>
      <vt:lpstr>PowerPoint Presentation</vt:lpstr>
      <vt:lpstr>Objektově orientovaný hello-world</vt:lpstr>
      <vt:lpstr>Příklad: statistika textu (repository/labs/stats)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Klepl</dc:creator>
  <cp:lastModifiedBy>Jiří Klepl</cp:lastModifiedBy>
  <cp:revision>7</cp:revision>
  <dcterms:created xsi:type="dcterms:W3CDTF">2024-09-29T12:33:11Z</dcterms:created>
  <dcterms:modified xsi:type="dcterms:W3CDTF">2025-10-13T16:00:26Z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0x010100C719651D43A62D4C9BACA83636543EED</vt:lpwstr>
  </property>
</Properties>
</file>