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13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presProps.xml" ContentType="application/vnd.openxmlformats-officedocument.presentationml.presProps+xml"/>
  <Override PartName="/ppt/media/image12.wmf" ContentType="image/x-wmf"/>
  <Override PartName="/ppt/media/image10.wmf" ContentType="image/x-wmf"/>
  <Override PartName="/ppt/media/image9.wmf" ContentType="image/x-wmf"/>
  <Override PartName="/ppt/notesMasters/notesMaster1.xml" ContentType="application/vnd.openxmlformats-officedocument.presentationml.notesMaster+xml"/>
  <Override PartName="/ppt/slides/slide8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/>
  <p:notesSz cx="6797675" cy="987266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ldImg"/>
          </p:nvPr>
        </p:nvSpPr>
        <p:spPr>
          <a:xfrm>
            <a:off x="0" y="76428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ft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PlaceHolder 6"/>
          <p:cNvSpPr>
            <a:spLocks noGrp="1"/>
          </p:cNvSpPr>
          <p:nvPr>
            <p:ph type="sldNum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2AE6BBE6-F9D0-404D-A177-76EBB054D3F8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ldNum" idx="4"/>
          </p:nvPr>
        </p:nvSpPr>
        <p:spPr>
          <a:xfrm>
            <a:off x="3849840" y="9377280"/>
            <a:ext cx="2945520" cy="492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7483C2E-189C-4973-81D8-F0F2F2D30BF9}" type="slidenum">
              <a: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sldImg"/>
          </p:nvPr>
        </p:nvSpPr>
        <p:spPr>
          <a:xfrm>
            <a:off x="932040" y="741240"/>
            <a:ext cx="4934880" cy="3701160"/>
          </a:xfrm>
          <a:prstGeom prst="rect">
            <a:avLst/>
          </a:prstGeom>
          <a:ln w="0">
            <a:noFill/>
          </a:ln>
        </p:spPr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160" cy="444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ldNum" idx="12"/>
          </p:nvPr>
        </p:nvSpPr>
        <p:spPr>
          <a:xfrm>
            <a:off x="3849840" y="9377280"/>
            <a:ext cx="2945520" cy="492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5A5EAF3-BDDB-4E31-8C4A-C40AC923D520}" type="slidenum">
              <a: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ldImg"/>
          </p:nvPr>
        </p:nvSpPr>
        <p:spPr>
          <a:xfrm>
            <a:off x="932040" y="741240"/>
            <a:ext cx="4934880" cy="3701160"/>
          </a:xfrm>
          <a:prstGeom prst="rect">
            <a:avLst/>
          </a:prstGeom>
          <a:ln w="0">
            <a:noFill/>
          </a:ln>
        </p:spPr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160" cy="444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ldNum" idx="13"/>
          </p:nvPr>
        </p:nvSpPr>
        <p:spPr>
          <a:xfrm>
            <a:off x="3849840" y="9377280"/>
            <a:ext cx="2945520" cy="492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33DFDEA-BAC0-4816-9131-722C212F4B77}" type="slidenum">
              <a: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sldImg"/>
          </p:nvPr>
        </p:nvSpPr>
        <p:spPr>
          <a:xfrm>
            <a:off x="932040" y="741240"/>
            <a:ext cx="4934880" cy="3701160"/>
          </a:xfrm>
          <a:prstGeom prst="rect">
            <a:avLst/>
          </a:prstGeom>
          <a:ln w="0">
            <a:noFill/>
          </a:ln>
        </p:spPr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160" cy="444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ldNum" idx="14"/>
          </p:nvPr>
        </p:nvSpPr>
        <p:spPr>
          <a:xfrm>
            <a:off x="3849840" y="9377280"/>
            <a:ext cx="2945520" cy="492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BE6F008-53FB-4F0E-8CEF-0BA2150C008B}" type="slidenum">
              <a: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sldImg"/>
          </p:nvPr>
        </p:nvSpPr>
        <p:spPr>
          <a:xfrm>
            <a:off x="932040" y="741240"/>
            <a:ext cx="4934880" cy="3701160"/>
          </a:xfrm>
          <a:prstGeom prst="rect">
            <a:avLst/>
          </a:prstGeom>
          <a:ln w="0">
            <a:noFill/>
          </a:ln>
        </p:spPr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160" cy="444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sldNum" idx="15"/>
          </p:nvPr>
        </p:nvSpPr>
        <p:spPr>
          <a:xfrm>
            <a:off x="3849840" y="9377280"/>
            <a:ext cx="2945520" cy="492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9AEC258-A84D-4056-A645-84B51650DCBE}" type="slidenum">
              <a: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sldImg"/>
          </p:nvPr>
        </p:nvSpPr>
        <p:spPr>
          <a:xfrm>
            <a:off x="932040" y="741240"/>
            <a:ext cx="4934880" cy="3701160"/>
          </a:xfrm>
          <a:prstGeom prst="rect">
            <a:avLst/>
          </a:prstGeom>
          <a:ln w="0">
            <a:noFill/>
          </a:ln>
        </p:spPr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160" cy="444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ldNum" idx="16"/>
          </p:nvPr>
        </p:nvSpPr>
        <p:spPr>
          <a:xfrm>
            <a:off x="3849840" y="9377280"/>
            <a:ext cx="2945520" cy="492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D6E71E8-8D23-4E7D-A385-E90600F7F8BE}" type="slidenum">
              <a: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sldImg"/>
          </p:nvPr>
        </p:nvSpPr>
        <p:spPr>
          <a:xfrm>
            <a:off x="932040" y="741240"/>
            <a:ext cx="4934880" cy="3701160"/>
          </a:xfrm>
          <a:prstGeom prst="rect">
            <a:avLst/>
          </a:prstGeom>
          <a:ln w="0">
            <a:noFill/>
          </a:ln>
        </p:spPr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160" cy="444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sldNum" idx="17"/>
          </p:nvPr>
        </p:nvSpPr>
        <p:spPr>
          <a:xfrm>
            <a:off x="3849840" y="9377280"/>
            <a:ext cx="2945520" cy="492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D0074A7-87CC-43FF-BE7C-5927D8C17D16}" type="slidenum">
              <a: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sldImg"/>
          </p:nvPr>
        </p:nvSpPr>
        <p:spPr>
          <a:xfrm>
            <a:off x="932040" y="741240"/>
            <a:ext cx="4934880" cy="3701160"/>
          </a:xfrm>
          <a:prstGeom prst="rect">
            <a:avLst/>
          </a:prstGeom>
          <a:ln w="0">
            <a:noFill/>
          </a:ln>
        </p:spPr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160" cy="444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ldNum" idx="18"/>
          </p:nvPr>
        </p:nvSpPr>
        <p:spPr>
          <a:xfrm>
            <a:off x="3849840" y="9377280"/>
            <a:ext cx="2945520" cy="492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77A4FA0-4437-4097-908B-D371588825F7}" type="slidenum">
              <a: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sldImg"/>
          </p:nvPr>
        </p:nvSpPr>
        <p:spPr>
          <a:xfrm>
            <a:off x="932040" y="741240"/>
            <a:ext cx="4934880" cy="3701160"/>
          </a:xfrm>
          <a:prstGeom prst="rect">
            <a:avLst/>
          </a:prstGeom>
          <a:ln w="0">
            <a:noFill/>
          </a:ln>
        </p:spPr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160" cy="444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sldNum" idx="19"/>
          </p:nvPr>
        </p:nvSpPr>
        <p:spPr>
          <a:xfrm>
            <a:off x="3849840" y="9377280"/>
            <a:ext cx="2945520" cy="492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2BF57D7-4C7D-4807-947C-C25E740D8144}" type="slidenum">
              <a: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sldImg"/>
          </p:nvPr>
        </p:nvSpPr>
        <p:spPr>
          <a:xfrm>
            <a:off x="932040" y="741240"/>
            <a:ext cx="4934880" cy="3701160"/>
          </a:xfrm>
          <a:prstGeom prst="rect">
            <a:avLst/>
          </a:prstGeom>
          <a:ln w="0">
            <a:noFill/>
          </a:ln>
        </p:spPr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160" cy="444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ldNum" idx="20"/>
          </p:nvPr>
        </p:nvSpPr>
        <p:spPr>
          <a:xfrm>
            <a:off x="3849840" y="9377280"/>
            <a:ext cx="2945520" cy="492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9A5612A-62D2-4BC8-8C81-3B3339B068B6}" type="slidenum">
              <a: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sldImg"/>
          </p:nvPr>
        </p:nvSpPr>
        <p:spPr>
          <a:xfrm>
            <a:off x="932040" y="741240"/>
            <a:ext cx="4934880" cy="3701160"/>
          </a:xfrm>
          <a:prstGeom prst="rect">
            <a:avLst/>
          </a:prstGeom>
          <a:ln w="0">
            <a:noFill/>
          </a:ln>
        </p:spPr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160" cy="444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sldNum" idx="21"/>
          </p:nvPr>
        </p:nvSpPr>
        <p:spPr>
          <a:xfrm>
            <a:off x="3849840" y="9377280"/>
            <a:ext cx="2945520" cy="492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F7CD917-BF67-4F77-BDDC-3C7A4B024618}" type="slidenum">
              <a: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sldImg"/>
          </p:nvPr>
        </p:nvSpPr>
        <p:spPr>
          <a:xfrm>
            <a:off x="932040" y="741240"/>
            <a:ext cx="4934880" cy="3701160"/>
          </a:xfrm>
          <a:prstGeom prst="rect">
            <a:avLst/>
          </a:prstGeom>
          <a:ln w="0">
            <a:noFill/>
          </a:ln>
        </p:spPr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160" cy="444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sldNum" idx="5"/>
          </p:nvPr>
        </p:nvSpPr>
        <p:spPr>
          <a:xfrm>
            <a:off x="3849840" y="9377280"/>
            <a:ext cx="2945520" cy="492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B2B27E2-DB8A-478D-915B-F6F5F81D7EB7}" type="slidenum">
              <a: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ldImg"/>
          </p:nvPr>
        </p:nvSpPr>
        <p:spPr>
          <a:xfrm>
            <a:off x="932040" y="741240"/>
            <a:ext cx="4934880" cy="3701160"/>
          </a:xfrm>
          <a:prstGeom prst="rect">
            <a:avLst/>
          </a:prstGeom>
          <a:ln w="0">
            <a:noFill/>
          </a:ln>
        </p:spPr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160" cy="444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sldNum" idx="22"/>
          </p:nvPr>
        </p:nvSpPr>
        <p:spPr>
          <a:xfrm>
            <a:off x="3849840" y="9377280"/>
            <a:ext cx="2945520" cy="492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1C558E4-47B2-41BD-8D44-F1708574AD6D}" type="slidenum">
              <a: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ldImg"/>
          </p:nvPr>
        </p:nvSpPr>
        <p:spPr>
          <a:xfrm>
            <a:off x="932040" y="741240"/>
            <a:ext cx="4934880" cy="3701160"/>
          </a:xfrm>
          <a:prstGeom prst="rect">
            <a:avLst/>
          </a:prstGeom>
          <a:ln w="0">
            <a:noFill/>
          </a:ln>
        </p:spPr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160" cy="444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sldNum" idx="23"/>
          </p:nvPr>
        </p:nvSpPr>
        <p:spPr>
          <a:xfrm>
            <a:off x="3849840" y="9377280"/>
            <a:ext cx="2945520" cy="492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D3C3F18-94F9-41F1-B2DE-BF45DEA79316}" type="slidenum">
              <a: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sldImg"/>
          </p:nvPr>
        </p:nvSpPr>
        <p:spPr>
          <a:xfrm>
            <a:off x="932040" y="741240"/>
            <a:ext cx="4934880" cy="3701160"/>
          </a:xfrm>
          <a:prstGeom prst="rect">
            <a:avLst/>
          </a:prstGeom>
          <a:ln w="0">
            <a:noFill/>
          </a:ln>
        </p:spPr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160" cy="444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sldNum" idx="24"/>
          </p:nvPr>
        </p:nvSpPr>
        <p:spPr>
          <a:xfrm>
            <a:off x="3849840" y="9377280"/>
            <a:ext cx="2945520" cy="492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EF820EC-0A97-4901-AC41-627FAB4E3CF3}" type="slidenum">
              <a: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sldImg"/>
          </p:nvPr>
        </p:nvSpPr>
        <p:spPr>
          <a:xfrm>
            <a:off x="932040" y="741240"/>
            <a:ext cx="4934880" cy="3701160"/>
          </a:xfrm>
          <a:prstGeom prst="rect">
            <a:avLst/>
          </a:prstGeom>
          <a:ln w="0">
            <a:noFill/>
          </a:ln>
        </p:spPr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160" cy="444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sldNum" idx="25"/>
          </p:nvPr>
        </p:nvSpPr>
        <p:spPr>
          <a:xfrm>
            <a:off x="3849840" y="9377280"/>
            <a:ext cx="2945520" cy="492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086E0BD-F1A5-42A0-9EA0-225631B372EA}" type="slidenum">
              <a: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ldImg"/>
          </p:nvPr>
        </p:nvSpPr>
        <p:spPr>
          <a:xfrm>
            <a:off x="932040" y="741240"/>
            <a:ext cx="4934880" cy="3701160"/>
          </a:xfrm>
          <a:prstGeom prst="rect">
            <a:avLst/>
          </a:prstGeom>
          <a:ln w="0">
            <a:noFill/>
          </a:ln>
        </p:spPr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160" cy="444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sldNum" idx="26"/>
          </p:nvPr>
        </p:nvSpPr>
        <p:spPr>
          <a:xfrm>
            <a:off x="3849840" y="9377280"/>
            <a:ext cx="2945520" cy="492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F00AC9F-6A59-4F9E-A84D-BBC86FDD8341}" type="slidenum">
              <a: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ldImg"/>
          </p:nvPr>
        </p:nvSpPr>
        <p:spPr>
          <a:xfrm>
            <a:off x="932040" y="741240"/>
            <a:ext cx="4934880" cy="3701160"/>
          </a:xfrm>
          <a:prstGeom prst="rect">
            <a:avLst/>
          </a:prstGeom>
          <a:ln w="0">
            <a:noFill/>
          </a:ln>
        </p:spPr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160" cy="444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ldNum" idx="27"/>
          </p:nvPr>
        </p:nvSpPr>
        <p:spPr>
          <a:xfrm>
            <a:off x="3849840" y="9377280"/>
            <a:ext cx="2945520" cy="492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F1C155D-60FD-4A01-A101-DAB050C17AB0}" type="slidenum">
              <a: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sldImg"/>
          </p:nvPr>
        </p:nvSpPr>
        <p:spPr>
          <a:xfrm>
            <a:off x="932040" y="741240"/>
            <a:ext cx="4934880" cy="3701160"/>
          </a:xfrm>
          <a:prstGeom prst="rect">
            <a:avLst/>
          </a:prstGeom>
          <a:ln w="0">
            <a:noFill/>
          </a:ln>
        </p:spPr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160" cy="444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sldNum" idx="28"/>
          </p:nvPr>
        </p:nvSpPr>
        <p:spPr>
          <a:xfrm>
            <a:off x="3849840" y="9377280"/>
            <a:ext cx="2945520" cy="492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4D8D258-B601-4D3E-B1AA-039F99F94935}" type="slidenum">
              <a: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sldImg"/>
          </p:nvPr>
        </p:nvSpPr>
        <p:spPr>
          <a:xfrm>
            <a:off x="932040" y="741240"/>
            <a:ext cx="4934880" cy="3701160"/>
          </a:xfrm>
          <a:prstGeom prst="rect">
            <a:avLst/>
          </a:prstGeom>
          <a:ln w="0">
            <a:noFill/>
          </a:ln>
        </p:spPr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160" cy="444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sldNum" idx="29"/>
          </p:nvPr>
        </p:nvSpPr>
        <p:spPr>
          <a:xfrm>
            <a:off x="3849840" y="9377280"/>
            <a:ext cx="2945520" cy="492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4877413-8178-46CA-B118-0DF97ED444B9}" type="slidenum">
              <a: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sldImg"/>
          </p:nvPr>
        </p:nvSpPr>
        <p:spPr>
          <a:xfrm>
            <a:off x="932040" y="741240"/>
            <a:ext cx="4934880" cy="3701160"/>
          </a:xfrm>
          <a:prstGeom prst="rect">
            <a:avLst/>
          </a:prstGeom>
          <a:ln w="0">
            <a:noFill/>
          </a:ln>
        </p:spPr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160" cy="444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ldNum" idx="6"/>
          </p:nvPr>
        </p:nvSpPr>
        <p:spPr>
          <a:xfrm>
            <a:off x="3849840" y="9377280"/>
            <a:ext cx="2945520" cy="492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006D1D1-0F25-4C40-9AC1-6C0349592E05}" type="slidenum">
              <a: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sldImg"/>
          </p:nvPr>
        </p:nvSpPr>
        <p:spPr>
          <a:xfrm>
            <a:off x="932040" y="741240"/>
            <a:ext cx="4934880" cy="3701160"/>
          </a:xfrm>
          <a:prstGeom prst="rect">
            <a:avLst/>
          </a:prstGeom>
          <a:ln w="0">
            <a:noFill/>
          </a:ln>
        </p:spPr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160" cy="444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sldNum" idx="7"/>
          </p:nvPr>
        </p:nvSpPr>
        <p:spPr>
          <a:xfrm>
            <a:off x="3849840" y="9377280"/>
            <a:ext cx="2945520" cy="492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F371C29-481B-4B9D-B1F7-CD463CB1FCFF}" type="slidenum">
              <a: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sldImg"/>
          </p:nvPr>
        </p:nvSpPr>
        <p:spPr>
          <a:xfrm>
            <a:off x="932040" y="741240"/>
            <a:ext cx="4934880" cy="3701160"/>
          </a:xfrm>
          <a:prstGeom prst="rect">
            <a:avLst/>
          </a:prstGeom>
          <a:ln w="0">
            <a:noFill/>
          </a:ln>
        </p:spPr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160" cy="444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sldNum" idx="8"/>
          </p:nvPr>
        </p:nvSpPr>
        <p:spPr>
          <a:xfrm>
            <a:off x="3849840" y="9377280"/>
            <a:ext cx="2945520" cy="492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5C69244-C38F-4147-9B58-047F18120CFB}" type="slidenum">
              <a: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sldImg"/>
          </p:nvPr>
        </p:nvSpPr>
        <p:spPr>
          <a:xfrm>
            <a:off x="932040" y="741240"/>
            <a:ext cx="4934880" cy="3701160"/>
          </a:xfrm>
          <a:prstGeom prst="rect">
            <a:avLst/>
          </a:prstGeom>
          <a:ln w="0">
            <a:noFill/>
          </a:ln>
        </p:spPr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160" cy="444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ldNum" idx="9"/>
          </p:nvPr>
        </p:nvSpPr>
        <p:spPr>
          <a:xfrm>
            <a:off x="3849840" y="9377280"/>
            <a:ext cx="2945520" cy="492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B844C4C-9384-4BAA-80E2-5E8FB21D7445}" type="slidenum">
              <a: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sldImg"/>
          </p:nvPr>
        </p:nvSpPr>
        <p:spPr>
          <a:xfrm>
            <a:off x="932040" y="741240"/>
            <a:ext cx="4934880" cy="3701160"/>
          </a:xfrm>
          <a:prstGeom prst="rect">
            <a:avLst/>
          </a:prstGeom>
          <a:ln w="0">
            <a:noFill/>
          </a:ln>
        </p:spPr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160" cy="444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ldNum" idx="10"/>
          </p:nvPr>
        </p:nvSpPr>
        <p:spPr>
          <a:xfrm>
            <a:off x="3849840" y="9377280"/>
            <a:ext cx="2945520" cy="492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4053B42-8BB0-4A08-9256-FF40209F04E4}" type="slidenum">
              <a: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sldImg"/>
          </p:nvPr>
        </p:nvSpPr>
        <p:spPr>
          <a:xfrm>
            <a:off x="932040" y="741240"/>
            <a:ext cx="4934880" cy="3701160"/>
          </a:xfrm>
          <a:prstGeom prst="rect">
            <a:avLst/>
          </a:prstGeom>
          <a:ln w="0">
            <a:noFill/>
          </a:ln>
        </p:spPr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160" cy="444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ldNum" idx="11"/>
          </p:nvPr>
        </p:nvSpPr>
        <p:spPr>
          <a:xfrm>
            <a:off x="3849840" y="9377280"/>
            <a:ext cx="2945520" cy="492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833A105-26AE-4DFE-BF64-9C0DB2838C9F}" type="slidenum">
              <a: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ldImg"/>
          </p:nvPr>
        </p:nvSpPr>
        <p:spPr>
          <a:xfrm>
            <a:off x="932040" y="741240"/>
            <a:ext cx="4934880" cy="3701160"/>
          </a:xfrm>
          <a:prstGeom prst="rect">
            <a:avLst/>
          </a:prstGeom>
          <a:ln w="0">
            <a:noFill/>
          </a:ln>
        </p:spPr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79320" y="4691160"/>
            <a:ext cx="5438160" cy="4440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/>
          <p:nvPr/>
        </p:nvSpPr>
        <p:spPr>
          <a:xfrm>
            <a:off x="152280" y="152280"/>
            <a:ext cx="8838360" cy="608760"/>
          </a:xfrm>
          <a:custGeom>
            <a:avLst/>
            <a:gdLst>
              <a:gd name="textAreaLeft" fmla="*/ 0 w 8838360"/>
              <a:gd name="textAreaRight" fmla="*/ 8839080 w 8838360"/>
              <a:gd name="textAreaTop" fmla="*/ 0 h 608760"/>
              <a:gd name="textAreaBottom" fmla="*/ 609480 h 60876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" name="Line 8"/>
          <p:cNvSpPr/>
          <p:nvPr/>
        </p:nvSpPr>
        <p:spPr>
          <a:xfrm>
            <a:off x="152280" y="6705360"/>
            <a:ext cx="8839080" cy="360"/>
          </a:xfrm>
          <a:prstGeom prst="line">
            <a:avLst/>
          </a:prstGeom>
          <a:ln w="19050">
            <a:solidFill>
              <a:srgbClr val="cc99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4" name="Picture 9" descr="DP2"/>
          <p:cNvPicPr/>
          <p:nvPr/>
        </p:nvPicPr>
        <p:blipFill>
          <a:blip r:embed="rId2"/>
          <a:stretch/>
        </p:blipFill>
        <p:spPr>
          <a:xfrm>
            <a:off x="228600" y="228600"/>
            <a:ext cx="794520" cy="527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C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l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i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c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k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 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t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o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 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e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d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i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t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 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M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a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s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t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e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r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 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t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i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t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l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e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 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s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t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y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l</a:t>
            </a: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e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7"/>
          <p:cNvSpPr/>
          <p:nvPr/>
        </p:nvSpPr>
        <p:spPr>
          <a:xfrm>
            <a:off x="152280" y="152280"/>
            <a:ext cx="8838360" cy="608760"/>
          </a:xfrm>
          <a:custGeom>
            <a:avLst/>
            <a:gdLst>
              <a:gd name="textAreaLeft" fmla="*/ 0 w 8838360"/>
              <a:gd name="textAreaRight" fmla="*/ 8839080 w 8838360"/>
              <a:gd name="textAreaTop" fmla="*/ 0 h 608760"/>
              <a:gd name="textAreaBottom" fmla="*/ 609480 h 60876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0" name="Line 8"/>
          <p:cNvSpPr/>
          <p:nvPr/>
        </p:nvSpPr>
        <p:spPr>
          <a:xfrm>
            <a:off x="152280" y="6705360"/>
            <a:ext cx="8839080" cy="360"/>
          </a:xfrm>
          <a:prstGeom prst="line">
            <a:avLst/>
          </a:prstGeom>
          <a:ln w="19050">
            <a:solidFill>
              <a:srgbClr val="cc99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51" name="Picture 9" descr="DP2"/>
          <p:cNvPicPr/>
          <p:nvPr/>
        </p:nvPicPr>
        <p:blipFill>
          <a:blip r:embed="rId2"/>
          <a:stretch/>
        </p:blipFill>
        <p:spPr>
          <a:xfrm>
            <a:off x="228600" y="228600"/>
            <a:ext cx="794520" cy="527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US" sz="4000" b="1" u="none" strike="noStrike" cap="all">
                <a:solidFill>
                  <a:schemeClr val="dk2"/>
                </a:solidFill>
                <a:effectLst/>
                <a:uFillTx/>
                <a:latin typeface="Garamond"/>
              </a:rPr>
              <a:t>Click to edit Master title style</a:t>
            </a:r>
            <a:endParaRPr lang="en-US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1680" cy="1499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7"/>
          <p:cNvSpPr/>
          <p:nvPr/>
        </p:nvSpPr>
        <p:spPr>
          <a:xfrm>
            <a:off x="152280" y="152280"/>
            <a:ext cx="8838360" cy="608760"/>
          </a:xfrm>
          <a:custGeom>
            <a:avLst/>
            <a:gdLst>
              <a:gd name="textAreaLeft" fmla="*/ 0 w 8838360"/>
              <a:gd name="textAreaRight" fmla="*/ 8839080 w 8838360"/>
              <a:gd name="textAreaTop" fmla="*/ 0 h 608760"/>
              <a:gd name="textAreaBottom" fmla="*/ 609480 h 60876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5" name="Line 8"/>
          <p:cNvSpPr/>
          <p:nvPr/>
        </p:nvSpPr>
        <p:spPr>
          <a:xfrm>
            <a:off x="152280" y="6705360"/>
            <a:ext cx="8839080" cy="360"/>
          </a:xfrm>
          <a:prstGeom prst="line">
            <a:avLst/>
          </a:prstGeom>
          <a:ln w="19050">
            <a:solidFill>
              <a:srgbClr val="cc99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56" name="Picture 9" descr="DP2"/>
          <p:cNvPicPr/>
          <p:nvPr/>
        </p:nvPicPr>
        <p:blipFill>
          <a:blip r:embed="rId2"/>
          <a:stretch/>
        </p:blipFill>
        <p:spPr>
          <a:xfrm>
            <a:off x="228600" y="228600"/>
            <a:ext cx="794520" cy="527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Click to edit Master title style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52280" y="1066680"/>
            <a:ext cx="4342680" cy="5637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181080" indent="-181080">
              <a:lnSpc>
                <a:spcPct val="100000"/>
              </a:lnSpc>
              <a:spcBef>
                <a:spcPts val="56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2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47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57480" lvl="3" indent="-181080">
              <a:lnSpc>
                <a:spcPct val="100000"/>
              </a:lnSpc>
              <a:spcBef>
                <a:spcPts val="360"/>
              </a:spcBef>
              <a:buClr>
                <a:srgbClr val="3b812f"/>
              </a:buClr>
              <a:buSzPct val="70000"/>
              <a:buFont typeface="Wingdings" charset="2"/>
              <a:buChar char="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19280" lvl="4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75000"/>
              <a:buFont typeface="Wingdings" charset="2"/>
              <a:buChar char="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48320" y="1066680"/>
            <a:ext cx="4342680" cy="5637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181080" indent="-181080">
              <a:lnSpc>
                <a:spcPct val="100000"/>
              </a:lnSpc>
              <a:spcBef>
                <a:spcPts val="56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2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479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57480" lvl="3" indent="-181080">
              <a:lnSpc>
                <a:spcPct val="100000"/>
              </a:lnSpc>
              <a:spcBef>
                <a:spcPts val="360"/>
              </a:spcBef>
              <a:buClr>
                <a:srgbClr val="3b812f"/>
              </a:buClr>
              <a:buSzPct val="70000"/>
              <a:buFont typeface="Wingdings" charset="2"/>
              <a:buChar char="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19280" lvl="4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75000"/>
              <a:buFont typeface="Wingdings" charset="2"/>
              <a:buChar char="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 7"/>
          <p:cNvSpPr/>
          <p:nvPr/>
        </p:nvSpPr>
        <p:spPr>
          <a:xfrm>
            <a:off x="152280" y="152280"/>
            <a:ext cx="8838360" cy="608760"/>
          </a:xfrm>
          <a:custGeom>
            <a:avLst/>
            <a:gdLst>
              <a:gd name="textAreaLeft" fmla="*/ 0 w 8838360"/>
              <a:gd name="textAreaRight" fmla="*/ 8839080 w 8838360"/>
              <a:gd name="textAreaTop" fmla="*/ 0 h 608760"/>
              <a:gd name="textAreaBottom" fmla="*/ 609480 h 60876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1" name="Line 8"/>
          <p:cNvSpPr/>
          <p:nvPr/>
        </p:nvSpPr>
        <p:spPr>
          <a:xfrm>
            <a:off x="152280" y="6705360"/>
            <a:ext cx="8839080" cy="360"/>
          </a:xfrm>
          <a:prstGeom prst="line">
            <a:avLst/>
          </a:prstGeom>
          <a:ln w="19050">
            <a:solidFill>
              <a:srgbClr val="cc99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62" name="Picture 9" descr="DP2"/>
          <p:cNvPicPr/>
          <p:nvPr/>
        </p:nvPicPr>
        <p:blipFill>
          <a:blip r:embed="rId2"/>
          <a:stretch/>
        </p:blipFill>
        <p:spPr>
          <a:xfrm>
            <a:off x="228600" y="228600"/>
            <a:ext cx="794520" cy="527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Click to edit Master title style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560" cy="639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560" cy="3950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181080" indent="-181080">
              <a:lnSpc>
                <a:spcPct val="100000"/>
              </a:lnSpc>
              <a:spcBef>
                <a:spcPts val="479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40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57480" lvl="3" indent="-181080">
              <a:lnSpc>
                <a:spcPct val="100000"/>
              </a:lnSpc>
              <a:spcBef>
                <a:spcPts val="320"/>
              </a:spcBef>
              <a:buClr>
                <a:srgbClr val="3b812f"/>
              </a:buClr>
              <a:buSzPct val="70000"/>
              <a:buFont typeface="Wingdings" charset="2"/>
              <a:buChar char="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19280" lvl="4" indent="-18108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75000"/>
              <a:buFont typeface="Wingdings" charset="2"/>
              <a:buChar char="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000" cy="639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000" cy="3950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181080" indent="-181080">
              <a:lnSpc>
                <a:spcPct val="100000"/>
              </a:lnSpc>
              <a:spcBef>
                <a:spcPts val="479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40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57480" lvl="3" indent="-181080">
              <a:lnSpc>
                <a:spcPct val="100000"/>
              </a:lnSpc>
              <a:spcBef>
                <a:spcPts val="320"/>
              </a:spcBef>
              <a:buClr>
                <a:srgbClr val="3b812f"/>
              </a:buClr>
              <a:buSzPct val="70000"/>
              <a:buFont typeface="Wingdings" charset="2"/>
              <a:buChar char="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19280" lvl="4" indent="-18108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75000"/>
              <a:buFont typeface="Wingdings" charset="2"/>
              <a:buChar char="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"/>
          <p:cNvSpPr/>
          <p:nvPr/>
        </p:nvSpPr>
        <p:spPr>
          <a:xfrm>
            <a:off x="152280" y="152280"/>
            <a:ext cx="8838360" cy="608760"/>
          </a:xfrm>
          <a:custGeom>
            <a:avLst/>
            <a:gdLst>
              <a:gd name="textAreaLeft" fmla="*/ 0 w 8838360"/>
              <a:gd name="textAreaRight" fmla="*/ 8839080 w 8838360"/>
              <a:gd name="textAreaTop" fmla="*/ 0 h 608760"/>
              <a:gd name="textAreaBottom" fmla="*/ 609480 h 60876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7" name="Line 8"/>
          <p:cNvSpPr/>
          <p:nvPr/>
        </p:nvSpPr>
        <p:spPr>
          <a:xfrm>
            <a:off x="152280" y="6705360"/>
            <a:ext cx="8839080" cy="360"/>
          </a:xfrm>
          <a:prstGeom prst="line">
            <a:avLst/>
          </a:prstGeom>
          <a:ln w="19050">
            <a:solidFill>
              <a:srgbClr val="cc99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8" name="Picture 9" descr="DP2"/>
          <p:cNvPicPr/>
          <p:nvPr/>
        </p:nvPicPr>
        <p:blipFill>
          <a:blip r:embed="rId2"/>
          <a:stretch/>
        </p:blipFill>
        <p:spPr>
          <a:xfrm>
            <a:off x="228600" y="228600"/>
            <a:ext cx="794520" cy="52776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/>
          <p:nvPr/>
        </p:nvSpPr>
        <p:spPr>
          <a:xfrm>
            <a:off x="152280" y="152280"/>
            <a:ext cx="8838360" cy="608760"/>
          </a:xfrm>
          <a:custGeom>
            <a:avLst/>
            <a:gdLst>
              <a:gd name="textAreaLeft" fmla="*/ 0 w 8838360"/>
              <a:gd name="textAreaRight" fmla="*/ 8839080 w 8838360"/>
              <a:gd name="textAreaTop" fmla="*/ 0 h 608760"/>
              <a:gd name="textAreaBottom" fmla="*/ 609480 h 60876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" name="Line 8"/>
          <p:cNvSpPr/>
          <p:nvPr/>
        </p:nvSpPr>
        <p:spPr>
          <a:xfrm>
            <a:off x="152280" y="6705360"/>
            <a:ext cx="8839080" cy="360"/>
          </a:xfrm>
          <a:prstGeom prst="line">
            <a:avLst/>
          </a:prstGeom>
          <a:ln w="19050">
            <a:solidFill>
              <a:srgbClr val="cc99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1" name="Picture 9" descr="DP2"/>
          <p:cNvPicPr/>
          <p:nvPr/>
        </p:nvPicPr>
        <p:blipFill>
          <a:blip r:embed="rId2"/>
          <a:stretch/>
        </p:blipFill>
        <p:spPr>
          <a:xfrm>
            <a:off x="228600" y="228600"/>
            <a:ext cx="794520" cy="527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440" cy="1161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US" sz="2000" b="1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Clic</a:t>
            </a:r>
            <a:r>
              <a:rPr lang="en-US" sz="2000" b="1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k to </a:t>
            </a:r>
            <a:r>
              <a:rPr lang="en-US" sz="2000" b="1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edit </a:t>
            </a:r>
            <a:r>
              <a:rPr lang="en-US" sz="2000" b="1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Ma</a:t>
            </a:r>
            <a:r>
              <a:rPr lang="en-US" sz="2000" b="1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ster </a:t>
            </a:r>
            <a:r>
              <a:rPr lang="en-US" sz="2000" b="1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titl</a:t>
            </a:r>
            <a:r>
              <a:rPr lang="en-US" sz="2000" b="1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e </a:t>
            </a:r>
            <a:r>
              <a:rPr lang="en-US" sz="2000" b="1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styl</a:t>
            </a:r>
            <a:r>
              <a:rPr lang="en-US" sz="2000" b="1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e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0920" cy="5852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181080" indent="-181080">
              <a:lnSpc>
                <a:spcPct val="100000"/>
              </a:lnSpc>
              <a:spcBef>
                <a:spcPts val="641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32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561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479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57480" lvl="3" indent="-181080">
              <a:lnSpc>
                <a:spcPct val="100000"/>
              </a:lnSpc>
              <a:spcBef>
                <a:spcPts val="400"/>
              </a:spcBef>
              <a:buClr>
                <a:srgbClr val="3b812f"/>
              </a:buClr>
              <a:buSzPct val="70000"/>
              <a:buFont typeface="Wingdings" charset="2"/>
              <a:buChar char="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19280" lvl="4" indent="-18108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75000"/>
              <a:buFont typeface="Wingdings" charset="2"/>
              <a:buChar char="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440" cy="4690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en-US" sz="14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7"/>
          <p:cNvSpPr/>
          <p:nvPr/>
        </p:nvSpPr>
        <p:spPr>
          <a:xfrm>
            <a:off x="152280" y="152280"/>
            <a:ext cx="8838360" cy="608760"/>
          </a:xfrm>
          <a:custGeom>
            <a:avLst/>
            <a:gdLst>
              <a:gd name="textAreaLeft" fmla="*/ 0 w 8838360"/>
              <a:gd name="textAreaRight" fmla="*/ 8839080 w 8838360"/>
              <a:gd name="textAreaTop" fmla="*/ 0 h 608760"/>
              <a:gd name="textAreaBottom" fmla="*/ 609480 h 60876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" name="Line 8"/>
          <p:cNvSpPr/>
          <p:nvPr/>
        </p:nvSpPr>
        <p:spPr>
          <a:xfrm>
            <a:off x="152280" y="6705360"/>
            <a:ext cx="8839080" cy="360"/>
          </a:xfrm>
          <a:prstGeom prst="line">
            <a:avLst/>
          </a:prstGeom>
          <a:ln w="19050">
            <a:solidFill>
              <a:srgbClr val="cc99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7" name="Picture 9" descr="DP2"/>
          <p:cNvPicPr/>
          <p:nvPr/>
        </p:nvPicPr>
        <p:blipFill>
          <a:blip r:embed="rId2"/>
          <a:stretch/>
        </p:blipFill>
        <p:spPr>
          <a:xfrm>
            <a:off x="228600" y="228600"/>
            <a:ext cx="794520" cy="527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5680" cy="5659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US" sz="2000" b="1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Clic</a:t>
            </a:r>
            <a:r>
              <a:rPr lang="en-US" sz="2000" b="1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k to </a:t>
            </a:r>
            <a:r>
              <a:rPr lang="en-US" sz="2000" b="1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edit </a:t>
            </a:r>
            <a:r>
              <a:rPr lang="en-US" sz="2000" b="1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Ma</a:t>
            </a:r>
            <a:r>
              <a:rPr lang="en-US" sz="2000" b="1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ster </a:t>
            </a:r>
            <a:r>
              <a:rPr lang="en-US" sz="2000" b="1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titl</a:t>
            </a:r>
            <a:r>
              <a:rPr lang="en-US" sz="2000" b="1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e </a:t>
            </a:r>
            <a:r>
              <a:rPr lang="en-US" sz="2000" b="1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styl</a:t>
            </a:r>
            <a:r>
              <a:rPr lang="en-US" sz="2000" b="1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e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3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3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5680" cy="804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lang="en-US" sz="14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7" hidden="1"/>
          <p:cNvSpPr/>
          <p:nvPr/>
        </p:nvSpPr>
        <p:spPr>
          <a:xfrm>
            <a:off x="152280" y="152280"/>
            <a:ext cx="8838360" cy="608760"/>
          </a:xfrm>
          <a:custGeom>
            <a:avLst/>
            <a:gdLst>
              <a:gd name="textAreaLeft" fmla="*/ 0 w 8838360"/>
              <a:gd name="textAreaRight" fmla="*/ 8839080 w 8838360"/>
              <a:gd name="textAreaTop" fmla="*/ 0 h 608760"/>
              <a:gd name="textAreaBottom" fmla="*/ 609480 h 60876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2" name="Line 8"/>
          <p:cNvSpPr/>
          <p:nvPr/>
        </p:nvSpPr>
        <p:spPr>
          <a:xfrm>
            <a:off x="152280" y="6705360"/>
            <a:ext cx="8839080" cy="360"/>
          </a:xfrm>
          <a:prstGeom prst="line">
            <a:avLst/>
          </a:prstGeom>
          <a:ln w="19050">
            <a:solidFill>
              <a:srgbClr val="cc99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23" name="Picture 9" descr="DP2" hidden="1"/>
          <p:cNvPicPr/>
          <p:nvPr/>
        </p:nvPicPr>
        <p:blipFill>
          <a:blip r:embed="rId2"/>
          <a:stretch/>
        </p:blipFill>
        <p:spPr>
          <a:xfrm>
            <a:off x="228600" y="228600"/>
            <a:ext cx="794520" cy="527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" name="Freeform 7"/>
          <p:cNvSpPr/>
          <p:nvPr/>
        </p:nvSpPr>
        <p:spPr>
          <a:xfrm>
            <a:off x="609480" y="1219320"/>
            <a:ext cx="7923960" cy="913680"/>
          </a:xfrm>
          <a:custGeom>
            <a:avLst/>
            <a:gdLst>
              <a:gd name="textAreaLeft" fmla="*/ 0 w 7923960"/>
              <a:gd name="textAreaRight" fmla="*/ 7924680 w 7923960"/>
              <a:gd name="textAreaTop" fmla="*/ 0 h 913680"/>
              <a:gd name="textAreaBottom" fmla="*/ 914400 h 91368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5" name="Line 8"/>
          <p:cNvSpPr/>
          <p:nvPr/>
        </p:nvSpPr>
        <p:spPr>
          <a:xfrm>
            <a:off x="1981080" y="3962160"/>
            <a:ext cx="6512040" cy="360"/>
          </a:xfrm>
          <a:prstGeom prst="line">
            <a:avLst/>
          </a:prstGeom>
          <a:ln w="19050">
            <a:solidFill>
              <a:srgbClr val="cc99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1523880"/>
            <a:ext cx="7622280" cy="1751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cs-CZ" sz="40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Click to edit Master title style</a:t>
            </a:r>
            <a:endParaRPr lang="en-US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outline text format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Outline Level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5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Outline Level</a:t>
            </a:r>
            <a:endParaRPr lang="en-US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Outline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Sixth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Seventh Outline Level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7"/>
          <p:cNvSpPr/>
          <p:nvPr/>
        </p:nvSpPr>
        <p:spPr>
          <a:xfrm>
            <a:off x="152280" y="152280"/>
            <a:ext cx="8838360" cy="608760"/>
          </a:xfrm>
          <a:custGeom>
            <a:avLst/>
            <a:gdLst>
              <a:gd name="textAreaLeft" fmla="*/ 0 w 8838360"/>
              <a:gd name="textAreaRight" fmla="*/ 8839080 w 8838360"/>
              <a:gd name="textAreaTop" fmla="*/ 0 h 608760"/>
              <a:gd name="textAreaBottom" fmla="*/ 609480 h 60876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9" name="Line 8"/>
          <p:cNvSpPr/>
          <p:nvPr/>
        </p:nvSpPr>
        <p:spPr>
          <a:xfrm>
            <a:off x="152280" y="6705360"/>
            <a:ext cx="8839080" cy="360"/>
          </a:xfrm>
          <a:prstGeom prst="line">
            <a:avLst/>
          </a:prstGeom>
          <a:ln w="19050">
            <a:solidFill>
              <a:srgbClr val="cc99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30" name="Picture 9" descr="DP2"/>
          <p:cNvPicPr/>
          <p:nvPr/>
        </p:nvPicPr>
        <p:blipFill>
          <a:blip r:embed="rId2"/>
          <a:stretch/>
        </p:blipFill>
        <p:spPr>
          <a:xfrm>
            <a:off x="228600" y="228600"/>
            <a:ext cx="794520" cy="527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Click to edit Master title style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52280" y="1066680"/>
            <a:ext cx="8838360" cy="5637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57480" lvl="3" indent="-18108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70000"/>
              <a:buFont typeface="Wingdings" charset="2"/>
              <a:buChar char=""/>
            </a:pPr>
            <a:r>
              <a:rPr lang="en-US" sz="15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lang="en-US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19280" lvl="4" indent="-181080">
              <a:lnSpc>
                <a:spcPct val="100000"/>
              </a:lnSpc>
              <a:spcBef>
                <a:spcPts val="281"/>
              </a:spcBef>
              <a:buClr>
                <a:srgbClr val="cc9900"/>
              </a:buClr>
              <a:buSzPct val="75000"/>
              <a:buFont typeface="Wingdings" charset="2"/>
              <a:buChar char="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7"/>
          <p:cNvSpPr/>
          <p:nvPr/>
        </p:nvSpPr>
        <p:spPr>
          <a:xfrm>
            <a:off x="152280" y="152280"/>
            <a:ext cx="8838360" cy="608760"/>
          </a:xfrm>
          <a:custGeom>
            <a:avLst/>
            <a:gdLst>
              <a:gd name="textAreaLeft" fmla="*/ 0 w 8838360"/>
              <a:gd name="textAreaRight" fmla="*/ 8839080 w 8838360"/>
              <a:gd name="textAreaTop" fmla="*/ 0 h 608760"/>
              <a:gd name="textAreaBottom" fmla="*/ 609480 h 60876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4" name="Line 8"/>
          <p:cNvSpPr/>
          <p:nvPr/>
        </p:nvSpPr>
        <p:spPr>
          <a:xfrm>
            <a:off x="152280" y="6705360"/>
            <a:ext cx="8839080" cy="360"/>
          </a:xfrm>
          <a:prstGeom prst="line">
            <a:avLst/>
          </a:prstGeom>
          <a:ln w="19050">
            <a:solidFill>
              <a:srgbClr val="cc99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35" name="Picture 9" descr="DP2"/>
          <p:cNvPicPr/>
          <p:nvPr/>
        </p:nvPicPr>
        <p:blipFill>
          <a:blip r:embed="rId2"/>
          <a:stretch/>
        </p:blipFill>
        <p:spPr>
          <a:xfrm>
            <a:off x="228600" y="228600"/>
            <a:ext cx="794520" cy="527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81680" y="228600"/>
            <a:ext cx="2208960" cy="6476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Click to edit Master title style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52280" y="228600"/>
            <a:ext cx="6476400" cy="64764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vert="eaVert">
            <a:noAutofit/>
          </a:bodyPr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57480" lvl="3" indent="-18108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70000"/>
              <a:buFont typeface="Wingdings" charset="2"/>
              <a:buChar char=""/>
            </a:pPr>
            <a:r>
              <a:rPr lang="en-US" sz="15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lang="en-US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19280" lvl="4" indent="-181080">
              <a:lnSpc>
                <a:spcPct val="100000"/>
              </a:lnSpc>
              <a:spcBef>
                <a:spcPts val="281"/>
              </a:spcBef>
              <a:buClr>
                <a:srgbClr val="cc9900"/>
              </a:buClr>
              <a:buSzPct val="75000"/>
              <a:buFont typeface="Wingdings" charset="2"/>
              <a:buChar char="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Obj" preserve="1">
  <p:cSld name="Title, Text, and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7"/>
          <p:cNvSpPr/>
          <p:nvPr/>
        </p:nvSpPr>
        <p:spPr>
          <a:xfrm>
            <a:off x="152280" y="152280"/>
            <a:ext cx="8838360" cy="608760"/>
          </a:xfrm>
          <a:custGeom>
            <a:avLst/>
            <a:gdLst>
              <a:gd name="textAreaLeft" fmla="*/ 0 w 8838360"/>
              <a:gd name="textAreaRight" fmla="*/ 8839080 w 8838360"/>
              <a:gd name="textAreaTop" fmla="*/ 0 h 608760"/>
              <a:gd name="textAreaBottom" fmla="*/ 609480 h 60876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9" name="Line 8"/>
          <p:cNvSpPr/>
          <p:nvPr/>
        </p:nvSpPr>
        <p:spPr>
          <a:xfrm>
            <a:off x="152280" y="6705360"/>
            <a:ext cx="8839080" cy="360"/>
          </a:xfrm>
          <a:prstGeom prst="line">
            <a:avLst/>
          </a:prstGeom>
          <a:ln w="19050">
            <a:solidFill>
              <a:srgbClr val="cc99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40" name="Picture 9" descr="DP2"/>
          <p:cNvPicPr/>
          <p:nvPr/>
        </p:nvPicPr>
        <p:blipFill>
          <a:blip r:embed="rId2"/>
          <a:stretch/>
        </p:blipFill>
        <p:spPr>
          <a:xfrm>
            <a:off x="228600" y="228600"/>
            <a:ext cx="794520" cy="527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Garamond"/>
              </a:rPr>
              <a:t>Click to edit Master title style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52280" y="1066680"/>
            <a:ext cx="4342680" cy="5637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57480" lvl="3" indent="-18108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70000"/>
              <a:buFont typeface="Wingdings" charset="2"/>
              <a:buChar char=""/>
            </a:pPr>
            <a:r>
              <a:rPr lang="en-US" sz="15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lang="en-US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19280" lvl="4" indent="-181080">
              <a:lnSpc>
                <a:spcPct val="100000"/>
              </a:lnSpc>
              <a:spcBef>
                <a:spcPts val="281"/>
              </a:spcBef>
              <a:buClr>
                <a:srgbClr val="cc9900"/>
              </a:buClr>
              <a:buSzPct val="75000"/>
              <a:buFont typeface="Wingdings" charset="2"/>
              <a:buChar char="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48320" y="1066680"/>
            <a:ext cx="4342680" cy="5637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57480" lvl="3" indent="-18108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70000"/>
              <a:buFont typeface="Wingdings" charset="2"/>
              <a:buChar char=""/>
            </a:pPr>
            <a:r>
              <a:rPr lang="en-US" sz="15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lang="en-US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19280" lvl="4" indent="-181080">
              <a:lnSpc>
                <a:spcPct val="100000"/>
              </a:lnSpc>
              <a:spcBef>
                <a:spcPts val="281"/>
              </a:spcBef>
              <a:buClr>
                <a:srgbClr val="cc9900"/>
              </a:buClr>
              <a:buSzPct val="75000"/>
              <a:buFont typeface="Wingdings" charset="2"/>
              <a:buChar char="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7"/>
          <p:cNvSpPr/>
          <p:nvPr/>
        </p:nvSpPr>
        <p:spPr>
          <a:xfrm>
            <a:off x="152280" y="152280"/>
            <a:ext cx="8838360" cy="608760"/>
          </a:xfrm>
          <a:custGeom>
            <a:avLst/>
            <a:gdLst>
              <a:gd name="textAreaLeft" fmla="*/ 0 w 8838360"/>
              <a:gd name="textAreaRight" fmla="*/ 8839080 w 8838360"/>
              <a:gd name="textAreaTop" fmla="*/ 0 h 608760"/>
              <a:gd name="textAreaBottom" fmla="*/ 609480 h 608760"/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5" name="Line 8"/>
          <p:cNvSpPr/>
          <p:nvPr/>
        </p:nvSpPr>
        <p:spPr>
          <a:xfrm>
            <a:off x="152280" y="6705360"/>
            <a:ext cx="8839080" cy="360"/>
          </a:xfrm>
          <a:prstGeom prst="line">
            <a:avLst/>
          </a:prstGeom>
          <a:ln w="19050">
            <a:solidFill>
              <a:srgbClr val="cc99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46" name="Picture 9" descr="DP2"/>
          <p:cNvPicPr/>
          <p:nvPr/>
        </p:nvPicPr>
        <p:blipFill>
          <a:blip r:embed="rId2"/>
          <a:stretch/>
        </p:blipFill>
        <p:spPr>
          <a:xfrm>
            <a:off x="228600" y="228600"/>
            <a:ext cx="794520" cy="527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US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Click to edit Master title style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52280" y="1066680"/>
            <a:ext cx="8838360" cy="5637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Master text styles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Second level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Third level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57480" lvl="3" indent="-18108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70000"/>
              <a:buFont typeface="Wingdings" charset="2"/>
              <a:buChar char=""/>
            </a:pPr>
            <a:r>
              <a:rPr lang="en-US" sz="15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Fourth level</a:t>
            </a:r>
            <a:endParaRPr lang="en-US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619280" lvl="4" indent="-181080">
              <a:lnSpc>
                <a:spcPct val="100000"/>
              </a:lnSpc>
              <a:spcBef>
                <a:spcPts val="281"/>
              </a:spcBef>
              <a:buClr>
                <a:srgbClr val="cc9900"/>
              </a:buClr>
              <a:buSzPct val="75000"/>
              <a:buFont typeface="Wingdings" charset="2"/>
              <a:buChar char="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Fifth level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914400" y="1523880"/>
            <a:ext cx="76222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cs-CZ" sz="40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Design patterns</a:t>
            </a:r>
            <a:endParaRPr lang="en-US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Rectangle 2"/>
          <p:cNvSpPr/>
          <p:nvPr/>
        </p:nvSpPr>
        <p:spPr>
          <a:xfrm>
            <a:off x="1981080" y="2971800"/>
            <a:ext cx="6479280" cy="990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lang="en-US" sz="32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Filip Zavoral (et al)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u="none" strike="noStrike">
                <a:solidFill>
                  <a:schemeClr val="dk2"/>
                </a:solidFill>
                <a:effectLst/>
                <a:uFillTx/>
                <a:latin typeface="Lucida Console"/>
              </a:rPr>
              <a:t>https://teaching.mff.cuni.cz/nprg024-web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cs-CZ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Elaboration of DP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152280" y="914400"/>
            <a:ext cx="8838360" cy="5790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Download the slides and materials from the last year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Slides are on the website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Some more links in SIS (!)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At first, try to understand the DP only from the slides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If you fail</a:t>
            </a: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en-US" sz="17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(which is expected</a:t>
            </a:r>
            <a:r>
              <a:rPr lang="cs-CZ" sz="17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)</a:t>
            </a: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, it’s not your fault :)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Slides are </a:t>
            </a:r>
            <a:r>
              <a:rPr lang="en-US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not</a:t>
            </a: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textbooks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Video from the last years is probably not going to be sufficient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Study the DP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Start from GoF book (ignore Smalltalk!)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Find current, relevant, supplementary, … other information from newer materials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16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GoF is 30+ years old!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Find a realistic practical use-case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absolutely </a:t>
            </a:r>
            <a:r>
              <a:rPr lang="cs-CZ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do not adopt</a:t>
            </a: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the ones from GoF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6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Really too old, don’t.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Study the use-case in detail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600" b="1" i="1" u="none" strike="noStrike">
                <a:solidFill>
                  <a:srgbClr val="003399"/>
                </a:solidFill>
                <a:effectLst/>
                <a:uFillTx/>
                <a:latin typeface="Arial"/>
              </a:rPr>
              <a:t>where&amp;how –</a:t>
            </a: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examples, code fragments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Ideally show a use-case in your own project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Make </a:t>
            </a: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(or edit)</a:t>
            </a: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slides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3" dur="indefinite" restart="never" nodeType="tmRoot">
          <p:childTnLst>
            <p:seq>
              <p:cTn id="64" dur="indefinite" nodeType="mainSeq">
                <p:childTnLst>
                  <p:par>
                    <p:cTn id="65" fill="hold" nodeType="clickEffect">
                      <p:stCondLst>
                        <p:cond delay="indefinite"/>
                      </p:stCondLst>
                      <p:childTnLst>
                        <p:par>
                          <p:cTn id="6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Effect">
                      <p:stCondLst>
                        <p:cond delay="indefinite"/>
                      </p:stCondLst>
                      <p:childTnLst>
                        <p:par>
                          <p:cTn id="7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Effect">
                      <p:stCondLst>
                        <p:cond delay="indefinite"/>
                      </p:stCondLst>
                      <p:childTnLst>
                        <p:par>
                          <p:cTn id="9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cs-CZ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Making suitable slides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152280" y="914400"/>
            <a:ext cx="8838360" cy="5790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Detail level should match the GoF explanations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Lots of sources on the internet omit important details (mainly the DP relations)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Find an actual contemporary practical use-case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Good slides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Slides are not a book - write </a:t>
            </a:r>
            <a:r>
              <a:rPr lang="en-US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keywords</a:t>
            </a: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and short assertions, say the rest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Text paragraphs are forbidden, erase all text that can be erased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Do not use </a:t>
            </a:r>
            <a:r>
              <a:rPr lang="cs-CZ" sz="1700" b="0" u="none" strike="noStrike">
                <a:solidFill>
                  <a:srgbClr val="b2b2b2"/>
                </a:solidFill>
                <a:effectLst/>
                <a:highlight>
                  <a:srgbClr val="000000"/>
                </a:highlight>
                <a:uFillTx/>
                <a:latin typeface="Arial"/>
              </a:rPr>
              <a:t> bright font on dark background 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Eyes hurt (also applies to source code)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Do not screenshot the source code!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Pick only the relevant code, add callouts to important&amp;named parts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Design slides that successively show/highlight/unroll what you are talking about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Language: czech or english </a:t>
            </a:r>
            <a:r>
              <a:rPr lang="cs-CZ" sz="1700" b="0" u="none" strike="noStrike">
                <a:solidFill>
                  <a:srgbClr val="c00000"/>
                </a:solidFill>
                <a:effectLst/>
                <a:uFillTx/>
                <a:latin typeface="Arial"/>
              </a:rPr>
              <a:t>(not slovak) </a:t>
            </a: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in pptx </a:t>
            </a:r>
            <a:r>
              <a:rPr lang="cs-CZ" sz="1700" b="0" u="none" strike="noStrike">
                <a:solidFill>
                  <a:srgbClr val="c00000"/>
                </a:solidFill>
                <a:effectLst/>
                <a:uFillTx/>
                <a:latin typeface="Arial"/>
              </a:rPr>
              <a:t>(not pdf, odt, ...</a:t>
            </a:r>
            <a:r>
              <a:rPr lang="en-US" sz="1700" b="0" u="none" strike="noStrike">
                <a:solidFill>
                  <a:srgbClr val="c00000"/>
                </a:solidFill>
                <a:effectLst/>
                <a:uFillTx/>
                <a:latin typeface="Arial"/>
              </a:rPr>
              <a:t>)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Start early!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Study and slide writing&amp;debuggong takes a long time (</a:t>
            </a:r>
            <a:r>
              <a:rPr lang="en-US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&gt; 1 week</a:t>
            </a:r>
            <a:r>
              <a:rPr lang="cs-CZ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!</a:t>
            </a: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)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Update slides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You can use last year’s slides </a:t>
            </a:r>
            <a:r>
              <a:rPr lang="en-US" sz="1700" b="0" u="none" strike="noStrike">
                <a:solidFill>
                  <a:schemeClr val="lt1">
                    <a:lumMod val="50000"/>
                  </a:schemeClr>
                </a:solidFill>
                <a:effectLst/>
                <a:uFillTx/>
                <a:latin typeface="Arial"/>
              </a:rPr>
              <a:t>(see website)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Update, improve, beautify, fix formatting, fix design, improve interpunction, ...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Try the rendering in actual PowerPoint (usually very different from online tools)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3" dur="indefinite" restart="never" nodeType="tmRoot">
          <p:childTnLst>
            <p:seq>
              <p:cTn id="94" dur="indefinite" nodeType="mainSeq">
                <p:childTnLst>
                  <p:par>
                    <p:cTn id="95" fill="hold" nodeType="clickEffect">
                      <p:stCondLst>
                        <p:cond delay="indefinite"/>
                      </p:stCondLst>
                      <p:childTnLst>
                        <p:par>
                          <p:cTn id="9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cs-CZ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Presentations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152280" y="914400"/>
            <a:ext cx="8838360" cy="5790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The presentations is an actual topic talk –</a:t>
            </a: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not a </a:t>
            </a: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'</a:t>
            </a:r>
            <a:r>
              <a:rPr lang="cs-CZ" sz="18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reference seminar</a:t>
            </a: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'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The goal is not to </a:t>
            </a:r>
            <a:r>
              <a:rPr lang="en-US" sz="17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'</a:t>
            </a:r>
            <a:r>
              <a:rPr lang="cs-CZ" sz="17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say all the information</a:t>
            </a:r>
            <a:r>
              <a:rPr lang="en-US" sz="17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'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...but to make sure that the audience </a:t>
            </a:r>
            <a:r>
              <a:rPr lang="cs-CZ" sz="16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will understand your topic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You must understand the topic in greater detail than the detail of your talk!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In case of questions, you must not: </a:t>
            </a:r>
            <a:r>
              <a:rPr lang="en-US" sz="1600" b="0" i="1" u="none" strike="noStrike"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Arial"/>
              </a:rPr>
              <a:t>'</a:t>
            </a:r>
            <a:r>
              <a:rPr lang="cs-CZ" sz="1600" b="0" i="1" u="none" strike="noStrike"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Arial"/>
              </a:rPr>
              <a:t>I’m not sure what this means</a:t>
            </a:r>
            <a:r>
              <a:rPr lang="en-US" sz="1600" b="0" i="1" u="none" strike="noStrike"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Arial"/>
              </a:rPr>
              <a:t>'</a:t>
            </a:r>
            <a:r>
              <a:rPr lang="cs-CZ" sz="1600" b="0" i="1" u="none" strike="noStrike"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Arial"/>
              </a:rPr>
              <a:t>, </a:t>
            </a:r>
            <a:r>
              <a:rPr lang="en-US" sz="1600" b="0" i="1" u="none" strike="noStrike"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Arial"/>
              </a:rPr>
              <a:t>'I don’t understand this', ...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High talk quality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Think in advance about the main message and points that you want to convey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Avoid mumbling, speaking too fast, ...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speak </a:t>
            </a:r>
            <a:r>
              <a:rPr lang="cs-CZ" sz="16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loudly</a:t>
            </a: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and </a:t>
            </a:r>
            <a:r>
              <a:rPr lang="cs-CZ" sz="16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clearly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talk </a:t>
            </a:r>
            <a:r>
              <a:rPr lang="cs-CZ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to the audience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Look at their eyes, don’t look at the slides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Avoid hands in pockets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Avoid filler words &amp; sounds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i="1" u="none" strike="noStrike"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Arial"/>
              </a:rPr>
              <a:t>Errrr aaaaaaaaaaaaand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i="1" u="none" strike="noStrike">
                <a:solidFill>
                  <a:schemeClr val="accent5">
                    <a:lumMod val="50000"/>
                  </a:schemeClr>
                </a:solidFill>
                <a:effectLst/>
                <a:uFillTx/>
                <a:latin typeface="Arial"/>
              </a:rPr>
              <a:t>So we here actually have eerrrrrrrrrrrrrrrrrrrrrr a pattern called errrrrrrr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5" dur="indefinite" restart="never" nodeType="tmRoot">
          <p:childTnLst>
            <p:seq>
              <p:cTn id="136" dur="indefinite" nodeType="mainSeq">
                <p:childTnLst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cs-CZ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Slide prep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152280" y="914400"/>
            <a:ext cx="8838360" cy="5790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Slides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Slides help you and the audience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You can have a quick peek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...but you can’t read word by word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Audience can read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Do not read the slides for them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Do not lose them reading too much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Focus on the important parts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Skip details (audience can think!)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You do not have to read everything on slides!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...esp. if you already said it.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Always comment the meaning of code fragments (audience is not compilers)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59"/>
              </a:spcBef>
              <a:buNone/>
              <a:tabLst>
                <a:tab algn="l" pos="0"/>
              </a:tabLst>
            </a:pP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Make sure you’re on time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Creative and structural patterns: 15-</a:t>
            </a: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20 min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Behavioral patterns: 25 min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Rule of thumb: 1 informative slide per minute is usually </a:t>
            </a:r>
            <a:r>
              <a:rPr lang="cs-CZ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way too fast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Failure to comply with rules </a:t>
            </a:r>
            <a:r>
              <a:rPr lang="en-US" sz="1800" b="1" u="none" strike="noStrike">
                <a:solidFill>
                  <a:schemeClr val="dk1"/>
                </a:solidFill>
                <a:effectLst/>
                <a:uFillTx/>
                <a:latin typeface="Symbol"/>
              </a:rPr>
              <a:t></a:t>
            </a:r>
            <a:r>
              <a:rPr lang="en-US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en-US" sz="1800" b="1" u="none" strike="noStrike">
                <a:solidFill>
                  <a:srgbClr val="ff0000"/>
                </a:solidFill>
                <a:effectLst/>
                <a:uFillTx/>
                <a:latin typeface="Wingdings"/>
              </a:rPr>
              <a:t>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TextBox 4"/>
          <p:cNvSpPr/>
          <p:nvPr/>
        </p:nvSpPr>
        <p:spPr>
          <a:xfrm>
            <a:off x="4695840" y="152280"/>
            <a:ext cx="4295160" cy="3800880"/>
          </a:xfrm>
          <a:prstGeom prst="rect">
            <a:avLst/>
          </a:prstGeom>
          <a:solidFill>
            <a:srgbClr val="fdffe7"/>
          </a:solidFill>
          <a:ln w="25400">
            <a:solidFill>
              <a:srgbClr val="66666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class </a:t>
            </a:r>
            <a:r>
              <a:rPr lang="en-US" sz="800" b="1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DrawingAPI</a:t>
            </a: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 {</a:t>
            </a:r>
            <a:r>
              <a:rPr lang="cs-CZ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	</a:t>
            </a: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	</a:t>
            </a:r>
            <a:r>
              <a:rPr lang="en-US" sz="800" b="0" u="none" strike="noStrike">
                <a:solidFill>
                  <a:srgbClr val="0033cc"/>
                </a:solidFill>
                <a:effectLst/>
                <a:uFillTx/>
                <a:latin typeface="Consolas"/>
              </a:rPr>
              <a:t>// Implementor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  </a:t>
            </a: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virtual </a:t>
            </a:r>
            <a:r>
              <a:rPr lang="en-US" sz="800" b="1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drawCircle</a:t>
            </a: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( x, y, radius) </a:t>
            </a:r>
            <a:r>
              <a:rPr lang="en-US" sz="800" b="1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= 0</a:t>
            </a: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;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};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class </a:t>
            </a:r>
            <a:r>
              <a:rPr lang="cs-CZ" sz="800" b="1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Win</a:t>
            </a:r>
            <a:r>
              <a:rPr lang="en-US" sz="800" b="1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API</a:t>
            </a: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 : DrawingAPI { </a:t>
            </a: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	</a:t>
            </a:r>
            <a:r>
              <a:rPr lang="en-US" sz="800" b="0" u="none" strike="noStrike">
                <a:solidFill>
                  <a:srgbClr val="0033cc"/>
                </a:solidFill>
                <a:effectLst/>
                <a:uFillTx/>
                <a:latin typeface="Consolas"/>
              </a:rPr>
              <a:t>// Concrete Implementor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  </a:t>
            </a:r>
            <a:r>
              <a:rPr lang="en-US" sz="800" b="1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drawCircle</a:t>
            </a: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( x, y, radius) { </a:t>
            </a:r>
            <a:r>
              <a:rPr lang="en-US" sz="800" b="0" u="none" strike="noStrike">
                <a:solidFill>
                  <a:schemeClr val="lt1">
                    <a:lumMod val="50000"/>
                  </a:schemeClr>
                </a:solidFill>
                <a:effectLst/>
                <a:uFillTx/>
                <a:latin typeface="Consolas"/>
              </a:rPr>
              <a:t>....</a:t>
            </a: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 }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};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800" b="0" u="none" strike="noStrike">
                <a:solidFill>
                  <a:schemeClr val="lt1">
                    <a:lumMod val="50000"/>
                  </a:schemeClr>
                </a:solidFill>
                <a:effectLst/>
                <a:uFillTx/>
                <a:latin typeface="Consolas"/>
              </a:rPr>
              <a:t>class </a:t>
            </a:r>
            <a:r>
              <a:rPr lang="cs-CZ" sz="800" b="0" u="none" strike="noStrike">
                <a:solidFill>
                  <a:schemeClr val="lt1">
                    <a:lumMod val="50000"/>
                  </a:schemeClr>
                </a:solidFill>
                <a:effectLst/>
                <a:uFillTx/>
                <a:latin typeface="Consolas"/>
              </a:rPr>
              <a:t>XWin</a:t>
            </a:r>
            <a:r>
              <a:rPr lang="en-US" sz="800" b="0" u="none" strike="noStrike">
                <a:solidFill>
                  <a:schemeClr val="lt1">
                    <a:lumMod val="50000"/>
                  </a:schemeClr>
                </a:solidFill>
                <a:effectLst/>
                <a:uFillTx/>
                <a:latin typeface="Consolas"/>
              </a:rPr>
              <a:t>API :</a:t>
            </a:r>
            <a:r>
              <a:rPr lang="cs-CZ" sz="800" b="0" u="none" strike="noStrike">
                <a:solidFill>
                  <a:schemeClr val="lt1">
                    <a:lumMod val="50000"/>
                  </a:schemeClr>
                </a:solidFill>
                <a:effectLst/>
                <a:uFillTx/>
                <a:latin typeface="Consolas"/>
              </a:rPr>
              <a:t> DrawingAPI </a:t>
            </a:r>
            <a:r>
              <a:rPr lang="en-US" sz="800" b="0" u="none" strike="noStrike">
                <a:solidFill>
                  <a:schemeClr val="lt1">
                    <a:lumMod val="50000"/>
                  </a:schemeClr>
                </a:solidFill>
                <a:effectLst/>
                <a:uFillTx/>
                <a:latin typeface="Consolas"/>
              </a:rPr>
              <a:t>....</a:t>
            </a:r>
            <a:r>
              <a:rPr lang="cs-CZ" sz="800" b="0" u="none" strike="noStrike">
                <a:solidFill>
                  <a:schemeClr val="lt1">
                    <a:lumMod val="50000"/>
                  </a:schemeClr>
                </a:solidFill>
                <a:effectLst/>
                <a:uFillTx/>
                <a:latin typeface="Consolas"/>
              </a:rPr>
              <a:t>	</a:t>
            </a:r>
            <a:r>
              <a:rPr lang="en-US" sz="800" b="0" u="none" strike="noStrike">
                <a:solidFill>
                  <a:schemeClr val="lt1">
                    <a:lumMod val="50000"/>
                  </a:schemeClr>
                </a:solidFill>
                <a:effectLst/>
                <a:uFillTx/>
                <a:latin typeface="Consolas"/>
              </a:rPr>
              <a:t>// other Concrete Implementor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class </a:t>
            </a:r>
            <a:r>
              <a:rPr lang="en-US" sz="800" b="1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Shape</a:t>
            </a: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 { </a:t>
            </a: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	</a:t>
            </a: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	</a:t>
            </a:r>
            <a:r>
              <a:rPr lang="en-US" sz="800" b="0" u="none" strike="noStrike">
                <a:solidFill>
                  <a:srgbClr val="0033cc"/>
                </a:solidFill>
                <a:effectLst/>
                <a:uFillTx/>
                <a:latin typeface="Consolas"/>
              </a:rPr>
              <a:t>// Abstraction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  virtual </a:t>
            </a:r>
            <a:r>
              <a:rPr lang="en-US" sz="800" b="1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draw</a:t>
            </a: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() </a:t>
            </a:r>
            <a:r>
              <a:rPr lang="en-US" sz="800" b="1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= 0</a:t>
            </a: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;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  virtual resize( pct) = 0;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 </a:t>
            </a: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 </a:t>
            </a:r>
            <a:r>
              <a:rPr lang="en-US" sz="800" b="1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API&amp;</a:t>
            </a: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 api_;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};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class </a:t>
            </a:r>
            <a:r>
              <a:rPr lang="en-US" sz="800" b="1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Circle</a:t>
            </a: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 : Shape {</a:t>
            </a: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	</a:t>
            </a:r>
            <a:r>
              <a:rPr lang="en-US" sz="800" b="0" u="none" strike="noStrike">
                <a:solidFill>
                  <a:srgbClr val="0033cc"/>
                </a:solidFill>
                <a:effectLst/>
                <a:uFillTx/>
                <a:latin typeface="Consolas"/>
              </a:rPr>
              <a:t>// Refined Abstraction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800" b="0" u="none" strike="noStrike">
                <a:solidFill>
                  <a:schemeClr val="lt1">
                    <a:lumMod val="50000"/>
                  </a:schemeClr>
                </a:solidFill>
                <a:effectLst/>
                <a:uFillTx/>
                <a:latin typeface="Consolas"/>
              </a:rPr>
              <a:t>  Circle( x, y, rad, API&amp;</a:t>
            </a:r>
            <a:r>
              <a:rPr lang="cs-CZ" sz="800" b="0" u="none" strike="noStrike">
                <a:solidFill>
                  <a:schemeClr val="lt1">
                    <a:lumMod val="50000"/>
                  </a:schemeClr>
                </a:solidFill>
                <a:effectLst/>
                <a:uFillTx/>
                <a:latin typeface="Consolas"/>
              </a:rPr>
              <a:t> </a:t>
            </a:r>
            <a:r>
              <a:rPr lang="en-US" sz="800" b="0" u="none" strike="noStrike">
                <a:solidFill>
                  <a:schemeClr val="lt1">
                    <a:lumMod val="50000"/>
                  </a:schemeClr>
                </a:solidFill>
                <a:effectLst/>
                <a:uFillTx/>
                <a:latin typeface="Consolas"/>
              </a:rPr>
              <a:t>api) : </a:t>
            </a:r>
            <a:r>
              <a:rPr lang="cs-CZ" sz="800" b="0" u="none" strike="noStrike">
                <a:solidFill>
                  <a:schemeClr val="lt1">
                    <a:lumMod val="50000"/>
                  </a:schemeClr>
                </a:solidFill>
                <a:effectLst/>
                <a:uFillTx/>
                <a:latin typeface="Consolas"/>
              </a:rPr>
              <a:t>Shape</a:t>
            </a:r>
            <a:r>
              <a:rPr lang="en-US" sz="800" b="0" u="none" strike="noStrike">
                <a:solidFill>
                  <a:schemeClr val="lt1">
                    <a:lumMod val="50000"/>
                  </a:schemeClr>
                </a:solidFill>
                <a:effectLst/>
                <a:uFillTx/>
                <a:latin typeface="Consolas"/>
              </a:rPr>
              <a:t>(api)</a:t>
            </a:r>
            <a:r>
              <a:rPr lang="cs-CZ" sz="800" b="0" u="none" strike="noStrike">
                <a:solidFill>
                  <a:schemeClr val="lt1">
                    <a:lumMod val="50000"/>
                  </a:schemeClr>
                </a:solidFill>
                <a:effectLst/>
                <a:uFillTx/>
                <a:latin typeface="Consolas"/>
              </a:rPr>
              <a:t>,</a:t>
            </a:r>
            <a:r>
              <a:rPr lang="en-US" sz="800" b="0" u="none" strike="noStrike">
                <a:solidFill>
                  <a:schemeClr val="lt1">
                    <a:lumMod val="50000"/>
                  </a:schemeClr>
                </a:solidFill>
                <a:effectLst/>
                <a:uFillTx/>
                <a:latin typeface="Consolas"/>
              </a:rPr>
              <a:t> x_(x), y_(y), radius_(rad)</a:t>
            </a:r>
            <a:r>
              <a:rPr lang="cs-CZ" sz="800" b="0" u="none" strike="noStrike">
                <a:solidFill>
                  <a:schemeClr val="lt1">
                    <a:lumMod val="50000"/>
                  </a:schemeClr>
                </a:solidFill>
                <a:effectLst/>
                <a:uFillTx/>
                <a:latin typeface="Consolas"/>
              </a:rPr>
              <a:t> </a:t>
            </a:r>
            <a:r>
              <a:rPr lang="en-US" sz="800" b="0" u="none" strike="noStrike">
                <a:solidFill>
                  <a:schemeClr val="lt1">
                    <a:lumMod val="50000"/>
                  </a:schemeClr>
                </a:solidFill>
                <a:effectLst/>
                <a:uFillTx/>
                <a:latin typeface="Consolas"/>
              </a:rPr>
              <a:t>{}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  draw() { </a:t>
            </a:r>
            <a:r>
              <a:rPr lang="en-US" sz="800" b="1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api-&gt;drawCircle</a:t>
            </a: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( x_, y_, radius_); }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  resize( pct) { radius_ *= pct; }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  </a:t>
            </a:r>
            <a:r>
              <a:rPr lang="en-US" sz="800" b="0" u="none" strike="noStrike">
                <a:solidFill>
                  <a:schemeClr val="lt1">
                    <a:lumMod val="50000"/>
                  </a:schemeClr>
                </a:solidFill>
                <a:effectLst/>
                <a:uFillTx/>
                <a:latin typeface="Consolas"/>
              </a:rPr>
              <a:t>double </a:t>
            </a: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x_, y_, radius_;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};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main() {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  vector&lt;</a:t>
            </a:r>
            <a:r>
              <a:rPr lang="en-US" sz="800" b="1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Shape&amp;</a:t>
            </a: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&gt; {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    </a:t>
            </a:r>
            <a:r>
              <a:rPr lang="en-US" sz="800" b="1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Circle</a:t>
            </a: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{ 1, 2, 3, </a:t>
            </a:r>
            <a:r>
              <a:rPr lang="cs-CZ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WinAPI</a:t>
            </a: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()};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    </a:t>
            </a:r>
            <a:r>
              <a:rPr lang="en-US" sz="800" b="1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Circle</a:t>
            </a: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{ 5, 7, 11, </a:t>
            </a:r>
            <a:r>
              <a:rPr lang="cs-CZ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XWinAPI</a:t>
            </a: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()};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  };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  for( s : Shape)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cs-CZ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    </a:t>
            </a: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s.draw();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onsolas"/>
              </a:rPr>
              <a:t>}</a:t>
            </a: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3" dur="indefinite" restart="never" nodeType="tmRoot">
          <p:childTnLst>
            <p:seq>
              <p:cTn id="164" dur="indefinite" nodeType="mainSeq">
                <p:childTnLst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cs-CZ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Evaluation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152280" y="914400"/>
            <a:ext cx="8838360" cy="5790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1800" b="1" u="none" strike="noStrike">
                <a:solidFill>
                  <a:srgbClr val="0070c0"/>
                </a:solidFill>
                <a:effectLst/>
                <a:uFillTx/>
                <a:latin typeface="Arial"/>
              </a:rPr>
              <a:t>[</a:t>
            </a:r>
            <a:r>
              <a:rPr lang="cs-CZ" sz="1800" b="1" u="none" strike="noStrike">
                <a:solidFill>
                  <a:srgbClr val="0070c0"/>
                </a:solidFill>
                <a:effectLst/>
                <a:uFillTx/>
                <a:latin typeface="Arial"/>
              </a:rPr>
              <a:t>4</a:t>
            </a:r>
            <a:r>
              <a:rPr lang="en-US" sz="1800" b="1" u="none" strike="noStrike">
                <a:solidFill>
                  <a:srgbClr val="0070c0"/>
                </a:solidFill>
                <a:effectLst/>
                <a:uFillTx/>
                <a:latin typeface="Arial"/>
              </a:rPr>
              <a:t> pt] </a:t>
            </a: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Slide preparation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Get assigned to a DP in the study group rooster in SIS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understand </a:t>
            </a: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( ≠ memoize!</a:t>
            </a: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) the design pattern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Greater detail level than what you are going to present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make/update slides </a:t>
            </a:r>
            <a:r>
              <a:rPr lang="cs-CZ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on time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1800" b="1" u="none" strike="noStrike">
                <a:solidFill>
                  <a:srgbClr val="0070c0"/>
                </a:solidFill>
                <a:effectLst/>
                <a:uFillTx/>
                <a:latin typeface="Arial"/>
              </a:rPr>
              <a:t>[</a:t>
            </a:r>
            <a:r>
              <a:rPr lang="cs-CZ" sz="1800" b="1" u="none" strike="noStrike">
                <a:solidFill>
                  <a:srgbClr val="0070c0"/>
                </a:solidFill>
                <a:effectLst/>
                <a:uFillTx/>
                <a:latin typeface="Arial"/>
              </a:rPr>
              <a:t>8</a:t>
            </a:r>
            <a:r>
              <a:rPr lang="en-US" sz="1800" b="1" u="none" strike="noStrike">
                <a:solidFill>
                  <a:srgbClr val="0070c0"/>
                </a:solidFill>
                <a:effectLst/>
                <a:uFillTx/>
                <a:latin typeface="Arial"/>
              </a:rPr>
              <a:t> pt] </a:t>
            </a: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Presentation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Deliver an actual good talk (not a boring slide read)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20-25 minutes at the assigned practicals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Answer the questions with certainty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Attendance at the other presentations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≥ </a:t>
            </a: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50</a:t>
            </a: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%</a:t>
            </a: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, active participation in the discussion 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verbal&amp;grade-based evaluation of others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1800" b="1" u="none" strike="noStrike">
                <a:solidFill>
                  <a:srgbClr val="0070c0"/>
                </a:solidFill>
                <a:effectLst/>
                <a:uFillTx/>
                <a:latin typeface="Arial"/>
              </a:rPr>
              <a:t>[</a:t>
            </a:r>
            <a:r>
              <a:rPr lang="cs-CZ" sz="1800" b="1" u="none" strike="noStrike">
                <a:solidFill>
                  <a:srgbClr val="0070c0"/>
                </a:solidFill>
                <a:effectLst/>
                <a:uFillTx/>
                <a:latin typeface="Arial"/>
              </a:rPr>
              <a:t>2</a:t>
            </a:r>
            <a:r>
              <a:rPr lang="en-US" sz="1800" b="1" u="none" strike="noStrike">
                <a:solidFill>
                  <a:srgbClr val="0070c0"/>
                </a:solidFill>
                <a:effectLst/>
                <a:uFillTx/>
                <a:latin typeface="Arial"/>
              </a:rPr>
              <a:t> pt] </a:t>
            </a:r>
            <a:r>
              <a:rPr lang="en-US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Implement a design pattern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... different from the basic Singleton version :)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Any language/program that you authored is OK, in any languages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We need a real use-case -- this is not an implementation homework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1800" b="1" u="none" strike="noStrike">
                <a:solidFill>
                  <a:srgbClr val="0070c0"/>
                </a:solidFill>
                <a:effectLst/>
                <a:uFillTx/>
                <a:latin typeface="Arial"/>
              </a:rPr>
              <a:t>[1</a:t>
            </a:r>
            <a:r>
              <a:rPr lang="cs-CZ" sz="1800" b="1" u="none" strike="noStrike">
                <a:solidFill>
                  <a:srgbClr val="0070c0"/>
                </a:solidFill>
                <a:effectLst/>
                <a:uFillTx/>
                <a:latin typeface="Arial"/>
              </a:rPr>
              <a:t>0</a:t>
            </a:r>
            <a:r>
              <a:rPr lang="en-US" sz="1800" b="1" u="none" strike="noStrike">
                <a:solidFill>
                  <a:srgbClr val="0070c0"/>
                </a:solidFill>
                <a:effectLst/>
                <a:uFillTx/>
                <a:latin typeface="Arial"/>
              </a:rPr>
              <a:t> pt] </a:t>
            </a: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Credit „exam“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AutoShape 6"/>
          <p:cNvSpPr/>
          <p:nvPr/>
        </p:nvSpPr>
        <p:spPr>
          <a:xfrm>
            <a:off x="7162920" y="3352680"/>
            <a:ext cx="1294560" cy="608760"/>
          </a:xfrm>
          <a:prstGeom prst="wedgeRoundRectCallout">
            <a:avLst>
              <a:gd name="adj1" fmla="val -119897"/>
              <a:gd name="adj2" fmla="val 61844"/>
              <a:gd name="adj3" fmla="val 16667"/>
            </a:avLst>
          </a:prstGeom>
          <a:solidFill>
            <a:srgbClr val="ffcc99">
              <a:alpha val="50000"/>
            </a:srgb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noAutofit/>
          </a:bodyPr>
          <a:p>
            <a:pPr algn="ctr"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All parts mandatory!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7" dur="indefinite" restart="never" nodeType="tmRoot">
          <p:childTnLst>
            <p:seq>
              <p:cTn id="198" dur="indefinite" nodeType="mainSeq">
                <p:childTnLst>
                  <p:par>
                    <p:cTn id="199" fill="hold" nodeType="clickEffect">
                      <p:stCondLst>
                        <p:cond delay="indefinite"/>
                      </p:stCondLst>
                      <p:childTnLst>
                        <p:par>
                          <p:cTn id="20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Effect">
                      <p:stCondLst>
                        <p:cond delay="indefinite"/>
                      </p:stCondLst>
                      <p:childTnLst>
                        <p:par>
                          <p:cTn id="2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Effect">
                      <p:stCondLst>
                        <p:cond delay="indefinite"/>
                      </p:stCondLst>
                      <p:childTnLst>
                        <p:par>
                          <p:cTn id="21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Effect">
                      <p:stCondLst>
                        <p:cond delay="indefinite"/>
                      </p:stCondLst>
                      <p:childTnLst>
                        <p:par>
                          <p:cTn id="2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cs-CZ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Assignment of DPs to students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152280" y="914400"/>
            <a:ext cx="8838360" cy="5790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Initial handshake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ASAP: Write down the intention in the group roster: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16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"Yes"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If you have schedule limits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57480" lvl="3" indent="-181080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70000"/>
              <a:buFont typeface="Wingdings" charset="2"/>
              <a:buChar char=""/>
            </a:pPr>
            <a:r>
              <a:rPr lang="en-US" sz="15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"I can’t do on April 15</a:t>
            </a:r>
            <a:r>
              <a:rPr lang="en-US" sz="1500" b="0" i="1" u="none" strike="noStrike" baseline="33000">
                <a:solidFill>
                  <a:schemeClr val="dk1"/>
                </a:solidFill>
                <a:effectLst/>
                <a:uFillTx/>
                <a:latin typeface="Arial"/>
              </a:rPr>
              <a:t>th</a:t>
            </a:r>
            <a:r>
              <a:rPr lang="en-US" sz="15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;</a:t>
            </a:r>
            <a:r>
              <a:rPr lang="cs-CZ" sz="15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Preferably earlier; Earlest from April 1st, ...</a:t>
            </a:r>
            <a:r>
              <a:rPr lang="en-US" sz="15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"</a:t>
            </a:r>
            <a:endParaRPr lang="en-US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The assigned patterns will be visible in the group roster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Bachelors: You should have your own design pattern (extension of GoF)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60360" indent="0">
              <a:lnSpc>
                <a:spcPct val="100000"/>
              </a:lnSpc>
              <a:spcBef>
                <a:spcPts val="340"/>
              </a:spcBef>
              <a:buNone/>
              <a:tabLst>
                <a:tab algn="l" pos="0"/>
              </a:tabLst>
            </a:pP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Upload the slides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56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In SIS until </a:t>
            </a:r>
            <a:r>
              <a:rPr lang="cs-CZ" sz="2800" b="1" u="none" strike="noStrike">
                <a:solidFill>
                  <a:srgbClr val="c00000"/>
                </a:solidFill>
                <a:effectLst/>
                <a:uFillTx/>
                <a:latin typeface="Webdings"/>
              </a:rPr>
              <a:t></a:t>
            </a: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Monday morning</a:t>
            </a:r>
            <a:r>
              <a:rPr lang="cs-CZ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9 AM before the day of your presentation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In case of deadline issues, let us know by e-mail </a:t>
            </a:r>
            <a:r>
              <a:rPr lang="cs-CZ" sz="16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in advance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Unacceptable: </a:t>
            </a:r>
            <a:r>
              <a:rPr lang="en-US" sz="1600" b="0" i="1" u="none" strike="noStrike">
                <a:solidFill>
                  <a:srgbClr val="c00000"/>
                </a:solidFill>
                <a:effectLst/>
                <a:uFillTx/>
                <a:latin typeface="Arial"/>
              </a:rPr>
              <a:t>’</a:t>
            </a:r>
            <a:r>
              <a:rPr lang="cs-CZ" sz="1600" b="0" i="1" u="none" strike="noStrike">
                <a:solidFill>
                  <a:srgbClr val="c00000"/>
                </a:solidFill>
                <a:effectLst/>
                <a:uFillTx/>
                <a:latin typeface="Arial"/>
              </a:rPr>
              <a:t>I thought I only require to present this</a:t>
            </a:r>
            <a:r>
              <a:rPr lang="en-US" sz="1600" b="0" i="1" u="none" strike="noStrike">
                <a:solidFill>
                  <a:srgbClr val="c00000"/>
                </a:solidFill>
                <a:effectLst/>
                <a:uFillTx/>
                <a:latin typeface="Arial"/>
              </a:rPr>
              <a:t>’</a:t>
            </a: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en-US" sz="1600" b="1" u="none" strike="noStrike">
                <a:solidFill>
                  <a:schemeClr val="dk1"/>
                </a:solidFill>
                <a:effectLst/>
                <a:uFillTx/>
                <a:latin typeface="Wingdings"/>
              </a:rPr>
              <a:t>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There will be pre-presentation feedback with points to address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Fixed version: Morning 9AM before your presentation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40"/>
              </a:spcBef>
              <a:buNone/>
              <a:tabLst>
                <a:tab algn="l" pos="0"/>
              </a:tabLst>
            </a:pP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Volunteers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4</a:t>
            </a: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×</a:t>
            </a: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 first presentations in 2 weeks from now (easiest!)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2×  solid understanding of C++ and cooperation on a topic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3" dur="indefinite" restart="never" nodeType="tmRoot">
          <p:childTnLst>
            <p:seq>
              <p:cTn id="234" dur="indefinite" nodeType="mainSeq">
                <p:childTnLst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cs-CZ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Creational patterns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152280" y="1066680"/>
            <a:ext cx="8838360" cy="5637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Creational Patterns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Abstract away the process of creating objects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Influence of the way the objects get created, their storage and count, their contents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plain </a:t>
            </a:r>
            <a:r>
              <a:rPr lang="cs-CZ" sz="17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new</a:t>
            </a: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is often undesirable (if the object type depends on many parameters)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More flexibility of </a:t>
            </a:r>
            <a:r>
              <a:rPr lang="cs-CZ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what</a:t>
            </a: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is created </a:t>
            </a:r>
            <a:r>
              <a:rPr lang="cs-CZ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when</a:t>
            </a: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by </a:t>
            </a:r>
            <a:r>
              <a:rPr lang="cs-CZ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whom</a:t>
            </a: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, </a:t>
            </a:r>
            <a:r>
              <a:rPr lang="cs-CZ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how</a:t>
            </a: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exactly, later stored </a:t>
            </a:r>
            <a:r>
              <a:rPr lang="cs-CZ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where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59"/>
              </a:spcBef>
              <a:buNone/>
              <a:tabLst>
                <a:tab algn="l" pos="0"/>
              </a:tabLst>
            </a:pP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Usual goals: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Encapsulation of usage of a class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Hiding of creation and assembly of more complex objects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59"/>
              </a:spcBef>
              <a:buNone/>
              <a:tabLst>
                <a:tab algn="l" pos="0"/>
              </a:tabLst>
            </a:pP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Creational patterns: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rgbClr val="003399"/>
                </a:solidFill>
                <a:effectLst/>
                <a:uFillTx/>
                <a:latin typeface="Arial"/>
              </a:rPr>
              <a:t>Factory Method – </a:t>
            </a:r>
            <a:r>
              <a:rPr lang="cs-CZ" sz="15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creating class instances, instead of `new`</a:t>
            </a:r>
            <a:endParaRPr lang="en-US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rgbClr val="003399"/>
                </a:solidFill>
                <a:effectLst/>
                <a:uFillTx/>
                <a:latin typeface="Arial"/>
              </a:rPr>
              <a:t>Abstract Factory – </a:t>
            </a:r>
            <a:r>
              <a:rPr lang="cs-CZ" sz="15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creates objects for a given class group, depending on situation</a:t>
            </a:r>
            <a:endParaRPr lang="en-US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rgbClr val="003399"/>
                </a:solidFill>
                <a:effectLst/>
                <a:uFillTx/>
                <a:latin typeface="Arial"/>
              </a:rPr>
              <a:t>Builder – </a:t>
            </a:r>
            <a:r>
              <a:rPr lang="cs-CZ" sz="15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separates object creation (often stepwise) from representation/semantics</a:t>
            </a:r>
            <a:endParaRPr lang="en-US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rgbClr val="003399"/>
                </a:solidFill>
                <a:effectLst/>
                <a:uFillTx/>
                <a:latin typeface="Arial"/>
              </a:rPr>
              <a:t>Prototype –</a:t>
            </a:r>
            <a:r>
              <a:rPr lang="cs-CZ" sz="15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allows easy re-use of well-prepared initialized instance</a:t>
            </a:r>
            <a:endParaRPr lang="en-US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rgbClr val="003399"/>
                </a:solidFill>
                <a:effectLst/>
                <a:uFillTx/>
                <a:latin typeface="Arial"/>
              </a:rPr>
              <a:t>Singleton –</a:t>
            </a:r>
            <a:r>
              <a:rPr lang="cs-CZ" sz="15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ensures a single instance of a class</a:t>
            </a:r>
            <a:endParaRPr lang="en-US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7" dur="indefinite" restart="never" nodeType="tmRoot">
          <p:childTnLst>
            <p:seq>
              <p:cTn id="258" dur="indefinite" nodeType="mainSeq">
                <p:childTnLst>
                  <p:par>
                    <p:cTn id="259" fill="hold" nodeType="clickEffect">
                      <p:stCondLst>
                        <p:cond delay="indefinite"/>
                      </p:stCondLst>
                      <p:childTnLst>
                        <p:par>
                          <p:cTn id="26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cs-CZ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Example: maze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152280" y="1066680"/>
            <a:ext cx="8838360" cy="5637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Unified example for creational DPs: create a maze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Rooms with neighbors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Neighbors comprise walls, doors and other rooms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40"/>
              </a:spcBef>
              <a:buNone/>
              <a:tabLst>
                <a:tab algn="l" pos="0"/>
              </a:tabLst>
            </a:pP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8" name="Picture 5" descr="maze"/>
          <p:cNvPicPr/>
          <p:nvPr/>
        </p:nvPicPr>
        <p:blipFill>
          <a:blip r:embed="rId1"/>
          <a:stretch/>
        </p:blipFill>
        <p:spPr>
          <a:xfrm>
            <a:off x="914400" y="2362320"/>
            <a:ext cx="6844680" cy="3442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9" name="AutoShape 6"/>
          <p:cNvSpPr/>
          <p:nvPr/>
        </p:nvSpPr>
        <p:spPr>
          <a:xfrm>
            <a:off x="6095880" y="6019920"/>
            <a:ext cx="1447200" cy="304200"/>
          </a:xfrm>
          <a:prstGeom prst="wedgeRoundRectCallout">
            <a:avLst>
              <a:gd name="adj1" fmla="val -67106"/>
              <a:gd name="adj2" fmla="val -215625"/>
              <a:gd name="adj3" fmla="val 16667"/>
            </a:avLst>
          </a:prstGeom>
          <a:solidFill>
            <a:srgbClr val="ffcc99">
              <a:alpha val="50000"/>
            </a:srgb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noAutofit/>
          </a:bodyPr>
          <a:p>
            <a:pPr algn="ctr"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components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cs-CZ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Maze – initial implementation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Text Box 5"/>
          <p:cNvSpPr/>
          <p:nvPr/>
        </p:nvSpPr>
        <p:spPr>
          <a:xfrm>
            <a:off x="380880" y="1066680"/>
            <a:ext cx="4647600" cy="397764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spAutoFit/>
          </a:bodyPr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enum Direction {North, South, East, West}; 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class </a:t>
            </a:r>
            <a:r>
              <a:rPr lang="cs-CZ" sz="1400" b="1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MapSite</a:t>
            </a: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{ 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public: 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virtual void </a:t>
            </a:r>
            <a:r>
              <a:rPr lang="cs-CZ" sz="1400" b="1" u="none" strike="noStrike">
                <a:solidFill>
                  <a:srgbClr val="003399"/>
                </a:solidFill>
                <a:effectLst/>
                <a:uFillTx/>
                <a:latin typeface="Courier New"/>
              </a:rPr>
              <a:t>Enter</a:t>
            </a: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() </a:t>
            </a:r>
            <a:r>
              <a:rPr lang="cs-CZ" sz="1400" b="1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= 0</a:t>
            </a: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};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class </a:t>
            </a:r>
            <a:r>
              <a:rPr lang="cs-CZ" sz="1400" b="1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Room</a:t>
            </a: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: MapSite {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public: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Room(int 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id</a:t>
            </a: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MapSite GetSide(Direction);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void SetSide(Direction, MapSite);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virtual void </a:t>
            </a:r>
            <a:r>
              <a:rPr lang="cs-CZ" sz="1400" b="1" u="none" strike="noStrike">
                <a:solidFill>
                  <a:srgbClr val="003399"/>
                </a:solidFill>
                <a:effectLst/>
                <a:uFillTx/>
                <a:latin typeface="Courier New"/>
              </a:rPr>
              <a:t>Enter</a:t>
            </a: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();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private: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MapSite sides[4];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int room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Id</a:t>
            </a: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};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Text Box 6"/>
          <p:cNvSpPr/>
          <p:nvPr/>
        </p:nvSpPr>
        <p:spPr>
          <a:xfrm>
            <a:off x="5257800" y="1066680"/>
            <a:ext cx="3428280" cy="508896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spAutoFit/>
          </a:bodyPr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class </a:t>
            </a:r>
            <a:r>
              <a:rPr lang="cs-CZ" sz="1400" b="1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Wall</a:t>
            </a: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: MapSite {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public: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Wall();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virtual void </a:t>
            </a:r>
            <a:r>
              <a:rPr lang="cs-CZ" sz="1400" b="1" u="none" strike="noStrike">
                <a:solidFill>
                  <a:srgbClr val="003399"/>
                </a:solidFill>
                <a:effectLst/>
                <a:uFillTx/>
                <a:latin typeface="Courier New"/>
              </a:rPr>
              <a:t>Enter</a:t>
            </a: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();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};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  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class </a:t>
            </a:r>
            <a:r>
              <a:rPr lang="cs-CZ" sz="1400" b="1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Door</a:t>
            </a: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: MapSite {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public: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virtual void </a:t>
            </a:r>
            <a:r>
              <a:rPr lang="cs-CZ" sz="1400" b="1" u="none" strike="noStrike">
                <a:solidFill>
                  <a:srgbClr val="003399"/>
                </a:solidFill>
                <a:effectLst/>
                <a:uFillTx/>
                <a:latin typeface="Courier New"/>
              </a:rPr>
              <a:t>Enter</a:t>
            </a: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();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Room OtherSideFrom(Room);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private: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Room room1;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Room room2;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bool </a:t>
            </a:r>
            <a:r>
              <a:rPr lang="cs-CZ" sz="1400" b="1" u="none" strike="noStrike">
                <a:solidFill>
                  <a:srgbClr val="003399"/>
                </a:solidFill>
                <a:effectLst/>
                <a:uFillTx/>
                <a:latin typeface="Courier New"/>
              </a:rPr>
              <a:t>isOpen</a:t>
            </a: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};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class </a:t>
            </a:r>
            <a:r>
              <a:rPr lang="en-US" sz="1400" b="1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Maze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{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public: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Maze();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void AddRoom(Room);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Room GetRoom(roomId);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private:</a:t>
            </a: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</a:t>
            </a:r>
            <a:r>
              <a:rPr lang="en-US" sz="1400" b="0" u="none" strike="noStrike">
                <a:solidFill>
                  <a:schemeClr val="lt1">
                    <a:lumMod val="50000"/>
                  </a:schemeClr>
                </a:solidFill>
                <a:effectLst/>
                <a:uFillTx/>
                <a:latin typeface="Courier New"/>
              </a:rPr>
              <a:t>// ...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};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AutoShape 7"/>
          <p:cNvSpPr/>
          <p:nvPr/>
        </p:nvSpPr>
        <p:spPr>
          <a:xfrm>
            <a:off x="990720" y="5486400"/>
            <a:ext cx="3580560" cy="761400"/>
          </a:xfrm>
          <a:prstGeom prst="wedgeRoundRectCallout">
            <a:avLst>
              <a:gd name="adj1" fmla="val 1597"/>
              <a:gd name="adj2" fmla="val -233750"/>
              <a:gd name="adj3" fmla="val 16667"/>
            </a:avLst>
          </a:prstGeom>
          <a:solidFill>
            <a:srgbClr val="ffcc99">
              <a:alpha val="50000"/>
            </a:srgb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noAutofit/>
          </a:bodyPr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Enter – 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neighbor is</a:t>
            </a: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: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Room or door </a:t>
            </a: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Symbol"/>
              </a:rPr>
              <a:t></a:t>
            </a: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pass</a:t>
            </a:r>
            <a:r>
              <a:rPr lang="cs-CZ" sz="14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 </a:t>
            </a:r>
            <a:r>
              <a:rPr lang="cs-CZ" sz="1400" b="1" u="none" strike="noStrike">
                <a:solidFill>
                  <a:schemeClr val="dk2"/>
                </a:solidFill>
                <a:effectLst/>
                <a:uFillTx/>
                <a:latin typeface="Wingdings"/>
              </a:rPr>
              <a:t>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Wall or closed door </a:t>
            </a: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Symbol"/>
              </a:rPr>
              <a:t></a:t>
            </a: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stop</a:t>
            </a:r>
            <a:r>
              <a:rPr lang="cs-CZ" sz="1400" b="0" u="none" strike="noStrike">
                <a:solidFill>
                  <a:srgbClr val="a50021"/>
                </a:solidFill>
                <a:effectLst/>
                <a:uFillTx/>
                <a:latin typeface="Arial"/>
              </a:rPr>
              <a:t> </a:t>
            </a:r>
            <a:r>
              <a:rPr lang="cs-CZ" sz="1400" b="1" u="none" strike="noStrike">
                <a:solidFill>
                  <a:srgbClr val="a50021"/>
                </a:solidFill>
                <a:effectLst/>
                <a:uFillTx/>
                <a:latin typeface="Wingdings"/>
              </a:rPr>
              <a:t>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3" dur="indefinite" restart="never" nodeType="tmRoot">
          <p:childTnLst>
            <p:seq>
              <p:cTn id="274" dur="indefinite" nodeType="mainSeq">
                <p:childTnLst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cs-CZ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Maze- creation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Text Box 3"/>
          <p:cNvSpPr/>
          <p:nvPr/>
        </p:nvSpPr>
        <p:spPr>
          <a:xfrm>
            <a:off x="380880" y="1066680"/>
            <a:ext cx="3885480" cy="455220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spAutoFit/>
          </a:bodyPr>
          <a:p>
            <a:pPr>
              <a:lnSpc>
                <a:spcPct val="100000"/>
              </a:lnSpc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Maze MazeGame::</a:t>
            </a:r>
            <a:r>
              <a:rPr lang="en-US" sz="1400" b="1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CreateMaze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() {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Maze aMaze = </a:t>
            </a:r>
            <a:r>
              <a:rPr lang="en-US" sz="1400" b="1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new Maze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Room r1 = </a:t>
            </a:r>
            <a:r>
              <a:rPr lang="en-US" sz="1400" b="1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new Room(1)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Room r2 = new Room(2);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Door theDoor = </a:t>
            </a:r>
            <a:r>
              <a:rPr lang="en-US" sz="1400" b="1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new Door(r1, r2)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  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aMaze</a:t>
            </a: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.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AddRoom(r1);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aMaze</a:t>
            </a: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.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AddRoom(r2);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  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r1</a:t>
            </a: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.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SetSide(North, </a:t>
            </a:r>
            <a:r>
              <a:rPr lang="en-US" sz="1400" b="1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new Wall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r1</a:t>
            </a: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.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SetSide(East, </a:t>
            </a:r>
            <a:r>
              <a:rPr lang="en-US" sz="1400" b="1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theDoor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r1</a:t>
            </a: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.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SetSide(South, new Wall);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r1</a:t>
            </a: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.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SetSide(West, new Wall);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  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r2</a:t>
            </a: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.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SetSide(North, new Wall);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r2</a:t>
            </a: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.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SetSide(East, new Wall);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r2</a:t>
            </a: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.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SetSide(South, new Wall);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r2</a:t>
            </a: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.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SetSide(West, </a:t>
            </a:r>
            <a:r>
              <a:rPr lang="en-US" sz="1400" b="1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theDoor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  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</a:t>
            </a: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return aMaze;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}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AutoShape 4"/>
          <p:cNvSpPr/>
          <p:nvPr/>
        </p:nvSpPr>
        <p:spPr>
          <a:xfrm>
            <a:off x="5105520" y="1066680"/>
            <a:ext cx="3351960" cy="304200"/>
          </a:xfrm>
          <a:prstGeom prst="wedgeRoundRectCallout">
            <a:avLst>
              <a:gd name="adj1" fmla="val -77843"/>
              <a:gd name="adj2" fmla="val -6250"/>
              <a:gd name="adj3" fmla="val 16667"/>
            </a:avLst>
          </a:prstGeom>
          <a:solidFill>
            <a:srgbClr val="ffcc99">
              <a:alpha val="50000"/>
            </a:srgb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noAutofit/>
          </a:bodyPr>
          <a:p>
            <a:pPr algn="ctr"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Make a maze with 2 rooms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AutoShape 5"/>
          <p:cNvSpPr/>
          <p:nvPr/>
        </p:nvSpPr>
        <p:spPr>
          <a:xfrm>
            <a:off x="5105520" y="1523880"/>
            <a:ext cx="3351960" cy="304200"/>
          </a:xfrm>
          <a:prstGeom prst="wedgeRoundRectCallout">
            <a:avLst>
              <a:gd name="adj1" fmla="val -77843"/>
              <a:gd name="adj2" fmla="val -6250"/>
              <a:gd name="adj3" fmla="val 16667"/>
            </a:avLst>
          </a:prstGeom>
          <a:solidFill>
            <a:srgbClr val="ffcc99">
              <a:alpha val="50000"/>
            </a:srgb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noAutofit/>
          </a:bodyPr>
          <a:p>
            <a:pPr algn="ctr"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Rooms and a door in between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AutoShape 6"/>
          <p:cNvSpPr/>
          <p:nvPr/>
        </p:nvSpPr>
        <p:spPr>
          <a:xfrm>
            <a:off x="5105520" y="2514600"/>
            <a:ext cx="3351960" cy="304200"/>
          </a:xfrm>
          <a:prstGeom prst="wedgeRoundRectCallout">
            <a:avLst>
              <a:gd name="adj1" fmla="val -94602"/>
              <a:gd name="adj2" fmla="val 93750"/>
              <a:gd name="adj3" fmla="val 16667"/>
            </a:avLst>
          </a:prstGeom>
          <a:solidFill>
            <a:srgbClr val="ffcc99">
              <a:alpha val="50000"/>
            </a:srgb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noAutofit/>
          </a:bodyPr>
          <a:p>
            <a:pPr algn="ctr"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Room borders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495680" y="4038480"/>
            <a:ext cx="4419000" cy="2133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Quite complex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Inflexible </a:t>
            </a: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‼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Change shape?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Change behavior?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DoorNeedingSpell, SpecialRoom?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Hard-coded data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9" dur="indefinite" restart="never" nodeType="tmRoot">
          <p:childTnLst>
            <p:seq>
              <p:cTn id="280" dur="indefinite" nodeType="mainSeq">
                <p:childTnLst>
                  <p:par>
                    <p:cTn id="281" fill="hold" nodeType="clickEffect">
                      <p:stCondLst>
                        <p:cond delay="indefinite"/>
                      </p:stCondLst>
                      <p:childTnLst>
                        <p:par>
                          <p:cTn id="28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US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Literature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152280" y="838080"/>
            <a:ext cx="3809160" cy="3276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E. Gamma, R. Helm,</a:t>
            </a:r>
            <a:br>
              <a:rPr sz="1800"/>
            </a:b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R. Johnson, J. Vlissides</a:t>
            </a:r>
            <a:br>
              <a:rPr sz="1800"/>
            </a:br>
            <a:r>
              <a:rPr lang="cs-CZ" sz="18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The Gang of Four (GoF)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SzPct val="65000"/>
              <a:buFont typeface="Wingdings" charset="2"/>
              <a:buChar char=""/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Design Patterns</a:t>
            </a:r>
            <a:br>
              <a:rPr sz="1800"/>
            </a:b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Elements of Reusable</a:t>
            </a:r>
            <a:br>
              <a:rPr sz="1800"/>
            </a:b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Object-Oriented Software</a:t>
            </a:r>
            <a:br>
              <a:rPr sz="1800"/>
            </a:br>
            <a:r>
              <a:rPr lang="en-US" sz="18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1995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en-US" sz="1600" b="0" u="none" strike="noStrike">
                <a:solidFill>
                  <a:srgbClr val="003399"/>
                </a:solidFill>
                <a:effectLst/>
                <a:uFillTx/>
                <a:latin typeface="Arial"/>
              </a:rPr>
              <a:t>Czech version – Grada 2003: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en-US" sz="1600" b="0" u="none" strike="noStrike">
                <a:solidFill>
                  <a:srgbClr val="003399"/>
                </a:solidFill>
                <a:effectLst/>
                <a:uFillTx/>
                <a:latin typeface="Arial"/>
              </a:rPr>
              <a:t>N</a:t>
            </a:r>
            <a:r>
              <a:rPr lang="cs-CZ" sz="1600" b="0" u="none" strike="noStrike">
                <a:solidFill>
                  <a:srgbClr val="003399"/>
                </a:solidFill>
                <a:effectLst/>
                <a:uFillTx/>
                <a:latin typeface="Arial"/>
              </a:rPr>
              <a:t>ávrh programů podle vzorů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8" name="Picture 4" descr="cover"/>
          <p:cNvPicPr/>
          <p:nvPr/>
        </p:nvPicPr>
        <p:blipFill>
          <a:blip r:embed="rId1"/>
          <a:stretch/>
        </p:blipFill>
        <p:spPr>
          <a:xfrm>
            <a:off x="4572000" y="762120"/>
            <a:ext cx="4149000" cy="5637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" name="Picture 5" descr="GoF_cz"/>
          <p:cNvPicPr/>
          <p:nvPr/>
        </p:nvPicPr>
        <p:blipFill>
          <a:blip r:embed="rId2"/>
          <a:stretch/>
        </p:blipFill>
        <p:spPr>
          <a:xfrm>
            <a:off x="838080" y="4191120"/>
            <a:ext cx="1718640" cy="2404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cs-CZ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Possible improvements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152280" y="1066680"/>
            <a:ext cx="8838360" cy="5637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181080" indent="-18108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Improve the flexibility –</a:t>
            </a: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remove explicit references to particular classes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0">
              <a:lnSpc>
                <a:spcPct val="100000"/>
              </a:lnSpc>
              <a:spcBef>
                <a:spcPts val="159"/>
              </a:spcBef>
              <a:buNone/>
              <a:tabLst>
                <a:tab algn="l" pos="0"/>
              </a:tabLst>
            </a:pP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Factory Method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CreateMaze</a:t>
            </a: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creates contents with a virtual function instead of a destructor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child </a:t>
            </a: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MazeGame</a:t>
            </a: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can overload the function to create additional class instances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59"/>
              </a:spcBef>
              <a:buNone/>
              <a:tabLst>
                <a:tab algn="l" pos="0"/>
              </a:tabLst>
            </a:pP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Abstract Factory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CreateMaze</a:t>
            </a: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gets a parameter object for creating components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Supplying a different object can change behavior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59"/>
              </a:spcBef>
              <a:buNone/>
              <a:tabLst>
                <a:tab algn="l" pos="0"/>
              </a:tabLst>
            </a:pP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Builder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CreateMaze</a:t>
            </a: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gets a parameter object with operations that add components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Created parts &amp; creation method can be changed via inheritance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59"/>
              </a:spcBef>
              <a:buNone/>
              <a:tabLst>
                <a:tab algn="l" pos="0"/>
              </a:tabLst>
            </a:pP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Prototype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CreateMaze</a:t>
            </a: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gets prototypes of objects that can be cloned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Supplying changed (inherited) objects changes the whole maze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59"/>
              </a:spcBef>
              <a:buNone/>
              <a:tabLst>
                <a:tab algn="l" pos="0"/>
              </a:tabLst>
            </a:pP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Singleton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Ensures a single instance that can be reached without storing explicit global data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cs-CZ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Creational DPs - summary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152280" y="1066680"/>
            <a:ext cx="8838360" cy="5637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181080" indent="-181080">
              <a:lnSpc>
                <a:spcPct val="9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Singleton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9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Easy to use ...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9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If you don’t have to solve dependencies, locks, initialization &amp; destruction order, ...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9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Many variants for inter-dependent objects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9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Quite complex, usually not recommended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9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Factory Method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9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flexibility for a relatively small price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9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Usually a virtual method or virtual constructor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9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Abstract Factory, Builder</a:t>
            </a:r>
            <a:r>
              <a:rPr lang="en-US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,</a:t>
            </a: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Prototype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9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More complex and more flexible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9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Use only if required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9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Abstract Factory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9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More consistent objects, more classes, store some state (allocator)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9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Builder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9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Iterative creation, isolation from internal representation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9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Prototype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9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New objects are created by copying, nice for complex defaults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5" dur="indefinite" restart="never" nodeType="tmRoot">
          <p:childTnLst>
            <p:seq>
              <p:cTn id="296" dur="indefinite" nodeType="mainSeq">
                <p:childTnLst>
                  <p:par>
                    <p:cTn id="297" fill="hold" nodeType="clickEffect">
                      <p:stCondLst>
                        <p:cond delay="indefinite"/>
                      </p:stCondLst>
                      <p:childTnLst>
                        <p:par>
                          <p:cTn id="29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Effect">
                      <p:stCondLst>
                        <p:cond delay="indefinite"/>
                      </p:stCondLst>
                      <p:childTnLst>
                        <p:par>
                          <p:cTn id="30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cs-CZ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Creational DPs - comparison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152280" y="1066680"/>
            <a:ext cx="8838360" cy="5637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aaa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Text Box 6"/>
          <p:cNvSpPr/>
          <p:nvPr/>
        </p:nvSpPr>
        <p:spPr>
          <a:xfrm>
            <a:off x="228600" y="1143000"/>
            <a:ext cx="3885480" cy="120888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spAutoFit/>
          </a:bodyPr>
          <a:p>
            <a:pPr>
              <a:lnSpc>
                <a:spcPct val="100000"/>
              </a:lnSpc>
            </a:pPr>
            <a:r>
              <a:rPr lang="en-US" sz="1400" b="1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Maze* CreateMaze() {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Maze* aMaze = MakeMaze();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en-US" sz="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Room* r1 = MakeRoom(1);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Room* r2 = MakeRoom(2);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u="none" strike="noStrike">
                <a:solidFill>
                  <a:schemeClr val="dk1"/>
                </a:solidFill>
                <a:effectLst/>
                <a:uFillTx/>
                <a:latin typeface="Courier New"/>
              </a:rPr>
              <a:t>  Door* theDoor = MakeDoor(r1, r2);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Text Box 9"/>
          <p:cNvSpPr/>
          <p:nvPr/>
        </p:nvSpPr>
        <p:spPr>
          <a:xfrm>
            <a:off x="4952880" y="1219320"/>
            <a:ext cx="4037760" cy="1208880"/>
          </a:xfrm>
          <a:prstGeom prst="rect">
            <a:avLst/>
          </a:prstGeom>
          <a:solidFill>
            <a:srgbClr val="cc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spAutoFit/>
          </a:bodyPr>
          <a:p>
            <a:pPr defTabSz="44928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lang="en-GB" sz="1400" b="1" u="none" strike="noStrike">
                <a:solidFill>
                  <a:srgbClr val="000000"/>
                </a:solidFill>
                <a:effectLst/>
                <a:uFillTx/>
                <a:latin typeface="Courier New"/>
              </a:rPr>
              <a:t>Maze* CreateMaze( MazeFactory&amp; f) {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4928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lang="en-GB" sz="1400" b="1" u="none" strike="noStrike">
                <a:solidFill>
                  <a:srgbClr val="000000"/>
                </a:solidFill>
                <a:effectLst/>
                <a:uFillTx/>
                <a:latin typeface="Courier New"/>
              </a:rPr>
              <a:t>  Maze* aMaze = f.MakeMaze();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4928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endParaRPr lang="en-US" sz="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4928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lang="en-GB" sz="1400" b="1" u="none" strike="noStrike">
                <a:solidFill>
                  <a:srgbClr val="000000"/>
                </a:solidFill>
                <a:effectLst/>
                <a:uFillTx/>
                <a:latin typeface="Courier New"/>
              </a:rPr>
              <a:t>  Room* r1 = f.MakeRoom(1);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4928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lang="en-GB" sz="1400" b="1" u="none" strike="noStrike">
                <a:solidFill>
                  <a:srgbClr val="000000"/>
                </a:solidFill>
                <a:effectLst/>
                <a:uFillTx/>
                <a:latin typeface="Courier New"/>
              </a:rPr>
              <a:t>  Room* r2 = f.MakeRoom(2);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4928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lang="en-GB" sz="1400" b="1" u="none" strike="noStrike">
                <a:solidFill>
                  <a:srgbClr val="000000"/>
                </a:solidFill>
                <a:effectLst/>
                <a:uFillTx/>
                <a:latin typeface="Courier New"/>
              </a:rPr>
              <a:t>  Door* door = f.MakeDoor(r1,r2);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" name="Text Box 11"/>
          <p:cNvSpPr/>
          <p:nvPr/>
        </p:nvSpPr>
        <p:spPr>
          <a:xfrm>
            <a:off x="3505320" y="4343400"/>
            <a:ext cx="5485680" cy="2041920"/>
          </a:xfrm>
          <a:prstGeom prst="rect">
            <a:avLst/>
          </a:prstGeom>
          <a:solidFill>
            <a:srgbClr val="cc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spAutoFit/>
          </a:bodyPr>
          <a:p>
            <a:pPr defTabSz="44928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endParaRPr lang="en-US" sz="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4928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lang="en-GB" sz="1200" b="1" u="none" strike="noStrike">
                <a:solidFill>
                  <a:srgbClr val="000000"/>
                </a:solidFill>
                <a:effectLst/>
                <a:uFillTx/>
                <a:latin typeface="Courier New"/>
              </a:rPr>
              <a:t>Wall* MazeProtoFactory::MakeWall() {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4928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lang="en-GB" sz="1200" b="1" u="none" strike="noStrike">
                <a:solidFill>
                  <a:srgbClr val="000000"/>
                </a:solidFill>
                <a:effectLst/>
                <a:uFillTx/>
                <a:latin typeface="Courier New"/>
              </a:rPr>
              <a:t>  return protoWall-&gt;Clone(); 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4928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lang="en-GB" sz="1200" b="1" u="none" strike="noStrike">
                <a:solidFill>
                  <a:srgbClr val="000000"/>
                </a:solidFill>
                <a:effectLst/>
                <a:uFillTx/>
                <a:latin typeface="Courier New"/>
              </a:rPr>
              <a:t>} 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4928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endParaRPr lang="en-US" sz="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4928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lang="en-GB" sz="1200" b="1" u="none" strike="noStrike">
                <a:solidFill>
                  <a:srgbClr val="000000"/>
                </a:solidFill>
                <a:effectLst/>
                <a:uFillTx/>
                <a:latin typeface="Courier New"/>
              </a:rPr>
              <a:t>Door* MazeProtoFactory::MakeDoor( Room* r1, Room *r2) {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4928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lang="en-GB" sz="1200" b="1" u="none" strike="noStrike">
                <a:solidFill>
                  <a:srgbClr val="000000"/>
                </a:solidFill>
                <a:effectLst/>
                <a:uFillTx/>
                <a:latin typeface="Courier New"/>
              </a:rPr>
              <a:t>  Door* door = protoDoor-&gt;Clone(); 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4928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lang="en-GB" sz="1200" b="1" u="none" strike="noStrike">
                <a:solidFill>
                  <a:srgbClr val="000000"/>
                </a:solidFill>
                <a:effectLst/>
                <a:uFillTx/>
                <a:latin typeface="Courier New"/>
              </a:rPr>
              <a:t>  door-&gt;Initialize(r1, r2); 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4928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lang="en-GB" sz="1200" b="1" u="none" strike="noStrike">
                <a:solidFill>
                  <a:srgbClr val="000000"/>
                </a:solidFill>
                <a:effectLst/>
                <a:uFillTx/>
                <a:latin typeface="Courier New"/>
              </a:rPr>
              <a:t>  return door; 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4928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lang="en-GB" sz="1200" b="1" u="none" strike="noStrike">
                <a:solidFill>
                  <a:srgbClr val="000000"/>
                </a:solidFill>
                <a:effectLst/>
                <a:uFillTx/>
                <a:latin typeface="Courier New"/>
              </a:rPr>
              <a:t>}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4928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4928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lang="en-GB" sz="1200" b="1" u="none" strike="noStrike">
                <a:solidFill>
                  <a:srgbClr val="000000"/>
                </a:solidFill>
                <a:effectLst/>
                <a:uFillTx/>
                <a:latin typeface="Courier New"/>
              </a:rPr>
              <a:t>MazeProtoFactory pf { aMaze, aWall, aRoom, aDoor);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9" name="Text Box 10"/>
          <p:cNvSpPr/>
          <p:nvPr/>
        </p:nvSpPr>
        <p:spPr>
          <a:xfrm>
            <a:off x="228600" y="2819520"/>
            <a:ext cx="4494960" cy="1361520"/>
          </a:xfrm>
          <a:prstGeom prst="rect">
            <a:avLst/>
          </a:prstGeom>
          <a:solidFill>
            <a:srgbClr val="cc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spAutoFit/>
          </a:bodyPr>
          <a:p>
            <a:pPr defTabSz="44928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lang="en-GB" sz="1400" b="1" u="none" strike="noStrike">
                <a:solidFill>
                  <a:srgbClr val="000000"/>
                </a:solidFill>
                <a:effectLst/>
                <a:uFillTx/>
                <a:latin typeface="Courier New"/>
              </a:rPr>
              <a:t>Maze* CreateMaze( MazeBuilder&amp; builder) { 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4928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lang="en-GB" sz="1400" b="1" u="none" strike="noStrike">
                <a:solidFill>
                  <a:srgbClr val="000000"/>
                </a:solidFill>
                <a:effectLst/>
                <a:uFillTx/>
                <a:latin typeface="Courier New"/>
              </a:rPr>
              <a:t>  </a:t>
            </a:r>
            <a:r>
              <a:rPr lang="cs-CZ" sz="1400" b="1" u="none" strike="noStrike">
                <a:solidFill>
                  <a:srgbClr val="000000"/>
                </a:solidFill>
                <a:effectLst/>
                <a:uFillTx/>
                <a:latin typeface="Courier New"/>
              </a:rPr>
              <a:t>return </a:t>
            </a:r>
            <a:r>
              <a:rPr lang="en-GB" sz="1400" b="1" u="none" strike="noStrike">
                <a:solidFill>
                  <a:srgbClr val="000000"/>
                </a:solidFill>
                <a:effectLst/>
                <a:uFillTx/>
                <a:latin typeface="Courier New"/>
              </a:rPr>
              <a:t>builder.BuildMaze()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4928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lang="en-GB" sz="1400" b="1" u="none" strike="noStrike">
                <a:solidFill>
                  <a:srgbClr val="000000"/>
                </a:solidFill>
                <a:effectLst/>
                <a:uFillTx/>
                <a:latin typeface="Courier New"/>
              </a:rPr>
              <a:t>  </a:t>
            </a:r>
            <a:r>
              <a:rPr lang="cs-CZ" sz="1400" b="1" u="none" strike="noStrike">
                <a:solidFill>
                  <a:srgbClr val="000000"/>
                </a:solidFill>
                <a:effectLst/>
                <a:uFillTx/>
                <a:latin typeface="Courier New"/>
              </a:rPr>
              <a:t>  </a:t>
            </a:r>
            <a:r>
              <a:rPr lang="en-GB" sz="1400" b="1" u="none" strike="noStrike">
                <a:solidFill>
                  <a:srgbClr val="000000"/>
                </a:solidFill>
                <a:effectLst/>
                <a:uFillTx/>
                <a:latin typeface="Courier New"/>
              </a:rPr>
              <a:t>.BuildRoom(1)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4928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lang="cs-CZ" sz="1400" b="1" u="none" strike="noStrike">
                <a:solidFill>
                  <a:srgbClr val="000000"/>
                </a:solidFill>
                <a:effectLst/>
                <a:uFillTx/>
                <a:latin typeface="Courier New"/>
              </a:rPr>
              <a:t>    </a:t>
            </a:r>
            <a:r>
              <a:rPr lang="en-GB" sz="1400" b="1" u="none" strike="noStrike">
                <a:solidFill>
                  <a:srgbClr val="000000"/>
                </a:solidFill>
                <a:effectLst/>
                <a:uFillTx/>
                <a:latin typeface="Courier New"/>
              </a:rPr>
              <a:t>.BuildRoom(2)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4928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lang="en-GB" sz="1400" b="1" u="none" strike="noStrike">
                <a:solidFill>
                  <a:srgbClr val="000000"/>
                </a:solidFill>
                <a:effectLst/>
                <a:uFillTx/>
                <a:latin typeface="Courier New"/>
              </a:rPr>
              <a:t>  </a:t>
            </a:r>
            <a:r>
              <a:rPr lang="cs-CZ" sz="1400" b="1" u="none" strike="noStrike">
                <a:solidFill>
                  <a:srgbClr val="000000"/>
                </a:solidFill>
                <a:effectLst/>
                <a:uFillTx/>
                <a:latin typeface="Courier New"/>
              </a:rPr>
              <a:t>  </a:t>
            </a:r>
            <a:r>
              <a:rPr lang="en-GB" sz="1400" b="1" u="none" strike="noStrike">
                <a:solidFill>
                  <a:srgbClr val="000000"/>
                </a:solidFill>
                <a:effectLst/>
                <a:uFillTx/>
                <a:latin typeface="Courier New"/>
              </a:rPr>
              <a:t>.BuildDoor(1, 2)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449280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</a:tabLst>
            </a:pPr>
            <a:r>
              <a:rPr lang="cs-CZ" sz="1400" b="1" u="none" strike="noStrike">
                <a:solidFill>
                  <a:srgbClr val="000000"/>
                </a:solidFill>
                <a:effectLst/>
                <a:uFillTx/>
                <a:latin typeface="Courier New"/>
              </a:rPr>
              <a:t>    .</a:t>
            </a:r>
            <a:r>
              <a:rPr lang="en-GB" sz="1400" b="1" u="none" strike="noStrike">
                <a:solidFill>
                  <a:srgbClr val="000000"/>
                </a:solidFill>
                <a:effectLst/>
                <a:uFillTx/>
                <a:latin typeface="Courier New"/>
              </a:rPr>
              <a:t>GetMaze();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" name="AutoShape 13"/>
          <p:cNvSpPr/>
          <p:nvPr/>
        </p:nvSpPr>
        <p:spPr>
          <a:xfrm>
            <a:off x="5029200" y="2743200"/>
            <a:ext cx="1675800" cy="304200"/>
          </a:xfrm>
          <a:prstGeom prst="wedgeRoundRectCallout">
            <a:avLst>
              <a:gd name="adj1" fmla="val -112218"/>
              <a:gd name="adj2" fmla="val -221875"/>
              <a:gd name="adj3" fmla="val 16667"/>
            </a:avLst>
          </a:prstGeom>
          <a:solidFill>
            <a:srgbClr val="ffcc99">
              <a:alpha val="50000"/>
            </a:srgb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noAutofit/>
          </a:bodyPr>
          <a:p>
            <a:pPr algn="ctr">
              <a:lnSpc>
                <a:spcPct val="100000"/>
              </a:lnSpc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Factory Method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AutoShape 14"/>
          <p:cNvSpPr/>
          <p:nvPr/>
        </p:nvSpPr>
        <p:spPr>
          <a:xfrm>
            <a:off x="7086600" y="3352680"/>
            <a:ext cx="1675800" cy="304200"/>
          </a:xfrm>
          <a:prstGeom prst="wedgeRoundRectCallout">
            <a:avLst>
              <a:gd name="adj1" fmla="val -52463"/>
              <a:gd name="adj2" fmla="val -365625"/>
              <a:gd name="adj3" fmla="val 16667"/>
            </a:avLst>
          </a:prstGeom>
          <a:solidFill>
            <a:srgbClr val="ffcc99">
              <a:alpha val="50000"/>
            </a:srgb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noAutofit/>
          </a:bodyPr>
          <a:p>
            <a:pPr algn="ctr">
              <a:lnSpc>
                <a:spcPct val="100000"/>
              </a:lnSpc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Abstract Factory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AutoShape 15"/>
          <p:cNvSpPr/>
          <p:nvPr/>
        </p:nvSpPr>
        <p:spPr>
          <a:xfrm>
            <a:off x="609480" y="4724280"/>
            <a:ext cx="1675800" cy="304200"/>
          </a:xfrm>
          <a:prstGeom prst="wedgeRoundRectCallout">
            <a:avLst>
              <a:gd name="adj1" fmla="val -50759"/>
              <a:gd name="adj2" fmla="val -239065"/>
              <a:gd name="adj3" fmla="val 16667"/>
            </a:avLst>
          </a:prstGeom>
          <a:solidFill>
            <a:srgbClr val="ffcc99">
              <a:alpha val="50000"/>
            </a:srgb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noAutofit/>
          </a:bodyPr>
          <a:p>
            <a:pPr algn="ctr">
              <a:lnSpc>
                <a:spcPct val="100000"/>
              </a:lnSpc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Builder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AutoShape 16"/>
          <p:cNvSpPr/>
          <p:nvPr/>
        </p:nvSpPr>
        <p:spPr>
          <a:xfrm>
            <a:off x="1295280" y="5715000"/>
            <a:ext cx="1675800" cy="304200"/>
          </a:xfrm>
          <a:prstGeom prst="wedgeRoundRectCallout">
            <a:avLst>
              <a:gd name="adj1" fmla="val 83995"/>
              <a:gd name="adj2" fmla="val -221356"/>
              <a:gd name="adj3" fmla="val 16667"/>
            </a:avLst>
          </a:prstGeom>
          <a:solidFill>
            <a:srgbClr val="ffcc99">
              <a:alpha val="50000"/>
            </a:srgb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noAutofit/>
          </a:bodyPr>
          <a:p>
            <a:pPr algn="ctr">
              <a:lnSpc>
                <a:spcPct val="100000"/>
              </a:lnSpc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Prototype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Oval 17"/>
          <p:cNvSpPr/>
          <p:nvPr/>
        </p:nvSpPr>
        <p:spPr>
          <a:xfrm>
            <a:off x="4845240" y="5140080"/>
            <a:ext cx="1021680" cy="38016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ctr">
            <a:spAutoFit/>
          </a:bodyPr>
          <a:p>
            <a:pPr algn="ctr">
              <a:lnSpc>
                <a:spcPct val="100000"/>
              </a:lnSpc>
            </a:pPr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5" name="Oval 18"/>
          <p:cNvSpPr/>
          <p:nvPr/>
        </p:nvSpPr>
        <p:spPr>
          <a:xfrm>
            <a:off x="6172200" y="1676520"/>
            <a:ext cx="608760" cy="304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ctr">
            <a:spAutoFit/>
          </a:bodyPr>
          <a:p>
            <a:pPr algn="ctr">
              <a:lnSpc>
                <a:spcPct val="100000"/>
              </a:lnSpc>
            </a:pPr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6" name="Oval 19"/>
          <p:cNvSpPr/>
          <p:nvPr/>
        </p:nvSpPr>
        <p:spPr>
          <a:xfrm>
            <a:off x="1098360" y="2962440"/>
            <a:ext cx="1034280" cy="38016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ctr">
            <a:spAutoFit/>
          </a:bodyPr>
          <a:p>
            <a:pPr algn="ctr">
              <a:lnSpc>
                <a:spcPct val="100000"/>
              </a:lnSpc>
            </a:pPr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7" name="Oval 20"/>
          <p:cNvSpPr/>
          <p:nvPr/>
        </p:nvSpPr>
        <p:spPr>
          <a:xfrm>
            <a:off x="609480" y="3848040"/>
            <a:ext cx="1294560" cy="38016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ctr">
            <a:spAutoFit/>
          </a:bodyPr>
          <a:p>
            <a:pPr algn="ctr">
              <a:lnSpc>
                <a:spcPct val="100000"/>
              </a:lnSpc>
            </a:pPr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8" name="Oval 21"/>
          <p:cNvSpPr/>
          <p:nvPr/>
        </p:nvSpPr>
        <p:spPr>
          <a:xfrm>
            <a:off x="1523880" y="1600200"/>
            <a:ext cx="1065960" cy="3042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ctr">
            <a:spAutoFit/>
          </a:bodyPr>
          <a:p>
            <a:pPr algn="ctr">
              <a:lnSpc>
                <a:spcPct val="100000"/>
              </a:lnSpc>
            </a:pPr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9" name="Oval 22"/>
          <p:cNvSpPr/>
          <p:nvPr/>
        </p:nvSpPr>
        <p:spPr>
          <a:xfrm>
            <a:off x="4267080" y="4533840"/>
            <a:ext cx="1028520" cy="38016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ctr">
            <a:spAutoFit/>
          </a:bodyPr>
          <a:p>
            <a:pPr algn="ctr">
              <a:lnSpc>
                <a:spcPct val="100000"/>
              </a:lnSpc>
            </a:pPr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70" name="Oval 20"/>
          <p:cNvSpPr/>
          <p:nvPr/>
        </p:nvSpPr>
        <p:spPr>
          <a:xfrm>
            <a:off x="633960" y="3533040"/>
            <a:ext cx="227880" cy="21348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ctr">
            <a:spAutoFit/>
          </a:bodyPr>
          <a:p>
            <a:pPr algn="ctr">
              <a:lnSpc>
                <a:spcPct val="100000"/>
              </a:lnSpc>
            </a:pPr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5" dur="indefinite" restart="never" nodeType="tmRoot">
          <p:childTnLst>
            <p:seq>
              <p:cTn id="326" dur="indefinite" nodeType="mainSeq">
                <p:childTnLst>
                  <p:par>
                    <p:cTn id="327" fill="hold" nodeType="clickEffect">
                      <p:stCondLst>
                        <p:cond delay="indefinite"/>
                      </p:stCondLst>
                      <p:childTnLst>
                        <p:par>
                          <p:cTn id="3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 nodeType="clickEffect">
                      <p:stCondLst>
                        <p:cond delay="indefinite"/>
                      </p:stCondLst>
                      <p:childTnLst>
                        <p:par>
                          <p:cTn id="33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 nodeType="clickEffect">
                      <p:stCondLst>
                        <p:cond delay="indefinite"/>
                      </p:stCondLst>
                      <p:childTnLst>
                        <p:par>
                          <p:cTn id="34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cs-CZ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Structural DPs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152280" y="1066680"/>
            <a:ext cx="8838360" cy="5637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Ways of composing the classes and objects into larger structures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Adapter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GB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Adapts an interface to a different one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Bridge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Materialized separation of the abstraction from the implementation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Prevents explosive spread of various adapter classes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Facade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Defines a common interface for a whole subsystem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Proxy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 smarter way to reach some object (reference); usually with access controls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Decorator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Adds new properties to an object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runtime</a:t>
            </a: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, transparent –</a:t>
            </a: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the decoratee doesn’t need to know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Composit</a:t>
            </a:r>
            <a:r>
              <a:rPr lang="en-US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e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 hierarchy made of primitive and compound objects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Unified (or correctly orchestrated) operations on all objects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Flyweight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Support for managing large amounts of simple objects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cs-CZ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Behavioral DPs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152280" y="1066680"/>
            <a:ext cx="8838360" cy="5637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Behavioral design patterns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Separation of functionality and responsibility among objects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Communication between objects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Complex structure of code execution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Abstraction of run-time technical details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indent="-181080">
              <a:lnSpc>
                <a:spcPct val="100000"/>
              </a:lnSpc>
              <a:spcBef>
                <a:spcPts val="340"/>
              </a:spcBef>
              <a:buNone/>
              <a:tabLst>
                <a:tab algn="l" pos="0"/>
              </a:tabLst>
            </a:pP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Behavioral class patterns 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Use of inheritance to separate behavior between classes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Template method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Abstract definition of algorithm by steps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Interpreter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Representation of a grammar as a class hierarchy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Behavioral object patterns 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Cooperation among groups of objects to reach functionality goals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cs-CZ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Behavioral DPs: objects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152280" y="990720"/>
            <a:ext cx="8838360" cy="5714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181080" indent="-181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Behavioral object patterns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Object composition instead of inheritance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Mediator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Consolidates the reference network into a single object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Chain of Responsibility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Sending of messages via a chain of objects, each responsible only for some property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Observer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Defines dependencies on more objects, spreads events to other objects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Encapsulation of object behavior, access control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Strategy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Object describes an algorithm, it can be easily swapped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Command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Object describes a request for a functionality, separates the request from actual call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State</a:t>
            </a:r>
            <a:r>
              <a:rPr lang="en-US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Object describes a state of some structure; centralizes the storage and management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Visitor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Encapsulates behavior that would otherwise be implemented in multiple classes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Memento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Abstracts ways to reach recoverable state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Iterator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Abstracts methods to successively access a group of objects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cs-CZ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Relations of message senders and receivers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8" name="Picture 7" descr="obser024"/>
          <p:cNvPicPr/>
          <p:nvPr/>
        </p:nvPicPr>
        <p:blipFill>
          <a:blip r:embed="rId1"/>
          <a:stretch/>
        </p:blipFill>
        <p:spPr>
          <a:xfrm>
            <a:off x="3755880" y="1012680"/>
            <a:ext cx="3458520" cy="2331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Picture 9" descr="media035"/>
          <p:cNvPicPr/>
          <p:nvPr/>
        </p:nvPicPr>
        <p:blipFill>
          <a:blip r:embed="rId2"/>
          <a:stretch/>
        </p:blipFill>
        <p:spPr>
          <a:xfrm>
            <a:off x="152280" y="4724280"/>
            <a:ext cx="4001400" cy="192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0" name="Picture 11" descr="chain093"/>
          <p:cNvPicPr/>
          <p:nvPr/>
        </p:nvPicPr>
        <p:blipFill>
          <a:blip r:embed="rId3"/>
          <a:stretch/>
        </p:blipFill>
        <p:spPr>
          <a:xfrm>
            <a:off x="5286240" y="4495680"/>
            <a:ext cx="3857040" cy="2187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1" name="AutoShape 13"/>
          <p:cNvSpPr/>
          <p:nvPr/>
        </p:nvSpPr>
        <p:spPr>
          <a:xfrm>
            <a:off x="2003400" y="1622520"/>
            <a:ext cx="1447200" cy="761400"/>
          </a:xfrm>
          <a:prstGeom prst="wedgeRoundRectCallout">
            <a:avLst>
              <a:gd name="adj1" fmla="val 82125"/>
              <a:gd name="adj2" fmla="val 55417"/>
              <a:gd name="adj3" fmla="val 16667"/>
            </a:avLst>
          </a:prstGeom>
          <a:solidFill>
            <a:srgbClr val="ffcc99">
              <a:alpha val="50000"/>
            </a:srgb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noAutofit/>
          </a:bodyPr>
          <a:p>
            <a:pPr algn="ctr"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Observer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3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(unknown receiver no.)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" name="AutoShape 14"/>
          <p:cNvSpPr/>
          <p:nvPr/>
        </p:nvSpPr>
        <p:spPr>
          <a:xfrm>
            <a:off x="1447920" y="3429000"/>
            <a:ext cx="2133000" cy="761400"/>
          </a:xfrm>
          <a:prstGeom prst="wedgeRoundRectCallout">
            <a:avLst>
              <a:gd name="adj1" fmla="val -59671"/>
              <a:gd name="adj2" fmla="val 126667"/>
              <a:gd name="adj3" fmla="val 16667"/>
            </a:avLst>
          </a:prstGeom>
          <a:solidFill>
            <a:srgbClr val="ffcc99">
              <a:alpha val="50000"/>
            </a:srgb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noAutofit/>
          </a:bodyPr>
          <a:p>
            <a:pPr algn="ctr"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Mediator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3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Centralizes the communication at a point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AutoShape 15"/>
          <p:cNvSpPr/>
          <p:nvPr/>
        </p:nvSpPr>
        <p:spPr>
          <a:xfrm>
            <a:off x="4191120" y="3505320"/>
            <a:ext cx="2361600" cy="761400"/>
          </a:xfrm>
          <a:prstGeom prst="wedgeRoundRectCallout">
            <a:avLst>
              <a:gd name="adj1" fmla="val 62431"/>
              <a:gd name="adj2" fmla="val 84792"/>
              <a:gd name="adj3" fmla="val 16667"/>
            </a:avLst>
          </a:prstGeom>
          <a:solidFill>
            <a:srgbClr val="ffcc99">
              <a:alpha val="50000"/>
            </a:srgb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noAutofit/>
          </a:bodyPr>
          <a:p>
            <a:pPr algn="ctr"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Chain of Responsibility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3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Unknown structure of receivers (even at call)</a:t>
            </a:r>
            <a:endParaRPr lang="en-US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cs-CZ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Conclusion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152280" y="1066680"/>
            <a:ext cx="8838360" cy="5637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2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In summary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2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7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'</a:t>
            </a:r>
            <a:r>
              <a:rPr lang="cs-CZ" sz="17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not a rocket science</a:t>
            </a:r>
            <a:r>
              <a:rPr lang="en-US" sz="17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'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2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... for some.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2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dictionary</a:t>
            </a:r>
            <a:r>
              <a:rPr lang="en-US" sz="17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!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2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No wheel reinvention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2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... and </a:t>
            </a:r>
            <a:r>
              <a:rPr lang="en-US" sz="16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'no errors'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2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Composition of DPs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2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Many more DPs out there!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2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600" b="0" i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Often targeted to specific goals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6" name="Picture 4" descr="Relations"/>
          <p:cNvPicPr/>
          <p:nvPr/>
        </p:nvPicPr>
        <p:blipFill>
          <a:blip r:embed="rId1"/>
          <a:stretch/>
        </p:blipFill>
        <p:spPr>
          <a:xfrm>
            <a:off x="4114800" y="228600"/>
            <a:ext cx="5028480" cy="6400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US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Pattern Oriented Software Architecture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152280" y="1066680"/>
            <a:ext cx="4266360" cy="5637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181080" indent="-181080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lang="en-US" sz="12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Vol. 1 - A System of Patterns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79"/>
              </a:spcBef>
              <a:buNone/>
              <a:tabLst>
                <a:tab algn="l" pos="0"/>
              </a:tabLst>
            </a:pPr>
            <a:endParaRPr lang="en-US" sz="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lang="en-US" sz="12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2. Architectural Patterns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24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en-US" sz="12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2.2 From Mud to Structure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2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Layers, Pipes and Filters, Blackboard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24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en-US" sz="12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2.3 Distributed Systems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2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Broker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24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en-US" sz="12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2.4 Interactive Systems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4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Model-View-Controller, </a:t>
            </a:r>
            <a:r>
              <a:rPr lang="cs-CZ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PAC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24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en-US" sz="12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2.5 Adaptable Systems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4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Microkernel, </a:t>
            </a: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Reflection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79"/>
              </a:spcBef>
              <a:buNone/>
              <a:tabLst>
                <a:tab algn="l" pos="0"/>
              </a:tabLst>
            </a:pPr>
            <a:endParaRPr lang="en-US" sz="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241"/>
              </a:spcBef>
              <a:buNone/>
              <a:tabLst>
                <a:tab algn="l" pos="0"/>
              </a:tabLst>
            </a:pPr>
            <a:r>
              <a:rPr lang="en-US" sz="12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3. Design Patterns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24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en-US" sz="12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3.2 Structural Decomposition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2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Whole-Part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24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en-US" sz="12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3.3 Organization of Work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2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Master-Slave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24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en-US" sz="12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3.4 Access Control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2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Proxy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24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en-US" sz="12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3.5 Management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4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Command Processor, </a:t>
            </a: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View Handler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24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en-US" sz="12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3.6 Communication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4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Forwarder-Receiver, </a:t>
            </a: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Client-Dispatcher-Server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2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Publisher-Subscriber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" name="Rectangle 3"/>
          <p:cNvSpPr/>
          <p:nvPr/>
        </p:nvSpPr>
        <p:spPr>
          <a:xfrm>
            <a:off x="4648320" y="1066680"/>
            <a:ext cx="4266360" cy="56379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181080" indent="-18108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lang="en-US" sz="12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Vol. 2 - Patterns for Concurrent and Networked Objects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>
              <a:lnSpc>
                <a:spcPct val="100000"/>
              </a:lnSpc>
              <a:spcBef>
                <a:spcPts val="79"/>
              </a:spcBef>
              <a:tabLst>
                <a:tab algn="l" pos="0"/>
              </a:tabLst>
            </a:pPr>
            <a:endParaRPr lang="en-US" sz="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24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en-US" sz="12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2. Service Access and Configuration Patterns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2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Wrapper Facade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2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Component Configurator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2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Interceptor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2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Extension Interface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24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en-US" sz="12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3. Event Handling Patterns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2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Reactor, Proactor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2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Asynchronous Completion Token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2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Acceptor-Connector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24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en-US" sz="12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4. Synchronization Patterns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2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Scoped Locking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2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Strategized Locking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2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Thread-Safe Interface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24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en-US" sz="12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5. Concurrency Patterns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2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Active / Monitor Object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2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Half-Sync/Half-Async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2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Leader/Followers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2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Thread-Specific Storage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159"/>
              </a:spcBef>
              <a:tabLst>
                <a:tab algn="l" pos="0"/>
              </a:tabLst>
            </a:pP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lang="en-US" sz="12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Vol. 3 - Patterns for Resource Management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2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Lookup 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2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Lazy / Eager / Partial Acquisition 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2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Caching / Pooling 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2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Coordinator 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2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Leasing / Evictor</a:t>
            </a: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221"/>
              </a:spcBef>
              <a:tabLst>
                <a:tab algn="l" pos="0"/>
              </a:tabLst>
            </a:pPr>
            <a:endParaRPr lang="en-US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en-US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Literature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152280" y="1066680"/>
            <a:ext cx="8838360" cy="5637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Design Patterns in </a:t>
            </a:r>
            <a:r>
              <a:rPr lang="en-US" sz="1800" b="0" i="1" u="none" strike="noStrike">
                <a:solidFill>
                  <a:schemeClr val="dk1">
                    <a:lumMod val="50000"/>
                    <a:lumOff val="50000"/>
                  </a:schemeClr>
                </a:solidFill>
                <a:effectLst/>
                <a:uFillTx/>
                <a:latin typeface="Arial"/>
              </a:rPr>
              <a:t>C#, Java, VisualBasic, PHP, ..., ...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en-GB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Pattern Oriented Software Architecture 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8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Vol 1: A System of Patterns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8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Vol 2: Patterns for Concurrent and Networked Objects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8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Vol 3: Patterns For Resource Management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8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Vol 4: A Pattern Language for Distributed Computing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28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Vol 5: On Patterns and Pattern Languages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indent="-181080">
              <a:lnSpc>
                <a:spcPct val="100000"/>
              </a:lnSpc>
              <a:spcBef>
                <a:spcPts val="340"/>
              </a:spcBef>
              <a:buNone/>
              <a:tabLst>
                <a:tab algn="l" pos="0"/>
              </a:tabLst>
            </a:pP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wikipedia / google: design patterns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2" name="Picture 4"/>
          <p:cNvPicPr/>
          <p:nvPr/>
        </p:nvPicPr>
        <p:blipFill>
          <a:blip r:embed="rId1"/>
          <a:stretch/>
        </p:blipFill>
        <p:spPr>
          <a:xfrm>
            <a:off x="2349360" y="3578400"/>
            <a:ext cx="1227960" cy="1542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3" name="Picture 5"/>
          <p:cNvPicPr/>
          <p:nvPr/>
        </p:nvPicPr>
        <p:blipFill>
          <a:blip r:embed="rId2"/>
          <a:stretch/>
        </p:blipFill>
        <p:spPr>
          <a:xfrm>
            <a:off x="819000" y="3587760"/>
            <a:ext cx="1229760" cy="1523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4" name="Picture 4"/>
          <p:cNvPicPr/>
          <p:nvPr/>
        </p:nvPicPr>
        <p:blipFill>
          <a:blip r:embed="rId3"/>
          <a:stretch/>
        </p:blipFill>
        <p:spPr>
          <a:xfrm>
            <a:off x="3879720" y="3581280"/>
            <a:ext cx="1227960" cy="1536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5" name="Picture 5"/>
          <p:cNvPicPr/>
          <p:nvPr/>
        </p:nvPicPr>
        <p:blipFill>
          <a:blip r:embed="rId4"/>
          <a:stretch/>
        </p:blipFill>
        <p:spPr>
          <a:xfrm>
            <a:off x="5410080" y="3581280"/>
            <a:ext cx="1221480" cy="1572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6" name="Picture 6"/>
          <p:cNvPicPr/>
          <p:nvPr/>
        </p:nvPicPr>
        <p:blipFill>
          <a:blip r:embed="rId5"/>
          <a:stretch/>
        </p:blipFill>
        <p:spPr>
          <a:xfrm>
            <a:off x="6934320" y="3581280"/>
            <a:ext cx="1227960" cy="1572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cs-CZ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Tasks and semester schedule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152280" y="838080"/>
            <a:ext cx="4114080" cy="5866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Introduction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OOP and design patterns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Requirements, slides, schedule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40"/>
              </a:spcBef>
              <a:buNone/>
              <a:tabLst>
                <a:tab algn="l" pos="0"/>
              </a:tabLst>
            </a:pP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Summary of individual DP categories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Rectangle 4"/>
          <p:cNvSpPr/>
          <p:nvPr/>
        </p:nvSpPr>
        <p:spPr>
          <a:xfrm>
            <a:off x="4492800" y="1066680"/>
            <a:ext cx="4114080" cy="563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181080" indent="-18108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159"/>
              </a:spcBef>
              <a:tabLst>
                <a:tab algn="l" pos="0"/>
              </a:tabLst>
            </a:pPr>
            <a:endParaRPr lang="en-US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en-US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Learn&amp;elaborate a DP, slides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en-US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Make a presentation </a:t>
            </a: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(why?)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en-US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Interactive feedback, evaluation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  <a:tabLst>
                <a:tab algn="l" pos="0"/>
              </a:tabLst>
            </a:pP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  <a:tabLst>
                <a:tab algn="l" pos="0"/>
              </a:tabLst>
            </a:pP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20"/>
              </a:spcBef>
              <a:tabLst>
                <a:tab algn="l" pos="0"/>
              </a:tabLst>
            </a:pP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20"/>
              </a:spcBef>
              <a:tabLst>
                <a:tab algn="l" pos="0"/>
              </a:tabLst>
            </a:pPr>
            <a:endParaRPr lang="en-US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en-US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“Extension” DPs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Final “exam”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Implementation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Freeform 7"/>
          <p:cNvSpPr/>
          <p:nvPr/>
        </p:nvSpPr>
        <p:spPr>
          <a:xfrm>
            <a:off x="4398840" y="1638360"/>
            <a:ext cx="553320" cy="494640"/>
          </a:xfrm>
          <a:custGeom>
            <a:avLst/>
            <a:gdLst>
              <a:gd name="textAreaLeft" fmla="*/ 0 w 553320"/>
              <a:gd name="textAreaRight" fmla="*/ 554040 w 553320"/>
              <a:gd name="textAreaTop" fmla="*/ 0 h 494640"/>
              <a:gd name="textAreaBottom" fmla="*/ 495360 h 494640"/>
              <a:gd name="GluePoint1X" fmla="*/ 0 w 1152"/>
              <a:gd name="GluePoint1Y" fmla="*/ 2147483646 h 280"/>
              <a:gd name="GluePoint2X" fmla="*/ 2147483646 w 1152"/>
              <a:gd name="GluePoint2Y" fmla="*/ 2147483646 h 280"/>
              <a:gd name="GluePoint3X" fmla="*/ 2147483646 w 1152"/>
              <a:gd name="GluePoint3Y" fmla="*/ 2147483646 h 28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1152" h="280">
                <a:moveTo>
                  <a:pt x="0" y="40"/>
                </a:moveTo>
                <a:cubicBezTo>
                  <a:pt x="384" y="20"/>
                  <a:pt x="768" y="0"/>
                  <a:pt x="960" y="40"/>
                </a:cubicBezTo>
                <a:cubicBezTo>
                  <a:pt x="1152" y="80"/>
                  <a:pt x="1120" y="240"/>
                  <a:pt x="1152" y="280"/>
                </a:cubicBezTo>
              </a:path>
            </a:pathLst>
          </a:custGeom>
          <a:noFill/>
          <a:ln w="25400">
            <a:solidFill>
              <a:srgbClr val="993366"/>
            </a:solidFill>
            <a:round/>
            <a:headEnd len="med" type="oval" w="med"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spAutoFit/>
          </a:bodyPr>
          <a:p>
            <a:pPr>
              <a:lnSpc>
                <a:spcPct val="100000"/>
              </a:lnSpc>
            </a:pPr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1" name="Freeform 8"/>
          <p:cNvSpPr/>
          <p:nvPr/>
        </p:nvSpPr>
        <p:spPr>
          <a:xfrm>
            <a:off x="3713040" y="2517840"/>
            <a:ext cx="685080" cy="761400"/>
          </a:xfrm>
          <a:custGeom>
            <a:avLst/>
            <a:gdLst>
              <a:gd name="textAreaLeft" fmla="*/ 0 w 685080"/>
              <a:gd name="textAreaRight" fmla="*/ 685800 w 685080"/>
              <a:gd name="textAreaTop" fmla="*/ 0 h 761400"/>
              <a:gd name="textAreaBottom" fmla="*/ 762120 h 761400"/>
              <a:gd name="GluePoint1X" fmla="*/ 2147483646 w 480"/>
              <a:gd name="GluePoint1Y" fmla="*/ 2147483646 h 400"/>
              <a:gd name="GluePoint2X" fmla="*/ 2147483646 w 480"/>
              <a:gd name="GluePoint2Y" fmla="*/ 2147483646 h 400"/>
              <a:gd name="GluePoint3X" fmla="*/ 2147483646 w 480"/>
              <a:gd name="GluePoint3Y" fmla="*/ 2147483646 h 400"/>
              <a:gd name="GluePoint4X" fmla="*/ 2147483646 w 480"/>
              <a:gd name="GluePoint4Y" fmla="*/ 2147483646 h 400"/>
              <a:gd name="GluePoint5X" fmla="*/ 2147483646 w 480"/>
              <a:gd name="GluePoint5Y" fmla="*/ 2147483646 h 400"/>
              <a:gd name="GluePoint6X" fmla="*/ 2147483646 w 480"/>
              <a:gd name="GluePoint6Y" fmla="*/ 2147483646 h 4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480" h="400">
                <a:moveTo>
                  <a:pt x="416" y="248"/>
                </a:moveTo>
                <a:cubicBezTo>
                  <a:pt x="376" y="316"/>
                  <a:pt x="336" y="384"/>
                  <a:pt x="272" y="392"/>
                </a:cubicBezTo>
                <a:cubicBezTo>
                  <a:pt x="208" y="400"/>
                  <a:pt x="64" y="352"/>
                  <a:pt x="32" y="296"/>
                </a:cubicBezTo>
                <a:cubicBezTo>
                  <a:pt x="0" y="240"/>
                  <a:pt x="16" y="104"/>
                  <a:pt x="80" y="56"/>
                </a:cubicBezTo>
                <a:cubicBezTo>
                  <a:pt x="144" y="8"/>
                  <a:pt x="352" y="16"/>
                  <a:pt x="416" y="8"/>
                </a:cubicBezTo>
                <a:cubicBezTo>
                  <a:pt x="480" y="0"/>
                  <a:pt x="472" y="4"/>
                  <a:pt x="464" y="8"/>
                </a:cubicBezTo>
              </a:path>
            </a:pathLst>
          </a:custGeom>
          <a:noFill/>
          <a:ln w="25400">
            <a:solidFill>
              <a:srgbClr val="993366"/>
            </a:solidFill>
            <a:round/>
            <a:headEnd len="med" type="oval" w="med"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spAutoFit/>
          </a:bodyPr>
          <a:p>
            <a:pPr>
              <a:lnSpc>
                <a:spcPct val="100000"/>
              </a:lnSpc>
            </a:pPr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2" name="Freeform 9"/>
          <p:cNvSpPr/>
          <p:nvPr/>
        </p:nvSpPr>
        <p:spPr>
          <a:xfrm>
            <a:off x="4287960" y="3298680"/>
            <a:ext cx="664560" cy="227880"/>
          </a:xfrm>
          <a:custGeom>
            <a:avLst/>
            <a:gdLst>
              <a:gd name="textAreaLeft" fmla="*/ 0 w 664560"/>
              <a:gd name="textAreaRight" fmla="*/ 665280 w 664560"/>
              <a:gd name="textAreaTop" fmla="*/ 0 h 227880"/>
              <a:gd name="textAreaBottom" fmla="*/ 228600 h 227880"/>
              <a:gd name="GluePoint1X" fmla="*/ 2147483646 w 528"/>
              <a:gd name="GluePoint1Y" fmla="*/ 0 h 280"/>
              <a:gd name="GluePoint2X" fmla="*/ 2147483646 w 528"/>
              <a:gd name="GluePoint2Y" fmla="*/ 2147483646 h 280"/>
              <a:gd name="GluePoint3X" fmla="*/ 0 w 528"/>
              <a:gd name="GluePoint3Y" fmla="*/ 2147483646 h 28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528" h="280">
                <a:moveTo>
                  <a:pt x="528" y="0"/>
                </a:moveTo>
                <a:cubicBezTo>
                  <a:pt x="524" y="100"/>
                  <a:pt x="520" y="200"/>
                  <a:pt x="432" y="240"/>
                </a:cubicBezTo>
                <a:cubicBezTo>
                  <a:pt x="344" y="280"/>
                  <a:pt x="172" y="260"/>
                  <a:pt x="0" y="240"/>
                </a:cubicBezTo>
              </a:path>
            </a:pathLst>
          </a:custGeom>
          <a:noFill/>
          <a:ln w="25400">
            <a:solidFill>
              <a:srgbClr val="993366"/>
            </a:solidFill>
            <a:round/>
            <a:headEnd len="med" type="oval" w="med"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spAutoFit/>
          </a:bodyPr>
          <a:p>
            <a:pPr>
              <a:lnSpc>
                <a:spcPct val="100000"/>
              </a:lnSpc>
            </a:pPr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3" name="Line 11"/>
          <p:cNvSpPr/>
          <p:nvPr/>
        </p:nvSpPr>
        <p:spPr>
          <a:xfrm>
            <a:off x="2895480" y="4190760"/>
            <a:ext cx="2490840" cy="498600"/>
          </a:xfrm>
          <a:prstGeom prst="line">
            <a:avLst/>
          </a:prstGeom>
          <a:ln w="25400">
            <a:solidFill>
              <a:srgbClr val="993366"/>
            </a:solidFill>
            <a:round/>
            <a:headEnd len="med" type="oval" w="med"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noAutofit/>
          </a:bodyPr>
          <a:p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4" name="Freeform 12"/>
          <p:cNvSpPr/>
          <p:nvPr/>
        </p:nvSpPr>
        <p:spPr>
          <a:xfrm flipH="1" flipV="1">
            <a:off x="2867760" y="2133000"/>
            <a:ext cx="1523160" cy="1466280"/>
          </a:xfrm>
          <a:custGeom>
            <a:avLst/>
            <a:gdLst>
              <a:gd name="textAreaLeft" fmla="*/ 360 w 1523160"/>
              <a:gd name="textAreaRight" fmla="*/ 1524240 w 1523160"/>
              <a:gd name="textAreaTop" fmla="*/ 360 h 1466280"/>
              <a:gd name="textAreaBottom" fmla="*/ 1467360 h 1466280"/>
              <a:gd name="GluePoint1X" fmla="*/ 2147483646 w 528"/>
              <a:gd name="GluePoint1Y" fmla="*/ 0 h 280"/>
              <a:gd name="GluePoint2X" fmla="*/ 2147483646 w 528"/>
              <a:gd name="GluePoint2Y" fmla="*/ 2147483646 h 280"/>
              <a:gd name="GluePoint3X" fmla="*/ 0 w 528"/>
              <a:gd name="GluePoint3Y" fmla="*/ 2147483646 h 28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528" h="280">
                <a:moveTo>
                  <a:pt x="528" y="0"/>
                </a:moveTo>
                <a:cubicBezTo>
                  <a:pt x="524" y="100"/>
                  <a:pt x="520" y="200"/>
                  <a:pt x="432" y="240"/>
                </a:cubicBezTo>
                <a:cubicBezTo>
                  <a:pt x="344" y="280"/>
                  <a:pt x="172" y="260"/>
                  <a:pt x="0" y="240"/>
                </a:cubicBezTo>
              </a:path>
            </a:pathLst>
          </a:custGeom>
          <a:noFill/>
          <a:ln w="25400">
            <a:solidFill>
              <a:srgbClr val="993366"/>
            </a:solidFill>
            <a:round/>
            <a:headEnd len="med" type="oval" w="med"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spAutoFit/>
          </a:bodyPr>
          <a:p>
            <a:pPr>
              <a:lnSpc>
                <a:spcPct val="100000"/>
              </a:lnSpc>
            </a:pPr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95" name="Picture 19" descr="j0301252"/>
          <p:cNvPicPr/>
          <p:nvPr/>
        </p:nvPicPr>
        <p:blipFill>
          <a:blip r:embed="rId1"/>
          <a:stretch/>
        </p:blipFill>
        <p:spPr>
          <a:xfrm>
            <a:off x="896760" y="2050920"/>
            <a:ext cx="1208880" cy="1034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" name="Picture 28" descr="MCj04300490000[1]"/>
          <p:cNvPicPr/>
          <p:nvPr/>
        </p:nvPicPr>
        <p:blipFill>
          <a:blip r:embed="rId2"/>
          <a:stretch/>
        </p:blipFill>
        <p:spPr>
          <a:xfrm>
            <a:off x="6127920" y="851040"/>
            <a:ext cx="1675800" cy="1218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7" name="Picture 1"/>
          <p:cNvPicPr/>
          <p:nvPr/>
        </p:nvPicPr>
        <p:blipFill>
          <a:blip r:embed="rId3"/>
          <a:stretch/>
        </p:blipFill>
        <p:spPr>
          <a:xfrm>
            <a:off x="7277040" y="4318560"/>
            <a:ext cx="1053360" cy="84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8" name="Line 10"/>
          <p:cNvSpPr/>
          <p:nvPr/>
        </p:nvSpPr>
        <p:spPr>
          <a:xfrm>
            <a:off x="5410080" y="5181480"/>
            <a:ext cx="360" cy="457200"/>
          </a:xfrm>
          <a:prstGeom prst="line">
            <a:avLst/>
          </a:prstGeom>
          <a:ln w="25400">
            <a:solidFill>
              <a:srgbClr val="993366"/>
            </a:solidFill>
            <a:round/>
            <a:headEnd len="med" type="oval" w="med"/>
            <a:tailEnd len="lg" type="stealth" w="lg"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noAutofit/>
          </a:bodyPr>
          <a:p>
            <a:pPr>
              <a:lnSpc>
                <a:spcPct val="100000"/>
              </a:lnSpc>
            </a:pPr>
            <a:endParaRPr lang="cs-CZ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99" name="Table 2"/>
          <p:cNvGraphicFramePr/>
          <p:nvPr/>
        </p:nvGraphicFramePr>
        <p:xfrm>
          <a:off x="457200" y="4917600"/>
          <a:ext cx="2285280" cy="1483200"/>
        </p:xfrm>
        <a:graphic>
          <a:graphicData uri="http://schemas.openxmlformats.org/drawingml/2006/table">
            <a:tbl>
              <a:tblPr/>
              <a:tblGrid>
                <a:gridCol w="685440"/>
                <a:gridCol w="160020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cs-CZ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4</a:t>
                      </a:r>
                      <a:r>
                        <a:rPr lang="en-US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 pt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slide work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cs-CZ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8</a:t>
                      </a:r>
                      <a:r>
                        <a:rPr lang="en-US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 pt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presentation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cs-CZ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2</a:t>
                      </a:r>
                      <a:r>
                        <a:rPr lang="en-US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 pt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implementation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lang="cs-CZ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10</a:t>
                      </a:r>
                      <a:r>
                        <a:rPr lang="en-US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 pt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exam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0" name="Table 2"/>
          <p:cNvGraphicFramePr/>
          <p:nvPr/>
        </p:nvGraphicFramePr>
        <p:xfrm>
          <a:off x="7324560" y="5301720"/>
          <a:ext cx="957960" cy="1112400"/>
        </p:xfrm>
        <a:graphic>
          <a:graphicData uri="http://schemas.openxmlformats.org/drawingml/2006/table">
            <a:tbl>
              <a:tblPr/>
              <a:tblGrid>
                <a:gridCol w="296280"/>
                <a:gridCol w="662040"/>
              </a:tblGrid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1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2</a:t>
                      </a:r>
                      <a:r>
                        <a:rPr lang="cs-CZ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2</a:t>
                      </a:r>
                      <a:r>
                        <a:rPr lang="en-US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 pt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2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19</a:t>
                      </a:r>
                      <a:r>
                        <a:rPr lang="en-US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 pt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70800"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cs-CZ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3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1</a:t>
                      </a:r>
                      <a:r>
                        <a:rPr lang="cs-CZ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6</a:t>
                      </a:r>
                      <a:r>
                        <a:rPr lang="en-US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 pt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720" marB="4572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cs-CZ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Design patterns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152280" y="990720"/>
            <a:ext cx="8838360" cy="5714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181080" indent="-18108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en-US" sz="20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O</a:t>
            </a:r>
            <a:r>
              <a:rPr lang="cs-CZ" sz="20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O languages give many technical means for various architectures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8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9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Inheritance, polymorphism, templates, references, overloading, ...</a:t>
            </a:r>
            <a:endParaRPr lang="en-US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8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9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How do we use all of this effectively?</a:t>
            </a:r>
            <a:endParaRPr lang="en-US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8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9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Goal: Improve maintainability and extensibility of the „big“ software</a:t>
            </a:r>
            <a:endParaRPr lang="en-US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Interfaces! Common language with other programmers!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Looser coupling, parametrization!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inheritance  ×</a:t>
            </a: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Arial Unicode MS"/>
                <a:ea typeface="Arial Unicode MS"/>
              </a:rPr>
              <a:t> </a:t>
            </a: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 Unicode MS"/>
              </a:rPr>
              <a:t> delegation ×  references 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 Unicode MS"/>
              </a:rPr>
              <a:t> </a:t>
            </a: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 Unicode MS"/>
              </a:rPr>
              <a:t>×  policies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2000" b="1" u="none" strike="noStrike">
                <a:solidFill>
                  <a:schemeClr val="dk1"/>
                </a:solidFill>
                <a:effectLst/>
                <a:uFillTx/>
                <a:latin typeface="Arial"/>
                <a:ea typeface="Arial Unicode MS"/>
              </a:rPr>
              <a:t>Design patterns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8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900" b="0" u="none" strike="noStrike">
                <a:solidFill>
                  <a:srgbClr val="003399"/>
                </a:solidFill>
                <a:effectLst/>
                <a:uFillTx/>
                <a:latin typeface="Arial"/>
                <a:ea typeface="Arial Unicode MS"/>
              </a:rPr>
              <a:t>A named and well-described solution for a common problem</a:t>
            </a:r>
            <a:endParaRPr lang="en-US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8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9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 Unicode MS"/>
              </a:rPr>
              <a:t>Principles exist for a long time already</a:t>
            </a:r>
            <a:endParaRPr lang="en-US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 Unicode MS"/>
              </a:rPr>
              <a:t>“Pattern” coined </a:t>
            </a: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 Unicode MS"/>
              </a:rPr>
              <a:t>1977 (</a:t>
            </a: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 Unicode MS"/>
              </a:rPr>
              <a:t>Christopher Alexander)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 Unicode MS"/>
              </a:rPr>
              <a:t>We see patterns everywhere</a:t>
            </a:r>
            <a:br>
              <a:rPr sz="1800"/>
            </a:br>
            <a:r>
              <a:rPr lang="cs-CZ" sz="18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 Unicode MS"/>
              </a:rPr>
              <a:t>(romantic comedy, action thriller, sysiphic effort)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lang="en-US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4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2000" b="1" u="none" strike="noStrike">
                <a:solidFill>
                  <a:schemeClr val="dk1"/>
                </a:solidFill>
                <a:effectLst/>
                <a:uFillTx/>
                <a:latin typeface="Arial"/>
                <a:ea typeface="Arial Unicode MS"/>
              </a:rPr>
              <a:t>Software</a:t>
            </a:r>
            <a:endParaRPr lang="en-U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8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algn="l" pos="0"/>
              </a:tabLst>
            </a:pPr>
            <a:r>
              <a:rPr lang="cs-CZ" sz="1900" b="0" i="1" u="none" strike="noStrike">
                <a:solidFill>
                  <a:schemeClr val="dk1"/>
                </a:solidFill>
                <a:effectLst/>
                <a:uFillTx/>
                <a:latin typeface="Arial"/>
                <a:ea typeface="Arial Unicode MS"/>
              </a:rPr>
              <a:t>No other area loves reinventing the wheel so often</a:t>
            </a:r>
            <a:endParaRPr lang="en-US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3" name="Picture 5" descr="j0291984"/>
          <p:cNvPicPr/>
          <p:nvPr/>
        </p:nvPicPr>
        <p:blipFill>
          <a:blip r:embed="rId1"/>
          <a:stretch/>
        </p:blipFill>
        <p:spPr>
          <a:xfrm>
            <a:off x="7315200" y="3809880"/>
            <a:ext cx="1395720" cy="1477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Effect">
                      <p:stCondLst>
                        <p:cond delay="indefinite"/>
                      </p:stCondLst>
                      <p:childTnLst>
                        <p:par>
                          <p:cTn id="3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cs-CZ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Design patterns formally, with use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152280" y="1752480"/>
            <a:ext cx="8838360" cy="49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Relative complexity and generality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For bigger systems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95320" lvl="2" indent="-174600">
              <a:lnSpc>
                <a:spcPct val="100000"/>
              </a:lnSpc>
              <a:spcBef>
                <a:spcPts val="320"/>
              </a:spcBef>
              <a:buClr>
                <a:srgbClr val="cc9900"/>
              </a:buClr>
              <a:buSzPct val="65000"/>
              <a:buFont typeface="Wingdings" charset="2"/>
              <a:buChar char=""/>
            </a:pPr>
            <a:r>
              <a:rPr lang="cs-CZ" sz="1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These stay around for a long time, we want to avoid incomprehensible design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For new systems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541440" lvl="1" indent="-181080">
              <a:lnSpc>
                <a:spcPct val="100000"/>
              </a:lnSpc>
              <a:spcBef>
                <a:spcPts val="340"/>
              </a:spcBef>
              <a:buClr>
                <a:srgbClr val="3b812f"/>
              </a:buClr>
              <a:buSzPct val="60000"/>
              <a:buFont typeface="Wingdings" charset="2"/>
              <a:buChar char=""/>
            </a:pPr>
            <a:r>
              <a:rPr lang="cs-CZ" sz="17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For large modifications and refactors</a:t>
            </a: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340"/>
              </a:spcBef>
              <a:buNone/>
              <a:tabLst>
                <a:tab algn="l" pos="0"/>
              </a:tabLst>
            </a:pPr>
            <a:endParaRPr lang="en-US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81080" indent="-181080">
              <a:lnSpc>
                <a:spcPct val="100000"/>
              </a:lnSpc>
              <a:spcBef>
                <a:spcPts val="36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algn="l" pos="0"/>
              </a:tabLst>
            </a:pPr>
            <a:r>
              <a:rPr lang="cs-CZ" sz="18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Major components of a DP: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AutoShape 5"/>
          <p:cNvSpPr/>
          <p:nvPr/>
        </p:nvSpPr>
        <p:spPr>
          <a:xfrm>
            <a:off x="1066680" y="838080"/>
            <a:ext cx="7009560" cy="761400"/>
          </a:xfrm>
          <a:prstGeom prst="wedgeRoundRectCallout">
            <a:avLst>
              <a:gd name="adj1" fmla="val -50000"/>
              <a:gd name="adj2" fmla="val -26565"/>
              <a:gd name="adj3" fmla="val 16667"/>
            </a:avLst>
          </a:prstGeom>
          <a:solidFill>
            <a:srgbClr val="ffcc99">
              <a:alpha val="50000"/>
            </a:srgb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ctr">
            <a:noAutofit/>
          </a:bodyPr>
          <a:p>
            <a:pPr algn="ctr">
              <a:lnSpc>
                <a:spcPct val="120000"/>
              </a:lnSpc>
            </a:pPr>
            <a:r>
              <a:rPr lang="en-US" sz="16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Design pattern is a description of communicating classes and objects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cs-CZ" sz="16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that solve a </a:t>
            </a:r>
            <a:r>
              <a:rPr lang="cs-CZ" sz="1600" b="1" u="none" strike="noStrike">
                <a:solidFill>
                  <a:srgbClr val="003399"/>
                </a:solidFill>
                <a:effectLst/>
                <a:uFillTx/>
                <a:latin typeface="Arial"/>
              </a:rPr>
              <a:t>general</a:t>
            </a:r>
            <a:r>
              <a:rPr lang="cs-CZ" sz="16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problem in a </a:t>
            </a:r>
            <a:r>
              <a:rPr lang="cs-CZ" sz="1600" b="1" u="none" strike="noStrike">
                <a:solidFill>
                  <a:srgbClr val="003399"/>
                </a:solidFill>
                <a:effectLst/>
                <a:uFillTx/>
                <a:latin typeface="Arial"/>
              </a:rPr>
              <a:t>specific</a:t>
            </a:r>
            <a:r>
              <a:rPr lang="cs-CZ" sz="16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context.</a:t>
            </a:r>
            <a:endParaRPr lang="en-US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07" name="Table 1"/>
          <p:cNvGraphicFramePr/>
          <p:nvPr/>
        </p:nvGraphicFramePr>
        <p:xfrm>
          <a:off x="419040" y="4114800"/>
          <a:ext cx="8419320" cy="2155320"/>
        </p:xfrm>
        <a:graphic>
          <a:graphicData uri="http://schemas.openxmlformats.org/drawingml/2006/table">
            <a:tbl>
              <a:tblPr/>
              <a:tblGrid>
                <a:gridCol w="2308320"/>
                <a:gridCol w="6111360"/>
              </a:tblGrid>
              <a:tr h="139680">
                <a:tc>
                  <a:txBody>
                    <a:bodyPr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lang="en-US" sz="100" b="1" u="none" strike="noStrike">
                        <a:solidFill>
                          <a:schemeClr val="lt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360" marB="45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tIns="45360" bIns="4536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lang="en-US" sz="100" b="1" u="none" strike="noStrike">
                        <a:solidFill>
                          <a:schemeClr val="lt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360" marB="45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35160">
                <a:tc>
                  <a:txBody>
                    <a:bodyPr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Name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360" marB="45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Coining a name improves communication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360" marB="45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35160">
                <a:tc>
                  <a:txBody>
                    <a:bodyPr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Problem 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360" marB="45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Situation that the DP solves, context, requirements for use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360" marB="45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35160">
                <a:tc>
                  <a:txBody>
                    <a:bodyPr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Solution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360" marB="45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Static structure, behavior dynamics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360" marB="45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35160">
                <a:tc>
                  <a:txBody>
                    <a:bodyPr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Relations and impact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360" marB="45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Use, implementation strategies, working principles, alternatives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360" marB="45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35160">
                <a:tc>
                  <a:txBody>
                    <a:bodyPr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Examples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360" marB="45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Instantiations of the abstract concept &amp; requirements, evaluation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360" marB="45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339840">
                <a:tc>
                  <a:txBody>
                    <a:bodyPr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Related patterns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360" marB="45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600" b="0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DP chains, ways to choose the right DP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 marT="45360" marB="453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 nodeType="clickEffect">
                      <p:stCondLst>
                        <p:cond delay="indefinite"/>
                      </p:stCondLst>
                      <p:childTnLst>
                        <p:par>
                          <p:cTn id="46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Effect">
                      <p:stCondLst>
                        <p:cond delay="indefinite"/>
                      </p:stCondLst>
                      <p:childTnLst>
                        <p:par>
                          <p:cTn id="5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7" descr="Relations"/>
          <p:cNvPicPr/>
          <p:nvPr/>
        </p:nvPicPr>
        <p:blipFill>
          <a:blip r:embed="rId1"/>
          <a:stretch/>
        </p:blipFill>
        <p:spPr>
          <a:xfrm>
            <a:off x="1219320" y="609480"/>
            <a:ext cx="6400080" cy="6095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cs-CZ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Relations among DPs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cs-CZ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Signage</a:t>
            </a:r>
            <a:r>
              <a:rPr lang="en-US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 (Object Modeling Techniques)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1" name="Picture 4" descr="Notation"/>
          <p:cNvPicPr/>
          <p:nvPr/>
        </p:nvPicPr>
        <p:blipFill>
          <a:blip r:embed="rId1"/>
          <a:stretch/>
        </p:blipFill>
        <p:spPr>
          <a:xfrm>
            <a:off x="152280" y="914400"/>
            <a:ext cx="8892360" cy="5757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2" name="AutoShape 5"/>
          <p:cNvSpPr/>
          <p:nvPr/>
        </p:nvSpPr>
        <p:spPr>
          <a:xfrm>
            <a:off x="6172200" y="2209680"/>
            <a:ext cx="1751760" cy="304200"/>
          </a:xfrm>
          <a:prstGeom prst="wedgeRoundRectCallout">
            <a:avLst>
              <a:gd name="adj1" fmla="val -61958"/>
              <a:gd name="adj2" fmla="val -150000"/>
              <a:gd name="adj3" fmla="val 16667"/>
            </a:avLst>
          </a:prstGeom>
          <a:solidFill>
            <a:srgbClr val="ffcc99">
              <a:alpha val="50000"/>
            </a:srgb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noAutofit/>
          </a:bodyPr>
          <a:p>
            <a:pPr algn="ctr">
              <a:lnSpc>
                <a:spcPct val="100000"/>
              </a:lnSpc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class diagrams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AutoShape 6"/>
          <p:cNvSpPr/>
          <p:nvPr/>
        </p:nvSpPr>
        <p:spPr>
          <a:xfrm>
            <a:off x="1295280" y="5257800"/>
            <a:ext cx="1751760" cy="304200"/>
          </a:xfrm>
          <a:prstGeom prst="wedgeRoundRectCallout">
            <a:avLst>
              <a:gd name="adj1" fmla="val -45653"/>
              <a:gd name="adj2" fmla="val -153125"/>
              <a:gd name="adj3" fmla="val 16667"/>
            </a:avLst>
          </a:prstGeom>
          <a:solidFill>
            <a:srgbClr val="ffcc99">
              <a:alpha val="50000"/>
            </a:srgb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noAutofit/>
          </a:bodyPr>
          <a:p>
            <a:pPr algn="ctr">
              <a:lnSpc>
                <a:spcPct val="100000"/>
              </a:lnSpc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object diagrams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AutoShape 7"/>
          <p:cNvSpPr/>
          <p:nvPr/>
        </p:nvSpPr>
        <p:spPr>
          <a:xfrm>
            <a:off x="2514600" y="6019920"/>
            <a:ext cx="1904400" cy="304200"/>
          </a:xfrm>
          <a:prstGeom prst="wedgeRoundRectCallout">
            <a:avLst>
              <a:gd name="adj1" fmla="val 70500"/>
              <a:gd name="adj2" fmla="val -143750"/>
              <a:gd name="adj3" fmla="val 16667"/>
            </a:avLst>
          </a:prstGeom>
          <a:solidFill>
            <a:srgbClr val="ffcc99">
              <a:alpha val="50000"/>
            </a:srgb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noAutofit/>
          </a:bodyPr>
          <a:p>
            <a:pPr algn="ctr">
              <a:lnSpc>
                <a:spcPct val="100000"/>
              </a:lnSpc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interaction diagrams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066680" y="228600"/>
            <a:ext cx="7923960" cy="532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lang="cs-CZ" sz="28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Basic DP categories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16" name="Group 53"/>
          <p:cNvGraphicFramePr/>
          <p:nvPr/>
        </p:nvGraphicFramePr>
        <p:xfrm>
          <a:off x="609480" y="1219320"/>
          <a:ext cx="7999920" cy="3633120"/>
        </p:xfrm>
        <a:graphic>
          <a:graphicData uri="http://schemas.openxmlformats.org/drawingml/2006/table">
            <a:tbl>
              <a:tblPr/>
              <a:tblGrid>
                <a:gridCol w="761760"/>
                <a:gridCol w="2438280"/>
                <a:gridCol w="2361960"/>
                <a:gridCol w="2438280"/>
              </a:tblGrid>
              <a:tr h="608400">
                <a:tc>
                  <a:txBody>
                    <a:bodyPr lIns="54000" rIns="54000" tIns="36000" b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lang="en-US" sz="1600" b="1" u="none" strike="noStrike">
                        <a:solidFill>
                          <a:schemeClr val="dk1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54000" marR="54000" marT="36000" marB="3600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0" rIns="54000" tIns="36000" b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algn="l" pos="0"/>
                        </a:tabLst>
                      </a:pPr>
                      <a:r>
                        <a:rPr lang="cs-CZ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Creational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algn="l" pos="0"/>
                        </a:tabLst>
                      </a:pPr>
                      <a:r>
                        <a:rPr lang="cs-CZ" sz="1600" b="0" i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Make stuff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54000" marR="54000" marT="36000" marB="36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0" rIns="54000" tIns="36000" b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algn="l" pos="0"/>
                        </a:tabLst>
                      </a:pPr>
                      <a:r>
                        <a:rPr lang="cs-CZ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Structural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algn="l" pos="0"/>
                        </a:tabLst>
                      </a:pPr>
                      <a:r>
                        <a:rPr lang="cs-CZ" sz="1600" b="0" i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Hold stuff together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54000" marR="54000" marT="36000" marB="36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0" rIns="54000" tIns="36000" b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algn="l" pos="0"/>
                        </a:tabLst>
                      </a:pPr>
                      <a:r>
                        <a:rPr lang="cs-CZ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Behavioral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algn="l" pos="0"/>
                        </a:tabLst>
                      </a:pPr>
                      <a:r>
                        <a:rPr lang="cs-CZ" sz="1600" b="0" i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Make stuff talk together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54000" marR="54000" marT="36000" marB="3600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2808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08400">
                <a:tc>
                  <a:txBody>
                    <a:bodyPr lIns="54000" rIns="54000" tIns="36000" b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algn="l" pos="0"/>
                        </a:tabLst>
                      </a:pPr>
                      <a:r>
                        <a:rPr lang="cs-CZ" sz="1600" b="0" u="none" strike="noStrike">
                          <a:solidFill>
                            <a:schemeClr val="lt1">
                              <a:lumMod val="50000"/>
                            </a:schemeClr>
                          </a:solidFill>
                          <a:effectLst/>
                          <a:uFillTx/>
                          <a:latin typeface="Arial"/>
                        </a:rPr>
                        <a:t>Class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54000" marR="54000" marT="36000" marB="3600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0" rIns="54000" tIns="36000" b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algn="l" pos="0"/>
                        </a:tabLst>
                      </a:pPr>
                      <a:r>
                        <a:rPr lang="cs-CZ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Factory Method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54000" marR="54000" marT="36000" marB="36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0" rIns="54000" tIns="36000" b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algn="l" pos="0"/>
                        </a:tabLst>
                      </a:pPr>
                      <a:r>
                        <a:rPr lang="cs-CZ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Adapter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54000" marR="54000" marT="36000" marB="36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0" rIns="54000" tIns="36000" b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algn="l" pos="0"/>
                        </a:tabLst>
                      </a:pPr>
                      <a:r>
                        <a:rPr lang="cs-CZ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Interpreter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algn="l" pos="0"/>
                        </a:tabLst>
                      </a:pPr>
                      <a:r>
                        <a:rPr lang="cs-CZ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Template Method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54000" marR="54000" marT="36000" marB="3600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bfbfbf"/>
                      </a:solidFill>
                      <a:prstDash val="solid"/>
                    </a:lnB>
                    <a:noFill/>
                  </a:tcPr>
                </a:tc>
              </a:tr>
              <a:tr h="2416320">
                <a:tc>
                  <a:txBody>
                    <a:bodyPr lIns="54000" rIns="54000" tIns="36000" b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algn="l" pos="0"/>
                        </a:tabLst>
                      </a:pPr>
                      <a:r>
                        <a:rPr lang="cs-CZ" sz="1600" b="0" u="none" strike="noStrike">
                          <a:solidFill>
                            <a:schemeClr val="lt1">
                              <a:lumMod val="50000"/>
                            </a:schemeClr>
                          </a:solidFill>
                          <a:effectLst/>
                          <a:uFillTx/>
                          <a:latin typeface="Arial"/>
                        </a:rPr>
                        <a:t>Object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54000" marR="54000" marT="36000" marB="36000">
                    <a:lnL w="2808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0" rIns="54000" tIns="36000" b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algn="l" pos="0"/>
                        </a:tabLst>
                      </a:pPr>
                      <a:r>
                        <a:rPr lang="cs-CZ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Abstract Factory</a:t>
                      </a:r>
                      <a:br>
                        <a:rPr sz="1600"/>
                      </a:br>
                      <a:r>
                        <a:rPr lang="cs-CZ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Builder</a:t>
                      </a:r>
                      <a:br>
                        <a:rPr sz="1600"/>
                      </a:br>
                      <a:r>
                        <a:rPr lang="cs-CZ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Prototype</a:t>
                      </a:r>
                      <a:br>
                        <a:rPr sz="1600"/>
                      </a:br>
                      <a:r>
                        <a:rPr lang="cs-CZ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Singleton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54000" marR="54000" marT="36000" marB="36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0" rIns="54000" tIns="36000" b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algn="l" pos="0"/>
                        </a:tabLst>
                      </a:pPr>
                      <a:r>
                        <a:rPr lang="cs-CZ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Bridge</a:t>
                      </a:r>
                      <a:br>
                        <a:rPr sz="1600"/>
                      </a:br>
                      <a:r>
                        <a:rPr lang="cs-CZ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Composite</a:t>
                      </a:r>
                      <a:br>
                        <a:rPr sz="1600"/>
                      </a:br>
                      <a:r>
                        <a:rPr lang="cs-CZ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Decorator</a:t>
                      </a:r>
                      <a:br>
                        <a:rPr sz="1600"/>
                      </a:br>
                      <a:r>
                        <a:rPr lang="cs-CZ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Facade</a:t>
                      </a:r>
                      <a:br>
                        <a:rPr sz="1600"/>
                      </a:br>
                      <a:r>
                        <a:rPr lang="cs-CZ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Proxy</a:t>
                      </a:r>
                      <a:br>
                        <a:rPr sz="1600"/>
                      </a:br>
                      <a:r>
                        <a:rPr lang="cs-CZ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Flyweight</a:t>
                      </a:r>
                      <a:br>
                        <a:rPr sz="1600"/>
                      </a:b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54000" marR="54000" marT="36000" marB="360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4000" rIns="54000" tIns="36000" bIns="3600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algn="l" pos="0"/>
                        </a:tabLst>
                      </a:pPr>
                      <a:r>
                        <a:rPr lang="cs-CZ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Chain of Responsibility Command</a:t>
                      </a:r>
                      <a:br>
                        <a:rPr sz="1600"/>
                      </a:br>
                      <a:r>
                        <a:rPr lang="cs-CZ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Iterator</a:t>
                      </a:r>
                      <a:br>
                        <a:rPr sz="1600"/>
                      </a:br>
                      <a:r>
                        <a:rPr lang="cs-CZ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Mediator</a:t>
                      </a:r>
                      <a:br>
                        <a:rPr sz="1600"/>
                      </a:br>
                      <a:r>
                        <a:rPr lang="cs-CZ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Memento</a:t>
                      </a:r>
                      <a:br>
                        <a:rPr sz="1600"/>
                      </a:br>
                      <a:r>
                        <a:rPr lang="cs-CZ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Observer</a:t>
                      </a:r>
                      <a:br>
                        <a:rPr sz="1600"/>
                      </a:br>
                      <a:r>
                        <a:rPr lang="cs-CZ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State</a:t>
                      </a:r>
                      <a:br>
                        <a:rPr sz="1600"/>
                      </a:br>
                      <a:r>
                        <a:rPr lang="cs-CZ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Strategy</a:t>
                      </a:r>
                      <a:br>
                        <a:rPr sz="1600"/>
                      </a:br>
                      <a:r>
                        <a:rPr lang="cs-CZ" sz="1600" b="1" u="none" strike="noStrike">
                          <a:solidFill>
                            <a:schemeClr val="dk1"/>
                          </a:solidFill>
                          <a:effectLst/>
                          <a:uFillTx/>
                          <a:latin typeface="Arial"/>
                        </a:rPr>
                        <a:t>Visitor</a:t>
                      </a:r>
                      <a:endParaRPr lang="en-US" sz="16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54000" marR="54000" marT="36000" marB="36000">
                    <a:lnL w="12240">
                      <a:solidFill>
                        <a:srgbClr val="000000"/>
                      </a:solidFill>
                      <a:prstDash val="solid"/>
                    </a:lnL>
                    <a:lnR w="2808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bfbfbf"/>
                      </a:solidFill>
                      <a:prstDash val="solid"/>
                    </a:lnT>
                    <a:lnB w="280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7" name="AutoShape 49"/>
          <p:cNvSpPr/>
          <p:nvPr/>
        </p:nvSpPr>
        <p:spPr>
          <a:xfrm>
            <a:off x="1066680" y="5943600"/>
            <a:ext cx="1828080" cy="304200"/>
          </a:xfrm>
          <a:prstGeom prst="wedgeRoundRectCallout">
            <a:avLst>
              <a:gd name="adj1" fmla="val -2083"/>
              <a:gd name="adj2" fmla="val -325000"/>
              <a:gd name="adj3" fmla="val 16667"/>
            </a:avLst>
          </a:prstGeom>
          <a:solidFill>
            <a:srgbClr val="ffcc99">
              <a:alpha val="50000"/>
            </a:srgb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noAutofit/>
          </a:bodyPr>
          <a:p>
            <a:pPr algn="ctr"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Object creation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AutoShape 51"/>
          <p:cNvSpPr/>
          <p:nvPr/>
        </p:nvSpPr>
        <p:spPr>
          <a:xfrm>
            <a:off x="3048120" y="5943600"/>
            <a:ext cx="2513880" cy="548280"/>
          </a:xfrm>
          <a:prstGeom prst="wedgeRoundRectCallout">
            <a:avLst>
              <a:gd name="adj1" fmla="val 10930"/>
              <a:gd name="adj2" fmla="val -214918"/>
              <a:gd name="adj3" fmla="val 16667"/>
            </a:avLst>
          </a:prstGeom>
          <a:solidFill>
            <a:srgbClr val="ffcc99">
              <a:alpha val="50000"/>
            </a:srgb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noAutofit/>
          </a:bodyPr>
          <a:p>
            <a:pPr algn="ctr"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Organization of classes</a:t>
            </a:r>
            <a:br>
              <a:rPr sz="1400"/>
            </a:b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and objects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AutoShape 52"/>
          <p:cNvSpPr/>
          <p:nvPr/>
        </p:nvSpPr>
        <p:spPr>
          <a:xfrm>
            <a:off x="5715000" y="5943600"/>
            <a:ext cx="2971080" cy="304200"/>
          </a:xfrm>
          <a:prstGeom prst="wedgeRoundRectCallout">
            <a:avLst>
              <a:gd name="adj1" fmla="val -6088"/>
              <a:gd name="adj2" fmla="val -321875"/>
              <a:gd name="adj3" fmla="val 16667"/>
            </a:avLst>
          </a:prstGeom>
          <a:solidFill>
            <a:srgbClr val="ffcc99">
              <a:alpha val="50000"/>
            </a:srgbClr>
          </a:solidFill>
          <a:ln w="635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4000" rIns="54000" tIns="36000" bIns="36000" anchor="t">
            <a:noAutofit/>
          </a:bodyPr>
          <a:p>
            <a:pPr algn="ctr">
              <a:lnSpc>
                <a:spcPct val="100000"/>
              </a:lnSpc>
            </a:pPr>
            <a:r>
              <a:rPr lang="cs-CZ" sz="1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Interaction and behavior of objects</a:t>
            </a:r>
            <a:endParaRPr lang="en-US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esign Patterns">
  <a:themeElements>
    <a:clrScheme name="Design Patterns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Design Patterns">
      <a:majorFont>
        <a:latin typeface="Garamond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4020</TotalTime>
  <Application>LibreOffice/25.8.4.2$Linux_X86_64 LibreOffice_project/580$Build-2</Application>
  <AppVersion>15.0000</AppVersion>
  <Words>2943</Words>
  <Paragraphs>648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/>
  <dc:description/>
  <dc:language>en-US</dc:language>
  <cp:lastModifiedBy/>
  <cp:lastPrinted>1601-01-01T00:00:00Z</cp:lastPrinted>
  <dcterms:modified xsi:type="dcterms:W3CDTF">2026-02-16T11:54:44Z</dcterms:modified>
  <cp:revision>260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30</vt:i4>
  </property>
  <property fmtid="{D5CDD505-2E9C-101B-9397-08002B2CF9AE}" pid="3" name="PresentationFormat">
    <vt:lpwstr>On-screen Show (4:3)</vt:lpwstr>
  </property>
  <property fmtid="{D5CDD505-2E9C-101B-9397-08002B2CF9AE}" pid="4" name="Slides">
    <vt:i4>32</vt:i4>
  </property>
  <property fmtid="{D5CDD505-2E9C-101B-9397-08002B2CF9AE}" pid="5" name="Version">
    <vt:i4>1</vt:i4>
  </property>
</Properties>
</file>