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34"/>
  </p:notesMasterIdLst>
  <p:sldIdLst>
    <p:sldId id="256" r:id="rId2"/>
    <p:sldId id="288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57" r:id="rId28"/>
    <p:sldId id="283" r:id="rId29"/>
    <p:sldId id="284" r:id="rId30"/>
    <p:sldId id="285" r:id="rId31"/>
    <p:sldId id="286" r:id="rId32"/>
    <p:sldId id="287" r:id="rId33"/>
  </p:sldIdLst>
  <p:sldSz cx="9144000" cy="5143500" type="screen16x9"/>
  <p:notesSz cx="6858000" cy="9144000"/>
  <p:embeddedFontLst>
    <p:embeddedFont>
      <p:font typeface="Roboto" panose="02000000000000000000" pitchFamily="2" charset="0"/>
      <p:regular r:id="rId35"/>
      <p:bold r:id="rId36"/>
      <p:italic r:id="rId37"/>
      <p:boldItalic r:id="rId38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210" d="100"/>
          <a:sy n="210" d="100"/>
        </p:scale>
        <p:origin x="192" y="125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font" Target="fonts/font3.fntdata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font" Target="fonts/font2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font" Target="fonts/font1.fntdata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font" Target="fonts/font4.fntdata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4-03T22:47:27.698"/>
    </inkml:context>
    <inkml:brush xml:id="br0">
      <inkml:brushProperty name="width" value="0.1" units="cm"/>
      <inkml:brushProperty name="height" value="0.1" units="cm"/>
      <inkml:brushProperty name="color" value="#E71224"/>
    </inkml:brush>
  </inkml:definitions>
  <inkml:trace contextRef="#ctx0" brushRef="#br0">15499 2956 16383 0 0,'-3'0'0'0'0,"-4"0"0"0"0,-2-3 0 0 0,-2-2 0 0 0,-2 1 0 0 0,-3 1 0 0 0,-1 0 0 0 0,-2 2 0 0 0,0 0 0 0 0,-1 1 0 0 0,0 0 0 0 0,3 3 0 0 0,2 2 0 0 0,3 3 0 0 0,0-1 0 0 0,0 0 0 0 0,0 1 0 0 0,0 0 0 0 0,-1 1 0 0 0,-2 0 0 0 0,-2 1 0 0 0,-1 2 0 0 0,3 3 0 0 0,0-2 0 0 0,2 1 0 0 0,1-2 0 0 0,2 0 0 0 0,3 0 0 0 0,-1 0 0 0 0,1 0 0 0 0,2 2 0 0 0,-2-2 0 0 0,1 0 0 0 0,1 3 0 0 0,1 0 0 0 0,-1-1 0 0 0,-1-1 0 0 0,2 2 0 0 0,1 1 0 0 0,0 1 0 0 0,2 1 0 0 0,0 1 0 0 0,5-2 0 0 0,0-2 0 0 0,1 0 0 0 0,2-2 0 0 0,-1 0 0 0 0,3-3 0 0 0,0 1 0 0 0,1-1 0 0 0,0-1 0 0 0,0 0 0 0 0,3-2 0 0 0,-2 1 0 0 0,1-1 0 0 0,3-2 0 0 0,0-1 0 0 0,3-2 0 0 0,-3 3 0 0 0,-1-1 0 0 0,2 1 0 0 0,-1-2 0 0 0,3-2 0 0 0,0 1 0 0 0,1-1 0 0 0,0-1 0 0 0,0 0 0 0 0,1-1 0 0 0,-1 1 0 0 0,-2 0-16383 0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4-03T22:47:27.699"/>
    </inkml:context>
    <inkml:brush xml:id="br0">
      <inkml:brushProperty name="width" value="0.1" units="cm"/>
      <inkml:brushProperty name="height" value="0.1" units="cm"/>
      <inkml:brushProperty name="color" value="#E71224"/>
    </inkml:brush>
  </inkml:definitions>
  <inkml:trace contextRef="#ctx0" brushRef="#br0">15448 3387 16383 0 0,'4'0'0'0'0,"4"0"0"0"0,4 0 0 0 0,0 3 0 0 0,0 2 0 0 0,0 2 0 0 0,0 1 0 0 0,2-2 0 0 0,-2 3 0 0 0,1-2 0 0 0,-3 2 0 0 0,1 0 0 0 0,-1 1 0 0 0,0-1 0 0 0,3-2 0 0 0,-2 1 0 0 0,1-1 0 0 0,-2 2 0 0 0,2 0 0 0 0,-3 0 0 0 0,1 0 0 0 0,0 1 0 0 0,-3 3 0 0 0,-3 2 0 0 0,-1 1 0 0 0,-5-1 0 0 0,-3 0 0 0 0,2 0 0 0 0,-5-2 0 0 0,1 0 0 0 0,-2-2 0 0 0,0 0 0 0 0,-1-2 0 0 0,-3 2 0 0 0,-2-2 0 0 0,-2-2 0 0 0,2 0 0 0 0,1 0 0 0 0,2 2 0 0 0,0-1 0 0 0,1 2 0 0 0,1-2 0 0 0,-2 0 0 0 0,0-1 0 0 0,0 1 0 0 0,-1-2 0 0 0,-2-3 0 0 0,1 3 0 0 0,3 0-16383 0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4-03T22:47:27.700"/>
    </inkml:context>
    <inkml:brush xml:id="br0">
      <inkml:brushProperty name="width" value="0.1" units="cm"/>
      <inkml:brushProperty name="height" value="0.1" units="cm"/>
      <inkml:brushProperty name="color" value="#E71224"/>
    </inkml:brush>
  </inkml:definitions>
  <inkml:trace contextRef="#ctx0" brushRef="#br0">16254 9472 16383 0 0,'-3'0'0'0'0,"-6"0"0"0"0,-3 0 0 0 0,-3 0 0 0 0,-2 0 0 0 0,-2 0 0 0 0,2 3 0 0 0,1 2 0 0 0,1-1 0 0 0,-3-1 0 0 0,5 3 0 0 0,-1 0 0 0 0,-1-1 0 0 0,3 2 0 0 0,-1 0 0 0 0,-1-2 0 0 0,2 3 0 0 0,0-2 0 0 0,1 3 0 0 0,0 0 0 0 0,-2-3 0 0 0,-1-1 0 0 0,0 1 0 0 0,1 0 0 0 0,-1-2 0 0 0,1 3 0 0 0,0 0 0 0 0,-1-2 0 0 0,2 2 0 0 0,-1 0 0 0 0,-1-1 0 0 0,2 0 0 0 0,-1 1 0 0 0,0-2 0 0 0,1 3 0 0 0,-1-1 0 0 0,2 2 0 0 0,0-1 0 0 0,1 2 0 0 0,0-1 0 0 0,-2-3 0 0 0,1 3 0 0 0,-1-2 0 0 0,-2-2 0 0 0,1 3 0 0 0,1-1 0 0 0,1 1 0 0 0,0 0 0 0 0,-2-1 0 0 0,2 0 0 0 0,-2 1 0 0 0,3 1 0 0 0,-1-1 0 0 0,-2 2 0 0 0,-2-1 0 0 0,2 1 0 0 0,-1-1 0 0 0,3 2 0 0 0,0-2 0 0 0,1 1 0 0 0,0-1 0 0 0,0 2 0 0 0,3 1 0 0 0,0 0 0 0 0,0 0 0 0 0,-2-2 0 0 0,1 2 0 0 0,2 0 0 0 0,1 3 0 0 0,-1-1 0 0 0,0-1 0 0 0,2 2 0 0 0,0 1 0 0 0,-1-2 0 0 0,-1 0 0 0 0,-2-3 0 0 0,1 1 0 0 0,1 1 0 0 0,-3-2 0 0 0,2 1 0 0 0,2 2 0 0 0,0 1 0 0 0,0-1 0 0 0,-1-1 0 0 0,1 2 0 0 0,-1 1 0 0 0,-1 1 0 0 0,2 1 0 0 0,-2-2 0 0 0,0-1 0 0 0,1 1 0 0 0,2 0 0 0 0,2 1 0 0 0,1 1 0 0 0,0 1 0 0 0,1 0 0 0 0,-3 1 0 0 0,-1-1 0 0 0,0 1 0 0 0,1-1 0 0 0,1 1 0 0 0,1-1 0 0 0,0 1 0 0 0,0-1 0 0 0,5-3 0 0 0,0-1 0 0 0,1 0 0 0 0,-2 1 0 0 0,3-2 0 0 0,0-1 0 0 0,-1 2 0 0 0,2-3 0 0 0,0 0 0 0 0,2-1 0 0 0,-1 0 0 0 0,-1 2 0 0 0,1-2 0 0 0,-1 1 0 0 0,2-1 0 0 0,-1 0 0 0 0,2-2 0 0 0,-1 1 0 0 0,-2 3 0 0 0,1-2 0 0 0,-1 1 0 0 0,2 2 0 0 0,3-2 0 0 0,-1 1 0 0 0,-2 1 0 0 0,0-2 0 0 0,2 1 0 0 0,3-2 0 0 0,-1-1 0 0 0,-3 4 0 0 0,0-3 0 0 0,-2 1 0 0 0,2-1 0 0 0,1-4 0 0 0,1 1 0 0 0,0 0 0 0 0,1-3 0 0 0,-1 3 0 0 0,1-2 0 0 0,1-1 0 0 0,-2 2 0 0 0,1-1 0 0 0,1 0 0 0 0,2-2 0 0 0,-3 1 0 0 0,1 1 0 0 0,1-1 0 0 0,-2 2 0 0 0,-1-1 0 0 0,3 0 0 0 0,0-3 0 0 0,2 0 0 0 0,-3 1 0 0 0,1 1 0 0 0,0-1 0 0 0,-2 3 0 0 0,0 0 0 0 0,1-2 0 0 0,1-1 0 0 0,2-1 0 0 0,1-3 0 0 0,1 1 0 0 0,0-1 0 0 0,1 0 0 0 0,-1 0 0 0 0,1-1 0 0 0,-4 1-16383 0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4-03T22:47:27.701"/>
    </inkml:context>
    <inkml:brush xml:id="br0">
      <inkml:brushProperty name="width" value="0.1" units="cm"/>
      <inkml:brushProperty name="height" value="0.1" units="cm"/>
      <inkml:brushProperty name="color" value="#E71224"/>
    </inkml:brush>
  </inkml:definitions>
  <inkml:trace contextRef="#ctx0" brushRef="#br0">16298 11430 16383 0 0,'0'3'0'0'0,"4"2"0"0"0,0 2 0 0 0,4 1 0 0 0,2-2 0 0 0,2 3 0 0 0,0-2 0 0 0,2-1 0 0 0,-1 2 0 0 0,0-2 0 0 0,-2 3 0 0 0,1 0 0 0 0,0-3 0 0 0,0 2 0 0 0,0-1 0 0 0,2-1 0 0 0,-2 1 0 0 0,1 0 0 0 0,-3 2 0 0 0,-2 2 0 0 0,-6 0 0 0 0,-4 1 0 0 0,-4-2 0 0 0,-1 2 0 0 0,-3-2 0 0 0,0 0 0 0 0,-1-1 0 0 0,1 2 0 0 0,-1-2 0 0 0,1 1 0 0 0,0-1 0 0 0,0 1 0 0 0,0-1 0 0 0,-2-1 0 0 0,0-1 0 0 0,0 1 0 0 0,2 0 0 0 0,2 0-16383 0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4-03T22:47:27.702"/>
    </inkml:context>
    <inkml:brush xml:id="br0">
      <inkml:brushProperty name="width" value="0.1" units="cm"/>
      <inkml:brushProperty name="height" value="0.1" units="cm"/>
      <inkml:brushProperty name="color" value="#E71224"/>
    </inkml:brush>
  </inkml:definitions>
  <inkml:trace contextRef="#ctx0" brushRef="#br0">16351 11873 16383 0 0,'0'-3'0'0'0,"0"-5"0"0"0,0-1-16383 0 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4-03T22:47:27.703"/>
    </inkml:context>
    <inkml:brush xml:id="br0">
      <inkml:brushProperty name="width" value="0.1" units="cm"/>
      <inkml:brushProperty name="height" value="0.1" units="cm"/>
      <inkml:brushProperty name="color" value="#E71224"/>
    </inkml:brush>
  </inkml:definitions>
  <inkml:trace contextRef="#ctx0" brushRef="#br0">16400 10048 16383 0 0,'0'-4'0'0'0,"-3"-1"0"0"0,-4 2 0 0 0,-5-1 0 0 0,-4 2 0 0 0,-1 0 0 0 0,1 4 0 0 0,0 3 0 0 0,0-1 0 0 0,3 2 0 0 0,-1 2 0 0 0,0-2 0 0 0,2 1 0 0 0,-1 0 0 0 0,0-1 0 0 0,1 2 0 0 0,-1-2 0 0 0,3 3 0 0 0,-2 0 0 0 0,0-3 0 0 0,0 2 0 0 0,0-1 0 0 0,2 2 0 0 0,-1 0 0 0 0,-2-3 0 0 0,2 2 0 0 0,-1-1 0 0 0,1 2 0 0 0,3 3 0 0 0,0-2 0 0 0,0 2 0 0 0,0-1 0 0 0,0 0 0 0 0,-2-1 0 0 0,1 0 0 0 0,-1 0 0 0 0,1 0 0 0 0,-1-1 0 0 0,1 1 0 0 0,-2 3 0 0 0,2 1 0 0 0,-1 0 0 0 0,1-1 0 0 0,2 1 0 0 0,-1 0 0 0 0,0-2 0 0 0,3 3 0 0 0,1 0 0 0 0,2 2 0 0 0,0 1 0 0 0,2 1 0 0 0,-3-3 0 0 0,-1-1 0 0 0,0 1 0 0 0,4 0 0 0 0,2 1 0 0 0,5-2 0 0 0,0-1 0 0 0,-1 1 0 0 0,2-2 0 0 0,3 0 0 0 0,0 0 0 0 0,1-1 0 0 0,1-3 0 0 0,0 1 0 0 0,0-2 0 0 0,-3 1 0 0 0,2-1 0 0 0,1-2 0 0 0,-2 2 0 0 0,1-1 0 0 0,3-1 0 0 0,-3 0 0 0 0,0 1 0 0 0,-1 2 0 0 0,0-1 0 0 0,2-2 0 0 0,2-1 0 0 0,-2 1 0 0 0,0 0 0 0 0,2-1 0 0 0,-2 1 0 0 0,0 1 0 0 0,1-2 0 0 0,-2-1-16383 0 0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4-03T22:47:27.704"/>
    </inkml:context>
    <inkml:brush xml:id="br0">
      <inkml:brushProperty name="width" value="0.1" units="cm"/>
      <inkml:brushProperty name="height" value="0.1" units="cm"/>
      <inkml:brushProperty name="color" value="#E71224"/>
    </inkml:brush>
  </inkml:definitions>
  <inkml:trace contextRef="#ctx0" brushRef="#br0">16415 10901 16383 0 0,'4'0'0'0'0,"3"0"0"0"0,1 3 0 0 0,4 2 0 0 0,-3 2 0 0 0,0 4 0 0 0,0 0 0 0 0,-2 2 0 0 0,3-3 0 0 0,-2 2 0 0 0,-1 2 0 0 0,0-2 0 0 0,0 0 0 0 0,2-2 0 0 0,-1 1 0 0 0,-1 2 0 0 0,-2 2 0 0 0,-2 2 0 0 0,-6-2 0 0 0,0-1 0 0 0,-5-2 0 0 0,0 0 0 0 0,-2-2 0 0 0,0 0 0 0 0,-1-1 0 0 0,-2 1 0 0 0,-2-1 0 0 0,-2-2 0 0 0,-1-3 0 0 0,-1-2 0 0 0,3 4 0 0 0,0-2 0 0 0,4 0-16383 0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c6f90357f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Google Shape;65;gc6f90357f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gce847a3e88_0_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1" name="Google Shape;121;gce847a3e88_0_2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gcea638680e_1_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8" name="Google Shape;128;gcea638680e_1_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gcea638680e_1_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5" name="Google Shape;135;gcea638680e_1_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gcea638680e_1_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1" name="Google Shape;141;gcea638680e_1_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gcea638680e_1_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8" name="Google Shape;148;gcea638680e_1_4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gcea638680e_1_5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5" name="Google Shape;155;gcea638680e_1_5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gcea638680e_1_5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2" name="Google Shape;162;gcea638680e_1_5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gcea638680e_1_8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8" name="Google Shape;168;gcea638680e_1_8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gcea638680e_1_10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4" name="Google Shape;174;gcea638680e_1_10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gcea638680e_1_8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0" name="Google Shape;180;gcea638680e_1_8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ce847a3e88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gce847a3e88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86926542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gcea638680e_1_9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6" name="Google Shape;186;gcea638680e_1_9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ce847840ce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ce847840ce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ce847a3e88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gce847a3e88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gce847a3e88_0_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" name="Google Shape;91;gce847a3e88_0_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0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gce847a3e88_0_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" name="Google Shape;97;gce847a3e88_0_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gce847a3e88_0_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3" name="Google Shape;103;gce847a3e88_0_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gcea638680e_1_6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9" name="Google Shape;109;gcea638680e_1_6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gcea638680e_1_7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5" name="Google Shape;115;gcea638680e_1_7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 flipH="1">
            <a:off x="8246400" y="4245925"/>
            <a:ext cx="897600" cy="897600"/>
          </a:xfrm>
          <a:prstGeom prst="rtTriangl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" name="Google Shape;11;p2"/>
          <p:cNvSpPr/>
          <p:nvPr/>
        </p:nvSpPr>
        <p:spPr>
          <a:xfrm flipH="1">
            <a:off x="8246400" y="4245875"/>
            <a:ext cx="897600" cy="897600"/>
          </a:xfrm>
          <a:prstGeom prst="round1Rect">
            <a:avLst>
              <a:gd name="adj" fmla="val 16667"/>
            </a:avLst>
          </a:prstGeom>
          <a:solidFill>
            <a:schemeClr val="lt1">
              <a:alpha val="6808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ctrTitle"/>
          </p:nvPr>
        </p:nvSpPr>
        <p:spPr>
          <a:xfrm>
            <a:off x="390525" y="1819275"/>
            <a:ext cx="8222100" cy="933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13" name="Google Shape;13;p2"/>
          <p:cNvSpPr txBox="1">
            <a:spLocks noGrp="1"/>
          </p:cNvSpPr>
          <p:nvPr>
            <p:ph type="subTitle" idx="1"/>
          </p:nvPr>
        </p:nvSpPr>
        <p:spPr>
          <a:xfrm>
            <a:off x="390525" y="2789130"/>
            <a:ext cx="8222100" cy="432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4" name="Google Shape;14;p2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1/13/2024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57614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1/13/2024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72246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"/>
          <p:cNvSpPr txBox="1">
            <a:spLocks noGrp="1"/>
          </p:cNvSpPr>
          <p:nvPr>
            <p:ph type="title"/>
          </p:nvPr>
        </p:nvSpPr>
        <p:spPr>
          <a:xfrm>
            <a:off x="460950" y="2065350"/>
            <a:ext cx="8222100" cy="1012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17" name="Google Shape;17;p3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4"/>
          <p:cNvSpPr/>
          <p:nvPr/>
        </p:nvSpPr>
        <p:spPr>
          <a:xfrm rot="10800000" flipH="1">
            <a:off x="0" y="1686000"/>
            <a:ext cx="9144000" cy="3457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" name="Google Shape;20;p4"/>
          <p:cNvSpPr/>
          <p:nvPr/>
        </p:nvSpPr>
        <p:spPr>
          <a:xfrm>
            <a:off x="0" y="168600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" name="Google Shape;21;p4"/>
          <p:cNvSpPr txBox="1">
            <a:spLocks noGrp="1"/>
          </p:cNvSpPr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4"/>
          <p:cNvSpPr txBox="1">
            <a:spLocks noGrp="1"/>
          </p:cNvSpPr>
          <p:nvPr>
            <p:ph type="body" idx="1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3" name="Google Shape;23;p4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5"/>
          <p:cNvSpPr/>
          <p:nvPr/>
        </p:nvSpPr>
        <p:spPr>
          <a:xfrm rot="10800000" flipH="1">
            <a:off x="0" y="1686000"/>
            <a:ext cx="9144000" cy="3457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" name="Google Shape;26;p5"/>
          <p:cNvSpPr/>
          <p:nvPr/>
        </p:nvSpPr>
        <p:spPr>
          <a:xfrm>
            <a:off x="0" y="168600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" name="Google Shape;27;p5"/>
          <p:cNvSpPr txBox="1">
            <a:spLocks noGrp="1"/>
          </p:cNvSpPr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5"/>
          <p:cNvSpPr txBox="1">
            <a:spLocks noGrp="1"/>
          </p:cNvSpPr>
          <p:nvPr>
            <p:ph type="body" idx="1"/>
          </p:nvPr>
        </p:nvSpPr>
        <p:spPr>
          <a:xfrm>
            <a:off x="471900" y="1919075"/>
            <a:ext cx="3999900" cy="2710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9" name="Google Shape;29;p5"/>
          <p:cNvSpPr txBox="1">
            <a:spLocks noGrp="1"/>
          </p:cNvSpPr>
          <p:nvPr>
            <p:ph type="body" idx="2"/>
          </p:nvPr>
        </p:nvSpPr>
        <p:spPr>
          <a:xfrm>
            <a:off x="4694250" y="1919075"/>
            <a:ext cx="3999900" cy="2710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0" name="Google Shape;30;p5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6"/>
          <p:cNvSpPr/>
          <p:nvPr/>
        </p:nvSpPr>
        <p:spPr>
          <a:xfrm rot="10800000" flipH="1">
            <a:off x="0" y="656400"/>
            <a:ext cx="9144000" cy="44871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" name="Google Shape;33;p6"/>
          <p:cNvSpPr/>
          <p:nvPr/>
        </p:nvSpPr>
        <p:spPr>
          <a:xfrm>
            <a:off x="0" y="65635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" name="Google Shape;34;p6"/>
          <p:cNvSpPr txBox="1">
            <a:spLocks noGrp="1"/>
          </p:cNvSpPr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35" name="Google Shape;35;p6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7"/>
          <p:cNvSpPr txBox="1"/>
          <p:nvPr/>
        </p:nvSpPr>
        <p:spPr>
          <a:xfrm rot="10800000" flipH="1">
            <a:off x="3276600" y="25"/>
            <a:ext cx="5867400" cy="514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" name="Google Shape;38;p7"/>
          <p:cNvSpPr/>
          <p:nvPr/>
        </p:nvSpPr>
        <p:spPr>
          <a:xfrm rot="-5400000">
            <a:off x="759150" y="2517450"/>
            <a:ext cx="51435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" name="Google Shape;39;p7"/>
          <p:cNvSpPr txBox="1">
            <a:spLocks noGrp="1"/>
          </p:cNvSpPr>
          <p:nvPr>
            <p:ph type="title"/>
          </p:nvPr>
        </p:nvSpPr>
        <p:spPr>
          <a:xfrm>
            <a:off x="226078" y="357800"/>
            <a:ext cx="2808000" cy="953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40" name="Google Shape;40;p7"/>
          <p:cNvSpPr txBox="1">
            <a:spLocks noGrp="1"/>
          </p:cNvSpPr>
          <p:nvPr>
            <p:ph type="body" idx="1"/>
          </p:nvPr>
        </p:nvSpPr>
        <p:spPr>
          <a:xfrm>
            <a:off x="226075" y="1465800"/>
            <a:ext cx="2808000" cy="316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>
                <a:solidFill>
                  <a:schemeClr val="lt1"/>
                </a:solidFill>
              </a:defRPr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>
                <a:solidFill>
                  <a:schemeClr val="lt1"/>
                </a:solidFill>
              </a:defRPr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>
                <a:solidFill>
                  <a:schemeClr val="lt1"/>
                </a:solidFill>
              </a:defRPr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41" name="Google Shape;41;p7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0"/>
          <p:cNvSpPr txBox="1"/>
          <p:nvPr/>
        </p:nvSpPr>
        <p:spPr>
          <a:xfrm rot="10800000" flipH="1">
            <a:off x="0" y="0"/>
            <a:ext cx="9144000" cy="46959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4" name="Google Shape;54;p10"/>
          <p:cNvSpPr/>
          <p:nvPr/>
        </p:nvSpPr>
        <p:spPr>
          <a:xfrm rot="10800000" flipH="1">
            <a:off x="0" y="4622725"/>
            <a:ext cx="9144000" cy="741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5" name="Google Shape;55;p10"/>
          <p:cNvSpPr txBox="1">
            <a:spLocks noGrp="1"/>
          </p:cNvSpPr>
          <p:nvPr>
            <p:ph type="body" idx="1"/>
          </p:nvPr>
        </p:nvSpPr>
        <p:spPr>
          <a:xfrm>
            <a:off x="57150" y="4696825"/>
            <a:ext cx="8382000" cy="446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1pPr>
          </a:lstStyle>
          <a:p>
            <a:endParaRPr/>
          </a:p>
        </p:txBody>
      </p:sp>
      <p:sp>
        <p:nvSpPr>
          <p:cNvPr id="56" name="Google Shape;56;p10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bg>
      <p:bgPr>
        <a:solidFill>
          <a:schemeClr val="accent4"/>
        </a:solidFill>
        <a:effectLst/>
      </p:bgPr>
    </p:bg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1"/>
          <p:cNvSpPr txBox="1">
            <a:spLocks noGrp="1"/>
          </p:cNvSpPr>
          <p:nvPr>
            <p:ph type="title" hasCustomPrompt="1"/>
          </p:nvPr>
        </p:nvSpPr>
        <p:spPr>
          <a:xfrm>
            <a:off x="475500" y="1258525"/>
            <a:ext cx="82221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9" name="Google Shape;59;p11"/>
          <p:cNvSpPr txBox="1">
            <a:spLocks noGrp="1"/>
          </p:cNvSpPr>
          <p:nvPr>
            <p:ph type="body" idx="1"/>
          </p:nvPr>
        </p:nvSpPr>
        <p:spPr>
          <a:xfrm>
            <a:off x="475500" y="3304625"/>
            <a:ext cx="82221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60" name="Google Shape;60;p11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solidFill>
          <a:schemeClr val="accent4"/>
        </a:solidFill>
        <a:effectLst/>
      </p:bgPr>
    </p:bg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2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material">
    <p:bg>
      <p:bgPr>
        <a:solidFill>
          <a:schemeClr val="dk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Char char="●"/>
              <a:defRPr sz="18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○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■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●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○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■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●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○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■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6" r:id="rId7"/>
    <p:sldLayoutId id="2147483657" r:id="rId8"/>
    <p:sldLayoutId id="2147483658" r:id="rId9"/>
    <p:sldLayoutId id="2147483660" r:id="rId10"/>
    <p:sldLayoutId id="2147483661" r:id="rId11"/>
  </p:sldLayoutIdLst>
  <mc:AlternateContent xmlns:mc="http://schemas.openxmlformats.org/markup-compatibility/2006" xmlns:p14="http://schemas.microsoft.com/office/powerpoint/2010/main">
    <mc:Choice Requires="p14">
      <p:transition spd="slow">
        <p:fade thruBlk="1"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0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0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0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0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customXml" Target="../ink/ink6.xml"/><Relationship Id="rId3" Type="http://schemas.openxmlformats.org/officeDocument/2006/relationships/customXml" Target="../ink/ink1.xml"/><Relationship Id="rId7" Type="http://schemas.openxmlformats.org/officeDocument/2006/relationships/customXml" Target="../ink/ink3.xml"/><Relationship Id="rId12" Type="http://schemas.openxmlformats.org/officeDocument/2006/relationships/image" Target="../media/image15.png"/><Relationship Id="rId2" Type="http://schemas.openxmlformats.org/officeDocument/2006/relationships/image" Target="../media/image11.png"/><Relationship Id="rId16" Type="http://schemas.openxmlformats.org/officeDocument/2006/relationships/image" Target="../media/image17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2.png"/><Relationship Id="rId11" Type="http://schemas.openxmlformats.org/officeDocument/2006/relationships/customXml" Target="../ink/ink5.xml"/><Relationship Id="rId5" Type="http://schemas.openxmlformats.org/officeDocument/2006/relationships/customXml" Target="../ink/ink2.xml"/><Relationship Id="rId15" Type="http://schemas.openxmlformats.org/officeDocument/2006/relationships/customXml" Target="../ink/ink7.xml"/><Relationship Id="rId10" Type="http://schemas.openxmlformats.org/officeDocument/2006/relationships/image" Target="../media/image14.png"/><Relationship Id="rId4" Type="http://schemas.openxmlformats.org/officeDocument/2006/relationships/image" Target="../media/image110.png"/><Relationship Id="rId9" Type="http://schemas.openxmlformats.org/officeDocument/2006/relationships/customXml" Target="../ink/ink4.xml"/><Relationship Id="rId14" Type="http://schemas.openxmlformats.org/officeDocument/2006/relationships/image" Target="../media/image16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0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0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https://docs.microsoft.com/en-us/previous-versions/windows/apps/jj721615(v=vs.105)?redirectedfrom=MSDN" TargetMode="External"/><Relationship Id="rId7" Type="http://schemas.openxmlformats.org/officeDocument/2006/relationships/hyperlink" Target="http://web.csulb.edu/~pnguyen/cecs475/pdf/intromvvm%20ver%202.pdf" TargetMode="External"/><Relationship Id="rId2" Type="http://schemas.openxmlformats.org/officeDocument/2006/relationships/hyperlink" Target="http://www.thomas-weller.de/en/pages/cross-platform-development/" TargetMode="External"/><Relationship Id="rId1" Type="http://schemas.openxmlformats.org/officeDocument/2006/relationships/slideLayout" Target="../slideLayouts/slideLayout10.xml"/><Relationship Id="rId6" Type="http://schemas.openxmlformats.org/officeDocument/2006/relationships/hyperlink" Target="https://i.stack.imgur.com/ENBf1.png" TargetMode="External"/><Relationship Id="rId5" Type="http://schemas.openxmlformats.org/officeDocument/2006/relationships/hyperlink" Target="https://www.creativereview.co.uk/make-love-not-war-slogan/" TargetMode="External"/><Relationship Id="rId4" Type="http://schemas.openxmlformats.org/officeDocument/2006/relationships/hyperlink" Target="https://docs.microsoft.com/en-us/archive/blogs/johngossman/introduction-to-modelviewviewmodel-pattern-for-building-wpf-apps" TargetMode="External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hyperlink" Target="https://stackoverflow.com/questions/19444431/what-is-difference-between-mvc-mvp-mvvm-design-pattern-in-terms-of-coding-c-s" TargetMode="External"/><Relationship Id="rId3" Type="http://schemas.openxmlformats.org/officeDocument/2006/relationships/hyperlink" Target="https://russelleast.wordpress.com/2008/08/09/overview-of-the-modelview-viewmodel-mvvm-pattern-and-data-binding/" TargetMode="External"/><Relationship Id="rId7" Type="http://schemas.openxmlformats.org/officeDocument/2006/relationships/hyperlink" Target="http://www.uniporttogo.com/img/uploads/2015/06/Advanced_MVVM.pdf" TargetMode="External"/><Relationship Id="rId2" Type="http://schemas.openxmlformats.org/officeDocument/2006/relationships/hyperlink" Target="https://docs.microsoft.com/en-us/windows/uwp/data-binding/data-binding-and-mvvm" TargetMode="External"/><Relationship Id="rId1" Type="http://schemas.openxmlformats.org/officeDocument/2006/relationships/slideLayout" Target="../slideLayouts/slideLayout10.xml"/><Relationship Id="rId6" Type="http://schemas.openxmlformats.org/officeDocument/2006/relationships/hyperlink" Target="https://docs.microsoft.com/en-us/archive/msdn-magazine/2009/february/patterns-wpf-apps-with-the-model-view-viewmodel-design-pattern" TargetMode="External"/><Relationship Id="rId5" Type="http://schemas.openxmlformats.org/officeDocument/2006/relationships/hyperlink" Target="https://www.codeproject.com/Articles/100175/Model-View-ViewModel-MVVM-Explained" TargetMode="External"/><Relationship Id="rId4" Type="http://schemas.openxmlformats.org/officeDocument/2006/relationships/hyperlink" Target="https://stackoverflow.com/questions/667781/what-is-the-difference-between-mvc-and-mvvm" TargetMode="External"/><Relationship Id="rId9" Type="http://schemas.openxmlformats.org/officeDocument/2006/relationships/hyperlink" Target="https://stackoverflow.com/questions/6789236/how-does-wpf-inotifypropertychanged-work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3"/>
          <p:cNvSpPr txBox="1">
            <a:spLocks noGrp="1"/>
          </p:cNvSpPr>
          <p:nvPr>
            <p:ph type="ctrTitle"/>
          </p:nvPr>
        </p:nvSpPr>
        <p:spPr>
          <a:xfrm>
            <a:off x="599450" y="1424700"/>
            <a:ext cx="3049200" cy="2294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Model</a:t>
            </a: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View</a:t>
            </a: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Controller</a:t>
            </a:r>
            <a:endParaRPr dirty="0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EE87680E-54D2-81EE-7813-B560A2B8707D}"/>
              </a:ext>
            </a:extLst>
          </p:cNvPr>
          <p:cNvSpPr txBox="1">
            <a:spLocks/>
          </p:cNvSpPr>
          <p:nvPr/>
        </p:nvSpPr>
        <p:spPr>
          <a:xfrm>
            <a:off x="4572000" y="1442172"/>
            <a:ext cx="3410465" cy="21773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Roboto"/>
              <a:buNone/>
              <a:defRPr sz="48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Roboto"/>
              <a:buNone/>
              <a:defRPr sz="48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Roboto"/>
              <a:buNone/>
              <a:defRPr sz="48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Roboto"/>
              <a:buNone/>
              <a:defRPr sz="48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Roboto"/>
              <a:buNone/>
              <a:defRPr sz="48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Roboto"/>
              <a:buNone/>
              <a:defRPr sz="48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Roboto"/>
              <a:buNone/>
              <a:defRPr sz="48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Roboto"/>
              <a:buNone/>
              <a:defRPr sz="48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Roboto"/>
              <a:buNone/>
              <a:defRPr sz="48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r>
              <a:rPr lang="en-US" sz="6600">
                <a:cs typeface="Calibri Light"/>
              </a:rPr>
              <a:t>MVVM</a:t>
            </a:r>
            <a:endParaRPr lang="en-US" sz="66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22"/>
          <p:cNvSpPr txBox="1"/>
          <p:nvPr/>
        </p:nvSpPr>
        <p:spPr>
          <a:xfrm>
            <a:off x="226575" y="1073125"/>
            <a:ext cx="4699500" cy="3370800"/>
          </a:xfrm>
          <a:prstGeom prst="rect">
            <a:avLst/>
          </a:prstGeom>
          <a:solidFill>
            <a:srgbClr val="232525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dirty="0">
                <a:solidFill>
                  <a:srgbClr val="CC7832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&lt;?php</a:t>
            </a:r>
            <a:endParaRPr sz="900" dirty="0">
              <a:solidFill>
                <a:srgbClr val="CC7832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900" dirty="0">
              <a:solidFill>
                <a:srgbClr val="CC7832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i="1" dirty="0">
                <a:solidFill>
                  <a:srgbClr val="629755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/**</a:t>
            </a:r>
            <a:endParaRPr sz="900" i="1" dirty="0">
              <a:solidFill>
                <a:srgbClr val="629755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i="1" dirty="0">
                <a:solidFill>
                  <a:srgbClr val="629755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* Parent class for custom model classes.</a:t>
            </a:r>
            <a:endParaRPr sz="900" i="1" dirty="0">
              <a:solidFill>
                <a:srgbClr val="629755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i="1" dirty="0">
                <a:solidFill>
                  <a:srgbClr val="629755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*</a:t>
            </a:r>
            <a:endParaRPr sz="900" i="1" dirty="0">
              <a:solidFill>
                <a:srgbClr val="629755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i="1" dirty="0">
                <a:solidFill>
                  <a:srgbClr val="629755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* This class was implemented like a part of the Observer pattern</a:t>
            </a:r>
            <a:endParaRPr sz="900" i="1" dirty="0">
              <a:solidFill>
                <a:srgbClr val="629755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i="1" dirty="0">
                <a:solidFill>
                  <a:srgbClr val="629755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*/</a:t>
            </a:r>
            <a:endParaRPr sz="900" i="1" dirty="0">
              <a:solidFill>
                <a:srgbClr val="629755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dirty="0">
                <a:solidFill>
                  <a:srgbClr val="CC7832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class </a:t>
            </a:r>
            <a:r>
              <a:rPr lang="en" sz="900" dirty="0">
                <a:solidFill>
                  <a:srgbClr val="72737A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Model </a:t>
            </a:r>
            <a:r>
              <a:rPr lang="en" sz="900" dirty="0">
                <a:solidFill>
                  <a:srgbClr val="CC7832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implements </a:t>
            </a:r>
            <a:r>
              <a:rPr lang="en" sz="900" dirty="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SplSubject {</a:t>
            </a:r>
            <a:endParaRPr sz="900" dirty="0">
              <a:solidFill>
                <a:srgbClr val="A9B7C6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dirty="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  </a:t>
            </a:r>
            <a:endParaRPr sz="900" dirty="0">
              <a:solidFill>
                <a:srgbClr val="A9B7C6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dirty="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   </a:t>
            </a:r>
            <a:r>
              <a:rPr lang="en" sz="900" dirty="0">
                <a:solidFill>
                  <a:srgbClr val="CC7832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private </a:t>
            </a:r>
            <a:r>
              <a:rPr lang="en" sz="900" dirty="0">
                <a:solidFill>
                  <a:srgbClr val="9876AA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$observers</a:t>
            </a:r>
            <a:r>
              <a:rPr lang="en" sz="900" dirty="0">
                <a:solidFill>
                  <a:srgbClr val="CC7832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;</a:t>
            </a:r>
            <a:endParaRPr sz="900" dirty="0">
              <a:solidFill>
                <a:srgbClr val="CC7832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dirty="0">
                <a:solidFill>
                  <a:srgbClr val="CC7832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  </a:t>
            </a:r>
            <a:endParaRPr sz="900" dirty="0">
              <a:solidFill>
                <a:srgbClr val="CC7832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dirty="0">
                <a:solidFill>
                  <a:srgbClr val="CC7832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   private </a:t>
            </a:r>
            <a:r>
              <a:rPr lang="en" sz="900" dirty="0">
                <a:solidFill>
                  <a:srgbClr val="9876AA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$updates </a:t>
            </a:r>
            <a:r>
              <a:rPr lang="en" sz="900" dirty="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= []</a:t>
            </a:r>
            <a:r>
              <a:rPr lang="en" sz="900" dirty="0">
                <a:solidFill>
                  <a:srgbClr val="CC7832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;</a:t>
            </a:r>
            <a:endParaRPr sz="900" dirty="0">
              <a:solidFill>
                <a:srgbClr val="CC7832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900" dirty="0">
              <a:solidFill>
                <a:srgbClr val="CC7832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dirty="0">
                <a:solidFill>
                  <a:srgbClr val="CC7832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   public function </a:t>
            </a:r>
            <a:r>
              <a:rPr lang="en" sz="900" dirty="0">
                <a:solidFill>
                  <a:srgbClr val="FFC66D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__construct</a:t>
            </a:r>
            <a:r>
              <a:rPr lang="en" sz="900" dirty="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() {</a:t>
            </a:r>
            <a:endParaRPr sz="900" dirty="0">
              <a:solidFill>
                <a:srgbClr val="A9B7C6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dirty="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       </a:t>
            </a:r>
            <a:r>
              <a:rPr lang="en" sz="900" dirty="0">
                <a:solidFill>
                  <a:srgbClr val="9876AA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$this</a:t>
            </a:r>
            <a:r>
              <a:rPr lang="en" sz="900" dirty="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-&gt;</a:t>
            </a:r>
            <a:r>
              <a:rPr lang="en" sz="900" dirty="0">
                <a:solidFill>
                  <a:srgbClr val="9876AA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observers </a:t>
            </a:r>
            <a:r>
              <a:rPr lang="en" sz="900" dirty="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= </a:t>
            </a:r>
            <a:r>
              <a:rPr lang="en" sz="900" dirty="0">
                <a:solidFill>
                  <a:srgbClr val="CC7832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new </a:t>
            </a:r>
            <a:r>
              <a:rPr lang="en" sz="900" dirty="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SplObjectStorage()</a:t>
            </a:r>
            <a:r>
              <a:rPr lang="en" sz="900" dirty="0">
                <a:solidFill>
                  <a:srgbClr val="CC7832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;</a:t>
            </a:r>
            <a:endParaRPr sz="900" dirty="0">
              <a:solidFill>
                <a:srgbClr val="CC7832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dirty="0">
                <a:solidFill>
                  <a:srgbClr val="CC7832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   </a:t>
            </a:r>
            <a:r>
              <a:rPr lang="en" sz="900" dirty="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}</a:t>
            </a:r>
            <a:endParaRPr sz="900" dirty="0">
              <a:solidFill>
                <a:srgbClr val="A9B7C6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900" dirty="0">
              <a:solidFill>
                <a:srgbClr val="A9B7C6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dirty="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   </a:t>
            </a:r>
            <a:r>
              <a:rPr lang="en" sz="900" dirty="0">
                <a:solidFill>
                  <a:srgbClr val="CC7832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public function </a:t>
            </a:r>
            <a:r>
              <a:rPr lang="en" sz="900" dirty="0">
                <a:solidFill>
                  <a:srgbClr val="FFC66D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attach</a:t>
            </a:r>
            <a:r>
              <a:rPr lang="en" sz="900" dirty="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(SplObserver </a:t>
            </a:r>
            <a:r>
              <a:rPr lang="en" sz="900" dirty="0">
                <a:solidFill>
                  <a:srgbClr val="9876AA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$observer</a:t>
            </a:r>
            <a:r>
              <a:rPr lang="en" sz="900" dirty="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) {</a:t>
            </a:r>
            <a:endParaRPr sz="900" dirty="0">
              <a:solidFill>
                <a:srgbClr val="A9B7C6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dirty="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       </a:t>
            </a:r>
            <a:r>
              <a:rPr lang="en" sz="900" dirty="0">
                <a:solidFill>
                  <a:srgbClr val="CC7832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if </a:t>
            </a:r>
            <a:r>
              <a:rPr lang="en" sz="900" dirty="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" sz="900" dirty="0">
                <a:solidFill>
                  <a:srgbClr val="9876AA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$observer </a:t>
            </a:r>
            <a:r>
              <a:rPr lang="en" sz="900" dirty="0">
                <a:solidFill>
                  <a:srgbClr val="CC7832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instanceof </a:t>
            </a:r>
            <a:r>
              <a:rPr lang="en" sz="900" dirty="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View) {</a:t>
            </a:r>
            <a:endParaRPr sz="900" dirty="0">
              <a:solidFill>
                <a:srgbClr val="A9B7C6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dirty="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           </a:t>
            </a:r>
            <a:r>
              <a:rPr lang="en" sz="900" dirty="0">
                <a:solidFill>
                  <a:srgbClr val="9876AA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$this</a:t>
            </a:r>
            <a:r>
              <a:rPr lang="en" sz="900" dirty="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-&gt;</a:t>
            </a:r>
            <a:r>
              <a:rPr lang="en" sz="900" dirty="0">
                <a:solidFill>
                  <a:srgbClr val="9876AA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observers</a:t>
            </a:r>
            <a:r>
              <a:rPr lang="en" sz="900" dirty="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-&gt;</a:t>
            </a:r>
            <a:r>
              <a:rPr lang="en" sz="900" dirty="0">
                <a:solidFill>
                  <a:srgbClr val="FFC66D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attach</a:t>
            </a:r>
            <a:r>
              <a:rPr lang="en" sz="900" dirty="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" sz="900" dirty="0">
                <a:solidFill>
                  <a:srgbClr val="9876AA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$observer</a:t>
            </a:r>
            <a:r>
              <a:rPr lang="en" sz="900" dirty="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)</a:t>
            </a:r>
            <a:r>
              <a:rPr lang="en" sz="900" dirty="0">
                <a:solidFill>
                  <a:srgbClr val="CC7832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;</a:t>
            </a:r>
            <a:endParaRPr sz="900" dirty="0">
              <a:solidFill>
                <a:srgbClr val="CC7832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dirty="0">
                <a:solidFill>
                  <a:srgbClr val="CC7832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       </a:t>
            </a:r>
            <a:r>
              <a:rPr lang="en" sz="900" dirty="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}</a:t>
            </a:r>
            <a:endParaRPr sz="900" dirty="0">
              <a:solidFill>
                <a:srgbClr val="A9B7C6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dirty="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   }</a:t>
            </a:r>
            <a:endParaRPr sz="900" dirty="0">
              <a:solidFill>
                <a:srgbClr val="A9B7C6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dirty="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…</a:t>
            </a:r>
            <a:endParaRPr sz="900" dirty="0">
              <a:solidFill>
                <a:srgbClr val="A9B7C6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900" dirty="0">
              <a:solidFill>
                <a:srgbClr val="A9B7C6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124" name="Google Shape;124;p22"/>
          <p:cNvSpPr txBox="1"/>
          <p:nvPr/>
        </p:nvSpPr>
        <p:spPr>
          <a:xfrm>
            <a:off x="4977838" y="1073122"/>
            <a:ext cx="3818700" cy="3370800"/>
          </a:xfrm>
          <a:prstGeom prst="rect">
            <a:avLst/>
          </a:prstGeom>
          <a:solidFill>
            <a:srgbClr val="232525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…</a:t>
            </a:r>
            <a:endParaRPr sz="900">
              <a:solidFill>
                <a:srgbClr val="A9B7C6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900">
              <a:solidFill>
                <a:srgbClr val="A9B7C6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  </a:t>
            </a:r>
            <a:r>
              <a:rPr lang="en" sz="900">
                <a:solidFill>
                  <a:srgbClr val="CC7832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public function </a:t>
            </a:r>
            <a:r>
              <a:rPr lang="en" sz="900">
                <a:solidFill>
                  <a:srgbClr val="FFC66D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detach</a:t>
            </a: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(SplObserver </a:t>
            </a:r>
            <a:r>
              <a:rPr lang="en" sz="900">
                <a:solidFill>
                  <a:srgbClr val="9876AA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$observer</a:t>
            </a: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) {</a:t>
            </a:r>
            <a:endParaRPr sz="900">
              <a:solidFill>
                <a:srgbClr val="A9B7C6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       </a:t>
            </a:r>
            <a:r>
              <a:rPr lang="en" sz="900">
                <a:solidFill>
                  <a:srgbClr val="CC7832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if </a:t>
            </a: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" sz="900">
                <a:solidFill>
                  <a:srgbClr val="9876AA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$observer </a:t>
            </a:r>
            <a:r>
              <a:rPr lang="en" sz="900">
                <a:solidFill>
                  <a:srgbClr val="CC7832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instanceof </a:t>
            </a: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View) {</a:t>
            </a:r>
            <a:endParaRPr sz="900">
              <a:solidFill>
                <a:srgbClr val="A9B7C6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           </a:t>
            </a:r>
            <a:r>
              <a:rPr lang="en" sz="900">
                <a:solidFill>
                  <a:srgbClr val="9876AA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$this</a:t>
            </a: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-&gt;</a:t>
            </a:r>
            <a:r>
              <a:rPr lang="en" sz="900">
                <a:solidFill>
                  <a:srgbClr val="9876AA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observers</a:t>
            </a: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-&gt;</a:t>
            </a:r>
            <a:r>
              <a:rPr lang="en" sz="900">
                <a:solidFill>
                  <a:srgbClr val="FFC66D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detach</a:t>
            </a: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" sz="900">
                <a:solidFill>
                  <a:srgbClr val="9876AA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$observer</a:t>
            </a: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)</a:t>
            </a:r>
            <a:r>
              <a:rPr lang="en" sz="900">
                <a:solidFill>
                  <a:srgbClr val="CC7832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;</a:t>
            </a:r>
            <a:endParaRPr sz="900">
              <a:solidFill>
                <a:srgbClr val="CC7832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CC7832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       </a:t>
            </a: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}</a:t>
            </a:r>
            <a:endParaRPr sz="900">
              <a:solidFill>
                <a:srgbClr val="A9B7C6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   }</a:t>
            </a:r>
            <a:endParaRPr sz="900">
              <a:solidFill>
                <a:srgbClr val="A9B7C6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  </a:t>
            </a:r>
            <a:endParaRPr sz="900">
              <a:solidFill>
                <a:srgbClr val="A9B7C6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   </a:t>
            </a:r>
            <a:r>
              <a:rPr lang="en" sz="900">
                <a:solidFill>
                  <a:srgbClr val="CC7832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public function </a:t>
            </a:r>
            <a:r>
              <a:rPr lang="en" sz="900">
                <a:solidFill>
                  <a:srgbClr val="FFC66D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notify</a:t>
            </a: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() {</a:t>
            </a:r>
            <a:endParaRPr sz="900">
              <a:solidFill>
                <a:srgbClr val="A9B7C6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       </a:t>
            </a:r>
            <a:r>
              <a:rPr lang="en" sz="900">
                <a:solidFill>
                  <a:srgbClr val="CC7832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foreach </a:t>
            </a: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" sz="900">
                <a:solidFill>
                  <a:srgbClr val="9876AA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$this</a:t>
            </a: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-&gt;</a:t>
            </a:r>
            <a:r>
              <a:rPr lang="en" sz="900">
                <a:solidFill>
                  <a:srgbClr val="9876AA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observers </a:t>
            </a:r>
            <a:r>
              <a:rPr lang="en" sz="900">
                <a:solidFill>
                  <a:srgbClr val="CC7832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as </a:t>
            </a:r>
            <a:r>
              <a:rPr lang="en" sz="900">
                <a:solidFill>
                  <a:srgbClr val="9876AA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$value</a:t>
            </a: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) {</a:t>
            </a:r>
            <a:endParaRPr sz="900">
              <a:solidFill>
                <a:srgbClr val="A9B7C6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           </a:t>
            </a:r>
            <a:r>
              <a:rPr lang="en" sz="900">
                <a:solidFill>
                  <a:srgbClr val="9876AA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$value</a:t>
            </a: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-&gt;</a:t>
            </a:r>
            <a:r>
              <a:rPr lang="en" sz="900">
                <a:solidFill>
                  <a:srgbClr val="FFC66D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update</a:t>
            </a: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" sz="900">
                <a:solidFill>
                  <a:srgbClr val="9876AA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$this</a:t>
            </a: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)</a:t>
            </a:r>
            <a:r>
              <a:rPr lang="en" sz="900">
                <a:solidFill>
                  <a:srgbClr val="CC7832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;</a:t>
            </a:r>
            <a:endParaRPr sz="900">
              <a:solidFill>
                <a:srgbClr val="CC7832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CC7832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       </a:t>
            </a: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}</a:t>
            </a:r>
            <a:endParaRPr sz="900">
              <a:solidFill>
                <a:srgbClr val="A9B7C6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   }</a:t>
            </a:r>
            <a:endParaRPr sz="900">
              <a:solidFill>
                <a:srgbClr val="A9B7C6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900">
              <a:solidFill>
                <a:srgbClr val="A9B7C6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   </a:t>
            </a:r>
            <a:r>
              <a:rPr lang="en" sz="900">
                <a:solidFill>
                  <a:srgbClr val="CC7832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public function </a:t>
            </a:r>
            <a:r>
              <a:rPr lang="en" sz="900">
                <a:solidFill>
                  <a:srgbClr val="FFC66D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set</a:t>
            </a: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" sz="900">
                <a:solidFill>
                  <a:srgbClr val="CC7832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array </a:t>
            </a:r>
            <a:r>
              <a:rPr lang="en" sz="900">
                <a:solidFill>
                  <a:srgbClr val="9876AA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$data</a:t>
            </a: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) {</a:t>
            </a:r>
            <a:endParaRPr sz="900">
              <a:solidFill>
                <a:srgbClr val="A9B7C6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       </a:t>
            </a:r>
            <a:r>
              <a:rPr lang="en" sz="900">
                <a:solidFill>
                  <a:srgbClr val="9876AA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$this</a:t>
            </a: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-&gt;</a:t>
            </a:r>
            <a:r>
              <a:rPr lang="en" sz="900">
                <a:solidFill>
                  <a:srgbClr val="9876AA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updates </a:t>
            </a: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= array_merge_recursive(</a:t>
            </a:r>
            <a:r>
              <a:rPr lang="en" sz="900">
                <a:solidFill>
                  <a:srgbClr val="9876AA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$this</a:t>
            </a: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-&gt;</a:t>
            </a:r>
            <a:r>
              <a:rPr lang="en" sz="900">
                <a:solidFill>
                  <a:srgbClr val="9876AA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updates</a:t>
            </a:r>
            <a:r>
              <a:rPr lang="en" sz="900">
                <a:solidFill>
                  <a:srgbClr val="CC7832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, </a:t>
            </a:r>
            <a:r>
              <a:rPr lang="en" sz="900">
                <a:solidFill>
                  <a:srgbClr val="9876AA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$data</a:t>
            </a: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)</a:t>
            </a:r>
            <a:r>
              <a:rPr lang="en" sz="900">
                <a:solidFill>
                  <a:srgbClr val="CC7832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;</a:t>
            </a:r>
            <a:endParaRPr sz="900">
              <a:solidFill>
                <a:srgbClr val="CC7832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CC7832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   </a:t>
            </a: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}</a:t>
            </a:r>
            <a:endParaRPr sz="900">
              <a:solidFill>
                <a:srgbClr val="A9B7C6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  </a:t>
            </a:r>
            <a:endParaRPr sz="900">
              <a:solidFill>
                <a:srgbClr val="A9B7C6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   </a:t>
            </a:r>
            <a:r>
              <a:rPr lang="en" sz="900">
                <a:solidFill>
                  <a:srgbClr val="CC7832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public function </a:t>
            </a:r>
            <a:r>
              <a:rPr lang="en" sz="900">
                <a:solidFill>
                  <a:srgbClr val="FFC66D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get_data</a:t>
            </a: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(): </a:t>
            </a:r>
            <a:r>
              <a:rPr lang="en" sz="900">
                <a:solidFill>
                  <a:srgbClr val="CC7832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array </a:t>
            </a: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{</a:t>
            </a:r>
            <a:endParaRPr sz="900">
              <a:solidFill>
                <a:srgbClr val="A9B7C6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       </a:t>
            </a:r>
            <a:r>
              <a:rPr lang="en" sz="900">
                <a:solidFill>
                  <a:srgbClr val="CC7832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return </a:t>
            </a:r>
            <a:r>
              <a:rPr lang="en" sz="900">
                <a:solidFill>
                  <a:srgbClr val="9876AA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$this</a:t>
            </a: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-&gt;</a:t>
            </a:r>
            <a:r>
              <a:rPr lang="en" sz="900">
                <a:solidFill>
                  <a:srgbClr val="9876AA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updates</a:t>
            </a:r>
            <a:r>
              <a:rPr lang="en" sz="900">
                <a:solidFill>
                  <a:srgbClr val="CC7832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;</a:t>
            </a:r>
            <a:endParaRPr sz="900">
              <a:solidFill>
                <a:srgbClr val="CC7832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CC7832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   </a:t>
            </a: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}</a:t>
            </a:r>
            <a:endParaRPr sz="900">
              <a:solidFill>
                <a:srgbClr val="A9B7C6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}</a:t>
            </a:r>
            <a:endParaRPr/>
          </a:p>
        </p:txBody>
      </p:sp>
      <p:sp>
        <p:nvSpPr>
          <p:cNvPr id="125" name="Google Shape;125;p22"/>
          <p:cNvSpPr txBox="1">
            <a:spLocks noGrp="1"/>
          </p:cNvSpPr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MVC - Ukázková implementace v PHP - Definice Modelu</a:t>
            </a:r>
            <a:endParaRPr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A372BC0-715F-3454-7D29-423D05AD837C}"/>
              </a:ext>
            </a:extLst>
          </p:cNvPr>
          <p:cNvSpPr txBox="1"/>
          <p:nvPr/>
        </p:nvSpPr>
        <p:spPr>
          <a:xfrm>
            <a:off x="2411506" y="1700158"/>
            <a:ext cx="4320988" cy="2246769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Ne </a:t>
            </a:r>
            <a:r>
              <a:rPr lang="en-US" dirty="0" err="1"/>
              <a:t>sv</a:t>
            </a:r>
            <a:r>
              <a:rPr lang="cs-CZ" dirty="0"/>
              <a:t>ětlé písmo na tmavém pozadí </a:t>
            </a:r>
            <a:r>
              <a:rPr lang="en-US" dirty="0"/>
              <a:t>!!!</a:t>
            </a:r>
          </a:p>
          <a:p>
            <a:endParaRPr lang="en-US" dirty="0"/>
          </a:p>
          <a:p>
            <a:r>
              <a:rPr lang="en-US" dirty="0"/>
              <a:t>K</a:t>
            </a:r>
            <a:r>
              <a:rPr lang="cs-CZ" dirty="0"/>
              <a:t>ó</a:t>
            </a:r>
            <a:r>
              <a:rPr lang="en-US" dirty="0"/>
              <a:t>d ne </a:t>
            </a:r>
            <a:r>
              <a:rPr lang="en-US" dirty="0" err="1"/>
              <a:t>jako</a:t>
            </a:r>
            <a:r>
              <a:rPr lang="en-US" dirty="0"/>
              <a:t> </a:t>
            </a:r>
            <a:r>
              <a:rPr lang="en-US" dirty="0" err="1"/>
              <a:t>obr</a:t>
            </a:r>
            <a:r>
              <a:rPr lang="cs-CZ" dirty="0"/>
              <a:t>á</a:t>
            </a:r>
            <a:r>
              <a:rPr lang="en-US" dirty="0" err="1"/>
              <a:t>zky</a:t>
            </a:r>
            <a:r>
              <a:rPr lang="cs-CZ" dirty="0"/>
              <a:t>, ale jako text </a:t>
            </a:r>
            <a:r>
              <a:rPr lang="en-US" dirty="0"/>
              <a:t>!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cs-CZ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23"/>
          <p:cNvSpPr txBox="1"/>
          <p:nvPr/>
        </p:nvSpPr>
        <p:spPr>
          <a:xfrm>
            <a:off x="226575" y="1073125"/>
            <a:ext cx="3673500" cy="3509400"/>
          </a:xfrm>
          <a:prstGeom prst="rect">
            <a:avLst/>
          </a:prstGeom>
          <a:solidFill>
            <a:srgbClr val="232525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CC7832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&lt;?php</a:t>
            </a:r>
            <a:endParaRPr sz="900">
              <a:solidFill>
                <a:srgbClr val="CC7832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900">
              <a:solidFill>
                <a:srgbClr val="CC7832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i="1">
                <a:solidFill>
                  <a:srgbClr val="629755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/**</a:t>
            </a:r>
            <a:endParaRPr sz="900" i="1">
              <a:solidFill>
                <a:srgbClr val="629755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i="1">
                <a:solidFill>
                  <a:srgbClr val="629755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* Parent class for custom view classes.</a:t>
            </a:r>
            <a:endParaRPr sz="900" i="1">
              <a:solidFill>
                <a:srgbClr val="629755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i="1">
                <a:solidFill>
                  <a:srgbClr val="629755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*</a:t>
            </a:r>
            <a:endParaRPr sz="900" i="1">
              <a:solidFill>
                <a:srgbClr val="629755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i="1">
                <a:solidFill>
                  <a:srgbClr val="629755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* This class was implemented like part</a:t>
            </a:r>
            <a:endParaRPr sz="900" i="1">
              <a:solidFill>
                <a:srgbClr val="629755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i="1">
                <a:solidFill>
                  <a:srgbClr val="629755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* of the Observer pattern</a:t>
            </a:r>
            <a:endParaRPr sz="900" i="1">
              <a:solidFill>
                <a:srgbClr val="629755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i="1">
                <a:solidFill>
                  <a:srgbClr val="629755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*/</a:t>
            </a:r>
            <a:endParaRPr sz="900" i="1">
              <a:solidFill>
                <a:srgbClr val="629755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CC7832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class </a:t>
            </a:r>
            <a:r>
              <a:rPr lang="en" sz="900">
                <a:solidFill>
                  <a:srgbClr val="72737A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View </a:t>
            </a:r>
            <a:r>
              <a:rPr lang="en" sz="900">
                <a:solidFill>
                  <a:srgbClr val="CC7832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implements </a:t>
            </a: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SplObserver {</a:t>
            </a:r>
            <a:endParaRPr sz="900">
              <a:solidFill>
                <a:srgbClr val="A9B7C6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900">
              <a:solidFill>
                <a:srgbClr val="A9B7C6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   </a:t>
            </a:r>
            <a:r>
              <a:rPr lang="en" sz="900">
                <a:solidFill>
                  <a:srgbClr val="CC7832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protected </a:t>
            </a:r>
            <a:r>
              <a:rPr lang="en" sz="900">
                <a:solidFill>
                  <a:srgbClr val="9876AA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$data </a:t>
            </a: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= []</a:t>
            </a:r>
            <a:r>
              <a:rPr lang="en" sz="900">
                <a:solidFill>
                  <a:srgbClr val="CC7832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;</a:t>
            </a:r>
            <a:endParaRPr sz="900">
              <a:solidFill>
                <a:srgbClr val="CC7832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CC7832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  </a:t>
            </a:r>
            <a:endParaRPr sz="900">
              <a:solidFill>
                <a:srgbClr val="CC7832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CC7832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   protected </a:t>
            </a:r>
            <a:r>
              <a:rPr lang="en" sz="900">
                <a:solidFill>
                  <a:srgbClr val="9876AA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$output </a:t>
            </a: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= </a:t>
            </a:r>
            <a:r>
              <a:rPr lang="en" sz="900">
                <a:solidFill>
                  <a:srgbClr val="6A8759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''</a:t>
            </a:r>
            <a:r>
              <a:rPr lang="en" sz="900">
                <a:solidFill>
                  <a:srgbClr val="CC7832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;</a:t>
            </a:r>
            <a:endParaRPr sz="900">
              <a:solidFill>
                <a:srgbClr val="CC7832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900">
              <a:solidFill>
                <a:srgbClr val="CC7832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CC7832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   </a:t>
            </a:r>
            <a:r>
              <a:rPr lang="en" sz="900" i="1">
                <a:solidFill>
                  <a:srgbClr val="629755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/**</a:t>
            </a:r>
            <a:endParaRPr sz="900" i="1">
              <a:solidFill>
                <a:srgbClr val="629755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i="1">
                <a:solidFill>
                  <a:srgbClr val="629755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    * </a:t>
            </a:r>
            <a:r>
              <a:rPr lang="en" sz="900" b="1" i="1">
                <a:solidFill>
                  <a:srgbClr val="629755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@var </a:t>
            </a:r>
            <a:r>
              <a:rPr lang="en" sz="900" i="1">
                <a:solidFill>
                  <a:srgbClr val="629755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Model Model for access data</a:t>
            </a:r>
            <a:endParaRPr sz="900" i="1">
              <a:solidFill>
                <a:srgbClr val="629755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i="1">
                <a:solidFill>
                  <a:srgbClr val="629755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    */</a:t>
            </a:r>
            <a:endParaRPr sz="900" i="1">
              <a:solidFill>
                <a:srgbClr val="629755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i="1">
                <a:solidFill>
                  <a:srgbClr val="629755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   </a:t>
            </a:r>
            <a:r>
              <a:rPr lang="en" sz="900">
                <a:solidFill>
                  <a:srgbClr val="CC7832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protected </a:t>
            </a:r>
            <a:r>
              <a:rPr lang="en" sz="900">
                <a:solidFill>
                  <a:srgbClr val="9876AA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$model</a:t>
            </a:r>
            <a:r>
              <a:rPr lang="en" sz="900">
                <a:solidFill>
                  <a:srgbClr val="CC7832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;</a:t>
            </a:r>
            <a:endParaRPr sz="900">
              <a:solidFill>
                <a:srgbClr val="CC7832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CC7832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  </a:t>
            </a:r>
            <a:endParaRPr sz="900">
              <a:solidFill>
                <a:srgbClr val="CC7832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CC7832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   public function </a:t>
            </a:r>
            <a:r>
              <a:rPr lang="en" sz="900">
                <a:solidFill>
                  <a:srgbClr val="FFC66D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__construct</a:t>
            </a: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(Model </a:t>
            </a:r>
            <a:r>
              <a:rPr lang="en" sz="900">
                <a:solidFill>
                  <a:srgbClr val="9876AA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$model</a:t>
            </a: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) {</a:t>
            </a:r>
            <a:endParaRPr sz="900">
              <a:solidFill>
                <a:srgbClr val="A9B7C6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       </a:t>
            </a:r>
            <a:r>
              <a:rPr lang="en" sz="900">
                <a:solidFill>
                  <a:srgbClr val="9876AA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$this</a:t>
            </a: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-&gt;</a:t>
            </a:r>
            <a:r>
              <a:rPr lang="en" sz="900">
                <a:solidFill>
                  <a:srgbClr val="9876AA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model </a:t>
            </a: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= </a:t>
            </a:r>
            <a:r>
              <a:rPr lang="en" sz="900">
                <a:solidFill>
                  <a:srgbClr val="9876AA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$model</a:t>
            </a:r>
            <a:r>
              <a:rPr lang="en" sz="900">
                <a:solidFill>
                  <a:srgbClr val="CC7832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;</a:t>
            </a:r>
            <a:endParaRPr sz="900">
              <a:solidFill>
                <a:srgbClr val="CC7832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CC7832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   </a:t>
            </a: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}</a:t>
            </a:r>
            <a:endParaRPr sz="900">
              <a:solidFill>
                <a:srgbClr val="A9B7C6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900">
              <a:solidFill>
                <a:srgbClr val="A9B7C6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…</a:t>
            </a:r>
            <a:endParaRPr sz="900">
              <a:solidFill>
                <a:srgbClr val="A9B7C6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900">
              <a:solidFill>
                <a:srgbClr val="A9B7C6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131" name="Google Shape;131;p23"/>
          <p:cNvSpPr txBox="1">
            <a:spLocks noGrp="1"/>
          </p:cNvSpPr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MVC - Ukázková implementace v PHP - Definice View</a:t>
            </a:r>
            <a:endParaRPr/>
          </a:p>
        </p:txBody>
      </p:sp>
      <p:sp>
        <p:nvSpPr>
          <p:cNvPr id="132" name="Google Shape;132;p23"/>
          <p:cNvSpPr txBox="1"/>
          <p:nvPr/>
        </p:nvSpPr>
        <p:spPr>
          <a:xfrm>
            <a:off x="4026000" y="1073125"/>
            <a:ext cx="4817700" cy="3509400"/>
          </a:xfrm>
          <a:prstGeom prst="rect">
            <a:avLst/>
          </a:prstGeom>
          <a:solidFill>
            <a:srgbClr val="232525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… </a:t>
            </a:r>
            <a:endParaRPr sz="900">
              <a:solidFill>
                <a:srgbClr val="A9B7C6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  </a:t>
            </a:r>
            <a:endParaRPr sz="900">
              <a:solidFill>
                <a:srgbClr val="A9B7C6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i="1">
                <a:solidFill>
                  <a:srgbClr val="629755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   /**</a:t>
            </a:r>
            <a:endParaRPr sz="900" i="1">
              <a:solidFill>
                <a:srgbClr val="629755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i="1">
                <a:solidFill>
                  <a:srgbClr val="629755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    * Render a template.</a:t>
            </a:r>
            <a:endParaRPr sz="900" i="1">
              <a:solidFill>
                <a:srgbClr val="629755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i="1">
                <a:solidFill>
                  <a:srgbClr val="629755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    */</a:t>
            </a:r>
            <a:endParaRPr sz="900" i="1">
              <a:solidFill>
                <a:srgbClr val="629755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i="1">
                <a:solidFill>
                  <a:srgbClr val="629755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   </a:t>
            </a:r>
            <a:r>
              <a:rPr lang="en" sz="900">
                <a:solidFill>
                  <a:srgbClr val="CC7832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public function </a:t>
            </a:r>
            <a:r>
              <a:rPr lang="en" sz="900">
                <a:solidFill>
                  <a:srgbClr val="72737A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render</a:t>
            </a: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(): </a:t>
            </a:r>
            <a:r>
              <a:rPr lang="en" sz="900">
                <a:solidFill>
                  <a:srgbClr val="CC7832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string </a:t>
            </a: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{</a:t>
            </a:r>
            <a:endParaRPr sz="900">
              <a:solidFill>
                <a:srgbClr val="A9B7C6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       </a:t>
            </a:r>
            <a:r>
              <a:rPr lang="en" sz="900">
                <a:solidFill>
                  <a:srgbClr val="CC7832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return </a:t>
            </a:r>
            <a:r>
              <a:rPr lang="en" sz="900">
                <a:solidFill>
                  <a:srgbClr val="9876AA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$this</a:t>
            </a: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-&gt;</a:t>
            </a:r>
            <a:r>
              <a:rPr lang="en" sz="900">
                <a:solidFill>
                  <a:srgbClr val="9876AA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output</a:t>
            </a:r>
            <a:r>
              <a:rPr lang="en" sz="900">
                <a:solidFill>
                  <a:srgbClr val="CC7832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;</a:t>
            </a:r>
            <a:endParaRPr sz="900">
              <a:solidFill>
                <a:srgbClr val="CC7832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CC7832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   </a:t>
            </a: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}</a:t>
            </a:r>
            <a:endParaRPr sz="900">
              <a:solidFill>
                <a:srgbClr val="A9B7C6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900">
              <a:solidFill>
                <a:srgbClr val="A9B7C6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   </a:t>
            </a:r>
            <a:r>
              <a:rPr lang="en" sz="900" i="1">
                <a:solidFill>
                  <a:srgbClr val="629755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/**</a:t>
            </a:r>
            <a:endParaRPr sz="900" i="1">
              <a:solidFill>
                <a:srgbClr val="629755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i="1">
                <a:solidFill>
                  <a:srgbClr val="629755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    * Update Observer's data.</a:t>
            </a:r>
            <a:endParaRPr sz="900" i="1">
              <a:solidFill>
                <a:srgbClr val="629755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i="1">
                <a:solidFill>
                  <a:srgbClr val="629755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    *</a:t>
            </a:r>
            <a:endParaRPr sz="900" i="1">
              <a:solidFill>
                <a:srgbClr val="629755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i="1">
                <a:solidFill>
                  <a:srgbClr val="629755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    * </a:t>
            </a:r>
            <a:r>
              <a:rPr lang="en" sz="900" b="1" i="1">
                <a:solidFill>
                  <a:srgbClr val="629755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@param </a:t>
            </a:r>
            <a:r>
              <a:rPr lang="en" sz="900" i="1">
                <a:solidFill>
                  <a:srgbClr val="629755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SplSubject </a:t>
            </a:r>
            <a:r>
              <a:rPr lang="en" sz="900" i="1">
                <a:solidFill>
                  <a:srgbClr val="9876AA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$subject</a:t>
            </a:r>
            <a:endParaRPr sz="900" i="1">
              <a:solidFill>
                <a:srgbClr val="9876AA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i="1">
                <a:solidFill>
                  <a:srgbClr val="9876AA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    </a:t>
            </a:r>
            <a:r>
              <a:rPr lang="en" sz="900" i="1">
                <a:solidFill>
                  <a:srgbClr val="629755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*/</a:t>
            </a:r>
            <a:endParaRPr sz="900" i="1">
              <a:solidFill>
                <a:srgbClr val="629755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i="1">
                <a:solidFill>
                  <a:srgbClr val="629755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   </a:t>
            </a:r>
            <a:r>
              <a:rPr lang="en" sz="900">
                <a:solidFill>
                  <a:srgbClr val="CC7832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public function </a:t>
            </a:r>
            <a:r>
              <a:rPr lang="en" sz="900">
                <a:solidFill>
                  <a:srgbClr val="FFC66D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update</a:t>
            </a: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(SplSubject </a:t>
            </a:r>
            <a:r>
              <a:rPr lang="en" sz="900">
                <a:solidFill>
                  <a:srgbClr val="9876AA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$subject</a:t>
            </a: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) {</a:t>
            </a:r>
            <a:endParaRPr sz="900">
              <a:solidFill>
                <a:srgbClr val="A9B7C6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       </a:t>
            </a:r>
            <a:r>
              <a:rPr lang="en" sz="900">
                <a:solidFill>
                  <a:srgbClr val="CC7832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if </a:t>
            </a: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" sz="900">
                <a:solidFill>
                  <a:srgbClr val="9876AA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$subject </a:t>
            </a:r>
            <a:r>
              <a:rPr lang="en" sz="900">
                <a:solidFill>
                  <a:srgbClr val="CC7832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instanceof </a:t>
            </a: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Model) {</a:t>
            </a:r>
            <a:endParaRPr sz="900">
              <a:solidFill>
                <a:srgbClr val="A9B7C6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           </a:t>
            </a:r>
            <a:r>
              <a:rPr lang="en" sz="900">
                <a:solidFill>
                  <a:srgbClr val="9876AA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$this</a:t>
            </a: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-&gt;</a:t>
            </a:r>
            <a:r>
              <a:rPr lang="en" sz="900">
                <a:solidFill>
                  <a:srgbClr val="9876AA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data </a:t>
            </a: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= array_merge(</a:t>
            </a:r>
            <a:r>
              <a:rPr lang="en" sz="900">
                <a:solidFill>
                  <a:srgbClr val="9876AA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$this</a:t>
            </a: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-&gt;</a:t>
            </a:r>
            <a:r>
              <a:rPr lang="en" sz="900">
                <a:solidFill>
                  <a:srgbClr val="9876AA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data</a:t>
            </a:r>
            <a:r>
              <a:rPr lang="en" sz="900">
                <a:solidFill>
                  <a:srgbClr val="CC7832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, </a:t>
            </a:r>
            <a:r>
              <a:rPr lang="en" sz="900">
                <a:solidFill>
                  <a:srgbClr val="9876AA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$subject</a:t>
            </a: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-&gt;</a:t>
            </a:r>
            <a:r>
              <a:rPr lang="en" sz="900">
                <a:solidFill>
                  <a:srgbClr val="FFC66D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get</a:t>
            </a: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())</a:t>
            </a:r>
            <a:r>
              <a:rPr lang="en" sz="900">
                <a:solidFill>
                  <a:srgbClr val="CC7832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;</a:t>
            </a:r>
            <a:endParaRPr sz="900">
              <a:solidFill>
                <a:srgbClr val="CC7832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CC7832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       </a:t>
            </a: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}</a:t>
            </a:r>
            <a:endParaRPr sz="900">
              <a:solidFill>
                <a:srgbClr val="A9B7C6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   }</a:t>
            </a:r>
            <a:endParaRPr sz="900">
              <a:solidFill>
                <a:srgbClr val="A9B7C6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}</a:t>
            </a:r>
            <a:endParaRPr sz="900">
              <a:solidFill>
                <a:srgbClr val="A9B7C6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24"/>
          <p:cNvSpPr txBox="1"/>
          <p:nvPr/>
        </p:nvSpPr>
        <p:spPr>
          <a:xfrm>
            <a:off x="2230225" y="738800"/>
            <a:ext cx="4473000" cy="4068000"/>
          </a:xfrm>
          <a:prstGeom prst="rect">
            <a:avLst/>
          </a:prstGeom>
          <a:solidFill>
            <a:srgbClr val="232525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CC7832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&lt;?php</a:t>
            </a:r>
            <a:endParaRPr sz="900">
              <a:solidFill>
                <a:srgbClr val="CC7832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900">
              <a:solidFill>
                <a:srgbClr val="CC7832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i="1">
                <a:solidFill>
                  <a:srgbClr val="629755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/**</a:t>
            </a:r>
            <a:endParaRPr sz="900" i="1">
              <a:solidFill>
                <a:srgbClr val="629755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i="1">
                <a:solidFill>
                  <a:srgbClr val="629755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* Parent class for custom controller classes.</a:t>
            </a:r>
            <a:endParaRPr sz="900" i="1">
              <a:solidFill>
                <a:srgbClr val="629755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i="1">
                <a:solidFill>
                  <a:srgbClr val="629755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* </a:t>
            </a:r>
            <a:endParaRPr sz="900" i="1">
              <a:solidFill>
                <a:srgbClr val="629755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i="1">
                <a:solidFill>
                  <a:srgbClr val="629755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* This class was implemented like part</a:t>
            </a:r>
            <a:endParaRPr sz="900" i="1">
              <a:solidFill>
                <a:srgbClr val="629755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i="1">
                <a:solidFill>
                  <a:srgbClr val="629755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* of the Observer pattern</a:t>
            </a:r>
            <a:endParaRPr sz="900" i="1">
              <a:solidFill>
                <a:srgbClr val="629755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i="1">
                <a:solidFill>
                  <a:srgbClr val="629755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*/</a:t>
            </a:r>
            <a:endParaRPr sz="900" i="1">
              <a:solidFill>
                <a:srgbClr val="629755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CC7832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class </a:t>
            </a:r>
            <a:r>
              <a:rPr lang="en" sz="900">
                <a:solidFill>
                  <a:srgbClr val="72737A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Controller </a:t>
            </a:r>
            <a:r>
              <a:rPr lang="en" sz="900">
                <a:solidFill>
                  <a:srgbClr val="CC7832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implements </a:t>
            </a: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SplObserver</a:t>
            </a:r>
            <a:r>
              <a:rPr lang="en" sz="900">
                <a:solidFill>
                  <a:srgbClr val="72737A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{</a:t>
            </a:r>
            <a:endParaRPr sz="900">
              <a:solidFill>
                <a:srgbClr val="A9B7C6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900">
              <a:solidFill>
                <a:srgbClr val="A9B7C6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   </a:t>
            </a:r>
            <a:r>
              <a:rPr lang="en" sz="900" i="1">
                <a:solidFill>
                  <a:srgbClr val="629755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/**</a:t>
            </a:r>
            <a:endParaRPr sz="900" i="1">
              <a:solidFill>
                <a:srgbClr val="629755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i="1">
                <a:solidFill>
                  <a:srgbClr val="629755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    * </a:t>
            </a:r>
            <a:r>
              <a:rPr lang="en" sz="900" b="1" i="1">
                <a:solidFill>
                  <a:srgbClr val="629755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@var </a:t>
            </a:r>
            <a:r>
              <a:rPr lang="en" sz="900" i="1">
                <a:solidFill>
                  <a:srgbClr val="629755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object The model object for current controller</a:t>
            </a:r>
            <a:endParaRPr sz="900" i="1">
              <a:solidFill>
                <a:srgbClr val="629755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i="1">
                <a:solidFill>
                  <a:srgbClr val="629755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    */</a:t>
            </a:r>
            <a:endParaRPr sz="900" i="1">
              <a:solidFill>
                <a:srgbClr val="629755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i="1">
                <a:solidFill>
                  <a:srgbClr val="629755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   </a:t>
            </a:r>
            <a:r>
              <a:rPr lang="en" sz="900">
                <a:solidFill>
                  <a:srgbClr val="CC7832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protected </a:t>
            </a:r>
            <a:r>
              <a:rPr lang="en" sz="900">
                <a:solidFill>
                  <a:srgbClr val="9876AA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$model </a:t>
            </a: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= </a:t>
            </a:r>
            <a:r>
              <a:rPr lang="en" sz="900">
                <a:solidFill>
                  <a:srgbClr val="CC7832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null;</a:t>
            </a:r>
            <a:endParaRPr sz="900">
              <a:solidFill>
                <a:srgbClr val="CC7832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900">
              <a:solidFill>
                <a:srgbClr val="CC7832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900" i="1">
              <a:solidFill>
                <a:srgbClr val="629755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i="1">
                <a:solidFill>
                  <a:srgbClr val="629755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   </a:t>
            </a:r>
            <a:r>
              <a:rPr lang="en" sz="900">
                <a:solidFill>
                  <a:srgbClr val="CC7832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public function </a:t>
            </a:r>
            <a:r>
              <a:rPr lang="en" sz="900">
                <a:solidFill>
                  <a:srgbClr val="FFC66D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__construct</a:t>
            </a: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(Model </a:t>
            </a:r>
            <a:r>
              <a:rPr lang="en" sz="900">
                <a:solidFill>
                  <a:srgbClr val="9876AA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$model</a:t>
            </a: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) {</a:t>
            </a:r>
            <a:endParaRPr sz="900">
              <a:solidFill>
                <a:srgbClr val="A9B7C6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       </a:t>
            </a:r>
            <a:r>
              <a:rPr lang="en" sz="900">
                <a:solidFill>
                  <a:srgbClr val="9876AA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$this</a:t>
            </a: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-&gt;</a:t>
            </a:r>
            <a:r>
              <a:rPr lang="en" sz="900">
                <a:solidFill>
                  <a:srgbClr val="9876AA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model </a:t>
            </a: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= </a:t>
            </a:r>
            <a:r>
              <a:rPr lang="en" sz="900">
                <a:solidFill>
                  <a:srgbClr val="9876AA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$model</a:t>
            </a:r>
            <a:r>
              <a:rPr lang="en" sz="900">
                <a:solidFill>
                  <a:srgbClr val="CC7832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;</a:t>
            </a:r>
            <a:endParaRPr sz="900">
              <a:solidFill>
                <a:srgbClr val="CC7832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CC7832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   </a:t>
            </a: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}</a:t>
            </a:r>
            <a:endParaRPr sz="900">
              <a:solidFill>
                <a:srgbClr val="A9B7C6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i="1">
                <a:solidFill>
                  <a:srgbClr val="629755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    </a:t>
            </a:r>
            <a:endParaRPr sz="900" i="1">
              <a:solidFill>
                <a:srgbClr val="629755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i="1">
                <a:solidFill>
                  <a:srgbClr val="629755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    /**</a:t>
            </a:r>
            <a:endParaRPr sz="900" i="1">
              <a:solidFill>
                <a:srgbClr val="629755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i="1">
                <a:solidFill>
                  <a:srgbClr val="629755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    * Update Observer's data.</a:t>
            </a:r>
            <a:endParaRPr sz="900" i="1">
              <a:solidFill>
                <a:srgbClr val="629755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i="1">
                <a:solidFill>
                  <a:srgbClr val="629755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    *</a:t>
            </a:r>
            <a:endParaRPr sz="900" i="1">
              <a:solidFill>
                <a:srgbClr val="629755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i="1">
                <a:solidFill>
                  <a:srgbClr val="629755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    * </a:t>
            </a:r>
            <a:r>
              <a:rPr lang="en" sz="900" b="1" i="1">
                <a:solidFill>
                  <a:srgbClr val="629755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@param </a:t>
            </a:r>
            <a:r>
              <a:rPr lang="en" sz="900" i="1">
                <a:solidFill>
                  <a:srgbClr val="629755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SplSubject </a:t>
            </a:r>
            <a:r>
              <a:rPr lang="en" sz="900" i="1">
                <a:solidFill>
                  <a:srgbClr val="9876AA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$subject</a:t>
            </a:r>
            <a:endParaRPr sz="900" i="1">
              <a:solidFill>
                <a:srgbClr val="9876AA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i="1">
                <a:solidFill>
                  <a:srgbClr val="9876AA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    </a:t>
            </a:r>
            <a:r>
              <a:rPr lang="en" sz="900" i="1">
                <a:solidFill>
                  <a:srgbClr val="629755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*/</a:t>
            </a:r>
            <a:endParaRPr sz="900" i="1">
              <a:solidFill>
                <a:srgbClr val="629755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i="1">
                <a:solidFill>
                  <a:srgbClr val="629755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   </a:t>
            </a:r>
            <a:r>
              <a:rPr lang="en" sz="900">
                <a:solidFill>
                  <a:srgbClr val="CC7832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public function </a:t>
            </a:r>
            <a:r>
              <a:rPr lang="en" sz="900">
                <a:solidFill>
                  <a:srgbClr val="FFC66D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update</a:t>
            </a: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(SplSubject </a:t>
            </a:r>
            <a:r>
              <a:rPr lang="en" sz="900">
                <a:solidFill>
                  <a:srgbClr val="9876AA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$subject</a:t>
            </a: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) { </a:t>
            </a:r>
            <a:r>
              <a:rPr lang="en" sz="900">
                <a:solidFill>
                  <a:srgbClr val="66666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 // NOP</a:t>
            </a:r>
            <a:r>
              <a:rPr lang="en" sz="900">
                <a:solidFill>
                  <a:srgbClr val="CC7832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  </a:t>
            </a: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}</a:t>
            </a:r>
            <a:endParaRPr sz="900">
              <a:solidFill>
                <a:srgbClr val="A9B7C6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   }</a:t>
            </a:r>
            <a:endParaRPr sz="900">
              <a:solidFill>
                <a:srgbClr val="A9B7C6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}</a:t>
            </a:r>
            <a:endParaRPr sz="900">
              <a:solidFill>
                <a:srgbClr val="A9B7C6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900">
              <a:solidFill>
                <a:srgbClr val="CC7832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138" name="Google Shape;138;p24"/>
          <p:cNvSpPr txBox="1">
            <a:spLocks noGrp="1"/>
          </p:cNvSpPr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MVC - Ukázková implementace v PHP - Definice Controlleru</a:t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25"/>
          <p:cNvSpPr txBox="1"/>
          <p:nvPr/>
        </p:nvSpPr>
        <p:spPr>
          <a:xfrm>
            <a:off x="91875" y="1006525"/>
            <a:ext cx="4001700" cy="3786600"/>
          </a:xfrm>
          <a:prstGeom prst="rect">
            <a:avLst/>
          </a:prstGeom>
          <a:solidFill>
            <a:srgbClr val="232525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CC7832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&lt;?php</a:t>
            </a:r>
            <a:endParaRPr sz="900">
              <a:solidFill>
                <a:srgbClr val="CC7832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900">
              <a:solidFill>
                <a:srgbClr val="CC7832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i="1">
                <a:solidFill>
                  <a:srgbClr val="629755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/**</a:t>
            </a:r>
            <a:endParaRPr sz="900" i="1">
              <a:solidFill>
                <a:srgbClr val="629755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i="1">
                <a:solidFill>
                  <a:srgbClr val="629755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* Custom Model implementation - Calculator</a:t>
            </a:r>
            <a:endParaRPr sz="900" i="1">
              <a:solidFill>
                <a:srgbClr val="629755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i="1">
                <a:solidFill>
                  <a:srgbClr val="629755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*/</a:t>
            </a:r>
            <a:endParaRPr sz="900" i="1">
              <a:solidFill>
                <a:srgbClr val="629755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CC7832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class </a:t>
            </a:r>
            <a:r>
              <a:rPr lang="en" sz="900">
                <a:solidFill>
                  <a:srgbClr val="72737A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CalculatorModel </a:t>
            </a:r>
            <a:r>
              <a:rPr lang="en" sz="900">
                <a:solidFill>
                  <a:srgbClr val="CC7832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extends </a:t>
            </a: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Model {</a:t>
            </a:r>
            <a:endParaRPr sz="900">
              <a:solidFill>
                <a:srgbClr val="A9B7C6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900">
              <a:solidFill>
                <a:srgbClr val="A9B7C6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   </a:t>
            </a:r>
            <a:r>
              <a:rPr lang="en" sz="900">
                <a:solidFill>
                  <a:srgbClr val="CC7832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public function </a:t>
            </a:r>
            <a:r>
              <a:rPr lang="en" sz="900">
                <a:solidFill>
                  <a:srgbClr val="FFC66D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__construct</a:t>
            </a: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() {</a:t>
            </a:r>
            <a:endParaRPr sz="900">
              <a:solidFill>
                <a:srgbClr val="A9B7C6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       </a:t>
            </a:r>
            <a:r>
              <a:rPr lang="en" sz="900">
                <a:solidFill>
                  <a:srgbClr val="CC7832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parent</a:t>
            </a: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::</a:t>
            </a:r>
            <a:r>
              <a:rPr lang="en" sz="900" i="1">
                <a:solidFill>
                  <a:srgbClr val="FFC66D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__construct</a:t>
            </a: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()</a:t>
            </a:r>
            <a:r>
              <a:rPr lang="en" sz="900">
                <a:solidFill>
                  <a:srgbClr val="CC7832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;</a:t>
            </a:r>
            <a:endParaRPr sz="900">
              <a:solidFill>
                <a:srgbClr val="CC7832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CC7832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   </a:t>
            </a: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}</a:t>
            </a:r>
            <a:endParaRPr sz="900">
              <a:solidFill>
                <a:srgbClr val="A9B7C6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900">
              <a:solidFill>
                <a:srgbClr val="A9B7C6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   </a:t>
            </a:r>
            <a:r>
              <a:rPr lang="en" sz="900">
                <a:solidFill>
                  <a:srgbClr val="CC7832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public function </a:t>
            </a:r>
            <a:r>
              <a:rPr lang="en" sz="900">
                <a:solidFill>
                  <a:srgbClr val="72737A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multiply</a:t>
            </a: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" sz="900">
                <a:solidFill>
                  <a:srgbClr val="CC7832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array </a:t>
            </a:r>
            <a:r>
              <a:rPr lang="en" sz="900">
                <a:solidFill>
                  <a:srgbClr val="9876AA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$numbers</a:t>
            </a: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) {</a:t>
            </a:r>
            <a:endParaRPr sz="900">
              <a:solidFill>
                <a:srgbClr val="A9B7C6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       </a:t>
            </a:r>
            <a:r>
              <a:rPr lang="en" sz="900">
                <a:solidFill>
                  <a:srgbClr val="9876AA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$this</a:t>
            </a: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-&gt;</a:t>
            </a:r>
            <a:r>
              <a:rPr lang="en" sz="900">
                <a:solidFill>
                  <a:srgbClr val="FFC66D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set</a:t>
            </a: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([</a:t>
            </a:r>
            <a:endParaRPr sz="900">
              <a:solidFill>
                <a:srgbClr val="A9B7C6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           </a:t>
            </a:r>
            <a:r>
              <a:rPr lang="en" sz="900">
                <a:solidFill>
                  <a:srgbClr val="6A8759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'result' </a:t>
            </a: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=&gt; </a:t>
            </a:r>
            <a:r>
              <a:rPr lang="en" sz="900">
                <a:solidFill>
                  <a:srgbClr val="9876AA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$this</a:t>
            </a: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-&gt;</a:t>
            </a:r>
            <a:r>
              <a:rPr lang="en" sz="900">
                <a:solidFill>
                  <a:srgbClr val="FFC66D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operation</a:t>
            </a: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" sz="900">
                <a:solidFill>
                  <a:srgbClr val="6A8759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'*'</a:t>
            </a:r>
            <a:r>
              <a:rPr lang="en" sz="900">
                <a:solidFill>
                  <a:srgbClr val="CC7832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, </a:t>
            </a:r>
            <a:r>
              <a:rPr lang="en" sz="900">
                <a:solidFill>
                  <a:srgbClr val="9876AA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$numbers</a:t>
            </a: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)</a:t>
            </a:r>
            <a:r>
              <a:rPr lang="en" sz="900">
                <a:solidFill>
                  <a:srgbClr val="CC7832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,</a:t>
            </a:r>
            <a:endParaRPr sz="900">
              <a:solidFill>
                <a:srgbClr val="CC7832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CC7832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           </a:t>
            </a:r>
            <a:r>
              <a:rPr lang="en" sz="900">
                <a:solidFill>
                  <a:srgbClr val="6A8759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'operands' </a:t>
            </a: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=&gt; </a:t>
            </a:r>
            <a:r>
              <a:rPr lang="en" sz="900">
                <a:solidFill>
                  <a:srgbClr val="9876AA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$numbers</a:t>
            </a:r>
            <a:r>
              <a:rPr lang="en" sz="900">
                <a:solidFill>
                  <a:srgbClr val="CC7832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,</a:t>
            </a:r>
            <a:endParaRPr sz="900">
              <a:solidFill>
                <a:srgbClr val="CC7832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CC7832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       </a:t>
            </a: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])</a:t>
            </a:r>
            <a:r>
              <a:rPr lang="en" sz="900">
                <a:solidFill>
                  <a:srgbClr val="CC7832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;</a:t>
            </a:r>
            <a:endParaRPr sz="900">
              <a:solidFill>
                <a:srgbClr val="CC7832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CC7832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   </a:t>
            </a: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}</a:t>
            </a:r>
            <a:endParaRPr sz="900">
              <a:solidFill>
                <a:srgbClr val="A9B7C6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900">
              <a:solidFill>
                <a:srgbClr val="A9B7C6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   </a:t>
            </a:r>
            <a:r>
              <a:rPr lang="en" sz="900">
                <a:solidFill>
                  <a:srgbClr val="CC7832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public function </a:t>
            </a:r>
            <a:r>
              <a:rPr lang="en" sz="900">
                <a:solidFill>
                  <a:srgbClr val="72737A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divide</a:t>
            </a: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" sz="900">
                <a:solidFill>
                  <a:srgbClr val="CC7832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array </a:t>
            </a:r>
            <a:r>
              <a:rPr lang="en" sz="900">
                <a:solidFill>
                  <a:srgbClr val="9876AA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$numbers</a:t>
            </a: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) {</a:t>
            </a:r>
            <a:endParaRPr sz="900">
              <a:solidFill>
                <a:srgbClr val="A9B7C6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       </a:t>
            </a:r>
            <a:r>
              <a:rPr lang="en" sz="900">
                <a:solidFill>
                  <a:srgbClr val="9876AA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$this</a:t>
            </a: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-&gt;</a:t>
            </a:r>
            <a:r>
              <a:rPr lang="en" sz="900">
                <a:solidFill>
                  <a:srgbClr val="FFC66D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set</a:t>
            </a: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([</a:t>
            </a:r>
            <a:endParaRPr sz="900">
              <a:solidFill>
                <a:srgbClr val="A9B7C6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           </a:t>
            </a:r>
            <a:r>
              <a:rPr lang="en" sz="900">
                <a:solidFill>
                  <a:srgbClr val="6A8759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'result' </a:t>
            </a: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=&gt; </a:t>
            </a:r>
            <a:r>
              <a:rPr lang="en" sz="900">
                <a:solidFill>
                  <a:srgbClr val="9876AA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$this</a:t>
            </a: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-&gt;</a:t>
            </a:r>
            <a:r>
              <a:rPr lang="en" sz="900">
                <a:solidFill>
                  <a:srgbClr val="FFC66D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operation</a:t>
            </a: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" sz="900">
                <a:solidFill>
                  <a:srgbClr val="6A8759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'/'</a:t>
            </a:r>
            <a:r>
              <a:rPr lang="en" sz="900">
                <a:solidFill>
                  <a:srgbClr val="CC7832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, </a:t>
            </a:r>
            <a:r>
              <a:rPr lang="en" sz="900">
                <a:solidFill>
                  <a:srgbClr val="9876AA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$numbers</a:t>
            </a: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)</a:t>
            </a:r>
            <a:r>
              <a:rPr lang="en" sz="900">
                <a:solidFill>
                  <a:srgbClr val="CC7832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,</a:t>
            </a:r>
            <a:endParaRPr sz="900">
              <a:solidFill>
                <a:srgbClr val="CC7832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CC7832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           </a:t>
            </a:r>
            <a:r>
              <a:rPr lang="en" sz="900">
                <a:solidFill>
                  <a:srgbClr val="6A8759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'operands' </a:t>
            </a: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=&gt; </a:t>
            </a:r>
            <a:r>
              <a:rPr lang="en" sz="900">
                <a:solidFill>
                  <a:srgbClr val="9876AA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$numbers</a:t>
            </a:r>
            <a:endParaRPr sz="900">
              <a:solidFill>
                <a:srgbClr val="9876AA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9876AA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       </a:t>
            </a: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])</a:t>
            </a:r>
            <a:r>
              <a:rPr lang="en" sz="900">
                <a:solidFill>
                  <a:srgbClr val="CC7832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;</a:t>
            </a:r>
            <a:endParaRPr sz="900">
              <a:solidFill>
                <a:srgbClr val="CC7832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CC7832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   </a:t>
            </a: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}</a:t>
            </a:r>
            <a:endParaRPr sz="900">
              <a:solidFill>
                <a:srgbClr val="A9B7C6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900">
              <a:solidFill>
                <a:srgbClr val="A9B7C6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…</a:t>
            </a:r>
            <a:endParaRPr sz="900">
              <a:solidFill>
                <a:srgbClr val="A9B7C6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900">
              <a:solidFill>
                <a:srgbClr val="A9B7C6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144" name="Google Shape;144;p25"/>
          <p:cNvSpPr txBox="1">
            <a:spLocks noGrp="1"/>
          </p:cNvSpPr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MVC - Ukázková implementace v PHP - Kalkulačka</a:t>
            </a:r>
            <a:endParaRPr/>
          </a:p>
        </p:txBody>
      </p:sp>
      <p:sp>
        <p:nvSpPr>
          <p:cNvPr id="145" name="Google Shape;145;p25"/>
          <p:cNvSpPr txBox="1"/>
          <p:nvPr/>
        </p:nvSpPr>
        <p:spPr>
          <a:xfrm>
            <a:off x="4197225" y="1006525"/>
            <a:ext cx="4854900" cy="3786600"/>
          </a:xfrm>
          <a:prstGeom prst="rect">
            <a:avLst/>
          </a:prstGeom>
          <a:solidFill>
            <a:srgbClr val="232525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…</a:t>
            </a:r>
            <a:endParaRPr sz="900">
              <a:solidFill>
                <a:srgbClr val="A9B7C6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900">
              <a:solidFill>
                <a:srgbClr val="A9B7C6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   </a:t>
            </a:r>
            <a:r>
              <a:rPr lang="en" sz="900">
                <a:solidFill>
                  <a:srgbClr val="CC7832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public function </a:t>
            </a:r>
            <a:r>
              <a:rPr lang="en" sz="900">
                <a:solidFill>
                  <a:srgbClr val="72737A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sub</a:t>
            </a: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" sz="900">
                <a:solidFill>
                  <a:srgbClr val="CC7832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array </a:t>
            </a:r>
            <a:r>
              <a:rPr lang="en" sz="900">
                <a:solidFill>
                  <a:srgbClr val="9876AA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$numbers</a:t>
            </a: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) {</a:t>
            </a:r>
            <a:endParaRPr sz="900">
              <a:solidFill>
                <a:srgbClr val="A9B7C6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       </a:t>
            </a:r>
            <a:r>
              <a:rPr lang="en" sz="900">
                <a:solidFill>
                  <a:srgbClr val="9876AA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$this</a:t>
            </a: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-&gt;</a:t>
            </a:r>
            <a:r>
              <a:rPr lang="en" sz="900">
                <a:solidFill>
                  <a:srgbClr val="FFC66D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set</a:t>
            </a: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([</a:t>
            </a:r>
            <a:endParaRPr sz="900">
              <a:solidFill>
                <a:srgbClr val="A9B7C6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           </a:t>
            </a:r>
            <a:r>
              <a:rPr lang="en" sz="900">
                <a:solidFill>
                  <a:srgbClr val="6A8759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'result' </a:t>
            </a: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=&gt; </a:t>
            </a:r>
            <a:r>
              <a:rPr lang="en" sz="900">
                <a:solidFill>
                  <a:srgbClr val="9876AA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$this</a:t>
            </a: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-&gt;</a:t>
            </a:r>
            <a:r>
              <a:rPr lang="en" sz="900">
                <a:solidFill>
                  <a:srgbClr val="FFC66D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operation</a:t>
            </a: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" sz="900">
                <a:solidFill>
                  <a:srgbClr val="6A8759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'-'</a:t>
            </a:r>
            <a:r>
              <a:rPr lang="en" sz="900">
                <a:solidFill>
                  <a:srgbClr val="CC7832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, </a:t>
            </a:r>
            <a:r>
              <a:rPr lang="en" sz="900">
                <a:solidFill>
                  <a:srgbClr val="9876AA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$numbers</a:t>
            </a: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)</a:t>
            </a:r>
            <a:r>
              <a:rPr lang="en" sz="900">
                <a:solidFill>
                  <a:srgbClr val="CC7832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,</a:t>
            </a:r>
            <a:endParaRPr sz="900">
              <a:solidFill>
                <a:srgbClr val="CC7832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CC7832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           </a:t>
            </a:r>
            <a:r>
              <a:rPr lang="en" sz="900">
                <a:solidFill>
                  <a:srgbClr val="6A8759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'operands' </a:t>
            </a: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=&gt; </a:t>
            </a:r>
            <a:r>
              <a:rPr lang="en" sz="900">
                <a:solidFill>
                  <a:srgbClr val="9876AA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$numbers</a:t>
            </a:r>
            <a:endParaRPr sz="900">
              <a:solidFill>
                <a:srgbClr val="9876AA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9876AA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       </a:t>
            </a: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])</a:t>
            </a:r>
            <a:r>
              <a:rPr lang="en" sz="900">
                <a:solidFill>
                  <a:srgbClr val="CC7832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;</a:t>
            </a:r>
            <a:endParaRPr sz="900">
              <a:solidFill>
                <a:srgbClr val="CC7832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CC7832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   </a:t>
            </a: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}</a:t>
            </a:r>
            <a:endParaRPr sz="900">
              <a:solidFill>
                <a:srgbClr val="A9B7C6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900">
              <a:solidFill>
                <a:srgbClr val="A9B7C6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   </a:t>
            </a:r>
            <a:r>
              <a:rPr lang="en" sz="900">
                <a:solidFill>
                  <a:srgbClr val="CC7832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public function </a:t>
            </a:r>
            <a:r>
              <a:rPr lang="en" sz="900">
                <a:solidFill>
                  <a:srgbClr val="72737A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add</a:t>
            </a: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" sz="900">
                <a:solidFill>
                  <a:srgbClr val="CC7832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array </a:t>
            </a:r>
            <a:r>
              <a:rPr lang="en" sz="900">
                <a:solidFill>
                  <a:srgbClr val="9876AA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$numbers</a:t>
            </a: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) {</a:t>
            </a:r>
            <a:endParaRPr sz="900">
              <a:solidFill>
                <a:srgbClr val="A9B7C6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       </a:t>
            </a:r>
            <a:r>
              <a:rPr lang="en" sz="900">
                <a:solidFill>
                  <a:srgbClr val="9876AA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$this</a:t>
            </a: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-&gt;</a:t>
            </a:r>
            <a:r>
              <a:rPr lang="en" sz="900">
                <a:solidFill>
                  <a:srgbClr val="FFC66D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set</a:t>
            </a: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([</a:t>
            </a:r>
            <a:endParaRPr sz="900">
              <a:solidFill>
                <a:srgbClr val="A9B7C6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           </a:t>
            </a:r>
            <a:r>
              <a:rPr lang="en" sz="900">
                <a:solidFill>
                  <a:srgbClr val="6A8759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'result' </a:t>
            </a: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=&gt; </a:t>
            </a:r>
            <a:r>
              <a:rPr lang="en" sz="900">
                <a:solidFill>
                  <a:srgbClr val="9876AA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$this</a:t>
            </a: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-&gt;</a:t>
            </a:r>
            <a:r>
              <a:rPr lang="en" sz="900">
                <a:solidFill>
                  <a:srgbClr val="FFC66D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operation</a:t>
            </a: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" sz="900">
                <a:solidFill>
                  <a:srgbClr val="6A8759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'+'</a:t>
            </a:r>
            <a:r>
              <a:rPr lang="en" sz="900">
                <a:solidFill>
                  <a:srgbClr val="CC7832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, </a:t>
            </a:r>
            <a:r>
              <a:rPr lang="en" sz="900">
                <a:solidFill>
                  <a:srgbClr val="9876AA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$numbers</a:t>
            </a: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)</a:t>
            </a:r>
            <a:r>
              <a:rPr lang="en" sz="900">
                <a:solidFill>
                  <a:srgbClr val="CC7832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,</a:t>
            </a:r>
            <a:endParaRPr sz="900">
              <a:solidFill>
                <a:srgbClr val="CC7832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CC7832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           </a:t>
            </a:r>
            <a:r>
              <a:rPr lang="en" sz="900">
                <a:solidFill>
                  <a:srgbClr val="6A8759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'operands' </a:t>
            </a: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=&gt; </a:t>
            </a:r>
            <a:r>
              <a:rPr lang="en" sz="900">
                <a:solidFill>
                  <a:srgbClr val="9876AA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$numbers</a:t>
            </a:r>
            <a:endParaRPr sz="900">
              <a:solidFill>
                <a:srgbClr val="9876AA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9876AA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       </a:t>
            </a: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])</a:t>
            </a:r>
            <a:r>
              <a:rPr lang="en" sz="900">
                <a:solidFill>
                  <a:srgbClr val="CC7832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;</a:t>
            </a:r>
            <a:endParaRPr sz="900">
              <a:solidFill>
                <a:srgbClr val="CC7832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CC7832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   </a:t>
            </a: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}</a:t>
            </a:r>
            <a:endParaRPr sz="900">
              <a:solidFill>
                <a:srgbClr val="A9B7C6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i="1">
                <a:solidFill>
                  <a:srgbClr val="629755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   /**</a:t>
            </a:r>
            <a:endParaRPr sz="900" i="1">
              <a:solidFill>
                <a:srgbClr val="629755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i="1">
                <a:solidFill>
                  <a:srgbClr val="629755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   * Performs mathematician operation over given arguments.</a:t>
            </a:r>
            <a:endParaRPr sz="900" i="1">
              <a:solidFill>
                <a:srgbClr val="629755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i="1">
                <a:solidFill>
                  <a:srgbClr val="629755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   *</a:t>
            </a:r>
            <a:endParaRPr sz="900" i="1">
              <a:solidFill>
                <a:srgbClr val="629755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i="1">
                <a:solidFill>
                  <a:srgbClr val="629755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   * POC example. TODO: Implement</a:t>
            </a:r>
            <a:endParaRPr sz="900" i="1">
              <a:solidFill>
                <a:srgbClr val="629755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i="1">
                <a:solidFill>
                  <a:srgbClr val="629755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   */</a:t>
            </a:r>
            <a:endParaRPr sz="900" i="1">
              <a:solidFill>
                <a:srgbClr val="629755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CC7832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   private function </a:t>
            </a:r>
            <a:r>
              <a:rPr lang="en" sz="900">
                <a:solidFill>
                  <a:srgbClr val="FFC66D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operation</a:t>
            </a: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" sz="900">
                <a:solidFill>
                  <a:srgbClr val="CC7832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string </a:t>
            </a:r>
            <a:r>
              <a:rPr lang="en" sz="900">
                <a:solidFill>
                  <a:srgbClr val="9876AA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$operator</a:t>
            </a:r>
            <a:r>
              <a:rPr lang="en" sz="900">
                <a:solidFill>
                  <a:srgbClr val="CC7832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, array </a:t>
            </a:r>
            <a:r>
              <a:rPr lang="en" sz="900">
                <a:solidFill>
                  <a:srgbClr val="9876AA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$numbers</a:t>
            </a: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) {</a:t>
            </a:r>
            <a:endParaRPr sz="900">
              <a:solidFill>
                <a:srgbClr val="A9B7C6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     //</a:t>
            </a:r>
            <a:r>
              <a:rPr lang="en" sz="900" i="1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NOP</a:t>
            </a:r>
            <a:endParaRPr sz="900" i="1">
              <a:solidFill>
                <a:srgbClr val="A9B7C6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   }</a:t>
            </a:r>
            <a:endParaRPr sz="900">
              <a:solidFill>
                <a:srgbClr val="A9B7C6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}</a:t>
            </a:r>
            <a:endParaRPr sz="900">
              <a:solidFill>
                <a:srgbClr val="A9B7C6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26"/>
          <p:cNvSpPr txBox="1"/>
          <p:nvPr/>
        </p:nvSpPr>
        <p:spPr>
          <a:xfrm>
            <a:off x="91875" y="858475"/>
            <a:ext cx="4105500" cy="4152000"/>
          </a:xfrm>
          <a:prstGeom prst="rect">
            <a:avLst/>
          </a:prstGeom>
          <a:solidFill>
            <a:srgbClr val="232525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CC7832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&lt;?php</a:t>
            </a:r>
            <a:endParaRPr sz="900">
              <a:solidFill>
                <a:srgbClr val="CC7832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900">
              <a:solidFill>
                <a:srgbClr val="CC7832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i="1">
                <a:solidFill>
                  <a:srgbClr val="629755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/**</a:t>
            </a:r>
            <a:endParaRPr sz="900" i="1">
              <a:solidFill>
                <a:srgbClr val="629755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i="1">
                <a:solidFill>
                  <a:srgbClr val="629755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* Custom View implementation - Calculator</a:t>
            </a:r>
            <a:endParaRPr sz="900" i="1">
              <a:solidFill>
                <a:srgbClr val="629755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i="1">
                <a:solidFill>
                  <a:srgbClr val="629755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*/</a:t>
            </a:r>
            <a:endParaRPr sz="900" i="1">
              <a:solidFill>
                <a:srgbClr val="629755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CC7832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class </a:t>
            </a:r>
            <a:r>
              <a:rPr lang="en" sz="900">
                <a:solidFill>
                  <a:srgbClr val="72737A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CalculatorView </a:t>
            </a:r>
            <a:r>
              <a:rPr lang="en" sz="900">
                <a:solidFill>
                  <a:srgbClr val="CC7832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extends </a:t>
            </a: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View {</a:t>
            </a:r>
            <a:endParaRPr sz="900">
              <a:solidFill>
                <a:srgbClr val="A9B7C6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900">
              <a:solidFill>
                <a:srgbClr val="A9B7C6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   </a:t>
            </a:r>
            <a:r>
              <a:rPr lang="en" sz="900">
                <a:solidFill>
                  <a:srgbClr val="CC7832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public function </a:t>
            </a:r>
            <a:r>
              <a:rPr lang="en" sz="900">
                <a:solidFill>
                  <a:srgbClr val="FFC66D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__construct</a:t>
            </a: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(CalculatorModel </a:t>
            </a:r>
            <a:r>
              <a:rPr lang="en" sz="900">
                <a:solidFill>
                  <a:srgbClr val="9876AA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$model</a:t>
            </a: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) {</a:t>
            </a:r>
            <a:endParaRPr sz="900">
              <a:solidFill>
                <a:srgbClr val="A9B7C6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       </a:t>
            </a:r>
            <a:r>
              <a:rPr lang="en" sz="900">
                <a:solidFill>
                  <a:srgbClr val="CC7832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parent</a:t>
            </a: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::</a:t>
            </a:r>
            <a:r>
              <a:rPr lang="en" sz="900" i="1">
                <a:solidFill>
                  <a:srgbClr val="FFC66D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__construct</a:t>
            </a: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" sz="900">
                <a:solidFill>
                  <a:srgbClr val="9876AA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$model</a:t>
            </a: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)</a:t>
            </a:r>
            <a:r>
              <a:rPr lang="en" sz="900">
                <a:solidFill>
                  <a:srgbClr val="CC7832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;</a:t>
            </a:r>
            <a:endParaRPr sz="900">
              <a:solidFill>
                <a:srgbClr val="CC7832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CC7832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   </a:t>
            </a: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}</a:t>
            </a:r>
            <a:endParaRPr sz="900">
              <a:solidFill>
                <a:srgbClr val="A9B7C6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900">
              <a:solidFill>
                <a:srgbClr val="A9B7C6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   </a:t>
            </a:r>
            <a:r>
              <a:rPr lang="en" sz="900">
                <a:solidFill>
                  <a:srgbClr val="CC7832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public function </a:t>
            </a:r>
            <a:r>
              <a:rPr lang="en" sz="900">
                <a:solidFill>
                  <a:srgbClr val="72737A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build_multiply_output</a:t>
            </a: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() {</a:t>
            </a:r>
            <a:endParaRPr sz="900">
              <a:solidFill>
                <a:srgbClr val="A9B7C6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       </a:t>
            </a:r>
            <a:r>
              <a:rPr lang="en" sz="900">
                <a:solidFill>
                  <a:srgbClr val="9876AA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$this</a:t>
            </a: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-&gt;</a:t>
            </a:r>
            <a:r>
              <a:rPr lang="en" sz="900">
                <a:solidFill>
                  <a:srgbClr val="9876AA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output </a:t>
            </a: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= </a:t>
            </a:r>
            <a:r>
              <a:rPr lang="en" sz="900">
                <a:solidFill>
                  <a:srgbClr val="9876AA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$this</a:t>
            </a: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-&gt;</a:t>
            </a:r>
            <a:r>
              <a:rPr lang="en" sz="900">
                <a:solidFill>
                  <a:srgbClr val="FFC66D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generateOutput</a:t>
            </a: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(</a:t>
            </a:r>
            <a:endParaRPr sz="900">
              <a:solidFill>
                <a:srgbClr val="A9B7C6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           </a:t>
            </a:r>
            <a:r>
              <a:rPr lang="en" sz="900">
                <a:solidFill>
                  <a:srgbClr val="6A8759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'Multiplication'</a:t>
            </a:r>
            <a:r>
              <a:rPr lang="en" sz="900">
                <a:solidFill>
                  <a:srgbClr val="CC7832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, </a:t>
            </a:r>
            <a:r>
              <a:rPr lang="en" sz="900">
                <a:solidFill>
                  <a:srgbClr val="9876AA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$this</a:t>
            </a: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-&gt;</a:t>
            </a:r>
            <a:r>
              <a:rPr lang="en" sz="900">
                <a:solidFill>
                  <a:srgbClr val="9876AA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data</a:t>
            </a: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[</a:t>
            </a:r>
            <a:r>
              <a:rPr lang="en" sz="900">
                <a:solidFill>
                  <a:srgbClr val="6A8759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'operands'</a:t>
            </a: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]</a:t>
            </a:r>
            <a:r>
              <a:rPr lang="en" sz="900">
                <a:solidFill>
                  <a:srgbClr val="CC7832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,</a:t>
            </a:r>
            <a:endParaRPr sz="900">
              <a:solidFill>
                <a:srgbClr val="CC7832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CC7832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           </a:t>
            </a:r>
            <a:r>
              <a:rPr lang="en" sz="900">
                <a:solidFill>
                  <a:srgbClr val="9876AA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$this</a:t>
            </a: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-&gt;</a:t>
            </a:r>
            <a:r>
              <a:rPr lang="en" sz="900">
                <a:solidFill>
                  <a:srgbClr val="9876AA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data</a:t>
            </a: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[</a:t>
            </a:r>
            <a:r>
              <a:rPr lang="en" sz="900">
                <a:solidFill>
                  <a:srgbClr val="6A8759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'result'</a:t>
            </a: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])</a:t>
            </a:r>
            <a:r>
              <a:rPr lang="en" sz="900">
                <a:solidFill>
                  <a:srgbClr val="CC7832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;</a:t>
            </a:r>
            <a:endParaRPr sz="900">
              <a:solidFill>
                <a:srgbClr val="CC7832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CC7832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   </a:t>
            </a: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}</a:t>
            </a:r>
            <a:endParaRPr sz="900">
              <a:solidFill>
                <a:srgbClr val="A9B7C6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900">
              <a:solidFill>
                <a:srgbClr val="A9B7C6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   </a:t>
            </a:r>
            <a:r>
              <a:rPr lang="en" sz="900">
                <a:solidFill>
                  <a:srgbClr val="CC7832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public function </a:t>
            </a:r>
            <a:r>
              <a:rPr lang="en" sz="900">
                <a:solidFill>
                  <a:srgbClr val="72737A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build_divide_output</a:t>
            </a: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() {</a:t>
            </a:r>
            <a:endParaRPr sz="900">
              <a:solidFill>
                <a:srgbClr val="A9B7C6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       </a:t>
            </a:r>
            <a:r>
              <a:rPr lang="en" sz="900">
                <a:solidFill>
                  <a:srgbClr val="9876AA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$this</a:t>
            </a: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-&gt;</a:t>
            </a:r>
            <a:r>
              <a:rPr lang="en" sz="900">
                <a:solidFill>
                  <a:srgbClr val="9876AA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output </a:t>
            </a: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= </a:t>
            </a:r>
            <a:r>
              <a:rPr lang="en" sz="900">
                <a:solidFill>
                  <a:srgbClr val="9876AA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$this</a:t>
            </a: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-&gt;</a:t>
            </a:r>
            <a:r>
              <a:rPr lang="en" sz="900">
                <a:solidFill>
                  <a:srgbClr val="FFC66D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generateOutput</a:t>
            </a: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(</a:t>
            </a:r>
            <a:endParaRPr sz="900">
              <a:solidFill>
                <a:srgbClr val="A9B7C6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           </a:t>
            </a:r>
            <a:r>
              <a:rPr lang="en" sz="900">
                <a:solidFill>
                  <a:srgbClr val="6A8759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'Division'</a:t>
            </a:r>
            <a:r>
              <a:rPr lang="en" sz="900">
                <a:solidFill>
                  <a:srgbClr val="CC7832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, </a:t>
            </a:r>
            <a:r>
              <a:rPr lang="en" sz="900">
                <a:solidFill>
                  <a:srgbClr val="9876AA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$this</a:t>
            </a: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-&gt;</a:t>
            </a:r>
            <a:r>
              <a:rPr lang="en" sz="900">
                <a:solidFill>
                  <a:srgbClr val="9876AA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data</a:t>
            </a: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[</a:t>
            </a:r>
            <a:r>
              <a:rPr lang="en" sz="900">
                <a:solidFill>
                  <a:srgbClr val="6A8759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'operands'</a:t>
            </a: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]</a:t>
            </a:r>
            <a:r>
              <a:rPr lang="en" sz="900">
                <a:solidFill>
                  <a:srgbClr val="CC7832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,</a:t>
            </a:r>
            <a:endParaRPr sz="900">
              <a:solidFill>
                <a:srgbClr val="CC7832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CC7832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           </a:t>
            </a:r>
            <a:r>
              <a:rPr lang="en" sz="900">
                <a:solidFill>
                  <a:srgbClr val="9876AA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$this</a:t>
            </a: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-&gt;</a:t>
            </a:r>
            <a:r>
              <a:rPr lang="en" sz="900">
                <a:solidFill>
                  <a:srgbClr val="9876AA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data</a:t>
            </a: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[</a:t>
            </a:r>
            <a:r>
              <a:rPr lang="en" sz="900">
                <a:solidFill>
                  <a:srgbClr val="6A8759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'result'</a:t>
            </a: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])</a:t>
            </a:r>
            <a:r>
              <a:rPr lang="en" sz="900">
                <a:solidFill>
                  <a:srgbClr val="CC7832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;</a:t>
            </a:r>
            <a:endParaRPr sz="900">
              <a:solidFill>
                <a:srgbClr val="CC7832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CC7832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   </a:t>
            </a: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}</a:t>
            </a:r>
            <a:endParaRPr sz="900">
              <a:solidFill>
                <a:srgbClr val="A9B7C6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900">
              <a:solidFill>
                <a:srgbClr val="A9B7C6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   </a:t>
            </a:r>
            <a:r>
              <a:rPr lang="en" sz="900">
                <a:solidFill>
                  <a:srgbClr val="CC7832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public function </a:t>
            </a:r>
            <a:r>
              <a:rPr lang="en" sz="900">
                <a:solidFill>
                  <a:srgbClr val="72737A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build_add_output</a:t>
            </a: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() {</a:t>
            </a:r>
            <a:endParaRPr sz="900">
              <a:solidFill>
                <a:srgbClr val="A9B7C6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       </a:t>
            </a:r>
            <a:r>
              <a:rPr lang="en" sz="900">
                <a:solidFill>
                  <a:srgbClr val="9876AA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$this</a:t>
            </a: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-&gt;</a:t>
            </a:r>
            <a:r>
              <a:rPr lang="en" sz="900">
                <a:solidFill>
                  <a:srgbClr val="9876AA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output </a:t>
            </a: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= </a:t>
            </a:r>
            <a:r>
              <a:rPr lang="en" sz="900">
                <a:solidFill>
                  <a:srgbClr val="9876AA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$this</a:t>
            </a: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-&gt;</a:t>
            </a:r>
            <a:r>
              <a:rPr lang="en" sz="900">
                <a:solidFill>
                  <a:srgbClr val="FFC66D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generateOutput</a:t>
            </a: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(</a:t>
            </a:r>
            <a:endParaRPr sz="900">
              <a:solidFill>
                <a:srgbClr val="A9B7C6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           </a:t>
            </a:r>
            <a:r>
              <a:rPr lang="en" sz="900">
                <a:solidFill>
                  <a:srgbClr val="6A8759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'Addiction'</a:t>
            </a:r>
            <a:r>
              <a:rPr lang="en" sz="900">
                <a:solidFill>
                  <a:srgbClr val="CC7832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, </a:t>
            </a:r>
            <a:r>
              <a:rPr lang="en" sz="900">
                <a:solidFill>
                  <a:srgbClr val="9876AA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$this</a:t>
            </a: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-&gt;</a:t>
            </a:r>
            <a:r>
              <a:rPr lang="en" sz="900">
                <a:solidFill>
                  <a:srgbClr val="9876AA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data</a:t>
            </a: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[</a:t>
            </a:r>
            <a:r>
              <a:rPr lang="en" sz="900">
                <a:solidFill>
                  <a:srgbClr val="6A8759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'operands'</a:t>
            </a: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]</a:t>
            </a:r>
            <a:r>
              <a:rPr lang="en" sz="900">
                <a:solidFill>
                  <a:srgbClr val="CC7832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,</a:t>
            </a:r>
            <a:endParaRPr sz="900">
              <a:solidFill>
                <a:srgbClr val="CC7832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CC7832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           </a:t>
            </a:r>
            <a:r>
              <a:rPr lang="en" sz="900">
                <a:solidFill>
                  <a:srgbClr val="9876AA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$this</a:t>
            </a: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-&gt;</a:t>
            </a:r>
            <a:r>
              <a:rPr lang="en" sz="900">
                <a:solidFill>
                  <a:srgbClr val="9876AA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data</a:t>
            </a: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[</a:t>
            </a:r>
            <a:r>
              <a:rPr lang="en" sz="900">
                <a:solidFill>
                  <a:srgbClr val="6A8759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'result'</a:t>
            </a: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])</a:t>
            </a:r>
            <a:r>
              <a:rPr lang="en" sz="900">
                <a:solidFill>
                  <a:srgbClr val="CC7832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;</a:t>
            </a:r>
            <a:endParaRPr sz="900">
              <a:solidFill>
                <a:srgbClr val="CC7832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CC7832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   </a:t>
            </a: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}</a:t>
            </a:r>
            <a:endParaRPr sz="900">
              <a:solidFill>
                <a:srgbClr val="A9B7C6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…</a:t>
            </a:r>
            <a:endParaRPr sz="900">
              <a:solidFill>
                <a:srgbClr val="A9B7C6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   </a:t>
            </a:r>
            <a:endParaRPr sz="900">
              <a:solidFill>
                <a:srgbClr val="CC7832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151" name="Google Shape;151;p26"/>
          <p:cNvSpPr txBox="1">
            <a:spLocks noGrp="1"/>
          </p:cNvSpPr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MVC - Ukázková implementace v PHP - Kalkulačka</a:t>
            </a:r>
            <a:endParaRPr/>
          </a:p>
        </p:txBody>
      </p:sp>
      <p:sp>
        <p:nvSpPr>
          <p:cNvPr id="152" name="Google Shape;152;p26"/>
          <p:cNvSpPr txBox="1"/>
          <p:nvPr/>
        </p:nvSpPr>
        <p:spPr>
          <a:xfrm>
            <a:off x="4248025" y="858325"/>
            <a:ext cx="4676700" cy="4152000"/>
          </a:xfrm>
          <a:prstGeom prst="rect">
            <a:avLst/>
          </a:prstGeom>
          <a:solidFill>
            <a:srgbClr val="232525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…</a:t>
            </a:r>
            <a:endParaRPr sz="900">
              <a:solidFill>
                <a:srgbClr val="A9B7C6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CC7832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   </a:t>
            </a:r>
            <a:endParaRPr sz="900">
              <a:solidFill>
                <a:srgbClr val="A9B7C6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   </a:t>
            </a:r>
            <a:r>
              <a:rPr lang="en" sz="900">
                <a:solidFill>
                  <a:srgbClr val="CC7832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public function </a:t>
            </a:r>
            <a:r>
              <a:rPr lang="en" sz="900">
                <a:solidFill>
                  <a:srgbClr val="72737A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build_sub_output</a:t>
            </a: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() {</a:t>
            </a:r>
            <a:endParaRPr sz="900">
              <a:solidFill>
                <a:srgbClr val="A9B7C6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       </a:t>
            </a:r>
            <a:r>
              <a:rPr lang="en" sz="900">
                <a:solidFill>
                  <a:srgbClr val="9876AA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$this</a:t>
            </a: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-&gt;</a:t>
            </a:r>
            <a:r>
              <a:rPr lang="en" sz="900">
                <a:solidFill>
                  <a:srgbClr val="9876AA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output </a:t>
            </a: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= </a:t>
            </a:r>
            <a:r>
              <a:rPr lang="en" sz="900">
                <a:solidFill>
                  <a:srgbClr val="9876AA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$this</a:t>
            </a: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-&gt;</a:t>
            </a:r>
            <a:r>
              <a:rPr lang="en" sz="900">
                <a:solidFill>
                  <a:srgbClr val="FFC66D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generateOutput</a:t>
            </a: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(</a:t>
            </a:r>
            <a:endParaRPr sz="900">
              <a:solidFill>
                <a:srgbClr val="A9B7C6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           </a:t>
            </a:r>
            <a:r>
              <a:rPr lang="en" sz="900">
                <a:solidFill>
                  <a:srgbClr val="6A8759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'Subtraction'</a:t>
            </a:r>
            <a:r>
              <a:rPr lang="en" sz="900">
                <a:solidFill>
                  <a:srgbClr val="CC7832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, </a:t>
            </a:r>
            <a:r>
              <a:rPr lang="en" sz="900">
                <a:solidFill>
                  <a:srgbClr val="9876AA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$this</a:t>
            </a: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-&gt;</a:t>
            </a:r>
            <a:r>
              <a:rPr lang="en" sz="900">
                <a:solidFill>
                  <a:srgbClr val="9876AA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data</a:t>
            </a: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[</a:t>
            </a:r>
            <a:r>
              <a:rPr lang="en" sz="900">
                <a:solidFill>
                  <a:srgbClr val="6A8759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'operands'</a:t>
            </a: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]</a:t>
            </a:r>
            <a:r>
              <a:rPr lang="en" sz="900">
                <a:solidFill>
                  <a:srgbClr val="CC7832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,</a:t>
            </a:r>
            <a:endParaRPr sz="900">
              <a:solidFill>
                <a:srgbClr val="CC7832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CC7832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           </a:t>
            </a:r>
            <a:r>
              <a:rPr lang="en" sz="900">
                <a:solidFill>
                  <a:srgbClr val="9876AA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$this</a:t>
            </a: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-&gt;</a:t>
            </a:r>
            <a:r>
              <a:rPr lang="en" sz="900">
                <a:solidFill>
                  <a:srgbClr val="9876AA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data</a:t>
            </a: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[</a:t>
            </a:r>
            <a:r>
              <a:rPr lang="en" sz="900">
                <a:solidFill>
                  <a:srgbClr val="6A8759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'result'</a:t>
            </a: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])</a:t>
            </a:r>
            <a:r>
              <a:rPr lang="en" sz="900">
                <a:solidFill>
                  <a:srgbClr val="CC7832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;</a:t>
            </a:r>
            <a:endParaRPr sz="900">
              <a:solidFill>
                <a:srgbClr val="CC7832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CC7832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   </a:t>
            </a: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}</a:t>
            </a:r>
            <a:endParaRPr sz="900">
              <a:solidFill>
                <a:srgbClr val="A9B7C6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900">
              <a:solidFill>
                <a:srgbClr val="A9B7C6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   </a:t>
            </a:r>
            <a:r>
              <a:rPr lang="en" sz="900" i="1">
                <a:solidFill>
                  <a:srgbClr val="629755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/**</a:t>
            </a:r>
            <a:endParaRPr sz="900" i="1">
              <a:solidFill>
                <a:srgbClr val="629755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i="1">
                <a:solidFill>
                  <a:srgbClr val="629755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    * Generates the output.</a:t>
            </a:r>
            <a:endParaRPr sz="900" i="1">
              <a:solidFill>
                <a:srgbClr val="629755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i="1">
                <a:solidFill>
                  <a:srgbClr val="629755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    * Code for POC purposes. No data validation.</a:t>
            </a:r>
            <a:endParaRPr sz="900" i="1">
              <a:solidFill>
                <a:srgbClr val="629755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i="1">
                <a:solidFill>
                  <a:srgbClr val="629755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    */</a:t>
            </a:r>
            <a:endParaRPr sz="900" i="1">
              <a:solidFill>
                <a:srgbClr val="629755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i="1">
                <a:solidFill>
                  <a:srgbClr val="629755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   </a:t>
            </a:r>
            <a:r>
              <a:rPr lang="en" sz="900">
                <a:solidFill>
                  <a:srgbClr val="CC7832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private function </a:t>
            </a:r>
            <a:r>
              <a:rPr lang="en" sz="900">
                <a:solidFill>
                  <a:srgbClr val="FFC66D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generateOutput</a:t>
            </a: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" sz="900">
                <a:solidFill>
                  <a:srgbClr val="CC7832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string </a:t>
            </a:r>
            <a:r>
              <a:rPr lang="en" sz="900">
                <a:solidFill>
                  <a:srgbClr val="9876AA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$operation</a:t>
            </a:r>
            <a:r>
              <a:rPr lang="en" sz="900">
                <a:solidFill>
                  <a:srgbClr val="CC7832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, </a:t>
            </a:r>
            <a:endParaRPr sz="900">
              <a:solidFill>
                <a:srgbClr val="CC7832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CC7832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                        array </a:t>
            </a:r>
            <a:r>
              <a:rPr lang="en" sz="900">
                <a:solidFill>
                  <a:srgbClr val="9876AA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$operands</a:t>
            </a:r>
            <a:r>
              <a:rPr lang="en" sz="900">
                <a:solidFill>
                  <a:srgbClr val="CC7832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, </a:t>
            </a:r>
            <a:r>
              <a:rPr lang="en" sz="900">
                <a:solidFill>
                  <a:srgbClr val="9876AA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$result</a:t>
            </a: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): </a:t>
            </a:r>
            <a:r>
              <a:rPr lang="en" sz="900">
                <a:solidFill>
                  <a:srgbClr val="CC7832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string </a:t>
            </a: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{</a:t>
            </a:r>
            <a:endParaRPr sz="900">
              <a:solidFill>
                <a:srgbClr val="A9B7C6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       </a:t>
            </a:r>
            <a:r>
              <a:rPr lang="en" sz="900">
                <a:solidFill>
                  <a:srgbClr val="9876AA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$string </a:t>
            </a: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= </a:t>
            </a:r>
            <a:r>
              <a:rPr lang="en" sz="900">
                <a:solidFill>
                  <a:srgbClr val="9876AA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$operation </a:t>
            </a: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. </a:t>
            </a:r>
            <a:r>
              <a:rPr lang="en" sz="900">
                <a:solidFill>
                  <a:srgbClr val="6A8759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': '</a:t>
            </a:r>
            <a:r>
              <a:rPr lang="en" sz="900">
                <a:solidFill>
                  <a:srgbClr val="CC7832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;</a:t>
            </a:r>
            <a:endParaRPr sz="900">
              <a:solidFill>
                <a:srgbClr val="CC7832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900">
              <a:solidFill>
                <a:srgbClr val="CC7832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CC7832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       foreach </a:t>
            </a: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" sz="900">
                <a:solidFill>
                  <a:srgbClr val="9876AA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$operands </a:t>
            </a:r>
            <a:r>
              <a:rPr lang="en" sz="900">
                <a:solidFill>
                  <a:srgbClr val="CC7832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as </a:t>
            </a:r>
            <a:r>
              <a:rPr lang="en" sz="900">
                <a:solidFill>
                  <a:srgbClr val="9876AA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$value</a:t>
            </a: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) {</a:t>
            </a:r>
            <a:endParaRPr sz="900">
              <a:solidFill>
                <a:srgbClr val="A9B7C6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           </a:t>
            </a:r>
            <a:r>
              <a:rPr lang="en" sz="900">
                <a:solidFill>
                  <a:srgbClr val="9876AA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$string </a:t>
            </a: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.= </a:t>
            </a:r>
            <a:r>
              <a:rPr lang="en" sz="900">
                <a:solidFill>
                  <a:srgbClr val="9876AA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$value </a:t>
            </a: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. </a:t>
            </a:r>
            <a:r>
              <a:rPr lang="en" sz="900">
                <a:solidFill>
                  <a:srgbClr val="6A8759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' * '</a:t>
            </a:r>
            <a:r>
              <a:rPr lang="en" sz="900">
                <a:solidFill>
                  <a:srgbClr val="CC7832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;</a:t>
            </a:r>
            <a:endParaRPr sz="900">
              <a:solidFill>
                <a:srgbClr val="CC7832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CC7832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       </a:t>
            </a: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}</a:t>
            </a:r>
            <a:endParaRPr sz="900">
              <a:solidFill>
                <a:srgbClr val="A9B7C6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900">
              <a:solidFill>
                <a:srgbClr val="A9B7C6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       </a:t>
            </a:r>
            <a:r>
              <a:rPr lang="en" sz="900">
                <a:solidFill>
                  <a:srgbClr val="9876AA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$string </a:t>
            </a: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= substr(</a:t>
            </a:r>
            <a:r>
              <a:rPr lang="en" sz="900">
                <a:solidFill>
                  <a:srgbClr val="9876AA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$string</a:t>
            </a:r>
            <a:r>
              <a:rPr lang="en" sz="900">
                <a:solidFill>
                  <a:srgbClr val="CC7832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, </a:t>
            </a:r>
            <a:r>
              <a:rPr lang="en" sz="900">
                <a:solidFill>
                  <a:srgbClr val="6897BB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0</a:t>
            </a:r>
            <a:r>
              <a:rPr lang="en" sz="900">
                <a:solidFill>
                  <a:srgbClr val="CC7832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, </a:t>
            </a: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strlen(</a:t>
            </a:r>
            <a:r>
              <a:rPr lang="en" sz="900">
                <a:solidFill>
                  <a:srgbClr val="9876AA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$string</a:t>
            </a: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) - </a:t>
            </a:r>
            <a:r>
              <a:rPr lang="en" sz="900">
                <a:solidFill>
                  <a:srgbClr val="6897BB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2</a:t>
            </a: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)</a:t>
            </a:r>
            <a:r>
              <a:rPr lang="en" sz="900">
                <a:solidFill>
                  <a:srgbClr val="CC7832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;</a:t>
            </a:r>
            <a:endParaRPr sz="900">
              <a:solidFill>
                <a:srgbClr val="CC7832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CC7832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       </a:t>
            </a:r>
            <a:r>
              <a:rPr lang="en" sz="900">
                <a:solidFill>
                  <a:srgbClr val="9876AA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$string </a:t>
            </a: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.= </a:t>
            </a:r>
            <a:r>
              <a:rPr lang="en" sz="900">
                <a:solidFill>
                  <a:srgbClr val="6A8759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'= ' </a:t>
            </a: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. </a:t>
            </a:r>
            <a:r>
              <a:rPr lang="en" sz="900">
                <a:solidFill>
                  <a:srgbClr val="9876AA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$result</a:t>
            </a:r>
            <a:r>
              <a:rPr lang="en" sz="900">
                <a:solidFill>
                  <a:srgbClr val="CC7832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;</a:t>
            </a:r>
            <a:endParaRPr sz="900">
              <a:solidFill>
                <a:srgbClr val="CC7832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900">
              <a:solidFill>
                <a:srgbClr val="CC7832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CC7832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       return </a:t>
            </a:r>
            <a:r>
              <a:rPr lang="en" sz="900">
                <a:solidFill>
                  <a:srgbClr val="9876AA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$string</a:t>
            </a:r>
            <a:r>
              <a:rPr lang="en" sz="900">
                <a:solidFill>
                  <a:srgbClr val="CC7832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;</a:t>
            </a:r>
            <a:endParaRPr sz="900">
              <a:solidFill>
                <a:srgbClr val="CC7832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CC7832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   </a:t>
            </a: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}</a:t>
            </a:r>
            <a:endParaRPr sz="900">
              <a:solidFill>
                <a:srgbClr val="A9B7C6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}</a:t>
            </a:r>
            <a:endParaRPr sz="900">
              <a:solidFill>
                <a:srgbClr val="A9B7C6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900">
              <a:solidFill>
                <a:srgbClr val="A9B7C6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27"/>
          <p:cNvSpPr txBox="1"/>
          <p:nvPr/>
        </p:nvSpPr>
        <p:spPr>
          <a:xfrm>
            <a:off x="91875" y="858475"/>
            <a:ext cx="4105500" cy="3626400"/>
          </a:xfrm>
          <a:prstGeom prst="rect">
            <a:avLst/>
          </a:prstGeom>
          <a:solidFill>
            <a:srgbClr val="232525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CC7832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&lt;?php</a:t>
            </a:r>
            <a:endParaRPr sz="900">
              <a:solidFill>
                <a:srgbClr val="CC7832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900">
              <a:solidFill>
                <a:srgbClr val="CC7832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i="1">
                <a:solidFill>
                  <a:srgbClr val="629755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/**</a:t>
            </a:r>
            <a:endParaRPr sz="900" i="1">
              <a:solidFill>
                <a:srgbClr val="629755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i="1">
                <a:solidFill>
                  <a:srgbClr val="629755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* Custom Controller implementation - Calculator</a:t>
            </a:r>
            <a:endParaRPr sz="900" i="1">
              <a:solidFill>
                <a:srgbClr val="629755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i="1">
                <a:solidFill>
                  <a:srgbClr val="629755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*/</a:t>
            </a:r>
            <a:endParaRPr sz="900" i="1">
              <a:solidFill>
                <a:srgbClr val="629755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CC7832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class </a:t>
            </a:r>
            <a:r>
              <a:rPr lang="en" sz="900">
                <a:solidFill>
                  <a:srgbClr val="72737A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CalculatorController </a:t>
            </a:r>
            <a:r>
              <a:rPr lang="en" sz="900">
                <a:solidFill>
                  <a:srgbClr val="CC7832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extends </a:t>
            </a: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Controller {</a:t>
            </a:r>
            <a:endParaRPr sz="900">
              <a:solidFill>
                <a:srgbClr val="A9B7C6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  </a:t>
            </a:r>
            <a:endParaRPr sz="900">
              <a:solidFill>
                <a:srgbClr val="A9B7C6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   </a:t>
            </a:r>
            <a:r>
              <a:rPr lang="en" sz="900">
                <a:solidFill>
                  <a:srgbClr val="CC7832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public function </a:t>
            </a:r>
            <a:r>
              <a:rPr lang="en" sz="900">
                <a:solidFill>
                  <a:srgbClr val="FFC66D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__construct</a:t>
            </a: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(CalculatorModel </a:t>
            </a:r>
            <a:r>
              <a:rPr lang="en" sz="900">
                <a:solidFill>
                  <a:srgbClr val="9876AA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$model</a:t>
            </a: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) {</a:t>
            </a:r>
            <a:endParaRPr sz="900">
              <a:solidFill>
                <a:srgbClr val="A9B7C6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       </a:t>
            </a:r>
            <a:r>
              <a:rPr lang="en" sz="900">
                <a:solidFill>
                  <a:srgbClr val="CC7832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parent</a:t>
            </a: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::</a:t>
            </a:r>
            <a:r>
              <a:rPr lang="en" sz="900" i="1">
                <a:solidFill>
                  <a:srgbClr val="FFC66D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__construct</a:t>
            </a: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" sz="900">
                <a:solidFill>
                  <a:srgbClr val="9876AA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$model</a:t>
            </a: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)</a:t>
            </a:r>
            <a:r>
              <a:rPr lang="en" sz="900">
                <a:solidFill>
                  <a:srgbClr val="CC7832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;</a:t>
            </a:r>
            <a:endParaRPr sz="900">
              <a:solidFill>
                <a:srgbClr val="CC7832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CC7832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   </a:t>
            </a: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}</a:t>
            </a:r>
            <a:endParaRPr sz="900">
              <a:solidFill>
                <a:srgbClr val="A9B7C6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900">
              <a:solidFill>
                <a:srgbClr val="A9B7C6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   </a:t>
            </a:r>
            <a:r>
              <a:rPr lang="en" sz="900">
                <a:solidFill>
                  <a:srgbClr val="CC7832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public function </a:t>
            </a:r>
            <a:r>
              <a:rPr lang="en" sz="900">
                <a:solidFill>
                  <a:srgbClr val="72737A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multiply_endpoint</a:t>
            </a: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(... </a:t>
            </a:r>
            <a:r>
              <a:rPr lang="en" sz="900">
                <a:solidFill>
                  <a:srgbClr val="9876AA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$numbers</a:t>
            </a: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) {</a:t>
            </a:r>
            <a:endParaRPr sz="900">
              <a:solidFill>
                <a:srgbClr val="A9B7C6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900">
              <a:solidFill>
                <a:srgbClr val="A9B7C6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       </a:t>
            </a:r>
            <a:r>
              <a:rPr lang="en" sz="900">
                <a:solidFill>
                  <a:srgbClr val="9876AA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$this</a:t>
            </a: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-&gt;</a:t>
            </a:r>
            <a:r>
              <a:rPr lang="en" sz="900">
                <a:solidFill>
                  <a:srgbClr val="FFC66D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checkOperands</a:t>
            </a: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" sz="900">
                <a:solidFill>
                  <a:srgbClr val="9876AA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$numbers</a:t>
            </a: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)</a:t>
            </a:r>
            <a:r>
              <a:rPr lang="en" sz="900">
                <a:solidFill>
                  <a:srgbClr val="CC7832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;</a:t>
            </a:r>
            <a:endParaRPr sz="900">
              <a:solidFill>
                <a:srgbClr val="CC7832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CC7832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       </a:t>
            </a:r>
            <a:r>
              <a:rPr lang="en" sz="900">
                <a:solidFill>
                  <a:srgbClr val="808080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//manipulate the model</a:t>
            </a:r>
            <a:endParaRPr sz="900">
              <a:solidFill>
                <a:srgbClr val="808080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808080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       </a:t>
            </a:r>
            <a:r>
              <a:rPr lang="en" sz="900">
                <a:solidFill>
                  <a:srgbClr val="9876AA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$this</a:t>
            </a: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-&gt;</a:t>
            </a:r>
            <a:r>
              <a:rPr lang="en" sz="900">
                <a:solidFill>
                  <a:srgbClr val="9876AA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model</a:t>
            </a: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-&gt;</a:t>
            </a:r>
            <a:r>
              <a:rPr lang="en" sz="900">
                <a:solidFill>
                  <a:srgbClr val="FFC66D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multiply</a:t>
            </a: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" sz="900">
                <a:solidFill>
                  <a:srgbClr val="9876AA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$numbers</a:t>
            </a: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)</a:t>
            </a:r>
            <a:r>
              <a:rPr lang="en" sz="900">
                <a:solidFill>
                  <a:srgbClr val="CC7832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;</a:t>
            </a:r>
            <a:endParaRPr sz="900">
              <a:solidFill>
                <a:srgbClr val="CC7832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CC7832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   </a:t>
            </a: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}</a:t>
            </a:r>
            <a:endParaRPr sz="900">
              <a:solidFill>
                <a:srgbClr val="A9B7C6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  </a:t>
            </a:r>
            <a:endParaRPr sz="900">
              <a:solidFill>
                <a:srgbClr val="A9B7C6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   </a:t>
            </a:r>
            <a:r>
              <a:rPr lang="en" sz="900">
                <a:solidFill>
                  <a:srgbClr val="CC7832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public function </a:t>
            </a:r>
            <a:r>
              <a:rPr lang="en" sz="900">
                <a:solidFill>
                  <a:srgbClr val="72737A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divide_endpoint</a:t>
            </a: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(... </a:t>
            </a:r>
            <a:r>
              <a:rPr lang="en" sz="900">
                <a:solidFill>
                  <a:srgbClr val="9876AA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$numbers</a:t>
            </a: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) {</a:t>
            </a:r>
            <a:endParaRPr sz="900">
              <a:solidFill>
                <a:srgbClr val="A9B7C6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900">
              <a:solidFill>
                <a:srgbClr val="A9B7C6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       </a:t>
            </a:r>
            <a:r>
              <a:rPr lang="en" sz="900">
                <a:solidFill>
                  <a:srgbClr val="9876AA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$this</a:t>
            </a: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-&gt;</a:t>
            </a:r>
            <a:r>
              <a:rPr lang="en" sz="900">
                <a:solidFill>
                  <a:srgbClr val="FFC66D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checkOperands</a:t>
            </a: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" sz="900">
                <a:solidFill>
                  <a:srgbClr val="9876AA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$numbers</a:t>
            </a: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)</a:t>
            </a:r>
            <a:r>
              <a:rPr lang="en" sz="900">
                <a:solidFill>
                  <a:srgbClr val="CC7832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;</a:t>
            </a:r>
            <a:endParaRPr sz="900">
              <a:solidFill>
                <a:srgbClr val="CC7832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CC7832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       </a:t>
            </a:r>
            <a:r>
              <a:rPr lang="en" sz="900">
                <a:solidFill>
                  <a:srgbClr val="808080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//manipulate the model</a:t>
            </a:r>
            <a:endParaRPr sz="900">
              <a:solidFill>
                <a:srgbClr val="808080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808080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       </a:t>
            </a:r>
            <a:r>
              <a:rPr lang="en" sz="900">
                <a:solidFill>
                  <a:srgbClr val="9876AA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$this</a:t>
            </a: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-&gt;</a:t>
            </a:r>
            <a:r>
              <a:rPr lang="en" sz="900">
                <a:solidFill>
                  <a:srgbClr val="9876AA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model</a:t>
            </a: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-&gt;</a:t>
            </a:r>
            <a:r>
              <a:rPr lang="en" sz="900">
                <a:solidFill>
                  <a:srgbClr val="FFC66D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divide</a:t>
            </a: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" sz="900">
                <a:solidFill>
                  <a:srgbClr val="9876AA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$numbers</a:t>
            </a: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)</a:t>
            </a:r>
            <a:r>
              <a:rPr lang="en" sz="900">
                <a:solidFill>
                  <a:srgbClr val="CC7832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;</a:t>
            </a:r>
            <a:endParaRPr sz="900">
              <a:solidFill>
                <a:srgbClr val="CC7832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CC7832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   </a:t>
            </a: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}</a:t>
            </a:r>
            <a:endParaRPr sz="900">
              <a:solidFill>
                <a:srgbClr val="A9B7C6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…</a:t>
            </a:r>
            <a:endParaRPr sz="900">
              <a:solidFill>
                <a:srgbClr val="A9B7C6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900">
              <a:solidFill>
                <a:srgbClr val="A9B7C6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   </a:t>
            </a:r>
            <a:endParaRPr sz="900">
              <a:solidFill>
                <a:srgbClr val="CC7832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158" name="Google Shape;158;p27"/>
          <p:cNvSpPr txBox="1">
            <a:spLocks noGrp="1"/>
          </p:cNvSpPr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MVC - Ukázková implementace v PHP - Kalkulačka</a:t>
            </a:r>
            <a:endParaRPr/>
          </a:p>
        </p:txBody>
      </p:sp>
      <p:sp>
        <p:nvSpPr>
          <p:cNvPr id="159" name="Google Shape;159;p27"/>
          <p:cNvSpPr txBox="1"/>
          <p:nvPr/>
        </p:nvSpPr>
        <p:spPr>
          <a:xfrm>
            <a:off x="4248025" y="858325"/>
            <a:ext cx="4676700" cy="3626400"/>
          </a:xfrm>
          <a:prstGeom prst="rect">
            <a:avLst/>
          </a:prstGeom>
          <a:solidFill>
            <a:srgbClr val="232525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…</a:t>
            </a:r>
            <a:endParaRPr sz="900">
              <a:solidFill>
                <a:srgbClr val="A9B7C6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CC7832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   </a:t>
            </a:r>
            <a:endParaRPr sz="900">
              <a:solidFill>
                <a:srgbClr val="A9B7C6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CC7832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public function </a:t>
            </a:r>
            <a:r>
              <a:rPr lang="en" sz="900">
                <a:solidFill>
                  <a:srgbClr val="72737A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sub_endpoint</a:t>
            </a: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(... </a:t>
            </a:r>
            <a:r>
              <a:rPr lang="en" sz="900">
                <a:solidFill>
                  <a:srgbClr val="9876AA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$numbers</a:t>
            </a: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) {</a:t>
            </a:r>
            <a:endParaRPr sz="900">
              <a:solidFill>
                <a:srgbClr val="A9B7C6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900">
              <a:solidFill>
                <a:srgbClr val="A9B7C6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       </a:t>
            </a:r>
            <a:r>
              <a:rPr lang="en" sz="900">
                <a:solidFill>
                  <a:srgbClr val="9876AA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$this</a:t>
            </a: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-&gt;</a:t>
            </a:r>
            <a:r>
              <a:rPr lang="en" sz="900">
                <a:solidFill>
                  <a:srgbClr val="FFC66D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checkOperands</a:t>
            </a: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" sz="900">
                <a:solidFill>
                  <a:srgbClr val="9876AA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$numbers</a:t>
            </a: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)</a:t>
            </a:r>
            <a:r>
              <a:rPr lang="en" sz="900">
                <a:solidFill>
                  <a:srgbClr val="CC7832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;</a:t>
            </a:r>
            <a:endParaRPr sz="900">
              <a:solidFill>
                <a:srgbClr val="CC7832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CC7832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       </a:t>
            </a:r>
            <a:r>
              <a:rPr lang="en" sz="900">
                <a:solidFill>
                  <a:srgbClr val="808080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//manipulate the model</a:t>
            </a:r>
            <a:endParaRPr sz="900">
              <a:solidFill>
                <a:srgbClr val="808080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808080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       </a:t>
            </a:r>
            <a:r>
              <a:rPr lang="en" sz="900">
                <a:solidFill>
                  <a:srgbClr val="9876AA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$this</a:t>
            </a: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-&gt;</a:t>
            </a:r>
            <a:r>
              <a:rPr lang="en" sz="900">
                <a:solidFill>
                  <a:srgbClr val="9876AA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model</a:t>
            </a: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-&gt;</a:t>
            </a:r>
            <a:r>
              <a:rPr lang="en" sz="900">
                <a:solidFill>
                  <a:srgbClr val="FFC66D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sub</a:t>
            </a: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" sz="900">
                <a:solidFill>
                  <a:srgbClr val="9876AA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$numbers</a:t>
            </a: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)</a:t>
            </a:r>
            <a:r>
              <a:rPr lang="en" sz="900">
                <a:solidFill>
                  <a:srgbClr val="CC7832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;</a:t>
            </a:r>
            <a:endParaRPr sz="900">
              <a:solidFill>
                <a:srgbClr val="CC7832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CC7832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   </a:t>
            </a: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}</a:t>
            </a:r>
            <a:endParaRPr sz="900">
              <a:solidFill>
                <a:srgbClr val="A9B7C6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900">
              <a:solidFill>
                <a:srgbClr val="A9B7C6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   </a:t>
            </a:r>
            <a:r>
              <a:rPr lang="en" sz="900">
                <a:solidFill>
                  <a:srgbClr val="CC7832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public function </a:t>
            </a:r>
            <a:r>
              <a:rPr lang="en" sz="900">
                <a:solidFill>
                  <a:srgbClr val="72737A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add_endpoint</a:t>
            </a: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(... </a:t>
            </a:r>
            <a:r>
              <a:rPr lang="en" sz="900">
                <a:solidFill>
                  <a:srgbClr val="9876AA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$numbers</a:t>
            </a: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) {</a:t>
            </a:r>
            <a:endParaRPr sz="900">
              <a:solidFill>
                <a:srgbClr val="A9B7C6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900">
              <a:solidFill>
                <a:srgbClr val="A9B7C6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       </a:t>
            </a:r>
            <a:r>
              <a:rPr lang="en" sz="900">
                <a:solidFill>
                  <a:srgbClr val="9876AA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$this</a:t>
            </a: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-&gt;</a:t>
            </a:r>
            <a:r>
              <a:rPr lang="en" sz="900">
                <a:solidFill>
                  <a:srgbClr val="FFC66D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checkOperands</a:t>
            </a: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" sz="900">
                <a:solidFill>
                  <a:srgbClr val="9876AA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$numbers</a:t>
            </a: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)</a:t>
            </a:r>
            <a:r>
              <a:rPr lang="en" sz="900">
                <a:solidFill>
                  <a:srgbClr val="CC7832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;</a:t>
            </a:r>
            <a:endParaRPr sz="900">
              <a:solidFill>
                <a:srgbClr val="CC7832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CC7832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       </a:t>
            </a:r>
            <a:r>
              <a:rPr lang="en" sz="900">
                <a:solidFill>
                  <a:srgbClr val="808080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//manipulate the model</a:t>
            </a:r>
            <a:endParaRPr sz="900">
              <a:solidFill>
                <a:srgbClr val="808080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808080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       </a:t>
            </a:r>
            <a:r>
              <a:rPr lang="en" sz="900">
                <a:solidFill>
                  <a:srgbClr val="9876AA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$this</a:t>
            </a: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-&gt;</a:t>
            </a:r>
            <a:r>
              <a:rPr lang="en" sz="900">
                <a:solidFill>
                  <a:srgbClr val="9876AA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model</a:t>
            </a: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-&gt;</a:t>
            </a:r>
            <a:r>
              <a:rPr lang="en" sz="900">
                <a:solidFill>
                  <a:srgbClr val="FFC66D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add</a:t>
            </a: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" sz="900">
                <a:solidFill>
                  <a:srgbClr val="9876AA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$numbers</a:t>
            </a: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)</a:t>
            </a:r>
            <a:r>
              <a:rPr lang="en" sz="900">
                <a:solidFill>
                  <a:srgbClr val="CC7832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;</a:t>
            </a:r>
            <a:endParaRPr sz="900">
              <a:solidFill>
                <a:srgbClr val="CC7832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CC7832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   </a:t>
            </a: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}</a:t>
            </a:r>
            <a:endParaRPr sz="900">
              <a:solidFill>
                <a:srgbClr val="A9B7C6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900">
              <a:solidFill>
                <a:srgbClr val="A9B7C6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   </a:t>
            </a:r>
            <a:endParaRPr sz="900">
              <a:solidFill>
                <a:srgbClr val="A9B7C6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   </a:t>
            </a:r>
            <a:r>
              <a:rPr lang="en" sz="900" i="1">
                <a:solidFill>
                  <a:srgbClr val="629755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/**</a:t>
            </a:r>
            <a:endParaRPr sz="900" i="1">
              <a:solidFill>
                <a:srgbClr val="629755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i="1">
                <a:solidFill>
                  <a:srgbClr val="629755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    * Check minimum numbers required for operations.</a:t>
            </a:r>
            <a:endParaRPr sz="900" i="1">
              <a:solidFill>
                <a:srgbClr val="629755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i="1">
                <a:solidFill>
                  <a:srgbClr val="629755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    */</a:t>
            </a:r>
            <a:endParaRPr sz="900" i="1">
              <a:solidFill>
                <a:srgbClr val="629755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i="1">
                <a:solidFill>
                  <a:srgbClr val="629755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   </a:t>
            </a:r>
            <a:r>
              <a:rPr lang="en" sz="900">
                <a:solidFill>
                  <a:srgbClr val="CC7832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private function </a:t>
            </a:r>
            <a:r>
              <a:rPr lang="en" sz="900">
                <a:solidFill>
                  <a:srgbClr val="FFC66D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checkOperands</a:t>
            </a: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" sz="900">
                <a:solidFill>
                  <a:srgbClr val="CC7832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array </a:t>
            </a: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&amp;</a:t>
            </a:r>
            <a:r>
              <a:rPr lang="en" sz="900">
                <a:solidFill>
                  <a:srgbClr val="9876AA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$numbers</a:t>
            </a: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) { </a:t>
            </a:r>
            <a:r>
              <a:rPr lang="en" sz="900">
                <a:solidFill>
                  <a:srgbClr val="808080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// NOP </a:t>
            </a: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}</a:t>
            </a:r>
            <a:endParaRPr sz="900">
              <a:solidFill>
                <a:srgbClr val="A9B7C6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900">
              <a:solidFill>
                <a:srgbClr val="A9B7C6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}</a:t>
            </a:r>
            <a:endParaRPr sz="900">
              <a:solidFill>
                <a:srgbClr val="A9B7C6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900">
              <a:solidFill>
                <a:srgbClr val="A9B7C6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900">
              <a:solidFill>
                <a:srgbClr val="A9B7C6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28"/>
          <p:cNvSpPr txBox="1"/>
          <p:nvPr/>
        </p:nvSpPr>
        <p:spPr>
          <a:xfrm>
            <a:off x="2023500" y="955500"/>
            <a:ext cx="4976100" cy="3509400"/>
          </a:xfrm>
          <a:prstGeom prst="rect">
            <a:avLst/>
          </a:prstGeom>
          <a:solidFill>
            <a:srgbClr val="232525"/>
          </a:solidFill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CC7832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&lt;?php</a:t>
            </a:r>
            <a:endParaRPr sz="900">
              <a:solidFill>
                <a:srgbClr val="CC7832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900">
              <a:solidFill>
                <a:srgbClr val="CC7832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808080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// Create components</a:t>
            </a:r>
            <a:endParaRPr sz="900">
              <a:solidFill>
                <a:srgbClr val="808080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9876AA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$model </a:t>
            </a: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= </a:t>
            </a:r>
            <a:r>
              <a:rPr lang="en" sz="900">
                <a:solidFill>
                  <a:srgbClr val="CC7832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new </a:t>
            </a: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CalculatorModel()</a:t>
            </a:r>
            <a:r>
              <a:rPr lang="en" sz="900">
                <a:solidFill>
                  <a:srgbClr val="CC7832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;</a:t>
            </a:r>
            <a:endParaRPr sz="900">
              <a:solidFill>
                <a:srgbClr val="CC7832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9876AA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$view </a:t>
            </a: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= </a:t>
            </a:r>
            <a:r>
              <a:rPr lang="en" sz="900">
                <a:solidFill>
                  <a:srgbClr val="CC7832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new </a:t>
            </a: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CalculatorView(</a:t>
            </a:r>
            <a:r>
              <a:rPr lang="en" sz="900">
                <a:solidFill>
                  <a:srgbClr val="9876AA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$model</a:t>
            </a: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)</a:t>
            </a:r>
            <a:r>
              <a:rPr lang="en" sz="900">
                <a:solidFill>
                  <a:srgbClr val="CC7832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;</a:t>
            </a:r>
            <a:endParaRPr sz="900">
              <a:solidFill>
                <a:srgbClr val="CC7832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9876AA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$controller </a:t>
            </a: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= </a:t>
            </a:r>
            <a:r>
              <a:rPr lang="en" sz="900">
                <a:solidFill>
                  <a:srgbClr val="CC7832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new </a:t>
            </a: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CalculatorController(</a:t>
            </a:r>
            <a:r>
              <a:rPr lang="en" sz="900">
                <a:solidFill>
                  <a:srgbClr val="9876AA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$model</a:t>
            </a: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)</a:t>
            </a:r>
            <a:r>
              <a:rPr lang="en" sz="900">
                <a:solidFill>
                  <a:srgbClr val="CC7832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;</a:t>
            </a:r>
            <a:endParaRPr sz="900">
              <a:solidFill>
                <a:srgbClr val="CC7832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900">
              <a:solidFill>
                <a:srgbClr val="CC7832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808080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// Attach the observers to the subject</a:t>
            </a:r>
            <a:endParaRPr sz="900">
              <a:solidFill>
                <a:srgbClr val="808080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9876AA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$model</a:t>
            </a: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-&gt;</a:t>
            </a:r>
            <a:r>
              <a:rPr lang="en" sz="900">
                <a:solidFill>
                  <a:srgbClr val="FFC66D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attach</a:t>
            </a: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" sz="900">
                <a:solidFill>
                  <a:srgbClr val="9876AA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$view</a:t>
            </a: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)</a:t>
            </a:r>
            <a:r>
              <a:rPr lang="en" sz="900">
                <a:solidFill>
                  <a:srgbClr val="CC7832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;</a:t>
            </a:r>
            <a:endParaRPr sz="900">
              <a:solidFill>
                <a:srgbClr val="CC7832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900">
              <a:solidFill>
                <a:srgbClr val="CC7832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9876AA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$model</a:t>
            </a: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-&gt;</a:t>
            </a:r>
            <a:r>
              <a:rPr lang="en" sz="900">
                <a:solidFill>
                  <a:srgbClr val="FFC66D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attach</a:t>
            </a: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" sz="900">
                <a:solidFill>
                  <a:srgbClr val="9876AA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$controller</a:t>
            </a: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)</a:t>
            </a:r>
            <a:r>
              <a:rPr lang="en" sz="900">
                <a:solidFill>
                  <a:srgbClr val="CC7832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;</a:t>
            </a:r>
            <a:endParaRPr sz="900">
              <a:solidFill>
                <a:srgbClr val="CC7832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900">
              <a:solidFill>
                <a:srgbClr val="CC7832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808080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// Call the controller</a:t>
            </a:r>
            <a:endParaRPr sz="900">
              <a:solidFill>
                <a:srgbClr val="808080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9876AA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$controller</a:t>
            </a: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-&gt;</a:t>
            </a:r>
            <a:r>
              <a:rPr lang="en" sz="900">
                <a:solidFill>
                  <a:srgbClr val="FFC66D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multiply</a:t>
            </a: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" sz="900">
                <a:solidFill>
                  <a:srgbClr val="6897BB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2</a:t>
            </a:r>
            <a:r>
              <a:rPr lang="en" sz="900">
                <a:solidFill>
                  <a:srgbClr val="CC7832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, </a:t>
            </a:r>
            <a:r>
              <a:rPr lang="en" sz="900">
                <a:solidFill>
                  <a:srgbClr val="6897BB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3</a:t>
            </a: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)</a:t>
            </a:r>
            <a:r>
              <a:rPr lang="en" sz="900">
                <a:solidFill>
                  <a:srgbClr val="CC7832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;</a:t>
            </a:r>
            <a:endParaRPr sz="900">
              <a:solidFill>
                <a:srgbClr val="CC7832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900">
              <a:solidFill>
                <a:srgbClr val="CC7832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808080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// Notify the observer about changes</a:t>
            </a:r>
            <a:endParaRPr sz="900">
              <a:solidFill>
                <a:srgbClr val="808080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9876AA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$model</a:t>
            </a: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-&gt;</a:t>
            </a:r>
            <a:r>
              <a:rPr lang="en" sz="900">
                <a:solidFill>
                  <a:srgbClr val="FFC66D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notify</a:t>
            </a: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()</a:t>
            </a:r>
            <a:r>
              <a:rPr lang="en" sz="900">
                <a:solidFill>
                  <a:srgbClr val="CC7832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;</a:t>
            </a:r>
            <a:endParaRPr sz="900">
              <a:solidFill>
                <a:srgbClr val="CC7832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900">
              <a:solidFill>
                <a:srgbClr val="CC7832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808080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// Call the view</a:t>
            </a:r>
            <a:endParaRPr sz="900">
              <a:solidFill>
                <a:srgbClr val="808080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9876AA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$view</a:t>
            </a: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-&gt;</a:t>
            </a:r>
            <a:r>
              <a:rPr lang="en" sz="900">
                <a:solidFill>
                  <a:srgbClr val="FFC66D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multiply</a:t>
            </a: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()</a:t>
            </a:r>
            <a:r>
              <a:rPr lang="en" sz="900">
                <a:solidFill>
                  <a:srgbClr val="CC7832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;</a:t>
            </a:r>
            <a:endParaRPr sz="900">
              <a:solidFill>
                <a:srgbClr val="CC7832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900">
              <a:solidFill>
                <a:srgbClr val="CC7832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808080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// Get the output</a:t>
            </a:r>
            <a:endParaRPr sz="900">
              <a:solidFill>
                <a:srgbClr val="808080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CC7832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echo </a:t>
            </a:r>
            <a:r>
              <a:rPr lang="en" sz="900">
                <a:solidFill>
                  <a:srgbClr val="9876AA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$view</a:t>
            </a: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-&gt;</a:t>
            </a:r>
            <a:r>
              <a:rPr lang="en" sz="900">
                <a:solidFill>
                  <a:srgbClr val="FFC66D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render</a:t>
            </a:r>
            <a:r>
              <a:rPr lang="en" sz="900">
                <a:solidFill>
                  <a:srgbClr val="A9B7C6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()</a:t>
            </a:r>
            <a:r>
              <a:rPr lang="en" sz="900">
                <a:solidFill>
                  <a:srgbClr val="CC7832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; </a:t>
            </a:r>
            <a:r>
              <a:rPr lang="en" sz="900">
                <a:solidFill>
                  <a:srgbClr val="808080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// Example output: “Multiplication: 2 * 3 = 6”</a:t>
            </a:r>
            <a:r>
              <a:rPr lang="en" sz="900">
                <a:solidFill>
                  <a:srgbClr val="CC7832"/>
                </a:solidFill>
                <a:highlight>
                  <a:srgbClr val="232525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endParaRPr sz="900">
              <a:solidFill>
                <a:srgbClr val="CC7832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900">
              <a:solidFill>
                <a:srgbClr val="CC7832"/>
              </a:solidFill>
              <a:highlight>
                <a:srgbClr val="232525"/>
              </a:highlight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165" name="Google Shape;165;p28"/>
          <p:cNvSpPr txBox="1">
            <a:spLocks noGrp="1"/>
          </p:cNvSpPr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MVC - Ukázková implementace v PHP - Inicializace</a:t>
            </a:r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29"/>
          <p:cNvSpPr txBox="1">
            <a:spLocks noGrp="1"/>
          </p:cNvSpPr>
          <p:nvPr>
            <p:ph type="title"/>
          </p:nvPr>
        </p:nvSpPr>
        <p:spPr>
          <a:xfrm>
            <a:off x="144675" y="1768775"/>
            <a:ext cx="2978400" cy="1279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/>
              <a:t>MVC</a:t>
            </a:r>
            <a:endParaRPr sz="36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Použití</a:t>
            </a:r>
            <a:endParaRPr/>
          </a:p>
        </p:txBody>
      </p:sp>
      <p:sp>
        <p:nvSpPr>
          <p:cNvPr id="171" name="Google Shape;171;p29"/>
          <p:cNvSpPr txBox="1"/>
          <p:nvPr/>
        </p:nvSpPr>
        <p:spPr>
          <a:xfrm>
            <a:off x="3322925" y="915325"/>
            <a:ext cx="5728200" cy="384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i="1">
                <a:latin typeface="Roboto"/>
                <a:ea typeface="Roboto"/>
                <a:cs typeface="Roboto"/>
                <a:sym typeface="Roboto"/>
              </a:rPr>
              <a:t>Desktopové aplikace</a:t>
            </a:r>
            <a:endParaRPr b="1" i="1">
              <a:latin typeface="Roboto"/>
              <a:ea typeface="Roboto"/>
              <a:cs typeface="Roboto"/>
              <a:sym typeface="Roboto"/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●"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Aplikace s GUI a update mechanismem</a:t>
            </a:r>
            <a:endParaRPr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i="1">
                <a:latin typeface="Roboto"/>
                <a:ea typeface="Roboto"/>
                <a:cs typeface="Roboto"/>
                <a:sym typeface="Roboto"/>
              </a:rPr>
              <a:t>Webové aplikace</a:t>
            </a:r>
            <a:endParaRPr b="1" i="1">
              <a:latin typeface="Roboto"/>
              <a:ea typeface="Roboto"/>
              <a:cs typeface="Roboto"/>
              <a:sym typeface="Roboto"/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●"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Obvykle bez explicitní implementace update mechanismu</a:t>
            </a:r>
            <a:endParaRPr>
              <a:latin typeface="Roboto"/>
              <a:ea typeface="Roboto"/>
              <a:cs typeface="Roboto"/>
              <a:sym typeface="Roboto"/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●"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Většina velkých webových aplikací</a:t>
            </a:r>
            <a:endParaRPr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i="1">
                <a:latin typeface="Roboto"/>
                <a:ea typeface="Roboto"/>
                <a:cs typeface="Roboto"/>
                <a:sym typeface="Roboto"/>
              </a:rPr>
              <a:t>MVC Framework</a:t>
            </a:r>
            <a:endParaRPr b="1" i="1">
              <a:latin typeface="Roboto"/>
              <a:ea typeface="Roboto"/>
              <a:cs typeface="Roboto"/>
              <a:sym typeface="Roboto"/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●"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Znovupoužitelné </a:t>
            </a:r>
            <a:r>
              <a:rPr lang="en" b="1" i="1">
                <a:latin typeface="Roboto"/>
                <a:ea typeface="Roboto"/>
                <a:cs typeface="Roboto"/>
                <a:sym typeface="Roboto"/>
              </a:rPr>
              <a:t>Views</a:t>
            </a:r>
            <a:r>
              <a:rPr lang="en">
                <a:latin typeface="Roboto"/>
                <a:ea typeface="Roboto"/>
                <a:cs typeface="Roboto"/>
                <a:sym typeface="Roboto"/>
              </a:rPr>
              <a:t> a </a:t>
            </a:r>
            <a:r>
              <a:rPr lang="en" b="1" i="1">
                <a:latin typeface="Roboto"/>
                <a:ea typeface="Roboto"/>
                <a:cs typeface="Roboto"/>
                <a:sym typeface="Roboto"/>
              </a:rPr>
              <a:t>Controllers</a:t>
            </a:r>
            <a:endParaRPr>
              <a:latin typeface="Roboto"/>
              <a:ea typeface="Roboto"/>
              <a:cs typeface="Roboto"/>
              <a:sym typeface="Roboto"/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●"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Předdefinovaná tlačítka, menu, formuláře</a:t>
            </a:r>
            <a:endParaRPr>
              <a:latin typeface="Roboto"/>
              <a:ea typeface="Roboto"/>
              <a:cs typeface="Roboto"/>
              <a:sym typeface="Roboto"/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●"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Snižování platformní závislosti pro </a:t>
            </a:r>
            <a:r>
              <a:rPr lang="en" b="1" i="1">
                <a:latin typeface="Roboto"/>
                <a:ea typeface="Roboto"/>
                <a:cs typeface="Roboto"/>
                <a:sym typeface="Roboto"/>
              </a:rPr>
              <a:t>Views</a:t>
            </a:r>
            <a:r>
              <a:rPr lang="en">
                <a:latin typeface="Roboto"/>
                <a:ea typeface="Roboto"/>
                <a:cs typeface="Roboto"/>
                <a:sym typeface="Roboto"/>
              </a:rPr>
              <a:t> a </a:t>
            </a:r>
            <a:r>
              <a:rPr lang="en" b="1" i="1">
                <a:latin typeface="Roboto"/>
                <a:ea typeface="Roboto"/>
                <a:cs typeface="Roboto"/>
                <a:sym typeface="Roboto"/>
              </a:rPr>
              <a:t>Controllers</a:t>
            </a:r>
            <a:endParaRPr b="1" i="1">
              <a:latin typeface="Roboto"/>
              <a:ea typeface="Roboto"/>
              <a:cs typeface="Roboto"/>
              <a:sym typeface="Roboto"/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●"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Znovupoužití návrhových/architektonických vzorů</a:t>
            </a:r>
            <a:endParaRPr>
              <a:latin typeface="Roboto"/>
              <a:ea typeface="Roboto"/>
              <a:cs typeface="Roboto"/>
              <a:sym typeface="Roboto"/>
            </a:endParaRPr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○"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Bridge pattern - snížení závislosti na platformě</a:t>
            </a:r>
            <a:endParaRPr>
              <a:latin typeface="Roboto"/>
              <a:ea typeface="Roboto"/>
              <a:cs typeface="Roboto"/>
              <a:sym typeface="Roboto"/>
            </a:endParaRPr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○"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Composite pattern - management komponent v rámci </a:t>
            </a:r>
            <a:r>
              <a:rPr lang="en" b="1" i="1">
                <a:latin typeface="Roboto"/>
                <a:ea typeface="Roboto"/>
                <a:cs typeface="Roboto"/>
                <a:sym typeface="Roboto"/>
              </a:rPr>
              <a:t>View</a:t>
            </a:r>
            <a:endParaRPr>
              <a:latin typeface="Roboto"/>
              <a:ea typeface="Roboto"/>
              <a:cs typeface="Roboto"/>
              <a:sym typeface="Roboto"/>
            </a:endParaRPr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○"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Chain of Responsibility - delegace eventů přes </a:t>
            </a:r>
            <a:r>
              <a:rPr lang="en" b="1" i="1">
                <a:latin typeface="Roboto"/>
                <a:ea typeface="Roboto"/>
                <a:cs typeface="Roboto"/>
                <a:sym typeface="Roboto"/>
              </a:rPr>
              <a:t>Views</a:t>
            </a:r>
            <a:endParaRPr b="1" i="1">
              <a:latin typeface="Roboto"/>
              <a:ea typeface="Roboto"/>
              <a:cs typeface="Roboto"/>
              <a:sym typeface="Roboto"/>
            </a:endParaRPr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○"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Strategy - agregace algoritmů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30"/>
          <p:cNvSpPr txBox="1">
            <a:spLocks noGrp="1"/>
          </p:cNvSpPr>
          <p:nvPr>
            <p:ph type="title"/>
          </p:nvPr>
        </p:nvSpPr>
        <p:spPr>
          <a:xfrm>
            <a:off x="144675" y="1768775"/>
            <a:ext cx="2978400" cy="1279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/>
              <a:t>MVC</a:t>
            </a:r>
            <a:endParaRPr sz="36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Výhody použití</a:t>
            </a:r>
            <a:endParaRPr/>
          </a:p>
        </p:txBody>
      </p:sp>
      <p:sp>
        <p:nvSpPr>
          <p:cNvPr id="177" name="Google Shape;177;p30"/>
          <p:cNvSpPr txBox="1"/>
          <p:nvPr/>
        </p:nvSpPr>
        <p:spPr>
          <a:xfrm>
            <a:off x="3359900" y="1617450"/>
            <a:ext cx="5595000" cy="255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+"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Možnost vizualizovat stejná data pomocí vícero </a:t>
            </a:r>
            <a:r>
              <a:rPr lang="en" b="1" i="1">
                <a:latin typeface="Roboto"/>
                <a:ea typeface="Roboto"/>
                <a:cs typeface="Roboto"/>
                <a:sym typeface="Roboto"/>
              </a:rPr>
              <a:t>Views</a:t>
            </a:r>
            <a:endParaRPr>
              <a:latin typeface="Roboto"/>
              <a:ea typeface="Roboto"/>
              <a:cs typeface="Roboto"/>
              <a:sym typeface="Roboto"/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+"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Při updatu </a:t>
            </a:r>
            <a:r>
              <a:rPr lang="en" b="1" i="1">
                <a:latin typeface="Roboto"/>
                <a:ea typeface="Roboto"/>
                <a:cs typeface="Roboto"/>
                <a:sym typeface="Roboto"/>
              </a:rPr>
              <a:t>Modelu</a:t>
            </a:r>
            <a:r>
              <a:rPr lang="en">
                <a:latin typeface="Roboto"/>
                <a:ea typeface="Roboto"/>
                <a:cs typeface="Roboto"/>
                <a:sym typeface="Roboto"/>
              </a:rPr>
              <a:t> synchronizace s </a:t>
            </a:r>
            <a:r>
              <a:rPr lang="en" b="1" i="1">
                <a:latin typeface="Roboto"/>
                <a:ea typeface="Roboto"/>
                <a:cs typeface="Roboto"/>
                <a:sym typeface="Roboto"/>
              </a:rPr>
              <a:t>Views</a:t>
            </a:r>
            <a:endParaRPr>
              <a:latin typeface="Roboto"/>
              <a:ea typeface="Roboto"/>
              <a:cs typeface="Roboto"/>
              <a:sym typeface="Roboto"/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+"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Modifikace </a:t>
            </a:r>
            <a:r>
              <a:rPr lang="en" b="1" i="1">
                <a:latin typeface="Roboto"/>
                <a:ea typeface="Roboto"/>
                <a:cs typeface="Roboto"/>
                <a:sym typeface="Roboto"/>
              </a:rPr>
              <a:t>Views</a:t>
            </a:r>
            <a:r>
              <a:rPr lang="en">
                <a:latin typeface="Roboto"/>
                <a:ea typeface="Roboto"/>
                <a:cs typeface="Roboto"/>
                <a:sym typeface="Roboto"/>
              </a:rPr>
              <a:t> a </a:t>
            </a:r>
            <a:r>
              <a:rPr lang="en" b="1" i="1">
                <a:latin typeface="Roboto"/>
                <a:ea typeface="Roboto"/>
                <a:cs typeface="Roboto"/>
                <a:sym typeface="Roboto"/>
              </a:rPr>
              <a:t>Controllers</a:t>
            </a:r>
            <a:r>
              <a:rPr lang="en">
                <a:latin typeface="Roboto"/>
                <a:ea typeface="Roboto"/>
                <a:cs typeface="Roboto"/>
                <a:sym typeface="Roboto"/>
              </a:rPr>
              <a:t> bez nutného zásahu do </a:t>
            </a:r>
            <a:r>
              <a:rPr lang="en" b="1" i="1">
                <a:latin typeface="Roboto"/>
                <a:ea typeface="Roboto"/>
                <a:cs typeface="Roboto"/>
                <a:sym typeface="Roboto"/>
              </a:rPr>
              <a:t>Modelu</a:t>
            </a:r>
            <a:endParaRPr>
              <a:latin typeface="Roboto"/>
              <a:ea typeface="Roboto"/>
              <a:cs typeface="Roboto"/>
              <a:sym typeface="Roboto"/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+"/>
            </a:pPr>
            <a:r>
              <a:rPr lang="en" b="1" i="1">
                <a:latin typeface="Roboto"/>
                <a:ea typeface="Roboto"/>
                <a:cs typeface="Roboto"/>
                <a:sym typeface="Roboto"/>
              </a:rPr>
              <a:t>Model</a:t>
            </a:r>
            <a:r>
              <a:rPr lang="en">
                <a:latin typeface="Roboto"/>
                <a:ea typeface="Roboto"/>
                <a:cs typeface="Roboto"/>
                <a:sym typeface="Roboto"/>
              </a:rPr>
              <a:t> je nezávislý na platformě, tedy i portabilní</a:t>
            </a:r>
            <a:endParaRPr>
              <a:latin typeface="Roboto"/>
              <a:ea typeface="Roboto"/>
              <a:cs typeface="Roboto"/>
              <a:sym typeface="Roboto"/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+"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Aplikace ve Frameworcích</a:t>
            </a:r>
            <a:endParaRPr>
              <a:latin typeface="Roboto"/>
              <a:ea typeface="Roboto"/>
              <a:cs typeface="Roboto"/>
              <a:sym typeface="Roboto"/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+"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Modularita a paralelní vývoj</a:t>
            </a:r>
            <a:endParaRPr>
              <a:latin typeface="Roboto"/>
              <a:ea typeface="Roboto"/>
              <a:cs typeface="Roboto"/>
              <a:sym typeface="Roboto"/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+"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Možnost jednoduchého rozšíření </a:t>
            </a:r>
            <a:r>
              <a:rPr lang="en" b="1" i="1">
                <a:latin typeface="Roboto"/>
                <a:ea typeface="Roboto"/>
                <a:cs typeface="Roboto"/>
                <a:sym typeface="Roboto"/>
              </a:rPr>
              <a:t>Views</a:t>
            </a:r>
            <a:endParaRPr b="1" i="1">
              <a:latin typeface="Roboto"/>
              <a:ea typeface="Roboto"/>
              <a:cs typeface="Roboto"/>
              <a:sym typeface="Roboto"/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+"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Logické členění</a:t>
            </a:r>
            <a:endParaRPr>
              <a:latin typeface="Roboto"/>
              <a:ea typeface="Roboto"/>
              <a:cs typeface="Roboto"/>
              <a:sym typeface="Roboto"/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+"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Jde ruku k ruce s TDD</a:t>
            </a:r>
            <a:endParaRPr>
              <a:latin typeface="Roboto"/>
              <a:ea typeface="Roboto"/>
              <a:cs typeface="Roboto"/>
              <a:sym typeface="Roboto"/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+"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Modelová komponenta může být testována nezávisle na uživatelích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31"/>
          <p:cNvSpPr txBox="1">
            <a:spLocks noGrp="1"/>
          </p:cNvSpPr>
          <p:nvPr>
            <p:ph type="title"/>
          </p:nvPr>
        </p:nvSpPr>
        <p:spPr>
          <a:xfrm>
            <a:off x="144675" y="1768775"/>
            <a:ext cx="2978400" cy="1279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/>
              <a:t>MVC</a:t>
            </a:r>
            <a:endParaRPr sz="36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Nevýhody použití</a:t>
            </a:r>
            <a:endParaRPr/>
          </a:p>
        </p:txBody>
      </p:sp>
      <p:sp>
        <p:nvSpPr>
          <p:cNvPr id="183" name="Google Shape;183;p31"/>
          <p:cNvSpPr txBox="1"/>
          <p:nvPr/>
        </p:nvSpPr>
        <p:spPr>
          <a:xfrm>
            <a:off x="3396900" y="1186500"/>
            <a:ext cx="5595000" cy="277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-"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Pro malé projekty složitý návrh a implementace</a:t>
            </a:r>
            <a:endParaRPr>
              <a:latin typeface="Roboto"/>
              <a:ea typeface="Roboto"/>
              <a:cs typeface="Roboto"/>
              <a:sym typeface="Roboto"/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-"/>
            </a:pPr>
            <a:r>
              <a:rPr lang="en" b="1" i="1">
                <a:latin typeface="Roboto"/>
                <a:ea typeface="Roboto"/>
                <a:cs typeface="Roboto"/>
                <a:sym typeface="Roboto"/>
              </a:rPr>
              <a:t>View</a:t>
            </a:r>
            <a:r>
              <a:rPr lang="en">
                <a:latin typeface="Roboto"/>
                <a:ea typeface="Roboto"/>
                <a:cs typeface="Roboto"/>
                <a:sym typeface="Roboto"/>
              </a:rPr>
              <a:t> a </a:t>
            </a:r>
            <a:r>
              <a:rPr lang="en" b="1" i="1">
                <a:latin typeface="Roboto"/>
                <a:ea typeface="Roboto"/>
                <a:cs typeface="Roboto"/>
                <a:sym typeface="Roboto"/>
              </a:rPr>
              <a:t>Controller</a:t>
            </a:r>
            <a:r>
              <a:rPr lang="en">
                <a:latin typeface="Roboto"/>
                <a:ea typeface="Roboto"/>
                <a:cs typeface="Roboto"/>
                <a:sym typeface="Roboto"/>
              </a:rPr>
              <a:t> jsou obyčejně platformě závislé</a:t>
            </a:r>
            <a:endParaRPr>
              <a:latin typeface="Roboto"/>
              <a:ea typeface="Roboto"/>
              <a:cs typeface="Roboto"/>
              <a:sym typeface="Roboto"/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-"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Velké množství variací MVC - čistá forma se již objevuje ojediněle</a:t>
            </a:r>
            <a:endParaRPr>
              <a:latin typeface="Roboto"/>
              <a:ea typeface="Roboto"/>
              <a:cs typeface="Roboto"/>
              <a:sym typeface="Roboto"/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-"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Úzké spojení </a:t>
            </a:r>
            <a:r>
              <a:rPr lang="en" b="1" i="1">
                <a:latin typeface="Roboto"/>
                <a:ea typeface="Roboto"/>
                <a:cs typeface="Roboto"/>
                <a:sym typeface="Roboto"/>
              </a:rPr>
              <a:t>View </a:t>
            </a:r>
            <a:r>
              <a:rPr lang="en">
                <a:latin typeface="Roboto"/>
                <a:ea typeface="Roboto"/>
                <a:cs typeface="Roboto"/>
                <a:sym typeface="Roboto"/>
              </a:rPr>
              <a:t>a </a:t>
            </a:r>
            <a:r>
              <a:rPr lang="en" b="1" i="1">
                <a:latin typeface="Roboto"/>
                <a:ea typeface="Roboto"/>
                <a:cs typeface="Roboto"/>
                <a:sym typeface="Roboto"/>
              </a:rPr>
              <a:t>Controlleru</a:t>
            </a:r>
            <a:endParaRPr b="1" i="1">
              <a:latin typeface="Roboto"/>
              <a:ea typeface="Roboto"/>
              <a:cs typeface="Roboto"/>
              <a:sym typeface="Roboto"/>
            </a:endParaRPr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-"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Změna API v </a:t>
            </a:r>
            <a:r>
              <a:rPr lang="en" b="1" i="1">
                <a:latin typeface="Roboto"/>
                <a:ea typeface="Roboto"/>
                <a:cs typeface="Roboto"/>
                <a:sym typeface="Roboto"/>
              </a:rPr>
              <a:t>Modelu</a:t>
            </a:r>
            <a:r>
              <a:rPr lang="en"/>
              <a:t> může vést změnu v každém </a:t>
            </a:r>
            <a:r>
              <a:rPr lang="en" b="1" i="1"/>
              <a:t>View</a:t>
            </a:r>
            <a:r>
              <a:rPr lang="en"/>
              <a:t> a </a:t>
            </a:r>
            <a:r>
              <a:rPr lang="en" b="1" i="1"/>
              <a:t>Controlleru</a:t>
            </a:r>
            <a:endParaRPr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-"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Častá miskoncepce - </a:t>
            </a:r>
            <a:r>
              <a:rPr lang="en" b="1" i="1">
                <a:latin typeface="Roboto"/>
                <a:ea typeface="Roboto"/>
                <a:cs typeface="Roboto"/>
                <a:sym typeface="Roboto"/>
              </a:rPr>
              <a:t>Controller</a:t>
            </a:r>
            <a:r>
              <a:rPr lang="en">
                <a:latin typeface="Roboto"/>
                <a:ea typeface="Roboto"/>
                <a:cs typeface="Roboto"/>
                <a:sym typeface="Roboto"/>
              </a:rPr>
              <a:t> slouží jako separace </a:t>
            </a:r>
            <a:r>
              <a:rPr lang="en" b="1" i="1">
                <a:latin typeface="Roboto"/>
                <a:ea typeface="Roboto"/>
                <a:cs typeface="Roboto"/>
                <a:sym typeface="Roboto"/>
              </a:rPr>
              <a:t>View</a:t>
            </a:r>
            <a:r>
              <a:rPr lang="en">
                <a:latin typeface="Roboto"/>
                <a:ea typeface="Roboto"/>
                <a:cs typeface="Roboto"/>
                <a:sym typeface="Roboto"/>
              </a:rPr>
              <a:t> od </a:t>
            </a:r>
            <a:r>
              <a:rPr lang="en" b="1" i="1">
                <a:latin typeface="Roboto"/>
                <a:ea typeface="Roboto"/>
                <a:cs typeface="Roboto"/>
                <a:sym typeface="Roboto"/>
              </a:rPr>
              <a:t>Modelu</a:t>
            </a:r>
            <a:endParaRPr>
              <a:latin typeface="Roboto"/>
              <a:ea typeface="Roboto"/>
              <a:cs typeface="Roboto"/>
              <a:sym typeface="Roboto"/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-"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Neefektivní sběr dat z </a:t>
            </a:r>
            <a:r>
              <a:rPr lang="en" b="1" i="1">
                <a:latin typeface="Roboto"/>
                <a:ea typeface="Roboto"/>
                <a:cs typeface="Roboto"/>
                <a:sym typeface="Roboto"/>
              </a:rPr>
              <a:t>Modelu</a:t>
            </a:r>
            <a:endParaRPr>
              <a:latin typeface="Roboto"/>
              <a:ea typeface="Roboto"/>
              <a:cs typeface="Roboto"/>
              <a:sym typeface="Roboto"/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-"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Implementace </a:t>
            </a:r>
            <a:r>
              <a:rPr lang="en" i="1">
                <a:latin typeface="Roboto"/>
                <a:ea typeface="Roboto"/>
                <a:cs typeface="Roboto"/>
                <a:sym typeface="Roboto"/>
              </a:rPr>
              <a:t>update</a:t>
            </a:r>
            <a:r>
              <a:rPr lang="en" b="1">
                <a:latin typeface="Roboto"/>
                <a:ea typeface="Roboto"/>
                <a:cs typeface="Roboto"/>
                <a:sym typeface="Roboto"/>
              </a:rPr>
              <a:t> </a:t>
            </a:r>
            <a:r>
              <a:rPr lang="en">
                <a:latin typeface="Roboto"/>
                <a:ea typeface="Roboto"/>
                <a:cs typeface="Roboto"/>
                <a:sym typeface="Roboto"/>
              </a:rPr>
              <a:t>mechanismu - jednotlivé </a:t>
            </a:r>
            <a:r>
              <a:rPr lang="en" b="1" i="1">
                <a:latin typeface="Roboto"/>
                <a:ea typeface="Roboto"/>
                <a:cs typeface="Roboto"/>
                <a:sym typeface="Roboto"/>
              </a:rPr>
              <a:t>Views</a:t>
            </a:r>
            <a:r>
              <a:rPr lang="en">
                <a:latin typeface="Roboto"/>
                <a:ea typeface="Roboto"/>
                <a:cs typeface="Roboto"/>
                <a:sym typeface="Roboto"/>
              </a:rPr>
              <a:t> a </a:t>
            </a:r>
            <a:r>
              <a:rPr lang="en" b="1" i="1">
                <a:latin typeface="Roboto"/>
                <a:ea typeface="Roboto"/>
                <a:cs typeface="Roboto"/>
                <a:sym typeface="Roboto"/>
              </a:rPr>
              <a:t>Controllers</a:t>
            </a:r>
            <a:r>
              <a:rPr lang="en">
                <a:latin typeface="Roboto"/>
                <a:ea typeface="Roboto"/>
                <a:cs typeface="Roboto"/>
                <a:sym typeface="Roboto"/>
              </a:rPr>
              <a:t> nemusí stíhat objem dat a frekvenci </a:t>
            </a:r>
            <a:r>
              <a:rPr lang="en" i="1">
                <a:latin typeface="Roboto"/>
                <a:ea typeface="Roboto"/>
                <a:cs typeface="Roboto"/>
                <a:sym typeface="Roboto"/>
              </a:rPr>
              <a:t>updatů</a:t>
            </a:r>
            <a:endParaRPr b="1"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D89B5863-6434-F325-F8BC-57471EAC77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57226"/>
            <a:ext cx="9144000" cy="4486274"/>
          </a:xfrm>
          <a:prstGeom prst="rect">
            <a:avLst/>
          </a:prstGeom>
        </p:spPr>
      </p:pic>
      <p:sp>
        <p:nvSpPr>
          <p:cNvPr id="6" name="Google Shape;86;p16">
            <a:extLst>
              <a:ext uri="{FF2B5EF4-FFF2-40B4-BE49-F238E27FC236}">
                <a16:creationId xmlns:a16="http://schemas.microsoft.com/office/drawing/2014/main" id="{944A76C8-4384-6781-D782-D5546A74653E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s-CZ" dirty="0"/>
              <a:t>Srovnání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9411527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32"/>
          <p:cNvSpPr txBox="1">
            <a:spLocks noGrp="1"/>
          </p:cNvSpPr>
          <p:nvPr>
            <p:ph type="title"/>
          </p:nvPr>
        </p:nvSpPr>
        <p:spPr>
          <a:xfrm>
            <a:off x="144675" y="1768775"/>
            <a:ext cx="2978400" cy="1279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/>
              <a:t>MVC</a:t>
            </a:r>
            <a:endParaRPr sz="36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Přehled Frameworků</a:t>
            </a:r>
            <a:endParaRPr/>
          </a:p>
        </p:txBody>
      </p:sp>
      <p:sp>
        <p:nvSpPr>
          <p:cNvPr id="189" name="Google Shape;189;p32"/>
          <p:cNvSpPr txBox="1"/>
          <p:nvPr/>
        </p:nvSpPr>
        <p:spPr>
          <a:xfrm>
            <a:off x="3396900" y="1562075"/>
            <a:ext cx="5595000" cy="233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●"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ASP.NET MVC</a:t>
            </a:r>
            <a:endParaRPr>
              <a:latin typeface="Roboto"/>
              <a:ea typeface="Roboto"/>
              <a:cs typeface="Roboto"/>
              <a:sym typeface="Roboto"/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●"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Laravel</a:t>
            </a:r>
            <a:endParaRPr>
              <a:latin typeface="Roboto"/>
              <a:ea typeface="Roboto"/>
              <a:cs typeface="Roboto"/>
              <a:sym typeface="Roboto"/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●"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Angular</a:t>
            </a:r>
            <a:endParaRPr>
              <a:latin typeface="Roboto"/>
              <a:ea typeface="Roboto"/>
              <a:cs typeface="Roboto"/>
              <a:sym typeface="Roboto"/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●"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React</a:t>
            </a:r>
            <a:endParaRPr>
              <a:latin typeface="Roboto"/>
              <a:ea typeface="Roboto"/>
              <a:cs typeface="Roboto"/>
              <a:sym typeface="Roboto"/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●"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Vue</a:t>
            </a:r>
            <a:endParaRPr>
              <a:latin typeface="Roboto"/>
              <a:ea typeface="Roboto"/>
              <a:cs typeface="Roboto"/>
              <a:sym typeface="Roboto"/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●"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Django</a:t>
            </a:r>
            <a:endParaRPr>
              <a:latin typeface="Roboto"/>
              <a:ea typeface="Roboto"/>
              <a:cs typeface="Roboto"/>
              <a:sym typeface="Roboto"/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●"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Flask</a:t>
            </a:r>
            <a:endParaRPr>
              <a:latin typeface="Roboto"/>
              <a:ea typeface="Roboto"/>
              <a:cs typeface="Roboto"/>
              <a:sym typeface="Roboto"/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●"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Ruby on Rails</a:t>
            </a:r>
            <a:endParaRPr>
              <a:latin typeface="Roboto"/>
              <a:ea typeface="Roboto"/>
              <a:cs typeface="Roboto"/>
              <a:sym typeface="Roboto"/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●"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Symfony</a:t>
            </a:r>
            <a:endParaRPr>
              <a:latin typeface="Roboto"/>
              <a:ea typeface="Roboto"/>
              <a:cs typeface="Roboto"/>
              <a:sym typeface="Roboto"/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●"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Spring MVC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53741" y="1081629"/>
            <a:ext cx="6436519" cy="1632996"/>
          </a:xfrm>
        </p:spPr>
        <p:txBody>
          <a:bodyPr anchor="ctr">
            <a:normAutofit/>
          </a:bodyPr>
          <a:lstStyle/>
          <a:p>
            <a:r>
              <a:rPr lang="en-US" sz="4950" dirty="0">
                <a:cs typeface="Calibri Light"/>
              </a:rPr>
              <a:t>MVVM</a:t>
            </a:r>
            <a:endParaRPr lang="en-US" sz="4950" dirty="0"/>
          </a:p>
        </p:txBody>
      </p:sp>
    </p:spTree>
    <p:extLst>
      <p:ext uri="{BB962C8B-B14F-4D97-AF65-F5344CB8AC3E}">
        <p14:creationId xmlns:p14="http://schemas.microsoft.com/office/powerpoint/2010/main" val="10985722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6DFD6B-84C0-4CD0-ACBC-02BEADD8D8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935" y="733964"/>
            <a:ext cx="2558034" cy="829818"/>
          </a:xfrm>
        </p:spPr>
        <p:txBody>
          <a:bodyPr>
            <a:normAutofit/>
          </a:bodyPr>
          <a:lstStyle/>
          <a:p>
            <a:r>
              <a:rPr lang="en-US" sz="2100">
                <a:cs typeface="Calibri Light"/>
              </a:rPr>
              <a:t>Motivace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E17CC9-BD39-490B-9D5E-52445EE00E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0935" y="1769365"/>
            <a:ext cx="2558034" cy="2568782"/>
          </a:xfrm>
        </p:spPr>
        <p:txBody>
          <a:bodyPr spcFirstLastPara="1" vert="horz" wrap="square" lIns="68580" tIns="34290" rIns="68580" bIns="34290" rtlCol="0" anchor="t" anchorCtr="0">
            <a:normAutofit/>
          </a:bodyPr>
          <a:lstStyle/>
          <a:p>
            <a:r>
              <a:rPr lang="en-US" sz="1275" err="1">
                <a:cs typeface="Calibri"/>
              </a:rPr>
              <a:t>Zlatý</a:t>
            </a:r>
            <a:r>
              <a:rPr lang="en-US" sz="1275">
                <a:cs typeface="Calibri"/>
              </a:rPr>
              <a:t> standard u WPF, UWP </a:t>
            </a:r>
            <a:r>
              <a:rPr lang="en-US" sz="1275" err="1">
                <a:cs typeface="Calibri"/>
              </a:rPr>
              <a:t>aplikací</a:t>
            </a:r>
          </a:p>
          <a:p>
            <a:pPr lvl="1"/>
            <a:r>
              <a:rPr lang="en-US" sz="1275">
                <a:cs typeface="Calibri"/>
              </a:rPr>
              <a:t>Autor John Gossman – WPF </a:t>
            </a:r>
            <a:r>
              <a:rPr lang="en-US" sz="1275" err="1">
                <a:cs typeface="Calibri"/>
              </a:rPr>
              <a:t>Architekt</a:t>
            </a:r>
          </a:p>
          <a:p>
            <a:r>
              <a:rPr lang="en-US" sz="1275" err="1">
                <a:cs typeface="Calibri"/>
              </a:rPr>
              <a:t>Chci</a:t>
            </a:r>
            <a:r>
              <a:rPr lang="en-US" sz="1275">
                <a:cs typeface="Calibri"/>
              </a:rPr>
              <a:t> backend nezávislý na UI</a:t>
            </a:r>
          </a:p>
          <a:p>
            <a:r>
              <a:rPr lang="en-US" sz="1275">
                <a:cs typeface="Calibri"/>
              </a:rPr>
              <a:t>Chci testovat</a:t>
            </a:r>
          </a:p>
          <a:p>
            <a:r>
              <a:rPr lang="en-US" sz="1275">
                <a:cs typeface="Calibri"/>
              </a:rPr>
              <a:t>Chci být nezávislý na platformě</a:t>
            </a:r>
          </a:p>
        </p:txBody>
      </p:sp>
      <p:pic>
        <p:nvPicPr>
          <p:cNvPr id="17" name="Picture 6">
            <a:extLst>
              <a:ext uri="{FF2B5EF4-FFF2-40B4-BE49-F238E27FC236}">
                <a16:creationId xmlns:a16="http://schemas.microsoft.com/office/drawing/2014/main" id="{CAA828E5-8506-4CF7-8CE7-2145BA512C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8420" y="969428"/>
            <a:ext cx="4169780" cy="3125069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0F074955-5E76-4FE4-844D-50A2C56D706D}"/>
              </a:ext>
            </a:extLst>
          </p:cNvPr>
          <p:cNvSpPr txBox="1"/>
          <p:nvPr/>
        </p:nvSpPr>
        <p:spPr>
          <a:xfrm>
            <a:off x="6371864" y="4172673"/>
            <a:ext cx="2057399" cy="2308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sz="1050"/>
              <a:t>(1)</a:t>
            </a:r>
          </a:p>
        </p:txBody>
      </p:sp>
    </p:spTree>
    <p:extLst>
      <p:ext uri="{BB962C8B-B14F-4D97-AF65-F5344CB8AC3E}">
        <p14:creationId xmlns:p14="http://schemas.microsoft.com/office/powerpoint/2010/main" val="58992804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23A889-7F01-4213-81F4-63036CBE83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935" y="733964"/>
            <a:ext cx="2558034" cy="829818"/>
          </a:xfrm>
        </p:spPr>
        <p:txBody>
          <a:bodyPr>
            <a:normAutofit/>
          </a:bodyPr>
          <a:lstStyle/>
          <a:p>
            <a:r>
              <a:rPr lang="en-US" sz="2100">
                <a:cs typeface="Calibri Light"/>
              </a:rPr>
              <a:t>View</a:t>
            </a:r>
            <a:endParaRPr lang="en-US" sz="210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FF7F19-AC21-4710-BA17-32E317117D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0935" y="1769365"/>
            <a:ext cx="2558034" cy="2568782"/>
          </a:xfrm>
        </p:spPr>
        <p:txBody>
          <a:bodyPr spcFirstLastPara="1" vert="horz" wrap="square" lIns="68580" tIns="34290" rIns="68580" bIns="34290" rtlCol="0" anchor="t" anchorCtr="0">
            <a:normAutofit/>
          </a:bodyPr>
          <a:lstStyle/>
          <a:p>
            <a:r>
              <a:rPr lang="en-US" sz="1275">
                <a:cs typeface="Calibri"/>
              </a:rPr>
              <a:t>The UI</a:t>
            </a:r>
          </a:p>
          <a:p>
            <a:r>
              <a:rPr lang="en-US" sz="1275">
                <a:cs typeface="Calibri"/>
              </a:rPr>
              <a:t>Zobrazuje data</a:t>
            </a:r>
          </a:p>
        </p:txBody>
      </p:sp>
      <p:pic>
        <p:nvPicPr>
          <p:cNvPr id="5" name="Picture 11">
            <a:extLst>
              <a:ext uri="{FF2B5EF4-FFF2-40B4-BE49-F238E27FC236}">
                <a16:creationId xmlns:a16="http://schemas.microsoft.com/office/drawing/2014/main" id="{1493625C-B7C2-4817-8F4A-35AB6C94006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89263" y="962164"/>
            <a:ext cx="5095754" cy="3284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837520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905875-47F0-41A5-90AF-0B2BD053B5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935" y="733964"/>
            <a:ext cx="2558034" cy="829818"/>
          </a:xfrm>
        </p:spPr>
        <p:txBody>
          <a:bodyPr>
            <a:normAutofit/>
          </a:bodyPr>
          <a:lstStyle/>
          <a:p>
            <a:r>
              <a:rPr lang="en-US" sz="2100">
                <a:cs typeface="Calibri Light"/>
              </a:rPr>
              <a:t>Model</a:t>
            </a:r>
            <a:endParaRPr lang="en-US" sz="210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7DC65E-7221-44AF-9A08-ED4EFF54D5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0935" y="1769365"/>
            <a:ext cx="2558034" cy="2568782"/>
          </a:xfrm>
        </p:spPr>
        <p:txBody>
          <a:bodyPr spcFirstLastPara="1" vert="horz" wrap="square" lIns="68580" tIns="34290" rIns="68580" bIns="34290" rtlCol="0" anchor="t" anchorCtr="0">
            <a:normAutofit/>
          </a:bodyPr>
          <a:lstStyle/>
          <a:p>
            <a:r>
              <a:rPr lang="en-US" sz="1275">
                <a:cs typeface="Calibri"/>
              </a:rPr>
              <a:t>Uchovává data</a:t>
            </a:r>
          </a:p>
          <a:p>
            <a:endParaRPr lang="en-US" sz="1275">
              <a:cs typeface="Calibri"/>
            </a:endParaRPr>
          </a:p>
        </p:txBody>
      </p:sp>
      <p:pic>
        <p:nvPicPr>
          <p:cNvPr id="7" name="Picture 7">
            <a:extLst>
              <a:ext uri="{FF2B5EF4-FFF2-40B4-BE49-F238E27FC236}">
                <a16:creationId xmlns:a16="http://schemas.microsoft.com/office/drawing/2014/main" id="{9FD99122-D2D7-41FE-9D0A-22B0A83614E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6388" b="2"/>
          <a:stretch/>
        </p:blipFill>
        <p:spPr>
          <a:xfrm>
            <a:off x="3843338" y="475786"/>
            <a:ext cx="4992910" cy="4121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282733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BDD659-7E38-4B7F-97B5-61D57E9706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935" y="733964"/>
            <a:ext cx="2558034" cy="829818"/>
          </a:xfrm>
        </p:spPr>
        <p:txBody>
          <a:bodyPr>
            <a:normAutofit/>
          </a:bodyPr>
          <a:lstStyle/>
          <a:p>
            <a:r>
              <a:rPr lang="en-US" sz="2100">
                <a:cs typeface="Calibri Light"/>
              </a:rPr>
              <a:t>ViewModel</a:t>
            </a:r>
            <a:endParaRPr lang="en-US" sz="210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5A1AA3-9504-401E-A984-CD9FC5F712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0935" y="1769365"/>
            <a:ext cx="2558034" cy="2568782"/>
          </a:xfrm>
        </p:spPr>
        <p:txBody>
          <a:bodyPr spcFirstLastPara="1" vert="horz" wrap="square" lIns="68580" tIns="34290" rIns="68580" bIns="34290" rtlCol="0" anchor="t" anchorCtr="0">
            <a:normAutofit/>
          </a:bodyPr>
          <a:lstStyle/>
          <a:p>
            <a:pPr marL="342900"/>
            <a:r>
              <a:rPr lang="en-US" sz="1275">
                <a:cs typeface="Calibri"/>
              </a:rPr>
              <a:t>Zpřístupňuje Model pro View</a:t>
            </a:r>
            <a:endParaRPr lang="en-US" sz="1275" dirty="0">
              <a:cs typeface="Calibri"/>
            </a:endParaRPr>
          </a:p>
          <a:p>
            <a:pPr marL="685800" lvl="1"/>
            <a:r>
              <a:rPr lang="en-US" sz="1275" err="1">
                <a:cs typeface="Calibri"/>
              </a:rPr>
              <a:t>DataBinding</a:t>
            </a:r>
            <a:endParaRPr lang="en-US" sz="1275" dirty="0">
              <a:cs typeface="Calibri"/>
            </a:endParaRPr>
          </a:p>
          <a:p>
            <a:pPr marL="685800" lvl="1"/>
            <a:r>
              <a:rPr lang="en-US" sz="1275">
                <a:cs typeface="Calibri"/>
              </a:rPr>
              <a:t>Commands</a:t>
            </a:r>
            <a:endParaRPr lang="en-US" sz="1275" dirty="0">
              <a:cs typeface="Calibri"/>
            </a:endParaRPr>
          </a:p>
          <a:p>
            <a:pPr marL="342900"/>
            <a:r>
              <a:rPr lang="en-US" sz="1275">
                <a:ea typeface="+mn-lt"/>
                <a:cs typeface="+mn-lt"/>
              </a:rPr>
              <a:t>Model typ  -&gt;  View typ</a:t>
            </a:r>
            <a:endParaRPr lang="en-US" sz="1275" dirty="0">
              <a:cs typeface="Calibri"/>
            </a:endParaRPr>
          </a:p>
          <a:p>
            <a:pPr marL="342900"/>
            <a:r>
              <a:rPr lang="en-US" sz="1275">
                <a:cs typeface="Calibri"/>
              </a:rPr>
              <a:t>Uchovává stav View</a:t>
            </a:r>
            <a:endParaRPr lang="en-US" sz="1275" dirty="0">
              <a:cs typeface="Calibri"/>
            </a:endParaRPr>
          </a:p>
          <a:p>
            <a:pPr marL="342900"/>
            <a:endParaRPr lang="en-US" sz="1275" dirty="0">
              <a:cs typeface="Calibri"/>
            </a:endParaRPr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id="{588B28F5-B13E-449B-B9FB-B119DBEB8C3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22464" b="-2"/>
          <a:stretch/>
        </p:blipFill>
        <p:spPr>
          <a:xfrm>
            <a:off x="3843338" y="475786"/>
            <a:ext cx="4992910" cy="4121372"/>
          </a:xfrm>
          <a:prstGeom prst="rect">
            <a:avLst/>
          </a:prstGeom>
        </p:spPr>
      </p:pic>
      <p:pic>
        <p:nvPicPr>
          <p:cNvPr id="5" name="Picture 8">
            <a:extLst>
              <a:ext uri="{FF2B5EF4-FFF2-40B4-BE49-F238E27FC236}">
                <a16:creationId xmlns:a16="http://schemas.microsoft.com/office/drawing/2014/main" id="{705A7172-1111-4346-A167-52380FBE1A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9555" y="3283567"/>
            <a:ext cx="1757256" cy="163858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A13DA65-FAEE-410E-A2D5-991593005E5A}"/>
              </a:ext>
            </a:extLst>
          </p:cNvPr>
          <p:cNvSpPr txBox="1"/>
          <p:nvPr/>
        </p:nvSpPr>
        <p:spPr>
          <a:xfrm>
            <a:off x="2724434" y="3927143"/>
            <a:ext cx="2057400" cy="2308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sz="1050">
                <a:cs typeface="Calibri"/>
              </a:rPr>
              <a:t>(2)</a:t>
            </a:r>
            <a:endParaRPr lang="en-US" sz="1050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4404377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85356259-1E35-4524-B593-BE7B247483D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26419" y="305795"/>
            <a:ext cx="1897293" cy="4483168"/>
          </a:xfrm>
        </p:spPr>
      </p:pic>
      <p:pic>
        <p:nvPicPr>
          <p:cNvPr id="7" name="Picture 4">
            <a:extLst>
              <a:ext uri="{FF2B5EF4-FFF2-40B4-BE49-F238E27FC236}">
                <a16:creationId xmlns:a16="http://schemas.microsoft.com/office/drawing/2014/main" id="{AD19347F-57E2-4F73-BD4C-B110BC37F4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30374" y="333549"/>
            <a:ext cx="1897293" cy="4483168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0FC3F4EE-9C8F-40C1-A69B-39B82D7F4749}"/>
              </a:ext>
            </a:extLst>
          </p:cNvPr>
          <p:cNvSpPr txBox="1"/>
          <p:nvPr/>
        </p:nvSpPr>
        <p:spPr>
          <a:xfrm>
            <a:off x="5890283" y="1074351"/>
            <a:ext cx="2057400" cy="2308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sz="1050" err="1"/>
              <a:t>ListBox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6050222-0221-4C0A-B789-29F7F23ED039}"/>
              </a:ext>
            </a:extLst>
          </p:cNvPr>
          <p:cNvSpPr txBox="1"/>
          <p:nvPr/>
        </p:nvSpPr>
        <p:spPr>
          <a:xfrm>
            <a:off x="5892897" y="547281"/>
            <a:ext cx="2057400" cy="2308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050" err="1"/>
              <a:t>ComboBox</a:t>
            </a:r>
          </a:p>
        </p:txBody>
      </p:sp>
      <p:sp>
        <p:nvSpPr>
          <p:cNvPr id="20" name="Right Bracket 19">
            <a:extLst>
              <a:ext uri="{FF2B5EF4-FFF2-40B4-BE49-F238E27FC236}">
                <a16:creationId xmlns:a16="http://schemas.microsoft.com/office/drawing/2014/main" id="{803CA2CB-C85B-4CBD-9450-883E4EEB3396}"/>
              </a:ext>
            </a:extLst>
          </p:cNvPr>
          <p:cNvSpPr/>
          <p:nvPr/>
        </p:nvSpPr>
        <p:spPr>
          <a:xfrm>
            <a:off x="6659815" y="336628"/>
            <a:ext cx="257871" cy="1805102"/>
          </a:xfrm>
          <a:prstGeom prst="rightBracket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05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E0D2353-8BA2-4723-BC14-8148BC5AE8F5}"/>
              </a:ext>
            </a:extLst>
          </p:cNvPr>
          <p:cNvSpPr txBox="1"/>
          <p:nvPr/>
        </p:nvSpPr>
        <p:spPr>
          <a:xfrm>
            <a:off x="7013246" y="350393"/>
            <a:ext cx="2057400" cy="55399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050"/>
              <a:t>Model = List of Assemblies</a:t>
            </a:r>
            <a:br>
              <a:rPr lang="en-US" sz="1050"/>
            </a:br>
            <a:r>
              <a:rPr lang="en-US" sz="1050"/>
              <a:t>        - List of controls</a:t>
            </a:r>
            <a:br>
              <a:rPr lang="en-US" sz="1050"/>
            </a:br>
            <a:endParaRPr lang="en-US" sz="1050">
              <a:cs typeface="Calibri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4" name="Ink 23">
                <a:extLst>
                  <a:ext uri="{FF2B5EF4-FFF2-40B4-BE49-F238E27FC236}">
                    <a16:creationId xmlns:a16="http://schemas.microsoft.com/office/drawing/2014/main" id="{16AE25AD-2BCA-44F8-8F39-BF60F363FD70}"/>
                  </a:ext>
                </a:extLst>
              </p14:cNvPr>
              <p14:cNvContentPartPr/>
              <p14:nvPr/>
            </p14:nvContentPartPr>
            <p14:xfrm>
              <a:off x="3874676" y="682708"/>
              <a:ext cx="157163" cy="192881"/>
            </p14:xfrm>
          </p:contentPart>
        </mc:Choice>
        <mc:Fallback xmlns="">
          <p:pic>
            <p:nvPicPr>
              <p:cNvPr id="24" name="Ink 23">
                <a:extLst>
                  <a:ext uri="{FF2B5EF4-FFF2-40B4-BE49-F238E27FC236}">
                    <a16:creationId xmlns:a16="http://schemas.microsoft.com/office/drawing/2014/main" id="{16AE25AD-2BCA-44F8-8F39-BF60F363FD70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857096" y="665012"/>
                <a:ext cx="191971" cy="227918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25" name="Ink 24">
                <a:extLst>
                  <a:ext uri="{FF2B5EF4-FFF2-40B4-BE49-F238E27FC236}">
                    <a16:creationId xmlns:a16="http://schemas.microsoft.com/office/drawing/2014/main" id="{D7372B03-A088-47B0-ABAA-92243D5F936E}"/>
                  </a:ext>
                </a:extLst>
              </p14:cNvPr>
              <p14:cNvContentPartPr/>
              <p14:nvPr/>
            </p14:nvContentPartPr>
            <p14:xfrm>
              <a:off x="3976595" y="801494"/>
              <a:ext cx="92869" cy="150019"/>
            </p14:xfrm>
          </p:contentPart>
        </mc:Choice>
        <mc:Fallback xmlns="">
          <p:pic>
            <p:nvPicPr>
              <p:cNvPr id="25" name="Ink 24">
                <a:extLst>
                  <a:ext uri="{FF2B5EF4-FFF2-40B4-BE49-F238E27FC236}">
                    <a16:creationId xmlns:a16="http://schemas.microsoft.com/office/drawing/2014/main" id="{D7372B03-A088-47B0-ABAA-92243D5F936E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958872" y="783506"/>
                <a:ext cx="127961" cy="185635"/>
              </a:xfrm>
              <a:prstGeom prst="rect">
                <a:avLst/>
              </a:prstGeom>
            </p:spPr>
          </p:pic>
        </mc:Fallback>
      </mc:AlternateContent>
      <p:sp>
        <p:nvSpPr>
          <p:cNvPr id="26" name="TextBox 25">
            <a:extLst>
              <a:ext uri="{FF2B5EF4-FFF2-40B4-BE49-F238E27FC236}">
                <a16:creationId xmlns:a16="http://schemas.microsoft.com/office/drawing/2014/main" id="{2DF93195-5022-4662-BF8A-34A3AFE65C17}"/>
              </a:ext>
            </a:extLst>
          </p:cNvPr>
          <p:cNvSpPr txBox="1"/>
          <p:nvPr/>
        </p:nvSpPr>
        <p:spPr>
          <a:xfrm>
            <a:off x="7015859" y="1259043"/>
            <a:ext cx="2057400" cy="55399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050" err="1"/>
              <a:t>ViewModel</a:t>
            </a:r>
            <a:br>
              <a:rPr lang="en-US" sz="1050">
                <a:cs typeface="Calibri"/>
              </a:rPr>
            </a:br>
            <a:r>
              <a:rPr lang="en-US" sz="1050"/>
              <a:t>     - selected Control</a:t>
            </a:r>
            <a:br>
              <a:rPr lang="en-US" sz="1050">
                <a:cs typeface="Calibri"/>
              </a:rPr>
            </a:br>
            <a:r>
              <a:rPr lang="en-US" sz="1050"/>
              <a:t>     - </a:t>
            </a:r>
            <a:r>
              <a:rPr lang="en-US" sz="1050" err="1"/>
              <a:t>InsertIntoScene</a:t>
            </a:r>
            <a:r>
              <a:rPr lang="en-US" sz="1050"/>
              <a:t>()</a:t>
            </a:r>
            <a:endParaRPr lang="en-US" sz="1050">
              <a:cs typeface="Calibri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29" name="Ink 28">
                <a:extLst>
                  <a:ext uri="{FF2B5EF4-FFF2-40B4-BE49-F238E27FC236}">
                    <a16:creationId xmlns:a16="http://schemas.microsoft.com/office/drawing/2014/main" id="{8CA8073B-99A4-48B6-93BD-829AE8909157}"/>
                  </a:ext>
                </a:extLst>
              </p14:cNvPr>
              <p14:cNvContentPartPr/>
              <p14:nvPr/>
            </p14:nvContentPartPr>
            <p14:xfrm>
              <a:off x="3930526" y="2404482"/>
              <a:ext cx="357188" cy="578644"/>
            </p14:xfrm>
          </p:contentPart>
        </mc:Choice>
        <mc:Fallback xmlns="">
          <p:pic>
            <p:nvPicPr>
              <p:cNvPr id="29" name="Ink 28">
                <a:extLst>
                  <a:ext uri="{FF2B5EF4-FFF2-40B4-BE49-F238E27FC236}">
                    <a16:creationId xmlns:a16="http://schemas.microsoft.com/office/drawing/2014/main" id="{8CA8073B-99A4-48B6-93BD-829AE8909157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3912486" y="2386501"/>
                <a:ext cx="392907" cy="614247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30" name="Ink 29">
                <a:extLst>
                  <a:ext uri="{FF2B5EF4-FFF2-40B4-BE49-F238E27FC236}">
                    <a16:creationId xmlns:a16="http://schemas.microsoft.com/office/drawing/2014/main" id="{E119EAA6-AE44-4A7E-95A6-7FD5BFB6AA2E}"/>
                  </a:ext>
                </a:extLst>
              </p14:cNvPr>
              <p14:cNvContentPartPr/>
              <p14:nvPr/>
            </p14:nvContentPartPr>
            <p14:xfrm>
              <a:off x="4202615" y="2920226"/>
              <a:ext cx="71438" cy="114300"/>
            </p14:xfrm>
          </p:contentPart>
        </mc:Choice>
        <mc:Fallback xmlns="">
          <p:pic>
            <p:nvPicPr>
              <p:cNvPr id="30" name="Ink 29">
                <a:extLst>
                  <a:ext uri="{FF2B5EF4-FFF2-40B4-BE49-F238E27FC236}">
                    <a16:creationId xmlns:a16="http://schemas.microsoft.com/office/drawing/2014/main" id="{E119EAA6-AE44-4A7E-95A6-7FD5BFB6AA2E}"/>
                  </a:ext>
                </a:extLst>
              </p:cNvPr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4185525" y="2902141"/>
                <a:ext cx="105277" cy="150109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">
            <p14:nvContentPartPr>
              <p14:cNvPr id="31" name="Ink 30">
                <a:extLst>
                  <a:ext uri="{FF2B5EF4-FFF2-40B4-BE49-F238E27FC236}">
                    <a16:creationId xmlns:a16="http://schemas.microsoft.com/office/drawing/2014/main" id="{0405371E-F0A9-48F4-837B-8269E07EC008}"/>
                  </a:ext>
                </a:extLst>
              </p14:cNvPr>
              <p14:cNvContentPartPr/>
              <p14:nvPr/>
            </p14:nvContentPartPr>
            <p14:xfrm>
              <a:off x="4216554" y="3031683"/>
              <a:ext cx="7144" cy="7144"/>
            </p14:xfrm>
          </p:contentPart>
        </mc:Choice>
        <mc:Fallback xmlns="">
          <p:pic>
            <p:nvPicPr>
              <p:cNvPr id="31" name="Ink 30">
                <a:extLst>
                  <a:ext uri="{FF2B5EF4-FFF2-40B4-BE49-F238E27FC236}">
                    <a16:creationId xmlns:a16="http://schemas.microsoft.com/office/drawing/2014/main" id="{0405371E-F0A9-48F4-837B-8269E07EC008}"/>
                  </a:ext>
                </a:extLst>
              </p:cNvPr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3859354" y="3014673"/>
                <a:ext cx="714400" cy="40823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3">
            <p14:nvContentPartPr>
              <p14:cNvPr id="32" name="Ink 31">
                <a:extLst>
                  <a:ext uri="{FF2B5EF4-FFF2-40B4-BE49-F238E27FC236}">
                    <a16:creationId xmlns:a16="http://schemas.microsoft.com/office/drawing/2014/main" id="{D18275D3-F8B7-4610-A963-1955216111FE}"/>
                  </a:ext>
                </a:extLst>
              </p14:cNvPr>
              <p14:cNvContentPartPr/>
              <p14:nvPr/>
            </p14:nvContentPartPr>
            <p14:xfrm>
              <a:off x="4093511" y="2550937"/>
              <a:ext cx="185738" cy="278606"/>
            </p14:xfrm>
          </p:contentPart>
        </mc:Choice>
        <mc:Fallback xmlns="">
          <p:pic>
            <p:nvPicPr>
              <p:cNvPr id="32" name="Ink 31">
                <a:extLst>
                  <a:ext uri="{FF2B5EF4-FFF2-40B4-BE49-F238E27FC236}">
                    <a16:creationId xmlns:a16="http://schemas.microsoft.com/office/drawing/2014/main" id="{D18275D3-F8B7-4610-A963-1955216111FE}"/>
                  </a:ext>
                </a:extLst>
              </p:cNvPr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4075548" y="2532893"/>
                <a:ext cx="221305" cy="314334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5">
            <p14:nvContentPartPr>
              <p14:cNvPr id="33" name="Ink 32">
                <a:extLst>
                  <a:ext uri="{FF2B5EF4-FFF2-40B4-BE49-F238E27FC236}">
                    <a16:creationId xmlns:a16="http://schemas.microsoft.com/office/drawing/2014/main" id="{A519EF04-1A6C-454B-870A-2B644092198F}"/>
                  </a:ext>
                </a:extLst>
              </p14:cNvPr>
              <p14:cNvContentPartPr/>
              <p14:nvPr/>
            </p14:nvContentPartPr>
            <p14:xfrm>
              <a:off x="4221927" y="2780835"/>
              <a:ext cx="64294" cy="107156"/>
            </p14:xfrm>
          </p:contentPart>
        </mc:Choice>
        <mc:Fallback xmlns="">
          <p:pic>
            <p:nvPicPr>
              <p:cNvPr id="33" name="Ink 32">
                <a:extLst>
                  <a:ext uri="{FF2B5EF4-FFF2-40B4-BE49-F238E27FC236}">
                    <a16:creationId xmlns:a16="http://schemas.microsoft.com/office/drawing/2014/main" id="{A519EF04-1A6C-454B-870A-2B644092198F}"/>
                  </a:ext>
                </a:extLst>
              </p:cNvPr>
              <p:cNvPicPr/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4204068" y="2763268"/>
                <a:ext cx="99656" cy="141938"/>
              </a:xfrm>
              <a:prstGeom prst="rect">
                <a:avLst/>
              </a:prstGeom>
            </p:spPr>
          </p:pic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3B7E0B35-0CD4-4F17-A6E2-D30F19DF9ABE}"/>
              </a:ext>
            </a:extLst>
          </p:cNvPr>
          <p:cNvSpPr txBox="1"/>
          <p:nvPr/>
        </p:nvSpPr>
        <p:spPr>
          <a:xfrm>
            <a:off x="1394750" y="4816515"/>
            <a:ext cx="2057399" cy="2308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sz="1050">
                <a:cs typeface="Calibri"/>
              </a:rPr>
              <a:t>(3)</a:t>
            </a:r>
            <a:endParaRPr lang="en-US" sz="1050" dirty="0">
              <a:cs typeface="Calibri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9DBA4A0-7F28-44EA-87D2-96DA80B70C70}"/>
              </a:ext>
            </a:extLst>
          </p:cNvPr>
          <p:cNvSpPr txBox="1"/>
          <p:nvPr/>
        </p:nvSpPr>
        <p:spPr>
          <a:xfrm>
            <a:off x="4773110" y="4816514"/>
            <a:ext cx="2057399" cy="2308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sz="1050">
                <a:cs typeface="Calibri"/>
              </a:rPr>
              <a:t>(3)</a:t>
            </a:r>
            <a:endParaRPr lang="en-US" sz="1050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3798656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FF63E4-4AE0-433F-8E0D-0610E48BE4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1800" err="1">
                <a:cs typeface="Calibri Light"/>
              </a:rPr>
              <a:t>malý</a:t>
            </a:r>
            <a:r>
              <a:rPr lang="en-US" sz="3000">
                <a:cs typeface="Calibri Light"/>
              </a:rPr>
              <a:t> vs </a:t>
            </a:r>
            <a:r>
              <a:rPr lang="en-US" sz="4050">
                <a:cs typeface="Calibri Light"/>
              </a:rPr>
              <a:t>VELKÝ</a:t>
            </a:r>
            <a:r>
              <a:rPr lang="en-US" sz="3000" dirty="0">
                <a:cs typeface="Calibri Light"/>
              </a:rPr>
              <a:t> </a:t>
            </a:r>
            <a:r>
              <a:rPr lang="en-US" sz="3000" err="1">
                <a:cs typeface="Calibri Light"/>
              </a:rPr>
              <a:t>projekt</a:t>
            </a:r>
            <a:endParaRPr lang="en-US" sz="3000" dirty="0">
              <a:cs typeface="Calibri Light"/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4579147C-F842-42AA-9349-8EF73C14CFB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>
                <a:solidFill>
                  <a:srgbClr val="FF0000"/>
                </a:solidFill>
                <a:cs typeface="Calibri"/>
              </a:rPr>
              <a:t>PROTI</a:t>
            </a:r>
            <a:endParaRPr lang="en-US" dirty="0">
              <a:solidFill>
                <a:srgbClr val="FF0000"/>
              </a:solidFill>
              <a:cs typeface="Calibri"/>
            </a:endParaRPr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5F33B58C-EA06-4917-97A3-59A2B96C4E79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 spcFirstLastPara="1" vert="horz" wrap="square" lIns="68580" tIns="34290" rIns="68580" bIns="34290" rtlCol="0" anchor="t" anchorCtr="0">
            <a:normAutofit/>
          </a:bodyPr>
          <a:lstStyle/>
          <a:p>
            <a:pPr marL="342900"/>
            <a:r>
              <a:rPr lang="en-US">
                <a:cs typeface="Calibri"/>
              </a:rPr>
              <a:t>Learning curve</a:t>
            </a:r>
            <a:endParaRPr lang="en-US">
              <a:ea typeface="+mn-lt"/>
              <a:cs typeface="+mn-lt"/>
            </a:endParaRPr>
          </a:p>
          <a:p>
            <a:pPr marL="342900"/>
            <a:r>
              <a:rPr lang="en-US">
                <a:cs typeface="Calibri"/>
              </a:rPr>
              <a:t>Více kódu</a:t>
            </a:r>
            <a:endParaRPr lang="en-US">
              <a:ea typeface="+mn-lt"/>
              <a:cs typeface="+mn-lt"/>
            </a:endParaRPr>
          </a:p>
          <a:p>
            <a:pPr marL="342900"/>
            <a:r>
              <a:rPr lang="en-US">
                <a:cs typeface="Calibri"/>
              </a:rPr>
              <a:t>Záhada DataBindigu</a:t>
            </a:r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F90A27E-2D48-4BAF-91A4-08BB78652CA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solidFill>
                  <a:srgbClr val="00B050"/>
                </a:solidFill>
                <a:cs typeface="Calibri"/>
              </a:rPr>
              <a:t>PRO</a:t>
            </a:r>
            <a:endParaRPr lang="en-US">
              <a:solidFill>
                <a:srgbClr val="00B05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7CF6E5-6C82-48B5-AE0C-976330D44013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 spcFirstLastPara="1" vert="horz" wrap="square" lIns="68580" tIns="34290" rIns="68580" bIns="34290" rtlCol="0" anchor="t" anchorCtr="0">
            <a:normAutofit/>
          </a:bodyPr>
          <a:lstStyle/>
          <a:p>
            <a:pPr marL="342900"/>
            <a:r>
              <a:rPr lang="en-US" sz="1650" err="1">
                <a:cs typeface="Calibri"/>
              </a:rPr>
              <a:t>Jednoduché</a:t>
            </a:r>
            <a:r>
              <a:rPr lang="en-US" sz="1650" dirty="0">
                <a:cs typeface="Calibri"/>
              </a:rPr>
              <a:t> </a:t>
            </a:r>
            <a:r>
              <a:rPr lang="en-US" sz="1650">
                <a:cs typeface="Calibri"/>
              </a:rPr>
              <a:t>rozšíření</a:t>
            </a:r>
            <a:endParaRPr lang="en-US" sz="1650" dirty="0">
              <a:cs typeface="Calibri"/>
            </a:endParaRPr>
          </a:p>
          <a:p>
            <a:pPr marL="342900"/>
            <a:r>
              <a:rPr lang="en-US" sz="1650" err="1">
                <a:cs typeface="Calibri"/>
              </a:rPr>
              <a:t>Přehledné</a:t>
            </a:r>
            <a:endParaRPr lang="en-US" sz="1650" dirty="0">
              <a:cs typeface="Calibri"/>
            </a:endParaRPr>
          </a:p>
          <a:p>
            <a:pPr marL="342900"/>
            <a:r>
              <a:rPr lang="en-US" sz="1650" err="1">
                <a:cs typeface="Calibri"/>
              </a:rPr>
              <a:t>Snadné</a:t>
            </a:r>
            <a:r>
              <a:rPr lang="en-US" sz="1650" dirty="0">
                <a:cs typeface="Calibri"/>
              </a:rPr>
              <a:t> </a:t>
            </a:r>
            <a:r>
              <a:rPr lang="en-US" sz="1650" err="1">
                <a:cs typeface="Calibri"/>
              </a:rPr>
              <a:t>úpravy</a:t>
            </a:r>
            <a:endParaRPr lang="en-US" sz="1650" dirty="0">
              <a:cs typeface="Calibri"/>
            </a:endParaRPr>
          </a:p>
          <a:p>
            <a:pPr marL="342900"/>
            <a:r>
              <a:rPr lang="en-US" sz="1650">
                <a:cs typeface="Calibri"/>
              </a:rPr>
              <a:t>Podpora </a:t>
            </a:r>
            <a:r>
              <a:rPr lang="en-US" sz="1650" err="1">
                <a:cs typeface="Calibri"/>
              </a:rPr>
              <a:t>testování</a:t>
            </a:r>
            <a:endParaRPr lang="en-US" sz="1650" dirty="0">
              <a:cs typeface="Calibri"/>
            </a:endParaRPr>
          </a:p>
          <a:p>
            <a:pPr marL="342900"/>
            <a:r>
              <a:rPr lang="en-US" sz="1650">
                <a:cs typeface="Calibri"/>
              </a:rPr>
              <a:t>Lze využít jen části, které potřebuji (DataBinding)</a:t>
            </a:r>
          </a:p>
          <a:p>
            <a:pPr marL="0" indent="0" algn="ctr">
              <a:buNone/>
            </a:pPr>
            <a:endParaRPr lang="en-US" sz="1650" dirty="0">
              <a:solidFill>
                <a:srgbClr val="FF0000"/>
              </a:solidFill>
              <a:ea typeface="+mn-lt"/>
              <a:cs typeface="+mn-lt"/>
            </a:endParaRPr>
          </a:p>
          <a:p>
            <a:pPr marL="342900"/>
            <a:endParaRPr lang="en-US" sz="1650" dirty="0">
              <a:cs typeface="Calibri"/>
            </a:endParaRPr>
          </a:p>
          <a:p>
            <a:pPr marL="342900"/>
            <a:endParaRPr lang="en-US" sz="165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20942695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0C1533-A087-4150-B9F3-A6CEE3D472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Calibri Light"/>
              </a:rPr>
              <a:t>MVVM   </a:t>
            </a:r>
            <a:r>
              <a:rPr lang="en-US" sz="1350" b="1" dirty="0">
                <a:cs typeface="Calibri Light"/>
              </a:rPr>
              <a:t>VS</a:t>
            </a:r>
            <a:r>
              <a:rPr lang="en-US">
                <a:cs typeface="Calibri Light"/>
              </a:rPr>
              <a:t>   MVC   </a:t>
            </a:r>
            <a:r>
              <a:rPr lang="en-US" sz="1350" b="1" dirty="0">
                <a:cs typeface="Calibri Light"/>
              </a:rPr>
              <a:t>VS</a:t>
            </a:r>
            <a:r>
              <a:rPr lang="en-US">
                <a:cs typeface="Calibri Light"/>
              </a:rPr>
              <a:t>   MVP</a:t>
            </a:r>
            <a:endParaRPr lang="en-US" err="1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1B22B8-D69E-4E0B-9F7E-B6C011F5F46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spcFirstLastPara="1" vert="horz" wrap="square" lIns="68580" tIns="34290" rIns="68580" bIns="34290" rtlCol="0" anchor="t" anchorCtr="0">
            <a:normAutofit/>
          </a:bodyPr>
          <a:lstStyle/>
          <a:p>
            <a:r>
              <a:rPr lang="en-US" err="1">
                <a:cs typeface="Calibri"/>
              </a:rPr>
              <a:t>Doplňují</a:t>
            </a:r>
            <a:r>
              <a:rPr lang="en-US">
                <a:cs typeface="Calibri"/>
              </a:rPr>
              <a:t> se</a:t>
            </a:r>
            <a:endParaRPr lang="en-US"/>
          </a:p>
          <a:p>
            <a:pPr lvl="1"/>
            <a:r>
              <a:rPr lang="en-US">
                <a:ea typeface="+mn-lt"/>
                <a:cs typeface="+mn-lt"/>
              </a:rPr>
              <a:t>ViewModel může sloužit jen jako bridge pro data</a:t>
            </a:r>
            <a:endParaRPr lang="en-US" dirty="0">
              <a:cs typeface="Calibri"/>
            </a:endParaRPr>
          </a:p>
          <a:p>
            <a:r>
              <a:rPr lang="en-US">
                <a:cs typeface="Calibri"/>
              </a:rPr>
              <a:t>ViewModel není závislý na View</a:t>
            </a:r>
            <a:endParaRPr lang="en-US" dirty="0">
              <a:cs typeface="Calibri"/>
            </a:endParaRPr>
          </a:p>
          <a:p>
            <a:r>
              <a:rPr lang="en-US">
                <a:cs typeface="Calibri"/>
              </a:rPr>
              <a:t>Jedině ViewModel provádí změny na modelech</a:t>
            </a:r>
            <a:endParaRPr lang="en-US" dirty="0">
              <a:cs typeface="Calibri"/>
            </a:endParaRPr>
          </a:p>
          <a:p>
            <a:r>
              <a:rPr lang="en-US">
                <a:cs typeface="Calibri"/>
              </a:rPr>
              <a:t>View nemá o modelech ponětí a Model nemá ponětí o View</a:t>
            </a:r>
            <a:endParaRPr lang="en-US" dirty="0">
              <a:cs typeface="Calibri"/>
            </a:endParaRPr>
          </a:p>
          <a:p>
            <a:endParaRPr lang="en-US">
              <a:cs typeface="Calibri"/>
            </a:endParaRPr>
          </a:p>
        </p:txBody>
      </p:sp>
      <p:pic>
        <p:nvPicPr>
          <p:cNvPr id="4" name="Picture 4" descr="Make Love, Not War">
            <a:extLst>
              <a:ext uri="{FF2B5EF4-FFF2-40B4-BE49-F238E27FC236}">
                <a16:creationId xmlns:a16="http://schemas.microsoft.com/office/drawing/2014/main" id="{F23BBC04-0AD2-492B-A21B-D96A7D25F9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39258" y="229159"/>
            <a:ext cx="1207120" cy="177889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8907A95-FE50-46B4-B536-31ADB36FC048}"/>
              </a:ext>
            </a:extLst>
          </p:cNvPr>
          <p:cNvSpPr txBox="1"/>
          <p:nvPr/>
        </p:nvSpPr>
        <p:spPr>
          <a:xfrm>
            <a:off x="7899245" y="2079703"/>
            <a:ext cx="294114" cy="19620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sz="825">
                <a:ea typeface="+mn-lt"/>
                <a:cs typeface="+mn-lt"/>
              </a:rPr>
              <a:t>(4)</a:t>
            </a:r>
            <a:endParaRPr lang="en-US" sz="825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43808159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14BDB9-2B67-4BFA-A8F4-6C346EC5A2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AA12FC-D1BA-4593-B0B7-B8637C52DC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7">
            <a:extLst>
              <a:ext uri="{FF2B5EF4-FFF2-40B4-BE49-F238E27FC236}">
                <a16:creationId xmlns:a16="http://schemas.microsoft.com/office/drawing/2014/main" id="{F90728B8-FD51-4CCA-822D-F6D3A93C73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1190" y="574266"/>
            <a:ext cx="6339150" cy="3995813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9FFF8EF-2154-4626-88A7-DBA9803EB54C}"/>
              </a:ext>
            </a:extLst>
          </p:cNvPr>
          <p:cNvSpPr txBox="1"/>
          <p:nvPr/>
        </p:nvSpPr>
        <p:spPr>
          <a:xfrm>
            <a:off x="4270099" y="4617968"/>
            <a:ext cx="2057400" cy="2308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sz="1050"/>
              <a:t>(5)</a:t>
            </a:r>
          </a:p>
        </p:txBody>
      </p:sp>
    </p:spTree>
    <p:extLst>
      <p:ext uri="{BB962C8B-B14F-4D97-AF65-F5344CB8AC3E}">
        <p14:creationId xmlns:p14="http://schemas.microsoft.com/office/powerpoint/2010/main" val="19829322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5"/>
          <p:cNvSpPr txBox="1">
            <a:spLocks noGrp="1"/>
          </p:cNvSpPr>
          <p:nvPr>
            <p:ph type="title"/>
          </p:nvPr>
        </p:nvSpPr>
        <p:spPr>
          <a:xfrm>
            <a:off x="226078" y="357800"/>
            <a:ext cx="2808000" cy="953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Motivace pro použití MVC</a:t>
            </a:r>
            <a:endParaRPr/>
          </a:p>
        </p:txBody>
      </p:sp>
      <p:pic>
        <p:nvPicPr>
          <p:cNvPr id="80" name="Google Shape;8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569450" y="0"/>
            <a:ext cx="5237949" cy="497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1" name="Google Shape;81;p15"/>
          <p:cNvSpPr txBox="1">
            <a:spLocks noGrp="1"/>
          </p:cNvSpPr>
          <p:nvPr>
            <p:ph type="body" idx="1"/>
          </p:nvPr>
        </p:nvSpPr>
        <p:spPr>
          <a:xfrm>
            <a:off x="226075" y="1592450"/>
            <a:ext cx="2808000" cy="316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oboto"/>
              <a:buChar char="●"/>
            </a:pPr>
            <a:r>
              <a:rPr lang="en" sz="1400">
                <a:solidFill>
                  <a:srgbClr val="FFFFFF"/>
                </a:solidFill>
              </a:rPr>
              <a:t>Separace prezentace společného datového zdroje</a:t>
            </a:r>
            <a:endParaRPr sz="1400">
              <a:solidFill>
                <a:srgbClr val="FFFFFF"/>
              </a:solidFill>
            </a:endParaRPr>
          </a:p>
          <a:p>
            <a:pPr marL="457200" lvl="0" indent="-3175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oboto"/>
              <a:buChar char="●"/>
            </a:pPr>
            <a:r>
              <a:rPr lang="en" sz="1400">
                <a:solidFill>
                  <a:srgbClr val="FFFFFF"/>
                </a:solidFill>
              </a:rPr>
              <a:t>Modulární architektura</a:t>
            </a:r>
            <a:endParaRPr sz="1400">
              <a:solidFill>
                <a:srgbClr val="FFFFFF"/>
              </a:solidFill>
            </a:endParaRPr>
          </a:p>
          <a:p>
            <a:pPr marL="45720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oboto"/>
              <a:buChar char="●"/>
            </a:pPr>
            <a:r>
              <a:rPr lang="en" sz="1400">
                <a:solidFill>
                  <a:srgbClr val="FFFFFF"/>
                </a:solidFill>
              </a:rPr>
              <a:t>Zásahy do implementace bez nutné změny modelu</a:t>
            </a:r>
            <a:endParaRPr sz="1400">
              <a:solidFill>
                <a:srgbClr val="FFFFFF"/>
              </a:solidFill>
            </a:endParaRPr>
          </a:p>
          <a:p>
            <a:pPr marL="45720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oboto"/>
              <a:buChar char="●"/>
            </a:pPr>
            <a:r>
              <a:rPr lang="en" sz="1400">
                <a:solidFill>
                  <a:srgbClr val="FFFFFF"/>
                </a:solidFill>
              </a:rPr>
              <a:t>Portabilita zdrojového kódu</a:t>
            </a:r>
            <a:endParaRPr sz="1400">
              <a:solidFill>
                <a:srgbClr val="FFFFFF"/>
              </a:solidFill>
            </a:endParaRPr>
          </a:p>
          <a:p>
            <a:pPr marL="45720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Char char="●"/>
            </a:pPr>
            <a:r>
              <a:rPr lang="en" sz="1400">
                <a:solidFill>
                  <a:srgbClr val="FFFFFF"/>
                </a:solidFill>
              </a:rPr>
              <a:t>Podpora pro SEO</a:t>
            </a:r>
            <a:endParaRPr sz="1400">
              <a:solidFill>
                <a:srgbClr val="FFFFFF"/>
              </a:solidFill>
            </a:endParaRPr>
          </a:p>
          <a:p>
            <a:pPr marL="45720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Arial"/>
              <a:buChar char="●"/>
            </a:pPr>
            <a:r>
              <a:rPr lang="en" sz="1400">
                <a:solidFill>
                  <a:srgbClr val="FFFFFF"/>
                </a:solidFill>
              </a:rPr>
              <a:t>Podpora asynchrnonních technik </a:t>
            </a:r>
            <a:endParaRPr sz="1400">
              <a:solidFill>
                <a:srgbClr val="FFFFFF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 thruBlk="1"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7732E1-2EF3-4C06-9366-AD73CC92F8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935" y="733964"/>
            <a:ext cx="2558034" cy="829818"/>
          </a:xfrm>
        </p:spPr>
        <p:txBody>
          <a:bodyPr>
            <a:normAutofit/>
          </a:bodyPr>
          <a:lstStyle/>
          <a:p>
            <a:r>
              <a:rPr lang="en-US" sz="2100">
                <a:cs typeface="Calibri Light"/>
              </a:rPr>
              <a:t>Shrunutí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502234-91A5-43C7-8811-3F47A189D1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0937" y="1689653"/>
            <a:ext cx="2559164" cy="2670188"/>
          </a:xfrm>
        </p:spPr>
        <p:txBody>
          <a:bodyPr spcFirstLastPara="1" vert="horz" wrap="square" lIns="68580" tIns="34290" rIns="68580" bIns="34290" rtlCol="0" anchor="t" anchorCtr="0">
            <a:normAutofit/>
          </a:bodyPr>
          <a:lstStyle/>
          <a:p>
            <a:r>
              <a:rPr lang="en-US" sz="1275">
                <a:cs typeface="Calibri"/>
              </a:rPr>
              <a:t>Architektonický vzor</a:t>
            </a:r>
            <a:endParaRPr lang="en-US" sz="1275" dirty="0">
              <a:cs typeface="Calibri"/>
            </a:endParaRPr>
          </a:p>
          <a:p>
            <a:r>
              <a:rPr lang="en-US" sz="1275">
                <a:cs typeface="Calibri"/>
              </a:rPr>
              <a:t>Využívá DataBinding</a:t>
            </a:r>
            <a:endParaRPr lang="en-US" sz="1275" dirty="0">
              <a:cs typeface="Calibri"/>
            </a:endParaRPr>
          </a:p>
          <a:p>
            <a:r>
              <a:rPr lang="en-US" sz="1275" err="1">
                <a:cs typeface="Calibri"/>
              </a:rPr>
              <a:t>ViewModel</a:t>
            </a:r>
            <a:r>
              <a:rPr lang="en-US" sz="1275" dirty="0">
                <a:cs typeface="Calibri"/>
              </a:rPr>
              <a:t> </a:t>
            </a:r>
            <a:r>
              <a:rPr lang="en-US" sz="1275" err="1">
                <a:cs typeface="Calibri"/>
              </a:rPr>
              <a:t>neví</a:t>
            </a:r>
            <a:r>
              <a:rPr lang="en-US" sz="1275">
                <a:cs typeface="Calibri"/>
              </a:rPr>
              <a:t> co </a:t>
            </a:r>
            <a:r>
              <a:rPr lang="en-US" sz="1275" err="1">
                <a:cs typeface="Calibri"/>
              </a:rPr>
              <a:t>dělá</a:t>
            </a:r>
            <a:r>
              <a:rPr lang="en-US" sz="1275">
                <a:cs typeface="Calibri"/>
              </a:rPr>
              <a:t> View</a:t>
            </a:r>
          </a:p>
          <a:p>
            <a:r>
              <a:rPr lang="en-US" sz="1275">
                <a:cs typeface="Calibri"/>
              </a:rPr>
              <a:t>Model neví o View ani ViewModelu</a:t>
            </a:r>
          </a:p>
          <a:p>
            <a:r>
              <a:rPr lang="en-US" sz="1275">
                <a:cs typeface="Calibri"/>
              </a:rPr>
              <a:t>ViewModel zpřístupňuje data Modelu a commandy pro View</a:t>
            </a:r>
            <a:endParaRPr lang="en-US" sz="1275" dirty="0">
              <a:cs typeface="Calibri"/>
            </a:endParaRPr>
          </a:p>
          <a:p>
            <a:pPr lvl="1"/>
            <a:endParaRPr lang="en-US" sz="975" dirty="0">
              <a:cs typeface="Calibri"/>
            </a:endParaRPr>
          </a:p>
          <a:p>
            <a:endParaRPr lang="en-US" sz="1275" dirty="0">
              <a:cs typeface="Calibri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4B5FF21-387D-4729-9FA7-2CB595493389}"/>
              </a:ext>
            </a:extLst>
          </p:cNvPr>
          <p:cNvSpPr txBox="1"/>
          <p:nvPr/>
        </p:nvSpPr>
        <p:spPr>
          <a:xfrm>
            <a:off x="6350161" y="3521597"/>
            <a:ext cx="2057399" cy="2308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sz="1050"/>
              <a:t>(6)</a:t>
            </a:r>
          </a:p>
        </p:txBody>
      </p:sp>
      <p:pic>
        <p:nvPicPr>
          <p:cNvPr id="8" name="Picture 6">
            <a:extLst>
              <a:ext uri="{FF2B5EF4-FFF2-40B4-BE49-F238E27FC236}">
                <a16:creationId xmlns:a16="http://schemas.microsoft.com/office/drawing/2014/main" id="{E21B5C58-0A8F-40CA-97DF-6946B1D3C0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66281" y="1737869"/>
            <a:ext cx="5312779" cy="16677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575655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F69ED7-BD1A-41D3-86D2-EDD1C4BDF7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6676" y="411480"/>
            <a:ext cx="7626096" cy="884682"/>
          </a:xfrm>
        </p:spPr>
        <p:txBody>
          <a:bodyPr>
            <a:normAutofit/>
          </a:bodyPr>
          <a:lstStyle/>
          <a:p>
            <a:r>
              <a:rPr lang="en-US" sz="3000">
                <a:cs typeface="Calibri Light"/>
              </a:rPr>
              <a:t>Zdroje obrázků:</a:t>
            </a:r>
            <a:endParaRPr lang="en-US" sz="300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0BA605-5D22-4FC2-9006-9146FF2DCA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6676" y="1861457"/>
            <a:ext cx="7626096" cy="2771265"/>
          </a:xfrm>
        </p:spPr>
        <p:txBody>
          <a:bodyPr spcFirstLastPara="1" vert="horz" wrap="square" lIns="68580" tIns="34290" rIns="68580" bIns="34290" rtlCol="0" anchor="t" anchorCtr="0">
            <a:normAutofit lnSpcReduction="10000"/>
          </a:bodyPr>
          <a:lstStyle/>
          <a:p>
            <a:r>
              <a:rPr lang="en-US" sz="1650">
                <a:cs typeface="Calibri"/>
              </a:rPr>
              <a:t>(1)</a:t>
            </a:r>
            <a:r>
              <a:rPr lang="en-US" sz="1650" b="1" dirty="0">
                <a:cs typeface="Calibri"/>
              </a:rPr>
              <a:t> </a:t>
            </a:r>
            <a:r>
              <a:rPr lang="en-US" sz="1650">
                <a:cs typeface="Calibri"/>
              </a:rPr>
              <a:t>-</a:t>
            </a:r>
            <a:r>
              <a:rPr lang="en-US" sz="1650" b="1">
                <a:cs typeface="Calibri"/>
              </a:rPr>
              <a:t> </a:t>
            </a:r>
            <a:r>
              <a:rPr lang="en-US" sz="1650" dirty="0">
                <a:ea typeface="+mn-lt"/>
                <a:cs typeface="+mn-lt"/>
                <a:hlinkClick r:id="rId2"/>
              </a:rPr>
              <a:t>http://www.thomas-weller.de/en/pages/cross-platform-development/</a:t>
            </a:r>
            <a:endParaRPr lang="en-US" sz="1650" dirty="0">
              <a:ea typeface="+mn-lt"/>
              <a:cs typeface="+mn-lt"/>
            </a:endParaRPr>
          </a:p>
          <a:p>
            <a:r>
              <a:rPr lang="en-US" sz="1650">
                <a:cs typeface="Calibri"/>
              </a:rPr>
              <a:t>(2) - </a:t>
            </a:r>
            <a:r>
              <a:rPr lang="en-US" sz="1650" dirty="0">
                <a:ea typeface="+mn-lt"/>
                <a:cs typeface="+mn-lt"/>
                <a:hlinkClick r:id="rId3"/>
              </a:rPr>
              <a:t>https://docs.microsoft.com/en-us/previous-versions/windows/apps/jj721615(v=vs.105)?redirectedfrom=MSDN</a:t>
            </a:r>
            <a:endParaRPr lang="en-US" sz="1650" dirty="0">
              <a:ea typeface="+mn-lt"/>
              <a:cs typeface="+mn-lt"/>
            </a:endParaRPr>
          </a:p>
          <a:p>
            <a:r>
              <a:rPr lang="en-US" sz="1650">
                <a:cs typeface="Calibri"/>
              </a:rPr>
              <a:t>(3) - </a:t>
            </a:r>
            <a:r>
              <a:rPr lang="en-US" sz="1650" dirty="0">
                <a:cs typeface="Calibri"/>
                <a:hlinkClick r:id="rId4"/>
              </a:rPr>
              <a:t>https://docs.microsoft.com/en-us/archive/blogs/johngossman/introduction-to-modelviewviewmodel-pattern-for-building-wpf-apps</a:t>
            </a:r>
            <a:endParaRPr lang="en-US" sz="1650" dirty="0">
              <a:cs typeface="Calibri"/>
            </a:endParaRPr>
          </a:p>
          <a:p>
            <a:r>
              <a:rPr lang="en-US" sz="1650">
                <a:cs typeface="Calibri"/>
              </a:rPr>
              <a:t>(4) - </a:t>
            </a:r>
            <a:r>
              <a:rPr lang="en-US" sz="1650" dirty="0">
                <a:cs typeface="Calibri"/>
                <a:hlinkClick r:id="rId5"/>
              </a:rPr>
              <a:t>https://www.creativereview.co.uk/make-love-not-war-slogan/</a:t>
            </a:r>
            <a:endParaRPr lang="en-US" sz="1650" dirty="0">
              <a:ea typeface="+mn-lt"/>
              <a:cs typeface="+mn-lt"/>
            </a:endParaRPr>
          </a:p>
          <a:p>
            <a:r>
              <a:rPr lang="en-US" sz="1650">
                <a:cs typeface="Calibri"/>
              </a:rPr>
              <a:t>(5) - </a:t>
            </a:r>
            <a:r>
              <a:rPr lang="en-US" sz="1650" dirty="0">
                <a:ea typeface="+mn-lt"/>
                <a:cs typeface="+mn-lt"/>
                <a:hlinkClick r:id="rId6"/>
              </a:rPr>
              <a:t>https://i.stack.imgur.com/ENBf1.png</a:t>
            </a:r>
            <a:endParaRPr lang="en-US" sz="1650" dirty="0">
              <a:cs typeface="Calibri"/>
            </a:endParaRPr>
          </a:p>
          <a:p>
            <a:r>
              <a:rPr lang="en-US" sz="1650">
                <a:cs typeface="Calibri"/>
              </a:rPr>
              <a:t>(6) - </a:t>
            </a:r>
            <a:r>
              <a:rPr lang="en-US" sz="1650" dirty="0">
                <a:ea typeface="+mn-lt"/>
                <a:cs typeface="+mn-lt"/>
                <a:hlinkClick r:id="rId7"/>
              </a:rPr>
              <a:t>http://web.csulb.edu/~pnguyen/cecs475/pdf/intromvvm%20ver%202.pdf</a:t>
            </a:r>
          </a:p>
          <a:p>
            <a:endParaRPr lang="en-US" sz="1650">
              <a:ea typeface="+mn-lt"/>
              <a:cs typeface="+mn-lt"/>
            </a:endParaRPr>
          </a:p>
          <a:p>
            <a:endParaRPr lang="en-US" sz="1650">
              <a:cs typeface="Calibri"/>
            </a:endParaRPr>
          </a:p>
          <a:p>
            <a:endParaRPr lang="en-US" sz="1650">
              <a:cs typeface="Calibri"/>
            </a:endParaRPr>
          </a:p>
          <a:p>
            <a:endParaRPr lang="en-US" sz="165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6119211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73C6E5-E836-4791-88E2-1512F4BCC0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6676" y="411480"/>
            <a:ext cx="7626096" cy="884682"/>
          </a:xfrm>
        </p:spPr>
        <p:txBody>
          <a:bodyPr>
            <a:normAutofit/>
          </a:bodyPr>
          <a:lstStyle/>
          <a:p>
            <a:r>
              <a:rPr lang="en-US" sz="3000">
                <a:cs typeface="Calibri Light"/>
              </a:rPr>
              <a:t>Zdroje informací</a:t>
            </a:r>
            <a:endParaRPr lang="en-US" sz="300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880D1A-9566-4F6C-BEBC-83A910F3C1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6676" y="1861457"/>
            <a:ext cx="7626096" cy="2771265"/>
          </a:xfrm>
        </p:spPr>
        <p:txBody>
          <a:bodyPr spcFirstLastPara="1" vert="horz" wrap="square" lIns="68580" tIns="34290" rIns="68580" bIns="34290" rtlCol="0" anchor="t" anchorCtr="0">
            <a:normAutofit fontScale="85000" lnSpcReduction="10000"/>
          </a:bodyPr>
          <a:lstStyle/>
          <a:p>
            <a:r>
              <a:rPr lang="en-US" sz="1500" dirty="0">
                <a:ea typeface="+mn-lt"/>
                <a:cs typeface="+mn-lt"/>
                <a:hlinkClick r:id="rId2"/>
              </a:rPr>
              <a:t>https://docs.microsoft.com/en-us/windows/uwp/data-binding/data-binding-and-mvvm</a:t>
            </a:r>
            <a:endParaRPr lang="en-US" sz="1500" dirty="0"/>
          </a:p>
          <a:p>
            <a:r>
              <a:rPr lang="en-US" sz="1500" dirty="0">
                <a:ea typeface="+mn-lt"/>
                <a:cs typeface="+mn-lt"/>
                <a:hlinkClick r:id="rId3"/>
              </a:rPr>
              <a:t>https://russelleast.wordpress.com/2008/08/09/overview-of-the-modelview-viewmodel-mvvm-pattern-and-data-binding/</a:t>
            </a:r>
          </a:p>
          <a:p>
            <a:r>
              <a:rPr lang="en-US" sz="1500" dirty="0">
                <a:ea typeface="+mn-lt"/>
                <a:cs typeface="+mn-lt"/>
                <a:hlinkClick r:id="rId4"/>
              </a:rPr>
              <a:t>https://stackoverflow.com/questions/667781/what-is-the-difference-between-mvc-and-mvvm</a:t>
            </a:r>
            <a:endParaRPr lang="en-US" sz="1500" dirty="0">
              <a:ea typeface="+mn-lt"/>
              <a:cs typeface="+mn-lt"/>
            </a:endParaRPr>
          </a:p>
          <a:p>
            <a:r>
              <a:rPr lang="en-US" sz="1500" dirty="0">
                <a:ea typeface="+mn-lt"/>
                <a:cs typeface="+mn-lt"/>
                <a:hlinkClick r:id="rId5"/>
              </a:rPr>
              <a:t>https://www.codeproject.com/Articles/100175/Model-View-ViewModel-MVVM-Explained</a:t>
            </a:r>
            <a:endParaRPr lang="en-US" sz="1500" dirty="0">
              <a:cs typeface="Calibri"/>
            </a:endParaRPr>
          </a:p>
          <a:p>
            <a:r>
              <a:rPr lang="en-US" sz="1500" dirty="0">
                <a:ea typeface="+mn-lt"/>
                <a:cs typeface="+mn-lt"/>
                <a:hlinkClick r:id="rId6"/>
              </a:rPr>
              <a:t>https://docs.microsoft.com/en-us/archive/msdn-magazine/2009/february/patterns-wpf-apps-with-the-model-view-viewmodel-design-pattern</a:t>
            </a:r>
          </a:p>
          <a:p>
            <a:r>
              <a:rPr lang="en-US" sz="1500" dirty="0">
                <a:ea typeface="+mn-lt"/>
                <a:cs typeface="+mn-lt"/>
                <a:hlinkClick r:id="rId7"/>
              </a:rPr>
              <a:t>http://www.uniporttogo.com/img/uploads/2015/06/Advanced_MVVM.pdf</a:t>
            </a:r>
            <a:endParaRPr lang="en-US" sz="1500" dirty="0">
              <a:cs typeface="Calibri"/>
            </a:endParaRPr>
          </a:p>
          <a:p>
            <a:r>
              <a:rPr lang="en-US" sz="1500" dirty="0">
                <a:ea typeface="+mn-lt"/>
                <a:cs typeface="+mn-lt"/>
                <a:hlinkClick r:id="rId8"/>
              </a:rPr>
              <a:t>https://stackoverflow.com/questions/19444431/what-is-difference-between-mvc-mvp-mvvm-design-pattern-in-terms-of-coding-c-s</a:t>
            </a:r>
            <a:endParaRPr lang="en-US" sz="1500">
              <a:cs typeface="Calibri"/>
            </a:endParaRPr>
          </a:p>
          <a:p>
            <a:r>
              <a:rPr lang="en-US" sz="1500" dirty="0">
                <a:ea typeface="+mn-lt"/>
                <a:cs typeface="+mn-lt"/>
                <a:hlinkClick r:id="rId9"/>
              </a:rPr>
              <a:t>https://stackoverflow.com/questions/6789236/how-does-wpf-inotifypropertychanged-work</a:t>
            </a:r>
            <a:endParaRPr lang="en-US" sz="1500" dirty="0">
              <a:cs typeface="Calibri"/>
            </a:endParaRPr>
          </a:p>
          <a:p>
            <a:endParaRPr lang="en-US" sz="1500" dirty="0">
              <a:ea typeface="+mn-lt"/>
              <a:cs typeface="+mn-lt"/>
            </a:endParaRPr>
          </a:p>
          <a:p>
            <a:endParaRPr lang="en-US" sz="1500">
              <a:cs typeface="Calibri"/>
            </a:endParaRPr>
          </a:p>
          <a:p>
            <a:endParaRPr lang="en-US" sz="1500">
              <a:cs typeface="Calibri"/>
            </a:endParaRPr>
          </a:p>
          <a:p>
            <a:endParaRPr lang="en-US" sz="1500">
              <a:cs typeface="Calibri"/>
            </a:endParaRPr>
          </a:p>
          <a:p>
            <a:endParaRPr lang="en-US" sz="150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600400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6"/>
          <p:cNvSpPr txBox="1">
            <a:spLocks noGrp="1"/>
          </p:cNvSpPr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Model-View-Controller (MVC) - Přehled</a:t>
            </a:r>
            <a:endParaRPr dirty="0"/>
          </a:p>
        </p:txBody>
      </p:sp>
      <p:sp>
        <p:nvSpPr>
          <p:cNvPr id="87" name="Google Shape;87;p16"/>
          <p:cNvSpPr txBox="1"/>
          <p:nvPr/>
        </p:nvSpPr>
        <p:spPr>
          <a:xfrm>
            <a:off x="303425" y="3300725"/>
            <a:ext cx="8436900" cy="169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latin typeface="Roboto"/>
                <a:ea typeface="Roboto"/>
                <a:cs typeface="Roboto"/>
                <a:sym typeface="Roboto"/>
              </a:rPr>
              <a:t>Model-View-Controller</a:t>
            </a:r>
            <a:r>
              <a:rPr lang="en">
                <a:latin typeface="Roboto"/>
                <a:ea typeface="Roboto"/>
                <a:cs typeface="Roboto"/>
                <a:sym typeface="Roboto"/>
              </a:rPr>
              <a:t> je architektonický vzor, definující návrh softwaru s interaktivním uživatelským rozhraním, který interně odděluje zpracování dat od vstupů a výstupů.</a:t>
            </a:r>
            <a:endParaRPr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Sestává ze 3 částí (může mít i větší granularitu)</a:t>
            </a:r>
            <a:endParaRPr>
              <a:latin typeface="Roboto"/>
              <a:ea typeface="Roboto"/>
              <a:cs typeface="Roboto"/>
              <a:sym typeface="Roboto"/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●"/>
            </a:pPr>
            <a:r>
              <a:rPr lang="en" b="1" i="1">
                <a:latin typeface="Roboto"/>
                <a:ea typeface="Roboto"/>
                <a:cs typeface="Roboto"/>
                <a:sym typeface="Roboto"/>
              </a:rPr>
              <a:t>Model</a:t>
            </a:r>
            <a:r>
              <a:rPr lang="en">
                <a:latin typeface="Roboto"/>
                <a:ea typeface="Roboto"/>
                <a:cs typeface="Roboto"/>
                <a:sym typeface="Roboto"/>
              </a:rPr>
              <a:t> - logika aplikace + data</a:t>
            </a:r>
            <a:endParaRPr>
              <a:latin typeface="Roboto"/>
              <a:ea typeface="Roboto"/>
              <a:cs typeface="Roboto"/>
              <a:sym typeface="Roboto"/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●"/>
            </a:pPr>
            <a:r>
              <a:rPr lang="en" b="1" i="1">
                <a:latin typeface="Roboto"/>
                <a:ea typeface="Roboto"/>
                <a:cs typeface="Roboto"/>
                <a:sym typeface="Roboto"/>
              </a:rPr>
              <a:t>View</a:t>
            </a:r>
            <a:r>
              <a:rPr lang="en">
                <a:latin typeface="Roboto"/>
                <a:ea typeface="Roboto"/>
                <a:cs typeface="Roboto"/>
                <a:sym typeface="Roboto"/>
              </a:rPr>
              <a:t> - zobrazení informací uživatelům</a:t>
            </a:r>
            <a:endParaRPr>
              <a:latin typeface="Roboto"/>
              <a:ea typeface="Roboto"/>
              <a:cs typeface="Roboto"/>
              <a:sym typeface="Roboto"/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●"/>
            </a:pPr>
            <a:r>
              <a:rPr lang="en" b="1" i="1">
                <a:latin typeface="Roboto"/>
                <a:ea typeface="Roboto"/>
                <a:cs typeface="Roboto"/>
                <a:sym typeface="Roboto"/>
              </a:rPr>
              <a:t>Controller</a:t>
            </a:r>
            <a:r>
              <a:rPr lang="en">
                <a:latin typeface="Roboto"/>
                <a:ea typeface="Roboto"/>
                <a:cs typeface="Roboto"/>
                <a:sym typeface="Roboto"/>
              </a:rPr>
              <a:t> - zpracování uživatelských vstupů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88" name="Google Shape;88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87088" y="619050"/>
            <a:ext cx="6448923" cy="27634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7"/>
          <p:cNvSpPr txBox="1">
            <a:spLocks noGrp="1"/>
          </p:cNvSpPr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Model-View-Controller (MVC) - Model</a:t>
            </a:r>
            <a:endParaRPr/>
          </a:p>
        </p:txBody>
      </p:sp>
      <p:sp>
        <p:nvSpPr>
          <p:cNvPr id="94" name="Google Shape;94;p17"/>
          <p:cNvSpPr txBox="1"/>
          <p:nvPr/>
        </p:nvSpPr>
        <p:spPr>
          <a:xfrm>
            <a:off x="471900" y="1919075"/>
            <a:ext cx="8355300" cy="277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latin typeface="Roboto"/>
                <a:ea typeface="Roboto"/>
                <a:cs typeface="Roboto"/>
                <a:sym typeface="Roboto"/>
              </a:rPr>
              <a:t>Model</a:t>
            </a:r>
            <a:endParaRPr b="1">
              <a:latin typeface="Roboto"/>
              <a:ea typeface="Roboto"/>
              <a:cs typeface="Roboto"/>
              <a:sym typeface="Roboto"/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●"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Společná komponenta pro všechny </a:t>
            </a:r>
            <a:r>
              <a:rPr lang="en" b="1">
                <a:latin typeface="Roboto"/>
                <a:ea typeface="Roboto"/>
                <a:cs typeface="Roboto"/>
                <a:sym typeface="Roboto"/>
              </a:rPr>
              <a:t>Views </a:t>
            </a:r>
            <a:r>
              <a:rPr lang="en">
                <a:latin typeface="Roboto"/>
                <a:ea typeface="Roboto"/>
                <a:cs typeface="Roboto"/>
                <a:sym typeface="Roboto"/>
              </a:rPr>
              <a:t>a </a:t>
            </a:r>
            <a:r>
              <a:rPr lang="en" b="1">
                <a:latin typeface="Roboto"/>
                <a:ea typeface="Roboto"/>
                <a:cs typeface="Roboto"/>
                <a:sym typeface="Roboto"/>
              </a:rPr>
              <a:t>Controllers </a:t>
            </a:r>
            <a:endParaRPr b="1">
              <a:latin typeface="Roboto"/>
              <a:ea typeface="Roboto"/>
              <a:cs typeface="Roboto"/>
              <a:sym typeface="Roboto"/>
            </a:endParaRPr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○"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Jednotlivé views přistupují konzistentně ke stejným datům</a:t>
            </a:r>
            <a:endParaRPr>
              <a:latin typeface="Roboto"/>
              <a:ea typeface="Roboto"/>
              <a:cs typeface="Roboto"/>
              <a:sym typeface="Roboto"/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●"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Je funkční jádro aplikace (back-end)</a:t>
            </a:r>
            <a:endParaRPr>
              <a:latin typeface="Roboto"/>
              <a:ea typeface="Roboto"/>
              <a:cs typeface="Roboto"/>
              <a:sym typeface="Roboto"/>
            </a:endParaRPr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○"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Návrh struktury aplikace nebo sub-systému v aplikaci</a:t>
            </a:r>
            <a:endParaRPr>
              <a:latin typeface="Roboto"/>
              <a:ea typeface="Roboto"/>
              <a:cs typeface="Roboto"/>
              <a:sym typeface="Roboto"/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●"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Obsahuje data a reprezentuje stav systému</a:t>
            </a:r>
            <a:endParaRPr>
              <a:latin typeface="Roboto"/>
              <a:ea typeface="Roboto"/>
              <a:cs typeface="Roboto"/>
              <a:sym typeface="Roboto"/>
            </a:endParaRPr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○"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Umožňuje skrze Observer NV přístup pro </a:t>
            </a:r>
            <a:r>
              <a:rPr lang="en" b="1">
                <a:latin typeface="Roboto"/>
                <a:ea typeface="Roboto"/>
                <a:cs typeface="Roboto"/>
                <a:sym typeface="Roboto"/>
              </a:rPr>
              <a:t>View </a:t>
            </a:r>
            <a:r>
              <a:rPr lang="en">
                <a:latin typeface="Roboto"/>
                <a:ea typeface="Roboto"/>
                <a:cs typeface="Roboto"/>
                <a:sym typeface="Roboto"/>
              </a:rPr>
              <a:t> a </a:t>
            </a:r>
            <a:r>
              <a:rPr lang="en" b="1">
                <a:latin typeface="Roboto"/>
                <a:ea typeface="Roboto"/>
                <a:cs typeface="Roboto"/>
                <a:sym typeface="Roboto"/>
              </a:rPr>
              <a:t>Controller</a:t>
            </a:r>
            <a:r>
              <a:rPr lang="en">
                <a:latin typeface="Roboto"/>
                <a:ea typeface="Roboto"/>
                <a:cs typeface="Roboto"/>
                <a:sym typeface="Roboto"/>
              </a:rPr>
              <a:t> komponentu</a:t>
            </a:r>
            <a:endParaRPr>
              <a:latin typeface="Roboto"/>
              <a:ea typeface="Roboto"/>
              <a:cs typeface="Roboto"/>
              <a:sym typeface="Roboto"/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●"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Skrze své API komunikuje s </a:t>
            </a:r>
            <a:r>
              <a:rPr lang="en" b="1">
                <a:latin typeface="Roboto"/>
                <a:ea typeface="Roboto"/>
                <a:cs typeface="Roboto"/>
                <a:sym typeface="Roboto"/>
              </a:rPr>
              <a:t>View</a:t>
            </a:r>
            <a:r>
              <a:rPr lang="en">
                <a:latin typeface="Roboto"/>
                <a:ea typeface="Roboto"/>
                <a:cs typeface="Roboto"/>
                <a:sym typeface="Roboto"/>
              </a:rPr>
              <a:t> i </a:t>
            </a:r>
            <a:r>
              <a:rPr lang="en" b="1">
                <a:latin typeface="Roboto"/>
                <a:ea typeface="Roboto"/>
                <a:cs typeface="Roboto"/>
                <a:sym typeface="Roboto"/>
              </a:rPr>
              <a:t>Controller</a:t>
            </a:r>
            <a:r>
              <a:rPr lang="en">
                <a:latin typeface="Roboto"/>
                <a:ea typeface="Roboto"/>
                <a:cs typeface="Roboto"/>
                <a:sym typeface="Roboto"/>
              </a:rPr>
              <a:t> komponentou</a:t>
            </a:r>
            <a:endParaRPr>
              <a:latin typeface="Roboto"/>
              <a:ea typeface="Roboto"/>
              <a:cs typeface="Roboto"/>
              <a:sym typeface="Roboto"/>
            </a:endParaRPr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○"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Zajišťuje změnu stavu aplikace a jejich dat</a:t>
            </a:r>
            <a:endParaRPr>
              <a:latin typeface="Roboto"/>
              <a:ea typeface="Roboto"/>
              <a:cs typeface="Roboto"/>
              <a:sym typeface="Roboto"/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●"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Pomocí mechanismu </a:t>
            </a:r>
            <a:r>
              <a:rPr lang="en" i="1">
                <a:latin typeface="Roboto"/>
                <a:ea typeface="Roboto"/>
                <a:cs typeface="Roboto"/>
                <a:sym typeface="Roboto"/>
              </a:rPr>
              <a:t>Change-Propagation</a:t>
            </a:r>
            <a:r>
              <a:rPr lang="en">
                <a:latin typeface="Roboto"/>
                <a:ea typeface="Roboto"/>
                <a:cs typeface="Roboto"/>
                <a:sym typeface="Roboto"/>
              </a:rPr>
              <a:t> si udržuje spojení ke všem závislým částem (</a:t>
            </a:r>
            <a:r>
              <a:rPr lang="en" b="1">
                <a:latin typeface="Roboto"/>
                <a:ea typeface="Roboto"/>
                <a:cs typeface="Roboto"/>
                <a:sym typeface="Roboto"/>
              </a:rPr>
              <a:t>View</a:t>
            </a:r>
            <a:r>
              <a:rPr lang="en">
                <a:latin typeface="Roboto"/>
                <a:ea typeface="Roboto"/>
                <a:cs typeface="Roboto"/>
                <a:sym typeface="Roboto"/>
              </a:rPr>
              <a:t>, </a:t>
            </a:r>
            <a:r>
              <a:rPr lang="en" b="1">
                <a:latin typeface="Roboto"/>
                <a:ea typeface="Roboto"/>
                <a:cs typeface="Roboto"/>
                <a:sym typeface="Roboto"/>
              </a:rPr>
              <a:t>Controller</a:t>
            </a:r>
            <a:r>
              <a:rPr lang="en">
                <a:latin typeface="Roboto"/>
                <a:ea typeface="Roboto"/>
                <a:cs typeface="Roboto"/>
                <a:sym typeface="Roboto"/>
              </a:rPr>
              <a:t>)</a:t>
            </a:r>
            <a:endParaRPr>
              <a:latin typeface="Roboto"/>
              <a:ea typeface="Roboto"/>
              <a:cs typeface="Roboto"/>
              <a:sym typeface="Roboto"/>
            </a:endParaRPr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○"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Umožňuje tím propagovat změny v modelu těmto závislým komponentám  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053DF67-B3B4-1680-29FB-2328DAA818DB}"/>
              </a:ext>
            </a:extLst>
          </p:cNvPr>
          <p:cNvSpPr txBox="1"/>
          <p:nvPr/>
        </p:nvSpPr>
        <p:spPr>
          <a:xfrm>
            <a:off x="2422456" y="453925"/>
            <a:ext cx="4320988" cy="1600438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endParaRPr lang="en-US" dirty="0"/>
          </a:p>
          <a:p>
            <a:endParaRPr lang="en-US" dirty="0"/>
          </a:p>
          <a:p>
            <a:r>
              <a:rPr lang="cs-CZ" dirty="0"/>
              <a:t>nesmyslně tlustá hlavička - redukovat na třetinu</a:t>
            </a: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cs-CZ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18"/>
          <p:cNvSpPr txBox="1">
            <a:spLocks noGrp="1"/>
          </p:cNvSpPr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Model-View-Controller (MVC) - View</a:t>
            </a:r>
            <a:endParaRPr/>
          </a:p>
        </p:txBody>
      </p:sp>
      <p:sp>
        <p:nvSpPr>
          <p:cNvPr id="100" name="Google Shape;100;p18"/>
          <p:cNvSpPr txBox="1"/>
          <p:nvPr/>
        </p:nvSpPr>
        <p:spPr>
          <a:xfrm>
            <a:off x="471900" y="1919075"/>
            <a:ext cx="8355300" cy="190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latin typeface="Roboto"/>
                <a:ea typeface="Roboto"/>
                <a:cs typeface="Roboto"/>
                <a:sym typeface="Roboto"/>
              </a:rPr>
              <a:t>View</a:t>
            </a:r>
            <a:endParaRPr b="1">
              <a:latin typeface="Roboto"/>
              <a:ea typeface="Roboto"/>
              <a:cs typeface="Roboto"/>
              <a:sym typeface="Roboto"/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●"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Zobrazuje informace uživateli</a:t>
            </a:r>
            <a:endParaRPr>
              <a:latin typeface="Roboto"/>
              <a:ea typeface="Roboto"/>
              <a:cs typeface="Roboto"/>
              <a:sym typeface="Roboto"/>
            </a:endParaRPr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○"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Data pro zobrazované informace čerpá z </a:t>
            </a:r>
            <a:r>
              <a:rPr lang="en" b="1" i="1">
                <a:latin typeface="Roboto"/>
                <a:ea typeface="Roboto"/>
                <a:cs typeface="Roboto"/>
                <a:sym typeface="Roboto"/>
              </a:rPr>
              <a:t>Model</a:t>
            </a:r>
            <a:r>
              <a:rPr lang="en">
                <a:latin typeface="Roboto"/>
                <a:ea typeface="Roboto"/>
                <a:cs typeface="Roboto"/>
                <a:sym typeface="Roboto"/>
              </a:rPr>
              <a:t> komponenty</a:t>
            </a:r>
            <a:endParaRPr>
              <a:latin typeface="Roboto"/>
              <a:ea typeface="Roboto"/>
              <a:cs typeface="Roboto"/>
              <a:sym typeface="Roboto"/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●"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MVC běžně sestává z více </a:t>
            </a:r>
            <a:r>
              <a:rPr lang="en" b="1" i="1">
                <a:latin typeface="Roboto"/>
                <a:ea typeface="Roboto"/>
                <a:cs typeface="Roboto"/>
                <a:sym typeface="Roboto"/>
              </a:rPr>
              <a:t>Views</a:t>
            </a:r>
            <a:endParaRPr>
              <a:latin typeface="Roboto"/>
              <a:ea typeface="Roboto"/>
              <a:cs typeface="Roboto"/>
              <a:sym typeface="Roboto"/>
            </a:endParaRPr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○"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Každé </a:t>
            </a:r>
            <a:r>
              <a:rPr lang="en" b="1" i="1">
                <a:latin typeface="Roboto"/>
                <a:ea typeface="Roboto"/>
                <a:cs typeface="Roboto"/>
                <a:sym typeface="Roboto"/>
              </a:rPr>
              <a:t>View</a:t>
            </a:r>
            <a:r>
              <a:rPr lang="en">
                <a:latin typeface="Roboto"/>
                <a:ea typeface="Roboto"/>
                <a:cs typeface="Roboto"/>
                <a:sym typeface="Roboto"/>
              </a:rPr>
              <a:t> může zobrazovat informace jiným způsobem</a:t>
            </a:r>
            <a:endParaRPr>
              <a:latin typeface="Roboto"/>
              <a:ea typeface="Roboto"/>
              <a:cs typeface="Roboto"/>
              <a:sym typeface="Roboto"/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●"/>
            </a:pPr>
            <a:r>
              <a:rPr lang="en" b="1" i="1">
                <a:latin typeface="Roboto"/>
                <a:ea typeface="Roboto"/>
                <a:cs typeface="Roboto"/>
                <a:sym typeface="Roboto"/>
              </a:rPr>
              <a:t>Views</a:t>
            </a:r>
            <a:r>
              <a:rPr lang="en">
                <a:latin typeface="Roboto"/>
                <a:ea typeface="Roboto"/>
                <a:cs typeface="Roboto"/>
                <a:sym typeface="Roboto"/>
              </a:rPr>
              <a:t> se registrují při inicializaci aplikace do</a:t>
            </a:r>
            <a:r>
              <a:rPr lang="en" b="1" i="1">
                <a:latin typeface="Roboto"/>
                <a:ea typeface="Roboto"/>
                <a:cs typeface="Roboto"/>
                <a:sym typeface="Roboto"/>
              </a:rPr>
              <a:t> Modelu</a:t>
            </a:r>
            <a:r>
              <a:rPr lang="en">
                <a:latin typeface="Roboto"/>
                <a:ea typeface="Roboto"/>
                <a:cs typeface="Roboto"/>
                <a:sym typeface="Roboto"/>
              </a:rPr>
              <a:t> a ke každému </a:t>
            </a:r>
            <a:r>
              <a:rPr lang="en" b="1">
                <a:latin typeface="Roboto"/>
                <a:ea typeface="Roboto"/>
                <a:cs typeface="Roboto"/>
                <a:sym typeface="Roboto"/>
              </a:rPr>
              <a:t>View </a:t>
            </a:r>
            <a:r>
              <a:rPr lang="en">
                <a:latin typeface="Roboto"/>
                <a:ea typeface="Roboto"/>
                <a:cs typeface="Roboto"/>
                <a:sym typeface="Roboto"/>
              </a:rPr>
              <a:t>se přidá </a:t>
            </a:r>
            <a:r>
              <a:rPr lang="en" b="1" i="1">
                <a:latin typeface="Roboto"/>
                <a:ea typeface="Roboto"/>
                <a:cs typeface="Roboto"/>
                <a:sym typeface="Roboto"/>
              </a:rPr>
              <a:t>Controller</a:t>
            </a:r>
            <a:endParaRPr b="1" i="1">
              <a:latin typeface="Roboto"/>
              <a:ea typeface="Roboto"/>
              <a:cs typeface="Roboto"/>
              <a:sym typeface="Roboto"/>
            </a:endParaRPr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○"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Vztah mezi Views a Controllers je tedy 1:1</a:t>
            </a:r>
            <a:endParaRPr>
              <a:latin typeface="Roboto"/>
              <a:ea typeface="Roboto"/>
              <a:cs typeface="Roboto"/>
              <a:sym typeface="Roboto"/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●"/>
            </a:pPr>
            <a:r>
              <a:rPr lang="en" b="1" i="1">
                <a:latin typeface="Roboto"/>
                <a:ea typeface="Roboto"/>
                <a:cs typeface="Roboto"/>
                <a:sym typeface="Roboto"/>
              </a:rPr>
              <a:t>View</a:t>
            </a:r>
            <a:r>
              <a:rPr lang="en">
                <a:latin typeface="Roboto"/>
                <a:ea typeface="Roboto"/>
                <a:cs typeface="Roboto"/>
                <a:sym typeface="Roboto"/>
              </a:rPr>
              <a:t> reprezentuje Front-End aplikace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19"/>
          <p:cNvSpPr txBox="1"/>
          <p:nvPr/>
        </p:nvSpPr>
        <p:spPr>
          <a:xfrm>
            <a:off x="471900" y="1919075"/>
            <a:ext cx="8355300" cy="169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latin typeface="Roboto"/>
                <a:ea typeface="Roboto"/>
                <a:cs typeface="Roboto"/>
                <a:sym typeface="Roboto"/>
              </a:rPr>
              <a:t>Controller</a:t>
            </a:r>
            <a:endParaRPr b="1">
              <a:latin typeface="Roboto"/>
              <a:ea typeface="Roboto"/>
              <a:cs typeface="Roboto"/>
              <a:sym typeface="Roboto"/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●"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Přijímá vstupy od uživatele</a:t>
            </a:r>
            <a:endParaRPr>
              <a:latin typeface="Roboto"/>
              <a:ea typeface="Roboto"/>
              <a:cs typeface="Roboto"/>
              <a:sym typeface="Roboto"/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●"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Přijatý vstup následně předá jako příkaz pro </a:t>
            </a:r>
            <a:r>
              <a:rPr lang="en" b="1" i="1">
                <a:latin typeface="Roboto"/>
                <a:ea typeface="Roboto"/>
                <a:cs typeface="Roboto"/>
                <a:sym typeface="Roboto"/>
              </a:rPr>
              <a:t>View</a:t>
            </a:r>
            <a:r>
              <a:rPr lang="en">
                <a:latin typeface="Roboto"/>
                <a:ea typeface="Roboto"/>
                <a:cs typeface="Roboto"/>
                <a:sym typeface="Roboto"/>
              </a:rPr>
              <a:t> nebo </a:t>
            </a:r>
            <a:r>
              <a:rPr lang="en" b="1" i="1">
                <a:latin typeface="Roboto"/>
                <a:ea typeface="Roboto"/>
                <a:cs typeface="Roboto"/>
                <a:sym typeface="Roboto"/>
              </a:rPr>
              <a:t>Model</a:t>
            </a:r>
            <a:endParaRPr b="1" i="1">
              <a:latin typeface="Roboto"/>
              <a:ea typeface="Roboto"/>
              <a:cs typeface="Roboto"/>
              <a:sym typeface="Roboto"/>
            </a:endParaRPr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○"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Příklad vstupu pro </a:t>
            </a:r>
            <a:r>
              <a:rPr lang="en" b="1" i="1">
                <a:latin typeface="Roboto"/>
                <a:ea typeface="Roboto"/>
                <a:cs typeface="Roboto"/>
                <a:sym typeface="Roboto"/>
              </a:rPr>
              <a:t>View</a:t>
            </a:r>
            <a:r>
              <a:rPr lang="en">
                <a:latin typeface="Roboto"/>
                <a:ea typeface="Roboto"/>
                <a:cs typeface="Roboto"/>
                <a:sym typeface="Roboto"/>
              </a:rPr>
              <a:t> - scrolling</a:t>
            </a:r>
            <a:endParaRPr>
              <a:latin typeface="Roboto"/>
              <a:ea typeface="Roboto"/>
              <a:cs typeface="Roboto"/>
              <a:sym typeface="Roboto"/>
            </a:endParaRPr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○"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Příklad vstupu pro </a:t>
            </a:r>
            <a:r>
              <a:rPr lang="en" b="1" i="1">
                <a:latin typeface="Roboto"/>
                <a:ea typeface="Roboto"/>
                <a:cs typeface="Roboto"/>
                <a:sym typeface="Roboto"/>
              </a:rPr>
              <a:t>Model</a:t>
            </a:r>
            <a:r>
              <a:rPr lang="en">
                <a:latin typeface="Roboto"/>
                <a:ea typeface="Roboto"/>
                <a:cs typeface="Roboto"/>
                <a:sym typeface="Roboto"/>
              </a:rPr>
              <a:t> - datová položka formuláře</a:t>
            </a:r>
            <a:endParaRPr>
              <a:latin typeface="Roboto"/>
              <a:ea typeface="Roboto"/>
              <a:cs typeface="Roboto"/>
              <a:sym typeface="Roboto"/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●"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Může zodpovídat za validaci a sanitizaci vstupu</a:t>
            </a:r>
            <a:endParaRPr>
              <a:latin typeface="Roboto"/>
              <a:ea typeface="Roboto"/>
              <a:cs typeface="Roboto"/>
              <a:sym typeface="Roboto"/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Font typeface="Roboto"/>
              <a:buChar char="●"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U webových aplikací vrací na každou uživatelskou interakci nový </a:t>
            </a:r>
            <a:r>
              <a:rPr lang="en" b="1" i="1">
                <a:latin typeface="Roboto"/>
                <a:ea typeface="Roboto"/>
                <a:cs typeface="Roboto"/>
                <a:sym typeface="Roboto"/>
              </a:rPr>
              <a:t>View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6" name="Google Shape;106;p19"/>
          <p:cNvSpPr txBox="1">
            <a:spLocks noGrp="1"/>
          </p:cNvSpPr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Model-View-Controller (MVC) - Controller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20"/>
          <p:cNvSpPr txBox="1">
            <a:spLocks noGrp="1"/>
          </p:cNvSpPr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MVC - Návrh - Class diagram</a:t>
            </a:r>
            <a:endParaRPr/>
          </a:p>
        </p:txBody>
      </p:sp>
      <p:pic>
        <p:nvPicPr>
          <p:cNvPr id="112" name="Google Shape;112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1200" y="289900"/>
            <a:ext cx="8941576" cy="44300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21"/>
          <p:cNvSpPr txBox="1">
            <a:spLocks noGrp="1"/>
          </p:cNvSpPr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MVC - Návrh - Sequence diagram</a:t>
            </a:r>
            <a:endParaRPr/>
          </a:p>
        </p:txBody>
      </p:sp>
      <p:pic>
        <p:nvPicPr>
          <p:cNvPr id="118" name="Google Shape;118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75138" y="619050"/>
            <a:ext cx="6072832" cy="444687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Material">
  <a:themeElements>
    <a:clrScheme name="Material">
      <a:dk1>
        <a:srgbClr val="4285F4"/>
      </a:dk1>
      <a:lt1>
        <a:srgbClr val="FFFFFF"/>
      </a:lt1>
      <a:dk2>
        <a:srgbClr val="424242"/>
      </a:dk2>
      <a:lt2>
        <a:srgbClr val="737373"/>
      </a:lt2>
      <a:accent1>
        <a:srgbClr val="0277BD"/>
      </a:accent1>
      <a:accent2>
        <a:srgbClr val="0F9D58"/>
      </a:accent2>
      <a:accent3>
        <a:srgbClr val="DB4437"/>
      </a:accent3>
      <a:accent4>
        <a:srgbClr val="FAFAFA"/>
      </a:accent4>
      <a:accent5>
        <a:srgbClr val="1A237E"/>
      </a:accent5>
      <a:accent6>
        <a:srgbClr val="F4B400"/>
      </a:accent6>
      <a:hlink>
        <a:srgbClr val="1A237E"/>
      </a:hlink>
      <a:folHlink>
        <a:srgbClr val="1A237E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2391</Words>
  <Application>Microsoft Office PowerPoint</Application>
  <PresentationFormat>On-screen Show (16:9)</PresentationFormat>
  <Paragraphs>492</Paragraphs>
  <Slides>32</Slides>
  <Notes>20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8" baseType="lpstr">
      <vt:lpstr>Roboto</vt:lpstr>
      <vt:lpstr>Arial</vt:lpstr>
      <vt:lpstr>Calibri Light</vt:lpstr>
      <vt:lpstr>Courier New</vt:lpstr>
      <vt:lpstr>Calibri</vt:lpstr>
      <vt:lpstr>Material</vt:lpstr>
      <vt:lpstr>Model View Controller</vt:lpstr>
      <vt:lpstr>Srovnání</vt:lpstr>
      <vt:lpstr>Motivace pro použití MVC</vt:lpstr>
      <vt:lpstr>Model-View-Controller (MVC) - Přehled</vt:lpstr>
      <vt:lpstr>Model-View-Controller (MVC) - Model</vt:lpstr>
      <vt:lpstr>Model-View-Controller (MVC) - View</vt:lpstr>
      <vt:lpstr>Model-View-Controller (MVC) - Controller</vt:lpstr>
      <vt:lpstr>MVC - Návrh - Class diagram</vt:lpstr>
      <vt:lpstr>MVC - Návrh - Sequence diagram</vt:lpstr>
      <vt:lpstr>MVC - Ukázková implementace v PHP - Definice Modelu</vt:lpstr>
      <vt:lpstr>MVC - Ukázková implementace v PHP - Definice View</vt:lpstr>
      <vt:lpstr>MVC - Ukázková implementace v PHP - Definice Controlleru</vt:lpstr>
      <vt:lpstr>MVC - Ukázková implementace v PHP - Kalkulačka</vt:lpstr>
      <vt:lpstr>MVC - Ukázková implementace v PHP - Kalkulačka</vt:lpstr>
      <vt:lpstr>MVC - Ukázková implementace v PHP - Kalkulačka</vt:lpstr>
      <vt:lpstr>MVC - Ukázková implementace v PHP - Inicializace</vt:lpstr>
      <vt:lpstr>MVC Použití</vt:lpstr>
      <vt:lpstr>MVC Výhody použití</vt:lpstr>
      <vt:lpstr>MVC Nevýhody použití</vt:lpstr>
      <vt:lpstr>MVC Přehled Frameworků</vt:lpstr>
      <vt:lpstr>MVVM</vt:lpstr>
      <vt:lpstr>Motivace</vt:lpstr>
      <vt:lpstr>View</vt:lpstr>
      <vt:lpstr>Model</vt:lpstr>
      <vt:lpstr>ViewModel</vt:lpstr>
      <vt:lpstr>PowerPoint Presentation</vt:lpstr>
      <vt:lpstr>malý vs VELKÝ projekt</vt:lpstr>
      <vt:lpstr>MVVM   VS   MVC   VS   MVP</vt:lpstr>
      <vt:lpstr>PowerPoint Presentation</vt:lpstr>
      <vt:lpstr>Shrunutí</vt:lpstr>
      <vt:lpstr>Zdroje obrázků:</vt:lpstr>
      <vt:lpstr>Zdroje informací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Model View Controller</dc:title>
  <cp:lastModifiedBy>Filip O Zavoral</cp:lastModifiedBy>
  <cp:revision>3</cp:revision>
  <dcterms:modified xsi:type="dcterms:W3CDTF">2024-01-13T17:00:50Z</dcterms:modified>
</cp:coreProperties>
</file>