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8"/>
      <p:bold r:id="rId19"/>
      <p:italic r:id="rId20"/>
      <p:boldItalic r:id="rId21"/>
    </p:embeddedFont>
    <p:embeddedFont>
      <p:font typeface="PT Sans Narrow" panose="020B0506020203020204" pitchFamily="34" charset="-18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91" y="213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1d73f3bd4c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1d73f3bd4c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1d9db40438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1d9db40438_2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1e65817aa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11e65817aa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1d9db40438_2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11d9db40438_2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1d9db40438_2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11d9db40438_2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11d9db40438_2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11d9db40438_2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1d73f3bd4c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11d73f3bd4c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1d73f3bd4c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1d73f3bd4c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1d8aa57cf1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1d8aa57cf1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d9db40438_2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1d9db40438_2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1e65817aa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1e65817aa3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1d9db40438_2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11d9db40438_2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1e65817aa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1e65817aa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1e65817aa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1e65817aa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1d9db40438_2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1d9db40438_2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efactoring.guru/design-patterns/stat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State_pattern" TargetMode="External"/><Relationship Id="rId4" Type="http://schemas.openxmlformats.org/officeDocument/2006/relationships/hyperlink" Target="https://sourcemaking.com/design_patterns/stat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Behaviorální stromy</a:t>
            </a:r>
            <a:endParaRPr/>
          </a:p>
        </p:txBody>
      </p:sp>
      <p:pic>
        <p:nvPicPr>
          <p:cNvPr id="233" name="Google Shape;23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6813" y="1042000"/>
            <a:ext cx="3015175" cy="4221224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6"/>
          <p:cNvSpPr/>
          <p:nvPr/>
        </p:nvSpPr>
        <p:spPr>
          <a:xfrm>
            <a:off x="4278238" y="445622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→</a:t>
            </a:r>
            <a:endParaRPr sz="1500"/>
          </a:p>
        </p:txBody>
      </p:sp>
      <p:sp>
        <p:nvSpPr>
          <p:cNvPr id="235" name="Google Shape;235;p36"/>
          <p:cNvSpPr/>
          <p:nvPr/>
        </p:nvSpPr>
        <p:spPr>
          <a:xfrm>
            <a:off x="4020488" y="350012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?</a:t>
            </a:r>
            <a:endParaRPr sz="1500"/>
          </a:p>
        </p:txBody>
      </p:sp>
      <p:sp>
        <p:nvSpPr>
          <p:cNvPr id="236" name="Google Shape;236;p36"/>
          <p:cNvSpPr/>
          <p:nvPr/>
        </p:nvSpPr>
        <p:spPr>
          <a:xfrm>
            <a:off x="4854638" y="312322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→</a:t>
            </a:r>
            <a:endParaRPr sz="1500"/>
          </a:p>
        </p:txBody>
      </p:sp>
      <p:sp>
        <p:nvSpPr>
          <p:cNvPr id="237" name="Google Shape;237;p36"/>
          <p:cNvSpPr/>
          <p:nvPr/>
        </p:nvSpPr>
        <p:spPr>
          <a:xfrm>
            <a:off x="3299938" y="2571750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 A</a:t>
            </a:r>
            <a:endParaRPr sz="1500"/>
          </a:p>
        </p:txBody>
      </p:sp>
      <p:sp>
        <p:nvSpPr>
          <p:cNvPr id="238" name="Google Shape;238;p36"/>
          <p:cNvSpPr/>
          <p:nvPr/>
        </p:nvSpPr>
        <p:spPr>
          <a:xfrm>
            <a:off x="5165013" y="239617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 D</a:t>
            </a:r>
            <a:endParaRPr sz="1500"/>
          </a:p>
        </p:txBody>
      </p:sp>
      <p:sp>
        <p:nvSpPr>
          <p:cNvPr id="239" name="Google Shape;239;p36"/>
          <p:cNvSpPr/>
          <p:nvPr/>
        </p:nvSpPr>
        <p:spPr>
          <a:xfrm>
            <a:off x="4638488" y="270412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 C</a:t>
            </a:r>
            <a:endParaRPr sz="1500"/>
          </a:p>
        </p:txBody>
      </p:sp>
      <p:sp>
        <p:nvSpPr>
          <p:cNvPr id="240" name="Google Shape;240;p36"/>
          <p:cNvSpPr/>
          <p:nvPr/>
        </p:nvSpPr>
        <p:spPr>
          <a:xfrm>
            <a:off x="4139688" y="228492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?</a:t>
            </a:r>
            <a:endParaRPr sz="1500"/>
          </a:p>
        </p:txBody>
      </p:sp>
      <p:sp>
        <p:nvSpPr>
          <p:cNvPr id="241" name="Google Shape;241;p36"/>
          <p:cNvSpPr/>
          <p:nvPr/>
        </p:nvSpPr>
        <p:spPr>
          <a:xfrm>
            <a:off x="4690847" y="3784775"/>
            <a:ext cx="3276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B</a:t>
            </a:r>
            <a:endParaRPr sz="1500"/>
          </a:p>
        </p:txBody>
      </p:sp>
      <p:cxnSp>
        <p:nvCxnSpPr>
          <p:cNvPr id="242" name="Google Shape;242;p36"/>
          <p:cNvCxnSpPr>
            <a:stCxn id="235" idx="0"/>
            <a:endCxn id="237" idx="2"/>
          </p:cNvCxnSpPr>
          <p:nvPr/>
        </p:nvCxnSpPr>
        <p:spPr>
          <a:xfrm rot="10800000">
            <a:off x="3516038" y="2811925"/>
            <a:ext cx="720600" cy="68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3" name="Google Shape;243;p36"/>
          <p:cNvCxnSpPr>
            <a:stCxn id="235" idx="0"/>
            <a:endCxn id="239" idx="2"/>
          </p:cNvCxnSpPr>
          <p:nvPr/>
        </p:nvCxnSpPr>
        <p:spPr>
          <a:xfrm rot="10800000" flipH="1">
            <a:off x="4236638" y="2944525"/>
            <a:ext cx="618000" cy="555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4" name="Google Shape;244;p36"/>
          <p:cNvCxnSpPr>
            <a:stCxn id="235" idx="0"/>
            <a:endCxn id="236" idx="2"/>
          </p:cNvCxnSpPr>
          <p:nvPr/>
        </p:nvCxnSpPr>
        <p:spPr>
          <a:xfrm rot="10800000" flipH="1">
            <a:off x="4236638" y="3363625"/>
            <a:ext cx="834300" cy="13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5" name="Google Shape;245;p36"/>
          <p:cNvCxnSpPr>
            <a:stCxn id="234" idx="0"/>
            <a:endCxn id="241" idx="2"/>
          </p:cNvCxnSpPr>
          <p:nvPr/>
        </p:nvCxnSpPr>
        <p:spPr>
          <a:xfrm rot="10800000" flipH="1">
            <a:off x="4494388" y="4025125"/>
            <a:ext cx="360300" cy="43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6" name="Google Shape;246;p36"/>
          <p:cNvCxnSpPr>
            <a:stCxn id="234" idx="0"/>
            <a:endCxn id="235" idx="2"/>
          </p:cNvCxnSpPr>
          <p:nvPr/>
        </p:nvCxnSpPr>
        <p:spPr>
          <a:xfrm rot="10800000">
            <a:off x="4236688" y="3740425"/>
            <a:ext cx="257700" cy="715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7" name="Google Shape;247;p36"/>
          <p:cNvCxnSpPr>
            <a:stCxn id="235" idx="0"/>
            <a:endCxn id="240" idx="2"/>
          </p:cNvCxnSpPr>
          <p:nvPr/>
        </p:nvCxnSpPr>
        <p:spPr>
          <a:xfrm rot="10800000" flipH="1">
            <a:off x="4236638" y="2525125"/>
            <a:ext cx="119100" cy="97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48" name="Google Shape;248;p36"/>
          <p:cNvSpPr/>
          <p:nvPr/>
        </p:nvSpPr>
        <p:spPr>
          <a:xfrm>
            <a:off x="4437638" y="1707875"/>
            <a:ext cx="432300" cy="240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/>
              <a:t> E</a:t>
            </a:r>
            <a:endParaRPr sz="1500"/>
          </a:p>
        </p:txBody>
      </p:sp>
      <p:cxnSp>
        <p:nvCxnSpPr>
          <p:cNvPr id="249" name="Google Shape;249;p36"/>
          <p:cNvCxnSpPr>
            <a:stCxn id="240" idx="0"/>
            <a:endCxn id="248" idx="2"/>
          </p:cNvCxnSpPr>
          <p:nvPr/>
        </p:nvCxnSpPr>
        <p:spPr>
          <a:xfrm rot="10800000" flipH="1">
            <a:off x="4355838" y="1948325"/>
            <a:ext cx="297900" cy="33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0" name="Google Shape;250;p36"/>
          <p:cNvCxnSpPr>
            <a:stCxn id="236" idx="0"/>
            <a:endCxn id="238" idx="2"/>
          </p:cNvCxnSpPr>
          <p:nvPr/>
        </p:nvCxnSpPr>
        <p:spPr>
          <a:xfrm rot="10800000" flipH="1">
            <a:off x="5070788" y="2636625"/>
            <a:ext cx="310500" cy="48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5"/>
          <p:cNvSpPr/>
          <p:nvPr/>
        </p:nvSpPr>
        <p:spPr>
          <a:xfrm>
            <a:off x="5526675" y="1678200"/>
            <a:ext cx="968400" cy="48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900"/>
              <a:t>→</a:t>
            </a:r>
            <a:endParaRPr sz="2900"/>
          </a:p>
        </p:txBody>
      </p:sp>
      <p:sp>
        <p:nvSpPr>
          <p:cNvPr id="325" name="Google Shape;325;p45"/>
          <p:cNvSpPr/>
          <p:nvPr/>
        </p:nvSpPr>
        <p:spPr>
          <a:xfrm>
            <a:off x="3075725" y="709998"/>
            <a:ext cx="968400" cy="480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900"/>
              <a:t>?</a:t>
            </a:r>
            <a:endParaRPr sz="2900"/>
          </a:p>
        </p:txBody>
      </p:sp>
      <p:sp>
        <p:nvSpPr>
          <p:cNvPr id="326" name="Google Shape;326;p45"/>
          <p:cNvSpPr/>
          <p:nvPr/>
        </p:nvSpPr>
        <p:spPr>
          <a:xfrm>
            <a:off x="237075" y="2366400"/>
            <a:ext cx="1447200" cy="5286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Eat sandwitch</a:t>
            </a:r>
            <a:endParaRPr sz="1700" b="1"/>
          </a:p>
        </p:txBody>
      </p:sp>
      <p:sp>
        <p:nvSpPr>
          <p:cNvPr id="327" name="Google Shape;327;p45"/>
          <p:cNvSpPr/>
          <p:nvPr/>
        </p:nvSpPr>
        <p:spPr>
          <a:xfrm>
            <a:off x="2737625" y="2416925"/>
            <a:ext cx="1306500" cy="5286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Eat apple</a:t>
            </a:r>
            <a:endParaRPr sz="1700" b="1"/>
          </a:p>
        </p:txBody>
      </p:sp>
      <p:cxnSp>
        <p:nvCxnSpPr>
          <p:cNvPr id="328" name="Google Shape;328;p45"/>
          <p:cNvCxnSpPr>
            <a:stCxn id="325" idx="2"/>
            <a:endCxn id="326" idx="0"/>
          </p:cNvCxnSpPr>
          <p:nvPr/>
        </p:nvCxnSpPr>
        <p:spPr>
          <a:xfrm flipH="1">
            <a:off x="960725" y="1189998"/>
            <a:ext cx="2599200" cy="1176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29" name="Google Shape;329;p45"/>
          <p:cNvCxnSpPr>
            <a:stCxn id="327" idx="0"/>
            <a:endCxn id="325" idx="2"/>
          </p:cNvCxnSpPr>
          <p:nvPr/>
        </p:nvCxnSpPr>
        <p:spPr>
          <a:xfrm rot="10800000" flipH="1">
            <a:off x="3390875" y="1189925"/>
            <a:ext cx="169200" cy="1227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30" name="Google Shape;330;p45"/>
          <p:cNvCxnSpPr>
            <a:stCxn id="325" idx="2"/>
            <a:endCxn id="324" idx="0"/>
          </p:cNvCxnSpPr>
          <p:nvPr/>
        </p:nvCxnSpPr>
        <p:spPr>
          <a:xfrm>
            <a:off x="3559925" y="1189998"/>
            <a:ext cx="2451000" cy="488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31" name="Google Shape;331;p45"/>
          <p:cNvCxnSpPr>
            <a:stCxn id="325" idx="0"/>
          </p:cNvCxnSpPr>
          <p:nvPr/>
        </p:nvCxnSpPr>
        <p:spPr>
          <a:xfrm rot="10800000">
            <a:off x="3557825" y="79098"/>
            <a:ext cx="2100" cy="63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32" name="Google Shape;332;p45"/>
          <p:cNvSpPr/>
          <p:nvPr/>
        </p:nvSpPr>
        <p:spPr>
          <a:xfrm>
            <a:off x="6764075" y="3953950"/>
            <a:ext cx="1642500" cy="5286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Eat banana</a:t>
            </a:r>
            <a:endParaRPr sz="1700" b="1"/>
          </a:p>
        </p:txBody>
      </p:sp>
      <p:cxnSp>
        <p:nvCxnSpPr>
          <p:cNvPr id="333" name="Google Shape;333;p45"/>
          <p:cNvCxnSpPr>
            <a:stCxn id="324" idx="2"/>
            <a:endCxn id="332" idx="0"/>
          </p:cNvCxnSpPr>
          <p:nvPr/>
        </p:nvCxnSpPr>
        <p:spPr>
          <a:xfrm>
            <a:off x="6010875" y="2158200"/>
            <a:ext cx="1574400" cy="1795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34" name="Google Shape;334;p45"/>
          <p:cNvSpPr/>
          <p:nvPr/>
        </p:nvSpPr>
        <p:spPr>
          <a:xfrm>
            <a:off x="4266125" y="3954050"/>
            <a:ext cx="1306500" cy="5286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Open banana</a:t>
            </a:r>
            <a:endParaRPr sz="1700" b="1"/>
          </a:p>
        </p:txBody>
      </p:sp>
      <p:cxnSp>
        <p:nvCxnSpPr>
          <p:cNvPr id="335" name="Google Shape;335;p45"/>
          <p:cNvCxnSpPr>
            <a:stCxn id="324" idx="2"/>
            <a:endCxn id="334" idx="0"/>
          </p:cNvCxnSpPr>
          <p:nvPr/>
        </p:nvCxnSpPr>
        <p:spPr>
          <a:xfrm flipH="1">
            <a:off x="4919475" y="2158200"/>
            <a:ext cx="1091400" cy="1795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36" name="Google Shape;336;p45"/>
          <p:cNvSpPr/>
          <p:nvPr/>
        </p:nvSpPr>
        <p:spPr>
          <a:xfrm>
            <a:off x="1961050" y="152400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45"/>
          <p:cNvSpPr/>
          <p:nvPr/>
        </p:nvSpPr>
        <p:spPr>
          <a:xfrm>
            <a:off x="3271025" y="30480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45"/>
          <p:cNvSpPr/>
          <p:nvPr/>
        </p:nvSpPr>
        <p:spPr>
          <a:xfrm rot="10800000">
            <a:off x="2200745" y="167810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45"/>
          <p:cNvSpPr/>
          <p:nvPr/>
        </p:nvSpPr>
        <p:spPr>
          <a:xfrm>
            <a:off x="3191525" y="173700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45"/>
          <p:cNvSpPr/>
          <p:nvPr/>
        </p:nvSpPr>
        <p:spPr>
          <a:xfrm rot="10800000">
            <a:off x="3510720" y="1678090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45"/>
          <p:cNvSpPr/>
          <p:nvPr/>
        </p:nvSpPr>
        <p:spPr>
          <a:xfrm rot="10800000">
            <a:off x="3607020" y="304790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45"/>
          <p:cNvSpPr/>
          <p:nvPr/>
        </p:nvSpPr>
        <p:spPr>
          <a:xfrm rot="10800000">
            <a:off x="3510720" y="167810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45"/>
          <p:cNvSpPr/>
          <p:nvPr/>
        </p:nvSpPr>
        <p:spPr>
          <a:xfrm>
            <a:off x="4572000" y="125285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45"/>
          <p:cNvSpPr/>
          <p:nvPr/>
        </p:nvSpPr>
        <p:spPr>
          <a:xfrm>
            <a:off x="5345325" y="2874925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45"/>
          <p:cNvSpPr/>
          <p:nvPr/>
        </p:nvSpPr>
        <p:spPr>
          <a:xfrm rot="10800000">
            <a:off x="5526670" y="2718027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45"/>
          <p:cNvSpPr/>
          <p:nvPr/>
        </p:nvSpPr>
        <p:spPr>
          <a:xfrm rot="10800000">
            <a:off x="4799670" y="125285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45"/>
          <p:cNvSpPr/>
          <p:nvPr/>
        </p:nvSpPr>
        <p:spPr>
          <a:xfrm rot="10800000">
            <a:off x="3607020" y="30480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45"/>
          <p:cNvSpPr/>
          <p:nvPr/>
        </p:nvSpPr>
        <p:spPr>
          <a:xfrm rot="10800000">
            <a:off x="5526670" y="2718027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3C47D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45"/>
          <p:cNvSpPr/>
          <p:nvPr/>
        </p:nvSpPr>
        <p:spPr>
          <a:xfrm>
            <a:off x="6595150" y="282780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5"/>
          <p:cNvSpPr/>
          <p:nvPr/>
        </p:nvSpPr>
        <p:spPr>
          <a:xfrm rot="10800000">
            <a:off x="6834845" y="278175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3C47D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45"/>
          <p:cNvSpPr/>
          <p:nvPr/>
        </p:nvSpPr>
        <p:spPr>
          <a:xfrm rot="10800000">
            <a:off x="4799670" y="125285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3C47D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5"/>
          <p:cNvSpPr/>
          <p:nvPr/>
        </p:nvSpPr>
        <p:spPr>
          <a:xfrm rot="10800000">
            <a:off x="3607020" y="304802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3C47D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45"/>
          <p:cNvSpPr txBox="1"/>
          <p:nvPr/>
        </p:nvSpPr>
        <p:spPr>
          <a:xfrm>
            <a:off x="695139" y="3190200"/>
            <a:ext cx="1447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latin typeface="Open Sans"/>
                <a:ea typeface="Open Sans"/>
                <a:cs typeface="Open Sans"/>
                <a:sym typeface="Open Sans"/>
              </a:rPr>
              <a:t>Tick dolů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4" name="Google Shape;354;p45"/>
          <p:cNvSpPr/>
          <p:nvPr/>
        </p:nvSpPr>
        <p:spPr>
          <a:xfrm>
            <a:off x="417425" y="3304150"/>
            <a:ext cx="2397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9DAF8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45"/>
          <p:cNvSpPr/>
          <p:nvPr/>
        </p:nvSpPr>
        <p:spPr>
          <a:xfrm rot="10800000">
            <a:off x="417420" y="3729627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45"/>
          <p:cNvSpPr txBox="1"/>
          <p:nvPr/>
        </p:nvSpPr>
        <p:spPr>
          <a:xfrm>
            <a:off x="695075" y="3710725"/>
            <a:ext cx="1447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latin typeface="Open Sans"/>
                <a:ea typeface="Open Sans"/>
                <a:cs typeface="Open Sans"/>
                <a:sym typeface="Open Sans"/>
              </a:rPr>
              <a:t>Failure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7" name="Google Shape;357;p45"/>
          <p:cNvSpPr/>
          <p:nvPr/>
        </p:nvSpPr>
        <p:spPr>
          <a:xfrm rot="10800000">
            <a:off x="417420" y="4184327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3C47D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45"/>
          <p:cNvSpPr txBox="1"/>
          <p:nvPr/>
        </p:nvSpPr>
        <p:spPr>
          <a:xfrm>
            <a:off x="695075" y="4165425"/>
            <a:ext cx="1447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latin typeface="Open Sans"/>
                <a:ea typeface="Open Sans"/>
                <a:cs typeface="Open Sans"/>
                <a:sym typeface="Open Sans"/>
              </a:rPr>
              <a:t>Success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9" name="Google Shape;359;p45"/>
          <p:cNvSpPr/>
          <p:nvPr/>
        </p:nvSpPr>
        <p:spPr>
          <a:xfrm rot="10800000">
            <a:off x="417420" y="4707127"/>
            <a:ext cx="239400" cy="362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190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45"/>
          <p:cNvSpPr txBox="1"/>
          <p:nvPr/>
        </p:nvSpPr>
        <p:spPr>
          <a:xfrm>
            <a:off x="695075" y="4688225"/>
            <a:ext cx="1447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latin typeface="Open Sans"/>
                <a:ea typeface="Open Sans"/>
                <a:cs typeface="Open Sans"/>
                <a:sym typeface="Open Sans"/>
              </a:rPr>
              <a:t>Running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61" name="Google Shape;36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483818">
            <a:off x="3948922" y="11434"/>
            <a:ext cx="2967107" cy="1910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483810">
            <a:off x="742925" y="2868236"/>
            <a:ext cx="2528801" cy="162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852877">
            <a:off x="6164115" y="2657060"/>
            <a:ext cx="2579670" cy="1660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4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4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3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4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400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300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3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3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Control flow nodes – other</a:t>
            </a:r>
            <a:endParaRPr/>
          </a:p>
        </p:txBody>
      </p:sp>
      <p:sp>
        <p:nvSpPr>
          <p:cNvPr id="369" name="Google Shape;369;p46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Decorator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Změna navrácené hodnoty (např. negace). </a:t>
            </a:r>
            <a:endParaRPr>
              <a:solidFill>
                <a:srgbClr val="000000"/>
              </a:solidFill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Může sloužit jako časovač (signál propustí dál až po k-tém </a:t>
            </a:r>
            <a:r>
              <a:rPr lang="cs" i="1">
                <a:solidFill>
                  <a:srgbClr val="000000"/>
                </a:solidFill>
              </a:rPr>
              <a:t>ticku</a:t>
            </a:r>
            <a:r>
              <a:rPr lang="c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…  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Parallel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–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M 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potomků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– 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N - M + 1 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potomků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endParaRPr>
              <a:solidFill>
                <a:srgbClr val="000000"/>
              </a:solidFill>
              <a:highlight>
                <a:schemeClr val="lt1"/>
              </a:highlight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jinak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370" name="Google Shape;37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02975" y="1424725"/>
            <a:ext cx="1472025" cy="149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5475" y="3368114"/>
            <a:ext cx="4572001" cy="1620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7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Komplikovanější příklad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8"/>
          <p:cNvSpPr/>
          <p:nvPr/>
        </p:nvSpPr>
        <p:spPr>
          <a:xfrm>
            <a:off x="4097988" y="899687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sp>
        <p:nvSpPr>
          <p:cNvPr id="382" name="Google Shape;382;p48"/>
          <p:cNvSpPr/>
          <p:nvPr/>
        </p:nvSpPr>
        <p:spPr>
          <a:xfrm>
            <a:off x="4097988" y="1706050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→</a:t>
            </a:r>
            <a:endParaRPr sz="2400"/>
          </a:p>
        </p:txBody>
      </p:sp>
      <p:cxnSp>
        <p:nvCxnSpPr>
          <p:cNvPr id="383" name="Google Shape;383;p48"/>
          <p:cNvCxnSpPr>
            <a:stCxn id="381" idx="2"/>
            <a:endCxn id="382" idx="0"/>
          </p:cNvCxnSpPr>
          <p:nvPr/>
        </p:nvCxnSpPr>
        <p:spPr>
          <a:xfrm>
            <a:off x="4433538" y="1291487"/>
            <a:ext cx="0" cy="414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4" name="Google Shape;384;p48"/>
          <p:cNvSpPr/>
          <p:nvPr/>
        </p:nvSpPr>
        <p:spPr>
          <a:xfrm>
            <a:off x="5687650" y="1478075"/>
            <a:ext cx="1258800" cy="3918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Ask for help</a:t>
            </a:r>
            <a:endParaRPr sz="1300" b="1"/>
          </a:p>
        </p:txBody>
      </p:sp>
      <p:cxnSp>
        <p:nvCxnSpPr>
          <p:cNvPr id="385" name="Google Shape;385;p48"/>
          <p:cNvCxnSpPr>
            <a:stCxn id="381" idx="2"/>
            <a:endCxn id="384" idx="0"/>
          </p:cNvCxnSpPr>
          <p:nvPr/>
        </p:nvCxnSpPr>
        <p:spPr>
          <a:xfrm>
            <a:off x="4433538" y="1291487"/>
            <a:ext cx="1883400" cy="18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6" name="Google Shape;386;p48"/>
          <p:cNvSpPr/>
          <p:nvPr/>
        </p:nvSpPr>
        <p:spPr>
          <a:xfrm>
            <a:off x="239388" y="1510175"/>
            <a:ext cx="1521600" cy="3918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Battery not empty</a:t>
            </a:r>
            <a:endParaRPr b="1"/>
          </a:p>
        </p:txBody>
      </p:sp>
      <p:sp>
        <p:nvSpPr>
          <p:cNvPr id="387" name="Google Shape;387;p48"/>
          <p:cNvSpPr/>
          <p:nvPr/>
        </p:nvSpPr>
        <p:spPr>
          <a:xfrm>
            <a:off x="1761000" y="751000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cxnSp>
        <p:nvCxnSpPr>
          <p:cNvPr id="388" name="Google Shape;388;p48"/>
          <p:cNvCxnSpPr>
            <a:stCxn id="387" idx="2"/>
            <a:endCxn id="386" idx="0"/>
          </p:cNvCxnSpPr>
          <p:nvPr/>
        </p:nvCxnSpPr>
        <p:spPr>
          <a:xfrm flipH="1">
            <a:off x="1000050" y="1142800"/>
            <a:ext cx="1096500" cy="367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9" name="Google Shape;389;p48"/>
          <p:cNvSpPr/>
          <p:nvPr/>
        </p:nvSpPr>
        <p:spPr>
          <a:xfrm>
            <a:off x="4106838" y="259600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→</a:t>
            </a:r>
            <a:endParaRPr sz="2400"/>
          </a:p>
        </p:txBody>
      </p:sp>
      <p:cxnSp>
        <p:nvCxnSpPr>
          <p:cNvPr id="390" name="Google Shape;390;p48"/>
          <p:cNvCxnSpPr>
            <a:stCxn id="389" idx="2"/>
            <a:endCxn id="387" idx="0"/>
          </p:cNvCxnSpPr>
          <p:nvPr/>
        </p:nvCxnSpPr>
        <p:spPr>
          <a:xfrm flipH="1">
            <a:off x="2096688" y="651400"/>
            <a:ext cx="2345700" cy="99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1" name="Google Shape;391;p48"/>
          <p:cNvCxnSpPr>
            <a:stCxn id="389" idx="2"/>
            <a:endCxn id="381" idx="0"/>
          </p:cNvCxnSpPr>
          <p:nvPr/>
        </p:nvCxnSpPr>
        <p:spPr>
          <a:xfrm flipH="1">
            <a:off x="4433688" y="651400"/>
            <a:ext cx="8700" cy="24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2" name="Google Shape;392;p48"/>
          <p:cNvSpPr/>
          <p:nvPr/>
        </p:nvSpPr>
        <p:spPr>
          <a:xfrm>
            <a:off x="1064238" y="2571862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sp>
        <p:nvSpPr>
          <p:cNvPr id="393" name="Google Shape;393;p48"/>
          <p:cNvSpPr/>
          <p:nvPr/>
        </p:nvSpPr>
        <p:spPr>
          <a:xfrm>
            <a:off x="4115788" y="2486187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sp>
        <p:nvSpPr>
          <p:cNvPr id="394" name="Google Shape;394;p48"/>
          <p:cNvSpPr/>
          <p:nvPr/>
        </p:nvSpPr>
        <p:spPr>
          <a:xfrm>
            <a:off x="2287338" y="1428275"/>
            <a:ext cx="1258800" cy="5556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Go charge battery</a:t>
            </a:r>
            <a:endParaRPr sz="1300" b="1"/>
          </a:p>
        </p:txBody>
      </p:sp>
      <p:cxnSp>
        <p:nvCxnSpPr>
          <p:cNvPr id="395" name="Google Shape;395;p48"/>
          <p:cNvCxnSpPr>
            <a:stCxn id="387" idx="2"/>
            <a:endCxn id="394" idx="0"/>
          </p:cNvCxnSpPr>
          <p:nvPr/>
        </p:nvCxnSpPr>
        <p:spPr>
          <a:xfrm>
            <a:off x="2096550" y="1142800"/>
            <a:ext cx="820200" cy="285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6" name="Google Shape;396;p48"/>
          <p:cNvCxnSpPr>
            <a:stCxn id="382" idx="2"/>
            <a:endCxn id="392" idx="0"/>
          </p:cNvCxnSpPr>
          <p:nvPr/>
        </p:nvCxnSpPr>
        <p:spPr>
          <a:xfrm flipH="1">
            <a:off x="1399937" y="2097850"/>
            <a:ext cx="3033600" cy="47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7" name="Google Shape;397;p48"/>
          <p:cNvCxnSpPr>
            <a:stCxn id="382" idx="2"/>
            <a:endCxn id="393" idx="0"/>
          </p:cNvCxnSpPr>
          <p:nvPr/>
        </p:nvCxnSpPr>
        <p:spPr>
          <a:xfrm>
            <a:off x="4433538" y="2097850"/>
            <a:ext cx="17700" cy="388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8" name="Google Shape;398;p48"/>
          <p:cNvSpPr/>
          <p:nvPr/>
        </p:nvSpPr>
        <p:spPr>
          <a:xfrm>
            <a:off x="2461338" y="2518687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sp>
        <p:nvSpPr>
          <p:cNvPr id="399" name="Google Shape;399;p48"/>
          <p:cNvSpPr/>
          <p:nvPr/>
        </p:nvSpPr>
        <p:spPr>
          <a:xfrm>
            <a:off x="69725" y="4071650"/>
            <a:ext cx="1062000" cy="6840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Ball found</a:t>
            </a:r>
            <a:endParaRPr b="1"/>
          </a:p>
        </p:txBody>
      </p:sp>
      <p:sp>
        <p:nvSpPr>
          <p:cNvPr id="400" name="Google Shape;400;p48"/>
          <p:cNvSpPr/>
          <p:nvPr/>
        </p:nvSpPr>
        <p:spPr>
          <a:xfrm>
            <a:off x="1267925" y="4028450"/>
            <a:ext cx="578700" cy="770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Find ball</a:t>
            </a:r>
            <a:endParaRPr sz="1300" b="1"/>
          </a:p>
        </p:txBody>
      </p:sp>
      <p:cxnSp>
        <p:nvCxnSpPr>
          <p:cNvPr id="401" name="Google Shape;401;p48"/>
          <p:cNvCxnSpPr>
            <a:stCxn id="392" idx="2"/>
            <a:endCxn id="399" idx="0"/>
          </p:cNvCxnSpPr>
          <p:nvPr/>
        </p:nvCxnSpPr>
        <p:spPr>
          <a:xfrm flipH="1">
            <a:off x="600588" y="2963662"/>
            <a:ext cx="799200" cy="1107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2" name="Google Shape;402;p48"/>
          <p:cNvCxnSpPr>
            <a:stCxn id="392" idx="2"/>
            <a:endCxn id="400" idx="0"/>
          </p:cNvCxnSpPr>
          <p:nvPr/>
        </p:nvCxnSpPr>
        <p:spPr>
          <a:xfrm>
            <a:off x="1399788" y="2963662"/>
            <a:ext cx="157500" cy="1064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3" name="Google Shape;403;p48"/>
          <p:cNvSpPr/>
          <p:nvPr/>
        </p:nvSpPr>
        <p:spPr>
          <a:xfrm>
            <a:off x="1982825" y="4114850"/>
            <a:ext cx="878100" cy="6840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Ball close</a:t>
            </a:r>
            <a:endParaRPr b="1"/>
          </a:p>
        </p:txBody>
      </p:sp>
      <p:cxnSp>
        <p:nvCxnSpPr>
          <p:cNvPr id="404" name="Google Shape;404;p48"/>
          <p:cNvCxnSpPr>
            <a:stCxn id="398" idx="2"/>
            <a:endCxn id="403" idx="0"/>
          </p:cNvCxnSpPr>
          <p:nvPr/>
        </p:nvCxnSpPr>
        <p:spPr>
          <a:xfrm flipH="1">
            <a:off x="2421888" y="2910487"/>
            <a:ext cx="375000" cy="120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5" name="Google Shape;405;p48"/>
          <p:cNvCxnSpPr>
            <a:stCxn id="382" idx="2"/>
            <a:endCxn id="398" idx="0"/>
          </p:cNvCxnSpPr>
          <p:nvPr/>
        </p:nvCxnSpPr>
        <p:spPr>
          <a:xfrm flipH="1">
            <a:off x="2797038" y="2097850"/>
            <a:ext cx="1636500" cy="42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6" name="Google Shape;406;p48"/>
          <p:cNvSpPr/>
          <p:nvPr/>
        </p:nvSpPr>
        <p:spPr>
          <a:xfrm>
            <a:off x="2994388" y="4029500"/>
            <a:ext cx="578700" cy="770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Go to ball</a:t>
            </a:r>
            <a:endParaRPr sz="1300" b="1"/>
          </a:p>
        </p:txBody>
      </p:sp>
      <p:cxnSp>
        <p:nvCxnSpPr>
          <p:cNvPr id="407" name="Google Shape;407;p48"/>
          <p:cNvCxnSpPr>
            <a:stCxn id="398" idx="2"/>
            <a:endCxn id="406" idx="0"/>
          </p:cNvCxnSpPr>
          <p:nvPr/>
        </p:nvCxnSpPr>
        <p:spPr>
          <a:xfrm>
            <a:off x="2796888" y="2910487"/>
            <a:ext cx="486900" cy="1119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08" name="Google Shape;408;p48"/>
          <p:cNvSpPr/>
          <p:nvPr/>
        </p:nvSpPr>
        <p:spPr>
          <a:xfrm>
            <a:off x="3728713" y="4072675"/>
            <a:ext cx="671100" cy="6840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Ball took</a:t>
            </a:r>
            <a:endParaRPr b="1"/>
          </a:p>
        </p:txBody>
      </p:sp>
      <p:cxnSp>
        <p:nvCxnSpPr>
          <p:cNvPr id="409" name="Google Shape;409;p48"/>
          <p:cNvCxnSpPr>
            <a:stCxn id="393" idx="2"/>
            <a:endCxn id="408" idx="0"/>
          </p:cNvCxnSpPr>
          <p:nvPr/>
        </p:nvCxnSpPr>
        <p:spPr>
          <a:xfrm flipH="1">
            <a:off x="4064338" y="2877987"/>
            <a:ext cx="387000" cy="1194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0" name="Google Shape;410;p48"/>
          <p:cNvSpPr/>
          <p:nvPr/>
        </p:nvSpPr>
        <p:spPr>
          <a:xfrm>
            <a:off x="4555413" y="4028450"/>
            <a:ext cx="578700" cy="770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Takeball</a:t>
            </a:r>
            <a:endParaRPr sz="1300" b="1"/>
          </a:p>
        </p:txBody>
      </p:sp>
      <p:cxnSp>
        <p:nvCxnSpPr>
          <p:cNvPr id="411" name="Google Shape;411;p48"/>
          <p:cNvCxnSpPr>
            <a:stCxn id="393" idx="2"/>
            <a:endCxn id="410" idx="0"/>
          </p:cNvCxnSpPr>
          <p:nvPr/>
        </p:nvCxnSpPr>
        <p:spPr>
          <a:xfrm>
            <a:off x="4451338" y="2877987"/>
            <a:ext cx="393300" cy="115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2" name="Google Shape;412;p48"/>
          <p:cNvSpPr/>
          <p:nvPr/>
        </p:nvSpPr>
        <p:spPr>
          <a:xfrm>
            <a:off x="5770238" y="2571850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cxnSp>
        <p:nvCxnSpPr>
          <p:cNvPr id="413" name="Google Shape;413;p48"/>
          <p:cNvCxnSpPr>
            <a:stCxn id="382" idx="2"/>
            <a:endCxn id="412" idx="0"/>
          </p:cNvCxnSpPr>
          <p:nvPr/>
        </p:nvCxnSpPr>
        <p:spPr>
          <a:xfrm>
            <a:off x="4433538" y="2097850"/>
            <a:ext cx="1672200" cy="47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4" name="Google Shape;414;p48"/>
          <p:cNvSpPr/>
          <p:nvPr/>
        </p:nvSpPr>
        <p:spPr>
          <a:xfrm>
            <a:off x="7210488" y="2571862"/>
            <a:ext cx="671100" cy="39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/>
              <a:t>?</a:t>
            </a:r>
            <a:endParaRPr sz="2400"/>
          </a:p>
        </p:txBody>
      </p:sp>
      <p:sp>
        <p:nvSpPr>
          <p:cNvPr id="415" name="Google Shape;415;p48"/>
          <p:cNvSpPr/>
          <p:nvPr/>
        </p:nvSpPr>
        <p:spPr>
          <a:xfrm>
            <a:off x="5400500" y="4175275"/>
            <a:ext cx="878100" cy="6840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Table close</a:t>
            </a:r>
            <a:endParaRPr b="1"/>
          </a:p>
        </p:txBody>
      </p:sp>
      <p:cxnSp>
        <p:nvCxnSpPr>
          <p:cNvPr id="416" name="Google Shape;416;p48"/>
          <p:cNvCxnSpPr>
            <a:stCxn id="412" idx="2"/>
            <a:endCxn id="415" idx="0"/>
          </p:cNvCxnSpPr>
          <p:nvPr/>
        </p:nvCxnSpPr>
        <p:spPr>
          <a:xfrm flipH="1">
            <a:off x="5839688" y="2963650"/>
            <a:ext cx="266100" cy="1211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7" name="Google Shape;417;p48"/>
          <p:cNvSpPr/>
          <p:nvPr/>
        </p:nvSpPr>
        <p:spPr>
          <a:xfrm>
            <a:off x="6367750" y="4089925"/>
            <a:ext cx="578700" cy="770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Go to table</a:t>
            </a:r>
            <a:endParaRPr sz="1300" b="1"/>
          </a:p>
        </p:txBody>
      </p:sp>
      <p:cxnSp>
        <p:nvCxnSpPr>
          <p:cNvPr id="418" name="Google Shape;418;p48"/>
          <p:cNvCxnSpPr>
            <a:stCxn id="412" idx="2"/>
            <a:endCxn id="417" idx="0"/>
          </p:cNvCxnSpPr>
          <p:nvPr/>
        </p:nvCxnSpPr>
        <p:spPr>
          <a:xfrm>
            <a:off x="6105788" y="2963650"/>
            <a:ext cx="551400" cy="112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19" name="Google Shape;419;p48"/>
          <p:cNvSpPr/>
          <p:nvPr/>
        </p:nvSpPr>
        <p:spPr>
          <a:xfrm>
            <a:off x="7085550" y="4175275"/>
            <a:ext cx="799200" cy="6840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/>
              <a:t>Ball placed</a:t>
            </a:r>
            <a:endParaRPr b="1"/>
          </a:p>
        </p:txBody>
      </p:sp>
      <p:cxnSp>
        <p:nvCxnSpPr>
          <p:cNvPr id="420" name="Google Shape;420;p48"/>
          <p:cNvCxnSpPr>
            <a:stCxn id="414" idx="2"/>
            <a:endCxn id="419" idx="0"/>
          </p:cNvCxnSpPr>
          <p:nvPr/>
        </p:nvCxnSpPr>
        <p:spPr>
          <a:xfrm flipH="1">
            <a:off x="7485138" y="2963662"/>
            <a:ext cx="60900" cy="12117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1" name="Google Shape;421;p48"/>
          <p:cNvSpPr/>
          <p:nvPr/>
        </p:nvSpPr>
        <p:spPr>
          <a:xfrm>
            <a:off x="8084750" y="4132075"/>
            <a:ext cx="944700" cy="7704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300" b="1"/>
              <a:t>Place ball</a:t>
            </a:r>
            <a:endParaRPr sz="1300" b="1"/>
          </a:p>
        </p:txBody>
      </p:sp>
      <p:cxnSp>
        <p:nvCxnSpPr>
          <p:cNvPr id="422" name="Google Shape;422;p48"/>
          <p:cNvCxnSpPr>
            <a:stCxn id="414" idx="2"/>
            <a:endCxn id="421" idx="0"/>
          </p:cNvCxnSpPr>
          <p:nvPr/>
        </p:nvCxnSpPr>
        <p:spPr>
          <a:xfrm>
            <a:off x="7546038" y="2963662"/>
            <a:ext cx="1011000" cy="1168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3" name="Google Shape;423;p48"/>
          <p:cNvCxnSpPr>
            <a:stCxn id="382" idx="2"/>
            <a:endCxn id="414" idx="0"/>
          </p:cNvCxnSpPr>
          <p:nvPr/>
        </p:nvCxnSpPr>
        <p:spPr>
          <a:xfrm>
            <a:off x="4433538" y="2097850"/>
            <a:ext cx="3112500" cy="474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4" name="Google Shape;424;p48"/>
          <p:cNvCxnSpPr>
            <a:endCxn id="389" idx="0"/>
          </p:cNvCxnSpPr>
          <p:nvPr/>
        </p:nvCxnSpPr>
        <p:spPr>
          <a:xfrm>
            <a:off x="4437888" y="-137600"/>
            <a:ext cx="4500" cy="39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9"/>
          <p:cNvSpPr txBox="1">
            <a:spLocks noGrp="1"/>
          </p:cNvSpPr>
          <p:nvPr>
            <p:ph type="title"/>
          </p:nvPr>
        </p:nvSpPr>
        <p:spPr>
          <a:xfrm>
            <a:off x="623400" y="2218038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Další zdroj informací</a:t>
            </a:r>
            <a:endParaRPr/>
          </a:p>
        </p:txBody>
      </p:sp>
      <p:sp>
        <p:nvSpPr>
          <p:cNvPr id="430" name="Google Shape;430;p4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431" name="Google Shape;43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3050" y="1355653"/>
            <a:ext cx="2057850" cy="32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Zdroje</a:t>
            </a:r>
            <a:endParaRPr/>
          </a:p>
        </p:txBody>
      </p:sp>
      <p:sp>
        <p:nvSpPr>
          <p:cNvPr id="437" name="Google Shape;437;p50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58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State pattern:</a:t>
            </a:r>
            <a:endParaRPr sz="1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GAMMA, Erich. </a:t>
            </a:r>
            <a:r>
              <a:rPr lang="cs" sz="1200" i="1">
                <a:solidFill>
                  <a:srgbClr val="212529"/>
                </a:solidFill>
                <a:highlight>
                  <a:srgbClr val="FFFFFF"/>
                </a:highlight>
              </a:rPr>
              <a:t>Design patterns: elements of reusable object-oriented software</a:t>
            </a: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. Boston: Addison-Wesley, 1995. ISBN 978-0201633610.</a:t>
            </a:r>
            <a:endParaRPr sz="1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https://refactoring.guru/design-patterns/state</a:t>
            </a:r>
            <a:endParaRPr sz="1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2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https://sourcemaking.com/design_patterns/state</a:t>
            </a:r>
            <a:endParaRPr sz="1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2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https://en.wikipedia.org/wiki/State_pattern</a:t>
            </a:r>
            <a:endParaRPr sz="1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Behaviour trees: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COLLEDANCHISE, Michele a Petter ÖGREN. </a:t>
            </a:r>
            <a:r>
              <a:rPr lang="cs" sz="1200" i="1">
                <a:solidFill>
                  <a:srgbClr val="212529"/>
                </a:solidFill>
                <a:highlight>
                  <a:srgbClr val="FFFFFF"/>
                </a:highlight>
              </a:rPr>
              <a:t>Behavior Trees in Robotics and Al: An introduction</a:t>
            </a: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. 1. Taylor &amp; Francis, 2018. ISBN </a:t>
            </a:r>
            <a:r>
              <a:rPr lang="cs" sz="12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978-1138593732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 i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Bc. Xeniya Valentova</a:t>
            </a: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. </a:t>
            </a:r>
            <a:r>
              <a:rPr lang="cs" sz="1200" i="1">
                <a:solidFill>
                  <a:srgbClr val="212529"/>
                </a:solidFill>
                <a:highlight>
                  <a:srgbClr val="FFFFFF"/>
                </a:highlight>
              </a:rPr>
              <a:t>Simulace inteligentního chování zvířat v dynamickém herním prostředí</a:t>
            </a:r>
            <a:r>
              <a:rPr lang="cs" sz="1200">
                <a:solidFill>
                  <a:srgbClr val="212529"/>
                </a:solidFill>
                <a:highlight>
                  <a:srgbClr val="FFFFFF"/>
                </a:highlight>
              </a:rPr>
              <a:t>. Praha, 2016. Diplomová práce. České vysoké učení technické, Fakulta informačních technologií. </a:t>
            </a:r>
            <a:r>
              <a:rPr lang="cs" sz="1200">
                <a:solidFill>
                  <a:srgbClr val="000000"/>
                </a:solidFill>
                <a:highlight>
                  <a:srgbClr val="FFFFFF"/>
                </a:highlight>
              </a:rPr>
              <a:t>Vedoucí práce Ing. Marek Žehra</a:t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Behaviorální stromy (BTs)</a:t>
            </a:r>
            <a:endParaRPr/>
          </a:p>
        </p:txBody>
      </p:sp>
      <p:sp>
        <p:nvSpPr>
          <p:cNvPr id="256" name="Google Shape;256;p37"/>
          <p:cNvSpPr txBox="1">
            <a:spLocks noGrp="1"/>
          </p:cNvSpPr>
          <p:nvPr>
            <p:ph type="body" idx="1"/>
          </p:nvPr>
        </p:nvSpPr>
        <p:spPr>
          <a:xfrm>
            <a:off x="311700" y="125517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Stromová datová struktura umožňující měnit stavy( == </a:t>
            </a:r>
            <a:r>
              <a:rPr lang="cs" i="1">
                <a:solidFill>
                  <a:srgbClr val="000000"/>
                </a:solidFill>
              </a:rPr>
              <a:t>úlohy</a:t>
            </a:r>
            <a:r>
              <a:rPr lang="cs">
                <a:solidFill>
                  <a:srgbClr val="000000"/>
                </a:solidFill>
              </a:rPr>
              <a:t>) za běhu.</a:t>
            </a:r>
            <a:endParaRPr>
              <a:solidFill>
                <a:srgbClr val="000000"/>
              </a:solidFill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Matematicky definované</a:t>
            </a:r>
            <a:endParaRPr>
              <a:solidFill>
                <a:srgbClr val="000000"/>
              </a:solidFill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Alternativa STM</a:t>
            </a:r>
            <a:endParaRPr>
              <a:solidFill>
                <a:srgbClr val="000000"/>
              </a:solidFill>
            </a:endParaRP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Komplexní systémy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Možná definice: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„</a:t>
            </a:r>
            <a:r>
              <a:rPr lang="cs" i="1">
                <a:solidFill>
                  <a:srgbClr val="000000"/>
                </a:solidFill>
              </a:rPr>
              <a:t>BT is a directed rooted tree where the internal nodes are called </a:t>
            </a:r>
            <a:r>
              <a:rPr lang="cs" b="1" i="1">
                <a:solidFill>
                  <a:srgbClr val="000000"/>
                </a:solidFill>
              </a:rPr>
              <a:t>control flow</a:t>
            </a:r>
            <a:r>
              <a:rPr lang="cs" i="1">
                <a:solidFill>
                  <a:srgbClr val="000000"/>
                </a:solidFill>
              </a:rPr>
              <a:t> </a:t>
            </a:r>
            <a:r>
              <a:rPr lang="cs" b="1" i="1">
                <a:solidFill>
                  <a:srgbClr val="000000"/>
                </a:solidFill>
              </a:rPr>
              <a:t>nodes </a:t>
            </a:r>
            <a:r>
              <a:rPr lang="cs" i="1">
                <a:solidFill>
                  <a:srgbClr val="000000"/>
                </a:solidFill>
              </a:rPr>
              <a:t>and leaf nodes are called </a:t>
            </a:r>
            <a:r>
              <a:rPr lang="cs" b="1" i="1">
                <a:solidFill>
                  <a:srgbClr val="000000"/>
                </a:solidFill>
              </a:rPr>
              <a:t>execution nodes.</a:t>
            </a:r>
            <a:r>
              <a:rPr lang="cs">
                <a:solidFill>
                  <a:srgbClr val="000000"/>
                </a:solidFill>
              </a:rPr>
              <a:t>“ 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 sz="1300">
                <a:solidFill>
                  <a:srgbClr val="000000"/>
                </a:solidFill>
              </a:rPr>
              <a:t>(převzato z: Behavior Trees in Robotics and AI)</a:t>
            </a:r>
            <a:endParaRPr sz="1300" b="1" i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 txBox="1">
            <a:spLocks noGrp="1"/>
          </p:cNvSpPr>
          <p:nvPr>
            <p:ph type="title"/>
          </p:nvPr>
        </p:nvSpPr>
        <p:spPr>
          <a:xfrm>
            <a:off x="311700" y="4339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Hlavní výhody</a:t>
            </a:r>
            <a:endParaRPr/>
          </a:p>
        </p:txBody>
      </p:sp>
      <p:sp>
        <p:nvSpPr>
          <p:cNvPr id="262" name="Google Shape;262;p38"/>
          <p:cNvSpPr txBox="1">
            <a:spLocks noGrp="1"/>
          </p:cNvSpPr>
          <p:nvPr>
            <p:ph type="body" idx="1"/>
          </p:nvPr>
        </p:nvSpPr>
        <p:spPr>
          <a:xfrm>
            <a:off x="212625" y="1266325"/>
            <a:ext cx="8619600" cy="364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Modularita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Hierarchická struktura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Přehledná grafická reprezentace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Explicitní přechody mezi stavy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cs">
                <a:solidFill>
                  <a:srgbClr val="000000"/>
                </a:solidFill>
              </a:rPr>
              <a:t>Sequence </a:t>
            </a:r>
            <a:br>
              <a:rPr lang="cs">
                <a:solidFill>
                  <a:srgbClr val="000000"/>
                </a:solidFill>
              </a:rPr>
            </a:br>
            <a:r>
              <a:rPr lang="cs">
                <a:solidFill>
                  <a:srgbClr val="000000"/>
                </a:solidFill>
              </a:rPr>
              <a:t>(kam pokračovat po dokončení úlohy(stavu) </a:t>
            </a:r>
            <a:r>
              <a:rPr lang="cs" b="1">
                <a:solidFill>
                  <a:srgbClr val="000000"/>
                </a:solidFill>
              </a:rPr>
              <a:t>A</a:t>
            </a:r>
            <a:r>
              <a:rPr lang="c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cs">
                <a:solidFill>
                  <a:srgbClr val="000000"/>
                </a:solidFill>
              </a:rPr>
              <a:t>Fallbacks </a:t>
            </a:r>
            <a:br>
              <a:rPr lang="cs">
                <a:solidFill>
                  <a:srgbClr val="000000"/>
                </a:solidFill>
              </a:rPr>
            </a:br>
            <a:r>
              <a:rPr lang="cs">
                <a:solidFill>
                  <a:srgbClr val="000000"/>
                </a:solidFill>
              </a:rPr>
              <a:t>(co dělat, když úloha(stav) </a:t>
            </a:r>
            <a:r>
              <a:rPr lang="cs" b="1">
                <a:solidFill>
                  <a:srgbClr val="000000"/>
                </a:solidFill>
              </a:rPr>
              <a:t>A </a:t>
            </a:r>
            <a:r>
              <a:rPr lang="cs">
                <a:solidFill>
                  <a:srgbClr val="000000"/>
                </a:solidFill>
              </a:rPr>
              <a:t>selže)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cs">
                <a:solidFill>
                  <a:srgbClr val="000000"/>
                </a:solidFill>
              </a:rPr>
              <a:t>Interruptions</a:t>
            </a:r>
            <a:br>
              <a:rPr lang="cs">
                <a:solidFill>
                  <a:srgbClr val="000000"/>
                </a:solidFill>
              </a:rPr>
            </a:br>
            <a:r>
              <a:rPr lang="cs">
                <a:solidFill>
                  <a:srgbClr val="000000"/>
                </a:solidFill>
              </a:rPr>
              <a:t>(co dělat, při neočekávaném přerušení</a:t>
            </a:r>
            <a:br>
              <a:rPr lang="cs">
                <a:solidFill>
                  <a:srgbClr val="000000"/>
                </a:solidFill>
              </a:rPr>
            </a:br>
            <a:r>
              <a:rPr lang="cs">
                <a:solidFill>
                  <a:srgbClr val="000000"/>
                </a:solidFill>
              </a:rPr>
              <a:t>současné úlohy(stavu) </a:t>
            </a:r>
            <a:r>
              <a:rPr lang="cs" b="1">
                <a:solidFill>
                  <a:srgbClr val="000000"/>
                </a:solidFill>
              </a:rPr>
              <a:t>A</a:t>
            </a:r>
            <a:r>
              <a:rPr lang="c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263" name="Google Shape;263;p38"/>
          <p:cNvSpPr/>
          <p:nvPr/>
        </p:nvSpPr>
        <p:spPr>
          <a:xfrm>
            <a:off x="5278125" y="433900"/>
            <a:ext cx="2916000" cy="3852600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38"/>
          <p:cNvSpPr txBox="1"/>
          <p:nvPr/>
        </p:nvSpPr>
        <p:spPr>
          <a:xfrm>
            <a:off x="5638425" y="592550"/>
            <a:ext cx="2195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b="1">
                <a:latin typeface="Open Sans"/>
                <a:ea typeface="Open Sans"/>
                <a:cs typeface="Open Sans"/>
                <a:sym typeface="Open Sans"/>
              </a:rPr>
              <a:t>State: Go to work</a:t>
            </a:r>
            <a:endParaRPr sz="1600"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38"/>
          <p:cNvSpPr/>
          <p:nvPr/>
        </p:nvSpPr>
        <p:spPr>
          <a:xfrm>
            <a:off x="5466975" y="1286825"/>
            <a:ext cx="2538300" cy="2797200"/>
          </a:xfrm>
          <a:prstGeom prst="rect">
            <a:avLst/>
          </a:prstGeom>
          <a:solidFill>
            <a:srgbClr val="FCE5C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</p:txBody>
      </p:sp>
      <p:sp>
        <p:nvSpPr>
          <p:cNvPr id="266" name="Google Shape;266;p38"/>
          <p:cNvSpPr txBox="1"/>
          <p:nvPr/>
        </p:nvSpPr>
        <p:spPr>
          <a:xfrm>
            <a:off x="5571675" y="1383450"/>
            <a:ext cx="2328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b="1"/>
              <a:t>Sub-state: Drive a car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7" name="Google Shape;267;p38"/>
          <p:cNvSpPr/>
          <p:nvPr/>
        </p:nvSpPr>
        <p:spPr>
          <a:xfrm>
            <a:off x="5638475" y="1924275"/>
            <a:ext cx="2195400" cy="8349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8"/>
          <p:cNvSpPr txBox="1"/>
          <p:nvPr/>
        </p:nvSpPr>
        <p:spPr>
          <a:xfrm>
            <a:off x="5806575" y="2033925"/>
            <a:ext cx="1859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latin typeface="Open Sans"/>
                <a:ea typeface="Open Sans"/>
                <a:cs typeface="Open Sans"/>
                <a:sym typeface="Open Sans"/>
              </a:rPr>
              <a:t>Sub-sub-state: Turn left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9" name="Google Shape;269;p38"/>
          <p:cNvSpPr/>
          <p:nvPr/>
        </p:nvSpPr>
        <p:spPr>
          <a:xfrm>
            <a:off x="5638475" y="3078650"/>
            <a:ext cx="2195400" cy="8349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8"/>
          <p:cNvSpPr txBox="1"/>
          <p:nvPr/>
        </p:nvSpPr>
        <p:spPr>
          <a:xfrm>
            <a:off x="5857675" y="3188300"/>
            <a:ext cx="1859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latin typeface="Open Sans"/>
                <a:ea typeface="Open Sans"/>
                <a:cs typeface="Open Sans"/>
                <a:sym typeface="Open Sans"/>
              </a:rPr>
              <a:t>Sub-sub-state: Turn right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71" name="Google Shape;271;p38"/>
          <p:cNvCxnSpPr>
            <a:stCxn id="263" idx="3"/>
          </p:cNvCxnSpPr>
          <p:nvPr/>
        </p:nvCxnSpPr>
        <p:spPr>
          <a:xfrm>
            <a:off x="8194125" y="2360200"/>
            <a:ext cx="706500" cy="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2" name="Google Shape;272;p38"/>
          <p:cNvCxnSpPr>
            <a:endCxn id="263" idx="1"/>
          </p:cNvCxnSpPr>
          <p:nvPr/>
        </p:nvCxnSpPr>
        <p:spPr>
          <a:xfrm>
            <a:off x="4667625" y="2359000"/>
            <a:ext cx="610500" cy="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3" name="Google Shape;273;p38"/>
          <p:cNvSpPr txBox="1"/>
          <p:nvPr/>
        </p:nvSpPr>
        <p:spPr>
          <a:xfrm>
            <a:off x="8288175" y="1731700"/>
            <a:ext cx="935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Open Sans"/>
                <a:ea typeface="Open Sans"/>
                <a:cs typeface="Open Sans"/>
                <a:sym typeface="Open Sans"/>
              </a:rPr>
              <a:t>Go to office …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74" name="Google Shape;274;p38"/>
          <p:cNvSpPr/>
          <p:nvPr/>
        </p:nvSpPr>
        <p:spPr>
          <a:xfrm>
            <a:off x="3273150" y="1814550"/>
            <a:ext cx="1911000" cy="198600"/>
          </a:xfrm>
          <a:prstGeom prst="rightArrow">
            <a:avLst>
              <a:gd name="adj1" fmla="val 24572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Výpočet</a:t>
            </a:r>
            <a:endParaRPr/>
          </a:p>
        </p:txBody>
      </p:sp>
      <p:sp>
        <p:nvSpPr>
          <p:cNvPr id="280" name="Google Shape;280;p3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7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Strom procházíme pomocí DFS od kořene.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To jak DFS postupně navštěvuje jednotlivé vrcholy nazýváme </a:t>
            </a:r>
            <a:r>
              <a:rPr lang="cs" i="1">
                <a:solidFill>
                  <a:srgbClr val="000000"/>
                </a:solidFill>
              </a:rPr>
              <a:t>ticks</a:t>
            </a:r>
            <a:r>
              <a:rPr lang="cs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Výpočet uzlu se provede ⇔ k němu dorazí </a:t>
            </a:r>
            <a:r>
              <a:rPr lang="cs" i="1">
                <a:solidFill>
                  <a:srgbClr val="000000"/>
                </a:solidFill>
              </a:rPr>
              <a:t>tick</a:t>
            </a:r>
            <a:r>
              <a:rPr lang="cs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Při výpočtu</a:t>
            </a:r>
            <a:r>
              <a:rPr lang="cs" i="1">
                <a:solidFill>
                  <a:srgbClr val="000000"/>
                </a:solidFill>
              </a:rPr>
              <a:t> </a:t>
            </a:r>
            <a:r>
              <a:rPr lang="cs">
                <a:solidFill>
                  <a:srgbClr val="000000"/>
                </a:solidFill>
              </a:rPr>
              <a:t>každý</a:t>
            </a:r>
            <a:r>
              <a:rPr lang="cs" i="1">
                <a:solidFill>
                  <a:srgbClr val="000000"/>
                </a:solidFill>
              </a:rPr>
              <a:t> </a:t>
            </a:r>
            <a:r>
              <a:rPr lang="cs">
                <a:solidFill>
                  <a:srgbClr val="000000"/>
                </a:solidFill>
              </a:rPr>
              <a:t>uzel vrací(při vynořování z rekurze) jednu z následujících tří možností: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152" b="1">
                <a:solidFill>
                  <a:srgbClr val="000000"/>
                </a:solidFill>
                <a:highlight>
                  <a:schemeClr val="accent3"/>
                </a:highlight>
              </a:rPr>
              <a:t> Success </a:t>
            </a:r>
            <a:r>
              <a:rPr lang="cs" sz="2152" b="1">
                <a:solidFill>
                  <a:srgbClr val="232629"/>
                </a:solidFill>
              </a:rPr>
              <a:t>|</a:t>
            </a:r>
            <a:r>
              <a:rPr lang="cs" sz="2152" b="1">
                <a:solidFill>
                  <a:srgbClr val="000000"/>
                </a:solidFill>
                <a:highlight>
                  <a:srgbClr val="E06666"/>
                </a:highlight>
              </a:rPr>
              <a:t> Failure </a:t>
            </a:r>
            <a:r>
              <a:rPr lang="cs" sz="2152" b="1">
                <a:solidFill>
                  <a:srgbClr val="232629"/>
                </a:solidFill>
              </a:rPr>
              <a:t>|</a:t>
            </a:r>
            <a:r>
              <a:rPr lang="cs" sz="2152" b="1">
                <a:solidFill>
                  <a:srgbClr val="232629"/>
                </a:solidFill>
                <a:highlight>
                  <a:srgbClr val="F6B26B"/>
                </a:highlight>
              </a:rPr>
              <a:t> </a:t>
            </a:r>
            <a:r>
              <a:rPr lang="cs" sz="2152" b="1">
                <a:solidFill>
                  <a:srgbClr val="000000"/>
                </a:solidFill>
                <a:highlight>
                  <a:srgbClr val="F6B26B"/>
                </a:highlight>
              </a:rPr>
              <a:t>Running </a:t>
            </a:r>
            <a:r>
              <a:rPr lang="cs" sz="2152" b="1">
                <a:solidFill>
                  <a:srgbClr val="232629"/>
                </a:solidFill>
                <a:highlight>
                  <a:schemeClr val="lt1"/>
                </a:highlight>
              </a:rPr>
              <a:t>. </a:t>
            </a:r>
            <a:endParaRPr sz="2152" b="1">
              <a:solidFill>
                <a:srgbClr val="232629"/>
              </a:solidFill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>
                <a:solidFill>
                  <a:srgbClr val="000000"/>
                </a:solidFill>
              </a:rPr>
              <a:t>Na základě </a:t>
            </a:r>
            <a:r>
              <a:rPr lang="cs" b="1">
                <a:solidFill>
                  <a:srgbClr val="000000"/>
                </a:solidFill>
              </a:rPr>
              <a:t>typu (vnitřního)uzlu</a:t>
            </a:r>
            <a:r>
              <a:rPr lang="cs">
                <a:solidFill>
                  <a:srgbClr val="000000"/>
                </a:solidFill>
              </a:rPr>
              <a:t> do kterého se rekurze vrátí </a:t>
            </a:r>
            <a:r>
              <a:rPr lang="cs" b="1">
                <a:solidFill>
                  <a:srgbClr val="000000"/>
                </a:solidFill>
              </a:rPr>
              <a:t>a vráceného signálu </a:t>
            </a:r>
            <a:r>
              <a:rPr lang="cs">
                <a:solidFill>
                  <a:srgbClr val="000000"/>
                </a:solidFill>
              </a:rPr>
              <a:t>se rozhodne jak bude DFS pokračovat.</a:t>
            </a:r>
            <a:endParaRPr sz="2152">
              <a:solidFill>
                <a:srgbClr val="232629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Uzly stromu</a:t>
            </a:r>
            <a:endParaRPr/>
          </a:p>
        </p:txBody>
      </p:sp>
      <p:sp>
        <p:nvSpPr>
          <p:cNvPr id="286" name="Google Shape;286;p40"/>
          <p:cNvSpPr txBox="1">
            <a:spLocks noGrp="1"/>
          </p:cNvSpPr>
          <p:nvPr>
            <p:ph type="body" idx="1"/>
          </p:nvPr>
        </p:nvSpPr>
        <p:spPr>
          <a:xfrm>
            <a:off x="311700" y="1023325"/>
            <a:ext cx="8520600" cy="37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Control flow nodes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Vnitřní uzly stromu. </a:t>
            </a:r>
            <a:r>
              <a:rPr lang="cs" sz="1600">
                <a:solidFill>
                  <a:srgbClr val="000000"/>
                </a:solidFill>
              </a:rPr>
              <a:t>( =&gt; Každý </a:t>
            </a:r>
            <a:r>
              <a:rPr lang="cs" sz="1600" i="1">
                <a:solidFill>
                  <a:srgbClr val="000000"/>
                </a:solidFill>
              </a:rPr>
              <a:t>control flow node </a:t>
            </a:r>
            <a:r>
              <a:rPr lang="cs" sz="1600">
                <a:solidFill>
                  <a:srgbClr val="000000"/>
                </a:solidFill>
              </a:rPr>
              <a:t>má vždy alespoň jednoho potomka. )</a:t>
            </a:r>
            <a:endParaRPr sz="160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Určují jak je strom vyhodnocen.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Čtyři typy: </a:t>
            </a:r>
            <a:r>
              <a:rPr lang="cs" b="1" i="1">
                <a:solidFill>
                  <a:srgbClr val="000000"/>
                </a:solidFill>
              </a:rPr>
              <a:t>Sequence, Fallback,</a:t>
            </a:r>
            <a:r>
              <a:rPr lang="cs" i="1">
                <a:solidFill>
                  <a:srgbClr val="000000"/>
                </a:solidFill>
              </a:rPr>
              <a:t> Parallel, Decorator</a:t>
            </a:r>
            <a:endParaRPr sz="2600" b="1" i="1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Execution nodes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Listy stromu.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Obsahují konkrétní implementaci logiky aplikace.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Dva typy: </a:t>
            </a:r>
            <a:r>
              <a:rPr lang="cs" i="1">
                <a:solidFill>
                  <a:srgbClr val="000000"/>
                </a:solidFill>
              </a:rPr>
              <a:t>Action, Condition</a:t>
            </a:r>
            <a:endParaRPr sz="2152" b="1">
              <a:solidFill>
                <a:srgbClr val="232629"/>
              </a:solidFill>
              <a:highlight>
                <a:srgbClr val="FF9900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Execution nodes</a:t>
            </a:r>
            <a:endParaRPr/>
          </a:p>
        </p:txBody>
      </p:sp>
      <p:sp>
        <p:nvSpPr>
          <p:cNvPr id="292" name="Google Shape;292;p4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25755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cs">
                <a:solidFill>
                  <a:srgbClr val="000000"/>
                </a:solidFill>
              </a:rPr>
              <a:t>Jsou v listech.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Action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Implementace konkrétní úlohy k vykonání.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Vrací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⋁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⋁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Condition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0000"/>
                </a:solidFill>
              </a:rPr>
              <a:t>Implementace specifické podmínky, </a:t>
            </a:r>
            <a:br>
              <a:rPr lang="cs">
                <a:solidFill>
                  <a:srgbClr val="000000"/>
                </a:solidFill>
              </a:rPr>
            </a:br>
            <a:r>
              <a:rPr lang="cs">
                <a:solidFill>
                  <a:srgbClr val="000000"/>
                </a:solidFill>
              </a:rPr>
              <a:t>podle níž se následně určuje „</a:t>
            </a:r>
            <a:r>
              <a:rPr lang="cs" i="1">
                <a:solidFill>
                  <a:srgbClr val="000000"/>
                </a:solidFill>
              </a:rPr>
              <a:t>co se stane dál</a:t>
            </a:r>
            <a:r>
              <a:rPr lang="cs">
                <a:solidFill>
                  <a:srgbClr val="000000"/>
                </a:solidFill>
              </a:rPr>
              <a:t>“.</a:t>
            </a:r>
            <a:endParaRPr>
              <a:solidFill>
                <a:srgbClr val="000000"/>
              </a:solidFill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>
                <a:solidFill>
                  <a:srgbClr val="000000"/>
                </a:solidFill>
              </a:rPr>
              <a:t>=&gt; Vrací pouze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⋁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endParaRPr/>
          </a:p>
        </p:txBody>
      </p:sp>
      <p:pic>
        <p:nvPicPr>
          <p:cNvPr id="293" name="Google Shape;29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3775" y="372875"/>
            <a:ext cx="2568525" cy="2308786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41"/>
          <p:cNvSpPr txBox="1"/>
          <p:nvPr/>
        </p:nvSpPr>
        <p:spPr>
          <a:xfrm>
            <a:off x="311700" y="4377025"/>
            <a:ext cx="3570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500">
                <a:latin typeface="Open Sans"/>
                <a:ea typeface="Open Sans"/>
                <a:cs typeface="Open Sans"/>
                <a:sym typeface="Open Sans"/>
              </a:rPr>
              <a:t>Používají se k implementaci interrupts.</a:t>
            </a:r>
            <a:endParaRPr sz="15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41"/>
          <p:cNvSpPr/>
          <p:nvPr/>
        </p:nvSpPr>
        <p:spPr>
          <a:xfrm>
            <a:off x="4985475" y="3498175"/>
            <a:ext cx="1590000" cy="707400"/>
          </a:xfrm>
          <a:prstGeom prst="trapezoid">
            <a:avLst>
              <a:gd name="adj" fmla="val 10316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Condition</a:t>
            </a:r>
            <a:endParaRPr sz="1700" b="1"/>
          </a:p>
        </p:txBody>
      </p:sp>
      <p:sp>
        <p:nvSpPr>
          <p:cNvPr id="296" name="Google Shape;296;p41"/>
          <p:cNvSpPr/>
          <p:nvPr/>
        </p:nvSpPr>
        <p:spPr>
          <a:xfrm>
            <a:off x="4366950" y="2248500"/>
            <a:ext cx="1593600" cy="646500"/>
          </a:xfrm>
          <a:prstGeom prst="rect">
            <a:avLst/>
          </a:prstGeom>
          <a:solidFill>
            <a:srgbClr val="D9EAD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700" b="1"/>
              <a:t>Action</a:t>
            </a:r>
            <a:endParaRPr sz="17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Control flow nodes</a:t>
            </a:r>
            <a:endParaRPr/>
          </a:p>
        </p:txBody>
      </p:sp>
      <p:sp>
        <p:nvSpPr>
          <p:cNvPr id="302" name="Google Shape;302;p42"/>
          <p:cNvSpPr txBox="1">
            <a:spLocks noGrp="1"/>
          </p:cNvSpPr>
          <p:nvPr>
            <p:ph type="body" idx="1"/>
          </p:nvPr>
        </p:nvSpPr>
        <p:spPr>
          <a:xfrm>
            <a:off x="131625" y="1266325"/>
            <a:ext cx="89505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Sequence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Slouží k připojení jednotlivých </a:t>
            </a:r>
            <a:r>
              <a:rPr lang="cs" i="1">
                <a:solidFill>
                  <a:srgbClr val="000000"/>
                </a:solidFill>
              </a:rPr>
              <a:t>(pod)úloh</a:t>
            </a:r>
            <a:r>
              <a:rPr lang="cs">
                <a:solidFill>
                  <a:srgbClr val="000000"/>
                </a:solidFill>
              </a:rPr>
              <a:t> do „série“.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Vrací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 b="1">
                <a:solidFill>
                  <a:srgbClr val="000000"/>
                </a:solidFill>
              </a:rPr>
              <a:t> </a:t>
            </a:r>
            <a:r>
              <a:rPr lang="cs">
                <a:solidFill>
                  <a:srgbClr val="000000"/>
                </a:solidFill>
              </a:rPr>
              <a:t>⇔ všechny jeho potomci vrací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endParaRPr b="1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Vrací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∨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r>
              <a:rPr lang="cs" sz="2152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⇔ 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alespoň jeden potomek vrací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∨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endParaRPr b="1">
              <a:solidFill>
                <a:srgbClr val="000000"/>
              </a:solidFill>
              <a:highlight>
                <a:srgbClr val="F6B26B"/>
              </a:highlight>
            </a:endParaRPr>
          </a:p>
          <a:p>
            <a:pPr marL="0" lvl="0" indent="45720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=&gt; 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Chová se jako konjunkce!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303" name="Google Shape;30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224300"/>
            <a:ext cx="4319751" cy="16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2"/>
          <p:cNvSpPr/>
          <p:nvPr/>
        </p:nvSpPr>
        <p:spPr>
          <a:xfrm>
            <a:off x="1376850" y="3815125"/>
            <a:ext cx="1406400" cy="63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900"/>
              <a:t>→</a:t>
            </a:r>
            <a:endParaRPr sz="2900"/>
          </a:p>
        </p:txBody>
      </p:sp>
      <p:sp>
        <p:nvSpPr>
          <p:cNvPr id="305" name="Google Shape;305;p42"/>
          <p:cNvSpPr txBox="1"/>
          <p:nvPr/>
        </p:nvSpPr>
        <p:spPr>
          <a:xfrm>
            <a:off x="723600" y="4500300"/>
            <a:ext cx="271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Open Sans"/>
                <a:ea typeface="Open Sans"/>
                <a:cs typeface="Open Sans"/>
                <a:sym typeface="Open Sans"/>
              </a:rPr>
              <a:t>Sémantická značka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Control flow nodes</a:t>
            </a:r>
            <a:endParaRPr/>
          </a:p>
        </p:txBody>
      </p:sp>
      <p:sp>
        <p:nvSpPr>
          <p:cNvPr id="311" name="Google Shape;311;p43"/>
          <p:cNvSpPr txBox="1">
            <a:spLocks noGrp="1"/>
          </p:cNvSpPr>
          <p:nvPr>
            <p:ph type="body" idx="1"/>
          </p:nvPr>
        </p:nvSpPr>
        <p:spPr>
          <a:xfrm>
            <a:off x="80675" y="1266325"/>
            <a:ext cx="8982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Fallback</a:t>
            </a:r>
            <a:endParaRPr sz="26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Slouží k připojení jednotlivých </a:t>
            </a:r>
            <a:r>
              <a:rPr lang="cs" i="1">
                <a:solidFill>
                  <a:srgbClr val="000000"/>
                </a:solidFill>
              </a:rPr>
              <a:t>úloh</a:t>
            </a:r>
            <a:r>
              <a:rPr lang="cs">
                <a:solidFill>
                  <a:srgbClr val="000000"/>
                </a:solidFill>
              </a:rPr>
              <a:t> „paralelně“.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Vrací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⇔ všechny jeho potomci vrací </a:t>
            </a:r>
            <a:r>
              <a:rPr lang="cs" b="1">
                <a:solidFill>
                  <a:srgbClr val="000000"/>
                </a:solidFill>
                <a:highlight>
                  <a:srgbClr val="E06666"/>
                </a:highlight>
              </a:rPr>
              <a:t>Failure</a:t>
            </a:r>
            <a:endParaRPr b="1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cs">
                <a:solidFill>
                  <a:srgbClr val="000000"/>
                </a:solidFill>
              </a:rPr>
              <a:t>Vrací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⋁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r>
              <a:rPr lang="cs" sz="2152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⇔ 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alespoň jeden potomek vrací </a:t>
            </a:r>
            <a:r>
              <a:rPr lang="cs" b="1">
                <a:solidFill>
                  <a:srgbClr val="000000"/>
                </a:solidFill>
                <a:highlight>
                  <a:schemeClr val="accent3"/>
                </a:highlight>
              </a:rPr>
              <a:t>Success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>
                <a:solidFill>
                  <a:srgbClr val="000000"/>
                </a:solidFill>
              </a:rPr>
              <a:t>⋁</a:t>
            </a: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r>
              <a:rPr lang="cs" b="1">
                <a:solidFill>
                  <a:srgbClr val="000000"/>
                </a:solidFill>
                <a:highlight>
                  <a:srgbClr val="F6B26B"/>
                </a:highlight>
              </a:rPr>
              <a:t>Running</a:t>
            </a:r>
            <a:endParaRPr b="1">
              <a:solidFill>
                <a:srgbClr val="000000"/>
              </a:solidFill>
              <a:highlight>
                <a:srgbClr val="F6B26B"/>
              </a:highlight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>
                <a:solidFill>
                  <a:srgbClr val="000000"/>
                </a:solidFill>
                <a:highlight>
                  <a:schemeClr val="lt1"/>
                </a:highlight>
              </a:rPr>
              <a:t>=&gt; </a:t>
            </a:r>
            <a:r>
              <a:rPr lang="cs" b="1">
                <a:solidFill>
                  <a:srgbClr val="000000"/>
                </a:solidFill>
                <a:highlight>
                  <a:schemeClr val="lt1"/>
                </a:highlight>
              </a:rPr>
              <a:t>Chová se jako disjunkce!</a:t>
            </a:r>
            <a:endParaRPr b="1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sp>
        <p:nvSpPr>
          <p:cNvPr id="312" name="Google Shape;312;p43"/>
          <p:cNvSpPr/>
          <p:nvPr/>
        </p:nvSpPr>
        <p:spPr>
          <a:xfrm>
            <a:off x="1326400" y="3744550"/>
            <a:ext cx="1406400" cy="635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900"/>
              <a:t>?</a:t>
            </a:r>
            <a:endParaRPr sz="2900"/>
          </a:p>
        </p:txBody>
      </p:sp>
      <p:sp>
        <p:nvSpPr>
          <p:cNvPr id="313" name="Google Shape;313;p43"/>
          <p:cNvSpPr txBox="1"/>
          <p:nvPr/>
        </p:nvSpPr>
        <p:spPr>
          <a:xfrm>
            <a:off x="673150" y="4429725"/>
            <a:ext cx="271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Open Sans"/>
                <a:ea typeface="Open Sans"/>
                <a:cs typeface="Open Sans"/>
                <a:sym typeface="Open Sans"/>
              </a:rPr>
              <a:t>Sémantická značka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4" name="Google Shape;31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189312"/>
            <a:ext cx="4414001" cy="1746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Příklad😃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</Words>
  <Application>Microsoft Office PowerPoint</Application>
  <PresentationFormat>On-screen Show (16:9)</PresentationFormat>
  <Paragraphs>128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Open Sans</vt:lpstr>
      <vt:lpstr>PT Sans Narrow</vt:lpstr>
      <vt:lpstr>Arial</vt:lpstr>
      <vt:lpstr>Tropic</vt:lpstr>
      <vt:lpstr>Behaviorální stromy</vt:lpstr>
      <vt:lpstr>Behaviorální stromy (BTs)</vt:lpstr>
      <vt:lpstr>Hlavní výhody</vt:lpstr>
      <vt:lpstr>Výpočet</vt:lpstr>
      <vt:lpstr>Uzly stromu</vt:lpstr>
      <vt:lpstr>Execution nodes</vt:lpstr>
      <vt:lpstr>Control flow nodes</vt:lpstr>
      <vt:lpstr>Control flow nodes</vt:lpstr>
      <vt:lpstr>Příklad😃</vt:lpstr>
      <vt:lpstr>PowerPoint Presentation</vt:lpstr>
      <vt:lpstr>Control flow nodes – other</vt:lpstr>
      <vt:lpstr>Komplikovanější příklad </vt:lpstr>
      <vt:lpstr>PowerPoint Presentation</vt:lpstr>
      <vt:lpstr>Další zdroj informací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pattern</dc:title>
  <cp:lastModifiedBy>Filip Zavoral</cp:lastModifiedBy>
  <cp:revision>2</cp:revision>
  <dcterms:modified xsi:type="dcterms:W3CDTF">2022-06-25T17:11:03Z</dcterms:modified>
</cp:coreProperties>
</file>