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9" r:id="rId1"/>
  </p:sldMasterIdLst>
  <p:notesMasterIdLst>
    <p:notesMasterId r:id="rId49"/>
  </p:notesMasterIdLst>
  <p:sldIdLst>
    <p:sldId id="256" r:id="rId2"/>
    <p:sldId id="257" r:id="rId3"/>
    <p:sldId id="259" r:id="rId4"/>
    <p:sldId id="260" r:id="rId5"/>
    <p:sldId id="258" r:id="rId6"/>
    <p:sldId id="265" r:id="rId7"/>
    <p:sldId id="266" r:id="rId8"/>
    <p:sldId id="261" r:id="rId9"/>
    <p:sldId id="262" r:id="rId10"/>
    <p:sldId id="263" r:id="rId11"/>
    <p:sldId id="264" r:id="rId12"/>
    <p:sldId id="268" r:id="rId13"/>
    <p:sldId id="269" r:id="rId14"/>
    <p:sldId id="271" r:id="rId15"/>
    <p:sldId id="270" r:id="rId16"/>
    <p:sldId id="277" r:id="rId17"/>
    <p:sldId id="273" r:id="rId18"/>
    <p:sldId id="274" r:id="rId19"/>
    <p:sldId id="275" r:id="rId20"/>
    <p:sldId id="276" r:id="rId21"/>
    <p:sldId id="283" r:id="rId22"/>
    <p:sldId id="281" r:id="rId23"/>
    <p:sldId id="279" r:id="rId24"/>
    <p:sldId id="280" r:id="rId25"/>
    <p:sldId id="282" r:id="rId26"/>
    <p:sldId id="284" r:id="rId27"/>
    <p:sldId id="285" r:id="rId28"/>
    <p:sldId id="286" r:id="rId29"/>
    <p:sldId id="306" r:id="rId30"/>
    <p:sldId id="307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9" r:id="rId42"/>
    <p:sldId id="300" r:id="rId43"/>
    <p:sldId id="301" r:id="rId44"/>
    <p:sldId id="303" r:id="rId45"/>
    <p:sldId id="304" r:id="rId46"/>
    <p:sldId id="302" r:id="rId47"/>
    <p:sldId id="305" r:id="rId4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5E8EEC9-17B6-004A-A7E7-70681BAFB372}">
          <p14:sldIdLst>
            <p14:sldId id="256"/>
            <p14:sldId id="257"/>
            <p14:sldId id="259"/>
            <p14:sldId id="260"/>
            <p14:sldId id="258"/>
            <p14:sldId id="265"/>
            <p14:sldId id="266"/>
            <p14:sldId id="261"/>
            <p14:sldId id="262"/>
            <p14:sldId id="263"/>
            <p14:sldId id="264"/>
            <p14:sldId id="268"/>
            <p14:sldId id="269"/>
            <p14:sldId id="271"/>
            <p14:sldId id="270"/>
            <p14:sldId id="277"/>
            <p14:sldId id="273"/>
            <p14:sldId id="274"/>
            <p14:sldId id="275"/>
            <p14:sldId id="276"/>
            <p14:sldId id="283"/>
            <p14:sldId id="281"/>
            <p14:sldId id="279"/>
            <p14:sldId id="280"/>
            <p14:sldId id="282"/>
            <p14:sldId id="284"/>
            <p14:sldId id="285"/>
            <p14:sldId id="286"/>
            <p14:sldId id="306"/>
            <p14:sldId id="307"/>
            <p14:sldId id="287"/>
            <p14:sldId id="288"/>
            <p14:sldId id="289"/>
            <p14:sldId id="290"/>
            <p14:sldId id="291"/>
            <p14:sldId id="292"/>
            <p14:sldId id="293"/>
            <p14:sldId id="294"/>
            <p14:sldId id="295"/>
            <p14:sldId id="296"/>
            <p14:sldId id="299"/>
            <p14:sldId id="300"/>
            <p14:sldId id="301"/>
            <p14:sldId id="303"/>
            <p14:sldId id="304"/>
            <p14:sldId id="302"/>
            <p14:sldId id="30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044"/>
    <p:restoredTop sz="95958"/>
  </p:normalViewPr>
  <p:slideViewPr>
    <p:cSldViewPr snapToGrid="0">
      <p:cViewPr varScale="1">
        <p:scale>
          <a:sx n="84" d="100"/>
          <a:sy n="84" d="100"/>
        </p:scale>
        <p:origin x="200" y="8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4D90DE-EAAE-0246-BFA6-B19E53A53210}" type="doc">
      <dgm:prSet loTypeId="urn:microsoft.com/office/officeart/2005/8/layout/hLis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78789CD-9520-284D-90E3-28799529943C}">
      <dgm:prSet phldrT="[Текст]"/>
      <dgm:spPr>
        <a:solidFill>
          <a:schemeClr val="accent2"/>
        </a:solidFill>
        <a:ln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r>
            <a:rPr lang="en-US" b="1" i="0" u="none" dirty="0">
              <a:ln>
                <a:solidFill>
                  <a:schemeClr val="tx1"/>
                </a:solidFill>
              </a:ln>
              <a:effectLst>
                <a:outerShdw blurRad="174620" dist="38100" dir="5880000" algn="tl" rotWithShape="0">
                  <a:prstClr val="black">
                    <a:alpha val="41226"/>
                  </a:prstClr>
                </a:outerShdw>
              </a:effectLst>
            </a:rPr>
            <a:t>Tight Coupling</a:t>
          </a:r>
          <a:endParaRPr lang="ru-RU" dirty="0">
            <a:ln>
              <a:solidFill>
                <a:schemeClr val="tx1"/>
              </a:solidFill>
            </a:ln>
            <a:effectLst>
              <a:outerShdw blurRad="174620" dist="38100" dir="5880000" algn="tl" rotWithShape="0">
                <a:prstClr val="black">
                  <a:alpha val="41226"/>
                </a:prstClr>
              </a:outerShdw>
            </a:effectLst>
          </a:endParaRPr>
        </a:p>
      </dgm:t>
    </dgm:pt>
    <dgm:pt modelId="{FFF8CABE-04BC-9A4F-AB0A-635A815B8815}" type="parTrans" cxnId="{2BDBCC52-79B4-F540-AF16-0460702D704A}">
      <dgm:prSet/>
      <dgm:spPr/>
      <dgm:t>
        <a:bodyPr/>
        <a:lstStyle/>
        <a:p>
          <a:endParaRPr lang="ru-RU"/>
        </a:p>
      </dgm:t>
    </dgm:pt>
    <dgm:pt modelId="{E57871BB-0F7D-D349-8547-FE01B9DA51B0}" type="sibTrans" cxnId="{2BDBCC52-79B4-F540-AF16-0460702D704A}">
      <dgm:prSet/>
      <dgm:spPr/>
      <dgm:t>
        <a:bodyPr/>
        <a:lstStyle/>
        <a:p>
          <a:endParaRPr lang="ru-RU"/>
        </a:p>
      </dgm:t>
    </dgm:pt>
    <dgm:pt modelId="{1CF68777-4558-2343-BCD5-CE4A49FC7AF3}">
      <dgm:prSet phldrT="[Текст]"/>
      <dgm:spPr>
        <a:solidFill>
          <a:schemeClr val="accent2">
            <a:lumMod val="40000"/>
            <a:lumOff val="60000"/>
            <a:alpha val="90000"/>
          </a:schemeClr>
        </a:solidFill>
        <a:ln>
          <a:solidFill>
            <a:schemeClr val="accent2">
              <a:lumMod val="40000"/>
              <a:lumOff val="60000"/>
              <a:alpha val="90000"/>
            </a:schemeClr>
          </a:solidFill>
        </a:ln>
      </dgm:spPr>
      <dgm:t>
        <a:bodyPr/>
        <a:lstStyle/>
        <a:p>
          <a:pPr>
            <a:buFont typeface="Arial" panose="020B0604020202020204" pitchFamily="34" charset="0"/>
            <a:buNone/>
          </a:pPr>
          <a:r>
            <a:rPr lang="en-US" sz="2400" b="0" i="0" u="none" dirty="0"/>
            <a:t>Components are closely interconnected, making it difficult to modify or replace one component without affecting others.</a:t>
          </a:r>
          <a:endParaRPr lang="ru-RU" sz="2400" dirty="0"/>
        </a:p>
      </dgm:t>
    </dgm:pt>
    <dgm:pt modelId="{A88007CD-C08F-1B4F-BD3F-904FA02E4EAE}" type="parTrans" cxnId="{A7BFD6A0-A681-8840-8E5A-8252AF2C7D77}">
      <dgm:prSet/>
      <dgm:spPr/>
      <dgm:t>
        <a:bodyPr/>
        <a:lstStyle/>
        <a:p>
          <a:endParaRPr lang="ru-RU"/>
        </a:p>
      </dgm:t>
    </dgm:pt>
    <dgm:pt modelId="{726D1991-692F-9044-A7C6-706E7C1341DF}" type="sibTrans" cxnId="{A7BFD6A0-A681-8840-8E5A-8252AF2C7D77}">
      <dgm:prSet/>
      <dgm:spPr/>
      <dgm:t>
        <a:bodyPr/>
        <a:lstStyle/>
        <a:p>
          <a:endParaRPr lang="ru-RU"/>
        </a:p>
      </dgm:t>
    </dgm:pt>
    <dgm:pt modelId="{181F9FF8-05A0-2A46-A252-106557DD5F84}">
      <dgm:prSet phldrT="[Текст]"/>
      <dgm:spPr/>
      <dgm:t>
        <a:bodyPr/>
        <a:lstStyle/>
        <a:p>
          <a:r>
            <a:rPr lang="en-US" b="1" i="0" u="none" dirty="0"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Loose Coupling</a:t>
          </a:r>
          <a:endParaRPr lang="ru-RU" dirty="0"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</dgm:t>
    </dgm:pt>
    <dgm:pt modelId="{8BE8E971-ED2D-3B4D-A0E9-FF9EDD88C67D}" type="parTrans" cxnId="{FB7DDD50-E5A6-5E43-B133-C0F5AB7DC8D1}">
      <dgm:prSet/>
      <dgm:spPr/>
      <dgm:t>
        <a:bodyPr/>
        <a:lstStyle/>
        <a:p>
          <a:endParaRPr lang="ru-RU"/>
        </a:p>
      </dgm:t>
    </dgm:pt>
    <dgm:pt modelId="{72B7D46C-1D33-E14C-A6D3-41134DC9D823}" type="sibTrans" cxnId="{FB7DDD50-E5A6-5E43-B133-C0F5AB7DC8D1}">
      <dgm:prSet/>
      <dgm:spPr/>
      <dgm:t>
        <a:bodyPr/>
        <a:lstStyle/>
        <a:p>
          <a:endParaRPr lang="ru-RU"/>
        </a:p>
      </dgm:t>
    </dgm:pt>
    <dgm:pt modelId="{2879E0C4-DF4E-2A4C-AE51-6CB4E151247D}">
      <dgm:prSet phldrT="[Текст]" custT="1"/>
      <dgm:spPr/>
      <dgm:t>
        <a:bodyPr/>
        <a:lstStyle/>
        <a:p>
          <a:pPr>
            <a:buFont typeface="Arial" panose="020B0604020202020204" pitchFamily="34" charset="0"/>
            <a:buNone/>
          </a:pPr>
          <a:r>
            <a:rPr lang="en-US" sz="2400" b="0" i="0" u="none" dirty="0"/>
            <a:t>Components are independent and communicate through interfaces, reducing dependencies and improving flexibility.</a:t>
          </a:r>
          <a:endParaRPr lang="ru-RU" sz="2400" dirty="0"/>
        </a:p>
      </dgm:t>
    </dgm:pt>
    <dgm:pt modelId="{5F48B5F2-1E0B-5340-BC4C-BBF356B52B7B}" type="parTrans" cxnId="{43A98084-C024-CB42-8757-E94A87E8B178}">
      <dgm:prSet/>
      <dgm:spPr/>
      <dgm:t>
        <a:bodyPr/>
        <a:lstStyle/>
        <a:p>
          <a:endParaRPr lang="ru-RU"/>
        </a:p>
      </dgm:t>
    </dgm:pt>
    <dgm:pt modelId="{3342723E-7A4D-294D-8886-12891FA36275}" type="sibTrans" cxnId="{43A98084-C024-CB42-8757-E94A87E8B178}">
      <dgm:prSet/>
      <dgm:spPr/>
      <dgm:t>
        <a:bodyPr/>
        <a:lstStyle/>
        <a:p>
          <a:endParaRPr lang="ru-RU"/>
        </a:p>
      </dgm:t>
    </dgm:pt>
    <dgm:pt modelId="{46030820-F3FD-6A49-BD9B-74A20D98C085}">
      <dgm:prSet custT="1"/>
      <dgm:spPr>
        <a:solidFill>
          <a:schemeClr val="accent2">
            <a:lumMod val="40000"/>
            <a:lumOff val="60000"/>
            <a:alpha val="90000"/>
          </a:schemeClr>
        </a:solidFill>
        <a:ln>
          <a:solidFill>
            <a:schemeClr val="accent2">
              <a:lumMod val="40000"/>
              <a:lumOff val="60000"/>
              <a:alpha val="90000"/>
            </a:schemeClr>
          </a:solidFill>
        </a:ln>
      </dgm:spPr>
      <dgm:t>
        <a:bodyPr/>
        <a:lstStyle/>
        <a:p>
          <a:pPr>
            <a:buFont typeface="Arial" panose="020B0604020202020204" pitchFamily="34" charset="0"/>
            <a:buNone/>
          </a:pPr>
          <a:r>
            <a:rPr lang="en-US" sz="2000" b="0" i="1" u="none" dirty="0"/>
            <a:t>Example: Direct instantiation of dependencies within a class.</a:t>
          </a:r>
        </a:p>
      </dgm:t>
    </dgm:pt>
    <dgm:pt modelId="{633FB0D5-124E-464D-8DA4-1CBBD1992CDB}" type="parTrans" cxnId="{72AA8DB8-1C8A-174E-B787-E4B664A9D2B8}">
      <dgm:prSet/>
      <dgm:spPr/>
      <dgm:t>
        <a:bodyPr/>
        <a:lstStyle/>
        <a:p>
          <a:endParaRPr lang="ru-RU"/>
        </a:p>
      </dgm:t>
    </dgm:pt>
    <dgm:pt modelId="{C0E9D450-24AB-E74A-9CFA-AD4580B0C796}" type="sibTrans" cxnId="{72AA8DB8-1C8A-174E-B787-E4B664A9D2B8}">
      <dgm:prSet/>
      <dgm:spPr/>
      <dgm:t>
        <a:bodyPr/>
        <a:lstStyle/>
        <a:p>
          <a:endParaRPr lang="ru-RU"/>
        </a:p>
      </dgm:t>
    </dgm:pt>
    <dgm:pt modelId="{52591FB2-C21D-1249-BF39-A3C0ED420BD7}">
      <dgm:prSet custT="1"/>
      <dgm:spPr/>
      <dgm:t>
        <a:bodyPr/>
        <a:lstStyle/>
        <a:p>
          <a:pPr>
            <a:buFont typeface="Arial" panose="020B0604020202020204" pitchFamily="34" charset="0"/>
            <a:buNone/>
          </a:pPr>
          <a:r>
            <a:rPr lang="en-US" sz="2000" b="0" i="1" u="none" dirty="0"/>
            <a:t>Example: Using dependency injection to provide dependencies externally.</a:t>
          </a:r>
        </a:p>
      </dgm:t>
    </dgm:pt>
    <dgm:pt modelId="{B1DD3C2F-A45F-3D44-93EE-CF0145E496D3}" type="parTrans" cxnId="{7F564FBE-7B27-C044-AB59-E15D00A59722}">
      <dgm:prSet/>
      <dgm:spPr/>
      <dgm:t>
        <a:bodyPr/>
        <a:lstStyle/>
        <a:p>
          <a:endParaRPr lang="ru-RU"/>
        </a:p>
      </dgm:t>
    </dgm:pt>
    <dgm:pt modelId="{CBD544A4-676F-6648-B6CE-04363B1F12CE}" type="sibTrans" cxnId="{7F564FBE-7B27-C044-AB59-E15D00A59722}">
      <dgm:prSet/>
      <dgm:spPr/>
      <dgm:t>
        <a:bodyPr/>
        <a:lstStyle/>
        <a:p>
          <a:endParaRPr lang="ru-RU"/>
        </a:p>
      </dgm:t>
    </dgm:pt>
    <dgm:pt modelId="{01325CF7-E508-FB43-98B7-88645D2585F7}">
      <dgm:prSet custT="1"/>
      <dgm:spPr>
        <a:solidFill>
          <a:schemeClr val="accent2">
            <a:lumMod val="40000"/>
            <a:lumOff val="60000"/>
            <a:alpha val="90000"/>
          </a:schemeClr>
        </a:solidFill>
        <a:ln>
          <a:solidFill>
            <a:schemeClr val="accent2">
              <a:lumMod val="40000"/>
              <a:lumOff val="60000"/>
              <a:alpha val="90000"/>
            </a:schemeClr>
          </a:solidFill>
        </a:ln>
      </dgm:spPr>
      <dgm:t>
        <a:bodyPr/>
        <a:lstStyle/>
        <a:p>
          <a:pPr>
            <a:buFont typeface="Arial" panose="020B0604020202020204" pitchFamily="34" charset="0"/>
            <a:buNone/>
          </a:pPr>
          <a:endParaRPr lang="en-US" sz="2000" b="0" i="1" u="none" dirty="0"/>
        </a:p>
      </dgm:t>
    </dgm:pt>
    <dgm:pt modelId="{22C58ABA-3243-354F-844D-45330B2BFD4B}" type="parTrans" cxnId="{67B1EF5F-F946-0C4D-B4DE-1685D2A603CA}">
      <dgm:prSet/>
      <dgm:spPr/>
      <dgm:t>
        <a:bodyPr/>
        <a:lstStyle/>
        <a:p>
          <a:endParaRPr lang="ru-RU"/>
        </a:p>
      </dgm:t>
    </dgm:pt>
    <dgm:pt modelId="{9F953933-F983-BD47-946A-BECC0831B133}" type="sibTrans" cxnId="{67B1EF5F-F946-0C4D-B4DE-1685D2A603CA}">
      <dgm:prSet/>
      <dgm:spPr/>
      <dgm:t>
        <a:bodyPr/>
        <a:lstStyle/>
        <a:p>
          <a:endParaRPr lang="ru-RU"/>
        </a:p>
      </dgm:t>
    </dgm:pt>
    <dgm:pt modelId="{98516022-334A-7F41-8050-67E9F2687DEB}" type="pres">
      <dgm:prSet presAssocID="{CA4D90DE-EAAE-0246-BFA6-B19E53A53210}" presName="Name0" presStyleCnt="0">
        <dgm:presLayoutVars>
          <dgm:dir/>
          <dgm:animLvl val="lvl"/>
          <dgm:resizeHandles val="exact"/>
        </dgm:presLayoutVars>
      </dgm:prSet>
      <dgm:spPr/>
    </dgm:pt>
    <dgm:pt modelId="{34F3FF00-2410-E549-A843-7B115F0E999E}" type="pres">
      <dgm:prSet presAssocID="{378789CD-9520-284D-90E3-28799529943C}" presName="composite" presStyleCnt="0"/>
      <dgm:spPr/>
    </dgm:pt>
    <dgm:pt modelId="{1EA22D93-2EC8-E546-9595-1BE2BA34B78A}" type="pres">
      <dgm:prSet presAssocID="{378789CD-9520-284D-90E3-28799529943C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7DCFAB6A-4093-FE4D-9E1B-86AEEFA8F023}" type="pres">
      <dgm:prSet presAssocID="{378789CD-9520-284D-90E3-28799529943C}" presName="desTx" presStyleLbl="alignAccFollowNode1" presStyleIdx="0" presStyleCnt="2">
        <dgm:presLayoutVars>
          <dgm:bulletEnabled val="1"/>
        </dgm:presLayoutVars>
      </dgm:prSet>
      <dgm:spPr/>
    </dgm:pt>
    <dgm:pt modelId="{ECFBA6A7-B624-1E44-B136-5787A8B290E8}" type="pres">
      <dgm:prSet presAssocID="{E57871BB-0F7D-D349-8547-FE01B9DA51B0}" presName="space" presStyleCnt="0"/>
      <dgm:spPr/>
    </dgm:pt>
    <dgm:pt modelId="{050AA950-3294-E44E-80E0-D3CC5DF9540A}" type="pres">
      <dgm:prSet presAssocID="{181F9FF8-05A0-2A46-A252-106557DD5F84}" presName="composite" presStyleCnt="0"/>
      <dgm:spPr/>
    </dgm:pt>
    <dgm:pt modelId="{E01BA3CF-EFAD-1F4F-9170-45B1A53C2262}" type="pres">
      <dgm:prSet presAssocID="{181F9FF8-05A0-2A46-A252-106557DD5F84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0664AA1E-A44D-2A42-A262-55909BC44E8A}" type="pres">
      <dgm:prSet presAssocID="{181F9FF8-05A0-2A46-A252-106557DD5F84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26DF3A0D-065C-C74A-965B-AB9D07476CF3}" type="presOf" srcId="{46030820-F3FD-6A49-BD9B-74A20D98C085}" destId="{7DCFAB6A-4093-FE4D-9E1B-86AEEFA8F023}" srcOrd="0" destOrd="2" presId="urn:microsoft.com/office/officeart/2005/8/layout/hList1"/>
    <dgm:cxn modelId="{42C43727-0457-394E-A244-8F213C455210}" type="presOf" srcId="{2879E0C4-DF4E-2A4C-AE51-6CB4E151247D}" destId="{0664AA1E-A44D-2A42-A262-55909BC44E8A}" srcOrd="0" destOrd="0" presId="urn:microsoft.com/office/officeart/2005/8/layout/hList1"/>
    <dgm:cxn modelId="{983DAF28-D034-674B-80CC-097A48C3A03C}" type="presOf" srcId="{1CF68777-4558-2343-BCD5-CE4A49FC7AF3}" destId="{7DCFAB6A-4093-FE4D-9E1B-86AEEFA8F023}" srcOrd="0" destOrd="0" presId="urn:microsoft.com/office/officeart/2005/8/layout/hList1"/>
    <dgm:cxn modelId="{2D4BE830-1009-1141-BA6A-825BD925C942}" type="presOf" srcId="{01325CF7-E508-FB43-98B7-88645D2585F7}" destId="{7DCFAB6A-4093-FE4D-9E1B-86AEEFA8F023}" srcOrd="0" destOrd="1" presId="urn:microsoft.com/office/officeart/2005/8/layout/hList1"/>
    <dgm:cxn modelId="{FB7DDD50-E5A6-5E43-B133-C0F5AB7DC8D1}" srcId="{CA4D90DE-EAAE-0246-BFA6-B19E53A53210}" destId="{181F9FF8-05A0-2A46-A252-106557DD5F84}" srcOrd="1" destOrd="0" parTransId="{8BE8E971-ED2D-3B4D-A0E9-FF9EDD88C67D}" sibTransId="{72B7D46C-1D33-E14C-A6D3-41134DC9D823}"/>
    <dgm:cxn modelId="{2BDBCC52-79B4-F540-AF16-0460702D704A}" srcId="{CA4D90DE-EAAE-0246-BFA6-B19E53A53210}" destId="{378789CD-9520-284D-90E3-28799529943C}" srcOrd="0" destOrd="0" parTransId="{FFF8CABE-04BC-9A4F-AB0A-635A815B8815}" sibTransId="{E57871BB-0F7D-D349-8547-FE01B9DA51B0}"/>
    <dgm:cxn modelId="{67B1EF5F-F946-0C4D-B4DE-1685D2A603CA}" srcId="{378789CD-9520-284D-90E3-28799529943C}" destId="{01325CF7-E508-FB43-98B7-88645D2585F7}" srcOrd="1" destOrd="0" parTransId="{22C58ABA-3243-354F-844D-45330B2BFD4B}" sibTransId="{9F953933-F983-BD47-946A-BECC0831B133}"/>
    <dgm:cxn modelId="{59925D66-8014-7747-A0D5-57F2554798FF}" type="presOf" srcId="{378789CD-9520-284D-90E3-28799529943C}" destId="{1EA22D93-2EC8-E546-9595-1BE2BA34B78A}" srcOrd="0" destOrd="0" presId="urn:microsoft.com/office/officeart/2005/8/layout/hList1"/>
    <dgm:cxn modelId="{44DD097A-F7F2-8B49-8BCE-BDD94C4CCD9F}" type="presOf" srcId="{181F9FF8-05A0-2A46-A252-106557DD5F84}" destId="{E01BA3CF-EFAD-1F4F-9170-45B1A53C2262}" srcOrd="0" destOrd="0" presId="urn:microsoft.com/office/officeart/2005/8/layout/hList1"/>
    <dgm:cxn modelId="{43A98084-C024-CB42-8757-E94A87E8B178}" srcId="{181F9FF8-05A0-2A46-A252-106557DD5F84}" destId="{2879E0C4-DF4E-2A4C-AE51-6CB4E151247D}" srcOrd="0" destOrd="0" parTransId="{5F48B5F2-1E0B-5340-BC4C-BBF356B52B7B}" sibTransId="{3342723E-7A4D-294D-8886-12891FA36275}"/>
    <dgm:cxn modelId="{A7BFD6A0-A681-8840-8E5A-8252AF2C7D77}" srcId="{378789CD-9520-284D-90E3-28799529943C}" destId="{1CF68777-4558-2343-BCD5-CE4A49FC7AF3}" srcOrd="0" destOrd="0" parTransId="{A88007CD-C08F-1B4F-BD3F-904FA02E4EAE}" sibTransId="{726D1991-692F-9044-A7C6-706E7C1341DF}"/>
    <dgm:cxn modelId="{72AA8DB8-1C8A-174E-B787-E4B664A9D2B8}" srcId="{378789CD-9520-284D-90E3-28799529943C}" destId="{46030820-F3FD-6A49-BD9B-74A20D98C085}" srcOrd="2" destOrd="0" parTransId="{633FB0D5-124E-464D-8DA4-1CBBD1992CDB}" sibTransId="{C0E9D450-24AB-E74A-9CFA-AD4580B0C796}"/>
    <dgm:cxn modelId="{7F564FBE-7B27-C044-AB59-E15D00A59722}" srcId="{181F9FF8-05A0-2A46-A252-106557DD5F84}" destId="{52591FB2-C21D-1249-BF39-A3C0ED420BD7}" srcOrd="1" destOrd="0" parTransId="{B1DD3C2F-A45F-3D44-93EE-CF0145E496D3}" sibTransId="{CBD544A4-676F-6648-B6CE-04363B1F12CE}"/>
    <dgm:cxn modelId="{887003CF-8451-FB43-9637-97336CCF3B5E}" type="presOf" srcId="{CA4D90DE-EAAE-0246-BFA6-B19E53A53210}" destId="{98516022-334A-7F41-8050-67E9F2687DEB}" srcOrd="0" destOrd="0" presId="urn:microsoft.com/office/officeart/2005/8/layout/hList1"/>
    <dgm:cxn modelId="{E54BD8F4-C426-B04B-9CAE-B8B47CD067BB}" type="presOf" srcId="{52591FB2-C21D-1249-BF39-A3C0ED420BD7}" destId="{0664AA1E-A44D-2A42-A262-55909BC44E8A}" srcOrd="0" destOrd="1" presId="urn:microsoft.com/office/officeart/2005/8/layout/hList1"/>
    <dgm:cxn modelId="{D987B0A3-E3B4-324A-83F4-7BF46F37B0F6}" type="presParOf" srcId="{98516022-334A-7F41-8050-67E9F2687DEB}" destId="{34F3FF00-2410-E549-A843-7B115F0E999E}" srcOrd="0" destOrd="0" presId="urn:microsoft.com/office/officeart/2005/8/layout/hList1"/>
    <dgm:cxn modelId="{4C8F03F6-6C6A-A143-9208-AF0D6A0C8CAA}" type="presParOf" srcId="{34F3FF00-2410-E549-A843-7B115F0E999E}" destId="{1EA22D93-2EC8-E546-9595-1BE2BA34B78A}" srcOrd="0" destOrd="0" presId="urn:microsoft.com/office/officeart/2005/8/layout/hList1"/>
    <dgm:cxn modelId="{AD903BC8-5BAC-1F42-B76D-1D58164D5F96}" type="presParOf" srcId="{34F3FF00-2410-E549-A843-7B115F0E999E}" destId="{7DCFAB6A-4093-FE4D-9E1B-86AEEFA8F023}" srcOrd="1" destOrd="0" presId="urn:microsoft.com/office/officeart/2005/8/layout/hList1"/>
    <dgm:cxn modelId="{B4AB1368-A3BF-764D-B2ED-A64DBE91BFF4}" type="presParOf" srcId="{98516022-334A-7F41-8050-67E9F2687DEB}" destId="{ECFBA6A7-B624-1E44-B136-5787A8B290E8}" srcOrd="1" destOrd="0" presId="urn:microsoft.com/office/officeart/2005/8/layout/hList1"/>
    <dgm:cxn modelId="{2CB928E0-7C95-6D4A-B77B-856A4F1A29D1}" type="presParOf" srcId="{98516022-334A-7F41-8050-67E9F2687DEB}" destId="{050AA950-3294-E44E-80E0-D3CC5DF9540A}" srcOrd="2" destOrd="0" presId="urn:microsoft.com/office/officeart/2005/8/layout/hList1"/>
    <dgm:cxn modelId="{4F6F8AB4-2035-0647-9DDB-B5E74C97405F}" type="presParOf" srcId="{050AA950-3294-E44E-80E0-D3CC5DF9540A}" destId="{E01BA3CF-EFAD-1F4F-9170-45B1A53C2262}" srcOrd="0" destOrd="0" presId="urn:microsoft.com/office/officeart/2005/8/layout/hList1"/>
    <dgm:cxn modelId="{B65AFC90-F27F-F647-8214-29A27B1232C4}" type="presParOf" srcId="{050AA950-3294-E44E-80E0-D3CC5DF9540A}" destId="{0664AA1E-A44D-2A42-A262-55909BC44E8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A22D93-2EC8-E546-9595-1BE2BA34B78A}">
      <dsp:nvSpPr>
        <dsp:cNvPr id="0" name=""/>
        <dsp:cNvSpPr/>
      </dsp:nvSpPr>
      <dsp:spPr>
        <a:xfrm>
          <a:off x="37" y="335632"/>
          <a:ext cx="3611987" cy="1417345"/>
        </a:xfrm>
        <a:prstGeom prst="rect">
          <a:avLst/>
        </a:prstGeom>
        <a:solidFill>
          <a:schemeClr val="accent2"/>
        </a:solidFill>
        <a:ln w="12700" cap="flat" cmpd="sng" algn="ctr">
          <a:solidFill>
            <a:schemeClr val="tx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162560" rIns="284480" bIns="16256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b="1" i="0" u="none" kern="1200" dirty="0">
              <a:ln>
                <a:solidFill>
                  <a:schemeClr val="tx1"/>
                </a:solidFill>
              </a:ln>
              <a:effectLst>
                <a:outerShdw blurRad="174620" dist="38100" dir="5880000" algn="tl" rotWithShape="0">
                  <a:prstClr val="black">
                    <a:alpha val="41226"/>
                  </a:prstClr>
                </a:outerShdw>
              </a:effectLst>
            </a:rPr>
            <a:t>Tight Coupling</a:t>
          </a:r>
          <a:endParaRPr lang="ru-RU" sz="4000" kern="1200" dirty="0">
            <a:ln>
              <a:solidFill>
                <a:schemeClr val="tx1"/>
              </a:solidFill>
            </a:ln>
            <a:effectLst>
              <a:outerShdw blurRad="174620" dist="38100" dir="5880000" algn="tl" rotWithShape="0">
                <a:prstClr val="black">
                  <a:alpha val="41226"/>
                </a:prstClr>
              </a:outerShdw>
            </a:effectLst>
          </a:endParaRPr>
        </a:p>
      </dsp:txBody>
      <dsp:txXfrm>
        <a:off x="37" y="335632"/>
        <a:ext cx="3611987" cy="1417345"/>
      </dsp:txXfrm>
    </dsp:sp>
    <dsp:sp modelId="{7DCFAB6A-4093-FE4D-9E1B-86AEEFA8F023}">
      <dsp:nvSpPr>
        <dsp:cNvPr id="0" name=""/>
        <dsp:cNvSpPr/>
      </dsp:nvSpPr>
      <dsp:spPr>
        <a:xfrm>
          <a:off x="37" y="1752977"/>
          <a:ext cx="3611987" cy="3149887"/>
        </a:xfrm>
        <a:prstGeom prst="rect">
          <a:avLst/>
        </a:prstGeom>
        <a:solidFill>
          <a:schemeClr val="accent2">
            <a:lumMod val="40000"/>
            <a:lumOff val="60000"/>
            <a:alpha val="90000"/>
          </a:schemeClr>
        </a:solidFill>
        <a:ln w="12700" cap="flat" cmpd="sng" algn="ctr">
          <a:solidFill>
            <a:schemeClr val="accent2">
              <a:lumMod val="40000"/>
              <a:lumOff val="60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en-US" sz="2400" b="0" i="0" u="none" kern="1200" dirty="0"/>
            <a:t>Components are closely interconnected, making it difficult to modify or replace one component without affecting others.</a:t>
          </a:r>
          <a:endParaRPr lang="ru-RU" sz="24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endParaRPr lang="en-US" sz="2000" b="0" i="1" u="none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en-US" sz="2000" b="0" i="1" u="none" kern="1200" dirty="0"/>
            <a:t>Example: Direct instantiation of dependencies within a class.</a:t>
          </a:r>
        </a:p>
      </dsp:txBody>
      <dsp:txXfrm>
        <a:off x="37" y="1752977"/>
        <a:ext cx="3611987" cy="3149887"/>
      </dsp:txXfrm>
    </dsp:sp>
    <dsp:sp modelId="{E01BA3CF-EFAD-1F4F-9170-45B1A53C2262}">
      <dsp:nvSpPr>
        <dsp:cNvPr id="0" name=""/>
        <dsp:cNvSpPr/>
      </dsp:nvSpPr>
      <dsp:spPr>
        <a:xfrm>
          <a:off x="4117703" y="335632"/>
          <a:ext cx="3611987" cy="14173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162560" rIns="284480" bIns="16256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b="1" i="0" u="none" kern="1200" dirty="0"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Loose Coupling</a:t>
          </a:r>
          <a:endParaRPr lang="ru-RU" sz="4000" kern="1200" dirty="0"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</dsp:txBody>
      <dsp:txXfrm>
        <a:off x="4117703" y="335632"/>
        <a:ext cx="3611987" cy="1417345"/>
      </dsp:txXfrm>
    </dsp:sp>
    <dsp:sp modelId="{0664AA1E-A44D-2A42-A262-55909BC44E8A}">
      <dsp:nvSpPr>
        <dsp:cNvPr id="0" name=""/>
        <dsp:cNvSpPr/>
      </dsp:nvSpPr>
      <dsp:spPr>
        <a:xfrm>
          <a:off x="4117703" y="1752977"/>
          <a:ext cx="3611987" cy="314988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en-US" sz="2400" b="0" i="0" u="none" kern="1200" dirty="0"/>
            <a:t>Components are independent and communicate through interfaces, reducing dependencies and improving flexibility.</a:t>
          </a:r>
          <a:endParaRPr lang="ru-RU" sz="24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en-US" sz="2000" b="0" i="1" u="none" kern="1200" dirty="0"/>
            <a:t>Example: Using dependency injection to provide dependencies externally.</a:t>
          </a:r>
        </a:p>
      </dsp:txBody>
      <dsp:txXfrm>
        <a:off x="4117703" y="1752977"/>
        <a:ext cx="3611987" cy="31498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76833B-7CB7-8B49-A967-CCB7CCA79CE8}" type="datetimeFigureOut">
              <a:rPr lang="cs-CZ" smtClean="0"/>
              <a:t>18.05.2024</a:t>
            </a:fld>
            <a:endParaRPr lang="cs-CZ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cs-CZ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2CFC38-4874-D741-B641-DF29DC99C9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42878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5D2EC-9DE8-8C4F-9675-B72784FADBF9}" type="datetime1">
              <a:rPr lang="ru-RU" smtClean="0"/>
              <a:t>18.05.2024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90147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9B9E-718E-CA45-A2E9-9C2B45B3E981}" type="datetime1">
              <a:rPr lang="ru-RU" smtClean="0"/>
              <a:t>18.05.2024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136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4F4EF-5642-8647-8D60-3787BE4ECE2B}" type="datetime1">
              <a:rPr lang="ru-RU" smtClean="0"/>
              <a:t>18.05.2024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437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E4A99-CAE1-9B40-8ED1-821B023DFED5}" type="datetime1">
              <a:rPr lang="ru-RU" smtClean="0"/>
              <a:t>18.05.2024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809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8B7B7-0256-CA4A-B94A-3A612DFC868E}" type="datetime1">
              <a:rPr lang="ru-RU" smtClean="0"/>
              <a:t>18.05.2024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8381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C5DE6-40F1-A749-B509-3AF13DF0B7C5}" type="datetime1">
              <a:rPr lang="ru-RU" smtClean="0"/>
              <a:t>18.05.2024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980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171AD-0E82-6F41-B908-F0D0A7297772}" type="datetime1">
              <a:rPr lang="ru-RU" smtClean="0"/>
              <a:t>18.05.2024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571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F3186-255D-5F4A-9A59-F8719BD153D7}" type="datetime1">
              <a:rPr lang="ru-RU" smtClean="0"/>
              <a:t>18.05.2024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9989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DC110-E3F6-D244-95D9-196CEBAB64BF}" type="datetime1">
              <a:rPr lang="ru-RU" smtClean="0"/>
              <a:t>18.05.2024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701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EFD2B-568E-2740-B041-8949993AED1F}" type="datetime1">
              <a:rPr lang="ru-RU" smtClean="0"/>
              <a:t>18.05.2024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6106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56424DD5-C291-1244-B6E5-9ADB71435D10}" type="datetime1">
              <a:rPr lang="ru-RU" smtClean="0"/>
              <a:t>18.05.2024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75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DC7D1986-34F1-0D4E-ADEB-82936AC37A4B}" type="datetime1">
              <a:rPr lang="ru-RU" smtClean="0"/>
              <a:t>18.05.2024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264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eeksforgeeks.org/service-locator-pattern/" TargetMode="External"/><Relationship Id="rId3" Type="http://schemas.openxmlformats.org/officeDocument/2006/relationships/hyperlink" Target="https://learn.microsoft.com/en-us/dotnet/core/extensions/dependency-injection" TargetMode="External"/><Relationship Id="rId7" Type="http://schemas.openxmlformats.org/officeDocument/2006/relationships/hyperlink" Target="https://en.wikipedia.org/wiki/Service_locator_pattern" TargetMode="External"/><Relationship Id="rId2" Type="http://schemas.openxmlformats.org/officeDocument/2006/relationships/hyperlink" Target="https://en.wikipedia.org/wiki/Dependency_injectio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ngular.io/guide/dependency-injection" TargetMode="External"/><Relationship Id="rId5" Type="http://schemas.openxmlformats.org/officeDocument/2006/relationships/hyperlink" Target="https://stackify.com/dependency-injection/#:~:text=Dependency%20injection%20is%20a%20programming,inversion%20and%20single%20responsibility%20principles" TargetMode="External"/><Relationship Id="rId4" Type="http://schemas.openxmlformats.org/officeDocument/2006/relationships/hyperlink" Target="https://www.freecodecamp.org/news/a-quick-intro-to-dependency-injection-what-it-is-and-when-to-use-it-7578c84fa88f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A17D76-A67E-CFAE-D31B-E272C91D3D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98590" y="988741"/>
            <a:ext cx="5888754" cy="4880518"/>
          </a:xfrm>
          <a:noFill/>
          <a:ln>
            <a:noFill/>
          </a:ln>
        </p:spPr>
        <p:txBody>
          <a:bodyPr wrap="square">
            <a:normAutofit/>
          </a:bodyPr>
          <a:lstStyle/>
          <a:p>
            <a:pPr algn="l"/>
            <a:r>
              <a:rPr lang="cs-CZ" sz="4800">
                <a:solidFill>
                  <a:schemeClr val="tx1"/>
                </a:solidFill>
              </a:rPr>
              <a:t>DEPENDENCY INJECTION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E5BD17F-C95C-40ED-8D04-03295D46FD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438656" cy="6858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203DEB5-0B19-4F8E-84E2-00F5861C96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38656" y="0"/>
            <a:ext cx="321564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E7FC6FB-EC39-E305-99FC-DD64A38D8A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67700" y="2007220"/>
            <a:ext cx="2357553" cy="2843560"/>
          </a:xfrm>
        </p:spPr>
        <p:txBody>
          <a:bodyPr anchor="ctr">
            <a:normAutofit/>
          </a:bodyPr>
          <a:lstStyle/>
          <a:p>
            <a:pPr algn="r"/>
            <a:r>
              <a:rPr lang="cs-CZ">
                <a:solidFill>
                  <a:srgbClr val="FFFFFF"/>
                </a:solidFill>
              </a:rPr>
              <a:t>Bc. Egor Ulianov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A040B08-D7C8-E311-12B2-3590A7204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126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89554C-9677-59B4-B417-FF7334AD6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28092"/>
            <a:ext cx="7729728" cy="1188720"/>
          </a:xfrm>
        </p:spPr>
        <p:txBody>
          <a:bodyPr/>
          <a:lstStyle/>
          <a:p>
            <a:r>
              <a:rPr lang="cs-CZ" dirty="0" err="1"/>
              <a:t>Loose</a:t>
            </a:r>
            <a:r>
              <a:rPr lang="cs-CZ" dirty="0"/>
              <a:t> </a:t>
            </a:r>
            <a:r>
              <a:rPr lang="cs-CZ" dirty="0" err="1"/>
              <a:t>coupling</a:t>
            </a:r>
            <a:r>
              <a:rPr lang="cs-CZ" dirty="0"/>
              <a:t> (DI)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064905-C44A-BEA3-1035-1F85A9A2D44E}"/>
              </a:ext>
            </a:extLst>
          </p:cNvPr>
          <p:cNvSpPr txBox="1"/>
          <p:nvPr/>
        </p:nvSpPr>
        <p:spPr>
          <a:xfrm>
            <a:off x="2231136" y="1595021"/>
            <a:ext cx="9160764" cy="50475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300" noProof="1">
                <a:solidFill>
                  <a:srgbClr val="002060"/>
                </a:solidFill>
              </a:rPr>
              <a:t>public class </a:t>
            </a:r>
            <a:r>
              <a:rPr lang="cs-CZ" sz="2300" noProof="1">
                <a:solidFill>
                  <a:srgbClr val="C00000"/>
                </a:solidFill>
              </a:rPr>
              <a:t>CoffeeShop</a:t>
            </a:r>
            <a:r>
              <a:rPr lang="cs-CZ" sz="2300" noProof="1"/>
              <a:t> {</a:t>
            </a:r>
          </a:p>
          <a:p>
            <a:r>
              <a:rPr lang="cs-CZ" sz="2300" noProof="1"/>
              <a:t>    </a:t>
            </a:r>
            <a:r>
              <a:rPr lang="cs-CZ" sz="2300" noProof="1">
                <a:solidFill>
                  <a:srgbClr val="002060"/>
                </a:solidFill>
              </a:rPr>
              <a:t>private</a:t>
            </a:r>
            <a:r>
              <a:rPr lang="cs-CZ" sz="2300" noProof="1"/>
              <a:t> CoffeeMaker coffeeMaker;</a:t>
            </a:r>
          </a:p>
          <a:p>
            <a:endParaRPr lang="cs-CZ" sz="2300" noProof="1"/>
          </a:p>
          <a:p>
            <a:r>
              <a:rPr lang="cs-CZ" sz="2300" noProof="1"/>
              <a:t>    </a:t>
            </a:r>
            <a:r>
              <a:rPr lang="cs-CZ" sz="2300" noProof="1">
                <a:solidFill>
                  <a:srgbClr val="002060"/>
                </a:solidFill>
              </a:rPr>
              <a:t>public</a:t>
            </a:r>
            <a:r>
              <a:rPr lang="cs-CZ" sz="2300" noProof="1"/>
              <a:t> </a:t>
            </a:r>
            <a:r>
              <a:rPr lang="cs-CZ" sz="2300" noProof="1">
                <a:solidFill>
                  <a:srgbClr val="C00000"/>
                </a:solidFill>
              </a:rPr>
              <a:t>CoffeeShop</a:t>
            </a:r>
            <a:r>
              <a:rPr lang="cs-CZ" sz="2300" noProof="1"/>
              <a:t>(CoffeeMaker coffeeMaker) {</a:t>
            </a:r>
          </a:p>
          <a:p>
            <a:r>
              <a:rPr lang="cs-CZ" sz="2300" noProof="1"/>
              <a:t>        </a:t>
            </a:r>
            <a:r>
              <a:rPr lang="cs-CZ" sz="2300" noProof="1">
                <a:solidFill>
                  <a:srgbClr val="004000"/>
                </a:solidFill>
              </a:rPr>
              <a:t>// CoffeeShop receives a CoffeeMaker instance through 	   		   		  // constructor injection</a:t>
            </a:r>
          </a:p>
          <a:p>
            <a:r>
              <a:rPr lang="cs-CZ" sz="2300" noProof="1"/>
              <a:t>        </a:t>
            </a:r>
            <a:r>
              <a:rPr lang="cs-CZ" sz="2300" noProof="1">
                <a:solidFill>
                  <a:schemeClr val="accent1">
                    <a:lumMod val="50000"/>
                  </a:schemeClr>
                </a:solidFill>
              </a:rPr>
              <a:t>this.</a:t>
            </a:r>
            <a:r>
              <a:rPr lang="cs-CZ" sz="2300" noProof="1"/>
              <a:t>coffeeMaker = coffeeMaker;</a:t>
            </a:r>
          </a:p>
          <a:p>
            <a:r>
              <a:rPr lang="cs-CZ" sz="2300" noProof="1"/>
              <a:t>    }</a:t>
            </a:r>
          </a:p>
          <a:p>
            <a:endParaRPr lang="cs-CZ" sz="2300" noProof="1"/>
          </a:p>
          <a:p>
            <a:r>
              <a:rPr lang="cs-CZ" sz="2300" noProof="1"/>
              <a:t>    </a:t>
            </a:r>
            <a:r>
              <a:rPr lang="cs-CZ" sz="2300" noProof="1">
                <a:solidFill>
                  <a:srgbClr val="002060"/>
                </a:solidFill>
              </a:rPr>
              <a:t>public void </a:t>
            </a:r>
            <a:r>
              <a:rPr lang="cs-CZ" sz="2300" noProof="1">
                <a:solidFill>
                  <a:srgbClr val="C00000"/>
                </a:solidFill>
              </a:rPr>
              <a:t>serveCoffee</a:t>
            </a:r>
            <a:r>
              <a:rPr lang="cs-CZ" sz="2300" noProof="1"/>
              <a:t>() {</a:t>
            </a:r>
          </a:p>
          <a:p>
            <a:r>
              <a:rPr lang="cs-CZ" sz="2300" noProof="1"/>
              <a:t>        </a:t>
            </a:r>
            <a:r>
              <a:rPr lang="cs-CZ" sz="2300" noProof="1">
                <a:solidFill>
                  <a:srgbClr val="004000"/>
                </a:solidFill>
              </a:rPr>
              <a:t>// CoffeeShop uses the injected CoffeeMaker instance to brew coffee</a:t>
            </a:r>
            <a:r>
              <a:rPr lang="cs-CZ" sz="2300" noProof="1"/>
              <a:t>        	  </a:t>
            </a:r>
            <a:r>
              <a:rPr lang="cs-CZ" sz="2300" noProof="1">
                <a:solidFill>
                  <a:schemeClr val="accent1">
                    <a:lumMod val="50000"/>
                  </a:schemeClr>
                </a:solidFill>
              </a:rPr>
              <a:t>this.</a:t>
            </a:r>
            <a:r>
              <a:rPr lang="cs-CZ" sz="2300" noProof="1"/>
              <a:t>coffeeMaker.brewCoffee();</a:t>
            </a:r>
          </a:p>
          <a:p>
            <a:r>
              <a:rPr lang="cs-CZ" sz="2300" noProof="1"/>
              <a:t>    }</a:t>
            </a:r>
          </a:p>
          <a:p>
            <a:r>
              <a:rPr lang="cs-CZ" sz="2300" noProof="1"/>
              <a:t>}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933F79B3-D76A-FD3D-67C9-B377C1898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5171524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C2A9291-55AD-4DDC-8735-1BA5A1C98C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EE442D-8777-C24E-5B4B-E750F3FD7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600" y="2542604"/>
            <a:ext cx="8686800" cy="1772793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vert="horz" wrap="square" lIns="182880" tIns="182880" rIns="182880" bIns="182880" rtlCol="0" anchor="ctr">
            <a:normAutofit/>
          </a:bodyPr>
          <a:lstStyle/>
          <a:p>
            <a:r>
              <a:rPr lang="en-US" sz="4800" kern="1200" cap="all" spc="200" baseline="0" dirty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DI Techniques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B588B96A-4112-D251-A494-027001EE0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457740"/>
      </p:ext>
    </p:extLst>
  </p:cSld>
  <p:clrMapOvr>
    <a:masterClrMapping/>
  </p:clrMapOvr>
  <p:transition spd="slow">
    <p:cover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89554C-9677-59B4-B417-FF7334AD6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28092"/>
            <a:ext cx="7729728" cy="1188720"/>
          </a:xfrm>
        </p:spPr>
        <p:txBody>
          <a:bodyPr/>
          <a:lstStyle/>
          <a:p>
            <a:r>
              <a:rPr lang="cs-CZ" dirty="0" err="1"/>
              <a:t>Constructor</a:t>
            </a:r>
            <a:r>
              <a:rPr lang="cs-CZ" dirty="0"/>
              <a:t> </a:t>
            </a:r>
            <a:r>
              <a:rPr lang="cs-CZ" dirty="0" err="1"/>
              <a:t>Injection</a:t>
            </a:r>
            <a:endParaRPr lang="cs-CZ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064905-C44A-BEA3-1035-1F85A9A2D44E}"/>
              </a:ext>
            </a:extLst>
          </p:cNvPr>
          <p:cNvSpPr txBox="1"/>
          <p:nvPr/>
        </p:nvSpPr>
        <p:spPr>
          <a:xfrm>
            <a:off x="2231136" y="2509421"/>
            <a:ext cx="9160764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400" noProof="1">
                <a:solidFill>
                  <a:srgbClr val="002060"/>
                </a:solidFill>
              </a:rPr>
              <a:t>public class </a:t>
            </a:r>
            <a:r>
              <a:rPr lang="cs-CZ" sz="2400" noProof="1">
                <a:solidFill>
                  <a:srgbClr val="C00000"/>
                </a:solidFill>
              </a:rPr>
              <a:t>CoffeeShop</a:t>
            </a:r>
            <a:r>
              <a:rPr lang="cs-CZ" sz="2400" noProof="1"/>
              <a:t> {</a:t>
            </a:r>
          </a:p>
          <a:p>
            <a:r>
              <a:rPr lang="cs-CZ" sz="2400" noProof="1"/>
              <a:t>    </a:t>
            </a:r>
            <a:r>
              <a:rPr lang="cs-CZ" sz="2400" noProof="1">
                <a:solidFill>
                  <a:srgbClr val="002060"/>
                </a:solidFill>
              </a:rPr>
              <a:t>private final</a:t>
            </a:r>
            <a:r>
              <a:rPr lang="cs-CZ" sz="2400" noProof="1"/>
              <a:t> CoffeeMaker coffeeMaker;</a:t>
            </a:r>
          </a:p>
          <a:p>
            <a:endParaRPr lang="cs-CZ" sz="2400" noProof="1"/>
          </a:p>
          <a:p>
            <a:r>
              <a:rPr lang="cs-CZ" sz="2400" noProof="1"/>
              <a:t>    </a:t>
            </a:r>
            <a:r>
              <a:rPr lang="cs-CZ" sz="2400" noProof="1">
                <a:solidFill>
                  <a:srgbClr val="002060"/>
                </a:solidFill>
              </a:rPr>
              <a:t>public</a:t>
            </a:r>
            <a:r>
              <a:rPr lang="cs-CZ" sz="2400" noProof="1"/>
              <a:t> </a:t>
            </a:r>
            <a:r>
              <a:rPr lang="cs-CZ" sz="2400" noProof="1">
                <a:solidFill>
                  <a:srgbClr val="C00000"/>
                </a:solidFill>
              </a:rPr>
              <a:t>CoffeeShop</a:t>
            </a:r>
            <a:r>
              <a:rPr lang="cs-CZ" sz="2400" noProof="1"/>
              <a:t>(CoffeeMaker coffeeMaker) {</a:t>
            </a:r>
          </a:p>
          <a:p>
            <a:r>
              <a:rPr lang="cs-CZ" sz="2400" noProof="1"/>
              <a:t>        </a:t>
            </a:r>
            <a:r>
              <a:rPr lang="cs-CZ" sz="2400" noProof="1">
                <a:solidFill>
                  <a:srgbClr val="004000"/>
                </a:solidFill>
              </a:rPr>
              <a:t>// CoffeeShop receives a CoffeeMaker instance through 	   		   	  // constructor injection</a:t>
            </a:r>
          </a:p>
          <a:p>
            <a:r>
              <a:rPr lang="cs-CZ" sz="2400" noProof="1"/>
              <a:t>        </a:t>
            </a:r>
            <a:r>
              <a:rPr lang="cs-CZ" sz="2400" noProof="1">
                <a:solidFill>
                  <a:schemeClr val="accent1">
                    <a:lumMod val="50000"/>
                  </a:schemeClr>
                </a:solidFill>
              </a:rPr>
              <a:t>this.</a:t>
            </a:r>
            <a:r>
              <a:rPr lang="cs-CZ" sz="2400" noProof="1"/>
              <a:t>coffeeMaker = coffeeMaker;</a:t>
            </a:r>
          </a:p>
          <a:p>
            <a:r>
              <a:rPr lang="cs-CZ" sz="2400" noProof="1"/>
              <a:t>    }</a:t>
            </a:r>
          </a:p>
          <a:p>
            <a:r>
              <a:rPr lang="cs-CZ" sz="2400" noProof="1"/>
              <a:t>}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5258ABD4-BF0F-2890-B404-E12054ADD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8741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89554C-9677-59B4-B417-FF7334AD6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28092"/>
            <a:ext cx="7729728" cy="1188720"/>
          </a:xfrm>
        </p:spPr>
        <p:txBody>
          <a:bodyPr/>
          <a:lstStyle/>
          <a:p>
            <a:r>
              <a:rPr lang="cs-CZ" dirty="0"/>
              <a:t>SETTER </a:t>
            </a:r>
            <a:r>
              <a:rPr lang="cs-CZ" dirty="0" err="1"/>
              <a:t>Injection</a:t>
            </a:r>
            <a:endParaRPr lang="cs-CZ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064905-C44A-BEA3-1035-1F85A9A2D44E}"/>
              </a:ext>
            </a:extLst>
          </p:cNvPr>
          <p:cNvSpPr txBox="1"/>
          <p:nvPr/>
        </p:nvSpPr>
        <p:spPr>
          <a:xfrm>
            <a:off x="2231136" y="2509421"/>
            <a:ext cx="9160764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400" noProof="1">
                <a:solidFill>
                  <a:srgbClr val="002060"/>
                </a:solidFill>
              </a:rPr>
              <a:t>public class </a:t>
            </a:r>
            <a:r>
              <a:rPr lang="cs-CZ" sz="2400" noProof="1">
                <a:solidFill>
                  <a:srgbClr val="C00000"/>
                </a:solidFill>
              </a:rPr>
              <a:t>CoffeeShop</a:t>
            </a:r>
            <a:r>
              <a:rPr lang="cs-CZ" sz="2400" noProof="1"/>
              <a:t> {</a:t>
            </a:r>
          </a:p>
          <a:p>
            <a:r>
              <a:rPr lang="cs-CZ" sz="2400" noProof="1"/>
              <a:t>    </a:t>
            </a:r>
            <a:r>
              <a:rPr lang="cs-CZ" sz="2400" noProof="1">
                <a:solidFill>
                  <a:srgbClr val="002060"/>
                </a:solidFill>
              </a:rPr>
              <a:t>private final</a:t>
            </a:r>
            <a:r>
              <a:rPr lang="cs-CZ" sz="2400" noProof="1"/>
              <a:t> CoffeeMaker coffeeMaker;</a:t>
            </a:r>
          </a:p>
          <a:p>
            <a:endParaRPr lang="cs-CZ" sz="2400" noProof="1"/>
          </a:p>
          <a:p>
            <a:r>
              <a:rPr lang="cs-CZ" sz="2400" noProof="1"/>
              <a:t>    </a:t>
            </a:r>
            <a:r>
              <a:rPr lang="cs-CZ" sz="2400" noProof="1">
                <a:solidFill>
                  <a:srgbClr val="002060"/>
                </a:solidFill>
              </a:rPr>
              <a:t>public set</a:t>
            </a:r>
            <a:r>
              <a:rPr lang="cs-CZ" sz="2400" noProof="1"/>
              <a:t> </a:t>
            </a:r>
            <a:r>
              <a:rPr lang="cs-CZ" sz="2400" noProof="1">
                <a:solidFill>
                  <a:srgbClr val="C00000"/>
                </a:solidFill>
              </a:rPr>
              <a:t>setCoffeeMaker</a:t>
            </a:r>
            <a:r>
              <a:rPr lang="cs-CZ" sz="2400" noProof="1"/>
              <a:t>(CoffeeMaker coffeeMaker) {</a:t>
            </a:r>
          </a:p>
          <a:p>
            <a:r>
              <a:rPr lang="cs-CZ" sz="2400" noProof="1"/>
              <a:t>        </a:t>
            </a:r>
            <a:r>
              <a:rPr lang="cs-CZ" sz="2400" noProof="1">
                <a:solidFill>
                  <a:srgbClr val="004000"/>
                </a:solidFill>
              </a:rPr>
              <a:t>// CoffeeShop receives a CoffeeMaker instance through 	   		   	  // setter injection</a:t>
            </a:r>
          </a:p>
          <a:p>
            <a:r>
              <a:rPr lang="cs-CZ" sz="2400" noProof="1"/>
              <a:t>        </a:t>
            </a:r>
            <a:r>
              <a:rPr lang="cs-CZ" sz="2400" noProof="1">
                <a:solidFill>
                  <a:schemeClr val="accent1">
                    <a:lumMod val="50000"/>
                  </a:schemeClr>
                </a:solidFill>
              </a:rPr>
              <a:t>this.</a:t>
            </a:r>
            <a:r>
              <a:rPr lang="cs-CZ" sz="2400" noProof="1"/>
              <a:t>coffeeMaker = coffeeMaker;</a:t>
            </a:r>
          </a:p>
          <a:p>
            <a:r>
              <a:rPr lang="cs-CZ" sz="2400" noProof="1"/>
              <a:t>    }</a:t>
            </a:r>
          </a:p>
          <a:p>
            <a:r>
              <a:rPr lang="cs-CZ" sz="2400" noProof="1"/>
              <a:t>}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42518831-CC14-F83B-CA69-4867DE61A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409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89554C-9677-59B4-B417-FF7334AD6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28092"/>
            <a:ext cx="7729728" cy="1188720"/>
          </a:xfrm>
        </p:spPr>
        <p:txBody>
          <a:bodyPr/>
          <a:lstStyle/>
          <a:p>
            <a:r>
              <a:rPr lang="cs-CZ" dirty="0"/>
              <a:t>Interface </a:t>
            </a:r>
            <a:r>
              <a:rPr lang="cs-CZ" dirty="0" err="1"/>
              <a:t>Injection</a:t>
            </a:r>
            <a:endParaRPr lang="cs-CZ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064905-C44A-BEA3-1035-1F85A9A2D44E}"/>
              </a:ext>
            </a:extLst>
          </p:cNvPr>
          <p:cNvSpPr txBox="1"/>
          <p:nvPr/>
        </p:nvSpPr>
        <p:spPr>
          <a:xfrm>
            <a:off x="2231136" y="2264916"/>
            <a:ext cx="9160764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400" noProof="1">
                <a:solidFill>
                  <a:srgbClr val="002060"/>
                </a:solidFill>
              </a:rPr>
              <a:t>public interface</a:t>
            </a:r>
            <a:r>
              <a:rPr lang="cs-CZ" sz="2400" noProof="1">
                <a:solidFill>
                  <a:srgbClr val="C00000"/>
                </a:solidFill>
              </a:rPr>
              <a:t> ICoffeeMaker </a:t>
            </a:r>
            <a:r>
              <a:rPr lang="cs-CZ" sz="2400" noProof="1"/>
              <a:t>{</a:t>
            </a:r>
            <a:r>
              <a:rPr lang="cs-CZ" sz="2400" noProof="1">
                <a:solidFill>
                  <a:srgbClr val="002060"/>
                </a:solidFill>
              </a:rPr>
              <a:t> </a:t>
            </a:r>
          </a:p>
          <a:p>
            <a:r>
              <a:rPr lang="cs-CZ" sz="2400" noProof="1">
                <a:solidFill>
                  <a:srgbClr val="002060"/>
                </a:solidFill>
              </a:rPr>
              <a:t>	void </a:t>
            </a:r>
            <a:r>
              <a:rPr lang="cs-CZ" sz="2400" noProof="1">
                <a:solidFill>
                  <a:srgbClr val="C00000"/>
                </a:solidFill>
              </a:rPr>
              <a:t>brewCoffee</a:t>
            </a:r>
            <a:r>
              <a:rPr lang="cs-CZ" sz="2400" noProof="1"/>
              <a:t>(); </a:t>
            </a:r>
          </a:p>
          <a:p>
            <a:r>
              <a:rPr lang="cs-CZ" sz="2400" noProof="1"/>
              <a:t>}</a:t>
            </a:r>
          </a:p>
          <a:p>
            <a:endParaRPr lang="cs-CZ" sz="2400" noProof="1"/>
          </a:p>
          <a:p>
            <a:r>
              <a:rPr lang="cs-CZ" sz="2400" noProof="1">
                <a:solidFill>
                  <a:srgbClr val="002060"/>
                </a:solidFill>
              </a:rPr>
              <a:t>public class </a:t>
            </a:r>
            <a:r>
              <a:rPr lang="cs-CZ" sz="2400" noProof="1">
                <a:solidFill>
                  <a:srgbClr val="C00000"/>
                </a:solidFill>
              </a:rPr>
              <a:t>BasicCoffeeMaker</a:t>
            </a:r>
            <a:r>
              <a:rPr lang="cs-CZ" sz="2400" noProof="1"/>
              <a:t> </a:t>
            </a:r>
            <a:r>
              <a:rPr lang="cs-CZ" sz="2400" noProof="1">
                <a:solidFill>
                  <a:srgbClr val="002060"/>
                </a:solidFill>
              </a:rPr>
              <a:t>implements</a:t>
            </a:r>
            <a:r>
              <a:rPr lang="cs-CZ" sz="2400" noProof="1"/>
              <a:t> </a:t>
            </a:r>
            <a:r>
              <a:rPr lang="cs-CZ" sz="2400" noProof="1">
                <a:solidFill>
                  <a:srgbClr val="C00000"/>
                </a:solidFill>
              </a:rPr>
              <a:t>ICoffeeMaker</a:t>
            </a:r>
            <a:r>
              <a:rPr lang="cs-CZ" sz="2400" noProof="1"/>
              <a:t> { </a:t>
            </a:r>
          </a:p>
          <a:p>
            <a:r>
              <a:rPr lang="cs-CZ" sz="2400" noProof="1"/>
              <a:t>	@Override </a:t>
            </a:r>
          </a:p>
          <a:p>
            <a:r>
              <a:rPr lang="cs-CZ" sz="2400" noProof="1"/>
              <a:t>	</a:t>
            </a:r>
            <a:r>
              <a:rPr lang="cs-CZ" sz="2400" noProof="1">
                <a:solidFill>
                  <a:srgbClr val="002060"/>
                </a:solidFill>
              </a:rPr>
              <a:t>public void </a:t>
            </a:r>
            <a:r>
              <a:rPr lang="cs-CZ" sz="2400" noProof="1">
                <a:solidFill>
                  <a:srgbClr val="C00000"/>
                </a:solidFill>
              </a:rPr>
              <a:t>brewCoffee</a:t>
            </a:r>
            <a:r>
              <a:rPr lang="cs-CZ" sz="2400" noProof="1"/>
              <a:t>() {</a:t>
            </a:r>
          </a:p>
          <a:p>
            <a:r>
              <a:rPr lang="cs-CZ" sz="2400" noProof="1"/>
              <a:t>		 </a:t>
            </a:r>
            <a:r>
              <a:rPr lang="cs-CZ" sz="2400" noProof="1">
                <a:solidFill>
                  <a:srgbClr val="004000"/>
                </a:solidFill>
              </a:rPr>
              <a:t>// Brewing logic </a:t>
            </a:r>
          </a:p>
          <a:p>
            <a:r>
              <a:rPr lang="cs-CZ" sz="2400" noProof="1"/>
              <a:t>	}</a:t>
            </a:r>
          </a:p>
          <a:p>
            <a:r>
              <a:rPr lang="cs-CZ" sz="2400" noProof="1"/>
              <a:t> }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B1615655-8883-7B49-9126-97376657E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513229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89554C-9677-59B4-B417-FF7334AD6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28092"/>
            <a:ext cx="7729728" cy="1188720"/>
          </a:xfrm>
        </p:spPr>
        <p:txBody>
          <a:bodyPr/>
          <a:lstStyle/>
          <a:p>
            <a:r>
              <a:rPr lang="cs-CZ" dirty="0"/>
              <a:t>Interface </a:t>
            </a:r>
            <a:r>
              <a:rPr lang="cs-CZ" dirty="0" err="1"/>
              <a:t>Injection</a:t>
            </a:r>
            <a:endParaRPr lang="cs-CZ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064905-C44A-BEA3-1035-1F85A9A2D44E}"/>
              </a:ext>
            </a:extLst>
          </p:cNvPr>
          <p:cNvSpPr txBox="1"/>
          <p:nvPr/>
        </p:nvSpPr>
        <p:spPr>
          <a:xfrm>
            <a:off x="2231136" y="2252216"/>
            <a:ext cx="9160764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cs-CZ" sz="2400" noProof="1"/>
          </a:p>
          <a:p>
            <a:r>
              <a:rPr lang="cs-CZ" sz="2400" noProof="1">
                <a:solidFill>
                  <a:srgbClr val="002060"/>
                </a:solidFill>
              </a:rPr>
              <a:t>public class </a:t>
            </a:r>
            <a:r>
              <a:rPr lang="cs-CZ" sz="2400" noProof="1">
                <a:solidFill>
                  <a:srgbClr val="C00000"/>
                </a:solidFill>
              </a:rPr>
              <a:t>CoffeeShop</a:t>
            </a:r>
            <a:r>
              <a:rPr lang="cs-CZ" sz="2400" noProof="1"/>
              <a:t> {</a:t>
            </a:r>
          </a:p>
          <a:p>
            <a:r>
              <a:rPr lang="cs-CZ" sz="2400" noProof="1"/>
              <a:t>    </a:t>
            </a:r>
            <a:r>
              <a:rPr lang="cs-CZ" sz="2400" noProof="1">
                <a:solidFill>
                  <a:srgbClr val="002060"/>
                </a:solidFill>
              </a:rPr>
              <a:t>private final</a:t>
            </a:r>
            <a:r>
              <a:rPr lang="cs-CZ" sz="2400" noProof="1"/>
              <a:t> ICoffeeMaker coffeeMaker;</a:t>
            </a:r>
          </a:p>
          <a:p>
            <a:endParaRPr lang="cs-CZ" sz="2400" noProof="1"/>
          </a:p>
          <a:p>
            <a:r>
              <a:rPr lang="cs-CZ" sz="2400" noProof="1"/>
              <a:t>    </a:t>
            </a:r>
            <a:r>
              <a:rPr lang="cs-CZ" sz="2400" noProof="1">
                <a:solidFill>
                  <a:srgbClr val="002060"/>
                </a:solidFill>
              </a:rPr>
              <a:t>public</a:t>
            </a:r>
            <a:r>
              <a:rPr lang="cs-CZ" sz="2400" noProof="1"/>
              <a:t> </a:t>
            </a:r>
            <a:r>
              <a:rPr lang="cs-CZ" sz="2400" noProof="1">
                <a:solidFill>
                  <a:srgbClr val="C00000"/>
                </a:solidFill>
              </a:rPr>
              <a:t>CoffeeShop</a:t>
            </a:r>
            <a:r>
              <a:rPr lang="cs-CZ" sz="2400" noProof="1"/>
              <a:t>(ICoffeeMaker coffeeMaker) {</a:t>
            </a:r>
          </a:p>
          <a:p>
            <a:r>
              <a:rPr lang="cs-CZ" sz="2400" noProof="1"/>
              <a:t>        </a:t>
            </a:r>
            <a:r>
              <a:rPr lang="cs-CZ" sz="2400" noProof="1">
                <a:solidFill>
                  <a:srgbClr val="004000"/>
                </a:solidFill>
              </a:rPr>
              <a:t>// CoffeeShop receives a CoffeeMaker instance through 	   		   	  // interface injection</a:t>
            </a:r>
          </a:p>
          <a:p>
            <a:r>
              <a:rPr lang="cs-CZ" sz="2400" noProof="1"/>
              <a:t>        </a:t>
            </a:r>
            <a:r>
              <a:rPr lang="cs-CZ" sz="2400" noProof="1">
                <a:solidFill>
                  <a:schemeClr val="accent1">
                    <a:lumMod val="50000"/>
                  </a:schemeClr>
                </a:solidFill>
              </a:rPr>
              <a:t>this.</a:t>
            </a:r>
            <a:r>
              <a:rPr lang="cs-CZ" sz="2400" noProof="1"/>
              <a:t>coffeeMaker = coffeeMaker;</a:t>
            </a:r>
          </a:p>
          <a:p>
            <a:r>
              <a:rPr lang="cs-CZ" sz="2400" noProof="1"/>
              <a:t>    }</a:t>
            </a:r>
          </a:p>
          <a:p>
            <a:r>
              <a:rPr lang="cs-CZ" sz="2400" noProof="1"/>
              <a:t>}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61C111D1-02AF-7B3E-C6C7-947CF12B8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435354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C2A9291-55AD-4DDC-8735-1BA5A1C98C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EE442D-8777-C24E-5B4B-E750F3FD7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600" y="2542604"/>
            <a:ext cx="8686800" cy="1772793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vert="horz" wrap="square" lIns="182880" tIns="182880" rIns="182880" bIns="182880" rtlCol="0" anchor="ctr">
            <a:normAutofit/>
          </a:bodyPr>
          <a:lstStyle/>
          <a:p>
            <a:r>
              <a:rPr lang="en-US" sz="4800" kern="1200" cap="all" spc="200" baseline="0" dirty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Real usage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6CED3AE2-9295-BD56-AB15-165917E23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27509"/>
      </p:ext>
    </p:extLst>
  </p:cSld>
  <p:clrMapOvr>
    <a:masterClrMapping/>
  </p:clrMapOvr>
  <p:transition spd="slow">
    <p:cover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89554C-9677-59B4-B417-FF7334AD6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28092"/>
            <a:ext cx="7729728" cy="1188720"/>
          </a:xfrm>
        </p:spPr>
        <p:txBody>
          <a:bodyPr/>
          <a:lstStyle/>
          <a:p>
            <a:r>
              <a:rPr lang="en-US" dirty="0"/>
              <a:t>Ok, anything more practical?</a:t>
            </a:r>
            <a:endParaRPr lang="cs-CZ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AEE5CC3-E714-81E5-59C7-E17B01D50846}"/>
              </a:ext>
            </a:extLst>
          </p:cNvPr>
          <p:cNvSpPr/>
          <p:nvPr/>
        </p:nvSpPr>
        <p:spPr>
          <a:xfrm>
            <a:off x="2231135" y="1771650"/>
            <a:ext cx="7729727" cy="118872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FE18695-FD0D-27DD-208E-28F311397CBF}"/>
              </a:ext>
            </a:extLst>
          </p:cNvPr>
          <p:cNvSpPr/>
          <p:nvPr/>
        </p:nvSpPr>
        <p:spPr>
          <a:xfrm>
            <a:off x="3516827" y="1950511"/>
            <a:ext cx="515834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cs-CZ" sz="4800" b="1" dirty="0" err="1">
                <a:ln w="13462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Folder</a:t>
            </a:r>
            <a:r>
              <a:rPr lang="cs-CZ" sz="4800" b="1" dirty="0">
                <a:ln w="13462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cs-CZ" sz="4800" b="1" dirty="0" err="1">
                <a:ln w="13462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Service</a:t>
            </a:r>
            <a:endParaRPr lang="cs-CZ" sz="4800" b="1" cap="none" spc="0" dirty="0">
              <a:ln w="13462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705B2B6F-A23E-9A1D-1775-E991752201CF}"/>
              </a:ext>
            </a:extLst>
          </p:cNvPr>
          <p:cNvSpPr/>
          <p:nvPr/>
        </p:nvSpPr>
        <p:spPr>
          <a:xfrm>
            <a:off x="2231135" y="4229100"/>
            <a:ext cx="2355153" cy="21717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sz="3200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E242490D-0E65-DFEC-3245-795AB53EC0B4}"/>
              </a:ext>
            </a:extLst>
          </p:cNvPr>
          <p:cNvSpPr/>
          <p:nvPr/>
        </p:nvSpPr>
        <p:spPr>
          <a:xfrm>
            <a:off x="4918421" y="4229100"/>
            <a:ext cx="2355153" cy="21717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sz="3200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7457464-5864-F611-434C-C7B360751F82}"/>
              </a:ext>
            </a:extLst>
          </p:cNvPr>
          <p:cNvSpPr/>
          <p:nvPr/>
        </p:nvSpPr>
        <p:spPr>
          <a:xfrm>
            <a:off x="7605709" y="4229100"/>
            <a:ext cx="2355153" cy="21717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sz="3200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286FC4C4-C32F-D271-6CE1-9E6F39244F86}"/>
              </a:ext>
            </a:extLst>
          </p:cNvPr>
          <p:cNvSpPr/>
          <p:nvPr/>
        </p:nvSpPr>
        <p:spPr>
          <a:xfrm>
            <a:off x="2231133" y="4837896"/>
            <a:ext cx="2355153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cs-CZ" sz="2800" b="1" cap="none" spc="0" dirty="0" err="1">
                <a:ln w="13462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AccessRights</a:t>
            </a:r>
            <a:r>
              <a:rPr lang="cs-CZ" sz="2800" b="1" cap="none" spc="0" dirty="0">
                <a:ln w="13462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cs-CZ" sz="2800" b="1" cap="none" spc="0" dirty="0" err="1">
                <a:ln w="13462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Service</a:t>
            </a:r>
            <a:endParaRPr lang="cs-CZ" sz="2800" b="1" cap="none" spc="0" dirty="0">
              <a:ln w="13462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1F0ACF20-9C1C-AD44-0FE5-80E6ABF17E5F}"/>
              </a:ext>
            </a:extLst>
          </p:cNvPr>
          <p:cNvSpPr/>
          <p:nvPr/>
        </p:nvSpPr>
        <p:spPr>
          <a:xfrm>
            <a:off x="4918421" y="4837896"/>
            <a:ext cx="2355153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cs-CZ" sz="2800" b="1" cap="none" spc="0" dirty="0">
                <a:ln w="13462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Licence </a:t>
            </a:r>
            <a:r>
              <a:rPr lang="cs-CZ" sz="2800" b="1" cap="none" spc="0" dirty="0" err="1">
                <a:ln w="13462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Service</a:t>
            </a:r>
            <a:endParaRPr lang="cs-CZ" sz="2800" b="1" cap="none" spc="0" dirty="0">
              <a:ln w="13462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605C4AD4-B470-2294-FFDC-55462BCED7FC}"/>
              </a:ext>
            </a:extLst>
          </p:cNvPr>
          <p:cNvSpPr/>
          <p:nvPr/>
        </p:nvSpPr>
        <p:spPr>
          <a:xfrm>
            <a:off x="7605707" y="4837896"/>
            <a:ext cx="2355153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cs-CZ" sz="2800" b="1" cap="none" spc="0" dirty="0" err="1">
                <a:ln w="13462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Folder</a:t>
            </a:r>
            <a:r>
              <a:rPr lang="cs-CZ" sz="2800" b="1" cap="none" spc="0" dirty="0">
                <a:ln w="13462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cs-CZ" sz="2800" b="1" cap="none" spc="0" dirty="0" err="1">
                <a:ln w="13462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Repository</a:t>
            </a:r>
            <a:endParaRPr lang="cs-CZ" sz="2800" b="1" cap="none" spc="0" dirty="0">
              <a:ln w="13462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13" name="Стрелка вниз 12">
            <a:extLst>
              <a:ext uri="{FF2B5EF4-FFF2-40B4-BE49-F238E27FC236}">
                <a16:creationId xmlns:a16="http://schemas.microsoft.com/office/drawing/2014/main" id="{FF0FD4DF-5DC7-EA12-2360-47CCB3155264}"/>
              </a:ext>
            </a:extLst>
          </p:cNvPr>
          <p:cNvSpPr/>
          <p:nvPr/>
        </p:nvSpPr>
        <p:spPr>
          <a:xfrm>
            <a:off x="2231133" y="2960369"/>
            <a:ext cx="2355153" cy="1268731"/>
          </a:xfrm>
          <a:prstGeom prst="downArrow">
            <a:avLst>
              <a:gd name="adj1" fmla="val 75479"/>
              <a:gd name="adj2" fmla="val 48765"/>
            </a:avLst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b="1" cap="none" spc="0" dirty="0" err="1">
                <a:ln w="13462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Possible</a:t>
            </a:r>
            <a:r>
              <a:rPr lang="cs-CZ" sz="2400" b="1" cap="none" spc="0" dirty="0">
                <a:ln w="13462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RW?</a:t>
            </a:r>
          </a:p>
        </p:txBody>
      </p:sp>
      <p:sp>
        <p:nvSpPr>
          <p:cNvPr id="14" name="Стрелка вниз 13">
            <a:extLst>
              <a:ext uri="{FF2B5EF4-FFF2-40B4-BE49-F238E27FC236}">
                <a16:creationId xmlns:a16="http://schemas.microsoft.com/office/drawing/2014/main" id="{76A35E78-FB11-D8BF-6977-C6EAEA1AED4B}"/>
              </a:ext>
            </a:extLst>
          </p:cNvPr>
          <p:cNvSpPr/>
          <p:nvPr/>
        </p:nvSpPr>
        <p:spPr>
          <a:xfrm>
            <a:off x="4918421" y="2960368"/>
            <a:ext cx="2355153" cy="1268731"/>
          </a:xfrm>
          <a:prstGeom prst="downArrow">
            <a:avLst>
              <a:gd name="adj1" fmla="val 75479"/>
              <a:gd name="adj2" fmla="val 48765"/>
            </a:avLst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 cap="none" spc="0" dirty="0">
                <a:ln w="13462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Has </a:t>
            </a:r>
            <a:r>
              <a:rPr lang="cs-CZ" sz="2000" b="1" cap="none" spc="0" dirty="0" err="1">
                <a:ln w="13462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customer</a:t>
            </a:r>
            <a:r>
              <a:rPr lang="cs-CZ" sz="2000" b="1" cap="none" spc="0" dirty="0">
                <a:ln w="13462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cs-CZ" sz="2000" b="1" cap="none" spc="0" dirty="0" err="1">
                <a:ln w="13462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paid</a:t>
            </a:r>
            <a:r>
              <a:rPr lang="cs-CZ" sz="2000" b="1" cap="none" spc="0" dirty="0">
                <a:ln w="13462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?</a:t>
            </a:r>
          </a:p>
        </p:txBody>
      </p:sp>
      <p:sp>
        <p:nvSpPr>
          <p:cNvPr id="15" name="Стрелка вниз 14">
            <a:extLst>
              <a:ext uri="{FF2B5EF4-FFF2-40B4-BE49-F238E27FC236}">
                <a16:creationId xmlns:a16="http://schemas.microsoft.com/office/drawing/2014/main" id="{B4B99513-369F-94E9-285A-D6494D9747E3}"/>
              </a:ext>
            </a:extLst>
          </p:cNvPr>
          <p:cNvSpPr/>
          <p:nvPr/>
        </p:nvSpPr>
        <p:spPr>
          <a:xfrm>
            <a:off x="7605707" y="2934800"/>
            <a:ext cx="2355153" cy="1268731"/>
          </a:xfrm>
          <a:prstGeom prst="downArrow">
            <a:avLst>
              <a:gd name="adj1" fmla="val 75479"/>
              <a:gd name="adj2" fmla="val 48765"/>
            </a:avLst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b="1" cap="none" spc="0" dirty="0">
                <a:ln w="13462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RW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A4F5648-FAD6-F12D-91BF-B23692D61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492391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89554C-9677-59B4-B417-FF7334AD6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28092"/>
            <a:ext cx="7729728" cy="1188720"/>
          </a:xfrm>
        </p:spPr>
        <p:txBody>
          <a:bodyPr/>
          <a:lstStyle/>
          <a:p>
            <a:r>
              <a:rPr lang="en-US" dirty="0"/>
              <a:t>Ok, anything more practical?</a:t>
            </a:r>
            <a:endParaRPr lang="cs-CZ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AEE5CC3-E714-81E5-59C7-E17B01D50846}"/>
              </a:ext>
            </a:extLst>
          </p:cNvPr>
          <p:cNvSpPr/>
          <p:nvPr/>
        </p:nvSpPr>
        <p:spPr>
          <a:xfrm>
            <a:off x="2231135" y="1771650"/>
            <a:ext cx="7729727" cy="118872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FE18695-FD0D-27DD-208E-28F311397CBF}"/>
              </a:ext>
            </a:extLst>
          </p:cNvPr>
          <p:cNvSpPr/>
          <p:nvPr/>
        </p:nvSpPr>
        <p:spPr>
          <a:xfrm>
            <a:off x="3516827" y="1950511"/>
            <a:ext cx="515834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cs-CZ" sz="4800" b="1" dirty="0" err="1">
                <a:ln w="13462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Folder</a:t>
            </a:r>
            <a:r>
              <a:rPr lang="cs-CZ" sz="4800" b="1" dirty="0">
                <a:ln w="13462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cs-CZ" sz="4800" b="1" dirty="0" err="1">
                <a:ln w="13462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Service</a:t>
            </a:r>
            <a:endParaRPr lang="cs-CZ" sz="4800" b="1" cap="none" spc="0" dirty="0">
              <a:ln w="13462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705B2B6F-A23E-9A1D-1775-E991752201CF}"/>
              </a:ext>
            </a:extLst>
          </p:cNvPr>
          <p:cNvSpPr/>
          <p:nvPr/>
        </p:nvSpPr>
        <p:spPr>
          <a:xfrm>
            <a:off x="2231135" y="4229100"/>
            <a:ext cx="2355153" cy="21717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sz="3200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E242490D-0E65-DFEC-3245-795AB53EC0B4}"/>
              </a:ext>
            </a:extLst>
          </p:cNvPr>
          <p:cNvSpPr/>
          <p:nvPr/>
        </p:nvSpPr>
        <p:spPr>
          <a:xfrm>
            <a:off x="4918421" y="4229100"/>
            <a:ext cx="2355153" cy="21717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sz="3200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7457464-5864-F611-434C-C7B360751F82}"/>
              </a:ext>
            </a:extLst>
          </p:cNvPr>
          <p:cNvSpPr/>
          <p:nvPr/>
        </p:nvSpPr>
        <p:spPr>
          <a:xfrm>
            <a:off x="7605709" y="4229100"/>
            <a:ext cx="2355153" cy="21717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sz="3200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286FC4C4-C32F-D271-6CE1-9E6F39244F86}"/>
              </a:ext>
            </a:extLst>
          </p:cNvPr>
          <p:cNvSpPr/>
          <p:nvPr/>
        </p:nvSpPr>
        <p:spPr>
          <a:xfrm>
            <a:off x="2231133" y="4837896"/>
            <a:ext cx="2355153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cs-CZ" sz="2800" b="1" cap="none" spc="0" dirty="0" err="1">
                <a:ln w="13462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AccessRights</a:t>
            </a:r>
            <a:r>
              <a:rPr lang="cs-CZ" sz="2800" b="1" cap="none" spc="0" dirty="0">
                <a:ln w="13462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cs-CZ" sz="2800" b="1" cap="none" spc="0" dirty="0" err="1">
                <a:ln w="13462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Service</a:t>
            </a:r>
            <a:endParaRPr lang="cs-CZ" sz="2800" b="1" cap="none" spc="0" dirty="0">
              <a:ln w="13462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1F0ACF20-9C1C-AD44-0FE5-80E6ABF17E5F}"/>
              </a:ext>
            </a:extLst>
          </p:cNvPr>
          <p:cNvSpPr/>
          <p:nvPr/>
        </p:nvSpPr>
        <p:spPr>
          <a:xfrm>
            <a:off x="4918421" y="4837896"/>
            <a:ext cx="2355153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cs-CZ" sz="2800" b="1" cap="none" spc="0" dirty="0">
                <a:ln w="13462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Licence </a:t>
            </a:r>
            <a:r>
              <a:rPr lang="cs-CZ" sz="2800" b="1" cap="none" spc="0" dirty="0" err="1">
                <a:ln w="13462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Service</a:t>
            </a:r>
            <a:endParaRPr lang="cs-CZ" sz="2800" b="1" cap="none" spc="0" dirty="0">
              <a:ln w="13462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605C4AD4-B470-2294-FFDC-55462BCED7FC}"/>
              </a:ext>
            </a:extLst>
          </p:cNvPr>
          <p:cNvSpPr/>
          <p:nvPr/>
        </p:nvSpPr>
        <p:spPr>
          <a:xfrm>
            <a:off x="7605707" y="4837896"/>
            <a:ext cx="2355153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cs-CZ" sz="2800" b="1" cap="none" spc="0" dirty="0" err="1">
                <a:ln w="13462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Folder</a:t>
            </a:r>
            <a:r>
              <a:rPr lang="cs-CZ" sz="2800" b="1" cap="none" spc="0" dirty="0">
                <a:ln w="13462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cs-CZ" sz="2800" b="1" cap="none" spc="0" dirty="0" err="1">
                <a:ln w="13462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Repository</a:t>
            </a:r>
            <a:endParaRPr lang="cs-CZ" sz="2800" b="1" cap="none" spc="0" dirty="0">
              <a:ln w="13462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9" name="Облако 8">
            <a:extLst>
              <a:ext uri="{FF2B5EF4-FFF2-40B4-BE49-F238E27FC236}">
                <a16:creationId xmlns:a16="http://schemas.microsoft.com/office/drawing/2014/main" id="{C4D61FF0-3589-B824-3413-95754E64989D}"/>
              </a:ext>
            </a:extLst>
          </p:cNvPr>
          <p:cNvSpPr/>
          <p:nvPr/>
        </p:nvSpPr>
        <p:spPr>
          <a:xfrm>
            <a:off x="2128838" y="2685542"/>
            <a:ext cx="7832022" cy="2152354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dirty="0" err="1"/>
              <a:t>How</a:t>
            </a:r>
            <a:r>
              <a:rPr lang="cs-CZ" sz="2400" dirty="0"/>
              <a:t> to </a:t>
            </a:r>
            <a:r>
              <a:rPr lang="cs-CZ" sz="2400" dirty="0" err="1"/>
              <a:t>provide</a:t>
            </a:r>
            <a:r>
              <a:rPr lang="cs-CZ" sz="2400" dirty="0"/>
              <a:t> </a:t>
            </a:r>
            <a:r>
              <a:rPr lang="cs-CZ" sz="2400" dirty="0" err="1"/>
              <a:t>Folder</a:t>
            </a:r>
            <a:r>
              <a:rPr lang="cs-CZ" sz="2400" dirty="0"/>
              <a:t> </a:t>
            </a:r>
            <a:r>
              <a:rPr lang="cs-CZ" sz="2400" dirty="0" err="1"/>
              <a:t>Service</a:t>
            </a:r>
            <a:r>
              <a:rPr lang="cs-CZ" sz="2400" dirty="0"/>
              <a:t> </a:t>
            </a:r>
            <a:r>
              <a:rPr lang="cs-CZ" sz="2400" dirty="0" err="1"/>
              <a:t>with</a:t>
            </a:r>
            <a:r>
              <a:rPr lang="cs-CZ" sz="2400" dirty="0"/>
              <a:t> </a:t>
            </a:r>
            <a:r>
              <a:rPr lang="cs-CZ" sz="2400" dirty="0" err="1"/>
              <a:t>all</a:t>
            </a:r>
            <a:r>
              <a:rPr lang="cs-CZ" sz="2400" dirty="0"/>
              <a:t> these </a:t>
            </a:r>
            <a:r>
              <a:rPr lang="cs-CZ" sz="2400" dirty="0" err="1"/>
              <a:t>services</a:t>
            </a:r>
            <a:r>
              <a:rPr lang="cs-CZ" sz="2400" dirty="0"/>
              <a:t>/</a:t>
            </a:r>
            <a:r>
              <a:rPr lang="cs-CZ" sz="2400" dirty="0" err="1"/>
              <a:t>repositories</a:t>
            </a:r>
            <a:r>
              <a:rPr lang="cs-CZ" sz="2400" dirty="0"/>
              <a:t>?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F843F44-0387-B24A-D00A-0F0662411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523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89554C-9677-59B4-B417-FF7334AD6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28092"/>
            <a:ext cx="7729728" cy="1188720"/>
          </a:xfrm>
        </p:spPr>
        <p:txBody>
          <a:bodyPr/>
          <a:lstStyle/>
          <a:p>
            <a:r>
              <a:rPr lang="en-US" dirty="0"/>
              <a:t>Service Locator</a:t>
            </a:r>
            <a:endParaRPr lang="cs-CZ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76D25D-75C8-CC8C-E47D-D9F739460268}"/>
              </a:ext>
            </a:extLst>
          </p:cNvPr>
          <p:cNvSpPr txBox="1"/>
          <p:nvPr/>
        </p:nvSpPr>
        <p:spPr>
          <a:xfrm>
            <a:off x="2231136" y="1757363"/>
            <a:ext cx="77297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A registry that maps interfaces to concrete implementations and provides a mechanism for clients to obtain instances of these implementations.</a:t>
            </a:r>
          </a:p>
          <a:p>
            <a:endParaRPr lang="en-US" sz="3200" dirty="0"/>
          </a:p>
          <a:p>
            <a:r>
              <a:rPr lang="en-US" sz="3200" dirty="0"/>
              <a:t>Steps:</a:t>
            </a:r>
          </a:p>
          <a:p>
            <a:pPr marL="514350" indent="-514350">
              <a:buAutoNum type="arabicPeriod"/>
            </a:pPr>
            <a:r>
              <a:rPr lang="en-US" sz="3200" dirty="0"/>
              <a:t>Registration</a:t>
            </a:r>
          </a:p>
          <a:p>
            <a:pPr marL="514350" indent="-514350">
              <a:buAutoNum type="arabicPeriod"/>
            </a:pPr>
            <a:r>
              <a:rPr lang="en-US" sz="3200" dirty="0"/>
              <a:t>Lookup</a:t>
            </a:r>
          </a:p>
          <a:p>
            <a:pPr marL="514350" indent="-514350">
              <a:buAutoNum type="arabicPeriod"/>
            </a:pPr>
            <a:r>
              <a:rPr lang="en-US" sz="3200" dirty="0"/>
              <a:t>Resolution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AD3B5325-4474-8C7A-6053-B4208E9FE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5098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DFA60F-B89C-0139-5446-068212E270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781" y="2708804"/>
            <a:ext cx="3698803" cy="1440394"/>
          </a:xfrm>
          <a:noFill/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cs-CZ" dirty="0" err="1">
                <a:solidFill>
                  <a:schemeClr val="tx1"/>
                </a:solidFill>
              </a:rPr>
              <a:t>Introduction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B403EBD-907E-4D59-98D4-A72CD1063C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15061" y="-2"/>
            <a:ext cx="6876939" cy="6858002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95407F5-51CA-BD48-4926-F97D0F60875C}"/>
              </a:ext>
            </a:extLst>
          </p:cNvPr>
          <p:cNvSpPr/>
          <p:nvPr/>
        </p:nvSpPr>
        <p:spPr>
          <a:xfrm>
            <a:off x="6955749" y="1311443"/>
            <a:ext cx="4957763" cy="423511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42B89C3-E7F0-1466-EDF7-09BAA17471A8}"/>
              </a:ext>
            </a:extLst>
          </p:cNvPr>
          <p:cNvSpPr/>
          <p:nvPr/>
        </p:nvSpPr>
        <p:spPr>
          <a:xfrm>
            <a:off x="7339466" y="1597727"/>
            <a:ext cx="4574046" cy="36625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COFFEESHOP </a:t>
            </a:r>
          </a:p>
          <a:p>
            <a:r>
              <a:rPr lang="en-US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WITHOUT DI</a:t>
            </a:r>
          </a:p>
          <a:p>
            <a:r>
              <a:rPr lang="en-US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(a weird one)</a:t>
            </a:r>
          </a:p>
          <a:p>
            <a:pPr marL="342900" indent="-342900">
              <a:buAutoNum type="arabicPeriod"/>
            </a:pPr>
            <a:r>
              <a:rPr lang="en-US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Create water heater</a:t>
            </a:r>
          </a:p>
          <a:p>
            <a:pPr marL="342900" indent="-342900">
              <a:buAutoNum type="arabicPeriod"/>
            </a:pPr>
            <a:r>
              <a:rPr lang="en-US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Create coffee mill</a:t>
            </a:r>
          </a:p>
          <a:p>
            <a:pPr marL="342900" indent="-342900">
              <a:buAutoNum type="arabicPeriod"/>
            </a:pPr>
            <a:r>
              <a:rPr lang="en-US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Create coffee machine</a:t>
            </a:r>
          </a:p>
          <a:p>
            <a:pPr marL="342900" indent="-342900">
              <a:buAutoNum type="arabicPeriod"/>
            </a:pPr>
            <a:r>
              <a:rPr lang="en-US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Create baristas…</a:t>
            </a:r>
          </a:p>
          <a:p>
            <a:pPr marL="342900" indent="-342900">
              <a:buAutoNum type="arabicPeriod"/>
            </a:pPr>
            <a:r>
              <a:rPr lang="en-US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Create coffee beans…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662B6327-C4F7-E110-8675-DA5D0250F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1150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over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89554C-9677-59B4-B417-FF7334AD6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28092"/>
            <a:ext cx="7729728" cy="1188720"/>
          </a:xfrm>
        </p:spPr>
        <p:txBody>
          <a:bodyPr/>
          <a:lstStyle/>
          <a:p>
            <a:r>
              <a:rPr lang="en-US" dirty="0"/>
              <a:t>Service Locator - Steps</a:t>
            </a:r>
            <a:endParaRPr lang="cs-CZ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76D25D-75C8-CC8C-E47D-D9F739460268}"/>
              </a:ext>
            </a:extLst>
          </p:cNvPr>
          <p:cNvSpPr txBox="1"/>
          <p:nvPr/>
        </p:nvSpPr>
        <p:spPr>
          <a:xfrm>
            <a:off x="2231136" y="1956613"/>
            <a:ext cx="7729728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Tx/>
              <a:buAutoNum type="arabicPeriod"/>
            </a:pPr>
            <a:r>
              <a:rPr lang="en-US" sz="3000" b="1" dirty="0"/>
              <a:t>Registration</a:t>
            </a:r>
            <a:br>
              <a:rPr lang="en-US" sz="3200" dirty="0"/>
            </a:br>
            <a:r>
              <a:rPr lang="en-US" sz="2600" dirty="0"/>
              <a:t>Services or dependencies are registered with the service locator, typically during application startup. </a:t>
            </a:r>
          </a:p>
          <a:p>
            <a:pPr marL="514350" indent="-514350">
              <a:buFontTx/>
              <a:buAutoNum type="arabicPeriod"/>
            </a:pPr>
            <a:r>
              <a:rPr lang="en-US" sz="3000" b="1" dirty="0"/>
              <a:t>Lookup</a:t>
            </a:r>
            <a:br>
              <a:rPr lang="en-US" sz="3200" dirty="0"/>
            </a:br>
            <a:r>
              <a:rPr lang="en-US" sz="2600" dirty="0"/>
              <a:t>Clients request dependencies from the service locator by specifying their interface types.</a:t>
            </a:r>
          </a:p>
          <a:p>
            <a:pPr marL="514350" indent="-514350">
              <a:buFontTx/>
              <a:buAutoNum type="arabicPeriod"/>
            </a:pPr>
            <a:r>
              <a:rPr lang="en-US" sz="3000" b="1" dirty="0"/>
              <a:t>Resolution</a:t>
            </a:r>
            <a:br>
              <a:rPr lang="en-US" sz="3200" dirty="0"/>
            </a:br>
            <a:r>
              <a:rPr lang="en-US" sz="2600" dirty="0"/>
              <a:t>The service locator resolves these requests by providing instances of the registered implementations.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3059DBAB-6378-4B24-99EE-1ED8C481B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6607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89554C-9677-59B4-B417-FF7334AD6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28092"/>
            <a:ext cx="7729728" cy="1188720"/>
          </a:xfrm>
        </p:spPr>
        <p:txBody>
          <a:bodyPr/>
          <a:lstStyle/>
          <a:p>
            <a:r>
              <a:rPr lang="en-US" dirty="0"/>
              <a:t>Service Locator - .NET Lifetime</a:t>
            </a:r>
            <a:endParaRPr lang="cs-CZ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76D25D-75C8-CC8C-E47D-D9F739460268}"/>
              </a:ext>
            </a:extLst>
          </p:cNvPr>
          <p:cNvSpPr txBox="1"/>
          <p:nvPr/>
        </p:nvSpPr>
        <p:spPr>
          <a:xfrm>
            <a:off x="2231136" y="1956613"/>
            <a:ext cx="7729728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Tx/>
              <a:buAutoNum type="arabicPeriod"/>
            </a:pPr>
            <a:r>
              <a:rPr lang="en-US" sz="3000" b="1" dirty="0"/>
              <a:t>Singleton</a:t>
            </a:r>
            <a:br>
              <a:rPr lang="en-US" sz="3200" dirty="0"/>
            </a:br>
            <a:r>
              <a:rPr lang="en-US" sz="2600" dirty="0"/>
              <a:t>A single instance in the lifecycle.</a:t>
            </a:r>
            <a:br>
              <a:rPr lang="en-US" sz="2600" dirty="0"/>
            </a:br>
            <a:r>
              <a:rPr lang="en-US" sz="2600" dirty="0"/>
              <a:t>Loggers, Email senders, Feature flags</a:t>
            </a:r>
          </a:p>
          <a:p>
            <a:pPr marL="514350" indent="-514350">
              <a:buFontTx/>
              <a:buAutoNum type="arabicPeriod"/>
            </a:pPr>
            <a:r>
              <a:rPr lang="en-US" sz="3000" b="1" dirty="0"/>
              <a:t>Transient</a:t>
            </a:r>
            <a:br>
              <a:rPr lang="en-US" sz="3200" dirty="0"/>
            </a:br>
            <a:r>
              <a:rPr lang="en-US" sz="2600" dirty="0"/>
              <a:t>A new instance is created every time for each new instance dependent on provided service.</a:t>
            </a:r>
            <a:br>
              <a:rPr lang="en-US" sz="2600" dirty="0"/>
            </a:br>
            <a:r>
              <a:rPr lang="en-US" sz="2600" dirty="0"/>
              <a:t>Lightweight services.</a:t>
            </a:r>
          </a:p>
          <a:p>
            <a:pPr marL="514350" indent="-514350">
              <a:buFontTx/>
              <a:buAutoNum type="arabicPeriod"/>
            </a:pPr>
            <a:r>
              <a:rPr lang="en-US" sz="3000" b="1" dirty="0"/>
              <a:t>Scoped</a:t>
            </a:r>
            <a:br>
              <a:rPr lang="en-US" sz="3200" dirty="0"/>
            </a:br>
            <a:r>
              <a:rPr lang="en-US" sz="2600" dirty="0"/>
              <a:t>An instance is alive in a scope, for example HTTP request. Can have a bit of state.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75D2F20A-880B-C54D-503F-4C1C8979D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34249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C2A9291-55AD-4DDC-8735-1BA5A1C98C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0CFA8B-7AA5-E141-A3BF-7C2AF60CC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600" y="2542604"/>
            <a:ext cx="8686800" cy="1772793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vert="horz" wrap="square" lIns="182880" tIns="182880" rIns="182880" bIns="182880" rtlCol="0" anchor="ctr">
            <a:normAutofit/>
          </a:bodyPr>
          <a:lstStyle/>
          <a:p>
            <a:r>
              <a:rPr lang="en-US" sz="4800" kern="1200" cap="all" spc="200" baseline="0" dirty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Example 1I – Service locator .NET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62938216-1C7F-E793-23EA-DF7464C68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3166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89554C-9677-59B4-B417-FF7334AD6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28092"/>
            <a:ext cx="7729728" cy="1188720"/>
          </a:xfrm>
        </p:spPr>
        <p:txBody>
          <a:bodyPr/>
          <a:lstStyle/>
          <a:p>
            <a:r>
              <a:rPr lang="en-US" dirty="0"/>
              <a:t>Service Locator – EXAMPLE 1I</a:t>
            </a:r>
            <a:endParaRPr lang="cs-CZ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064905-C44A-BEA3-1035-1F85A9A2D44E}"/>
              </a:ext>
            </a:extLst>
          </p:cNvPr>
          <p:cNvSpPr txBox="1"/>
          <p:nvPr/>
        </p:nvSpPr>
        <p:spPr>
          <a:xfrm>
            <a:off x="2231136" y="1225689"/>
            <a:ext cx="9160764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cs-CZ" sz="2400" noProof="1"/>
          </a:p>
          <a:p>
            <a:r>
              <a:rPr lang="en-US" sz="2400" b="0" i="0" u="none" strike="noStrike" dirty="0">
                <a:solidFill>
                  <a:srgbClr val="2E95D3"/>
                </a:solidFill>
                <a:effectLst/>
              </a:rPr>
              <a:t>using</a:t>
            </a:r>
            <a:r>
              <a:rPr lang="en-US" sz="2400" b="0" i="0" u="none" strike="noStrike" dirty="0">
                <a:solidFill>
                  <a:srgbClr val="FFFFFF"/>
                </a:solidFill>
                <a:effectLst/>
              </a:rPr>
              <a:t> </a:t>
            </a:r>
            <a:r>
              <a:rPr lang="en-US" sz="2400" b="0" i="0" u="none" strike="noStrike" dirty="0" err="1">
                <a:effectLst/>
              </a:rPr>
              <a:t>Microsoft.Extensions.DependencyInjection</a:t>
            </a:r>
            <a:r>
              <a:rPr lang="en-US" sz="2400" b="0" i="0" u="none" strike="noStrike" dirty="0">
                <a:effectLst/>
              </a:rPr>
              <a:t>;</a:t>
            </a:r>
          </a:p>
          <a:p>
            <a:r>
              <a:rPr lang="en-US" sz="2400" b="0" i="0" u="none" strike="noStrike" dirty="0">
                <a:solidFill>
                  <a:srgbClr val="2E95D3"/>
                </a:solidFill>
                <a:effectLst/>
              </a:rPr>
              <a:t>using</a:t>
            </a:r>
            <a:r>
              <a:rPr lang="en-US" sz="2400" b="0" i="0" u="none" strike="noStrike" dirty="0">
                <a:solidFill>
                  <a:srgbClr val="FFFFFF"/>
                </a:solidFill>
                <a:effectLst/>
              </a:rPr>
              <a:t> </a:t>
            </a:r>
            <a:r>
              <a:rPr lang="en-US" sz="2400" b="0" i="0" u="none" strike="noStrike" dirty="0">
                <a:effectLst/>
              </a:rPr>
              <a:t>System;</a:t>
            </a:r>
            <a:r>
              <a:rPr lang="en-US" sz="2400" b="0" i="0" u="none" strike="noStrike" dirty="0">
                <a:solidFill>
                  <a:srgbClr val="FFFFFF"/>
                </a:solidFill>
                <a:effectLst/>
              </a:rPr>
              <a:t> </a:t>
            </a:r>
          </a:p>
          <a:p>
            <a:endParaRPr lang="en-US" sz="2400" b="0" i="0" u="none" strike="noStrike" dirty="0">
              <a:solidFill>
                <a:srgbClr val="FFFFFF"/>
              </a:solidFill>
              <a:effectLst/>
            </a:endParaRPr>
          </a:p>
          <a:p>
            <a:r>
              <a:rPr lang="en-US" sz="2400" b="0" i="0" u="none" strike="noStrike" dirty="0">
                <a:solidFill>
                  <a:srgbClr val="004000"/>
                </a:solidFill>
                <a:effectLst/>
              </a:rPr>
              <a:t>// Define a service interface </a:t>
            </a:r>
          </a:p>
          <a:p>
            <a:r>
              <a:rPr lang="en-US" sz="2400" b="0" i="0" u="none" strike="noStrike" dirty="0">
                <a:solidFill>
                  <a:srgbClr val="2E95D3"/>
                </a:solidFill>
                <a:effectLst/>
              </a:rPr>
              <a:t>public</a:t>
            </a:r>
            <a:r>
              <a:rPr lang="en-US" sz="2400" b="0" i="0" u="none" strike="noStrike" dirty="0">
                <a:solidFill>
                  <a:srgbClr val="FFFFFF"/>
                </a:solidFill>
                <a:effectLst/>
              </a:rPr>
              <a:t> </a:t>
            </a:r>
            <a:r>
              <a:rPr lang="en-US" sz="2400" b="0" i="0" u="none" strike="noStrike" dirty="0">
                <a:solidFill>
                  <a:srgbClr val="2E95D3"/>
                </a:solidFill>
                <a:effectLst/>
              </a:rPr>
              <a:t>interface</a:t>
            </a:r>
            <a:r>
              <a:rPr lang="en-US" sz="2400" b="0" i="0" u="none" strike="noStrike" dirty="0">
                <a:solidFill>
                  <a:srgbClr val="FFFFFF"/>
                </a:solidFill>
                <a:effectLst/>
              </a:rPr>
              <a:t> </a:t>
            </a:r>
            <a:r>
              <a:rPr lang="en-US" sz="2400" b="0" i="0" u="none" strike="noStrike" dirty="0" err="1">
                <a:solidFill>
                  <a:srgbClr val="F22C3D"/>
                </a:solidFill>
                <a:effectLst/>
              </a:rPr>
              <a:t>ILogger</a:t>
            </a:r>
            <a:r>
              <a:rPr lang="en-US" sz="2400" b="0" i="0" u="none" strike="noStrike" dirty="0">
                <a:solidFill>
                  <a:srgbClr val="FFFFFF"/>
                </a:solidFill>
                <a:effectLst/>
              </a:rPr>
              <a:t> </a:t>
            </a:r>
            <a:r>
              <a:rPr lang="en-US" sz="2400" b="0" i="0" u="none" strike="noStrike" dirty="0">
                <a:effectLst/>
              </a:rPr>
              <a:t>{ </a:t>
            </a:r>
          </a:p>
          <a:p>
            <a:r>
              <a:rPr lang="en-US" sz="2400" dirty="0">
                <a:solidFill>
                  <a:srgbClr val="FFFFFF"/>
                </a:solidFill>
              </a:rPr>
              <a:t>	</a:t>
            </a:r>
            <a:r>
              <a:rPr lang="en-US" sz="2400" b="0" i="0" u="none" strike="noStrike" dirty="0">
                <a:solidFill>
                  <a:srgbClr val="2E95D3"/>
                </a:solidFill>
                <a:effectLst/>
              </a:rPr>
              <a:t>void</a:t>
            </a:r>
            <a:r>
              <a:rPr lang="en-US" sz="2400" b="0" i="0" u="none" strike="noStrike" dirty="0">
                <a:solidFill>
                  <a:srgbClr val="FFFFFF"/>
                </a:solidFill>
                <a:effectLst/>
              </a:rPr>
              <a:t> </a:t>
            </a:r>
            <a:r>
              <a:rPr lang="en-US" sz="2400" b="0" i="0" u="none" strike="noStrike" dirty="0">
                <a:solidFill>
                  <a:srgbClr val="F22C3D"/>
                </a:solidFill>
                <a:effectLst/>
              </a:rPr>
              <a:t>Log</a:t>
            </a:r>
            <a:r>
              <a:rPr lang="en-US" sz="2400" b="0" i="0" u="none" strike="noStrike" dirty="0">
                <a:effectLst/>
              </a:rPr>
              <a:t>(</a:t>
            </a:r>
            <a:r>
              <a:rPr lang="en-US" sz="2400" b="0" i="0" u="none" strike="noStrike" dirty="0">
                <a:solidFill>
                  <a:srgbClr val="E9950C"/>
                </a:solidFill>
                <a:effectLst/>
              </a:rPr>
              <a:t>string</a:t>
            </a:r>
            <a:r>
              <a:rPr lang="en-US" sz="2400" b="0" i="0" u="none" strike="noStrike" dirty="0">
                <a:solidFill>
                  <a:srgbClr val="FFFFFF"/>
                </a:solidFill>
                <a:effectLst/>
              </a:rPr>
              <a:t> </a:t>
            </a:r>
            <a:r>
              <a:rPr lang="en-US" sz="2400" b="0" i="0" u="none" strike="noStrike" dirty="0">
                <a:effectLst/>
              </a:rPr>
              <a:t>message); </a:t>
            </a:r>
          </a:p>
          <a:p>
            <a:r>
              <a:rPr lang="en-US" sz="2400" b="0" i="0" u="none" strike="noStrike" dirty="0">
                <a:effectLst/>
              </a:rPr>
              <a:t>}</a:t>
            </a:r>
            <a:r>
              <a:rPr lang="en-US" sz="2400" b="0" i="0" u="none" strike="noStrike" dirty="0">
                <a:solidFill>
                  <a:srgbClr val="FFFFFF"/>
                </a:solidFill>
                <a:effectLst/>
              </a:rPr>
              <a:t> </a:t>
            </a:r>
          </a:p>
          <a:p>
            <a:endParaRPr lang="en-US" sz="2400" b="0" i="0" u="none" strike="noStrike" dirty="0">
              <a:solidFill>
                <a:srgbClr val="FFFFFF"/>
              </a:solidFill>
              <a:effectLst/>
            </a:endParaRPr>
          </a:p>
          <a:p>
            <a:r>
              <a:rPr lang="en-US" sz="2400" b="0" i="0" u="none" strike="noStrike" dirty="0">
                <a:solidFill>
                  <a:srgbClr val="004000"/>
                </a:solidFill>
                <a:effectLst/>
              </a:rPr>
              <a:t>// Define concrete implementations of the service interface</a:t>
            </a:r>
            <a:r>
              <a:rPr lang="en-US" sz="2400" b="0" i="0" u="none" strike="noStrike" dirty="0">
                <a:solidFill>
                  <a:srgbClr val="FFFFFF"/>
                </a:solidFill>
                <a:effectLst/>
              </a:rPr>
              <a:t> </a:t>
            </a:r>
          </a:p>
          <a:p>
            <a:r>
              <a:rPr lang="en-US" sz="2400" b="0" i="0" u="none" strike="noStrike" dirty="0">
                <a:solidFill>
                  <a:srgbClr val="2E95D3"/>
                </a:solidFill>
                <a:effectLst/>
              </a:rPr>
              <a:t>public</a:t>
            </a:r>
            <a:r>
              <a:rPr lang="en-US" sz="2400" b="0" i="0" u="none" strike="noStrike" dirty="0">
                <a:solidFill>
                  <a:srgbClr val="FFFFFF"/>
                </a:solidFill>
                <a:effectLst/>
              </a:rPr>
              <a:t> </a:t>
            </a:r>
            <a:r>
              <a:rPr lang="en-US" sz="2400" b="0" i="0" u="none" strike="noStrike" dirty="0">
                <a:solidFill>
                  <a:srgbClr val="2E95D3"/>
                </a:solidFill>
                <a:effectLst/>
              </a:rPr>
              <a:t>class</a:t>
            </a:r>
            <a:r>
              <a:rPr lang="en-US" sz="2400" b="0" i="0" u="none" strike="noStrike" dirty="0">
                <a:solidFill>
                  <a:srgbClr val="FFFFFF"/>
                </a:solidFill>
                <a:effectLst/>
              </a:rPr>
              <a:t> </a:t>
            </a:r>
            <a:r>
              <a:rPr lang="en-US" sz="2400" b="0" i="0" u="none" strike="noStrike" dirty="0" err="1">
                <a:solidFill>
                  <a:srgbClr val="F22C3D"/>
                </a:solidFill>
                <a:effectLst/>
              </a:rPr>
              <a:t>FileLogger</a:t>
            </a:r>
            <a:r>
              <a:rPr lang="en-US" sz="2400" b="0" i="0" u="none" strike="noStrike" dirty="0">
                <a:effectLst/>
              </a:rPr>
              <a:t> : </a:t>
            </a:r>
            <a:r>
              <a:rPr lang="en-US" sz="2400" b="0" i="0" u="none" strike="noStrike" dirty="0" err="1">
                <a:solidFill>
                  <a:srgbClr val="F22C3D"/>
                </a:solidFill>
                <a:effectLst/>
              </a:rPr>
              <a:t>ILogger</a:t>
            </a:r>
            <a:r>
              <a:rPr lang="en-US" sz="2400" b="0" i="0" u="none" strike="noStrike" dirty="0">
                <a:solidFill>
                  <a:srgbClr val="FFFFFF"/>
                </a:solidFill>
                <a:effectLst/>
              </a:rPr>
              <a:t> </a:t>
            </a:r>
            <a:r>
              <a:rPr lang="en-US" sz="2400" b="0" i="0" u="none" strike="noStrike" dirty="0">
                <a:effectLst/>
              </a:rPr>
              <a:t>{</a:t>
            </a:r>
            <a:r>
              <a:rPr lang="en-US" sz="2400" b="0" i="0" u="none" strike="noStrike" dirty="0">
                <a:solidFill>
                  <a:srgbClr val="FFFFFF"/>
                </a:solidFill>
                <a:effectLst/>
              </a:rPr>
              <a:t> </a:t>
            </a:r>
          </a:p>
          <a:p>
            <a:r>
              <a:rPr lang="en-US" sz="2400" dirty="0">
                <a:solidFill>
                  <a:srgbClr val="FFFFFF"/>
                </a:solidFill>
              </a:rPr>
              <a:t>	</a:t>
            </a:r>
            <a:r>
              <a:rPr lang="en-US" sz="2400" b="0" i="0" u="none" strike="noStrike" dirty="0">
                <a:solidFill>
                  <a:srgbClr val="2E95D3"/>
                </a:solidFill>
                <a:effectLst/>
              </a:rPr>
              <a:t>public</a:t>
            </a:r>
            <a:r>
              <a:rPr lang="en-US" sz="2400" b="0" i="0" u="none" strike="noStrike" dirty="0">
                <a:solidFill>
                  <a:srgbClr val="FFFFFF"/>
                </a:solidFill>
                <a:effectLst/>
              </a:rPr>
              <a:t> </a:t>
            </a:r>
            <a:r>
              <a:rPr lang="en-US" sz="2400" b="0" i="0" u="none" strike="noStrike" dirty="0">
                <a:solidFill>
                  <a:srgbClr val="2E95D3"/>
                </a:solidFill>
                <a:effectLst/>
              </a:rPr>
              <a:t>void</a:t>
            </a:r>
            <a:r>
              <a:rPr lang="en-US" sz="2400" b="0" i="0" u="none" strike="noStrike" dirty="0">
                <a:solidFill>
                  <a:srgbClr val="FFFFFF"/>
                </a:solidFill>
                <a:effectLst/>
              </a:rPr>
              <a:t> </a:t>
            </a:r>
            <a:r>
              <a:rPr lang="en-US" sz="2400" b="0" i="0" u="none" strike="noStrike" dirty="0">
                <a:solidFill>
                  <a:srgbClr val="F22C3D"/>
                </a:solidFill>
                <a:effectLst/>
              </a:rPr>
              <a:t>Log</a:t>
            </a:r>
            <a:r>
              <a:rPr lang="en-US" sz="2400" b="0" i="0" u="none" strike="noStrike" dirty="0">
                <a:effectLst/>
              </a:rPr>
              <a:t>(</a:t>
            </a:r>
            <a:r>
              <a:rPr lang="en-US" sz="2400" b="0" i="0" u="none" strike="noStrike" dirty="0">
                <a:solidFill>
                  <a:srgbClr val="E9950C"/>
                </a:solidFill>
                <a:effectLst/>
              </a:rPr>
              <a:t>string</a:t>
            </a:r>
            <a:r>
              <a:rPr lang="en-US" sz="2400" b="0" i="0" u="none" strike="noStrike" dirty="0">
                <a:solidFill>
                  <a:srgbClr val="FFFFFF"/>
                </a:solidFill>
                <a:effectLst/>
              </a:rPr>
              <a:t> </a:t>
            </a:r>
            <a:r>
              <a:rPr lang="en-US" sz="2400" b="0" i="0" u="none" strike="noStrike" dirty="0">
                <a:effectLst/>
              </a:rPr>
              <a:t>message) { </a:t>
            </a:r>
          </a:p>
          <a:p>
            <a:r>
              <a:rPr lang="en-US" sz="2400" dirty="0"/>
              <a:t>		</a:t>
            </a:r>
            <a:r>
              <a:rPr lang="en-US" sz="2400" b="0" i="0" u="none" strike="noStrike" dirty="0" err="1">
                <a:effectLst/>
              </a:rPr>
              <a:t>Console.WriteLine</a:t>
            </a:r>
            <a:r>
              <a:rPr lang="en-US" sz="2400" b="0" i="0" u="none" strike="noStrike" dirty="0">
                <a:effectLst/>
              </a:rPr>
              <a:t>(</a:t>
            </a:r>
            <a:r>
              <a:rPr lang="en-US" sz="2400" b="0" i="0" u="none" strike="noStrike" dirty="0">
                <a:solidFill>
                  <a:srgbClr val="00A67D"/>
                </a:solidFill>
                <a:effectLst/>
              </a:rPr>
              <a:t>$"Logging to file: {message}"</a:t>
            </a:r>
            <a:r>
              <a:rPr lang="en-US" sz="2400" b="0" i="0" u="none" strike="noStrike" dirty="0">
                <a:effectLst/>
              </a:rPr>
              <a:t>); </a:t>
            </a:r>
          </a:p>
          <a:p>
            <a:r>
              <a:rPr lang="en-US" sz="2400" dirty="0"/>
              <a:t>	</a:t>
            </a:r>
            <a:r>
              <a:rPr lang="en-US" sz="2400" b="0" i="0" u="none" strike="noStrike" dirty="0">
                <a:effectLst/>
              </a:rPr>
              <a:t>}</a:t>
            </a:r>
          </a:p>
          <a:p>
            <a:r>
              <a:rPr lang="en-US" sz="2400" b="0" i="0" u="none" strike="noStrike" dirty="0">
                <a:effectLst/>
              </a:rPr>
              <a:t> }</a:t>
            </a:r>
            <a:endParaRPr lang="cs-CZ" sz="2400" noProof="1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078DAD74-6987-18A1-56FD-69A885B69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783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89554C-9677-59B4-B417-FF7334AD6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28092"/>
            <a:ext cx="7729728" cy="1188720"/>
          </a:xfrm>
        </p:spPr>
        <p:txBody>
          <a:bodyPr/>
          <a:lstStyle/>
          <a:p>
            <a:r>
              <a:rPr lang="en-US" dirty="0"/>
              <a:t>Service Locator – EXAMPLE 1I</a:t>
            </a:r>
            <a:endParaRPr lang="cs-CZ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064905-C44A-BEA3-1035-1F85A9A2D44E}"/>
              </a:ext>
            </a:extLst>
          </p:cNvPr>
          <p:cNvSpPr txBox="1"/>
          <p:nvPr/>
        </p:nvSpPr>
        <p:spPr>
          <a:xfrm>
            <a:off x="2231136" y="1668601"/>
            <a:ext cx="9160764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cs-CZ" sz="2400" noProof="1"/>
          </a:p>
          <a:p>
            <a:r>
              <a:rPr lang="en-US" sz="2400" b="0" i="0" u="none" strike="noStrike" dirty="0">
                <a:solidFill>
                  <a:srgbClr val="004000"/>
                </a:solidFill>
                <a:effectLst/>
              </a:rPr>
              <a:t>// Define a service that depends on </a:t>
            </a:r>
            <a:r>
              <a:rPr lang="en-US" sz="2400" b="0" i="0" u="none" strike="noStrike" dirty="0" err="1">
                <a:solidFill>
                  <a:srgbClr val="004000"/>
                </a:solidFill>
                <a:effectLst/>
              </a:rPr>
              <a:t>ILogger</a:t>
            </a:r>
            <a:r>
              <a:rPr lang="en-US" sz="2400" b="0" i="0" u="none" strike="noStrike" dirty="0">
                <a:solidFill>
                  <a:srgbClr val="004000"/>
                </a:solidFill>
                <a:effectLst/>
              </a:rPr>
              <a:t> </a:t>
            </a:r>
          </a:p>
          <a:p>
            <a:r>
              <a:rPr lang="en-US" sz="2400" b="0" i="0" u="none" strike="noStrike" dirty="0">
                <a:solidFill>
                  <a:srgbClr val="2E95D3"/>
                </a:solidFill>
                <a:effectLst/>
              </a:rPr>
              <a:t>public</a:t>
            </a:r>
            <a:r>
              <a:rPr lang="en-US" sz="2400" b="0" i="0" u="none" strike="noStrike" dirty="0">
                <a:solidFill>
                  <a:srgbClr val="FFFFFF"/>
                </a:solidFill>
                <a:effectLst/>
              </a:rPr>
              <a:t> </a:t>
            </a:r>
            <a:r>
              <a:rPr lang="en-US" sz="2400" b="0" i="0" u="none" strike="noStrike" dirty="0">
                <a:solidFill>
                  <a:srgbClr val="2E95D3"/>
                </a:solidFill>
                <a:effectLst/>
              </a:rPr>
              <a:t>class</a:t>
            </a:r>
            <a:r>
              <a:rPr lang="en-US" sz="2400" b="0" i="0" u="none" strike="noStrike" dirty="0">
                <a:solidFill>
                  <a:srgbClr val="FFFFFF"/>
                </a:solidFill>
                <a:effectLst/>
              </a:rPr>
              <a:t> </a:t>
            </a:r>
            <a:r>
              <a:rPr lang="en-US" sz="2400" b="0" i="0" u="none" strike="noStrike" dirty="0" err="1">
                <a:solidFill>
                  <a:srgbClr val="F22C3D"/>
                </a:solidFill>
                <a:effectLst/>
              </a:rPr>
              <a:t>ServiceWithLogger</a:t>
            </a:r>
            <a:r>
              <a:rPr lang="en-US" sz="2400" b="0" i="0" u="none" strike="noStrike" dirty="0">
                <a:solidFill>
                  <a:srgbClr val="F22C3D"/>
                </a:solidFill>
                <a:effectLst/>
              </a:rPr>
              <a:t> </a:t>
            </a:r>
            <a:r>
              <a:rPr lang="en-US" sz="2400" b="0" i="0" u="none" strike="noStrike" dirty="0">
                <a:effectLst/>
              </a:rPr>
              <a:t>: </a:t>
            </a:r>
            <a:r>
              <a:rPr lang="en-US" sz="2400" b="0" i="0" u="none" strike="noStrike" dirty="0" err="1">
                <a:solidFill>
                  <a:srgbClr val="F22C3D"/>
                </a:solidFill>
                <a:effectLst/>
              </a:rPr>
              <a:t>IServiceWithLogger</a:t>
            </a:r>
            <a:r>
              <a:rPr lang="en-US" sz="2400" b="0" i="0" u="none" strike="noStrike" dirty="0">
                <a:solidFill>
                  <a:srgbClr val="FFFFFF"/>
                </a:solidFill>
                <a:effectLst/>
              </a:rPr>
              <a:t> </a:t>
            </a:r>
            <a:r>
              <a:rPr lang="en-US" sz="2400" b="0" i="0" u="none" strike="noStrike" dirty="0">
                <a:effectLst/>
              </a:rPr>
              <a:t>{</a:t>
            </a:r>
            <a:r>
              <a:rPr lang="en-US" sz="2400" b="0" i="0" u="none" strike="noStrike" dirty="0">
                <a:solidFill>
                  <a:srgbClr val="FFFFFF"/>
                </a:solidFill>
                <a:effectLst/>
              </a:rPr>
              <a:t> </a:t>
            </a:r>
          </a:p>
          <a:p>
            <a:r>
              <a:rPr lang="en-US" sz="2400" dirty="0">
                <a:solidFill>
                  <a:srgbClr val="FFFFFF"/>
                </a:solidFill>
              </a:rPr>
              <a:t>	</a:t>
            </a:r>
            <a:r>
              <a:rPr lang="en-US" sz="2400" b="0" i="0" u="none" strike="noStrike" dirty="0">
                <a:solidFill>
                  <a:srgbClr val="2E95D3"/>
                </a:solidFill>
                <a:effectLst/>
              </a:rPr>
              <a:t>private</a:t>
            </a:r>
            <a:r>
              <a:rPr lang="en-US" sz="2400" b="0" i="0" u="none" strike="noStrike" dirty="0">
                <a:solidFill>
                  <a:srgbClr val="FFFFFF"/>
                </a:solidFill>
                <a:effectLst/>
              </a:rPr>
              <a:t> </a:t>
            </a:r>
            <a:r>
              <a:rPr lang="en-US" sz="2400" b="0" i="0" u="none" strike="noStrike" dirty="0" err="1">
                <a:solidFill>
                  <a:srgbClr val="2E95D3"/>
                </a:solidFill>
                <a:effectLst/>
              </a:rPr>
              <a:t>readonly</a:t>
            </a:r>
            <a:r>
              <a:rPr lang="en-US" sz="2400" b="0" i="0" u="none" strike="noStrike" dirty="0">
                <a:solidFill>
                  <a:srgbClr val="FFFFFF"/>
                </a:solidFill>
                <a:effectLst/>
              </a:rPr>
              <a:t> </a:t>
            </a:r>
            <a:r>
              <a:rPr lang="en-US" sz="2400" b="0" i="0" u="none" strike="noStrike" dirty="0" err="1">
                <a:solidFill>
                  <a:srgbClr val="C00000"/>
                </a:solidFill>
                <a:effectLst/>
              </a:rPr>
              <a:t>ILogger</a:t>
            </a:r>
            <a:r>
              <a:rPr lang="en-US" sz="2400" b="0" i="0" u="none" strike="noStrike" dirty="0">
                <a:effectLst/>
              </a:rPr>
              <a:t> _logger; </a:t>
            </a:r>
          </a:p>
          <a:p>
            <a:endParaRPr lang="en-US" sz="2400" dirty="0">
              <a:solidFill>
                <a:srgbClr val="FFFFFF"/>
              </a:solidFill>
            </a:endParaRPr>
          </a:p>
          <a:p>
            <a:r>
              <a:rPr lang="en-US" sz="2400" b="0" i="0" u="none" strike="noStrike" dirty="0">
                <a:solidFill>
                  <a:srgbClr val="FFFFFF"/>
                </a:solidFill>
                <a:effectLst/>
              </a:rPr>
              <a:t>	</a:t>
            </a:r>
            <a:r>
              <a:rPr lang="en-US" sz="2400" b="0" i="0" u="none" strike="noStrike" dirty="0">
                <a:solidFill>
                  <a:srgbClr val="2E95D3"/>
                </a:solidFill>
                <a:effectLst/>
              </a:rPr>
              <a:t>public</a:t>
            </a:r>
            <a:r>
              <a:rPr lang="en-US" sz="2400" b="0" i="0" u="none" strike="noStrike" dirty="0">
                <a:solidFill>
                  <a:srgbClr val="FFFFFF"/>
                </a:solidFill>
                <a:effectLst/>
              </a:rPr>
              <a:t> </a:t>
            </a:r>
            <a:r>
              <a:rPr lang="en-US" sz="2400" b="0" i="0" u="none" strike="noStrike" dirty="0" err="1">
                <a:solidFill>
                  <a:srgbClr val="F22C3D"/>
                </a:solidFill>
                <a:effectLst/>
              </a:rPr>
              <a:t>ServiceWithLogger</a:t>
            </a:r>
            <a:r>
              <a:rPr lang="en-US" sz="2400" b="0" i="0" u="none" strike="noStrike" dirty="0">
                <a:effectLst/>
              </a:rPr>
              <a:t>(</a:t>
            </a:r>
            <a:r>
              <a:rPr lang="en-US" sz="2400" b="0" i="0" u="none" strike="noStrike" dirty="0" err="1">
                <a:solidFill>
                  <a:srgbClr val="C00000"/>
                </a:solidFill>
                <a:effectLst/>
              </a:rPr>
              <a:t>ILogger</a:t>
            </a:r>
            <a:r>
              <a:rPr lang="en-US" sz="2400" b="0" i="0" u="none" strike="noStrike" dirty="0">
                <a:effectLst/>
              </a:rPr>
              <a:t> logger) {</a:t>
            </a:r>
          </a:p>
          <a:p>
            <a:r>
              <a:rPr lang="en-US" sz="2400" dirty="0"/>
              <a:t>		</a:t>
            </a:r>
            <a:r>
              <a:rPr lang="en-US" sz="2400" b="0" i="0" u="none" strike="noStrike" dirty="0">
                <a:effectLst/>
              </a:rPr>
              <a:t> _logger = logger; </a:t>
            </a:r>
          </a:p>
          <a:p>
            <a:r>
              <a:rPr lang="en-US" sz="2400" dirty="0"/>
              <a:t>	</a:t>
            </a:r>
            <a:r>
              <a:rPr lang="en-US" sz="2400" b="0" i="0" u="none" strike="noStrike" dirty="0">
                <a:effectLst/>
              </a:rPr>
              <a:t>} </a:t>
            </a:r>
          </a:p>
          <a:p>
            <a:r>
              <a:rPr lang="en-US" sz="2400" dirty="0">
                <a:solidFill>
                  <a:srgbClr val="FFFFFF"/>
                </a:solidFill>
              </a:rPr>
              <a:t>	</a:t>
            </a:r>
            <a:r>
              <a:rPr lang="en-US" sz="2400" b="0" i="0" u="none" strike="noStrike" dirty="0">
                <a:solidFill>
                  <a:srgbClr val="2E95D3"/>
                </a:solidFill>
                <a:effectLst/>
              </a:rPr>
              <a:t>public</a:t>
            </a:r>
            <a:r>
              <a:rPr lang="en-US" sz="2400" b="0" i="0" u="none" strike="noStrike" dirty="0">
                <a:solidFill>
                  <a:srgbClr val="FFFFFF"/>
                </a:solidFill>
                <a:effectLst/>
              </a:rPr>
              <a:t> </a:t>
            </a:r>
            <a:r>
              <a:rPr lang="en-US" sz="2400" b="0" i="0" u="none" strike="noStrike" dirty="0">
                <a:solidFill>
                  <a:srgbClr val="2E95D3"/>
                </a:solidFill>
                <a:effectLst/>
              </a:rPr>
              <a:t>void</a:t>
            </a:r>
            <a:r>
              <a:rPr lang="en-US" sz="2400" b="0" i="0" u="none" strike="noStrike" dirty="0">
                <a:solidFill>
                  <a:srgbClr val="FFFFFF"/>
                </a:solidFill>
                <a:effectLst/>
              </a:rPr>
              <a:t> </a:t>
            </a:r>
            <a:r>
              <a:rPr lang="en-US" sz="2400" b="0" i="0" u="none" strike="noStrike" dirty="0">
                <a:solidFill>
                  <a:srgbClr val="F22C3D"/>
                </a:solidFill>
                <a:effectLst/>
              </a:rPr>
              <a:t>DoSomething</a:t>
            </a:r>
            <a:r>
              <a:rPr lang="en-US" sz="2400" b="0" i="0" u="none" strike="noStrike" dirty="0">
                <a:effectLst/>
              </a:rPr>
              <a:t>() { </a:t>
            </a:r>
          </a:p>
          <a:p>
            <a:r>
              <a:rPr lang="en-US" sz="2400" dirty="0">
                <a:solidFill>
                  <a:srgbClr val="FFFFFF"/>
                </a:solidFill>
              </a:rPr>
              <a:t>		</a:t>
            </a:r>
            <a:r>
              <a:rPr lang="en-US" sz="2400" b="0" i="0" u="none" strike="noStrike" dirty="0">
                <a:effectLst/>
              </a:rPr>
              <a:t>_</a:t>
            </a:r>
            <a:r>
              <a:rPr lang="en-US" sz="2400" b="0" i="0" u="none" strike="noStrike" dirty="0" err="1">
                <a:effectLst/>
              </a:rPr>
              <a:t>logger.Log</a:t>
            </a:r>
            <a:r>
              <a:rPr lang="en-US" sz="2400" b="0" i="0" u="none" strike="noStrike" dirty="0">
                <a:effectLst/>
              </a:rPr>
              <a:t>(</a:t>
            </a:r>
            <a:r>
              <a:rPr lang="en-US" sz="2400" b="0" i="0" u="none" strike="noStrike" dirty="0">
                <a:solidFill>
                  <a:srgbClr val="00A67D"/>
                </a:solidFill>
                <a:effectLst/>
              </a:rPr>
              <a:t>"Doing something..."</a:t>
            </a:r>
            <a:r>
              <a:rPr lang="en-US" sz="2400" b="0" i="0" u="none" strike="noStrike" dirty="0">
                <a:effectLst/>
              </a:rPr>
              <a:t>); </a:t>
            </a:r>
          </a:p>
          <a:p>
            <a:r>
              <a:rPr lang="en-US" sz="2400" dirty="0"/>
              <a:t>	</a:t>
            </a:r>
            <a:r>
              <a:rPr lang="en-US" sz="2400" b="0" i="0" u="none" strike="noStrike" dirty="0">
                <a:effectLst/>
              </a:rPr>
              <a:t>} </a:t>
            </a:r>
          </a:p>
          <a:p>
            <a:r>
              <a:rPr lang="en-US" sz="2400" b="0" i="0" u="none" strike="noStrike" dirty="0">
                <a:effectLst/>
              </a:rPr>
              <a:t>}</a:t>
            </a:r>
            <a:endParaRPr lang="cs-CZ" sz="2400" noProof="1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5F3EACC7-7679-E536-1A02-1AB4593DA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749700"/>
      </p:ext>
    </p:extLst>
  </p:cSld>
  <p:clrMapOvr>
    <a:masterClrMapping/>
  </p:clrMapOvr>
  <p:transition spd="slow"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89554C-9677-59B4-B417-FF7334AD6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28092"/>
            <a:ext cx="7729728" cy="1188720"/>
          </a:xfrm>
        </p:spPr>
        <p:txBody>
          <a:bodyPr/>
          <a:lstStyle/>
          <a:p>
            <a:r>
              <a:rPr lang="en-US" dirty="0"/>
              <a:t>Service Locator – EXAMPLE 1I</a:t>
            </a:r>
            <a:endParaRPr lang="cs-CZ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064905-C44A-BEA3-1035-1F85A9A2D44E}"/>
              </a:ext>
            </a:extLst>
          </p:cNvPr>
          <p:cNvSpPr txBox="1"/>
          <p:nvPr/>
        </p:nvSpPr>
        <p:spPr>
          <a:xfrm>
            <a:off x="2231135" y="1668601"/>
            <a:ext cx="9456039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cs-CZ" sz="2400" noProof="1"/>
          </a:p>
          <a:p>
            <a:r>
              <a:rPr lang="en-US" sz="2400" b="0" i="0" u="none" strike="noStrike" dirty="0">
                <a:solidFill>
                  <a:srgbClr val="2E95D3"/>
                </a:solidFill>
                <a:effectLst/>
              </a:rPr>
              <a:t>class</a:t>
            </a:r>
            <a:r>
              <a:rPr lang="en-US" sz="2400" b="0" i="0" u="none" strike="noStrike" dirty="0">
                <a:solidFill>
                  <a:srgbClr val="FFFFFF"/>
                </a:solidFill>
                <a:effectLst/>
              </a:rPr>
              <a:t> </a:t>
            </a:r>
            <a:r>
              <a:rPr lang="en-US" sz="2400" b="0" i="0" u="none" strike="noStrike" dirty="0">
                <a:solidFill>
                  <a:srgbClr val="F22C3D"/>
                </a:solidFill>
                <a:effectLst/>
              </a:rPr>
              <a:t>Program</a:t>
            </a:r>
            <a:r>
              <a:rPr lang="en-US" sz="2400" b="0" i="0" u="none" strike="noStrike" dirty="0">
                <a:solidFill>
                  <a:srgbClr val="FFFFFF"/>
                </a:solidFill>
                <a:effectLst/>
              </a:rPr>
              <a:t> </a:t>
            </a:r>
            <a:r>
              <a:rPr lang="en-US" sz="2400" b="0" i="0" u="none" strike="noStrike" dirty="0">
                <a:effectLst/>
              </a:rPr>
              <a:t>{ </a:t>
            </a:r>
          </a:p>
          <a:p>
            <a:r>
              <a:rPr lang="en-US" sz="2400" dirty="0">
                <a:solidFill>
                  <a:srgbClr val="FFFFFF"/>
                </a:solidFill>
              </a:rPr>
              <a:t>	</a:t>
            </a:r>
            <a:r>
              <a:rPr lang="en-US" sz="2400" b="0" i="0" u="none" strike="noStrike" dirty="0">
                <a:solidFill>
                  <a:srgbClr val="2E95D3"/>
                </a:solidFill>
                <a:effectLst/>
              </a:rPr>
              <a:t>static</a:t>
            </a:r>
            <a:r>
              <a:rPr lang="en-US" sz="2400" b="0" i="0" u="none" strike="noStrike" dirty="0">
                <a:solidFill>
                  <a:srgbClr val="FFFFFF"/>
                </a:solidFill>
                <a:effectLst/>
              </a:rPr>
              <a:t> </a:t>
            </a:r>
            <a:r>
              <a:rPr lang="en-US" sz="2400" b="0" i="0" u="none" strike="noStrike" dirty="0">
                <a:solidFill>
                  <a:srgbClr val="2E95D3"/>
                </a:solidFill>
                <a:effectLst/>
              </a:rPr>
              <a:t>void</a:t>
            </a:r>
            <a:r>
              <a:rPr lang="en-US" sz="2400" b="0" i="0" u="none" strike="noStrike" dirty="0">
                <a:solidFill>
                  <a:srgbClr val="FFFFFF"/>
                </a:solidFill>
                <a:effectLst/>
              </a:rPr>
              <a:t> </a:t>
            </a:r>
            <a:r>
              <a:rPr lang="en-US" sz="2400" b="0" i="0" u="none" strike="noStrike" dirty="0">
                <a:solidFill>
                  <a:srgbClr val="F22C3D"/>
                </a:solidFill>
                <a:effectLst/>
              </a:rPr>
              <a:t>Main</a:t>
            </a:r>
            <a:r>
              <a:rPr lang="en-US" sz="2400" b="0" i="0" u="none" strike="noStrike" dirty="0">
                <a:effectLst/>
              </a:rPr>
              <a:t>(</a:t>
            </a:r>
            <a:r>
              <a:rPr lang="en-US" sz="2400" b="0" i="0" u="none" strike="noStrike" dirty="0">
                <a:solidFill>
                  <a:srgbClr val="E9950C"/>
                </a:solidFill>
                <a:effectLst/>
              </a:rPr>
              <a:t>string</a:t>
            </a:r>
            <a:r>
              <a:rPr lang="en-US" sz="2400" b="0" i="0" u="none" strike="noStrike" dirty="0">
                <a:effectLst/>
              </a:rPr>
              <a:t>[] </a:t>
            </a:r>
            <a:r>
              <a:rPr lang="en-US" sz="2400" b="0" i="0" u="none" strike="noStrike" dirty="0" err="1">
                <a:effectLst/>
              </a:rPr>
              <a:t>args</a:t>
            </a:r>
            <a:r>
              <a:rPr lang="en-US" sz="2400" b="0" i="0" u="none" strike="noStrike" dirty="0">
                <a:effectLst/>
              </a:rPr>
              <a:t>) { </a:t>
            </a:r>
          </a:p>
          <a:p>
            <a:pPr lvl="1"/>
            <a:r>
              <a:rPr lang="en-US" sz="2400" dirty="0">
                <a:solidFill>
                  <a:srgbClr val="FFFFFF"/>
                </a:solidFill>
              </a:rPr>
              <a:t>	</a:t>
            </a:r>
            <a:r>
              <a:rPr lang="en-US" sz="2400" b="0" i="0" u="none" strike="noStrike" dirty="0">
                <a:solidFill>
                  <a:srgbClr val="004000"/>
                </a:solidFill>
                <a:effectLst/>
              </a:rPr>
              <a:t>// Create a service collection </a:t>
            </a:r>
          </a:p>
          <a:p>
            <a:pPr lvl="1"/>
            <a:r>
              <a:rPr lang="en-US" sz="2400" dirty="0">
                <a:solidFill>
                  <a:srgbClr val="FFFFFF"/>
                </a:solidFill>
              </a:rPr>
              <a:t>	</a:t>
            </a:r>
            <a:r>
              <a:rPr lang="en-US" sz="2400" b="0" i="0" u="none" strike="noStrike" dirty="0">
                <a:solidFill>
                  <a:srgbClr val="2E95D3"/>
                </a:solidFill>
                <a:effectLst/>
              </a:rPr>
              <a:t>var</a:t>
            </a:r>
            <a:r>
              <a:rPr lang="en-US" sz="2400" b="0" i="0" u="none" strike="noStrike" dirty="0">
                <a:solidFill>
                  <a:srgbClr val="FFFFFF"/>
                </a:solidFill>
                <a:effectLst/>
              </a:rPr>
              <a:t> </a:t>
            </a:r>
            <a:r>
              <a:rPr lang="en-US" sz="2400" b="0" i="0" u="none" strike="noStrike" dirty="0">
                <a:effectLst/>
              </a:rPr>
              <a:t>services =</a:t>
            </a:r>
            <a:r>
              <a:rPr lang="en-US" sz="2400" b="0" i="0" u="none" strike="noStrike" dirty="0">
                <a:solidFill>
                  <a:srgbClr val="FFFFFF"/>
                </a:solidFill>
                <a:effectLst/>
              </a:rPr>
              <a:t> </a:t>
            </a:r>
            <a:r>
              <a:rPr lang="en-US" sz="2400" b="0" i="0" u="none" strike="noStrike" dirty="0">
                <a:solidFill>
                  <a:srgbClr val="2E95D3"/>
                </a:solidFill>
                <a:effectLst/>
              </a:rPr>
              <a:t>new</a:t>
            </a:r>
            <a:r>
              <a:rPr lang="en-US" sz="2400" b="0" i="0" u="none" strike="noStrike" dirty="0">
                <a:solidFill>
                  <a:srgbClr val="FFFFFF"/>
                </a:solidFill>
                <a:effectLst/>
              </a:rPr>
              <a:t> </a:t>
            </a:r>
            <a:r>
              <a:rPr lang="en-US" sz="2400" b="0" i="0" u="none" strike="noStrike" dirty="0" err="1">
                <a:solidFill>
                  <a:srgbClr val="C00000"/>
                </a:solidFill>
                <a:effectLst/>
              </a:rPr>
              <a:t>ServiceCollection</a:t>
            </a:r>
            <a:r>
              <a:rPr lang="en-US" sz="2400" b="0" i="0" u="none" strike="noStrike" dirty="0">
                <a:effectLst/>
              </a:rPr>
              <a:t>(); </a:t>
            </a:r>
          </a:p>
          <a:p>
            <a:pPr lvl="1"/>
            <a:r>
              <a:rPr lang="en-US" sz="2400" dirty="0">
                <a:solidFill>
                  <a:srgbClr val="FFFFFF"/>
                </a:solidFill>
              </a:rPr>
              <a:t>	</a:t>
            </a:r>
            <a:r>
              <a:rPr lang="en-US" sz="2400" b="0" i="0" u="none" strike="noStrike" dirty="0">
                <a:solidFill>
                  <a:srgbClr val="004000"/>
                </a:solidFill>
                <a:effectLst/>
              </a:rPr>
              <a:t>// Register services with the service collection</a:t>
            </a:r>
            <a:r>
              <a:rPr lang="en-US" sz="2400" b="0" i="0" u="none" strike="noStrike" dirty="0">
                <a:solidFill>
                  <a:srgbClr val="FFFFFF"/>
                </a:solidFill>
                <a:effectLst/>
              </a:rPr>
              <a:t> 	</a:t>
            </a:r>
            <a:r>
              <a:rPr lang="en-US" sz="2400" b="0" i="0" u="none" strike="noStrike" dirty="0" err="1">
                <a:effectLst/>
              </a:rPr>
              <a:t>services.AddSingleton</a:t>
            </a:r>
            <a:r>
              <a:rPr lang="en-US" sz="2400" b="0" i="0" u="none" strike="noStrike" dirty="0">
                <a:effectLst/>
              </a:rPr>
              <a:t>&lt;</a:t>
            </a:r>
            <a:r>
              <a:rPr lang="en-US" sz="2400" b="0" i="0" u="none" strike="noStrike" dirty="0" err="1">
                <a:solidFill>
                  <a:srgbClr val="C00000"/>
                </a:solidFill>
                <a:effectLst/>
              </a:rPr>
              <a:t>ILogger</a:t>
            </a:r>
            <a:r>
              <a:rPr lang="en-US" sz="2400" b="0" i="0" u="none" strike="noStrike" dirty="0">
                <a:effectLst/>
              </a:rPr>
              <a:t>, </a:t>
            </a:r>
            <a:r>
              <a:rPr lang="en-US" sz="2400" b="0" i="0" u="none" strike="noStrike" dirty="0" err="1">
                <a:solidFill>
                  <a:srgbClr val="C00000"/>
                </a:solidFill>
                <a:effectLst/>
              </a:rPr>
              <a:t>FileLogger</a:t>
            </a:r>
            <a:r>
              <a:rPr lang="en-US" sz="2400" b="0" i="0" u="none" strike="noStrike" dirty="0">
                <a:effectLst/>
              </a:rPr>
              <a:t>&gt;(); </a:t>
            </a:r>
          </a:p>
          <a:p>
            <a:pPr lvl="1"/>
            <a:r>
              <a:rPr lang="en-US" sz="2400" dirty="0">
                <a:solidFill>
                  <a:srgbClr val="FFFFFF"/>
                </a:solidFill>
              </a:rPr>
              <a:t>	</a:t>
            </a:r>
            <a:r>
              <a:rPr lang="en-US" sz="2400" b="0" i="0" u="none" strike="noStrike" dirty="0" err="1">
                <a:effectLst/>
              </a:rPr>
              <a:t>services.AddSingleton</a:t>
            </a:r>
            <a:r>
              <a:rPr lang="en-US" sz="2400" b="0" i="0" u="none" strike="noStrike" dirty="0">
                <a:effectLst/>
              </a:rPr>
              <a:t>&lt;</a:t>
            </a:r>
            <a:r>
              <a:rPr lang="en-US" sz="2400" b="0" i="0" u="none" strike="noStrike" dirty="0" err="1">
                <a:solidFill>
                  <a:srgbClr val="C00000"/>
                </a:solidFill>
                <a:effectLst/>
              </a:rPr>
              <a:t>IServiceWithLogger</a:t>
            </a:r>
            <a:r>
              <a:rPr lang="en-US" sz="2400" b="0" i="0" u="none" strike="noStrike" dirty="0">
                <a:effectLst/>
              </a:rPr>
              <a:t>, </a:t>
            </a:r>
            <a:r>
              <a:rPr lang="en-US" sz="2400" b="0" i="0" u="none" strike="noStrike" dirty="0" err="1">
                <a:solidFill>
                  <a:srgbClr val="C00000"/>
                </a:solidFill>
                <a:effectLst/>
              </a:rPr>
              <a:t>ServiceWithLogger</a:t>
            </a:r>
            <a:r>
              <a:rPr lang="en-US" sz="2400" b="0" i="0" u="none" strike="noStrike" dirty="0">
                <a:effectLst/>
              </a:rPr>
              <a:t>&gt;(); </a:t>
            </a:r>
          </a:p>
          <a:p>
            <a:pPr lvl="1"/>
            <a:r>
              <a:rPr lang="en-US" sz="2400" dirty="0">
                <a:solidFill>
                  <a:srgbClr val="FFFFFF"/>
                </a:solidFill>
              </a:rPr>
              <a:t>	</a:t>
            </a:r>
            <a:r>
              <a:rPr lang="en-US" sz="2400" b="0" i="0" u="none" strike="noStrike" dirty="0">
                <a:solidFill>
                  <a:srgbClr val="004000"/>
                </a:solidFill>
                <a:effectLst/>
              </a:rPr>
              <a:t>// Build the service provider </a:t>
            </a:r>
          </a:p>
          <a:p>
            <a:pPr lvl="1"/>
            <a:r>
              <a:rPr lang="en-US" sz="2400" dirty="0">
                <a:solidFill>
                  <a:srgbClr val="FFFFFF"/>
                </a:solidFill>
              </a:rPr>
              <a:t>	</a:t>
            </a:r>
            <a:r>
              <a:rPr lang="en-US" sz="2400" b="0" i="0" u="none" strike="noStrike" dirty="0">
                <a:solidFill>
                  <a:srgbClr val="2E95D3"/>
                </a:solidFill>
                <a:effectLst/>
              </a:rPr>
              <a:t>var</a:t>
            </a:r>
            <a:r>
              <a:rPr lang="en-US" sz="2400" b="0" i="0" u="none" strike="noStrike" dirty="0">
                <a:solidFill>
                  <a:srgbClr val="FFFFFF"/>
                </a:solidFill>
                <a:effectLst/>
              </a:rPr>
              <a:t> </a:t>
            </a:r>
            <a:r>
              <a:rPr lang="en-US" sz="2400" b="0" i="0" u="none" strike="noStrike" dirty="0" err="1">
                <a:effectLst/>
              </a:rPr>
              <a:t>serviceProvider</a:t>
            </a:r>
            <a:r>
              <a:rPr lang="en-US" sz="2400" b="0" i="0" u="none" strike="noStrike" dirty="0">
                <a:effectLst/>
              </a:rPr>
              <a:t> = </a:t>
            </a:r>
            <a:r>
              <a:rPr lang="en-US" sz="2400" b="0" i="0" u="none" strike="noStrike" dirty="0" err="1">
                <a:effectLst/>
              </a:rPr>
              <a:t>services.BuildServiceProvider</a:t>
            </a:r>
            <a:r>
              <a:rPr lang="en-US" sz="2400" b="0" i="0" u="none" strike="noStrike" dirty="0">
                <a:effectLst/>
              </a:rPr>
              <a:t>(); </a:t>
            </a:r>
          </a:p>
          <a:p>
            <a:r>
              <a:rPr lang="en-US" sz="2400" b="0" i="0" u="none" strike="noStrike" dirty="0">
                <a:effectLst/>
              </a:rPr>
              <a:t>	}</a:t>
            </a:r>
          </a:p>
          <a:p>
            <a:r>
              <a:rPr lang="en-US" sz="2400" b="0" i="0" u="none" strike="noStrike" dirty="0">
                <a:effectLst/>
              </a:rPr>
              <a:t> }</a:t>
            </a:r>
            <a:endParaRPr lang="cs-CZ" sz="2400" noProof="1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3FF80024-E627-0875-C100-96F75C00C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773238"/>
      </p:ext>
    </p:extLst>
  </p:cSld>
  <p:clrMapOvr>
    <a:masterClrMapping/>
  </p:clrMapOvr>
  <p:transition spd="slow"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89554C-9677-59B4-B417-FF7334AD6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28092"/>
            <a:ext cx="7729728" cy="1188720"/>
          </a:xfrm>
        </p:spPr>
        <p:txBody>
          <a:bodyPr/>
          <a:lstStyle/>
          <a:p>
            <a:r>
              <a:rPr lang="en-US" dirty="0"/>
              <a:t>Service Locator - Angular Lifetime</a:t>
            </a:r>
            <a:endParaRPr lang="cs-CZ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76D25D-75C8-CC8C-E47D-D9F739460268}"/>
              </a:ext>
            </a:extLst>
          </p:cNvPr>
          <p:cNvSpPr txBox="1"/>
          <p:nvPr/>
        </p:nvSpPr>
        <p:spPr>
          <a:xfrm>
            <a:off x="2231136" y="1699438"/>
            <a:ext cx="772972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/>
              <a:t>Generally, almost the same, named providers. But it is client, so natural behavior is different.</a:t>
            </a:r>
          </a:p>
          <a:p>
            <a:pPr marL="514350" indent="-514350">
              <a:buFontTx/>
              <a:buAutoNum type="arabicPeriod"/>
            </a:pPr>
            <a:r>
              <a:rPr lang="en-US" sz="3000" b="1" dirty="0"/>
              <a:t>Singleton</a:t>
            </a:r>
            <a:br>
              <a:rPr lang="en-US" sz="3200" dirty="0"/>
            </a:br>
            <a:r>
              <a:rPr lang="en-US" sz="2600" dirty="0"/>
              <a:t>The default option, services have got states, exist globally for the entire application.</a:t>
            </a:r>
          </a:p>
          <a:p>
            <a:pPr marL="514350" indent="-514350">
              <a:buFontTx/>
              <a:buAutoNum type="arabicPeriod"/>
            </a:pPr>
            <a:r>
              <a:rPr lang="en-US" sz="3000" b="1" dirty="0"/>
              <a:t>Transient</a:t>
            </a:r>
            <a:br>
              <a:rPr lang="en-US" sz="3200" dirty="0"/>
            </a:br>
            <a:r>
              <a:rPr lang="en-US" sz="2600" dirty="0"/>
              <a:t>Can be done using factories in providers.</a:t>
            </a:r>
          </a:p>
          <a:p>
            <a:pPr marL="514350" indent="-514350">
              <a:buFontTx/>
              <a:buAutoNum type="arabicPeriod"/>
            </a:pPr>
            <a:r>
              <a:rPr lang="en-US" sz="3000" b="1" dirty="0"/>
              <a:t>Scoped</a:t>
            </a:r>
            <a:br>
              <a:rPr lang="en-US" sz="3200" dirty="0"/>
            </a:br>
            <a:r>
              <a:rPr lang="en-US" sz="2600" dirty="0"/>
              <a:t>Once an application is divided into smaller modules, services registered as singleton for each module are scoped inside it, and exist when module exists.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72667A41-A621-5D00-0B1E-F3013F902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480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89554C-9677-59B4-B417-FF7334AD6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28092"/>
            <a:ext cx="7729728" cy="1188720"/>
          </a:xfrm>
        </p:spPr>
        <p:txBody>
          <a:bodyPr/>
          <a:lstStyle/>
          <a:p>
            <a:r>
              <a:rPr lang="en-US" dirty="0"/>
              <a:t>Service Locator – pros and cons</a:t>
            </a:r>
            <a:endParaRPr lang="cs-CZ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76D25D-75C8-CC8C-E47D-D9F739460268}"/>
              </a:ext>
            </a:extLst>
          </p:cNvPr>
          <p:cNvSpPr txBox="1"/>
          <p:nvPr/>
        </p:nvSpPr>
        <p:spPr>
          <a:xfrm>
            <a:off x="2231136" y="2170926"/>
            <a:ext cx="7729728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Pros: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Applications can optimize themselves at run-time by selectively adding and removing items from the service locator.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Large sections of a library or application can be completely separated. The only link between them becomes the registry.</a:t>
            </a:r>
          </a:p>
          <a:p>
            <a:endParaRPr lang="en-US" sz="2600" dirty="0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CCCA6E7E-B55C-8A38-78B5-74918B72C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1177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89554C-9677-59B4-B417-FF7334AD6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28092"/>
            <a:ext cx="7729728" cy="1188720"/>
          </a:xfrm>
        </p:spPr>
        <p:txBody>
          <a:bodyPr/>
          <a:lstStyle/>
          <a:p>
            <a:r>
              <a:rPr lang="en-US" dirty="0"/>
              <a:t>Service Locator – pros and cons</a:t>
            </a:r>
            <a:endParaRPr lang="cs-CZ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76D25D-75C8-CC8C-E47D-D9F739460268}"/>
              </a:ext>
            </a:extLst>
          </p:cNvPr>
          <p:cNvSpPr txBox="1"/>
          <p:nvPr/>
        </p:nvSpPr>
        <p:spPr>
          <a:xfrm>
            <a:off x="2231136" y="2214741"/>
            <a:ext cx="7729728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Cons: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The registry makes the code more difficult to maintain (opposed to using Dependency injection), because it becomes unclear when you would be introducing a breaking change. 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The registry hides the class dependencies causing run-time errors instead of compile-time errors when dependencies are missing.</a:t>
            </a:r>
          </a:p>
          <a:p>
            <a:endParaRPr lang="en-US" sz="2600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1DB6625-7767-FA48-DF5A-FE587ED53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5775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89554C-9677-59B4-B417-FF7334AD6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28092"/>
            <a:ext cx="7729728" cy="1188720"/>
          </a:xfrm>
        </p:spPr>
        <p:txBody>
          <a:bodyPr/>
          <a:lstStyle/>
          <a:p>
            <a:r>
              <a:rPr lang="en-US" dirty="0"/>
              <a:t>Service Locator – CONCLUSION</a:t>
            </a:r>
            <a:endParaRPr lang="cs-CZ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76D25D-75C8-CC8C-E47D-D9F739460268}"/>
              </a:ext>
            </a:extLst>
          </p:cNvPr>
          <p:cNvSpPr txBox="1"/>
          <p:nvPr/>
        </p:nvSpPr>
        <p:spPr>
          <a:xfrm>
            <a:off x="2231136" y="2169021"/>
            <a:ext cx="77297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US" sz="3200" dirty="0"/>
              <a:t>Use it when it really fits to the solution architecture</a:t>
            </a:r>
          </a:p>
          <a:p>
            <a:pPr marL="514350" indent="-514350">
              <a:buAutoNum type="arabicPeriod"/>
            </a:pPr>
            <a:r>
              <a:rPr lang="en-US" sz="3200" dirty="0"/>
              <a:t>Don’t overuse it (generally, any pattern when overused becomes an anti-pattern…)</a:t>
            </a:r>
          </a:p>
          <a:p>
            <a:pPr marL="514350" indent="-514350">
              <a:buAutoNum type="arabicPeriod"/>
            </a:pPr>
            <a:r>
              <a:rPr lang="en-US" sz="3200" dirty="0"/>
              <a:t>Widely used alongside with Dependency Injection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EB1CB82-1E82-CB55-B577-3BA7975F3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537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DFA60F-B89C-0139-5446-068212E270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781" y="2708804"/>
            <a:ext cx="3698803" cy="1440394"/>
          </a:xfrm>
          <a:noFill/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cs-CZ" dirty="0" err="1">
                <a:solidFill>
                  <a:schemeClr val="tx1"/>
                </a:solidFill>
              </a:rPr>
              <a:t>Introduction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B403EBD-907E-4D59-98D4-A72CD1063C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15061" y="-2"/>
            <a:ext cx="6876939" cy="6858002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95407F5-51CA-BD48-4926-F97D0F60875C}"/>
              </a:ext>
            </a:extLst>
          </p:cNvPr>
          <p:cNvSpPr/>
          <p:nvPr/>
        </p:nvSpPr>
        <p:spPr>
          <a:xfrm>
            <a:off x="6955749" y="1311443"/>
            <a:ext cx="4957763" cy="423511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42B89C3-E7F0-1466-EDF7-09BAA17471A8}"/>
              </a:ext>
            </a:extLst>
          </p:cNvPr>
          <p:cNvSpPr/>
          <p:nvPr/>
        </p:nvSpPr>
        <p:spPr>
          <a:xfrm>
            <a:off x="7339466" y="1597727"/>
            <a:ext cx="4574046" cy="36625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COFFEESHOP </a:t>
            </a:r>
          </a:p>
          <a:p>
            <a:r>
              <a:rPr lang="en-US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WITH DI</a:t>
            </a:r>
          </a:p>
          <a:p>
            <a:r>
              <a:rPr lang="en-US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(a normal one)</a:t>
            </a:r>
          </a:p>
          <a:p>
            <a:pPr marL="342900" indent="-342900">
              <a:buAutoNum type="arabicPeriod"/>
            </a:pPr>
            <a:r>
              <a:rPr lang="en-US" sz="2800" b="1" u="sng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Obtain</a:t>
            </a:r>
            <a:r>
              <a:rPr lang="en-US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water heater</a:t>
            </a:r>
          </a:p>
          <a:p>
            <a:pPr marL="342900" indent="-342900">
              <a:buAutoNum type="arabicPeriod"/>
            </a:pPr>
            <a:r>
              <a:rPr lang="en-US" sz="2800" b="1" u="sng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Obtain</a:t>
            </a:r>
            <a:r>
              <a:rPr lang="en-US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coffee mill</a:t>
            </a:r>
          </a:p>
          <a:p>
            <a:pPr marL="342900" indent="-342900">
              <a:buAutoNum type="arabicPeriod"/>
            </a:pPr>
            <a:r>
              <a:rPr lang="en-US" sz="2800" b="1" u="sng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Obtain</a:t>
            </a:r>
            <a:r>
              <a:rPr lang="en-US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coffee machine</a:t>
            </a:r>
          </a:p>
          <a:p>
            <a:pPr marL="342900" indent="-342900">
              <a:buAutoNum type="arabicPeriod"/>
            </a:pPr>
            <a:r>
              <a:rPr lang="en-US" sz="2800" b="1" u="sng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Obtain</a:t>
            </a:r>
            <a:r>
              <a:rPr lang="en-US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baristas</a:t>
            </a:r>
          </a:p>
          <a:p>
            <a:pPr marL="342900" indent="-342900">
              <a:buAutoNum type="arabicPeriod"/>
            </a:pPr>
            <a:r>
              <a:rPr lang="en-US" sz="2800" b="1" u="sng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Obtain</a:t>
            </a:r>
            <a:r>
              <a:rPr lang="en-US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coffee beans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43BB185E-00B3-A9B7-FE82-7C7C3F8B3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451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89554C-9677-59B4-B417-FF7334AD6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28092"/>
            <a:ext cx="7729728" cy="1188720"/>
          </a:xfrm>
        </p:spPr>
        <p:txBody>
          <a:bodyPr/>
          <a:lstStyle/>
          <a:p>
            <a:r>
              <a:rPr lang="en-US" dirty="0"/>
              <a:t>DI/SL– Other frameworks and libraries</a:t>
            </a:r>
            <a:endParaRPr lang="cs-CZ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76D25D-75C8-CC8C-E47D-D9F739460268}"/>
              </a:ext>
            </a:extLst>
          </p:cNvPr>
          <p:cNvSpPr txBox="1"/>
          <p:nvPr/>
        </p:nvSpPr>
        <p:spPr>
          <a:xfrm>
            <a:off x="2231136" y="2248078"/>
            <a:ext cx="77297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US" sz="3200" dirty="0" err="1"/>
              <a:t>NestJS</a:t>
            </a:r>
            <a:r>
              <a:rPr lang="en-US" sz="3200" dirty="0"/>
              <a:t> – Angular-like DI/SL framework for NodeJS backend development</a:t>
            </a:r>
          </a:p>
          <a:p>
            <a:pPr marL="514350" indent="-514350">
              <a:buAutoNum type="arabicPeriod"/>
            </a:pPr>
            <a:r>
              <a:rPr lang="en-US" sz="3200" dirty="0"/>
              <a:t>Spring</a:t>
            </a:r>
          </a:p>
          <a:p>
            <a:pPr marL="514350" indent="-514350">
              <a:buAutoNum type="arabicPeriod"/>
            </a:pPr>
            <a:r>
              <a:rPr lang="en-US" sz="3200" dirty="0" err="1"/>
              <a:t>Extenject</a:t>
            </a:r>
            <a:r>
              <a:rPr lang="en-US" sz="3200" dirty="0"/>
              <a:t> – DI/SL package for Unity</a:t>
            </a:r>
          </a:p>
          <a:p>
            <a:pPr marL="514350" indent="-514350">
              <a:buAutoNum type="arabicPeriod"/>
            </a:pPr>
            <a:r>
              <a:rPr lang="en-US" sz="3200" dirty="0" err="1"/>
              <a:t>GetIt</a:t>
            </a:r>
            <a:r>
              <a:rPr lang="en-US" sz="3200" dirty="0"/>
              <a:t> – SL package for Flutter</a:t>
            </a:r>
          </a:p>
          <a:p>
            <a:pPr marL="514350" indent="-514350">
              <a:buAutoNum type="arabicPeriod"/>
            </a:pPr>
            <a:endParaRPr lang="en-US" sz="3200" dirty="0"/>
          </a:p>
          <a:p>
            <a:r>
              <a:rPr lang="en-US" sz="3200" dirty="0"/>
              <a:t>…Many others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EE2673BB-D6DA-CD4B-E374-C0343949C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6082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C2A9291-55AD-4DDC-8735-1BA5A1C98C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0CFA8B-7AA5-E141-A3BF-7C2AF60CC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600" y="1656207"/>
            <a:ext cx="8686800" cy="1772793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vert="horz" wrap="square" lIns="182880" tIns="182880" rIns="182880" bIns="182880" rtlCol="0" anchor="ctr">
            <a:normAutofit/>
          </a:bodyPr>
          <a:lstStyle/>
          <a:p>
            <a:r>
              <a:rPr lang="en-US" sz="4800" dirty="0"/>
              <a:t>Best practices</a:t>
            </a:r>
            <a:endParaRPr lang="en-US" sz="4800" kern="1200" cap="all" spc="200" baseline="0" dirty="0">
              <a:solidFill>
                <a:srgbClr val="262626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A3F8CD3-1258-4A55-DF5C-937F626B5A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600" y="2286000"/>
            <a:ext cx="5867400" cy="4572000"/>
          </a:xfrm>
          <a:prstGeom prst="rect">
            <a:avLst/>
          </a:prstGeom>
        </p:spPr>
      </p:pic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4D9D4BB-DB10-B20F-CFF5-53ACCF388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5654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89554C-9677-59B4-B417-FF7334AD6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28092"/>
            <a:ext cx="7729728" cy="1188720"/>
          </a:xfrm>
        </p:spPr>
        <p:txBody>
          <a:bodyPr/>
          <a:lstStyle/>
          <a:p>
            <a:r>
              <a:rPr lang="cs-CZ" dirty="0" err="1"/>
              <a:t>Favor</a:t>
            </a:r>
            <a:r>
              <a:rPr lang="cs-CZ" dirty="0"/>
              <a:t> </a:t>
            </a:r>
            <a:r>
              <a:rPr lang="cs-CZ" dirty="0" err="1"/>
              <a:t>Constructor</a:t>
            </a:r>
            <a:r>
              <a:rPr lang="cs-CZ" dirty="0"/>
              <a:t> </a:t>
            </a:r>
            <a:r>
              <a:rPr lang="cs-CZ" dirty="0" err="1"/>
              <a:t>Injection</a:t>
            </a:r>
            <a:endParaRPr lang="cs-CZ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76D25D-75C8-CC8C-E47D-D9F739460268}"/>
              </a:ext>
            </a:extLst>
          </p:cNvPr>
          <p:cNvSpPr txBox="1"/>
          <p:nvPr/>
        </p:nvSpPr>
        <p:spPr>
          <a:xfrm>
            <a:off x="2231136" y="2170926"/>
            <a:ext cx="7729728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dirty="0"/>
              <a:t>Use constructor injection as the primary method for injecting dependencies into classes.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dirty="0"/>
              <a:t>Constructor injection promotes immutability, ensures that dependencies are provided during object creation, and makes dependencies explicit.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/>
          </a:p>
          <a:p>
            <a:endParaRPr lang="en-US" sz="2600" dirty="0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9CCE6610-32CC-791C-4B33-F9F65CDB4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504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89554C-9677-59B4-B417-FF7334AD6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28092"/>
            <a:ext cx="7729728" cy="1188720"/>
          </a:xfrm>
        </p:spPr>
        <p:txBody>
          <a:bodyPr/>
          <a:lstStyle/>
          <a:p>
            <a:r>
              <a:rPr lang="cs-CZ" dirty="0"/>
              <a:t>Use </a:t>
            </a:r>
            <a:r>
              <a:rPr lang="cs-CZ" dirty="0" err="1"/>
              <a:t>Interfaces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Dependencies</a:t>
            </a:r>
            <a:endParaRPr lang="cs-CZ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76D25D-75C8-CC8C-E47D-D9F739460268}"/>
              </a:ext>
            </a:extLst>
          </p:cNvPr>
          <p:cNvSpPr txBox="1"/>
          <p:nvPr/>
        </p:nvSpPr>
        <p:spPr>
          <a:xfrm>
            <a:off x="2231136" y="2170926"/>
            <a:ext cx="7729728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dirty="0"/>
              <a:t>Define dependencies using interfaces rather than concrete implementations.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dirty="0"/>
              <a:t>Interfaces decouple components and allow for easy substitution of implementations, promoting flexibility and testability.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/>
          </a:p>
          <a:p>
            <a:pPr marL="514350" indent="-514350">
              <a:buFont typeface="+mj-lt"/>
              <a:buAutoNum type="arabicPeriod"/>
            </a:pPr>
            <a:endParaRPr lang="en-US" sz="2800" dirty="0"/>
          </a:p>
          <a:p>
            <a:endParaRPr lang="en-US" sz="2600" dirty="0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6A429E4B-60EE-9898-7B02-7C2E8F6D7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9123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89554C-9677-59B4-B417-FF7334AD6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28092"/>
            <a:ext cx="7729728" cy="1188720"/>
          </a:xfrm>
        </p:spPr>
        <p:txBody>
          <a:bodyPr/>
          <a:lstStyle/>
          <a:p>
            <a:r>
              <a:rPr lang="cs-CZ" dirty="0" err="1"/>
              <a:t>Minimize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Number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Dependencies</a:t>
            </a:r>
            <a:endParaRPr lang="cs-CZ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76D25D-75C8-CC8C-E47D-D9F739460268}"/>
              </a:ext>
            </a:extLst>
          </p:cNvPr>
          <p:cNvSpPr txBox="1"/>
          <p:nvPr/>
        </p:nvSpPr>
        <p:spPr>
          <a:xfrm>
            <a:off x="2231136" y="2170926"/>
            <a:ext cx="7729728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dirty="0"/>
              <a:t>Aim for classes with a small number of dependencies to keep complexity low.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dirty="0"/>
              <a:t>High dependency counts can indicate a design issue and make classes harder to understand, test, and maintain.</a:t>
            </a:r>
          </a:p>
          <a:p>
            <a:endParaRPr lang="en-US" sz="2800" dirty="0"/>
          </a:p>
          <a:p>
            <a:pPr marL="514350" indent="-514350">
              <a:buFont typeface="+mj-lt"/>
              <a:buAutoNum type="arabicPeriod"/>
            </a:pPr>
            <a:endParaRPr lang="en-US" sz="2800" dirty="0"/>
          </a:p>
          <a:p>
            <a:endParaRPr lang="en-US" sz="2600" dirty="0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CEB35703-F270-FECA-FC67-5C4E82F6D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857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89554C-9677-59B4-B417-FF7334AD6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28092"/>
            <a:ext cx="7729728" cy="1188720"/>
          </a:xfrm>
        </p:spPr>
        <p:txBody>
          <a:bodyPr/>
          <a:lstStyle/>
          <a:p>
            <a:r>
              <a:rPr lang="cs-CZ" dirty="0" err="1"/>
              <a:t>Follow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Principle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Dependency</a:t>
            </a:r>
            <a:r>
              <a:rPr lang="cs-CZ" dirty="0"/>
              <a:t> </a:t>
            </a:r>
            <a:r>
              <a:rPr lang="cs-CZ" dirty="0" err="1"/>
              <a:t>Inversion</a:t>
            </a:r>
            <a:endParaRPr lang="cs-CZ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76D25D-75C8-CC8C-E47D-D9F739460268}"/>
              </a:ext>
            </a:extLst>
          </p:cNvPr>
          <p:cNvSpPr txBox="1"/>
          <p:nvPr/>
        </p:nvSpPr>
        <p:spPr>
          <a:xfrm>
            <a:off x="2231136" y="2170926"/>
            <a:ext cx="7729728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dirty="0"/>
              <a:t>Depend upon abstractions, not concretions.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dirty="0"/>
              <a:t>High-level modules should not depend on low-level modules; both should depend on abstractions.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dirty="0"/>
              <a:t>Abstractions should not depend on details; details should depend on abstractions.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/>
          </a:p>
          <a:p>
            <a:endParaRPr lang="en-US" sz="2800" dirty="0"/>
          </a:p>
          <a:p>
            <a:pPr marL="514350" indent="-514350">
              <a:buFont typeface="+mj-lt"/>
              <a:buAutoNum type="arabicPeriod"/>
            </a:pPr>
            <a:endParaRPr lang="en-US" sz="2800" dirty="0"/>
          </a:p>
          <a:p>
            <a:endParaRPr lang="en-US" sz="2600" dirty="0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9C11D38F-6998-BF9C-5796-B82503096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4728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89554C-9677-59B4-B417-FF7334AD6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28092"/>
            <a:ext cx="7729728" cy="1188720"/>
          </a:xfrm>
        </p:spPr>
        <p:txBody>
          <a:bodyPr>
            <a:normAutofit/>
          </a:bodyPr>
          <a:lstStyle/>
          <a:p>
            <a:r>
              <a:rPr lang="cs-CZ" dirty="0"/>
              <a:t>Use </a:t>
            </a:r>
            <a:r>
              <a:rPr lang="cs-CZ" dirty="0" err="1"/>
              <a:t>Dependency</a:t>
            </a:r>
            <a:r>
              <a:rPr lang="cs-CZ" dirty="0"/>
              <a:t> </a:t>
            </a:r>
            <a:r>
              <a:rPr lang="cs-CZ" dirty="0" err="1"/>
              <a:t>Injection</a:t>
            </a:r>
            <a:r>
              <a:rPr lang="cs-CZ" dirty="0"/>
              <a:t> </a:t>
            </a:r>
            <a:r>
              <a:rPr lang="cs-CZ" dirty="0" err="1"/>
              <a:t>Containers</a:t>
            </a:r>
            <a:r>
              <a:rPr lang="cs-CZ" dirty="0"/>
              <a:t> </a:t>
            </a:r>
            <a:r>
              <a:rPr lang="cs-CZ" dirty="0" err="1"/>
              <a:t>Wisely</a:t>
            </a:r>
            <a:endParaRPr lang="cs-CZ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76D25D-75C8-CC8C-E47D-D9F739460268}"/>
              </a:ext>
            </a:extLst>
          </p:cNvPr>
          <p:cNvSpPr txBox="1"/>
          <p:nvPr/>
        </p:nvSpPr>
        <p:spPr>
          <a:xfrm>
            <a:off x="2231136" y="2170926"/>
            <a:ext cx="7729728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dirty="0"/>
              <a:t>Utilize DI containers to manage complex dependency graphs and simplify configuration.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dirty="0"/>
              <a:t>However, avoid excessive reliance on DI containers, as they can introduce complexity and hide dependencies.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/>
          </a:p>
          <a:p>
            <a:pPr marL="514350" indent="-514350">
              <a:buFont typeface="+mj-lt"/>
              <a:buAutoNum type="arabicPeriod"/>
            </a:pPr>
            <a:endParaRPr lang="en-US" sz="2800" dirty="0"/>
          </a:p>
          <a:p>
            <a:endParaRPr lang="en-US" sz="2800" dirty="0"/>
          </a:p>
          <a:p>
            <a:pPr marL="514350" indent="-514350">
              <a:buFont typeface="+mj-lt"/>
              <a:buAutoNum type="arabicPeriod"/>
            </a:pPr>
            <a:endParaRPr lang="en-US" sz="2800" dirty="0"/>
          </a:p>
          <a:p>
            <a:endParaRPr lang="en-US" sz="2600" dirty="0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84827652-A13F-6B13-AB2A-52FF02C12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258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89554C-9677-59B4-B417-FF7334AD6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28092"/>
            <a:ext cx="7729728" cy="1188720"/>
          </a:xfrm>
        </p:spPr>
        <p:txBody>
          <a:bodyPr>
            <a:normAutofit/>
          </a:bodyPr>
          <a:lstStyle/>
          <a:p>
            <a:r>
              <a:rPr lang="cs-CZ" dirty="0" err="1"/>
              <a:t>Write</a:t>
            </a:r>
            <a:r>
              <a:rPr lang="cs-CZ" dirty="0"/>
              <a:t> </a:t>
            </a:r>
            <a:r>
              <a:rPr lang="cs-CZ" dirty="0" err="1"/>
              <a:t>Testable</a:t>
            </a:r>
            <a:r>
              <a:rPr lang="cs-CZ" dirty="0"/>
              <a:t> </a:t>
            </a:r>
            <a:r>
              <a:rPr lang="cs-CZ" dirty="0" err="1"/>
              <a:t>Code</a:t>
            </a:r>
            <a:endParaRPr lang="cs-CZ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76D25D-75C8-CC8C-E47D-D9F739460268}"/>
              </a:ext>
            </a:extLst>
          </p:cNvPr>
          <p:cNvSpPr txBox="1"/>
          <p:nvPr/>
        </p:nvSpPr>
        <p:spPr>
          <a:xfrm>
            <a:off x="2231136" y="2170926"/>
            <a:ext cx="7729728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dirty="0"/>
              <a:t>Design classes and components to be easily testable in isolation.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dirty="0"/>
              <a:t>Dependency injection facilitates unit testing by allowing dependencies to be replaced with mocks or stubs.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514350" indent="-514350">
              <a:buFont typeface="+mj-lt"/>
              <a:buAutoNum type="arabicPeriod"/>
            </a:pPr>
            <a:endParaRPr lang="en-US" sz="2800" dirty="0"/>
          </a:p>
          <a:p>
            <a:endParaRPr lang="en-US" sz="2800" dirty="0"/>
          </a:p>
          <a:p>
            <a:pPr marL="514350" indent="-514350">
              <a:buFont typeface="+mj-lt"/>
              <a:buAutoNum type="arabicPeriod"/>
            </a:pPr>
            <a:endParaRPr lang="en-US" sz="2800" dirty="0"/>
          </a:p>
          <a:p>
            <a:endParaRPr lang="en-US" sz="2600" dirty="0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BF015653-0D10-2134-5430-0419616A6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859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89554C-9677-59B4-B417-FF7334AD6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28092"/>
            <a:ext cx="7729728" cy="1188720"/>
          </a:xfrm>
        </p:spPr>
        <p:txBody>
          <a:bodyPr>
            <a:normAutofit/>
          </a:bodyPr>
          <a:lstStyle/>
          <a:p>
            <a:r>
              <a:rPr lang="cs-CZ" dirty="0" err="1"/>
              <a:t>Keep</a:t>
            </a:r>
            <a:r>
              <a:rPr lang="cs-CZ" dirty="0"/>
              <a:t> </a:t>
            </a:r>
            <a:r>
              <a:rPr lang="cs-CZ" dirty="0" err="1"/>
              <a:t>Configuration</a:t>
            </a:r>
            <a:r>
              <a:rPr lang="cs-CZ" dirty="0"/>
              <a:t> </a:t>
            </a:r>
            <a:r>
              <a:rPr lang="cs-CZ" dirty="0" err="1"/>
              <a:t>External</a:t>
            </a:r>
            <a:endParaRPr lang="cs-CZ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76D25D-75C8-CC8C-E47D-D9F739460268}"/>
              </a:ext>
            </a:extLst>
          </p:cNvPr>
          <p:cNvSpPr txBox="1"/>
          <p:nvPr/>
        </p:nvSpPr>
        <p:spPr>
          <a:xfrm>
            <a:off x="2231136" y="2170926"/>
            <a:ext cx="7729728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dirty="0"/>
              <a:t>Externalize configuration to make it easier to change dependencies without modifying code.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dirty="0"/>
              <a:t>Use configuration files, environment variables, or DI container configurations for managing dependencies.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514350" indent="-514350">
              <a:buFont typeface="+mj-lt"/>
              <a:buAutoNum type="arabicPeriod"/>
            </a:pPr>
            <a:endParaRPr lang="en-US" sz="2800" dirty="0"/>
          </a:p>
          <a:p>
            <a:endParaRPr lang="en-US" sz="2800" dirty="0"/>
          </a:p>
          <a:p>
            <a:pPr marL="514350" indent="-514350">
              <a:buFont typeface="+mj-lt"/>
              <a:buAutoNum type="arabicPeriod"/>
            </a:pPr>
            <a:endParaRPr lang="en-US" sz="2800" dirty="0"/>
          </a:p>
          <a:p>
            <a:endParaRPr lang="en-US" sz="2600" dirty="0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39241F26-EB44-950E-2716-DB2D4E7E3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5705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89554C-9677-59B4-B417-FF7334AD6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28092"/>
            <a:ext cx="7729728" cy="1188720"/>
          </a:xfrm>
        </p:spPr>
        <p:txBody>
          <a:bodyPr>
            <a:normAutofit/>
          </a:bodyPr>
          <a:lstStyle/>
          <a:p>
            <a:r>
              <a:rPr lang="cs-CZ" dirty="0" err="1"/>
              <a:t>Review</a:t>
            </a:r>
            <a:r>
              <a:rPr lang="cs-CZ" dirty="0"/>
              <a:t> and </a:t>
            </a:r>
            <a:r>
              <a:rPr lang="cs-CZ" dirty="0" err="1"/>
              <a:t>Refactor</a:t>
            </a:r>
            <a:r>
              <a:rPr lang="cs-CZ" dirty="0"/>
              <a:t> </a:t>
            </a:r>
            <a:r>
              <a:rPr lang="cs-CZ" dirty="0" err="1"/>
              <a:t>Regularly</a:t>
            </a:r>
            <a:endParaRPr lang="cs-CZ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76D25D-75C8-CC8C-E47D-D9F739460268}"/>
              </a:ext>
            </a:extLst>
          </p:cNvPr>
          <p:cNvSpPr txBox="1"/>
          <p:nvPr/>
        </p:nvSpPr>
        <p:spPr>
          <a:xfrm>
            <a:off x="2231136" y="2170926"/>
            <a:ext cx="7729728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dirty="0"/>
              <a:t>Regularly review code for proper dependency management and adherence to best practices.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dirty="0"/>
              <a:t>Refactor code to eliminate unnecessary dependencies and improve maintainability over time.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514350" indent="-514350">
              <a:buFont typeface="+mj-lt"/>
              <a:buAutoNum type="arabicPeriod"/>
            </a:pPr>
            <a:endParaRPr lang="en-US" sz="2800" dirty="0"/>
          </a:p>
          <a:p>
            <a:endParaRPr lang="en-US" sz="2800" dirty="0"/>
          </a:p>
          <a:p>
            <a:pPr marL="514350" indent="-514350">
              <a:buFont typeface="+mj-lt"/>
              <a:buAutoNum type="arabicPeriod"/>
            </a:pPr>
            <a:endParaRPr lang="en-US" sz="2800" dirty="0"/>
          </a:p>
          <a:p>
            <a:endParaRPr lang="en-US" sz="2600" dirty="0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F451B887-E928-FCD2-C938-FC8430068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872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DFA60F-B89C-0139-5446-068212E270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781" y="2708804"/>
            <a:ext cx="3698803" cy="1440394"/>
          </a:xfrm>
          <a:noFill/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cs-CZ" dirty="0" err="1">
                <a:solidFill>
                  <a:schemeClr val="tx1"/>
                </a:solidFill>
              </a:rPr>
              <a:t>Introduction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B403EBD-907E-4D59-98D4-A72CD1063C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15061" y="-2"/>
            <a:ext cx="6876939" cy="6858002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95407F5-51CA-BD48-4926-F97D0F60875C}"/>
              </a:ext>
            </a:extLst>
          </p:cNvPr>
          <p:cNvSpPr/>
          <p:nvPr/>
        </p:nvSpPr>
        <p:spPr>
          <a:xfrm>
            <a:off x="6955749" y="1311443"/>
            <a:ext cx="4957763" cy="423511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42B89C3-E7F0-1466-EDF7-09BAA17471A8}"/>
              </a:ext>
            </a:extLst>
          </p:cNvPr>
          <p:cNvSpPr/>
          <p:nvPr/>
        </p:nvSpPr>
        <p:spPr>
          <a:xfrm>
            <a:off x="7339466" y="1597727"/>
            <a:ext cx="4574046" cy="36625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COFFEESHOP </a:t>
            </a:r>
          </a:p>
          <a:p>
            <a:r>
              <a:rPr lang="en-US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WITH DI</a:t>
            </a:r>
          </a:p>
          <a:p>
            <a:r>
              <a:rPr lang="en-US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(a normal one)</a:t>
            </a:r>
          </a:p>
          <a:p>
            <a:pPr marL="342900" indent="-342900">
              <a:buAutoNum type="arabicPeriod"/>
            </a:pPr>
            <a:r>
              <a:rPr lang="en-US" sz="2800" b="1" u="sng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Obtain</a:t>
            </a:r>
            <a:r>
              <a:rPr lang="en-US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water heater</a:t>
            </a:r>
          </a:p>
          <a:p>
            <a:pPr marL="342900" indent="-342900">
              <a:buAutoNum type="arabicPeriod"/>
            </a:pPr>
            <a:r>
              <a:rPr lang="en-US" sz="2800" b="1" u="sng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Obtain</a:t>
            </a:r>
            <a:r>
              <a:rPr lang="en-US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coffee mill</a:t>
            </a:r>
          </a:p>
          <a:p>
            <a:pPr marL="342900" indent="-342900">
              <a:buAutoNum type="arabicPeriod"/>
            </a:pPr>
            <a:r>
              <a:rPr lang="en-US" sz="2800" b="1" u="sng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Obtain</a:t>
            </a:r>
            <a:r>
              <a:rPr lang="en-US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coffee machine</a:t>
            </a:r>
          </a:p>
          <a:p>
            <a:pPr marL="342900" indent="-342900">
              <a:buAutoNum type="arabicPeriod"/>
            </a:pPr>
            <a:r>
              <a:rPr lang="en-US" sz="2800" b="1" u="sng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Obtain</a:t>
            </a:r>
            <a:r>
              <a:rPr lang="en-US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baristas</a:t>
            </a:r>
          </a:p>
          <a:p>
            <a:pPr marL="342900" indent="-342900">
              <a:buAutoNum type="arabicPeriod"/>
            </a:pPr>
            <a:r>
              <a:rPr lang="en-US" sz="2800" b="1" u="sng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Obtain</a:t>
            </a:r>
            <a:r>
              <a:rPr lang="en-US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coffee beans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A83E98F-026C-88CF-B347-89772D0B9E1C}"/>
              </a:ext>
            </a:extLst>
          </p:cNvPr>
          <p:cNvSpPr/>
          <p:nvPr/>
        </p:nvSpPr>
        <p:spPr>
          <a:xfrm>
            <a:off x="5568289" y="1311442"/>
            <a:ext cx="994222" cy="4235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F0D45CA-BB5D-22F8-E69D-0968257B138F}"/>
              </a:ext>
            </a:extLst>
          </p:cNvPr>
          <p:cNvSpPr/>
          <p:nvPr/>
        </p:nvSpPr>
        <p:spPr>
          <a:xfrm rot="16200000">
            <a:off x="4021952" y="3044276"/>
            <a:ext cx="397826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Outer context</a:t>
            </a:r>
            <a:endParaRPr lang="ru-RU" sz="4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5" name="Стрелка вправо 4">
            <a:extLst>
              <a:ext uri="{FF2B5EF4-FFF2-40B4-BE49-F238E27FC236}">
                <a16:creationId xmlns:a16="http://schemas.microsoft.com/office/drawing/2014/main" id="{64B8AE84-5D06-185E-8364-394A018DDFB2}"/>
              </a:ext>
            </a:extLst>
          </p:cNvPr>
          <p:cNvSpPr/>
          <p:nvPr/>
        </p:nvSpPr>
        <p:spPr>
          <a:xfrm>
            <a:off x="6477918" y="3139807"/>
            <a:ext cx="861548" cy="289193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Стрелка вправо 5">
            <a:extLst>
              <a:ext uri="{FF2B5EF4-FFF2-40B4-BE49-F238E27FC236}">
                <a16:creationId xmlns:a16="http://schemas.microsoft.com/office/drawing/2014/main" id="{4CC377FC-46EE-A52B-A9E3-D677B1D69FC8}"/>
              </a:ext>
            </a:extLst>
          </p:cNvPr>
          <p:cNvSpPr/>
          <p:nvPr/>
        </p:nvSpPr>
        <p:spPr>
          <a:xfrm>
            <a:off x="6477918" y="3570687"/>
            <a:ext cx="861548" cy="289193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Стрелка вправо 9">
            <a:extLst>
              <a:ext uri="{FF2B5EF4-FFF2-40B4-BE49-F238E27FC236}">
                <a16:creationId xmlns:a16="http://schemas.microsoft.com/office/drawing/2014/main" id="{7A5345ED-17F6-4E7A-91F3-92E9371148F6}"/>
              </a:ext>
            </a:extLst>
          </p:cNvPr>
          <p:cNvSpPr/>
          <p:nvPr/>
        </p:nvSpPr>
        <p:spPr>
          <a:xfrm>
            <a:off x="6477918" y="4004601"/>
            <a:ext cx="861548" cy="289193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Стрелка вправо 10">
            <a:extLst>
              <a:ext uri="{FF2B5EF4-FFF2-40B4-BE49-F238E27FC236}">
                <a16:creationId xmlns:a16="http://schemas.microsoft.com/office/drawing/2014/main" id="{E78F81A2-D87F-AF6A-B6A2-56D63288AD35}"/>
              </a:ext>
            </a:extLst>
          </p:cNvPr>
          <p:cNvSpPr/>
          <p:nvPr/>
        </p:nvSpPr>
        <p:spPr>
          <a:xfrm>
            <a:off x="6477918" y="4431740"/>
            <a:ext cx="861548" cy="289193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Стрелка вправо 11">
            <a:extLst>
              <a:ext uri="{FF2B5EF4-FFF2-40B4-BE49-F238E27FC236}">
                <a16:creationId xmlns:a16="http://schemas.microsoft.com/office/drawing/2014/main" id="{83287623-514D-EF14-B37C-4771E80CBCC7}"/>
              </a:ext>
            </a:extLst>
          </p:cNvPr>
          <p:cNvSpPr/>
          <p:nvPr/>
        </p:nvSpPr>
        <p:spPr>
          <a:xfrm>
            <a:off x="6477918" y="4858879"/>
            <a:ext cx="861548" cy="289193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Номер слайда 12">
            <a:extLst>
              <a:ext uri="{FF2B5EF4-FFF2-40B4-BE49-F238E27FC236}">
                <a16:creationId xmlns:a16="http://schemas.microsoft.com/office/drawing/2014/main" id="{CADA06EB-3479-C2EE-38E5-E97924BC0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7889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 animBg="1"/>
      <p:bldP spid="10" grpId="0" animBg="1"/>
      <p:bldP spid="11" grpId="0" animBg="1"/>
      <p:bldP spid="1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C2A9291-55AD-4DDC-8735-1BA5A1C98C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0CFA8B-7AA5-E141-A3BF-7C2AF60CC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600" y="2542604"/>
            <a:ext cx="8686800" cy="1772793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vert="horz" wrap="square" lIns="182880" tIns="182880" rIns="182880" bIns="182880" rtlCol="0" anchor="ctr">
            <a:normAutofit/>
          </a:bodyPr>
          <a:lstStyle/>
          <a:p>
            <a:r>
              <a:rPr lang="en-US" sz="4800" dirty="0"/>
              <a:t>Common challenges</a:t>
            </a:r>
            <a:endParaRPr lang="en-US" sz="4800" kern="1200" cap="all" spc="200" baseline="0" dirty="0">
              <a:solidFill>
                <a:srgbClr val="262626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89198EF3-E39E-91DA-5FE7-8BDA0CA63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6904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universal brain Meme Generator - Imgflip">
            <a:extLst>
              <a:ext uri="{FF2B5EF4-FFF2-40B4-BE49-F238E27FC236}">
                <a16:creationId xmlns:a16="http://schemas.microsoft.com/office/drawing/2014/main" id="{368B7F96-EB95-CA99-1B78-350931A343B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3" r="8474"/>
          <a:stretch/>
        </p:blipFill>
        <p:spPr bwMode="auto">
          <a:xfrm>
            <a:off x="20" y="10"/>
            <a:ext cx="673301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89554C-9677-59B4-B417-FF7334AD6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346" y="2834640"/>
            <a:ext cx="5928360" cy="1188720"/>
          </a:xfrm>
          <a:solidFill>
            <a:schemeClr val="bg1">
              <a:alpha val="8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Configuration Complexity</a:t>
            </a:r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id="{9291BAA3-FE23-4A48-BA9E-EF0D56A833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7704" y="6740"/>
            <a:ext cx="465429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76D25D-75C8-CC8C-E47D-D9F739460268}"/>
              </a:ext>
            </a:extLst>
          </p:cNvPr>
          <p:cNvSpPr txBox="1"/>
          <p:nvPr/>
        </p:nvSpPr>
        <p:spPr>
          <a:xfrm>
            <a:off x="6962113" y="973600"/>
            <a:ext cx="4654296" cy="4924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defTabSz="914400">
              <a:spcBef>
                <a:spcPts val="1000"/>
              </a:spcBef>
              <a:buClr>
                <a:schemeClr val="accent2"/>
              </a:buClr>
            </a:pPr>
            <a:r>
              <a:rPr lang="en-US" sz="2800" b="1" dirty="0">
                <a:solidFill>
                  <a:srgbClr val="FFFFFF"/>
                </a:solidFill>
              </a:rPr>
              <a:t>Issue: </a:t>
            </a:r>
            <a:r>
              <a:rPr lang="en-US" sz="2800" dirty="0">
                <a:solidFill>
                  <a:srgbClr val="FFFFFF"/>
                </a:solidFill>
              </a:rPr>
              <a:t>		</a:t>
            </a:r>
            <a:br>
              <a:rPr lang="en-US" sz="2800" dirty="0">
                <a:solidFill>
                  <a:srgbClr val="FFFFFF"/>
                </a:solidFill>
              </a:rPr>
            </a:br>
            <a:r>
              <a:rPr lang="en-US" sz="2800" dirty="0">
                <a:solidFill>
                  <a:srgbClr val="FFFFFF"/>
                </a:solidFill>
              </a:rPr>
              <a:t>As applications grow in complexity, managing and configuring dependencies manually can become cumbersome and error-prone.</a:t>
            </a:r>
          </a:p>
          <a:p>
            <a:pPr indent="-228600" defTabSz="914400"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FFFFFF"/>
              </a:solidFill>
            </a:endParaRPr>
          </a:p>
          <a:p>
            <a:pPr defTabSz="914400">
              <a:spcBef>
                <a:spcPts val="1000"/>
              </a:spcBef>
              <a:buClr>
                <a:schemeClr val="accent2"/>
              </a:buClr>
            </a:pPr>
            <a:r>
              <a:rPr lang="en-US" sz="2800" b="1" dirty="0">
                <a:solidFill>
                  <a:srgbClr val="FFFFFF"/>
                </a:solidFill>
              </a:rPr>
              <a:t>Impact:</a:t>
            </a:r>
            <a:br>
              <a:rPr lang="en-US" sz="2800" b="1" dirty="0">
                <a:solidFill>
                  <a:srgbClr val="FFFFFF"/>
                </a:solidFill>
              </a:rPr>
            </a:br>
            <a:r>
              <a:rPr lang="en-US" sz="2800" dirty="0">
                <a:solidFill>
                  <a:srgbClr val="FFFFFF"/>
                </a:solidFill>
              </a:rPr>
              <a:t>Increases development time and introduces maintenance overhead.</a:t>
            </a:r>
          </a:p>
          <a:p>
            <a:pPr indent="-228600" defTabSz="914400"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5CE32E47-2F28-0679-B44C-B5A1286BA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66878"/>
      </p:ext>
    </p:extLst>
  </p:cSld>
  <p:clrMapOvr>
    <a:masterClrMapping/>
  </p:clrMapOvr>
  <p:transition spd="slow">
    <p:cover dir="r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low sloth Meme Generator - Imgflip">
            <a:extLst>
              <a:ext uri="{FF2B5EF4-FFF2-40B4-BE49-F238E27FC236}">
                <a16:creationId xmlns:a16="http://schemas.microsoft.com/office/drawing/2014/main" id="{20E69DC3-7D53-C50A-AC91-B6839A993E2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8" r="2403"/>
          <a:stretch/>
        </p:blipFill>
        <p:spPr bwMode="auto">
          <a:xfrm>
            <a:off x="6096000" y="-6268"/>
            <a:ext cx="609600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89554C-9677-59B4-B417-FF7334AD6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2592" y="2835231"/>
            <a:ext cx="4487298" cy="1174991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z="2400">
                <a:solidFill>
                  <a:schemeClr val="bg1"/>
                </a:solidFill>
              </a:rPr>
              <a:t>Performance Overhead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76D25D-75C8-CC8C-E47D-D9F739460268}"/>
              </a:ext>
            </a:extLst>
          </p:cNvPr>
          <p:cNvSpPr txBox="1"/>
          <p:nvPr/>
        </p:nvSpPr>
        <p:spPr>
          <a:xfrm>
            <a:off x="827773" y="962818"/>
            <a:ext cx="4804931" cy="49198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defTabSz="914400">
              <a:spcBef>
                <a:spcPts val="1000"/>
              </a:spcBef>
              <a:buClr>
                <a:schemeClr val="accent2"/>
              </a:buClr>
            </a:pPr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Issue: </a:t>
            </a:r>
            <a:b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Dependency injection frameworks may introduce overhead due to runtime reflection or additional processing required for dependency resolution.</a:t>
            </a:r>
          </a:p>
          <a:p>
            <a:pPr defTabSz="914400">
              <a:spcBef>
                <a:spcPts val="1000"/>
              </a:spcBef>
              <a:buClr>
                <a:schemeClr val="accent2"/>
              </a:buClr>
            </a:pPr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Impact:</a:t>
            </a:r>
            <a:b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Can impact application performance, especially in performance-sensitive scenarios.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E847963A-0E34-44C4-9970-EF33ADB5E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339887"/>
      </p:ext>
    </p:extLst>
  </p:cSld>
  <p:clrMapOvr>
    <a:masterClrMapping/>
  </p:clrMapOvr>
  <p:transition spd="slow">
    <p:cover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ircular logic Meme Generator - Imgflip">
            <a:extLst>
              <a:ext uri="{FF2B5EF4-FFF2-40B4-BE49-F238E27FC236}">
                <a16:creationId xmlns:a16="http://schemas.microsoft.com/office/drawing/2014/main" id="{57662CE7-479F-A1AE-9AA1-B6CD3ED34A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4" r="3938"/>
          <a:stretch/>
        </p:blipFill>
        <p:spPr bwMode="auto">
          <a:xfrm>
            <a:off x="642" y="10"/>
            <a:ext cx="609600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89554C-9677-59B4-B417-FF7334AD6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6522" y="2910841"/>
            <a:ext cx="3443598" cy="1036320"/>
          </a:xfrm>
          <a:solidFill>
            <a:schemeClr val="tx1">
              <a:alpha val="60000"/>
            </a:schemeClr>
          </a:solidFill>
          <a:ln>
            <a:solidFill>
              <a:schemeClr val="bg1"/>
            </a:solidFill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z="2400">
                <a:solidFill>
                  <a:schemeClr val="bg1"/>
                </a:solidFill>
              </a:rPr>
              <a:t>Circular dependencies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76D25D-75C8-CC8C-E47D-D9F739460268}"/>
              </a:ext>
            </a:extLst>
          </p:cNvPr>
          <p:cNvSpPr txBox="1"/>
          <p:nvPr/>
        </p:nvSpPr>
        <p:spPr>
          <a:xfrm>
            <a:off x="6743941" y="976129"/>
            <a:ext cx="4804931" cy="49198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defTabSz="914400">
              <a:spcBef>
                <a:spcPts val="1000"/>
              </a:spcBef>
              <a:buClr>
                <a:schemeClr val="accent2"/>
              </a:buClr>
            </a:pPr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Issue: </a:t>
            </a:r>
            <a:b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Circular dependencies occur when two or more classes depend on each other directly or indirectly, leading to initialization issues and runtime errors.</a:t>
            </a:r>
          </a:p>
          <a:p>
            <a:pPr indent="-228600" defTabSz="914400"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 sz="2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defTabSz="914400">
              <a:spcBef>
                <a:spcPts val="1000"/>
              </a:spcBef>
              <a:buClr>
                <a:schemeClr val="accent2"/>
              </a:buClr>
            </a:pPr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Impact: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	</a:t>
            </a:r>
            <a:b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Can cause deadlock during object creation and make it challenging to understand and maintain the codebase.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3FF46D11-08DE-C20E-F3B1-5BE955647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0791017"/>
      </p:ext>
    </p:extLst>
  </p:cSld>
  <p:clrMapOvr>
    <a:masterClrMapping/>
  </p:clrMapOvr>
  <p:transition spd="slow">
    <p:cover dir="r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C2A9291-55AD-4DDC-8735-1BA5A1C98C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0CFA8B-7AA5-E141-A3BF-7C2AF60CC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600" y="2542604"/>
            <a:ext cx="8686800" cy="1772793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vert="horz" wrap="square" lIns="182880" tIns="182880" rIns="182880" bIns="182880" rtlCol="0" anchor="ctr">
            <a:normAutofit/>
          </a:bodyPr>
          <a:lstStyle/>
          <a:p>
            <a:r>
              <a:rPr lang="en-US" sz="4800" dirty="0"/>
              <a:t>Related patterns</a:t>
            </a:r>
            <a:endParaRPr lang="en-US" sz="4800" kern="1200" cap="all" spc="200" baseline="0" dirty="0">
              <a:solidFill>
                <a:srgbClr val="262626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78938CC5-E11B-D065-A288-C7EB7FE12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337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89554C-9677-59B4-B417-FF7334AD6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28092"/>
            <a:ext cx="7729728" cy="1188720"/>
          </a:xfrm>
        </p:spPr>
        <p:txBody>
          <a:bodyPr>
            <a:normAutofit/>
          </a:bodyPr>
          <a:lstStyle/>
          <a:p>
            <a:r>
              <a:rPr lang="cs-CZ" dirty="0" err="1"/>
              <a:t>Related</a:t>
            </a:r>
            <a:r>
              <a:rPr lang="cs-CZ" dirty="0"/>
              <a:t> </a:t>
            </a:r>
            <a:r>
              <a:rPr lang="cs-CZ" dirty="0" err="1"/>
              <a:t>patterns</a:t>
            </a:r>
            <a:endParaRPr lang="cs-CZ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76D25D-75C8-CC8C-E47D-D9F739460268}"/>
              </a:ext>
            </a:extLst>
          </p:cNvPr>
          <p:cNvSpPr txBox="1"/>
          <p:nvPr/>
        </p:nvSpPr>
        <p:spPr>
          <a:xfrm>
            <a:off x="2231136" y="2170926"/>
            <a:ext cx="772972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Factory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Service Locator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Façade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Singleton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Adapter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Proxy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Mediator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…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5FE9120D-D9AE-29F4-277B-B38E80DF3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75454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C3E1C3D-633C-4756-B09B-9AD080714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6668" y="640080"/>
            <a:ext cx="10915252" cy="5263134"/>
          </a:xfrm>
          <a:prstGeom prst="rect">
            <a:avLst/>
          </a:prstGeom>
          <a:noFill/>
          <a:ln w="31750" cap="sq">
            <a:solidFill>
              <a:schemeClr val="accent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295DAF8-54BC-4834-A4B1-7DD2F7AFE5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1520" y="802767"/>
            <a:ext cx="10585166" cy="49377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77901F-E2F3-F6D9-2A4E-0826B0710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0624" y="1122807"/>
            <a:ext cx="9954443" cy="4297680"/>
          </a:xfrm>
          <a:noFill/>
          <a:ln>
            <a:noFill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z="6000" kern="1200" cap="all" spc="200" baseline="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Questions?</a:t>
            </a:r>
            <a:br>
              <a:rPr lang="en-US" sz="6000" kern="1200" cap="all" spc="200" baseline="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6000" kern="1200" cap="all" spc="200" baseline="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6000" kern="1200" cap="all" spc="200" baseline="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Thank you for your attention!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FE5B3717-628A-4B50-ADD3-C4365737E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363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3EABA1-3050-E323-31FE-AFC91EE25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Related</a:t>
            </a:r>
            <a:r>
              <a:rPr lang="cs-CZ" dirty="0"/>
              <a:t> </a:t>
            </a:r>
            <a:r>
              <a:rPr lang="cs-CZ" dirty="0" err="1"/>
              <a:t>sources</a:t>
            </a:r>
            <a:endParaRPr lang="cs-CZ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38524FA-AB32-DD39-89F5-05719BEA0E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595116"/>
          </a:xfrm>
        </p:spPr>
        <p:txBody>
          <a:bodyPr>
            <a:normAutofit lnSpcReduction="10000"/>
          </a:bodyPr>
          <a:lstStyle/>
          <a:p>
            <a:r>
              <a:rPr lang="cs-CZ" dirty="0">
                <a:hlinkClick r:id="rId2"/>
              </a:rPr>
              <a:t>https://en.wikipedia.org/wiki/Dependency_injection</a:t>
            </a:r>
            <a:endParaRPr lang="cs-CZ" dirty="0"/>
          </a:p>
          <a:p>
            <a:r>
              <a:rPr lang="cs-CZ" dirty="0">
                <a:hlinkClick r:id="rId3"/>
              </a:rPr>
              <a:t>https://learn.microsoft.com/en-us/dotnet/core/extensions/dependency-injection</a:t>
            </a:r>
            <a:endParaRPr lang="cs-CZ" dirty="0"/>
          </a:p>
          <a:p>
            <a:r>
              <a:rPr lang="cs-CZ" dirty="0">
                <a:hlinkClick r:id="rId4"/>
              </a:rPr>
              <a:t>https://www.freecodecamp.org/news/a-quick-intro-to-dependency-injection-what-it-is-and-when-to-use-it-7578c84fa88f/</a:t>
            </a:r>
            <a:endParaRPr lang="cs-CZ" dirty="0"/>
          </a:p>
          <a:p>
            <a:r>
              <a:rPr lang="cs-CZ" dirty="0">
                <a:hlinkClick r:id="rId5"/>
              </a:rPr>
              <a:t>https://stackify.com/dependency-injection/#:~:text=Dependency%20injection%20is%20a%20programming,inversion%20and%20single%20responsibility%20principles</a:t>
            </a:r>
            <a:r>
              <a:rPr lang="cs-CZ" dirty="0"/>
              <a:t>.</a:t>
            </a:r>
          </a:p>
          <a:p>
            <a:r>
              <a:rPr lang="cs-CZ" dirty="0">
                <a:hlinkClick r:id="rId6"/>
              </a:rPr>
              <a:t>https://angular.io/guide/dependency-injection</a:t>
            </a:r>
            <a:endParaRPr lang="cs-CZ" dirty="0"/>
          </a:p>
          <a:p>
            <a:r>
              <a:rPr lang="cs-CZ" dirty="0">
                <a:hlinkClick r:id="rId7"/>
              </a:rPr>
              <a:t>https://en.wikipedia.org/wiki/Service_locator_pattern</a:t>
            </a:r>
            <a:endParaRPr lang="cs-CZ" dirty="0"/>
          </a:p>
          <a:p>
            <a:r>
              <a:rPr lang="cs-CZ" dirty="0">
                <a:hlinkClick r:id="rId8"/>
              </a:rPr>
              <a:t>https://www.geeksforgeeks.org/service-locator-pattern/</a:t>
            </a:r>
            <a:endParaRPr lang="cs-CZ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3D6CBD4-D20C-E564-2A68-784DC0DE1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797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1CAFC8-7779-04D7-3F3F-A536FB9E1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DefiniTION</a:t>
            </a:r>
            <a:endParaRPr lang="cs-CZ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015335A-C375-097C-475D-84FAF1E1AE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3200" b="1" dirty="0" err="1"/>
              <a:t>Dependency</a:t>
            </a:r>
            <a:r>
              <a:rPr lang="cs-CZ" sz="3200" b="1" dirty="0"/>
              <a:t> </a:t>
            </a:r>
            <a:r>
              <a:rPr lang="cs-CZ" sz="3200" b="1" dirty="0" err="1"/>
              <a:t>injection</a:t>
            </a:r>
            <a:r>
              <a:rPr lang="cs-CZ" sz="3200" b="1" dirty="0"/>
              <a:t> </a:t>
            </a:r>
            <a:r>
              <a:rPr lang="cs-CZ" sz="3200" dirty="0" err="1"/>
              <a:t>is</a:t>
            </a:r>
            <a:r>
              <a:rPr lang="cs-CZ" sz="3200" dirty="0"/>
              <a:t> a </a:t>
            </a:r>
            <a:r>
              <a:rPr lang="cs-CZ" sz="3200" dirty="0" err="1"/>
              <a:t>programming</a:t>
            </a:r>
            <a:r>
              <a:rPr lang="cs-CZ" sz="3200" dirty="0"/>
              <a:t> </a:t>
            </a:r>
            <a:r>
              <a:rPr lang="cs-CZ" sz="3200" dirty="0" err="1"/>
              <a:t>technique</a:t>
            </a:r>
            <a:r>
              <a:rPr lang="cs-CZ" sz="3200" dirty="0"/>
              <a:t> in </a:t>
            </a:r>
            <a:r>
              <a:rPr lang="cs-CZ" sz="3200" dirty="0" err="1"/>
              <a:t>which</a:t>
            </a:r>
            <a:r>
              <a:rPr lang="cs-CZ" sz="3200" dirty="0"/>
              <a:t> </a:t>
            </a:r>
            <a:r>
              <a:rPr lang="cs-CZ" sz="3200" dirty="0" err="1"/>
              <a:t>an</a:t>
            </a:r>
            <a:r>
              <a:rPr lang="cs-CZ" sz="3200" dirty="0"/>
              <a:t> </a:t>
            </a:r>
            <a:r>
              <a:rPr lang="cs-CZ" sz="3200" dirty="0" err="1"/>
              <a:t>object</a:t>
            </a:r>
            <a:r>
              <a:rPr lang="cs-CZ" sz="3200" dirty="0"/>
              <a:t> </a:t>
            </a:r>
            <a:r>
              <a:rPr lang="cs-CZ" sz="3200" dirty="0" err="1"/>
              <a:t>or</a:t>
            </a:r>
            <a:r>
              <a:rPr lang="cs-CZ" sz="3200" dirty="0"/>
              <a:t> </a:t>
            </a:r>
            <a:r>
              <a:rPr lang="cs-CZ" sz="3200" dirty="0" err="1"/>
              <a:t>function</a:t>
            </a:r>
            <a:r>
              <a:rPr lang="cs-CZ" sz="3200" dirty="0"/>
              <a:t> </a:t>
            </a:r>
            <a:r>
              <a:rPr lang="cs-CZ" sz="3200" dirty="0" err="1"/>
              <a:t>receives</a:t>
            </a:r>
            <a:r>
              <a:rPr lang="cs-CZ" sz="3200" dirty="0"/>
              <a:t> </a:t>
            </a:r>
            <a:r>
              <a:rPr lang="cs-CZ" sz="3200" dirty="0" err="1"/>
              <a:t>other</a:t>
            </a:r>
            <a:r>
              <a:rPr lang="cs-CZ" sz="3200" dirty="0"/>
              <a:t> </a:t>
            </a:r>
            <a:r>
              <a:rPr lang="cs-CZ" sz="3200" dirty="0" err="1"/>
              <a:t>objects</a:t>
            </a:r>
            <a:r>
              <a:rPr lang="cs-CZ" sz="3200" dirty="0"/>
              <a:t> </a:t>
            </a:r>
            <a:r>
              <a:rPr lang="cs-CZ" sz="3200" dirty="0" err="1"/>
              <a:t>or</a:t>
            </a:r>
            <a:r>
              <a:rPr lang="cs-CZ" sz="3200" dirty="0"/>
              <a:t> </a:t>
            </a:r>
            <a:r>
              <a:rPr lang="cs-CZ" sz="3200" dirty="0" err="1"/>
              <a:t>functions</a:t>
            </a:r>
            <a:r>
              <a:rPr lang="cs-CZ" sz="3200" dirty="0"/>
              <a:t> </a:t>
            </a:r>
            <a:r>
              <a:rPr lang="cs-CZ" sz="3200" dirty="0" err="1"/>
              <a:t>that</a:t>
            </a:r>
            <a:r>
              <a:rPr lang="cs-CZ" sz="3200" dirty="0"/>
              <a:t> </a:t>
            </a:r>
            <a:r>
              <a:rPr lang="cs-CZ" sz="3200" dirty="0" err="1"/>
              <a:t>it</a:t>
            </a:r>
            <a:r>
              <a:rPr lang="cs-CZ" sz="3200" dirty="0"/>
              <a:t> </a:t>
            </a:r>
            <a:r>
              <a:rPr lang="cs-CZ" sz="3200" dirty="0" err="1"/>
              <a:t>requires</a:t>
            </a:r>
            <a:r>
              <a:rPr lang="cs-CZ" sz="3200" dirty="0"/>
              <a:t>, as </a:t>
            </a:r>
            <a:r>
              <a:rPr lang="cs-CZ" sz="3200" dirty="0" err="1"/>
              <a:t>opposed</a:t>
            </a:r>
            <a:r>
              <a:rPr lang="cs-CZ" sz="3200" dirty="0"/>
              <a:t> to </a:t>
            </a:r>
            <a:r>
              <a:rPr lang="cs-CZ" sz="3200" dirty="0" err="1"/>
              <a:t>creating</a:t>
            </a:r>
            <a:r>
              <a:rPr lang="cs-CZ" sz="3200" dirty="0"/>
              <a:t> </a:t>
            </a:r>
            <a:r>
              <a:rPr lang="cs-CZ" sz="3200" dirty="0" err="1"/>
              <a:t>them</a:t>
            </a:r>
            <a:r>
              <a:rPr lang="cs-CZ" sz="3200" dirty="0"/>
              <a:t> </a:t>
            </a:r>
            <a:r>
              <a:rPr lang="cs-CZ" sz="3200" dirty="0" err="1"/>
              <a:t>internally</a:t>
            </a:r>
            <a:r>
              <a:rPr lang="cs-CZ" sz="3200" dirty="0"/>
              <a:t>. 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AF381E3-E8E2-7519-A1AF-B5E779267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615087"/>
      </p:ext>
    </p:extLst>
  </p:cSld>
  <p:clrMapOvr>
    <a:masterClrMapping/>
  </p:clrMapOvr>
  <p:transition spd="slow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1CAFC8-7779-04D7-3F3F-A536FB9E1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What</a:t>
            </a:r>
            <a:r>
              <a:rPr lang="cs-CZ" dirty="0"/>
              <a:t> are </a:t>
            </a:r>
            <a:r>
              <a:rPr lang="cs-CZ" dirty="0" err="1"/>
              <a:t>we</a:t>
            </a:r>
            <a:r>
              <a:rPr lang="cs-CZ" dirty="0"/>
              <a:t> </a:t>
            </a:r>
            <a:r>
              <a:rPr lang="cs-CZ" dirty="0" err="1"/>
              <a:t>trying</a:t>
            </a:r>
            <a:r>
              <a:rPr lang="cs-CZ" dirty="0"/>
              <a:t> to </a:t>
            </a:r>
            <a:r>
              <a:rPr lang="cs-CZ" dirty="0" err="1"/>
              <a:t>solve</a:t>
            </a:r>
            <a:r>
              <a:rPr lang="cs-CZ" dirty="0"/>
              <a:t>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015335A-C375-097C-475D-84FAF1E1AE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err="1"/>
              <a:t>How</a:t>
            </a:r>
            <a:r>
              <a:rPr lang="cs-CZ" sz="3200" dirty="0"/>
              <a:t> </a:t>
            </a:r>
            <a:r>
              <a:rPr lang="cs-CZ" sz="3200" dirty="0" err="1"/>
              <a:t>can</a:t>
            </a:r>
            <a:r>
              <a:rPr lang="cs-CZ" sz="3200" dirty="0"/>
              <a:t> a </a:t>
            </a:r>
            <a:r>
              <a:rPr lang="cs-CZ" sz="3200" dirty="0" err="1"/>
              <a:t>class</a:t>
            </a:r>
            <a:r>
              <a:rPr lang="cs-CZ" sz="3200" dirty="0"/>
              <a:t> </a:t>
            </a:r>
            <a:r>
              <a:rPr lang="cs-CZ" sz="3200" dirty="0" err="1"/>
              <a:t>be</a:t>
            </a:r>
            <a:r>
              <a:rPr lang="cs-CZ" sz="3200" dirty="0"/>
              <a:t> independent </a:t>
            </a:r>
            <a:r>
              <a:rPr lang="cs-CZ" sz="3200" dirty="0" err="1"/>
              <a:t>from</a:t>
            </a:r>
            <a:r>
              <a:rPr lang="cs-CZ" sz="3200" dirty="0"/>
              <a:t> </a:t>
            </a:r>
            <a:r>
              <a:rPr lang="cs-CZ" sz="3200" dirty="0" err="1"/>
              <a:t>the</a:t>
            </a:r>
            <a:r>
              <a:rPr lang="cs-CZ" sz="3200" dirty="0"/>
              <a:t> </a:t>
            </a:r>
            <a:r>
              <a:rPr lang="cs-CZ" sz="3200" dirty="0" err="1"/>
              <a:t>creation</a:t>
            </a:r>
            <a:r>
              <a:rPr lang="cs-CZ" sz="3200" dirty="0"/>
              <a:t> </a:t>
            </a:r>
            <a:r>
              <a:rPr lang="cs-CZ" sz="3200" dirty="0" err="1"/>
              <a:t>of</a:t>
            </a:r>
            <a:r>
              <a:rPr lang="cs-CZ" sz="3200" dirty="0"/>
              <a:t> </a:t>
            </a:r>
            <a:r>
              <a:rPr lang="cs-CZ" sz="3200" dirty="0" err="1"/>
              <a:t>the</a:t>
            </a:r>
            <a:r>
              <a:rPr lang="cs-CZ" sz="3200" dirty="0"/>
              <a:t> </a:t>
            </a:r>
            <a:r>
              <a:rPr lang="cs-CZ" sz="3200" dirty="0" err="1"/>
              <a:t>objects</a:t>
            </a:r>
            <a:r>
              <a:rPr lang="cs-CZ" sz="3200" dirty="0"/>
              <a:t> </a:t>
            </a:r>
            <a:r>
              <a:rPr lang="cs-CZ" sz="3200" dirty="0" err="1"/>
              <a:t>it</a:t>
            </a:r>
            <a:r>
              <a:rPr lang="cs-CZ" sz="3200" dirty="0"/>
              <a:t> </a:t>
            </a:r>
            <a:r>
              <a:rPr lang="cs-CZ" sz="3200" dirty="0" err="1"/>
              <a:t>depends</a:t>
            </a:r>
            <a:r>
              <a:rPr lang="cs-CZ" sz="3200" dirty="0"/>
              <a:t> on?</a:t>
            </a:r>
          </a:p>
          <a:p>
            <a:r>
              <a:rPr lang="cs-CZ" sz="3200" dirty="0" err="1"/>
              <a:t>How</a:t>
            </a:r>
            <a:r>
              <a:rPr lang="cs-CZ" sz="3200" dirty="0"/>
              <a:t> </a:t>
            </a:r>
            <a:r>
              <a:rPr lang="cs-CZ" sz="3200" dirty="0" err="1"/>
              <a:t>can</a:t>
            </a:r>
            <a:r>
              <a:rPr lang="cs-CZ" sz="3200" dirty="0"/>
              <a:t> </a:t>
            </a:r>
            <a:r>
              <a:rPr lang="cs-CZ" sz="3200" dirty="0" err="1"/>
              <a:t>an</a:t>
            </a:r>
            <a:r>
              <a:rPr lang="cs-CZ" sz="3200" dirty="0"/>
              <a:t> </a:t>
            </a:r>
            <a:r>
              <a:rPr lang="cs-CZ" sz="3200" dirty="0" err="1"/>
              <a:t>application</a:t>
            </a:r>
            <a:r>
              <a:rPr lang="cs-CZ" sz="3200" dirty="0"/>
              <a:t>, and </a:t>
            </a:r>
            <a:r>
              <a:rPr lang="cs-CZ" sz="3200" dirty="0" err="1"/>
              <a:t>the</a:t>
            </a:r>
            <a:r>
              <a:rPr lang="cs-CZ" sz="3200" dirty="0"/>
              <a:t> </a:t>
            </a:r>
            <a:r>
              <a:rPr lang="cs-CZ" sz="3200" dirty="0" err="1"/>
              <a:t>objects</a:t>
            </a:r>
            <a:r>
              <a:rPr lang="cs-CZ" sz="3200" dirty="0"/>
              <a:t> </a:t>
            </a:r>
            <a:r>
              <a:rPr lang="cs-CZ" sz="3200" dirty="0" err="1"/>
              <a:t>it</a:t>
            </a:r>
            <a:r>
              <a:rPr lang="cs-CZ" sz="3200" dirty="0"/>
              <a:t> </a:t>
            </a:r>
            <a:r>
              <a:rPr lang="cs-CZ" sz="3200" dirty="0" err="1"/>
              <a:t>uses</a:t>
            </a:r>
            <a:r>
              <a:rPr lang="cs-CZ" sz="3200" dirty="0"/>
              <a:t> support </a:t>
            </a:r>
            <a:r>
              <a:rPr lang="cs-CZ" sz="3200" dirty="0" err="1"/>
              <a:t>different</a:t>
            </a:r>
            <a:r>
              <a:rPr lang="cs-CZ" sz="3200" dirty="0"/>
              <a:t> </a:t>
            </a:r>
            <a:r>
              <a:rPr lang="cs-CZ" sz="3200" dirty="0" err="1"/>
              <a:t>configurations</a:t>
            </a:r>
            <a:r>
              <a:rPr lang="cs-CZ" sz="3200" dirty="0"/>
              <a:t>?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075254B-FE9B-3624-6160-6585E1AEB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898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1BCFEB-E324-E845-990A-6FCFB20B5C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15392"/>
            <a:ext cx="7729728" cy="1188720"/>
          </a:xfrm>
        </p:spPr>
        <p:txBody>
          <a:bodyPr/>
          <a:lstStyle/>
          <a:p>
            <a:r>
              <a:rPr lang="cs-CZ" dirty="0" err="1"/>
              <a:t>Tight</a:t>
            </a:r>
            <a:r>
              <a:rPr lang="cs-CZ" dirty="0"/>
              <a:t> </a:t>
            </a:r>
            <a:r>
              <a:rPr lang="cs-CZ" dirty="0" err="1"/>
              <a:t>Coupling</a:t>
            </a:r>
            <a:r>
              <a:rPr lang="cs-CZ" dirty="0"/>
              <a:t> vs. </a:t>
            </a:r>
            <a:r>
              <a:rPr lang="cs-CZ" dirty="0" err="1"/>
              <a:t>Loose</a:t>
            </a:r>
            <a:r>
              <a:rPr lang="cs-CZ" dirty="0"/>
              <a:t> </a:t>
            </a:r>
            <a:r>
              <a:rPr lang="cs-CZ" dirty="0" err="1"/>
              <a:t>Coupling</a:t>
            </a:r>
            <a:endParaRPr lang="cs-CZ" dirty="0"/>
          </a:p>
        </p:txBody>
      </p: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F92AB165-5A60-21CE-A682-064FCDC20ED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06816918"/>
              </p:ext>
            </p:extLst>
          </p:nvPr>
        </p:nvGraphicFramePr>
        <p:xfrm>
          <a:off x="2231136" y="1404111"/>
          <a:ext cx="7729728" cy="52384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5A6AF471-33A3-6E48-154F-995728987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3075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C2A9291-55AD-4DDC-8735-1BA5A1C98C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0CFA8B-7AA5-E141-A3BF-7C2AF60CC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600" y="2542604"/>
            <a:ext cx="8686800" cy="1772793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vert="horz" wrap="square" lIns="182880" tIns="182880" rIns="182880" bIns="182880" rtlCol="0" anchor="ctr">
            <a:normAutofit/>
          </a:bodyPr>
          <a:lstStyle/>
          <a:p>
            <a:r>
              <a:rPr lang="en-US" sz="4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Example 1 – Simple coffeeshop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A6669018-0749-1C86-5F50-E5EB24A55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2352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89554C-9677-59B4-B417-FF7334AD6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28092"/>
            <a:ext cx="7729728" cy="1188720"/>
          </a:xfrm>
        </p:spPr>
        <p:txBody>
          <a:bodyPr/>
          <a:lstStyle/>
          <a:p>
            <a:r>
              <a:rPr lang="cs-CZ" dirty="0" err="1"/>
              <a:t>Tight</a:t>
            </a:r>
            <a:r>
              <a:rPr lang="cs-CZ" dirty="0"/>
              <a:t> </a:t>
            </a:r>
            <a:r>
              <a:rPr lang="cs-CZ" dirty="0" err="1"/>
              <a:t>coupling</a:t>
            </a:r>
            <a:endParaRPr lang="cs-CZ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064905-C44A-BEA3-1035-1F85A9A2D44E}"/>
              </a:ext>
            </a:extLst>
          </p:cNvPr>
          <p:cNvSpPr txBox="1"/>
          <p:nvPr/>
        </p:nvSpPr>
        <p:spPr>
          <a:xfrm>
            <a:off x="2231136" y="1595021"/>
            <a:ext cx="8246364" cy="50475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300" noProof="1">
                <a:solidFill>
                  <a:srgbClr val="002060"/>
                </a:solidFill>
              </a:rPr>
              <a:t>public class </a:t>
            </a:r>
            <a:r>
              <a:rPr lang="cs-CZ" sz="2300" noProof="1">
                <a:solidFill>
                  <a:srgbClr val="C00000"/>
                </a:solidFill>
              </a:rPr>
              <a:t>CoffeeShop</a:t>
            </a:r>
            <a:r>
              <a:rPr lang="cs-CZ" sz="2300" noProof="1"/>
              <a:t> {</a:t>
            </a:r>
          </a:p>
          <a:p>
            <a:r>
              <a:rPr lang="cs-CZ" sz="2300" noProof="1"/>
              <a:t>    </a:t>
            </a:r>
            <a:r>
              <a:rPr lang="cs-CZ" sz="2300" noProof="1">
                <a:solidFill>
                  <a:srgbClr val="002060"/>
                </a:solidFill>
              </a:rPr>
              <a:t>private</a:t>
            </a:r>
            <a:r>
              <a:rPr lang="cs-CZ" sz="2300" noProof="1"/>
              <a:t> CoffeeMaker coffeeMaker;</a:t>
            </a:r>
          </a:p>
          <a:p>
            <a:endParaRPr lang="cs-CZ" sz="2300" noProof="1"/>
          </a:p>
          <a:p>
            <a:r>
              <a:rPr lang="cs-CZ" sz="2300" noProof="1"/>
              <a:t>    </a:t>
            </a:r>
            <a:r>
              <a:rPr lang="cs-CZ" sz="2300" noProof="1">
                <a:solidFill>
                  <a:srgbClr val="002060"/>
                </a:solidFill>
              </a:rPr>
              <a:t>public</a:t>
            </a:r>
            <a:r>
              <a:rPr lang="cs-CZ" sz="2300" noProof="1"/>
              <a:t> </a:t>
            </a:r>
            <a:r>
              <a:rPr lang="cs-CZ" sz="2300" noProof="1">
                <a:solidFill>
                  <a:srgbClr val="C00000"/>
                </a:solidFill>
              </a:rPr>
              <a:t>CoffeeShop</a:t>
            </a:r>
            <a:r>
              <a:rPr lang="cs-CZ" sz="2300" noProof="1"/>
              <a:t>() {</a:t>
            </a:r>
          </a:p>
          <a:p>
            <a:r>
              <a:rPr lang="cs-CZ" sz="2300" noProof="1"/>
              <a:t>        </a:t>
            </a:r>
            <a:r>
              <a:rPr lang="cs-CZ" sz="2300" noProof="1">
                <a:solidFill>
                  <a:srgbClr val="004000"/>
                </a:solidFill>
              </a:rPr>
              <a:t>// CoffeeShop creates its own CoffeeMaker instance</a:t>
            </a:r>
          </a:p>
          <a:p>
            <a:r>
              <a:rPr lang="cs-CZ" sz="2300" noProof="1"/>
              <a:t>        </a:t>
            </a:r>
            <a:r>
              <a:rPr lang="cs-CZ" sz="2300" noProof="1">
                <a:solidFill>
                  <a:schemeClr val="accent1">
                    <a:lumMod val="50000"/>
                  </a:schemeClr>
                </a:solidFill>
              </a:rPr>
              <a:t>this.</a:t>
            </a:r>
            <a:r>
              <a:rPr lang="cs-CZ" sz="2300" noProof="1"/>
              <a:t>coffeeMaker = </a:t>
            </a:r>
            <a:r>
              <a:rPr lang="cs-CZ" sz="2300" noProof="1">
                <a:solidFill>
                  <a:srgbClr val="002060"/>
                </a:solidFill>
              </a:rPr>
              <a:t>new </a:t>
            </a:r>
            <a:r>
              <a:rPr lang="cs-CZ" sz="2300" noProof="1"/>
              <a:t>CoffeeMaker();</a:t>
            </a:r>
          </a:p>
          <a:p>
            <a:r>
              <a:rPr lang="cs-CZ" sz="2300" noProof="1"/>
              <a:t>    }</a:t>
            </a:r>
          </a:p>
          <a:p>
            <a:endParaRPr lang="cs-CZ" sz="2300" noProof="1"/>
          </a:p>
          <a:p>
            <a:r>
              <a:rPr lang="cs-CZ" sz="2300" noProof="1"/>
              <a:t>    </a:t>
            </a:r>
            <a:r>
              <a:rPr lang="cs-CZ" sz="2300" noProof="1">
                <a:solidFill>
                  <a:srgbClr val="002060"/>
                </a:solidFill>
              </a:rPr>
              <a:t>public void </a:t>
            </a:r>
            <a:r>
              <a:rPr lang="cs-CZ" sz="2300" noProof="1">
                <a:solidFill>
                  <a:srgbClr val="C00000"/>
                </a:solidFill>
              </a:rPr>
              <a:t>serveCoffee</a:t>
            </a:r>
            <a:r>
              <a:rPr lang="cs-CZ" sz="2300" noProof="1"/>
              <a:t>() {</a:t>
            </a:r>
          </a:p>
          <a:p>
            <a:r>
              <a:rPr lang="cs-CZ" sz="2300" noProof="1"/>
              <a:t>        </a:t>
            </a:r>
            <a:r>
              <a:rPr lang="cs-CZ" sz="2300" noProof="1">
                <a:solidFill>
                  <a:srgbClr val="004000"/>
                </a:solidFill>
              </a:rPr>
              <a:t>// CoffeeShop calls the brewCoffee() method on its internal 		  // CoffeeMaker instance</a:t>
            </a:r>
          </a:p>
          <a:p>
            <a:r>
              <a:rPr lang="cs-CZ" sz="2300" noProof="1"/>
              <a:t>        </a:t>
            </a:r>
            <a:r>
              <a:rPr lang="cs-CZ" sz="2300" noProof="1">
                <a:solidFill>
                  <a:schemeClr val="accent1">
                    <a:lumMod val="50000"/>
                  </a:schemeClr>
                </a:solidFill>
              </a:rPr>
              <a:t>this.</a:t>
            </a:r>
            <a:r>
              <a:rPr lang="cs-CZ" sz="2300" noProof="1"/>
              <a:t>coffeeMaker.brewCoffee();</a:t>
            </a:r>
          </a:p>
          <a:p>
            <a:r>
              <a:rPr lang="cs-CZ" sz="2300" noProof="1"/>
              <a:t>    }</a:t>
            </a:r>
          </a:p>
          <a:p>
            <a:r>
              <a:rPr lang="cs-CZ" sz="2300" noProof="1"/>
              <a:t>}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7879D40D-664A-CE72-8D59-A4C3A0F21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45423"/>
      </p:ext>
    </p:extLst>
  </p:cSld>
  <p:clrMapOvr>
    <a:masterClrMapping/>
  </p:clrMapOvr>
  <p:transition spd="slow">
    <p:cover/>
  </p:transition>
</p:sld>
</file>

<file path=ppt/theme/theme1.xml><?xml version="1.0" encoding="utf-8"?>
<a:theme xmlns:a="http://schemas.openxmlformats.org/drawingml/2006/main" name="Посылка">
  <a:themeElements>
    <a:clrScheme name="Посылка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Посылка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осылка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{88087FA3-8AAD-364D-AA80-1E3665D2D6B0}tf10001120</Template>
  <TotalTime>6862</TotalTime>
  <Words>1780</Words>
  <Application>Microsoft Macintosh PowerPoint</Application>
  <PresentationFormat>Широкоэкранный</PresentationFormat>
  <Paragraphs>326</Paragraphs>
  <Slides>47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52" baseType="lpstr">
      <vt:lpstr>Arial</vt:lpstr>
      <vt:lpstr>Calibri</vt:lpstr>
      <vt:lpstr>Corbel</vt:lpstr>
      <vt:lpstr>Gill Sans MT</vt:lpstr>
      <vt:lpstr>Посылка</vt:lpstr>
      <vt:lpstr>DEPENDENCY INJECTION</vt:lpstr>
      <vt:lpstr>Introduction</vt:lpstr>
      <vt:lpstr>Introduction</vt:lpstr>
      <vt:lpstr>Introduction</vt:lpstr>
      <vt:lpstr>DefiniTION</vt:lpstr>
      <vt:lpstr>What are we trying to solve?</vt:lpstr>
      <vt:lpstr>Tight Coupling vs. Loose Coupling</vt:lpstr>
      <vt:lpstr>Example 1 – Simple coffeeshop</vt:lpstr>
      <vt:lpstr>Tight coupling</vt:lpstr>
      <vt:lpstr>Loose coupling (DI)</vt:lpstr>
      <vt:lpstr>DI Techniques</vt:lpstr>
      <vt:lpstr>Constructor Injection</vt:lpstr>
      <vt:lpstr>SETTER Injection</vt:lpstr>
      <vt:lpstr>Interface Injection</vt:lpstr>
      <vt:lpstr>Interface Injection</vt:lpstr>
      <vt:lpstr>Real usage</vt:lpstr>
      <vt:lpstr>Ok, anything more practical?</vt:lpstr>
      <vt:lpstr>Ok, anything more practical?</vt:lpstr>
      <vt:lpstr>Service Locator</vt:lpstr>
      <vt:lpstr>Service Locator - Steps</vt:lpstr>
      <vt:lpstr>Service Locator - .NET Lifetime</vt:lpstr>
      <vt:lpstr>Example 1I – Service locator .NET</vt:lpstr>
      <vt:lpstr>Service Locator – EXAMPLE 1I</vt:lpstr>
      <vt:lpstr>Service Locator – EXAMPLE 1I</vt:lpstr>
      <vt:lpstr>Service Locator – EXAMPLE 1I</vt:lpstr>
      <vt:lpstr>Service Locator - Angular Lifetime</vt:lpstr>
      <vt:lpstr>Service Locator – pros and cons</vt:lpstr>
      <vt:lpstr>Service Locator – pros and cons</vt:lpstr>
      <vt:lpstr>Service Locator – CONCLUSION</vt:lpstr>
      <vt:lpstr>DI/SL– Other frameworks and libraries</vt:lpstr>
      <vt:lpstr>Best practices</vt:lpstr>
      <vt:lpstr>Favor Constructor Injection</vt:lpstr>
      <vt:lpstr>Use Interfaces for Dependencies</vt:lpstr>
      <vt:lpstr>Minimize the Number of Dependencies</vt:lpstr>
      <vt:lpstr>Follow the Principle of Dependency Inversion</vt:lpstr>
      <vt:lpstr>Use Dependency Injection Containers Wisely</vt:lpstr>
      <vt:lpstr>Write Testable Code</vt:lpstr>
      <vt:lpstr>Keep Configuration External</vt:lpstr>
      <vt:lpstr>Review and Refactor Regularly</vt:lpstr>
      <vt:lpstr>Common challenges</vt:lpstr>
      <vt:lpstr>Configuration Complexity</vt:lpstr>
      <vt:lpstr>Performance Overhead </vt:lpstr>
      <vt:lpstr>Circular dependencies</vt:lpstr>
      <vt:lpstr>Related patterns</vt:lpstr>
      <vt:lpstr>Related patterns</vt:lpstr>
      <vt:lpstr>Questions?  Thank you for your attention!</vt:lpstr>
      <vt:lpstr>Related 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DEPENDENCY INJECTION</dc:title>
  <dc:creator>Egor Uljanov</dc:creator>
  <cp:lastModifiedBy>Egor Uljanov</cp:lastModifiedBy>
  <cp:revision>6</cp:revision>
  <dcterms:created xsi:type="dcterms:W3CDTF">2024-05-11T19:56:13Z</dcterms:created>
  <dcterms:modified xsi:type="dcterms:W3CDTF">2024-05-18T07:14:12Z</dcterms:modified>
</cp:coreProperties>
</file>