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embeddedFontLst>
    <p:embeddedFont>
      <p:font typeface="Nunito" pitchFamily="2" charset="-18"/>
      <p:regular r:id="rId19"/>
      <p:bold r:id="rId20"/>
      <p:italic r:id="rId21"/>
      <p:boldItalic r:id="rId22"/>
    </p:embeddedFont>
    <p:embeddedFont>
      <p:font typeface="Roboto Mono" panose="00000009000000000000" pitchFamily="49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69" d="100"/>
          <a:sy n="169" d="100"/>
        </p:scale>
        <p:origin x="134" y="7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ce539bf05e_0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2ce539bf05e_0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ce539bf05e_0_2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2ce539bf05e_0_2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ce5dbb22e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ce5dbb22e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ce5dbb22e6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2ce5dbb22e6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2ce5dbb22e6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2ce5dbb22e6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ce5dbb22e6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2ce5dbb22e6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2ce5dbb22e6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2ce5dbb22e6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ce539bf05e_0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ce539bf05e_0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ce539bf0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2ce539bf0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ce539bf05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ce539bf05e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ce539bf05e_0_1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ce539bf05e_0_1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ce539bf05e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ce539bf05e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ce539bf05e_0_2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ce539bf05e_0_2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ce539bf05e_0_2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ce539bf05e_0_2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ce539bf05e_0_2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ce539bf05e_0_2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k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Forwarder-Receiver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Client-Dispatcher-Server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2"/>
          <p:cNvSpPr txBox="1">
            <a:spLocks noGrp="1"/>
          </p:cNvSpPr>
          <p:nvPr>
            <p:ph type="title"/>
          </p:nvPr>
        </p:nvSpPr>
        <p:spPr>
          <a:xfrm>
            <a:off x="819150" y="19282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Forwarder-Receiver Diagram</a:t>
            </a:r>
            <a:endParaRPr/>
          </a:p>
        </p:txBody>
      </p:sp>
      <p:pic>
        <p:nvPicPr>
          <p:cNvPr id="221" name="Google Shape;22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07700" y="1936625"/>
            <a:ext cx="5079174" cy="2835876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22"/>
          <p:cNvSpPr/>
          <p:nvPr/>
        </p:nvSpPr>
        <p:spPr>
          <a:xfrm>
            <a:off x="4351849" y="1247125"/>
            <a:ext cx="1884900" cy="589800"/>
          </a:xfrm>
          <a:prstGeom prst="wedgeEllipseCallout">
            <a:avLst>
              <a:gd name="adj1" fmla="val -25628"/>
              <a:gd name="adj2" fmla="val 129959"/>
            </a:avLst>
          </a:prstGeom>
          <a:noFill/>
          <a:ln w="15875" cap="flat" cmpd="sng">
            <a:solidFill>
              <a:srgbClr val="A5206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500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inter-process communication</a:t>
            </a:r>
            <a:endParaRPr sz="1500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23" name="Google Shape;22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41537" y="3148175"/>
            <a:ext cx="412775" cy="41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40287" y="2986875"/>
            <a:ext cx="735375" cy="735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3"/>
          <p:cNvSpPr txBox="1">
            <a:spLocks noGrp="1"/>
          </p:cNvSpPr>
          <p:nvPr>
            <p:ph type="title"/>
          </p:nvPr>
        </p:nvSpPr>
        <p:spPr>
          <a:xfrm>
            <a:off x="819150" y="19282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Forwarder-Receiver summary</a:t>
            </a:r>
            <a:endParaRPr/>
          </a:p>
        </p:txBody>
      </p:sp>
      <p:sp>
        <p:nvSpPr>
          <p:cNvPr id="230" name="Google Shape;230;p23"/>
          <p:cNvSpPr txBox="1"/>
          <p:nvPr/>
        </p:nvSpPr>
        <p:spPr>
          <a:xfrm>
            <a:off x="566250" y="747150"/>
            <a:ext cx="8250000" cy="39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Pros:</a:t>
            </a:r>
            <a:endParaRPr sz="17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Char char="●"/>
            </a:pPr>
            <a:r>
              <a:rPr lang="sk"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Abstraction above concrete form of communication</a:t>
            </a: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Char char="●"/>
            </a:pPr>
            <a:r>
              <a:rPr lang="sk"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Decoupling of the sender (forwarder) and receiver</a:t>
            </a: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Char char="●"/>
            </a:pPr>
            <a:r>
              <a:rPr lang="sk"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Scalability, as multiple receivers can subscribe to messages of one forwarder, allowing for parallel processing</a:t>
            </a: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Char char="●"/>
            </a:pPr>
            <a:r>
              <a:rPr lang="sk"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asynchronous communication</a:t>
            </a: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Cons:</a:t>
            </a:r>
            <a:endParaRPr sz="17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Char char="●"/>
            </a:pPr>
            <a:r>
              <a:rPr lang="sk"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complexity</a:t>
            </a: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Char char="●"/>
            </a:pPr>
            <a:r>
              <a:rPr lang="sk"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possible latency</a:t>
            </a: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Char char="●"/>
            </a:pPr>
            <a:r>
              <a:rPr lang="sk"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synchronization</a:t>
            </a: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When to use:</a:t>
            </a:r>
            <a:endParaRPr sz="17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Char char="●"/>
            </a:pPr>
            <a:r>
              <a:rPr lang="sk"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Asynchronous communication - particularly in event-driven architectures and real-time systems</a:t>
            </a: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Char char="●"/>
            </a:pPr>
            <a:r>
              <a:rPr lang="sk"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Distributed systems</a:t>
            </a: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Char char="●"/>
            </a:pPr>
            <a:r>
              <a:rPr lang="sk"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parallel processing</a:t>
            </a: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Calibri"/>
              <a:buChar char="●"/>
            </a:pPr>
            <a:r>
              <a:rPr lang="sk"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event handling</a:t>
            </a: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1350" y="2397713"/>
            <a:ext cx="1787325" cy="118985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4"/>
          <p:cNvSpPr txBox="1">
            <a:spLocks noGrp="1"/>
          </p:cNvSpPr>
          <p:nvPr>
            <p:ph type="title"/>
          </p:nvPr>
        </p:nvSpPr>
        <p:spPr>
          <a:xfrm>
            <a:off x="819150" y="290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Problem continuation</a:t>
            </a:r>
            <a:endParaRPr/>
          </a:p>
        </p:txBody>
      </p:sp>
      <p:pic>
        <p:nvPicPr>
          <p:cNvPr id="237" name="Google Shape;2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4000" y="2435988"/>
            <a:ext cx="412775" cy="41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28750" y="3605612"/>
            <a:ext cx="735375" cy="73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7925" y="3166813"/>
            <a:ext cx="412775" cy="41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74800" y="2397713"/>
            <a:ext cx="412775" cy="41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70725" y="3119913"/>
            <a:ext cx="412775" cy="41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31200" y="1645412"/>
            <a:ext cx="735375" cy="73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93425" y="1996112"/>
            <a:ext cx="735375" cy="735375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4"/>
          <p:cNvSpPr txBox="1"/>
          <p:nvPr/>
        </p:nvSpPr>
        <p:spPr>
          <a:xfrm>
            <a:off x="3541050" y="12452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243.117.159.98</a:t>
            </a:r>
            <a:endParaRPr/>
          </a:p>
        </p:txBody>
      </p:sp>
      <p:sp>
        <p:nvSpPr>
          <p:cNvPr id="245" name="Google Shape;245;p24"/>
          <p:cNvSpPr txBox="1"/>
          <p:nvPr/>
        </p:nvSpPr>
        <p:spPr>
          <a:xfrm>
            <a:off x="5635950" y="15539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32.164.138.201</a:t>
            </a:r>
            <a:endParaRPr/>
          </a:p>
        </p:txBody>
      </p:sp>
      <p:sp>
        <p:nvSpPr>
          <p:cNvPr id="246" name="Google Shape;246;p24"/>
          <p:cNvSpPr txBox="1"/>
          <p:nvPr/>
        </p:nvSpPr>
        <p:spPr>
          <a:xfrm>
            <a:off x="4666575" y="42662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25.183.61.148</a:t>
            </a:r>
            <a:endParaRPr/>
          </a:p>
        </p:txBody>
      </p:sp>
      <p:sp>
        <p:nvSpPr>
          <p:cNvPr id="247" name="Google Shape;247;p24"/>
          <p:cNvSpPr txBox="1"/>
          <p:nvPr/>
        </p:nvSpPr>
        <p:spPr>
          <a:xfrm>
            <a:off x="2263900" y="1966388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205.69.247.232</a:t>
            </a:r>
            <a:endParaRPr/>
          </a:p>
        </p:txBody>
      </p:sp>
      <p:sp>
        <p:nvSpPr>
          <p:cNvPr id="248" name="Google Shape;248;p24"/>
          <p:cNvSpPr txBox="1"/>
          <p:nvPr/>
        </p:nvSpPr>
        <p:spPr>
          <a:xfrm>
            <a:off x="2604675" y="3416113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143.205.206.182</a:t>
            </a:r>
            <a:endParaRPr/>
          </a:p>
        </p:txBody>
      </p:sp>
      <p:cxnSp>
        <p:nvCxnSpPr>
          <p:cNvPr id="249" name="Google Shape;249;p24"/>
          <p:cNvCxnSpPr/>
          <p:nvPr/>
        </p:nvCxnSpPr>
        <p:spPr>
          <a:xfrm>
            <a:off x="3658300" y="3236175"/>
            <a:ext cx="1250700" cy="594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0" name="Google Shape;250;p24"/>
          <p:cNvCxnSpPr/>
          <p:nvPr/>
        </p:nvCxnSpPr>
        <p:spPr>
          <a:xfrm rot="10800000" flipH="1">
            <a:off x="3705200" y="2532550"/>
            <a:ext cx="2016900" cy="641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1" name="Google Shape;251;p24"/>
          <p:cNvCxnSpPr/>
          <p:nvPr/>
        </p:nvCxnSpPr>
        <p:spPr>
          <a:xfrm rot="10800000" flipH="1">
            <a:off x="3752100" y="2313675"/>
            <a:ext cx="281400" cy="781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2" name="Google Shape;252;p24"/>
          <p:cNvCxnSpPr/>
          <p:nvPr/>
        </p:nvCxnSpPr>
        <p:spPr>
          <a:xfrm>
            <a:off x="3587950" y="2642100"/>
            <a:ext cx="1329000" cy="1086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3" name="Google Shape;253;p24"/>
          <p:cNvCxnSpPr/>
          <p:nvPr/>
        </p:nvCxnSpPr>
        <p:spPr>
          <a:xfrm rot="10800000" flipH="1">
            <a:off x="3580125" y="2392075"/>
            <a:ext cx="2040300" cy="195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4" name="Google Shape;254;p24"/>
          <p:cNvCxnSpPr/>
          <p:nvPr/>
        </p:nvCxnSpPr>
        <p:spPr>
          <a:xfrm rot="10800000" flipH="1">
            <a:off x="3627100" y="2149688"/>
            <a:ext cx="328200" cy="398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1350" y="2397713"/>
            <a:ext cx="1787325" cy="118985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25"/>
          <p:cNvSpPr txBox="1">
            <a:spLocks noGrp="1"/>
          </p:cNvSpPr>
          <p:nvPr>
            <p:ph type="title"/>
          </p:nvPr>
        </p:nvSpPr>
        <p:spPr>
          <a:xfrm>
            <a:off x="819150" y="290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Solution using a dispatcher</a:t>
            </a:r>
            <a:endParaRPr/>
          </a:p>
        </p:txBody>
      </p:sp>
      <p:pic>
        <p:nvPicPr>
          <p:cNvPr id="261" name="Google Shape;26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4000" y="2435988"/>
            <a:ext cx="412775" cy="41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28750" y="3605612"/>
            <a:ext cx="735375" cy="73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57925" y="3166813"/>
            <a:ext cx="412775" cy="41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74800" y="2397713"/>
            <a:ext cx="412775" cy="41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70725" y="3119913"/>
            <a:ext cx="412775" cy="41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31200" y="1645412"/>
            <a:ext cx="735375" cy="73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93425" y="1996112"/>
            <a:ext cx="735375" cy="735375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25"/>
          <p:cNvSpPr txBox="1"/>
          <p:nvPr/>
        </p:nvSpPr>
        <p:spPr>
          <a:xfrm>
            <a:off x="3541050" y="12452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243.117.159.98</a:t>
            </a:r>
            <a:endParaRPr/>
          </a:p>
        </p:txBody>
      </p:sp>
      <p:sp>
        <p:nvSpPr>
          <p:cNvPr id="269" name="Google Shape;269;p25"/>
          <p:cNvSpPr txBox="1"/>
          <p:nvPr/>
        </p:nvSpPr>
        <p:spPr>
          <a:xfrm>
            <a:off x="5635950" y="15539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32.164.138.201</a:t>
            </a:r>
            <a:endParaRPr/>
          </a:p>
        </p:txBody>
      </p:sp>
      <p:sp>
        <p:nvSpPr>
          <p:cNvPr id="270" name="Google Shape;270;p25"/>
          <p:cNvSpPr txBox="1"/>
          <p:nvPr/>
        </p:nvSpPr>
        <p:spPr>
          <a:xfrm>
            <a:off x="4666575" y="42662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25.183.61.148</a:t>
            </a:r>
            <a:endParaRPr/>
          </a:p>
        </p:txBody>
      </p:sp>
      <p:sp>
        <p:nvSpPr>
          <p:cNvPr id="271" name="Google Shape;271;p25"/>
          <p:cNvSpPr txBox="1"/>
          <p:nvPr/>
        </p:nvSpPr>
        <p:spPr>
          <a:xfrm>
            <a:off x="2263900" y="1966388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205.69.247.232</a:t>
            </a:r>
            <a:endParaRPr/>
          </a:p>
        </p:txBody>
      </p:sp>
      <p:sp>
        <p:nvSpPr>
          <p:cNvPr id="272" name="Google Shape;272;p25"/>
          <p:cNvSpPr txBox="1"/>
          <p:nvPr/>
        </p:nvSpPr>
        <p:spPr>
          <a:xfrm>
            <a:off x="2620425" y="3416113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143.205.206.182</a:t>
            </a:r>
            <a:endParaRPr/>
          </a:p>
        </p:txBody>
      </p:sp>
      <p:pic>
        <p:nvPicPr>
          <p:cNvPr id="273" name="Google Shape;273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47925" y="2681200"/>
            <a:ext cx="641100" cy="641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4" name="Google Shape;274;p25"/>
          <p:cNvCxnSpPr>
            <a:endCxn id="273" idx="1"/>
          </p:cNvCxnSpPr>
          <p:nvPr/>
        </p:nvCxnSpPr>
        <p:spPr>
          <a:xfrm rot="10800000" flipH="1">
            <a:off x="3483425" y="3001750"/>
            <a:ext cx="664500" cy="324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5" name="Google Shape;275;p25"/>
          <p:cNvCxnSpPr>
            <a:stCxn id="264" idx="3"/>
            <a:endCxn id="273" idx="1"/>
          </p:cNvCxnSpPr>
          <p:nvPr/>
        </p:nvCxnSpPr>
        <p:spPr>
          <a:xfrm>
            <a:off x="3387575" y="2604100"/>
            <a:ext cx="760200" cy="397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6" name="Google Shape;276;p25"/>
          <p:cNvCxnSpPr>
            <a:endCxn id="273" idx="0"/>
          </p:cNvCxnSpPr>
          <p:nvPr/>
        </p:nvCxnSpPr>
        <p:spPr>
          <a:xfrm>
            <a:off x="4400975" y="2345200"/>
            <a:ext cx="67500" cy="336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7" name="Google Shape;277;p25"/>
          <p:cNvCxnSpPr>
            <a:stCxn id="267" idx="1"/>
            <a:endCxn id="273" idx="3"/>
          </p:cNvCxnSpPr>
          <p:nvPr/>
        </p:nvCxnSpPr>
        <p:spPr>
          <a:xfrm flipH="1">
            <a:off x="4789125" y="2363800"/>
            <a:ext cx="1104300" cy="637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78" name="Google Shape;278;p25"/>
          <p:cNvCxnSpPr>
            <a:stCxn id="262" idx="1"/>
            <a:endCxn id="273" idx="2"/>
          </p:cNvCxnSpPr>
          <p:nvPr/>
        </p:nvCxnSpPr>
        <p:spPr>
          <a:xfrm rot="10800000">
            <a:off x="4468350" y="3322300"/>
            <a:ext cx="560400" cy="651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6"/>
          <p:cNvSpPr txBox="1">
            <a:spLocks noGrp="1"/>
          </p:cNvSpPr>
          <p:nvPr>
            <p:ph type="title"/>
          </p:nvPr>
        </p:nvSpPr>
        <p:spPr>
          <a:xfrm>
            <a:off x="662825" y="3844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Client-Dispatcher-Server responsibilities</a:t>
            </a:r>
            <a:endParaRPr/>
          </a:p>
        </p:txBody>
      </p:sp>
      <p:sp>
        <p:nvSpPr>
          <p:cNvPr id="284" name="Google Shape;284;p26"/>
          <p:cNvSpPr txBox="1">
            <a:spLocks noGrp="1"/>
          </p:cNvSpPr>
          <p:nvPr>
            <p:ph type="body" idx="1"/>
          </p:nvPr>
        </p:nvSpPr>
        <p:spPr>
          <a:xfrm>
            <a:off x="819150" y="1211600"/>
            <a:ext cx="7505700" cy="324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940" b="1"/>
              <a:t>Dispatcher</a:t>
            </a:r>
            <a:endParaRPr sz="1940" b="1"/>
          </a:p>
          <a:p>
            <a:pPr marL="457200" lvl="0" indent="-314833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sk" sz="1940"/>
              <a:t>Routing</a:t>
            </a:r>
            <a:endParaRPr sz="1940"/>
          </a:p>
          <a:p>
            <a:pPr marL="457200" lvl="0" indent="-314833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sk" sz="1940"/>
              <a:t>Load Balancing</a:t>
            </a:r>
            <a:endParaRPr sz="1940"/>
          </a:p>
          <a:p>
            <a:pPr marL="457200" lvl="0" indent="-314833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sk" sz="1940"/>
              <a:t>Fault Tolerance</a:t>
            </a:r>
            <a:endParaRPr sz="1940"/>
          </a:p>
          <a:p>
            <a:pPr marL="457200" lvl="0" indent="-314833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sk" sz="1940"/>
              <a:t>Monitoring and Management</a:t>
            </a:r>
            <a:endParaRPr sz="1940"/>
          </a:p>
          <a:p>
            <a:pPr marL="457200" lvl="0" indent="-314833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sk" sz="1940"/>
              <a:t>Security</a:t>
            </a:r>
            <a:endParaRPr sz="1940"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940" b="1"/>
              <a:t>Server</a:t>
            </a:r>
            <a:endParaRPr sz="1940" b="1"/>
          </a:p>
          <a:p>
            <a:pPr marL="457200" lvl="0" indent="-301578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sk" sz="1641"/>
              <a:t>Provider</a:t>
            </a:r>
            <a:endParaRPr sz="1641"/>
          </a:p>
          <a:p>
            <a:pPr marL="457200" lvl="0" indent="-301578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sk" sz="1641"/>
              <a:t>Processor</a:t>
            </a:r>
            <a:endParaRPr sz="1641"/>
          </a:p>
          <a:p>
            <a:pPr marL="457200" lvl="0" indent="-301578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sk" sz="1641"/>
              <a:t>Responder (to Client)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sk"/>
            </a:br>
            <a:r>
              <a:rPr lang="sk" sz="1983" b="1"/>
              <a:t>Client</a:t>
            </a:r>
            <a:endParaRPr sz="1983" b="1"/>
          </a:p>
          <a:p>
            <a:pPr marL="457200" lvl="0" indent="-316772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sk" sz="1983"/>
              <a:t>Initiator</a:t>
            </a:r>
            <a:endParaRPr sz="1983"/>
          </a:p>
          <a:p>
            <a:pPr marL="457200" lvl="0" indent="-316772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sk" sz="1983"/>
              <a:t>Consumer</a:t>
            </a:r>
            <a:endParaRPr sz="1983"/>
          </a:p>
          <a:p>
            <a:pPr marL="457200" lvl="0" indent="-316772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sk" sz="1983"/>
              <a:t>Responder</a:t>
            </a:r>
            <a:endParaRPr sz="1983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7"/>
          <p:cNvSpPr txBox="1">
            <a:spLocks noGrp="1"/>
          </p:cNvSpPr>
          <p:nvPr>
            <p:ph type="title"/>
          </p:nvPr>
        </p:nvSpPr>
        <p:spPr>
          <a:xfrm>
            <a:off x="819150" y="19282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Client-Dispatcher-Server Diagram</a:t>
            </a:r>
            <a:endParaRPr/>
          </a:p>
        </p:txBody>
      </p:sp>
      <p:pic>
        <p:nvPicPr>
          <p:cNvPr id="290" name="Google Shape;29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3662" y="1622763"/>
            <a:ext cx="412775" cy="41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49712" y="1461475"/>
            <a:ext cx="735375" cy="73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2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510377" y="1364423"/>
            <a:ext cx="5814476" cy="213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70000" y="3711925"/>
            <a:ext cx="641100" cy="64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8"/>
          <p:cNvSpPr txBox="1">
            <a:spLocks noGrp="1"/>
          </p:cNvSpPr>
          <p:nvPr>
            <p:ph type="title"/>
          </p:nvPr>
        </p:nvSpPr>
        <p:spPr>
          <a:xfrm>
            <a:off x="819150" y="19282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Client-Dispatcher-Server</a:t>
            </a:r>
            <a:endParaRPr/>
          </a:p>
        </p:txBody>
      </p:sp>
      <p:sp>
        <p:nvSpPr>
          <p:cNvPr id="299" name="Google Shape;299;p28"/>
          <p:cNvSpPr txBox="1"/>
          <p:nvPr/>
        </p:nvSpPr>
        <p:spPr>
          <a:xfrm>
            <a:off x="566250" y="747150"/>
            <a:ext cx="8250000" cy="393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It is often used with Forwarder-Receiver</a:t>
            </a: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0" name="Google Shape;300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4381" y="1147422"/>
            <a:ext cx="5046248" cy="17965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>
            <a:spLocks noGrp="1"/>
          </p:cNvSpPr>
          <p:nvPr>
            <p:ph type="title"/>
          </p:nvPr>
        </p:nvSpPr>
        <p:spPr>
          <a:xfrm>
            <a:off x="513900" y="200675"/>
            <a:ext cx="81162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Problem</a:t>
            </a:r>
            <a:endParaRPr/>
          </a:p>
        </p:txBody>
      </p:sp>
      <p:pic>
        <p:nvPicPr>
          <p:cNvPr id="135" name="Google Shape;13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145" y="2340675"/>
            <a:ext cx="1908224" cy="166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33375" y="2668625"/>
            <a:ext cx="1787325" cy="118985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4"/>
          <p:cNvSpPr txBox="1"/>
          <p:nvPr/>
        </p:nvSpPr>
        <p:spPr>
          <a:xfrm>
            <a:off x="1292400" y="1155275"/>
            <a:ext cx="6559200" cy="6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We want to monitor the temperature at our greenhouse from our phone</a:t>
            </a:r>
            <a:endParaRPr sz="1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8" name="Google Shape;138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32875" y="2668613"/>
            <a:ext cx="412775" cy="41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23701" y="2535051"/>
            <a:ext cx="214226" cy="214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1841031">
            <a:off x="4154245" y="2996465"/>
            <a:ext cx="1955383" cy="1059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188650" y="3575425"/>
            <a:ext cx="735375" cy="73537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4"/>
          <p:cNvSpPr txBox="1"/>
          <p:nvPr/>
        </p:nvSpPr>
        <p:spPr>
          <a:xfrm>
            <a:off x="250300" y="1802600"/>
            <a:ext cx="3383100" cy="6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We have a smart thermostat in the greenhouse that is connected to the internet</a:t>
            </a: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4"/>
          <p:cNvSpPr txBox="1"/>
          <p:nvPr/>
        </p:nvSpPr>
        <p:spPr>
          <a:xfrm>
            <a:off x="5620400" y="2884525"/>
            <a:ext cx="3350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We have a  simple app on our phone that shows us the temperature at the greenhouse</a:t>
            </a: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5"/>
          <p:cNvSpPr txBox="1">
            <a:spLocks noGrp="1"/>
          </p:cNvSpPr>
          <p:nvPr>
            <p:ph type="title"/>
          </p:nvPr>
        </p:nvSpPr>
        <p:spPr>
          <a:xfrm>
            <a:off x="513900" y="200675"/>
            <a:ext cx="81162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Code representation</a:t>
            </a:r>
            <a:endParaRPr/>
          </a:p>
        </p:txBody>
      </p:sp>
      <p:sp>
        <p:nvSpPr>
          <p:cNvPr id="149" name="Google Shape;149;p15"/>
          <p:cNvSpPr txBox="1"/>
          <p:nvPr/>
        </p:nvSpPr>
        <p:spPr>
          <a:xfrm>
            <a:off x="513900" y="1155275"/>
            <a:ext cx="4223400" cy="3326700"/>
          </a:xfrm>
          <a:prstGeom prst="rect">
            <a:avLst/>
          </a:prstGeom>
          <a:noFill/>
          <a:ln>
            <a:noFill/>
          </a:ln>
          <a:effectLst>
            <a:reflection dist="38100" dir="5400000" fadeDir="5400012" sy="-100000" algn="bl" rotWithShape="0"/>
          </a:effectLst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b="1" dirty="0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dirty="0">
                <a:solidFill>
                  <a:srgbClr val="0000F0"/>
                </a:solidFill>
                <a:latin typeface="Roboto Mono"/>
                <a:ea typeface="Roboto Mono"/>
                <a:cs typeface="Roboto Mono"/>
                <a:sym typeface="Roboto Mono"/>
              </a:rPr>
              <a:t>Thermostat</a:t>
            </a:r>
            <a:endParaRPr sz="9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{</a:t>
            </a:r>
            <a:endParaRPr sz="9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 dirty="0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dirty="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double</a:t>
            </a: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dirty="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temperature</a:t>
            </a: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 { </a:t>
            </a:r>
            <a:r>
              <a:rPr lang="sk" sz="900" b="1" dirty="0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get</a:t>
            </a: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; </a:t>
            </a:r>
            <a:r>
              <a:rPr lang="sk" sz="900" b="1" dirty="0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 dirty="0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set</a:t>
            </a: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; }</a:t>
            </a:r>
            <a:endParaRPr sz="9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endParaRPr sz="9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 dirty="0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 dirty="0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void</a:t>
            </a: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dirty="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UpdateTemp</a:t>
            </a: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 dirty="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double</a:t>
            </a: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dirty="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9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9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sk" sz="900" dirty="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temperature</a:t>
            </a: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 dirty="0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dirty="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	</a:t>
            </a:r>
            <a:r>
              <a:rPr lang="sk" sz="900" i="1" dirty="0">
                <a:solidFill>
                  <a:srgbClr val="A05000"/>
                </a:solidFill>
                <a:latin typeface="Roboto Mono"/>
                <a:ea typeface="Roboto Mono"/>
                <a:cs typeface="Roboto Mono"/>
                <a:sym typeface="Roboto Mono"/>
              </a:rPr>
              <a:t>// send temperature data to connected phone over the </a:t>
            </a:r>
            <a:endParaRPr sz="9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       </a:t>
            </a:r>
            <a:r>
              <a:rPr lang="sk" sz="900" i="1" dirty="0">
                <a:solidFill>
                  <a:srgbClr val="A05000"/>
                </a:solidFill>
                <a:latin typeface="Roboto Mono"/>
                <a:ea typeface="Roboto Mono"/>
                <a:cs typeface="Roboto Mono"/>
                <a:sym typeface="Roboto Mono"/>
              </a:rPr>
              <a:t>// internet</a:t>
            </a:r>
            <a:endParaRPr sz="9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9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dirty="0">
                <a:latin typeface="Roboto Mono"/>
                <a:ea typeface="Roboto Mono"/>
                <a:cs typeface="Roboto Mono"/>
                <a:sym typeface="Roboto Mono"/>
              </a:rPr>
              <a:t>}</a:t>
            </a:r>
            <a:endParaRPr sz="900" dirty="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5"/>
          <p:cNvSpPr txBox="1"/>
          <p:nvPr/>
        </p:nvSpPr>
        <p:spPr>
          <a:xfrm>
            <a:off x="5127750" y="1160050"/>
            <a:ext cx="37989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00F0"/>
                </a:solidFill>
                <a:latin typeface="Roboto Mono"/>
                <a:ea typeface="Roboto Mono"/>
                <a:cs typeface="Roboto Mono"/>
                <a:sym typeface="Roboto Mono"/>
              </a:rPr>
              <a:t>GreenhouseTemperatureApp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Display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display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i="1">
                <a:solidFill>
                  <a:srgbClr val="A05000"/>
                </a:solidFill>
                <a:latin typeface="Roboto Mono"/>
                <a:ea typeface="Roboto Mono"/>
                <a:cs typeface="Roboto Mono"/>
                <a:sym typeface="Roboto Mono"/>
              </a:rPr>
              <a:t>// Gets called when app receives temperature     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i="1">
                <a:solidFill>
                  <a:srgbClr val="A05000"/>
                </a:solidFill>
                <a:latin typeface="Roboto Mono"/>
                <a:ea typeface="Roboto Mono"/>
                <a:cs typeface="Roboto Mono"/>
                <a:sym typeface="Roboto Mono"/>
              </a:rPr>
              <a:t>// update from the thermostat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void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ReceiveTempUpdate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double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Display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SetTemperature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);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Display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update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();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}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 txBox="1">
            <a:spLocks noGrp="1"/>
          </p:cNvSpPr>
          <p:nvPr>
            <p:ph type="title"/>
          </p:nvPr>
        </p:nvSpPr>
        <p:spPr>
          <a:xfrm>
            <a:off x="819150" y="19282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Naive solution - thermostat side</a:t>
            </a:r>
            <a:endParaRPr/>
          </a:p>
        </p:txBody>
      </p:sp>
      <p:sp>
        <p:nvSpPr>
          <p:cNvPr id="156" name="Google Shape;156;p16"/>
          <p:cNvSpPr txBox="1">
            <a:spLocks noGrp="1"/>
          </p:cNvSpPr>
          <p:nvPr>
            <p:ph type="body" idx="1"/>
          </p:nvPr>
        </p:nvSpPr>
        <p:spPr>
          <a:xfrm>
            <a:off x="440425" y="1002750"/>
            <a:ext cx="8446500" cy="313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>
                <a:solidFill>
                  <a:srgbClr val="0000F0"/>
                </a:solidFill>
                <a:latin typeface="Roboto Mono"/>
                <a:ea typeface="Roboto Mono"/>
                <a:cs typeface="Roboto Mono"/>
                <a:sym typeface="Roboto Mono"/>
              </a:rPr>
              <a:t>Thermostat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{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readonly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Thermostat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new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();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async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Task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UpdateTemp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2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double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temperature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try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{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sk" sz="9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var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>
                <a:solidFill>
                  <a:srgbClr val="0000F0"/>
                </a:solidFill>
                <a:latin typeface="Roboto Mono"/>
                <a:ea typeface="Roboto Mono"/>
                <a:cs typeface="Roboto Mono"/>
                <a:sym typeface="Roboto Mono"/>
              </a:rPr>
              <a:t>response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await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PostAsync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A0101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    "http://&lt;Smartphone_IP_Address&gt;:5000/temperature"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    </a:t>
            </a:r>
            <a:r>
              <a:rPr lang="sk" sz="9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new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StringContent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ToString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())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);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response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EnsureSuccessStatusCode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();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}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catch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HttpRequestException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e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{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Console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WriteLine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$</a:t>
            </a:r>
            <a:r>
              <a:rPr lang="sk" sz="902">
                <a:solidFill>
                  <a:srgbClr val="A01010"/>
                </a:solidFill>
                <a:latin typeface="Roboto Mono"/>
                <a:ea typeface="Roboto Mono"/>
                <a:cs typeface="Roboto Mono"/>
                <a:sym typeface="Roboto Mono"/>
              </a:rPr>
              <a:t>"Error updating temperature: {e.Message}"</a:t>
            </a: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);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}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9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endParaRPr sz="9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 txBox="1">
            <a:spLocks noGrp="1"/>
          </p:cNvSpPr>
          <p:nvPr>
            <p:ph type="title"/>
          </p:nvPr>
        </p:nvSpPr>
        <p:spPr>
          <a:xfrm>
            <a:off x="819150" y="19282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Naive solution - app side</a:t>
            </a:r>
            <a:endParaRPr/>
          </a:p>
        </p:txBody>
      </p:sp>
      <p:sp>
        <p:nvSpPr>
          <p:cNvPr id="162" name="Google Shape;162;p17"/>
          <p:cNvSpPr txBox="1">
            <a:spLocks noGrp="1"/>
          </p:cNvSpPr>
          <p:nvPr>
            <p:ph type="body" idx="1"/>
          </p:nvPr>
        </p:nvSpPr>
        <p:spPr>
          <a:xfrm>
            <a:off x="473100" y="786475"/>
            <a:ext cx="8193900" cy="39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00F0"/>
                </a:solidFill>
                <a:latin typeface="Roboto Mono"/>
                <a:ea typeface="Roboto Mono"/>
                <a:cs typeface="Roboto Mono"/>
                <a:sym typeface="Roboto Mono"/>
              </a:rPr>
              <a:t>GreenhouseTemperatureApp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{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readonly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HttpListener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httpListener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GreenhouseTemperatureApp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httpListener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new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HttpListener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();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httpListener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Prefixes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Add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A01010"/>
                </a:solidFill>
                <a:latin typeface="Roboto Mono"/>
                <a:ea typeface="Roboto Mono"/>
                <a:cs typeface="Roboto Mono"/>
                <a:sym typeface="Roboto Mono"/>
              </a:rPr>
              <a:t>"http://*:5000/temperature/"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);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async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Task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StartListening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httpListener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Start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();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while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httpListener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IsListening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{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var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00F0"/>
                </a:solidFill>
                <a:latin typeface="Roboto Mono"/>
                <a:ea typeface="Roboto Mono"/>
                <a:cs typeface="Roboto Mono"/>
                <a:sym typeface="Roboto Mono"/>
              </a:rPr>
              <a:t>context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await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httpListener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GetContextAsync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();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var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00F0"/>
                </a:solidFill>
                <a:latin typeface="Roboto Mono"/>
                <a:ea typeface="Roboto Mono"/>
                <a:cs typeface="Roboto Mono"/>
                <a:sym typeface="Roboto Mono"/>
              </a:rPr>
              <a:t>request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context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Request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var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00F0"/>
                </a:solidFill>
                <a:latin typeface="Roboto Mono"/>
                <a:ea typeface="Roboto Mono"/>
                <a:cs typeface="Roboto Mono"/>
                <a:sym typeface="Roboto Mono"/>
              </a:rPr>
              <a:t>response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context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Response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var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00F0"/>
                </a:solidFill>
                <a:latin typeface="Roboto Mono"/>
                <a:ea typeface="Roboto Mono"/>
                <a:cs typeface="Roboto Mono"/>
                <a:sym typeface="Roboto Mono"/>
              </a:rPr>
              <a:t>temperature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await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new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System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IO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StreamReader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request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InputStream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ReadToEndAsync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();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RecieveTempUpdate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double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Parse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temperature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));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response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Close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();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}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void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ReceiveTempUpdate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double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Display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SetTemperature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);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Display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Update</a:t>
            </a: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();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sk" sz="9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endParaRPr sz="9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>
            <a:spLocks noGrp="1"/>
          </p:cNvSpPr>
          <p:nvPr>
            <p:ph type="title"/>
          </p:nvPr>
        </p:nvSpPr>
        <p:spPr>
          <a:xfrm>
            <a:off x="819150" y="19282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Problems with the naive solution</a:t>
            </a:r>
            <a:endParaRPr/>
          </a:p>
        </p:txBody>
      </p:sp>
      <p:sp>
        <p:nvSpPr>
          <p:cNvPr id="168" name="Google Shape;168;p18"/>
          <p:cNvSpPr txBox="1">
            <a:spLocks noGrp="1"/>
          </p:cNvSpPr>
          <p:nvPr>
            <p:ph type="body" idx="1"/>
          </p:nvPr>
        </p:nvSpPr>
        <p:spPr>
          <a:xfrm>
            <a:off x="819150" y="983075"/>
            <a:ext cx="7505700" cy="345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sk" sz="1500">
                <a:solidFill>
                  <a:schemeClr val="lt1"/>
                </a:solidFill>
              </a:rPr>
              <a:t>thermostat and the app are tightly coupled</a:t>
            </a:r>
            <a:endParaRPr sz="1500">
              <a:solidFill>
                <a:schemeClr val="lt1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sk" sz="1500">
                <a:solidFill>
                  <a:schemeClr val="lt1"/>
                </a:solidFill>
              </a:rPr>
              <a:t>breaks the single responsibility principle</a:t>
            </a:r>
            <a:endParaRPr sz="1500">
              <a:solidFill>
                <a:schemeClr val="lt1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</a:pPr>
            <a:r>
              <a:rPr lang="sk" sz="1500">
                <a:solidFill>
                  <a:schemeClr val="lt1"/>
                </a:solidFill>
              </a:rPr>
              <a:t>any changes to the connection will require changing the source code of thermostat/app</a:t>
            </a:r>
            <a:endParaRPr sz="1500">
              <a:solidFill>
                <a:schemeClr val="lt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500">
              <a:solidFill>
                <a:schemeClr val="lt1"/>
              </a:solidFill>
            </a:endParaRPr>
          </a:p>
        </p:txBody>
      </p:sp>
      <p:sp>
        <p:nvSpPr>
          <p:cNvPr id="169" name="Google Shape;169;p18"/>
          <p:cNvSpPr txBox="1">
            <a:spLocks noGrp="1"/>
          </p:cNvSpPr>
          <p:nvPr>
            <p:ph type="body" idx="1"/>
          </p:nvPr>
        </p:nvSpPr>
        <p:spPr>
          <a:xfrm>
            <a:off x="715675" y="1950425"/>
            <a:ext cx="6448800" cy="276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>
                <a:solidFill>
                  <a:srgbClr val="0000F0"/>
                </a:solidFill>
                <a:latin typeface="Roboto Mono"/>
                <a:ea typeface="Roboto Mono"/>
                <a:cs typeface="Roboto Mono"/>
                <a:sym typeface="Roboto Mono"/>
              </a:rPr>
              <a:t>Thermostat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{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7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readonly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7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Thermostat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new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();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7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async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Task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UpdateTemp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702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double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7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temperature</a:t>
            </a:r>
            <a:r>
              <a:rPr lang="sk" sz="7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7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700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700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7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try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{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sk" sz="7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var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>
                <a:solidFill>
                  <a:srgbClr val="0000F0"/>
                </a:solidFill>
                <a:latin typeface="Roboto Mono"/>
                <a:ea typeface="Roboto Mono"/>
                <a:cs typeface="Roboto Mono"/>
                <a:sym typeface="Roboto Mono"/>
              </a:rPr>
              <a:t>response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await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PostAsync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A0101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    "http://&lt;Smartphone_IP_Address&gt;:5000/temperature"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,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    </a:t>
            </a:r>
            <a:r>
              <a:rPr lang="sk" sz="7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new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StringContent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ToString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())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);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response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EnsureSuccessStatusCode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();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}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702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catch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(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HttpRequestException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e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{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Console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WriteLine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702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$</a:t>
            </a:r>
            <a:r>
              <a:rPr lang="sk" sz="702">
                <a:solidFill>
                  <a:srgbClr val="A01010"/>
                </a:solidFill>
                <a:latin typeface="Roboto Mono"/>
                <a:ea typeface="Roboto Mono"/>
                <a:cs typeface="Roboto Mono"/>
                <a:sym typeface="Roboto Mono"/>
              </a:rPr>
              <a:t>"Error updating temperature: {e.Message}"</a:t>
            </a: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);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}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sk" sz="702">
                <a:solidFill>
                  <a:srgbClr val="000000"/>
                </a:solidFill>
                <a:latin typeface="Roboto Mono"/>
                <a:ea typeface="Roboto Mono"/>
                <a:cs typeface="Roboto Mono"/>
                <a:sym typeface="Roboto Mono"/>
              </a:rPr>
              <a:t>}</a:t>
            </a:r>
            <a:endParaRPr sz="702">
              <a:solidFill>
                <a:srgbClr val="00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70" name="Google Shape;170;p18"/>
          <p:cNvSpPr/>
          <p:nvPr/>
        </p:nvSpPr>
        <p:spPr>
          <a:xfrm>
            <a:off x="998825" y="2170650"/>
            <a:ext cx="2422200" cy="157200"/>
          </a:xfrm>
          <a:prstGeom prst="rect">
            <a:avLst/>
          </a:prstGeom>
          <a:noFill/>
          <a:ln w="9525" cap="flat" cmpd="sng">
            <a:solidFill>
              <a:srgbClr val="F22C3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18"/>
          <p:cNvSpPr/>
          <p:nvPr/>
        </p:nvSpPr>
        <p:spPr>
          <a:xfrm>
            <a:off x="1163950" y="2493150"/>
            <a:ext cx="1746000" cy="188700"/>
          </a:xfrm>
          <a:prstGeom prst="rect">
            <a:avLst/>
          </a:prstGeom>
          <a:noFill/>
          <a:ln w="9525" cap="flat" cmpd="sng">
            <a:solidFill>
              <a:srgbClr val="F22C3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18"/>
          <p:cNvSpPr/>
          <p:nvPr/>
        </p:nvSpPr>
        <p:spPr>
          <a:xfrm>
            <a:off x="1163950" y="3148900"/>
            <a:ext cx="3696300" cy="1137300"/>
          </a:xfrm>
          <a:prstGeom prst="rect">
            <a:avLst/>
          </a:prstGeom>
          <a:noFill/>
          <a:ln w="9525" cap="flat" cmpd="sng">
            <a:solidFill>
              <a:srgbClr val="F22C3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3" name="Google Shape;173;p18"/>
          <p:cNvCxnSpPr>
            <a:stCxn id="170" idx="3"/>
          </p:cNvCxnSpPr>
          <p:nvPr/>
        </p:nvCxnSpPr>
        <p:spPr>
          <a:xfrm>
            <a:off x="3421025" y="2249250"/>
            <a:ext cx="2052900" cy="582000"/>
          </a:xfrm>
          <a:prstGeom prst="straightConnector1">
            <a:avLst/>
          </a:prstGeom>
          <a:noFill/>
          <a:ln w="9525" cap="flat" cmpd="sng">
            <a:solidFill>
              <a:srgbClr val="F22C3D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4" name="Google Shape;174;p18"/>
          <p:cNvCxnSpPr>
            <a:stCxn id="171" idx="3"/>
          </p:cNvCxnSpPr>
          <p:nvPr/>
        </p:nvCxnSpPr>
        <p:spPr>
          <a:xfrm>
            <a:off x="2909950" y="2587500"/>
            <a:ext cx="2556000" cy="251700"/>
          </a:xfrm>
          <a:prstGeom prst="straightConnector1">
            <a:avLst/>
          </a:prstGeom>
          <a:noFill/>
          <a:ln w="9525" cap="flat" cmpd="sng">
            <a:solidFill>
              <a:srgbClr val="F22C3D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5" name="Google Shape;175;p18"/>
          <p:cNvCxnSpPr>
            <a:stCxn id="172" idx="3"/>
          </p:cNvCxnSpPr>
          <p:nvPr/>
        </p:nvCxnSpPr>
        <p:spPr>
          <a:xfrm rot="10800000" flipH="1">
            <a:off x="4860250" y="2839150"/>
            <a:ext cx="574200" cy="878400"/>
          </a:xfrm>
          <a:prstGeom prst="straightConnector1">
            <a:avLst/>
          </a:prstGeom>
          <a:noFill/>
          <a:ln w="9525" cap="flat" cmpd="sng">
            <a:solidFill>
              <a:srgbClr val="F22C3D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76" name="Google Shape;176;p18"/>
          <p:cNvSpPr txBox="1"/>
          <p:nvPr/>
        </p:nvSpPr>
        <p:spPr>
          <a:xfrm>
            <a:off x="5557800" y="2626800"/>
            <a:ext cx="35862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300">
                <a:solidFill>
                  <a:srgbClr val="F22C3D"/>
                </a:solidFill>
                <a:latin typeface="Calibri"/>
                <a:ea typeface="Calibri"/>
                <a:cs typeface="Calibri"/>
                <a:sym typeface="Calibri"/>
              </a:rPr>
              <a:t>Infrastructure</a:t>
            </a:r>
            <a:endParaRPr sz="1300">
              <a:solidFill>
                <a:srgbClr val="F22C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9"/>
          <p:cNvSpPr txBox="1">
            <a:spLocks noGrp="1"/>
          </p:cNvSpPr>
          <p:nvPr>
            <p:ph type="title"/>
          </p:nvPr>
        </p:nvSpPr>
        <p:spPr>
          <a:xfrm>
            <a:off x="819150" y="19282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Solution using Forwarder-Receiver</a:t>
            </a:r>
            <a:endParaRPr/>
          </a:p>
        </p:txBody>
      </p:sp>
      <p:sp>
        <p:nvSpPr>
          <p:cNvPr id="182" name="Google Shape;182;p19"/>
          <p:cNvSpPr txBox="1"/>
          <p:nvPr/>
        </p:nvSpPr>
        <p:spPr>
          <a:xfrm>
            <a:off x="229275" y="888700"/>
            <a:ext cx="4599600" cy="38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00F0"/>
                </a:solidFill>
                <a:latin typeface="Roboto Mono"/>
                <a:ea typeface="Roboto Mono"/>
                <a:cs typeface="Roboto Mono"/>
                <a:sym typeface="Roboto Mono"/>
              </a:rPr>
              <a:t>Thermostat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double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temperature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{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get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;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set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; }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readonly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MessageForwarder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forwarder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Thermostat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MessageForwarder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forwarder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this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forwarder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forwarder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async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Task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UpdateTemp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double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temperature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await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forwarder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ForwardMsg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ToString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());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}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83" name="Google Shape;183;p19"/>
          <p:cNvSpPr txBox="1"/>
          <p:nvPr/>
        </p:nvSpPr>
        <p:spPr>
          <a:xfrm>
            <a:off x="4404200" y="888700"/>
            <a:ext cx="4444800" cy="38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00F0"/>
                </a:solidFill>
                <a:latin typeface="Roboto Mono"/>
                <a:ea typeface="Roboto Mono"/>
                <a:cs typeface="Roboto Mono"/>
                <a:sym typeface="Roboto Mono"/>
              </a:rPr>
              <a:t>GreenhouseTemperatureApp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readonly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MessageReceiver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receiver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GreenhouseTemperatureApp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MessageReceiver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receiver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this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receiver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receiver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    public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void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UpdateDisplayTemp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double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Display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SetTemperature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);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Display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Update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();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async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Task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ListenForTemperatureUpdates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while(true)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    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double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temperature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await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receiver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ReceiveMsg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();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     UpdateDisplayTemp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temperature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);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}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0"/>
          <p:cNvSpPr txBox="1">
            <a:spLocks noGrp="1"/>
          </p:cNvSpPr>
          <p:nvPr>
            <p:ph type="title"/>
          </p:nvPr>
        </p:nvSpPr>
        <p:spPr>
          <a:xfrm>
            <a:off x="819150" y="19282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/>
              <a:t>Solution using Forwarder-Receiver</a:t>
            </a:r>
            <a:endParaRPr/>
          </a:p>
        </p:txBody>
      </p:sp>
      <p:sp>
        <p:nvSpPr>
          <p:cNvPr id="189" name="Google Shape;189;p20"/>
          <p:cNvSpPr txBox="1"/>
          <p:nvPr/>
        </p:nvSpPr>
        <p:spPr>
          <a:xfrm>
            <a:off x="229275" y="888700"/>
            <a:ext cx="4481700" cy="38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00F0"/>
                </a:solidFill>
                <a:latin typeface="Roboto Mono"/>
                <a:ea typeface="Roboto Mono"/>
                <a:cs typeface="Roboto Mono"/>
                <a:sym typeface="Roboto Mono"/>
              </a:rPr>
              <a:t>MessageForwarder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readonly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readonly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string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serverUrl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MessageForwarder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string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serverUrl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this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serverUrl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serverUrl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new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();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async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Task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ForwardMessage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string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message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await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PostAsync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serverUrl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, 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  new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StringContent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message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);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}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70008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90" name="Google Shape;190;p20"/>
          <p:cNvSpPr txBox="1"/>
          <p:nvPr/>
        </p:nvSpPr>
        <p:spPr>
          <a:xfrm>
            <a:off x="4073900" y="888700"/>
            <a:ext cx="4767300" cy="38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class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00F0"/>
                </a:solidFill>
                <a:latin typeface="Roboto Mono"/>
                <a:ea typeface="Roboto Mono"/>
                <a:cs typeface="Roboto Mono"/>
                <a:sym typeface="Roboto Mono"/>
              </a:rPr>
              <a:t>MessageReceiver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readonly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private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readonly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string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serverUrl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MessageReceiver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string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serverUrl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)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this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serverUrl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serverUrl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new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();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public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async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Task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&lt;</a:t>
            </a:r>
            <a:r>
              <a:rPr lang="sk" sz="900">
                <a:solidFill>
                  <a:srgbClr val="008050"/>
                </a:solidFill>
                <a:latin typeface="Roboto Mono"/>
                <a:ea typeface="Roboto Mono"/>
                <a:cs typeface="Roboto Mono"/>
                <a:sym typeface="Roboto Mono"/>
              </a:rPr>
              <a:t>string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&gt;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ReceiveMessage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()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{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var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0000F0"/>
                </a:solidFill>
                <a:latin typeface="Roboto Mono"/>
                <a:ea typeface="Roboto Mono"/>
                <a:cs typeface="Roboto Mono"/>
                <a:sym typeface="Roboto Mono"/>
              </a:rPr>
              <a:t>response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EE11FF"/>
                </a:solidFill>
                <a:latin typeface="Roboto Mono"/>
                <a:ea typeface="Roboto Mono"/>
                <a:cs typeface="Roboto Mono"/>
                <a:sym typeface="Roboto Mono"/>
              </a:rPr>
              <a:t>=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await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httpClient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GetAsync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serverUrl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);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   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return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 b="1">
                <a:solidFill>
                  <a:srgbClr val="700080"/>
                </a:solidFill>
                <a:latin typeface="Roboto Mono"/>
                <a:ea typeface="Roboto Mono"/>
                <a:cs typeface="Roboto Mono"/>
                <a:sym typeface="Roboto Mono"/>
              </a:rPr>
              <a:t>await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response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Content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.</a:t>
            </a:r>
            <a:r>
              <a:rPr lang="sk" sz="900">
                <a:solidFill>
                  <a:srgbClr val="1AB1CD"/>
                </a:solidFill>
                <a:latin typeface="Roboto Mono"/>
                <a:ea typeface="Roboto Mono"/>
                <a:cs typeface="Roboto Mono"/>
                <a:sym typeface="Roboto Mono"/>
              </a:rPr>
              <a:t>ReadAsStringAsync</a:t>
            </a: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();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    }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900">
                <a:latin typeface="Roboto Mono"/>
                <a:ea typeface="Roboto Mono"/>
                <a:cs typeface="Roboto Mono"/>
                <a:sym typeface="Roboto Mono"/>
              </a:rPr>
              <a:t>}</a:t>
            </a:r>
            <a:endParaRPr sz="900"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70008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9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3687" y="1130075"/>
            <a:ext cx="412775" cy="41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06587" y="1008112"/>
            <a:ext cx="735375" cy="735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7" name="Google Shape;197;p21"/>
          <p:cNvCxnSpPr/>
          <p:nvPr/>
        </p:nvCxnSpPr>
        <p:spPr>
          <a:xfrm rot="10800000" flipH="1">
            <a:off x="2172963" y="1364100"/>
            <a:ext cx="582000" cy="23400"/>
          </a:xfrm>
          <a:prstGeom prst="straightConnector1">
            <a:avLst/>
          </a:prstGeom>
          <a:noFill/>
          <a:ln w="57150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98" name="Google Shape;198;p21"/>
          <p:cNvSpPr/>
          <p:nvPr/>
        </p:nvSpPr>
        <p:spPr>
          <a:xfrm>
            <a:off x="2888562" y="1008150"/>
            <a:ext cx="1249500" cy="735300"/>
          </a:xfrm>
          <a:prstGeom prst="rect">
            <a:avLst/>
          </a:prstGeom>
          <a:solidFill>
            <a:srgbClr val="FFFFFF"/>
          </a:solidFill>
          <a:ln w="158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800" b="0" i="0" u="none" strike="noStrike" cap="non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Forwarder</a:t>
            </a:r>
            <a:endParaRPr sz="1800" b="0" i="0" u="none" strike="noStrike" cap="none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199" name="Google Shape;199;p21"/>
          <p:cNvCxnSpPr/>
          <p:nvPr/>
        </p:nvCxnSpPr>
        <p:spPr>
          <a:xfrm rot="10800000" flipH="1">
            <a:off x="4416123" y="1373421"/>
            <a:ext cx="564600" cy="4800"/>
          </a:xfrm>
          <a:prstGeom prst="straightConnector1">
            <a:avLst/>
          </a:prstGeom>
          <a:noFill/>
          <a:ln w="57150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00" name="Google Shape;200;p21"/>
          <p:cNvSpPr/>
          <p:nvPr/>
        </p:nvSpPr>
        <p:spPr>
          <a:xfrm>
            <a:off x="5180162" y="1008162"/>
            <a:ext cx="1249500" cy="735300"/>
          </a:xfrm>
          <a:prstGeom prst="rect">
            <a:avLst/>
          </a:prstGeom>
          <a:solidFill>
            <a:srgbClr val="FFFFFF"/>
          </a:solidFill>
          <a:ln w="158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800">
                <a:latin typeface="Twentieth Century"/>
                <a:ea typeface="Twentieth Century"/>
                <a:cs typeface="Twentieth Century"/>
                <a:sym typeface="Twentieth Century"/>
              </a:rPr>
              <a:t>Receiver</a:t>
            </a:r>
            <a:endParaRPr sz="18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201" name="Google Shape;201;p21"/>
          <p:cNvCxnSpPr/>
          <p:nvPr/>
        </p:nvCxnSpPr>
        <p:spPr>
          <a:xfrm rot="10800000" flipH="1">
            <a:off x="6691973" y="1334083"/>
            <a:ext cx="564600" cy="4800"/>
          </a:xfrm>
          <a:prstGeom prst="straightConnector1">
            <a:avLst/>
          </a:prstGeom>
          <a:noFill/>
          <a:ln w="57150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pic>
        <p:nvPicPr>
          <p:cNvPr id="202" name="Google Shape;20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4225" y="3511125"/>
            <a:ext cx="412775" cy="41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88150" y="3420412"/>
            <a:ext cx="735375" cy="735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4" name="Google Shape;204;p21"/>
          <p:cNvCxnSpPr/>
          <p:nvPr/>
        </p:nvCxnSpPr>
        <p:spPr>
          <a:xfrm>
            <a:off x="1777425" y="4010975"/>
            <a:ext cx="993900" cy="434100"/>
          </a:xfrm>
          <a:prstGeom prst="straightConnector1">
            <a:avLst/>
          </a:prstGeom>
          <a:noFill/>
          <a:ln w="57150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05" name="Google Shape;205;p21"/>
          <p:cNvSpPr/>
          <p:nvPr/>
        </p:nvSpPr>
        <p:spPr>
          <a:xfrm>
            <a:off x="2904950" y="4089150"/>
            <a:ext cx="1249500" cy="735300"/>
          </a:xfrm>
          <a:prstGeom prst="rect">
            <a:avLst/>
          </a:prstGeom>
          <a:solidFill>
            <a:srgbClr val="FFFFFF"/>
          </a:solidFill>
          <a:ln w="158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800" b="0" i="0" u="none" strike="noStrike" cap="none">
                <a:solidFill>
                  <a:srgbClr val="000000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Forwarder</a:t>
            </a:r>
            <a:endParaRPr sz="1800" b="0" i="0" u="none" strike="noStrike" cap="none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206" name="Google Shape;206;p21"/>
          <p:cNvCxnSpPr/>
          <p:nvPr/>
        </p:nvCxnSpPr>
        <p:spPr>
          <a:xfrm rot="10800000" flipH="1">
            <a:off x="4432510" y="4454421"/>
            <a:ext cx="564600" cy="4800"/>
          </a:xfrm>
          <a:prstGeom prst="straightConnector1">
            <a:avLst/>
          </a:prstGeom>
          <a:noFill/>
          <a:ln w="57150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07" name="Google Shape;207;p21"/>
          <p:cNvSpPr/>
          <p:nvPr/>
        </p:nvSpPr>
        <p:spPr>
          <a:xfrm>
            <a:off x="5196550" y="4089162"/>
            <a:ext cx="1249500" cy="735300"/>
          </a:xfrm>
          <a:prstGeom prst="rect">
            <a:avLst/>
          </a:prstGeom>
          <a:solidFill>
            <a:srgbClr val="FFFFFF"/>
          </a:solidFill>
          <a:ln w="158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800">
                <a:latin typeface="Twentieth Century"/>
                <a:ea typeface="Twentieth Century"/>
                <a:cs typeface="Twentieth Century"/>
                <a:sym typeface="Twentieth Century"/>
              </a:rPr>
              <a:t>Receiver</a:t>
            </a:r>
            <a:endParaRPr sz="18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208" name="Google Shape;208;p21"/>
          <p:cNvCxnSpPr/>
          <p:nvPr/>
        </p:nvCxnSpPr>
        <p:spPr>
          <a:xfrm rot="10800000" flipH="1">
            <a:off x="6708360" y="4066183"/>
            <a:ext cx="778800" cy="353700"/>
          </a:xfrm>
          <a:prstGeom prst="straightConnector1">
            <a:avLst/>
          </a:prstGeom>
          <a:noFill/>
          <a:ln w="57150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09" name="Google Shape;209;p21"/>
          <p:cNvCxnSpPr/>
          <p:nvPr/>
        </p:nvCxnSpPr>
        <p:spPr>
          <a:xfrm flipH="1">
            <a:off x="1903175" y="2980725"/>
            <a:ext cx="794400" cy="605700"/>
          </a:xfrm>
          <a:prstGeom prst="straightConnector1">
            <a:avLst/>
          </a:prstGeom>
          <a:noFill/>
          <a:ln w="57150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10" name="Google Shape;210;p21"/>
          <p:cNvSpPr/>
          <p:nvPr/>
        </p:nvSpPr>
        <p:spPr>
          <a:xfrm>
            <a:off x="2904950" y="2642312"/>
            <a:ext cx="1249500" cy="735300"/>
          </a:xfrm>
          <a:prstGeom prst="rect">
            <a:avLst/>
          </a:prstGeom>
          <a:solidFill>
            <a:srgbClr val="FFFFFF"/>
          </a:solidFill>
          <a:ln w="158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800">
                <a:latin typeface="Twentieth Century"/>
                <a:ea typeface="Twentieth Century"/>
                <a:cs typeface="Twentieth Century"/>
                <a:sym typeface="Twentieth Century"/>
              </a:rPr>
              <a:t>Receiver</a:t>
            </a:r>
            <a:endParaRPr sz="1800" b="0" i="0" u="none" strike="noStrike" cap="none">
              <a:solidFill>
                <a:srgbClr val="000000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211" name="Google Shape;211;p21"/>
          <p:cNvCxnSpPr/>
          <p:nvPr/>
        </p:nvCxnSpPr>
        <p:spPr>
          <a:xfrm rot="10800000">
            <a:off x="4312850" y="3059638"/>
            <a:ext cx="684300" cy="0"/>
          </a:xfrm>
          <a:prstGeom prst="straightConnector1">
            <a:avLst/>
          </a:prstGeom>
          <a:noFill/>
          <a:ln w="57150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12" name="Google Shape;212;p21"/>
          <p:cNvSpPr/>
          <p:nvPr/>
        </p:nvSpPr>
        <p:spPr>
          <a:xfrm>
            <a:off x="5196550" y="2642325"/>
            <a:ext cx="1249500" cy="735300"/>
          </a:xfrm>
          <a:prstGeom prst="rect">
            <a:avLst/>
          </a:prstGeom>
          <a:solidFill>
            <a:srgbClr val="FFFFFF"/>
          </a:solidFill>
          <a:ln w="15875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800">
                <a:latin typeface="Twentieth Century"/>
                <a:ea typeface="Twentieth Century"/>
                <a:cs typeface="Twentieth Century"/>
                <a:sym typeface="Twentieth Century"/>
              </a:rPr>
              <a:t>Forwarder</a:t>
            </a:r>
            <a:endParaRPr sz="1800"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cxnSp>
        <p:nvCxnSpPr>
          <p:cNvPr id="213" name="Google Shape;213;p21"/>
          <p:cNvCxnSpPr/>
          <p:nvPr/>
        </p:nvCxnSpPr>
        <p:spPr>
          <a:xfrm rot="10800000">
            <a:off x="6622175" y="3059300"/>
            <a:ext cx="778500" cy="503400"/>
          </a:xfrm>
          <a:prstGeom prst="straightConnector1">
            <a:avLst/>
          </a:prstGeom>
          <a:noFill/>
          <a:ln w="57150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14" name="Google Shape;214;p21"/>
          <p:cNvSpPr txBox="1"/>
          <p:nvPr/>
        </p:nvSpPr>
        <p:spPr>
          <a:xfrm>
            <a:off x="2449800" y="424700"/>
            <a:ext cx="4530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Thermostat sends updates to phone on change</a:t>
            </a:r>
            <a:endParaRPr sz="1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21"/>
          <p:cNvSpPr txBox="1"/>
          <p:nvPr/>
        </p:nvSpPr>
        <p:spPr>
          <a:xfrm>
            <a:off x="1211175" y="2077875"/>
            <a:ext cx="73062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k"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Phone sends requests to thermostat, thermostat responds to the requests.</a:t>
            </a:r>
            <a:endParaRPr sz="1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992</Words>
  <Application>Microsoft Office PowerPoint</Application>
  <PresentationFormat>On-screen Show (16:9)</PresentationFormat>
  <Paragraphs>266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Nunito</vt:lpstr>
      <vt:lpstr>Twentieth Century</vt:lpstr>
      <vt:lpstr>Roboto Mono</vt:lpstr>
      <vt:lpstr>Shift</vt:lpstr>
      <vt:lpstr>Forwarder-Receiver Client-Dispatcher-Server</vt:lpstr>
      <vt:lpstr>Problem</vt:lpstr>
      <vt:lpstr>Code representation</vt:lpstr>
      <vt:lpstr>Naive solution - thermostat side</vt:lpstr>
      <vt:lpstr>Naive solution - app side</vt:lpstr>
      <vt:lpstr>Problems with the naive solution</vt:lpstr>
      <vt:lpstr>Solution using Forwarder-Receiver</vt:lpstr>
      <vt:lpstr>Solution using Forwarder-Receiver</vt:lpstr>
      <vt:lpstr>PowerPoint Presentation</vt:lpstr>
      <vt:lpstr>Forwarder-Receiver Diagram</vt:lpstr>
      <vt:lpstr>Forwarder-Receiver summary</vt:lpstr>
      <vt:lpstr>Problem continuation</vt:lpstr>
      <vt:lpstr>Solution using a dispatcher</vt:lpstr>
      <vt:lpstr>Client-Dispatcher-Server responsibilities</vt:lpstr>
      <vt:lpstr>Client-Dispatcher-Server Diagram</vt:lpstr>
      <vt:lpstr>Client-Dispatcher-Server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Filip O Zavoral</cp:lastModifiedBy>
  <cp:revision>1</cp:revision>
  <dcterms:modified xsi:type="dcterms:W3CDTF">2025-02-19T21:32:52Z</dcterms:modified>
</cp:coreProperties>
</file>