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4"/>
  </p:notesMasterIdLst>
  <p:sldIdLst>
    <p:sldId id="432" r:id="rId2"/>
    <p:sldId id="433" r:id="rId3"/>
    <p:sldId id="434" r:id="rId4"/>
    <p:sldId id="435" r:id="rId5"/>
    <p:sldId id="436" r:id="rId6"/>
    <p:sldId id="438" r:id="rId7"/>
    <p:sldId id="437" r:id="rId8"/>
    <p:sldId id="449" r:id="rId9"/>
    <p:sldId id="450" r:id="rId10"/>
    <p:sldId id="439" r:id="rId11"/>
    <p:sldId id="440" r:id="rId12"/>
    <p:sldId id="441" r:id="rId13"/>
    <p:sldId id="442" r:id="rId14"/>
    <p:sldId id="454" r:id="rId15"/>
    <p:sldId id="453" r:id="rId16"/>
    <p:sldId id="455" r:id="rId17"/>
    <p:sldId id="451" r:id="rId18"/>
    <p:sldId id="448" r:id="rId19"/>
    <p:sldId id="443" r:id="rId20"/>
    <p:sldId id="444" r:id="rId21"/>
    <p:sldId id="445" r:id="rId22"/>
    <p:sldId id="456" r:id="rId23"/>
  </p:sldIdLst>
  <p:sldSz cx="9144000" cy="6858000" type="screen4x3"/>
  <p:notesSz cx="6797675" cy="9872663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8" autoAdjust="0"/>
    <p:restoredTop sz="86932" autoAdjust="0"/>
  </p:normalViewPr>
  <p:slideViewPr>
    <p:cSldViewPr>
      <p:cViewPr varScale="1">
        <p:scale>
          <a:sx n="114" d="100"/>
          <a:sy n="114" d="100"/>
        </p:scale>
        <p:origin x="101" y="1195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CD536D2B-F4BE-5FD1-D8A2-745EAB58C50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C9BF886-165D-63D2-1012-776A470F7C5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3FE4D66C-5450-0A7F-73AF-0A0426D819F7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37FCE791-0BC7-7607-6BAD-5A3EAADEC4A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Click to edit Master text styles</a:t>
            </a:r>
          </a:p>
          <a:p>
            <a:pPr lvl="1"/>
            <a:r>
              <a:rPr lang="cs-CZ" noProof="0"/>
              <a:t>Second level</a:t>
            </a:r>
          </a:p>
          <a:p>
            <a:pPr lvl="2"/>
            <a:r>
              <a:rPr lang="cs-CZ" noProof="0"/>
              <a:t>Third level</a:t>
            </a:r>
          </a:p>
          <a:p>
            <a:pPr lvl="3"/>
            <a:r>
              <a:rPr lang="cs-CZ" noProof="0"/>
              <a:t>Fourth level</a:t>
            </a:r>
          </a:p>
          <a:p>
            <a:pPr lvl="4"/>
            <a:r>
              <a:rPr lang="cs-CZ" noProof="0"/>
              <a:t>Fifth level</a:t>
            </a:r>
          </a:p>
        </p:txBody>
      </p:sp>
      <p:sp>
        <p:nvSpPr>
          <p:cNvPr id="13318" name="Rectangle 6">
            <a:extLst>
              <a:ext uri="{FF2B5EF4-FFF2-40B4-BE49-F238E27FC236}">
                <a16:creationId xmlns:a16="http://schemas.microsoft.com/office/drawing/2014/main" id="{BB176F86-E1BF-47BA-A9B6-3ED20C48B6F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319" name="Rectangle 7">
            <a:extLst>
              <a:ext uri="{FF2B5EF4-FFF2-40B4-BE49-F238E27FC236}">
                <a16:creationId xmlns:a16="http://schemas.microsoft.com/office/drawing/2014/main" id="{039FADF5-25A5-5F15-4789-555959FDB2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E767235-3736-4819-8047-76D92DAACEE4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65F84003-168B-1976-6B8D-6C817041F8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2CFB4E7-B532-4371-AC18-590496FADBBE}" type="slidenum">
              <a:rPr lang="cs-CZ" altLang="en-US"/>
              <a:pPr>
                <a:spcBef>
                  <a:spcPct val="0"/>
                </a:spcBef>
              </a:pPr>
              <a:t>1</a:t>
            </a:fld>
            <a:endParaRPr lang="cs-CZ" altLang="en-US"/>
          </a:p>
        </p:txBody>
      </p:sp>
      <p:sp>
        <p:nvSpPr>
          <p:cNvPr id="4099" name="Text Box 1">
            <a:extLst>
              <a:ext uri="{FF2B5EF4-FFF2-40B4-BE49-F238E27FC236}">
                <a16:creationId xmlns:a16="http://schemas.microsoft.com/office/drawing/2014/main" id="{E528B8B8-43FE-22CF-B399-C7118FEC1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377363"/>
            <a:ext cx="29464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6EF6307-34C0-4A93-807E-B8670C388DD4}" type="slidenum">
              <a:rPr lang="cs-CZ" altLang="en-US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cs-CZ" altLang="en-US">
              <a:solidFill>
                <a:srgbClr val="000000"/>
              </a:solidFill>
            </a:endParaRPr>
          </a:p>
        </p:txBody>
      </p:sp>
      <p:sp>
        <p:nvSpPr>
          <p:cNvPr id="4100" name="Text Box 2">
            <a:extLst>
              <a:ext uri="{FF2B5EF4-FFF2-40B4-BE49-F238E27FC236}">
                <a16:creationId xmlns:a16="http://schemas.microsoft.com/office/drawing/2014/main" id="{ACB87996-109D-7747-F2FD-06031CFE7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3475" y="739775"/>
            <a:ext cx="4530725" cy="37036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en-US" sz="1400"/>
          </a:p>
        </p:txBody>
      </p:sp>
      <p:sp>
        <p:nvSpPr>
          <p:cNvPr id="4101" name="Rectangle 3">
            <a:extLst>
              <a:ext uri="{FF2B5EF4-FFF2-40B4-BE49-F238E27FC236}">
                <a16:creationId xmlns:a16="http://schemas.microsoft.com/office/drawing/2014/main" id="{752E18A3-C16F-0C88-5F09-B54B09B67051}"/>
              </a:ext>
            </a:extLst>
          </p:cNvPr>
          <p:cNvSpPr>
            <a:spLocks noChangeArrowheads="1"/>
          </p:cNvSpPr>
          <p:nvPr>
            <p:ph type="body"/>
          </p:nvPr>
        </p:nvSpPr>
        <p:spPr>
          <a:xfrm>
            <a:off x="679450" y="4689475"/>
            <a:ext cx="5438775" cy="44434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47EEC7E0-E3F3-647B-32A9-414BC087D3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131055F-45E2-4D8C-9024-35136813605D}" type="slidenum">
              <a:rPr lang="cs-CZ" altLang="en-US"/>
              <a:pPr>
                <a:spcBef>
                  <a:spcPct val="0"/>
                </a:spcBef>
              </a:pPr>
              <a:t>10</a:t>
            </a:fld>
            <a:endParaRPr lang="cs-CZ" altLang="en-US"/>
          </a:p>
        </p:txBody>
      </p:sp>
      <p:sp>
        <p:nvSpPr>
          <p:cNvPr id="22531" name="Rectangle 1">
            <a:extLst>
              <a:ext uri="{FF2B5EF4-FFF2-40B4-BE49-F238E27FC236}">
                <a16:creationId xmlns:a16="http://schemas.microsoft.com/office/drawing/2014/main" id="{CF7D3552-2994-5262-773D-644CCB8F202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22532" name="Rectangle 2">
            <a:extLst>
              <a:ext uri="{FF2B5EF4-FFF2-40B4-BE49-F238E27FC236}">
                <a16:creationId xmlns:a16="http://schemas.microsoft.com/office/drawing/2014/main" id="{62A6BB9E-6B31-2981-E43D-8E19ABE07A3C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4564208B-349A-4AEF-9C52-78F5FC5360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EC39A2D-A843-4C16-BDC3-BEF5502EF66F}" type="slidenum">
              <a:rPr lang="cs-CZ" altLang="en-US"/>
              <a:pPr>
                <a:spcBef>
                  <a:spcPct val="0"/>
                </a:spcBef>
              </a:pPr>
              <a:t>11</a:t>
            </a:fld>
            <a:endParaRPr lang="cs-CZ" altLang="en-US"/>
          </a:p>
        </p:txBody>
      </p:sp>
      <p:sp>
        <p:nvSpPr>
          <p:cNvPr id="24579" name="Text Box 1">
            <a:extLst>
              <a:ext uri="{FF2B5EF4-FFF2-40B4-BE49-F238E27FC236}">
                <a16:creationId xmlns:a16="http://schemas.microsoft.com/office/drawing/2014/main" id="{051CFE31-B2CF-EBCC-4999-93237483F1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377363"/>
            <a:ext cx="29464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850C8DC-115C-4E3E-8E4C-E6E49760689D}" type="slidenum">
              <a:rPr lang="cs-CZ" altLang="en-US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11</a:t>
            </a:fld>
            <a:endParaRPr lang="cs-CZ" altLang="en-US">
              <a:solidFill>
                <a:srgbClr val="000000"/>
              </a:solidFill>
            </a:endParaRPr>
          </a:p>
        </p:txBody>
      </p:sp>
      <p:sp>
        <p:nvSpPr>
          <p:cNvPr id="24580" name="Text Box 2">
            <a:extLst>
              <a:ext uri="{FF2B5EF4-FFF2-40B4-BE49-F238E27FC236}">
                <a16:creationId xmlns:a16="http://schemas.microsoft.com/office/drawing/2014/main" id="{501AFF57-104F-D522-5907-3B7B01DE2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3475" y="739775"/>
            <a:ext cx="4530725" cy="37036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en-US" altLang="en-US" sz="1400"/>
          </a:p>
        </p:txBody>
      </p:sp>
      <p:sp>
        <p:nvSpPr>
          <p:cNvPr id="24581" name="Rectangle 3">
            <a:extLst>
              <a:ext uri="{FF2B5EF4-FFF2-40B4-BE49-F238E27FC236}">
                <a16:creationId xmlns:a16="http://schemas.microsoft.com/office/drawing/2014/main" id="{F62CD0BF-BE59-103B-31A4-4CAB11F48884}"/>
              </a:ext>
            </a:extLst>
          </p:cNvPr>
          <p:cNvSpPr>
            <a:spLocks noChangeArrowheads="1"/>
          </p:cNvSpPr>
          <p:nvPr>
            <p:ph type="body"/>
          </p:nvPr>
        </p:nvSpPr>
        <p:spPr>
          <a:xfrm>
            <a:off x="679450" y="4689475"/>
            <a:ext cx="5438775" cy="44434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3DEA1675-A58C-F669-92A6-E9FDA48891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6B6880F-AB32-478D-85DF-B87AC80B882E}" type="slidenum">
              <a:rPr lang="cs-CZ" altLang="en-US"/>
              <a:pPr>
                <a:spcBef>
                  <a:spcPct val="0"/>
                </a:spcBef>
              </a:pPr>
              <a:t>12</a:t>
            </a:fld>
            <a:endParaRPr lang="cs-CZ" altLang="en-US"/>
          </a:p>
        </p:txBody>
      </p:sp>
      <p:sp>
        <p:nvSpPr>
          <p:cNvPr id="26627" name="Rectangle 1">
            <a:extLst>
              <a:ext uri="{FF2B5EF4-FFF2-40B4-BE49-F238E27FC236}">
                <a16:creationId xmlns:a16="http://schemas.microsoft.com/office/drawing/2014/main" id="{F76B3AAD-C439-519B-CC55-340E6C8B2BB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26628" name="Rectangle 2">
            <a:extLst>
              <a:ext uri="{FF2B5EF4-FFF2-40B4-BE49-F238E27FC236}">
                <a16:creationId xmlns:a16="http://schemas.microsoft.com/office/drawing/2014/main" id="{A570B53B-0979-00C2-EB04-9DDA7D1C6DBA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F6EBA39A-156C-A218-FDFF-45BA4E122A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EEFE19C-14B7-470A-B09A-DA8F7F0B71C3}" type="slidenum">
              <a:rPr lang="cs-CZ" altLang="en-US"/>
              <a:pPr>
                <a:spcBef>
                  <a:spcPct val="0"/>
                </a:spcBef>
              </a:pPr>
              <a:t>13</a:t>
            </a:fld>
            <a:endParaRPr lang="cs-CZ" altLang="en-US"/>
          </a:p>
        </p:txBody>
      </p:sp>
      <p:sp>
        <p:nvSpPr>
          <p:cNvPr id="28675" name="Rectangle 1">
            <a:extLst>
              <a:ext uri="{FF2B5EF4-FFF2-40B4-BE49-F238E27FC236}">
                <a16:creationId xmlns:a16="http://schemas.microsoft.com/office/drawing/2014/main" id="{A01043BB-37B2-B7B7-C35A-6E64E6012D5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28676" name="Rectangle 2">
            <a:extLst>
              <a:ext uri="{FF2B5EF4-FFF2-40B4-BE49-F238E27FC236}">
                <a16:creationId xmlns:a16="http://schemas.microsoft.com/office/drawing/2014/main" id="{A7666732-2D45-99D6-BF94-764D14A95AF9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62E59A19-3729-6629-B030-A360D1693B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360524E-A168-4912-BC51-071D025D0CDB}" type="slidenum">
              <a:rPr lang="cs-CZ" altLang="en-US"/>
              <a:pPr>
                <a:spcBef>
                  <a:spcPct val="0"/>
                </a:spcBef>
              </a:pPr>
              <a:t>14</a:t>
            </a:fld>
            <a:endParaRPr lang="cs-CZ" altLang="en-US"/>
          </a:p>
        </p:txBody>
      </p:sp>
      <p:sp>
        <p:nvSpPr>
          <p:cNvPr id="30723" name="Rectangle 1">
            <a:extLst>
              <a:ext uri="{FF2B5EF4-FFF2-40B4-BE49-F238E27FC236}">
                <a16:creationId xmlns:a16="http://schemas.microsoft.com/office/drawing/2014/main" id="{53C0F4EB-E5E0-3A6F-B27E-DBC8F0D67DA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30724" name="Rectangle 2">
            <a:extLst>
              <a:ext uri="{FF2B5EF4-FFF2-40B4-BE49-F238E27FC236}">
                <a16:creationId xmlns:a16="http://schemas.microsoft.com/office/drawing/2014/main" id="{50325010-26D2-067A-64F8-5DC8B6B3A0F8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2D77D2F8-448D-AE23-B1A3-54F9A3EE9A1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95CCB8F-BD14-46AE-A125-58741823FDCF}" type="slidenum">
              <a:rPr lang="cs-CZ" altLang="en-US"/>
              <a:pPr>
                <a:spcBef>
                  <a:spcPct val="0"/>
                </a:spcBef>
              </a:pPr>
              <a:t>15</a:t>
            </a:fld>
            <a:endParaRPr lang="cs-CZ" altLang="en-US"/>
          </a:p>
        </p:txBody>
      </p:sp>
      <p:sp>
        <p:nvSpPr>
          <p:cNvPr id="32771" name="Rectangle 1">
            <a:extLst>
              <a:ext uri="{FF2B5EF4-FFF2-40B4-BE49-F238E27FC236}">
                <a16:creationId xmlns:a16="http://schemas.microsoft.com/office/drawing/2014/main" id="{5F3EA21E-30D5-E8BA-B36F-98CEA7875D5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32772" name="Rectangle 2">
            <a:extLst>
              <a:ext uri="{FF2B5EF4-FFF2-40B4-BE49-F238E27FC236}">
                <a16:creationId xmlns:a16="http://schemas.microsoft.com/office/drawing/2014/main" id="{673FFB3E-4C0F-57F6-BB24-EF2D156A49BF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8E8C9A49-DDA7-F8C8-7D40-8654876ADE3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CA90345-17E6-4586-8147-1FAD7628F0EA}" type="slidenum">
              <a:rPr lang="cs-CZ" altLang="en-US"/>
              <a:pPr>
                <a:spcBef>
                  <a:spcPct val="0"/>
                </a:spcBef>
              </a:pPr>
              <a:t>16</a:t>
            </a:fld>
            <a:endParaRPr lang="cs-CZ" altLang="en-US"/>
          </a:p>
        </p:txBody>
      </p:sp>
      <p:sp>
        <p:nvSpPr>
          <p:cNvPr id="34819" name="Rectangle 1">
            <a:extLst>
              <a:ext uri="{FF2B5EF4-FFF2-40B4-BE49-F238E27FC236}">
                <a16:creationId xmlns:a16="http://schemas.microsoft.com/office/drawing/2014/main" id="{AC08BB98-C760-C4F1-D6B0-16CDF51E211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34820" name="Rectangle 2">
            <a:extLst>
              <a:ext uri="{FF2B5EF4-FFF2-40B4-BE49-F238E27FC236}">
                <a16:creationId xmlns:a16="http://schemas.microsoft.com/office/drawing/2014/main" id="{4F6F1B34-AB09-0888-D0AE-FA4764CFCD83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74BB899A-D521-4480-9DDA-CF9888C8072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FE75D76-C004-479E-A775-82B71E02E784}" type="slidenum">
              <a:rPr lang="cs-CZ" altLang="en-US"/>
              <a:pPr>
                <a:spcBef>
                  <a:spcPct val="0"/>
                </a:spcBef>
              </a:pPr>
              <a:t>17</a:t>
            </a:fld>
            <a:endParaRPr lang="cs-CZ" altLang="en-US"/>
          </a:p>
        </p:txBody>
      </p:sp>
      <p:sp>
        <p:nvSpPr>
          <p:cNvPr id="36867" name="Rectangle 1">
            <a:extLst>
              <a:ext uri="{FF2B5EF4-FFF2-40B4-BE49-F238E27FC236}">
                <a16:creationId xmlns:a16="http://schemas.microsoft.com/office/drawing/2014/main" id="{B9709994-2EF2-E600-1C5B-EF542AF8CA6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36868" name="Rectangle 2">
            <a:extLst>
              <a:ext uri="{FF2B5EF4-FFF2-40B4-BE49-F238E27FC236}">
                <a16:creationId xmlns:a16="http://schemas.microsoft.com/office/drawing/2014/main" id="{04ED5D68-C54C-E748-011A-67165B470B96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>
            <a:extLst>
              <a:ext uri="{FF2B5EF4-FFF2-40B4-BE49-F238E27FC236}">
                <a16:creationId xmlns:a16="http://schemas.microsoft.com/office/drawing/2014/main" id="{57C2D673-CC27-1112-0AAF-17434D5C89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09AF8AE-2536-4FBD-AF2B-5452618092D8}" type="slidenum">
              <a:rPr lang="cs-CZ" altLang="en-US"/>
              <a:pPr>
                <a:spcBef>
                  <a:spcPct val="0"/>
                </a:spcBef>
              </a:pPr>
              <a:t>18</a:t>
            </a:fld>
            <a:endParaRPr lang="cs-CZ" altLang="en-US"/>
          </a:p>
        </p:txBody>
      </p:sp>
      <p:sp>
        <p:nvSpPr>
          <p:cNvPr id="38915" name="Rectangle 1">
            <a:extLst>
              <a:ext uri="{FF2B5EF4-FFF2-40B4-BE49-F238E27FC236}">
                <a16:creationId xmlns:a16="http://schemas.microsoft.com/office/drawing/2014/main" id="{D6D2B01A-52B5-817C-9E08-EC22565F147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DF80B01B-3700-BF24-6E20-CB797262DD2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AAFD7100-E9CD-A8B0-32DF-FAE39B40D2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1367FB4-DE4B-452F-BBEB-FF94D6676AF4}" type="slidenum">
              <a:rPr lang="cs-CZ" altLang="en-US"/>
              <a:pPr>
                <a:spcBef>
                  <a:spcPct val="0"/>
                </a:spcBef>
              </a:pPr>
              <a:t>19</a:t>
            </a:fld>
            <a:endParaRPr lang="cs-CZ" altLang="en-US"/>
          </a:p>
        </p:txBody>
      </p:sp>
      <p:sp>
        <p:nvSpPr>
          <p:cNvPr id="40963" name="Rectangle 1">
            <a:extLst>
              <a:ext uri="{FF2B5EF4-FFF2-40B4-BE49-F238E27FC236}">
                <a16:creationId xmlns:a16="http://schemas.microsoft.com/office/drawing/2014/main" id="{0F884B9C-6F83-B9E1-815B-84592216A52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40964" name="Rectangle 2">
            <a:extLst>
              <a:ext uri="{FF2B5EF4-FFF2-40B4-BE49-F238E27FC236}">
                <a16:creationId xmlns:a16="http://schemas.microsoft.com/office/drawing/2014/main" id="{73DF74C4-C901-88E1-3177-88FE4EA9161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4A4487AA-C69F-893A-25B3-D9F51E684A3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A45A6E1-5628-4FD1-9E7D-903F88257C99}" type="slidenum">
              <a:rPr lang="cs-CZ" altLang="en-US"/>
              <a:pPr>
                <a:spcBef>
                  <a:spcPct val="0"/>
                </a:spcBef>
              </a:pPr>
              <a:t>2</a:t>
            </a:fld>
            <a:endParaRPr lang="cs-CZ" altLang="en-US"/>
          </a:p>
        </p:txBody>
      </p:sp>
      <p:sp>
        <p:nvSpPr>
          <p:cNvPr id="6147" name="Rectangle 1">
            <a:extLst>
              <a:ext uri="{FF2B5EF4-FFF2-40B4-BE49-F238E27FC236}">
                <a16:creationId xmlns:a16="http://schemas.microsoft.com/office/drawing/2014/main" id="{DE175316-B4F8-7A79-E209-542509F50FE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9917C972-815F-D94A-5D86-C331FAB45B8F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>
            <a:extLst>
              <a:ext uri="{FF2B5EF4-FFF2-40B4-BE49-F238E27FC236}">
                <a16:creationId xmlns:a16="http://schemas.microsoft.com/office/drawing/2014/main" id="{F8A8F663-580A-DEC6-FCB1-8231061E63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CDCE1B1-BDC5-4C87-ABCD-F79B3B679823}" type="slidenum">
              <a:rPr lang="cs-CZ" altLang="en-US"/>
              <a:pPr>
                <a:spcBef>
                  <a:spcPct val="0"/>
                </a:spcBef>
              </a:pPr>
              <a:t>20</a:t>
            </a:fld>
            <a:endParaRPr lang="cs-CZ" altLang="en-US"/>
          </a:p>
        </p:txBody>
      </p:sp>
      <p:sp>
        <p:nvSpPr>
          <p:cNvPr id="43011" name="Rectangle 1">
            <a:extLst>
              <a:ext uri="{FF2B5EF4-FFF2-40B4-BE49-F238E27FC236}">
                <a16:creationId xmlns:a16="http://schemas.microsoft.com/office/drawing/2014/main" id="{6641D2CD-DC06-8D65-926B-18E5E3777F7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43012" name="Rectangle 2">
            <a:extLst>
              <a:ext uri="{FF2B5EF4-FFF2-40B4-BE49-F238E27FC236}">
                <a16:creationId xmlns:a16="http://schemas.microsoft.com/office/drawing/2014/main" id="{081D3905-D885-DD23-4F3A-60D1274AE56B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>
            <a:extLst>
              <a:ext uri="{FF2B5EF4-FFF2-40B4-BE49-F238E27FC236}">
                <a16:creationId xmlns:a16="http://schemas.microsoft.com/office/drawing/2014/main" id="{55750A70-4595-91BE-4136-CA077EEE2C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B50A5FE-18B8-41C8-9EB5-43E2B8EA6EFB}" type="slidenum">
              <a:rPr lang="cs-CZ" altLang="en-US"/>
              <a:pPr>
                <a:spcBef>
                  <a:spcPct val="0"/>
                </a:spcBef>
              </a:pPr>
              <a:t>21</a:t>
            </a:fld>
            <a:endParaRPr lang="cs-CZ" altLang="en-US"/>
          </a:p>
        </p:txBody>
      </p:sp>
      <p:sp>
        <p:nvSpPr>
          <p:cNvPr id="45059" name="Rectangle 1">
            <a:extLst>
              <a:ext uri="{FF2B5EF4-FFF2-40B4-BE49-F238E27FC236}">
                <a16:creationId xmlns:a16="http://schemas.microsoft.com/office/drawing/2014/main" id="{5657BE58-0BA6-C6E6-FE48-AA15D1B7C56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45060" name="Rectangle 2">
            <a:extLst>
              <a:ext uri="{FF2B5EF4-FFF2-40B4-BE49-F238E27FC236}">
                <a16:creationId xmlns:a16="http://schemas.microsoft.com/office/drawing/2014/main" id="{C4DCF895-1E6F-E495-8DF4-185296F1C381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>
            <a:extLst>
              <a:ext uri="{FF2B5EF4-FFF2-40B4-BE49-F238E27FC236}">
                <a16:creationId xmlns:a16="http://schemas.microsoft.com/office/drawing/2014/main" id="{84AD9BC3-7CF5-2810-C2ED-8CECD5B6C8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8BBFE6F-09E5-4A3D-8C11-4602A3B9F5FC}" type="slidenum">
              <a:rPr lang="cs-CZ" altLang="en-US"/>
              <a:pPr>
                <a:spcBef>
                  <a:spcPct val="0"/>
                </a:spcBef>
              </a:pPr>
              <a:t>22</a:t>
            </a:fld>
            <a:endParaRPr lang="cs-CZ" altLang="en-US"/>
          </a:p>
        </p:txBody>
      </p:sp>
      <p:sp>
        <p:nvSpPr>
          <p:cNvPr id="47107" name="Rectangle 1">
            <a:extLst>
              <a:ext uri="{FF2B5EF4-FFF2-40B4-BE49-F238E27FC236}">
                <a16:creationId xmlns:a16="http://schemas.microsoft.com/office/drawing/2014/main" id="{DC470273-1DB1-418A-BD83-A23E8D88082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47108" name="Rectangle 2">
            <a:extLst>
              <a:ext uri="{FF2B5EF4-FFF2-40B4-BE49-F238E27FC236}">
                <a16:creationId xmlns:a16="http://schemas.microsoft.com/office/drawing/2014/main" id="{29BA2CDB-8810-D353-B8CE-76F04B2700F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27EB5BA8-ACB0-0744-5582-1F0D5EF96AB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90C5A80-4FEA-4C6C-B980-36CBB2AB9CE6}" type="slidenum">
              <a:rPr lang="cs-CZ" altLang="en-US"/>
              <a:pPr>
                <a:spcBef>
                  <a:spcPct val="0"/>
                </a:spcBef>
              </a:pPr>
              <a:t>3</a:t>
            </a:fld>
            <a:endParaRPr lang="cs-CZ" altLang="en-US"/>
          </a:p>
        </p:txBody>
      </p:sp>
      <p:sp>
        <p:nvSpPr>
          <p:cNvPr id="8195" name="Rectangle 1">
            <a:extLst>
              <a:ext uri="{FF2B5EF4-FFF2-40B4-BE49-F238E27FC236}">
                <a16:creationId xmlns:a16="http://schemas.microsoft.com/office/drawing/2014/main" id="{3782EF49-154C-6F98-C7CE-45E03238957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8196" name="Rectangle 2">
            <a:extLst>
              <a:ext uri="{FF2B5EF4-FFF2-40B4-BE49-F238E27FC236}">
                <a16:creationId xmlns:a16="http://schemas.microsoft.com/office/drawing/2014/main" id="{28A9D237-2955-9101-9FA2-73F89B9D2A98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C9B2C663-8492-CB36-DE09-285098ABD8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33D6C9E-2D02-4B67-92A0-6D54D8DB14FF}" type="slidenum">
              <a:rPr lang="cs-CZ" altLang="en-US"/>
              <a:pPr>
                <a:spcBef>
                  <a:spcPct val="0"/>
                </a:spcBef>
              </a:pPr>
              <a:t>4</a:t>
            </a:fld>
            <a:endParaRPr lang="cs-CZ" altLang="en-US"/>
          </a:p>
        </p:txBody>
      </p:sp>
      <p:sp>
        <p:nvSpPr>
          <p:cNvPr id="10243" name="Rectangle 1">
            <a:extLst>
              <a:ext uri="{FF2B5EF4-FFF2-40B4-BE49-F238E27FC236}">
                <a16:creationId xmlns:a16="http://schemas.microsoft.com/office/drawing/2014/main" id="{18E4168E-3488-1926-B93B-62FA5F32A2B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10244" name="Rectangle 2">
            <a:extLst>
              <a:ext uri="{FF2B5EF4-FFF2-40B4-BE49-F238E27FC236}">
                <a16:creationId xmlns:a16="http://schemas.microsoft.com/office/drawing/2014/main" id="{83420026-BF70-A866-87CE-237581B6996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D5A47135-2FD1-F86B-523D-FACC758492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61456F8-23CC-40FC-A4FA-69FEC143B620}" type="slidenum">
              <a:rPr lang="cs-CZ" altLang="en-US"/>
              <a:pPr>
                <a:spcBef>
                  <a:spcPct val="0"/>
                </a:spcBef>
              </a:pPr>
              <a:t>5</a:t>
            </a:fld>
            <a:endParaRPr lang="cs-CZ" altLang="en-US"/>
          </a:p>
        </p:txBody>
      </p:sp>
      <p:sp>
        <p:nvSpPr>
          <p:cNvPr id="12291" name="Rectangle 1">
            <a:extLst>
              <a:ext uri="{FF2B5EF4-FFF2-40B4-BE49-F238E27FC236}">
                <a16:creationId xmlns:a16="http://schemas.microsoft.com/office/drawing/2014/main" id="{1C67D452-A7C6-B53F-73AD-B70BA50DE43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12292" name="Rectangle 2">
            <a:extLst>
              <a:ext uri="{FF2B5EF4-FFF2-40B4-BE49-F238E27FC236}">
                <a16:creationId xmlns:a16="http://schemas.microsoft.com/office/drawing/2014/main" id="{5E4526BC-8DB3-621A-9F30-12A65279BB35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E7CF8FA1-D7FB-106B-7BAF-B3EE2ABFF41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3764101-71CA-47DF-993A-FBAABB3D2D83}" type="slidenum">
              <a:rPr lang="cs-CZ" altLang="en-US"/>
              <a:pPr>
                <a:spcBef>
                  <a:spcPct val="0"/>
                </a:spcBef>
              </a:pPr>
              <a:t>6</a:t>
            </a:fld>
            <a:endParaRPr lang="cs-CZ" altLang="en-US"/>
          </a:p>
        </p:txBody>
      </p:sp>
      <p:sp>
        <p:nvSpPr>
          <p:cNvPr id="14339" name="Rectangle 1">
            <a:extLst>
              <a:ext uri="{FF2B5EF4-FFF2-40B4-BE49-F238E27FC236}">
                <a16:creationId xmlns:a16="http://schemas.microsoft.com/office/drawing/2014/main" id="{5B68B6AD-FE5D-A9EB-1C3D-FEAC9D34976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14340" name="Rectangle 2">
            <a:extLst>
              <a:ext uri="{FF2B5EF4-FFF2-40B4-BE49-F238E27FC236}">
                <a16:creationId xmlns:a16="http://schemas.microsoft.com/office/drawing/2014/main" id="{EA8140AA-F095-7783-1052-EF5A1F5291AD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75C8B816-3D2A-4228-613C-600B49324E8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6D2E0C8-190F-4BDC-8468-6DB79DDEEE69}" type="slidenum">
              <a:rPr lang="cs-CZ" altLang="en-US"/>
              <a:pPr>
                <a:spcBef>
                  <a:spcPct val="0"/>
                </a:spcBef>
              </a:pPr>
              <a:t>7</a:t>
            </a:fld>
            <a:endParaRPr lang="cs-CZ" altLang="en-US"/>
          </a:p>
        </p:txBody>
      </p:sp>
      <p:sp>
        <p:nvSpPr>
          <p:cNvPr id="16387" name="Rectangle 1">
            <a:extLst>
              <a:ext uri="{FF2B5EF4-FFF2-40B4-BE49-F238E27FC236}">
                <a16:creationId xmlns:a16="http://schemas.microsoft.com/office/drawing/2014/main" id="{0AE5D674-D138-34F1-5A29-CB68C8DEC61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16388" name="Rectangle 2">
            <a:extLst>
              <a:ext uri="{FF2B5EF4-FFF2-40B4-BE49-F238E27FC236}">
                <a16:creationId xmlns:a16="http://schemas.microsoft.com/office/drawing/2014/main" id="{94010752-D240-D22A-83F1-6F39C74966E1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>
            <a:extLst>
              <a:ext uri="{FF2B5EF4-FFF2-40B4-BE49-F238E27FC236}">
                <a16:creationId xmlns:a16="http://schemas.microsoft.com/office/drawing/2014/main" id="{053E3D4E-0FA3-6090-11E6-4B936D746AB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98B504E-C85A-4020-852C-5B70D62F13CB}" type="slidenum">
              <a:rPr lang="cs-CZ" altLang="en-US"/>
              <a:pPr>
                <a:spcBef>
                  <a:spcPct val="0"/>
                </a:spcBef>
              </a:pPr>
              <a:t>8</a:t>
            </a:fld>
            <a:endParaRPr lang="cs-CZ" altLang="en-US"/>
          </a:p>
        </p:txBody>
      </p:sp>
      <p:sp>
        <p:nvSpPr>
          <p:cNvPr id="18435" name="Rectangle 1">
            <a:extLst>
              <a:ext uri="{FF2B5EF4-FFF2-40B4-BE49-F238E27FC236}">
                <a16:creationId xmlns:a16="http://schemas.microsoft.com/office/drawing/2014/main" id="{05286105-7C6D-16E3-A9A6-57F6CEEC934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18436" name="Rectangle 2">
            <a:extLst>
              <a:ext uri="{FF2B5EF4-FFF2-40B4-BE49-F238E27FC236}">
                <a16:creationId xmlns:a16="http://schemas.microsoft.com/office/drawing/2014/main" id="{77342682-7AE9-BD0E-DBE1-30A6F811E0D4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>
            <a:extLst>
              <a:ext uri="{FF2B5EF4-FFF2-40B4-BE49-F238E27FC236}">
                <a16:creationId xmlns:a16="http://schemas.microsoft.com/office/drawing/2014/main" id="{EEEA44D1-DA73-A5C1-4D2D-0111E2AF39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A389042-E78E-4B48-9176-42D4FC756CB2}" type="slidenum">
              <a:rPr lang="cs-CZ" altLang="en-US"/>
              <a:pPr>
                <a:spcBef>
                  <a:spcPct val="0"/>
                </a:spcBef>
              </a:pPr>
              <a:t>9</a:t>
            </a:fld>
            <a:endParaRPr lang="cs-CZ" altLang="en-US"/>
          </a:p>
        </p:txBody>
      </p:sp>
      <p:sp>
        <p:nvSpPr>
          <p:cNvPr id="20483" name="Rectangle 1">
            <a:extLst>
              <a:ext uri="{FF2B5EF4-FFF2-40B4-BE49-F238E27FC236}">
                <a16:creationId xmlns:a16="http://schemas.microsoft.com/office/drawing/2014/main" id="{12C0C36E-2A4C-787A-F549-38EF5876D29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xfrm>
            <a:off x="930275" y="739775"/>
            <a:ext cx="4937125" cy="3703638"/>
          </a:xfrm>
          <a:solidFill>
            <a:srgbClr val="FFFFFF"/>
          </a:solidFill>
          <a:ln/>
        </p:spPr>
      </p:sp>
      <p:sp>
        <p:nvSpPr>
          <p:cNvPr id="20484" name="Rectangle 2">
            <a:extLst>
              <a:ext uri="{FF2B5EF4-FFF2-40B4-BE49-F238E27FC236}">
                <a16:creationId xmlns:a16="http://schemas.microsoft.com/office/drawing/2014/main" id="{68AA1A12-43A3-B91C-6862-1DC786B621D9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xfrm>
            <a:off x="679450" y="4689475"/>
            <a:ext cx="5438775" cy="454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99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28600"/>
            <a:ext cx="220980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28600"/>
            <a:ext cx="6477000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3876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9248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066800"/>
            <a:ext cx="4343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343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5247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0"/>
            <a:ext cx="7621588" cy="17510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012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512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784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2754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9683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114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78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947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2802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708D3D37-3CB3-AED6-6467-5CFF8ED643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9DF92DD-1217-00C2-A2BC-2CC3E97474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Click to edit Master text styles</a:t>
            </a:r>
          </a:p>
          <a:p>
            <a:pPr lvl="1"/>
            <a:r>
              <a:rPr lang="cs-CZ" altLang="en-US"/>
              <a:t>Second level</a:t>
            </a:r>
          </a:p>
          <a:p>
            <a:pPr lvl="2"/>
            <a:r>
              <a:rPr lang="cs-CZ" altLang="en-US"/>
              <a:t>Third level</a:t>
            </a:r>
          </a:p>
          <a:p>
            <a:pPr lvl="3"/>
            <a:r>
              <a:rPr lang="cs-CZ" altLang="en-US"/>
              <a:t>Fourth level</a:t>
            </a:r>
          </a:p>
          <a:p>
            <a:pPr lvl="4"/>
            <a:r>
              <a:rPr lang="cs-CZ" altLang="en-US"/>
              <a:t>Fifth level</a:t>
            </a:r>
          </a:p>
        </p:txBody>
      </p:sp>
      <p:sp>
        <p:nvSpPr>
          <p:cNvPr id="1028" name="Freeform 7">
            <a:extLst>
              <a:ext uri="{FF2B5EF4-FFF2-40B4-BE49-F238E27FC236}">
                <a16:creationId xmlns:a16="http://schemas.microsoft.com/office/drawing/2014/main" id="{F0F8B721-A3F7-8230-EE53-28C74866E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88392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29" name="Line 8">
            <a:extLst>
              <a:ext uri="{FF2B5EF4-FFF2-40B4-BE49-F238E27FC236}">
                <a16:creationId xmlns:a16="http://schemas.microsoft.com/office/drawing/2014/main" id="{F44CDF96-7E44-1E8C-8D87-29EE6992C74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6705600"/>
            <a:ext cx="88392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1030" name="Picture 9" descr="DP2">
            <a:extLst>
              <a:ext uri="{FF2B5EF4-FFF2-40B4-BE49-F238E27FC236}">
                <a16:creationId xmlns:a16="http://schemas.microsoft.com/office/drawing/2014/main" id="{24C9A490-67C6-82B3-0071-00182F3CC4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1700">
          <a:solidFill>
            <a:schemeClr val="tx1"/>
          </a:solidFill>
          <a:latin typeface="+mn-lt"/>
        </a:defRPr>
      </a:lvl2pPr>
      <a:lvl3pPr marL="895350" indent="-1746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3pPr>
      <a:lvl4pPr marL="1257300" indent="-1809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1500">
          <a:solidFill>
            <a:schemeClr val="tx1"/>
          </a:solidFill>
          <a:latin typeface="+mn-lt"/>
        </a:defRPr>
      </a:lvl4pPr>
      <a:lvl5pPr marL="1619250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764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336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908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480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0F390BB6-1ABF-6D79-BD48-9F79B426B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524000"/>
            <a:ext cx="76231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81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>
                <a:solidFill>
                  <a:srgbClr val="006633"/>
                </a:solidFill>
                <a:latin typeface="Garamond" panose="02020404030301010803" pitchFamily="18" charset="0"/>
              </a:rPr>
              <a:t>Half-Sync/Half-Async</a:t>
            </a:r>
          </a:p>
        </p:txBody>
      </p:sp>
      <p:pic>
        <p:nvPicPr>
          <p:cNvPr id="3075" name="Picture 2">
            <a:extLst>
              <a:ext uri="{FF2B5EF4-FFF2-40B4-BE49-F238E27FC236}">
                <a16:creationId xmlns:a16="http://schemas.microsoft.com/office/drawing/2014/main" id="{21BA5050-6A6C-472B-0A20-0890AC413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2770188"/>
            <a:ext cx="3048000" cy="2990850"/>
          </a:xfrm>
          <a:prstGeom prst="rect">
            <a:avLst/>
          </a:prstGeom>
          <a:noFill/>
          <a:ln w="180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Text Box 3">
            <a:extLst>
              <a:ext uri="{FF2B5EF4-FFF2-40B4-BE49-F238E27FC236}">
                <a16:creationId xmlns:a16="http://schemas.microsoft.com/office/drawing/2014/main" id="{E6C38864-D670-EA94-0790-7C07FF6BF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477000"/>
            <a:ext cx="30861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http://homes.bio.psu.edu/people/faculty/bshapiro/spiral-clock.jpg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>
            <a:extLst>
              <a:ext uri="{FF2B5EF4-FFF2-40B4-BE49-F238E27FC236}">
                <a16:creationId xmlns:a16="http://schemas.microsoft.com/office/drawing/2014/main" id="{A75A0641-E124-8495-1FE7-E4189DF81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Half-Sync/Half-Async – shrnutí</a:t>
            </a:r>
          </a:p>
        </p:txBody>
      </p:sp>
      <p:sp>
        <p:nvSpPr>
          <p:cNvPr id="21507" name="Text Box 2">
            <a:extLst>
              <a:ext uri="{FF2B5EF4-FFF2-40B4-BE49-F238E27FC236}">
                <a16:creationId xmlns:a16="http://schemas.microsoft.com/office/drawing/2014/main" id="{20F6ECC1-DF1A-D9DA-B6F0-C6E7742495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066800"/>
            <a:ext cx="8280400" cy="348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Princip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oddělení synchronních a asynchronních služeb do dvou vrstev</a:t>
            </a:r>
            <a:endParaRPr lang="en-US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endParaRPr lang="cs-CZ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Výhody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u="sng">
                <a:solidFill>
                  <a:srgbClr val="000000"/>
                </a:solidFill>
              </a:rPr>
              <a:t>jednodušší programování</a:t>
            </a:r>
            <a:r>
              <a:rPr lang="cs-CZ" altLang="en-US" sz="1800">
                <a:solidFill>
                  <a:srgbClr val="000000"/>
                </a:solidFill>
              </a:rPr>
              <a:t> synchronních služeb při </a:t>
            </a:r>
            <a:r>
              <a:rPr lang="cs-CZ" altLang="en-US" sz="1800" u="sng">
                <a:solidFill>
                  <a:srgbClr val="000000"/>
                </a:solidFill>
              </a:rPr>
              <a:t>zachování výkonnosti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uzavření složitosti asynchronních služeb do malé části systému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oddělení synchronizačních politik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centralizovaná komunikace mezi vrstvami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Nevýhody</a:t>
            </a:r>
            <a:endParaRPr lang="en-US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režie za komunikaci mezi vrstvami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>
                <a:solidFill>
                  <a:srgbClr val="000000"/>
                </a:solidFill>
              </a:rPr>
              <a:t>dynamická (re)alokace paměti (</a:t>
            </a:r>
            <a:r>
              <a:rPr lang="sk-SK" altLang="sk-SK"/>
              <a:t>synchronizace</a:t>
            </a:r>
            <a:r>
              <a:rPr lang="en-US" altLang="sk-SK"/>
              <a:t>, fragmentace</a:t>
            </a:r>
            <a:r>
              <a:rPr lang="en-US" altLang="en-US">
                <a:solidFill>
                  <a:srgbClr val="000000"/>
                </a:solidFill>
              </a:rPr>
              <a:t>)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>
                <a:solidFill>
                  <a:srgbClr val="000000"/>
                </a:solidFill>
              </a:rPr>
              <a:t>synchronizace procesů (zámky, semafory)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>
                <a:solidFill>
                  <a:srgbClr val="000000"/>
                </a:solidFill>
              </a:rPr>
              <a:t>změna kontextu CPU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>
                <a:solidFill>
                  <a:srgbClr val="000000"/>
                </a:solidFill>
              </a:rPr>
              <a:t>update cache u vícejádrových procesorů</a:t>
            </a:r>
            <a:endParaRPr lang="cs-CZ" altLang="en-US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složitější debugování a testování</a:t>
            </a:r>
            <a:endParaRPr lang="en-US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>
            <a:extLst>
              <a:ext uri="{FF2B5EF4-FFF2-40B4-BE49-F238E27FC236}">
                <a16:creationId xmlns:a16="http://schemas.microsoft.com/office/drawing/2014/main" id="{337B9C76-176B-4529-3448-01AF49778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1312863"/>
            <a:ext cx="6667500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555" name="Text Box 2">
            <a:extLst>
              <a:ext uri="{FF2B5EF4-FFF2-40B4-BE49-F238E27FC236}">
                <a16:creationId xmlns:a16="http://schemas.microsoft.com/office/drawing/2014/main" id="{04D526C8-874E-F68D-4DA3-94FA510FF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1524000"/>
            <a:ext cx="76231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81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>
                <a:solidFill>
                  <a:srgbClr val="006633"/>
                </a:solidFill>
                <a:latin typeface="Garamond" panose="02020404030301010803" pitchFamily="18" charset="0"/>
              </a:rPr>
              <a:t>Leader/Followers</a:t>
            </a:r>
          </a:p>
        </p:txBody>
      </p:sp>
      <p:sp>
        <p:nvSpPr>
          <p:cNvPr id="23556" name="Text Box 3">
            <a:extLst>
              <a:ext uri="{FF2B5EF4-FFF2-40B4-BE49-F238E27FC236}">
                <a16:creationId xmlns:a16="http://schemas.microsoft.com/office/drawing/2014/main" id="{7B06683A-0697-183A-0F45-E2A879813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477000"/>
            <a:ext cx="31162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Tony Newlin, http://www.tonynewlin.com/Follow_the_Leader.html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>
            <a:extLst>
              <a:ext uri="{FF2B5EF4-FFF2-40B4-BE49-F238E27FC236}">
                <a16:creationId xmlns:a16="http://schemas.microsoft.com/office/drawing/2014/main" id="{C82376B4-4E0E-6ED4-4A60-407CE3C50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architektonický vzor</a:t>
            </a:r>
          </a:p>
        </p:txBody>
      </p:sp>
      <p:sp>
        <p:nvSpPr>
          <p:cNvPr id="25603" name="Text Box 2">
            <a:extLst>
              <a:ext uri="{FF2B5EF4-FFF2-40B4-BE49-F238E27FC236}">
                <a16:creationId xmlns:a16="http://schemas.microsoft.com/office/drawing/2014/main" id="{F22CB4CB-DD59-2B4D-42F3-86F8029C3D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900113"/>
            <a:ext cx="82804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Kontext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vlákna musí efektivně zpracovávat události ze sdíleného zdroje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Účel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u="sng">
                <a:solidFill>
                  <a:srgbClr val="000000"/>
                </a:solidFill>
              </a:rPr>
              <a:t>více vláken</a:t>
            </a:r>
            <a:r>
              <a:rPr lang="cs-CZ" altLang="en-US" sz="1800">
                <a:solidFill>
                  <a:srgbClr val="000000"/>
                </a:solidFill>
              </a:rPr>
              <a:t> se střídá v přijímání, demultiplexování a zpracování požadavků, které přicházejí z více zdrojů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Příklad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On-line Transaction Processing (OLTP)</a:t>
            </a:r>
          </a:p>
        </p:txBody>
      </p:sp>
      <p:pic>
        <p:nvPicPr>
          <p:cNvPr id="25604" name="Picture 3">
            <a:extLst>
              <a:ext uri="{FF2B5EF4-FFF2-40B4-BE49-F238E27FC236}">
                <a16:creationId xmlns:a16="http://schemas.microsoft.com/office/drawing/2014/main" id="{B321BA40-A181-D1D5-1882-14DB75AF9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328988"/>
            <a:ext cx="82867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605" name="Text Box 4">
            <a:extLst>
              <a:ext uri="{FF2B5EF4-FFF2-40B4-BE49-F238E27FC236}">
                <a16:creationId xmlns:a16="http://schemas.microsoft.com/office/drawing/2014/main" id="{F8B41DF9-35FE-D2EB-24CC-072351347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13" y="6481763"/>
            <a:ext cx="537368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Leader/Followers, Douglas C. Schmidt, Carlos O’Ryan, Michael Kircher, Irfan Pyarali, and Frank Buschmann, 2000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>
            <a:extLst>
              <a:ext uri="{FF2B5EF4-FFF2-40B4-BE49-F238E27FC236}">
                <a16:creationId xmlns:a16="http://schemas.microsoft.com/office/drawing/2014/main" id="{50FA6ADD-29C8-C372-A2C1-3EBA286B6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problémy a řešení</a:t>
            </a:r>
          </a:p>
        </p:txBody>
      </p:sp>
      <p:sp>
        <p:nvSpPr>
          <p:cNvPr id="36866" name="Text Box 2">
            <a:extLst>
              <a:ext uri="{FF2B5EF4-FFF2-40B4-BE49-F238E27FC236}">
                <a16:creationId xmlns:a16="http://schemas.microsoft.com/office/drawing/2014/main" id="{9B31CE82-8738-F308-57EA-3138A16F3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900113"/>
            <a:ext cx="8280400" cy="2549525"/>
          </a:xfrm>
          <a:prstGeom prst="rect">
            <a:avLst/>
          </a:prstGeom>
          <a:noFill/>
          <a:ln>
            <a:noFill/>
          </a:ln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  <a:defRPr/>
            </a:pPr>
            <a:r>
              <a:rPr lang="cs-CZ" altLang="en-US" sz="1800" dirty="0">
                <a:solidFill>
                  <a:srgbClr val="000000"/>
                </a:solidFill>
              </a:rPr>
              <a:t>Problémy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cs-CZ" altLang="en-US" sz="1800" dirty="0">
                <a:solidFill>
                  <a:srgbClr val="000000"/>
                </a:solidFill>
              </a:rPr>
              <a:t>chceme efektivní </a:t>
            </a:r>
            <a:r>
              <a:rPr lang="cs-CZ" altLang="en-US" sz="1800" dirty="0" err="1">
                <a:solidFill>
                  <a:srgbClr val="000000"/>
                </a:solidFill>
              </a:rPr>
              <a:t>demultiplexování</a:t>
            </a:r>
            <a:r>
              <a:rPr lang="cs-CZ" altLang="en-US" sz="1800" dirty="0">
                <a:solidFill>
                  <a:srgbClr val="000000"/>
                </a:solidFill>
              </a:rPr>
              <a:t> událostí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cs-CZ" altLang="en-US" sz="1800" dirty="0">
                <a:solidFill>
                  <a:srgbClr val="000000"/>
                </a:solidFill>
              </a:rPr>
              <a:t>nutné omezit režii – přepínání kontextů, synchronizace, </a:t>
            </a:r>
            <a:r>
              <a:rPr lang="cs-CZ" altLang="en-US" sz="1800" dirty="0" err="1">
                <a:solidFill>
                  <a:srgbClr val="000000"/>
                </a:solidFill>
              </a:rPr>
              <a:t>cache</a:t>
            </a:r>
            <a:r>
              <a:rPr lang="cs-CZ" altLang="en-US" sz="1800" dirty="0">
                <a:solidFill>
                  <a:srgbClr val="000000"/>
                </a:solidFill>
              </a:rPr>
              <a:t>, alokace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cs-CZ" altLang="en-US" sz="1800" dirty="0">
                <a:solidFill>
                  <a:srgbClr val="000000"/>
                </a:solidFill>
              </a:rPr>
              <a:t>koordinace vláken při </a:t>
            </a:r>
            <a:r>
              <a:rPr lang="cs-CZ" altLang="en-US" sz="1800" dirty="0" err="1">
                <a:solidFill>
                  <a:srgbClr val="000000"/>
                </a:solidFill>
              </a:rPr>
              <a:t>demultiplexování</a:t>
            </a:r>
            <a:r>
              <a:rPr lang="cs-CZ" altLang="en-US" sz="1800" dirty="0">
                <a:solidFill>
                  <a:srgbClr val="000000"/>
                </a:solidFill>
              </a:rPr>
              <a:t> – ochrana před </a:t>
            </a:r>
            <a:r>
              <a:rPr lang="cs-CZ" altLang="en-US" sz="1800" dirty="0" err="1">
                <a:solidFill>
                  <a:srgbClr val="000000"/>
                </a:solidFill>
              </a:rPr>
              <a:t>race</a:t>
            </a:r>
            <a:r>
              <a:rPr lang="cs-CZ" altLang="en-US" sz="1800" dirty="0">
                <a:solidFill>
                  <a:srgbClr val="000000"/>
                </a:solidFill>
              </a:rPr>
              <a:t> </a:t>
            </a:r>
            <a:r>
              <a:rPr lang="cs-CZ" altLang="en-US" sz="1800" dirty="0" err="1">
                <a:solidFill>
                  <a:srgbClr val="000000"/>
                </a:solidFill>
              </a:rPr>
              <a:t>conditions</a:t>
            </a:r>
            <a:endParaRPr lang="cs-CZ" altLang="en-US" sz="1800" dirty="0">
              <a:solidFill>
                <a:srgbClr val="000000"/>
              </a:solidFill>
            </a:endParaRPr>
          </a:p>
          <a:p>
            <a:pPr marL="360363" lvl="1" indent="0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None/>
              <a:defRPr/>
            </a:pPr>
            <a:endParaRPr lang="en-US" altLang="en-US" sz="18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endParaRPr lang="cs-CZ" altLang="en-US" sz="1800" dirty="0">
              <a:solidFill>
                <a:srgbClr val="000000"/>
              </a:solidFill>
            </a:endParaRPr>
          </a:p>
        </p:txBody>
      </p:sp>
      <p:sp>
        <p:nvSpPr>
          <p:cNvPr id="27652" name="Text Box 4">
            <a:extLst>
              <a:ext uri="{FF2B5EF4-FFF2-40B4-BE49-F238E27FC236}">
                <a16:creationId xmlns:a16="http://schemas.microsoft.com/office/drawing/2014/main" id="{C43AB27A-2BBB-79FC-250C-F862F9E8D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6481763"/>
            <a:ext cx="53736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Leader/Followers, Douglas C. Schmidt, Carlos O’Ryan, Michael Kircher, Irfan Pyarali, and Frank Buschmann, 2000</a:t>
            </a:r>
          </a:p>
        </p:txBody>
      </p:sp>
      <p:pic>
        <p:nvPicPr>
          <p:cNvPr id="27653" name="Picture 3">
            <a:extLst>
              <a:ext uri="{FF2B5EF4-FFF2-40B4-BE49-F238E27FC236}">
                <a16:creationId xmlns:a16="http://schemas.microsoft.com/office/drawing/2014/main" id="{95754BE7-C9CE-9360-E531-6BA664276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328988"/>
            <a:ext cx="82867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>
            <a:extLst>
              <a:ext uri="{FF2B5EF4-FFF2-40B4-BE49-F238E27FC236}">
                <a16:creationId xmlns:a16="http://schemas.microsoft.com/office/drawing/2014/main" id="{F54F323D-F19C-FB97-8B54-EF613BC8C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problémy a řešení</a:t>
            </a:r>
          </a:p>
        </p:txBody>
      </p:sp>
      <p:sp>
        <p:nvSpPr>
          <p:cNvPr id="36866" name="Text Box 2">
            <a:extLst>
              <a:ext uri="{FF2B5EF4-FFF2-40B4-BE49-F238E27FC236}">
                <a16:creationId xmlns:a16="http://schemas.microsoft.com/office/drawing/2014/main" id="{58AE6DF4-A7D6-B130-C9D1-33BDC9BFF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900113"/>
            <a:ext cx="8280400" cy="2549525"/>
          </a:xfrm>
          <a:prstGeom prst="rect">
            <a:avLst/>
          </a:prstGeom>
          <a:noFill/>
          <a:ln>
            <a:noFill/>
          </a:ln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  <a:defRPr/>
            </a:pPr>
            <a:r>
              <a:rPr lang="en-US" altLang="en-US" sz="1800" dirty="0" err="1">
                <a:solidFill>
                  <a:srgbClr val="000000"/>
                </a:solidFill>
              </a:rPr>
              <a:t>Pokus</a:t>
            </a:r>
            <a:r>
              <a:rPr lang="en-US" altLang="en-US" sz="1800" dirty="0">
                <a:solidFill>
                  <a:srgbClr val="000000"/>
                </a:solidFill>
              </a:rPr>
              <a:t> 1: Reactor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sk-SK" sz="1800" dirty="0"/>
              <a:t>jednovláknové </a:t>
            </a:r>
            <a:r>
              <a:rPr lang="en-US" sz="1800" dirty="0" err="1">
                <a:solidFill>
                  <a:srgbClr val="000000"/>
                </a:solidFill>
              </a:rPr>
              <a:t>z</a:t>
            </a:r>
            <a:r>
              <a:rPr lang="en-US" altLang="en-US" sz="1800" dirty="0" err="1">
                <a:solidFill>
                  <a:srgbClr val="000000"/>
                </a:solidFill>
              </a:rPr>
              <a:t>pracování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událostí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  <a:defRPr/>
            </a:pPr>
            <a:r>
              <a:rPr lang="cs-CZ" altLang="en-US" sz="1800" dirty="0">
                <a:solidFill>
                  <a:srgbClr val="000000"/>
                </a:solidFill>
              </a:rPr>
              <a:t>Nevýhody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en-US" altLang="en-US" sz="1800" dirty="0" err="1">
                <a:solidFill>
                  <a:srgbClr val="000000"/>
                </a:solidFill>
              </a:rPr>
              <a:t>serializuje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err="1">
                <a:solidFill>
                  <a:srgbClr val="000000"/>
                </a:solidFill>
              </a:rPr>
              <a:t>z</a:t>
            </a:r>
            <a:r>
              <a:rPr lang="en-US" altLang="en-US" sz="1800" dirty="0" err="1">
                <a:solidFill>
                  <a:srgbClr val="000000"/>
                </a:solidFill>
              </a:rPr>
              <a:t>pracování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událostí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en-US" altLang="en-US" sz="1800" dirty="0" err="1">
                <a:solidFill>
                  <a:srgbClr val="000000"/>
                </a:solidFill>
              </a:rPr>
              <a:t>výkon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degradují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dlouho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běžící</a:t>
            </a:r>
            <a:r>
              <a:rPr lang="en-US" altLang="en-US" sz="1800" dirty="0">
                <a:solidFill>
                  <a:srgbClr val="000000"/>
                </a:solidFill>
              </a:rPr>
              <a:t> a </a:t>
            </a:r>
            <a:r>
              <a:rPr lang="sk-SK" sz="1800" dirty="0" err="1"/>
              <a:t>blokující</a:t>
            </a:r>
            <a:r>
              <a:rPr lang="en-US" sz="1800" dirty="0"/>
              <a:t> </a:t>
            </a:r>
            <a:r>
              <a:rPr lang="en-US" sz="1800" dirty="0" err="1"/>
              <a:t>dotazy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en-US" altLang="en-US" sz="1800" dirty="0" err="1">
                <a:solidFill>
                  <a:srgbClr val="000000"/>
                </a:solidFill>
              </a:rPr>
              <a:t>nebenefituje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transparentně</a:t>
            </a:r>
            <a:r>
              <a:rPr lang="en-US" altLang="en-US" sz="1800" dirty="0">
                <a:solidFill>
                  <a:srgbClr val="000000"/>
                </a:solidFill>
              </a:rPr>
              <a:t> z </a:t>
            </a:r>
            <a:r>
              <a:rPr lang="en-US" altLang="en-US" sz="1800" dirty="0" err="1">
                <a:solidFill>
                  <a:srgbClr val="000000"/>
                </a:solidFill>
              </a:rPr>
              <a:t>vícevláknových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platforem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marL="360363" lvl="1" indent="0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None/>
              <a:defRPr/>
            </a:pPr>
            <a:endParaRPr lang="en-US" altLang="en-US" sz="18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endParaRPr lang="cs-CZ" altLang="en-US" sz="1800" dirty="0">
              <a:solidFill>
                <a:srgbClr val="000000"/>
              </a:solidFill>
            </a:endParaRPr>
          </a:p>
        </p:txBody>
      </p:sp>
      <p:sp>
        <p:nvSpPr>
          <p:cNvPr id="29700" name="Text Box 4">
            <a:extLst>
              <a:ext uri="{FF2B5EF4-FFF2-40B4-BE49-F238E27FC236}">
                <a16:creationId xmlns:a16="http://schemas.microsoft.com/office/drawing/2014/main" id="{01F1616B-2C7A-991F-EF2D-11C6853E93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6481763"/>
            <a:ext cx="53736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Leader/Followers, Douglas C. Schmidt, Carlos O’Ryan, Michael Kircher, Irfan Pyarali, and Frank Buschmann, 2000</a:t>
            </a:r>
          </a:p>
        </p:txBody>
      </p:sp>
      <p:pic>
        <p:nvPicPr>
          <p:cNvPr id="29701" name="Picture 3">
            <a:extLst>
              <a:ext uri="{FF2B5EF4-FFF2-40B4-BE49-F238E27FC236}">
                <a16:creationId xmlns:a16="http://schemas.microsoft.com/office/drawing/2014/main" id="{943090A4-744E-1D35-E074-DDFBF4558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24200"/>
            <a:ext cx="7366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>
            <a:extLst>
              <a:ext uri="{FF2B5EF4-FFF2-40B4-BE49-F238E27FC236}">
                <a16:creationId xmlns:a16="http://schemas.microsoft.com/office/drawing/2014/main" id="{3D297C02-9178-8BF8-A451-02C764033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problémy a řešení</a:t>
            </a:r>
          </a:p>
        </p:txBody>
      </p:sp>
      <p:sp>
        <p:nvSpPr>
          <p:cNvPr id="31747" name="Text Box 2">
            <a:extLst>
              <a:ext uri="{FF2B5EF4-FFF2-40B4-BE49-F238E27FC236}">
                <a16:creationId xmlns:a16="http://schemas.microsoft.com/office/drawing/2014/main" id="{5D9CA223-E751-C6B6-03F2-191BFFB839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900113"/>
            <a:ext cx="8280400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Pokus 2: Half-Sync/Half-Reactive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vícevláknové </a:t>
            </a:r>
            <a:r>
              <a:rPr lang="en-US" altLang="sk-SK" sz="1800">
                <a:solidFill>
                  <a:srgbClr val="000000"/>
                </a:solidFill>
              </a:rPr>
              <a:t>z</a:t>
            </a:r>
            <a:r>
              <a:rPr lang="en-US" altLang="en-US" sz="1800">
                <a:solidFill>
                  <a:srgbClr val="000000"/>
                </a:solidFill>
              </a:rPr>
              <a:t>pracování událostí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vyhrazené síťové I/O vlákno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>
                <a:solidFill>
                  <a:srgbClr val="000000"/>
                </a:solidFill>
              </a:rPr>
              <a:t>čekající na události od klientů (socketů)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synchronní Thread Pool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/>
              <a:t>pracovní </a:t>
            </a:r>
            <a:r>
              <a:rPr lang="en-US" altLang="en-US">
                <a:solidFill>
                  <a:srgbClr val="000000"/>
                </a:solidFill>
              </a:rPr>
              <a:t>vlakna, obsluhující </a:t>
            </a:r>
            <a:r>
              <a:rPr lang="sk-SK" altLang="sk-SK"/>
              <a:t>požadavky</a:t>
            </a:r>
            <a:r>
              <a:rPr lang="en-US" altLang="sk-SK"/>
              <a:t> na frontě</a:t>
            </a:r>
            <a:endParaRPr lang="en-US" altLang="en-US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sk-SK" sz="1800"/>
              <a:t>s</a:t>
            </a:r>
            <a:r>
              <a:rPr lang="sk-SK" altLang="sk-SK" sz="1800"/>
              <a:t>ynchronizovaná </a:t>
            </a:r>
            <a:r>
              <a:rPr lang="en-US" altLang="en-US" sz="1800">
                <a:solidFill>
                  <a:srgbClr val="000000"/>
                </a:solidFill>
              </a:rPr>
              <a:t>fronta </a:t>
            </a:r>
            <a:r>
              <a:rPr lang="sk-SK" altLang="sk-SK" sz="1800"/>
              <a:t>zpráv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>
                <a:solidFill>
                  <a:srgbClr val="000000"/>
                </a:solidFill>
              </a:rPr>
              <a:t> používá vzor </a:t>
            </a:r>
            <a:r>
              <a:rPr lang="en-US" altLang="en-US" i="1">
                <a:solidFill>
                  <a:srgbClr val="000000"/>
                </a:solidFill>
              </a:rPr>
              <a:t>Monitor</a:t>
            </a:r>
            <a:endParaRPr lang="en-US" altLang="en-US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Nevýhody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 sz="1800"/>
              <a:t>vyšší</a:t>
            </a:r>
            <a:r>
              <a:rPr lang="sk-SK" altLang="sk-SK" sz="1800" b="1"/>
              <a:t> </a:t>
            </a:r>
            <a:r>
              <a:rPr lang="cs-CZ" altLang="en-US" sz="1800">
                <a:solidFill>
                  <a:srgbClr val="000000"/>
                </a:solidFill>
              </a:rPr>
              <a:t>reži</a:t>
            </a:r>
            <a:r>
              <a:rPr lang="en-US" altLang="en-US" sz="1800">
                <a:solidFill>
                  <a:srgbClr val="000000"/>
                </a:solidFill>
              </a:rPr>
              <a:t>e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>
                <a:solidFill>
                  <a:srgbClr val="000000"/>
                </a:solidFill>
              </a:rPr>
              <a:t>alokace paměti 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/>
              <a:t>synchronizace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>
                <a:solidFill>
                  <a:srgbClr val="000000"/>
                </a:solidFill>
              </a:rPr>
              <a:t>změna kontextu CPU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/>
              <a:t>cache coherence</a:t>
            </a:r>
            <a:endParaRPr lang="en-US" altLang="en-US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latence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/>
              <a:t>zbytečně </a:t>
            </a:r>
            <a:r>
              <a:rPr lang="en-US" altLang="sk-SK"/>
              <a:t>v</a:t>
            </a:r>
            <a:r>
              <a:rPr lang="sk-SK" altLang="sk-SK"/>
              <a:t>ysoká </a:t>
            </a:r>
            <a:br>
              <a:rPr lang="en-US" altLang="sk-SK"/>
            </a:br>
            <a:r>
              <a:rPr lang="en-US" altLang="sk-SK"/>
              <a:t>“</a:t>
            </a:r>
            <a:r>
              <a:rPr lang="sk-SK" altLang="sk-SK"/>
              <a:t>v nejlepším případě</a:t>
            </a:r>
            <a:r>
              <a:rPr lang="en-US" altLang="sk-SK"/>
              <a:t>”</a:t>
            </a:r>
            <a:endParaRPr lang="en-US" altLang="en-US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endParaRPr lang="en-US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endParaRPr lang="cs-CZ" altLang="en-US" sz="1800">
              <a:solidFill>
                <a:srgbClr val="000000"/>
              </a:solidFill>
            </a:endParaRPr>
          </a:p>
        </p:txBody>
      </p:sp>
      <p:sp>
        <p:nvSpPr>
          <p:cNvPr id="31748" name="Text Box 4">
            <a:extLst>
              <a:ext uri="{FF2B5EF4-FFF2-40B4-BE49-F238E27FC236}">
                <a16:creationId xmlns:a16="http://schemas.microsoft.com/office/drawing/2014/main" id="{653E3FA1-E330-0070-F5DD-2715608D0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6481763"/>
            <a:ext cx="53736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Leader/Followers, Douglas C. Schmidt, Carlos O’Ryan, Michael Kircher, Irfan Pyarali, and Frank Buschmann, 2000</a:t>
            </a:r>
          </a:p>
        </p:txBody>
      </p:sp>
      <p:pic>
        <p:nvPicPr>
          <p:cNvPr id="31749" name="Picture 1">
            <a:extLst>
              <a:ext uri="{FF2B5EF4-FFF2-40B4-BE49-F238E27FC236}">
                <a16:creationId xmlns:a16="http://schemas.microsoft.com/office/drawing/2014/main" id="{F61307FB-C6CA-00FA-BE4F-7F8F1C1A13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71875"/>
            <a:ext cx="4802188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>
            <a:extLst>
              <a:ext uri="{FF2B5EF4-FFF2-40B4-BE49-F238E27FC236}">
                <a16:creationId xmlns:a16="http://schemas.microsoft.com/office/drawing/2014/main" id="{E925AFC0-9C50-07A4-E337-126ECD902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problémy a řešení</a:t>
            </a:r>
          </a:p>
        </p:txBody>
      </p:sp>
      <p:sp>
        <p:nvSpPr>
          <p:cNvPr id="36866" name="Text Box 2">
            <a:extLst>
              <a:ext uri="{FF2B5EF4-FFF2-40B4-BE49-F238E27FC236}">
                <a16:creationId xmlns:a16="http://schemas.microsoft.com/office/drawing/2014/main" id="{BCE96F1A-84B5-507C-82FD-A256AEC15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900113"/>
            <a:ext cx="8280400" cy="2549525"/>
          </a:xfrm>
          <a:prstGeom prst="rect">
            <a:avLst/>
          </a:prstGeom>
          <a:noFill/>
          <a:ln>
            <a:noFill/>
          </a:ln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  <a:defRPr/>
            </a:pPr>
            <a:r>
              <a:rPr lang="en-US" altLang="en-US" sz="1800" dirty="0" err="1">
                <a:solidFill>
                  <a:srgbClr val="000000"/>
                </a:solidFill>
              </a:rPr>
              <a:t>Pokus</a:t>
            </a:r>
            <a:r>
              <a:rPr lang="en-US" altLang="en-US" sz="1800" dirty="0">
                <a:solidFill>
                  <a:srgbClr val="000000"/>
                </a:solidFill>
              </a:rPr>
              <a:t> 3: </a:t>
            </a:r>
            <a:r>
              <a:rPr lang="en-US" altLang="en-US" sz="1800" dirty="0" err="1">
                <a:solidFill>
                  <a:srgbClr val="000000"/>
                </a:solidFill>
              </a:rPr>
              <a:t>plně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asynchronní</a:t>
            </a:r>
            <a:r>
              <a:rPr lang="en-US" altLang="en-US" sz="1800" dirty="0">
                <a:solidFill>
                  <a:srgbClr val="000000"/>
                </a:solidFill>
              </a:rPr>
              <a:t> Thread Pool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en-US" altLang="en-US" sz="1800" dirty="0" err="1">
                <a:solidFill>
                  <a:srgbClr val="000000"/>
                </a:solidFill>
              </a:rPr>
              <a:t>návrhový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vzor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i="1" dirty="0" err="1">
                <a:solidFill>
                  <a:srgbClr val="000000"/>
                </a:solidFill>
              </a:rPr>
              <a:t>Proactor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  <a:defRPr/>
            </a:pPr>
            <a:r>
              <a:rPr lang="en-US" altLang="en-US" sz="1800" dirty="0">
                <a:solidFill>
                  <a:srgbClr val="000000"/>
                </a:solidFill>
              </a:rPr>
              <a:t>V</a:t>
            </a:r>
            <a:r>
              <a:rPr lang="cs-CZ" altLang="en-US" sz="1800" dirty="0" err="1">
                <a:solidFill>
                  <a:srgbClr val="000000"/>
                </a:solidFill>
              </a:rPr>
              <a:t>ýhody</a:t>
            </a:r>
            <a:endParaRPr lang="cs-CZ" altLang="en-US" sz="18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en-US" altLang="en-US" sz="1800" dirty="0" err="1">
                <a:solidFill>
                  <a:srgbClr val="000000"/>
                </a:solidFill>
              </a:rPr>
              <a:t>eliminuje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sk-SK" sz="1800" dirty="0" err="1"/>
              <a:t>potřeb</a:t>
            </a:r>
            <a:r>
              <a:rPr lang="en-US" sz="1800" dirty="0"/>
              <a:t>u</a:t>
            </a:r>
            <a:r>
              <a:rPr lang="sk-SK" sz="1800" dirty="0"/>
              <a:t> </a:t>
            </a:r>
            <a:r>
              <a:rPr lang="sk-SK" sz="1800" dirty="0" err="1"/>
              <a:t>vyhrazeného</a:t>
            </a:r>
            <a:r>
              <a:rPr lang="sk-SK" sz="1800" dirty="0"/>
              <a:t> </a:t>
            </a:r>
            <a:r>
              <a:rPr lang="sk-SK" sz="1800" dirty="0" err="1"/>
              <a:t>síťového</a:t>
            </a:r>
            <a:r>
              <a:rPr lang="en-US" altLang="en-US" sz="1800" dirty="0">
                <a:solidFill>
                  <a:srgbClr val="000000"/>
                </a:solidFill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</a:rPr>
              <a:t>vlákna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en-US" altLang="en-US" dirty="0" err="1">
                <a:solidFill>
                  <a:srgbClr val="000000"/>
                </a:solidFill>
              </a:rPr>
              <a:t>redukuje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  <a:r>
              <a:rPr lang="cs-CZ" altLang="en-US" dirty="0">
                <a:solidFill>
                  <a:srgbClr val="000000"/>
                </a:solidFill>
              </a:rPr>
              <a:t>režii </a:t>
            </a:r>
            <a:r>
              <a:rPr lang="en-US" altLang="en-US" dirty="0">
                <a:solidFill>
                  <a:srgbClr val="000000"/>
                </a:solidFill>
              </a:rPr>
              <a:t>(</a:t>
            </a:r>
            <a:r>
              <a:rPr lang="en-US" altLang="en-US" dirty="0" err="1">
                <a:solidFill>
                  <a:srgbClr val="000000"/>
                </a:solidFill>
              </a:rPr>
              <a:t>alokace</a:t>
            </a:r>
            <a:r>
              <a:rPr lang="en-US" altLang="en-US" dirty="0">
                <a:solidFill>
                  <a:srgbClr val="000000"/>
                </a:solidFill>
              </a:rPr>
              <a:t>, </a:t>
            </a:r>
            <a:r>
              <a:rPr lang="sk-SK" dirty="0" err="1"/>
              <a:t>synchronizace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altLang="en-US" dirty="0" err="1">
                <a:solidFill>
                  <a:srgbClr val="000000"/>
                </a:solidFill>
              </a:rPr>
              <a:t>změna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  <a:r>
              <a:rPr lang="en-US" altLang="en-US" dirty="0" err="1">
                <a:solidFill>
                  <a:srgbClr val="000000"/>
                </a:solidFill>
              </a:rPr>
              <a:t>kontextu</a:t>
            </a:r>
            <a:r>
              <a:rPr lang="en-US" altLang="en-US" dirty="0">
                <a:solidFill>
                  <a:srgbClr val="000000"/>
                </a:solidFill>
              </a:rPr>
              <a:t>)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  <a:defRPr/>
            </a:pPr>
            <a:r>
              <a:rPr lang="cs-CZ" altLang="en-US" sz="1800" dirty="0">
                <a:solidFill>
                  <a:srgbClr val="000000"/>
                </a:solidFill>
              </a:rPr>
              <a:t>Nevýhody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sk-SK" sz="1800" dirty="0"/>
              <a:t>vyžaduje </a:t>
            </a:r>
            <a:r>
              <a:rPr lang="sk-SK" sz="1800" dirty="0" err="1"/>
              <a:t>efektivní</a:t>
            </a:r>
            <a:r>
              <a:rPr lang="sk-SK" sz="1800" dirty="0"/>
              <a:t> </a:t>
            </a:r>
            <a:r>
              <a:rPr lang="sk-SK" sz="1800" dirty="0" err="1"/>
              <a:t>implementaci</a:t>
            </a:r>
            <a:r>
              <a:rPr lang="sk-SK" sz="1800" dirty="0"/>
              <a:t> v </a:t>
            </a:r>
            <a:r>
              <a:rPr lang="sk-SK" sz="1800" dirty="0" err="1"/>
              <a:t>operačním</a:t>
            </a:r>
            <a:r>
              <a:rPr lang="sk-SK" sz="1800" dirty="0"/>
              <a:t> systému</a:t>
            </a:r>
            <a:r>
              <a:rPr lang="en-US" sz="1800" dirty="0"/>
              <a:t> (OS)</a:t>
            </a:r>
            <a:endParaRPr lang="en-US" altLang="en-US" sz="1800" dirty="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en-US" altLang="en-US" dirty="0" err="1">
                <a:solidFill>
                  <a:srgbClr val="000000"/>
                </a:solidFill>
              </a:rPr>
              <a:t>mnoho</a:t>
            </a:r>
            <a:r>
              <a:rPr lang="en-US" altLang="en-US" dirty="0">
                <a:solidFill>
                  <a:srgbClr val="000000"/>
                </a:solidFill>
              </a:rPr>
              <a:t> OS </a:t>
            </a:r>
            <a:r>
              <a:rPr lang="en-US" altLang="en-US" dirty="0" err="1">
                <a:solidFill>
                  <a:srgbClr val="000000"/>
                </a:solidFill>
              </a:rPr>
              <a:t>nepodporuje</a:t>
            </a:r>
            <a:r>
              <a:rPr lang="en-US" altLang="en-US" dirty="0">
                <a:solidFill>
                  <a:srgbClr val="000000"/>
                </a:solidFill>
              </a:rPr>
              <a:t>, resp. </a:t>
            </a:r>
            <a:r>
              <a:rPr lang="en-US" altLang="en-US" dirty="0" err="1">
                <a:solidFill>
                  <a:srgbClr val="000000"/>
                </a:solidFill>
              </a:rPr>
              <a:t>podporuje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  <a:r>
              <a:rPr lang="sk-SK" dirty="0" err="1"/>
              <a:t>neefektivně</a:t>
            </a:r>
            <a:endParaRPr lang="en-US" dirty="0"/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r>
              <a:rPr lang="sk-SK" dirty="0"/>
              <a:t>zvyšuje </a:t>
            </a:r>
            <a:r>
              <a:rPr lang="sk-SK" dirty="0" err="1"/>
              <a:t>složitost</a:t>
            </a:r>
            <a:r>
              <a:rPr lang="sk-SK" dirty="0"/>
              <a:t> </a:t>
            </a:r>
            <a:r>
              <a:rPr lang="sk-SK" dirty="0" err="1"/>
              <a:t>implementace</a:t>
            </a:r>
            <a:r>
              <a:rPr lang="sk-SK" dirty="0"/>
              <a:t> </a:t>
            </a:r>
            <a:endParaRPr lang="en-US" altLang="en-US" dirty="0">
              <a:solidFill>
                <a:srgbClr val="000000"/>
              </a:solidFill>
            </a:endParaRPr>
          </a:p>
          <a:p>
            <a:pPr marL="360363" lvl="1" indent="0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None/>
              <a:defRPr/>
            </a:pPr>
            <a:endParaRPr lang="en-US" altLang="en-US" sz="18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  <a:defRPr/>
            </a:pPr>
            <a:endParaRPr lang="cs-CZ" altLang="en-US" sz="1800" dirty="0">
              <a:solidFill>
                <a:srgbClr val="000000"/>
              </a:solidFill>
            </a:endParaRPr>
          </a:p>
        </p:txBody>
      </p:sp>
      <p:sp>
        <p:nvSpPr>
          <p:cNvPr id="33796" name="Text Box 4">
            <a:extLst>
              <a:ext uri="{FF2B5EF4-FFF2-40B4-BE49-F238E27FC236}">
                <a16:creationId xmlns:a16="http://schemas.microsoft.com/office/drawing/2014/main" id="{672E44F5-2929-A2E2-89BD-1EE6BE952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6481763"/>
            <a:ext cx="53736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Leader/Followers, Douglas C. Schmidt, Carlos O’Ryan, Michael Kircher, Irfan Pyarali, and Frank Buschmann, 2000</a:t>
            </a:r>
          </a:p>
        </p:txBody>
      </p:sp>
      <p:pic>
        <p:nvPicPr>
          <p:cNvPr id="33797" name="Picture 1">
            <a:extLst>
              <a:ext uri="{FF2B5EF4-FFF2-40B4-BE49-F238E27FC236}">
                <a16:creationId xmlns:a16="http://schemas.microsoft.com/office/drawing/2014/main" id="{A500E564-59DE-A2D8-B68C-D257586E7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608388"/>
            <a:ext cx="5765800" cy="275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>
            <a:extLst>
              <a:ext uri="{FF2B5EF4-FFF2-40B4-BE49-F238E27FC236}">
                <a16:creationId xmlns:a16="http://schemas.microsoft.com/office/drawing/2014/main" id="{BABF36C3-1896-D1CF-8AC7-286544A035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problémy a řešení</a:t>
            </a:r>
          </a:p>
        </p:txBody>
      </p:sp>
      <p:sp>
        <p:nvSpPr>
          <p:cNvPr id="35843" name="Text Box 2">
            <a:extLst>
              <a:ext uri="{FF2B5EF4-FFF2-40B4-BE49-F238E27FC236}">
                <a16:creationId xmlns:a16="http://schemas.microsoft.com/office/drawing/2014/main" id="{4A9C74AD-330B-4D06-E0CD-73D8CBEE5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900113"/>
            <a:ext cx="8280400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Řešení</a:t>
            </a:r>
            <a:r>
              <a:rPr lang="en-US" altLang="en-US" sz="1800">
                <a:solidFill>
                  <a:srgbClr val="000000"/>
                </a:solidFill>
              </a:rPr>
              <a:t> Leader/Followers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události demultiplexuje </a:t>
            </a:r>
            <a:r>
              <a:rPr lang="cs-CZ" altLang="en-US" sz="1800" u="sng">
                <a:solidFill>
                  <a:srgbClr val="000000"/>
                </a:solidFill>
              </a:rPr>
              <a:t>více</a:t>
            </a:r>
            <a:r>
              <a:rPr lang="cs-CZ" altLang="en-US" sz="1800">
                <a:solidFill>
                  <a:srgbClr val="000000"/>
                </a:solidFill>
              </a:rPr>
              <a:t> vláken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tato vlákna </a:t>
            </a:r>
            <a:r>
              <a:rPr lang="cs-CZ" altLang="en-US" sz="1800" u="sng">
                <a:solidFill>
                  <a:srgbClr val="000000"/>
                </a:solidFill>
              </a:rPr>
              <a:t>se střídají</a:t>
            </a:r>
            <a:r>
              <a:rPr lang="cs-CZ" altLang="en-US" sz="1800">
                <a:solidFill>
                  <a:srgbClr val="000000"/>
                </a:solidFill>
              </a:rPr>
              <a:t> v demultiplexování událostí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přijatá událost je </a:t>
            </a:r>
            <a:r>
              <a:rPr lang="cs-CZ" altLang="en-US" sz="1800" u="sng">
                <a:solidFill>
                  <a:srgbClr val="000000"/>
                </a:solidFill>
              </a:rPr>
              <a:t>synchronně</a:t>
            </a:r>
            <a:r>
              <a:rPr lang="cs-CZ" altLang="en-US" sz="1800">
                <a:solidFill>
                  <a:srgbClr val="000000"/>
                </a:solidFill>
              </a:rPr>
              <a:t> předána příslušné službě ke zpracování</a:t>
            </a:r>
          </a:p>
        </p:txBody>
      </p:sp>
      <p:pic>
        <p:nvPicPr>
          <p:cNvPr id="35844" name="Picture 3">
            <a:extLst>
              <a:ext uri="{FF2B5EF4-FFF2-40B4-BE49-F238E27FC236}">
                <a16:creationId xmlns:a16="http://schemas.microsoft.com/office/drawing/2014/main" id="{6F1DA02C-FE48-BD7B-55A5-85C1C529B5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3048000"/>
            <a:ext cx="8459787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5845" name="Text Box 4">
            <a:extLst>
              <a:ext uri="{FF2B5EF4-FFF2-40B4-BE49-F238E27FC236}">
                <a16:creationId xmlns:a16="http://schemas.microsoft.com/office/drawing/2014/main" id="{155029BD-209A-BD10-F999-212AAEF66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6481763"/>
            <a:ext cx="53736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Leader/Followers, Douglas C. Schmidt, Carlos O’Ryan, Michael Kircher, Irfan Pyarali, and Frank Buschmann, 2000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>
            <a:extLst>
              <a:ext uri="{FF2B5EF4-FFF2-40B4-BE49-F238E27FC236}">
                <a16:creationId xmlns:a16="http://schemas.microsoft.com/office/drawing/2014/main" id="{07F08844-C9A7-C1FA-40BA-31A195918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</a:t>
            </a:r>
            <a:r>
              <a:rPr lang="en-US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životní cyklus vlákna</a:t>
            </a:r>
            <a:endParaRPr lang="cs-CZ" altLang="en-US" sz="3200" b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37891" name="Text Box 2">
            <a:extLst>
              <a:ext uri="{FF2B5EF4-FFF2-40B4-BE49-F238E27FC236}">
                <a16:creationId xmlns:a16="http://schemas.microsoft.com/office/drawing/2014/main" id="{50A48083-C0E7-9942-FF0D-BBC1728F4E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900113"/>
            <a:ext cx="8280400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Leading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 b="1">
                <a:solidFill>
                  <a:srgbClr val="000000"/>
                </a:solidFill>
              </a:rPr>
              <a:t>leader</a:t>
            </a:r>
            <a:r>
              <a:rPr lang="en-US" altLang="en-US" sz="1800">
                <a:solidFill>
                  <a:srgbClr val="000000"/>
                </a:solidFill>
              </a:rPr>
              <a:t> </a:t>
            </a:r>
            <a:r>
              <a:rPr lang="sk-SK" altLang="sk-SK" sz="1800"/>
              <a:t>čeká na událost </a:t>
            </a:r>
            <a:r>
              <a:rPr lang="en-US" altLang="en-US" sz="1800">
                <a:solidFill>
                  <a:srgbClr val="000000"/>
                </a:solidFill>
              </a:rPr>
              <a:t>ze zdroje událostí 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sk-SK" sz="1800"/>
              <a:t>k</a:t>
            </a:r>
            <a:r>
              <a:rPr lang="sk-SK" altLang="sk-SK" sz="1800"/>
              <a:t>dyž </a:t>
            </a:r>
            <a:r>
              <a:rPr lang="en-US" altLang="en-US" sz="1800">
                <a:solidFill>
                  <a:srgbClr val="000000"/>
                </a:solidFill>
              </a:rPr>
              <a:t>zaznamená novou událost: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/>
              <a:t>povýší </a:t>
            </a:r>
            <a:r>
              <a:rPr lang="en-US" altLang="en-US">
                <a:solidFill>
                  <a:srgbClr val="000000"/>
                </a:solidFill>
              </a:rPr>
              <a:t>nějakého </a:t>
            </a:r>
            <a:r>
              <a:rPr lang="en-US" altLang="en-US" b="1">
                <a:solidFill>
                  <a:srgbClr val="000000"/>
                </a:solidFill>
              </a:rPr>
              <a:t>followera</a:t>
            </a:r>
            <a:r>
              <a:rPr lang="en-US" altLang="en-US">
                <a:solidFill>
                  <a:srgbClr val="000000"/>
                </a:solidFill>
              </a:rPr>
              <a:t> na </a:t>
            </a:r>
            <a:r>
              <a:rPr lang="en-US" altLang="en-US" b="1">
                <a:solidFill>
                  <a:srgbClr val="000000"/>
                </a:solidFill>
              </a:rPr>
              <a:t>leadera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/>
              <a:t>změní </a:t>
            </a:r>
            <a:r>
              <a:rPr lang="en-US" altLang="en-US">
                <a:solidFill>
                  <a:srgbClr val="000000"/>
                </a:solidFill>
              </a:rPr>
              <a:t>se na </a:t>
            </a:r>
            <a:r>
              <a:rPr lang="en-US" altLang="en-US" b="1">
                <a:solidFill>
                  <a:srgbClr val="000000"/>
                </a:solidFill>
              </a:rPr>
              <a:t>processing</a:t>
            </a:r>
            <a:r>
              <a:rPr lang="en-US" altLang="en-US">
                <a:solidFill>
                  <a:srgbClr val="000000"/>
                </a:solidFill>
              </a:rPr>
              <a:t> a zpracuje událost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Following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 b="1">
                <a:solidFill>
                  <a:srgbClr val="000000"/>
                </a:solidFill>
              </a:rPr>
              <a:t>followers</a:t>
            </a:r>
            <a:r>
              <a:rPr lang="en-US" altLang="en-US" sz="1800">
                <a:solidFill>
                  <a:srgbClr val="000000"/>
                </a:solidFill>
              </a:rPr>
              <a:t> </a:t>
            </a:r>
            <a:r>
              <a:rPr lang="sk-SK" altLang="sk-SK" sz="1800"/>
              <a:t>čekají </a:t>
            </a:r>
            <a:r>
              <a:rPr lang="en-US" altLang="en-US" sz="1800">
                <a:solidFill>
                  <a:srgbClr val="000000"/>
                </a:solidFill>
              </a:rPr>
              <a:t>na to, aby se stali </a:t>
            </a:r>
            <a:r>
              <a:rPr lang="en-US" altLang="en-US" sz="1800" b="1">
                <a:solidFill>
                  <a:srgbClr val="000000"/>
                </a:solidFill>
              </a:rPr>
              <a:t>leadrem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 sz="1800"/>
              <a:t>různé způsob</a:t>
            </a:r>
            <a:r>
              <a:rPr lang="en-US" altLang="sk-SK" sz="1800"/>
              <a:t>y</a:t>
            </a:r>
            <a:r>
              <a:rPr lang="sk-SK" altLang="sk-SK" sz="1800"/>
              <a:t> </a:t>
            </a:r>
            <a:r>
              <a:rPr lang="en-US" altLang="en-US" sz="1800">
                <a:solidFill>
                  <a:srgbClr val="000000"/>
                </a:solidFill>
              </a:rPr>
              <a:t>organizace </a:t>
            </a:r>
            <a:r>
              <a:rPr lang="sk-SK" altLang="sk-SK" sz="1800"/>
              <a:t>čekajících </a:t>
            </a:r>
            <a:r>
              <a:rPr lang="en-US" altLang="en-US" sz="1800" b="1">
                <a:solidFill>
                  <a:srgbClr val="000000"/>
                </a:solidFill>
              </a:rPr>
              <a:t>followers</a:t>
            </a: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>
                <a:solidFill>
                  <a:srgbClr val="000000"/>
                </a:solidFill>
              </a:rPr>
              <a:t>zasobnik LIFO </a:t>
            </a:r>
            <a:r>
              <a:rPr lang="sk-SK" altLang="sk-SK"/>
              <a:t>pomáhá</a:t>
            </a:r>
            <a:r>
              <a:rPr lang="en-US" altLang="sk-SK"/>
              <a:t> </a:t>
            </a:r>
            <a:r>
              <a:rPr lang="sk-SK" altLang="sk-SK"/>
              <a:t>při </a:t>
            </a:r>
            <a:r>
              <a:rPr lang="en-US" altLang="en-US">
                <a:solidFill>
                  <a:srgbClr val="000000"/>
                </a:solidFill>
              </a:rPr>
              <a:t>“</a:t>
            </a:r>
            <a:r>
              <a:rPr lang="en-US" altLang="en-US"/>
              <a:t>o</a:t>
            </a:r>
            <a:r>
              <a:rPr lang="sk-SK" altLang="sk-SK"/>
              <a:t>hřívání</a:t>
            </a:r>
            <a:r>
              <a:rPr lang="en-US" altLang="en-US">
                <a:solidFill>
                  <a:srgbClr val="000000"/>
                </a:solidFill>
              </a:rPr>
              <a:t>” CPU cache</a:t>
            </a:r>
            <a:endParaRPr lang="cs-CZ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Processing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demultiplexuje</a:t>
            </a:r>
            <a:r>
              <a:rPr lang="en-US" altLang="en-US" sz="1800">
                <a:solidFill>
                  <a:srgbClr val="000000"/>
                </a:solidFill>
              </a:rPr>
              <a:t> a dispatchuje událost do event handleru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 sz="1800"/>
              <a:t>více </a:t>
            </a:r>
            <a:r>
              <a:rPr lang="en-US" altLang="en-US" sz="1800" b="1">
                <a:solidFill>
                  <a:srgbClr val="000000"/>
                </a:solidFill>
              </a:rPr>
              <a:t>processing</a:t>
            </a:r>
            <a:r>
              <a:rPr lang="en-US" altLang="en-US" sz="1800">
                <a:solidFill>
                  <a:srgbClr val="000000"/>
                </a:solidFill>
              </a:rPr>
              <a:t> </a:t>
            </a:r>
            <a:r>
              <a:rPr lang="sk-SK" altLang="sk-SK" sz="1800"/>
              <a:t>vláken zpracovává </a:t>
            </a:r>
            <a:r>
              <a:rPr lang="en-US" altLang="en-US" sz="1800">
                <a:solidFill>
                  <a:srgbClr val="000000"/>
                </a:solidFill>
              </a:rPr>
              <a:t>události </a:t>
            </a:r>
            <a:r>
              <a:rPr lang="sk-SK" altLang="sk-SK" sz="1800"/>
              <a:t>současně </a:t>
            </a:r>
            <a:br>
              <a:rPr lang="en-US" altLang="sk-SK" sz="1800"/>
            </a:br>
            <a:r>
              <a:rPr lang="sk-SK" altLang="sk-SK" sz="1800"/>
              <a:t>zatím </a:t>
            </a:r>
            <a:r>
              <a:rPr lang="en-US" altLang="sk-SK" sz="1800"/>
              <a:t>co </a:t>
            </a:r>
            <a:r>
              <a:rPr lang="en-US" altLang="en-US" sz="1800" b="1">
                <a:solidFill>
                  <a:srgbClr val="000000"/>
                </a:solidFill>
              </a:rPr>
              <a:t>leader</a:t>
            </a:r>
            <a:r>
              <a:rPr lang="en-US" altLang="en-US" sz="1800">
                <a:solidFill>
                  <a:srgbClr val="000000"/>
                </a:solidFill>
              </a:rPr>
              <a:t> </a:t>
            </a:r>
            <a:r>
              <a:rPr lang="sk-SK" altLang="sk-SK" sz="1800"/>
              <a:t>čeká</a:t>
            </a:r>
            <a:endParaRPr lang="en-US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po zpracování události se </a:t>
            </a:r>
            <a:r>
              <a:rPr lang="sk-SK" altLang="sk-SK" sz="1800"/>
              <a:t>vrátí</a:t>
            </a:r>
            <a:r>
              <a:rPr lang="sk-SK" altLang="sk-SK" sz="1800" b="1"/>
              <a:t> </a:t>
            </a:r>
            <a:r>
              <a:rPr lang="en-US" altLang="en-US" sz="1800">
                <a:solidFill>
                  <a:srgbClr val="000000"/>
                </a:solidFill>
              </a:rPr>
              <a:t>do roly </a:t>
            </a:r>
            <a:r>
              <a:rPr lang="en-US" altLang="en-US" sz="1800" b="1">
                <a:solidFill>
                  <a:srgbClr val="000000"/>
                </a:solidFill>
              </a:rPr>
              <a:t>followera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jestli je thread pool </a:t>
            </a:r>
            <a:r>
              <a:rPr lang="sk-SK" altLang="sk-SK" sz="1800"/>
              <a:t>prázdný</a:t>
            </a:r>
            <a:r>
              <a:rPr lang="en-US" altLang="sk-SK" sz="1800"/>
              <a:t>,</a:t>
            </a:r>
            <a:r>
              <a:rPr lang="sk-SK" altLang="sk-SK" sz="1800"/>
              <a:t> </a:t>
            </a:r>
            <a:r>
              <a:rPr lang="en-US" altLang="en-US" sz="1800">
                <a:solidFill>
                  <a:srgbClr val="000000"/>
                </a:solidFill>
              </a:rPr>
              <a:t>tak se rovnou </a:t>
            </a:r>
            <a:r>
              <a:rPr lang="sk-SK" altLang="sk-SK" sz="1800"/>
              <a:t>postaví </a:t>
            </a:r>
            <a:r>
              <a:rPr lang="en-US" altLang="en-US" sz="1800">
                <a:solidFill>
                  <a:srgbClr val="000000"/>
                </a:solidFill>
              </a:rPr>
              <a:t>do roly </a:t>
            </a:r>
            <a:r>
              <a:rPr lang="en-US" altLang="en-US" sz="1800" b="1">
                <a:solidFill>
                  <a:srgbClr val="000000"/>
                </a:solidFill>
              </a:rPr>
              <a:t>leadera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Alternativa:</a:t>
            </a:r>
            <a:endParaRPr lang="cs-CZ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/>
              <a:t>Vlákno</a:t>
            </a:r>
            <a:r>
              <a:rPr lang="en-US" altLang="sk-SK"/>
              <a:t>,</a:t>
            </a:r>
            <a:r>
              <a:rPr lang="sk-SK" altLang="sk-SK"/>
              <a:t> které </a:t>
            </a:r>
            <a:r>
              <a:rPr lang="en-US" altLang="sk-SK"/>
              <a:t>právě dopracovalo, se taky </a:t>
            </a:r>
            <a:r>
              <a:rPr lang="sk-SK" altLang="sk-SK"/>
              <a:t>může </a:t>
            </a:r>
            <a:r>
              <a:rPr lang="en-US" altLang="sk-SK"/>
              <a:t>hned nastavit </a:t>
            </a:r>
            <a:br>
              <a:rPr lang="en-US" altLang="sk-SK"/>
            </a:br>
            <a:r>
              <a:rPr lang="en-US" altLang="sk-SK"/>
              <a:t>jako novy </a:t>
            </a:r>
            <a:r>
              <a:rPr lang="en-US" altLang="sk-SK" b="1"/>
              <a:t>leader</a:t>
            </a:r>
            <a:r>
              <a:rPr lang="en-US" altLang="sk-SK"/>
              <a:t> - </a:t>
            </a:r>
            <a:r>
              <a:rPr lang="sk-SK" altLang="sk-SK"/>
              <a:t>pomáhá</a:t>
            </a:r>
            <a:r>
              <a:rPr lang="en-US" altLang="sk-SK"/>
              <a:t> to </a:t>
            </a:r>
            <a:r>
              <a:rPr lang="sk-SK" altLang="sk-SK"/>
              <a:t>při </a:t>
            </a:r>
            <a:r>
              <a:rPr lang="en-US" altLang="en-US">
                <a:solidFill>
                  <a:srgbClr val="000000"/>
                </a:solidFill>
              </a:rPr>
              <a:t>“</a:t>
            </a:r>
            <a:r>
              <a:rPr lang="en-US" altLang="en-US"/>
              <a:t>o</a:t>
            </a:r>
            <a:r>
              <a:rPr lang="sk-SK" altLang="sk-SK"/>
              <a:t>hřívání</a:t>
            </a:r>
            <a:r>
              <a:rPr lang="en-US" altLang="en-US">
                <a:solidFill>
                  <a:srgbClr val="000000"/>
                </a:solidFill>
              </a:rPr>
              <a:t>” CPU cache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endParaRPr lang="en-US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endParaRPr lang="cs-CZ" altLang="en-US" sz="15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1">
            <a:extLst>
              <a:ext uri="{FF2B5EF4-FFF2-40B4-BE49-F238E27FC236}">
                <a16:creationId xmlns:a16="http://schemas.microsoft.com/office/drawing/2014/main" id="{F09DBC12-30FF-DDE6-ABCA-377315F9D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struktura</a:t>
            </a:r>
          </a:p>
        </p:txBody>
      </p:sp>
      <p:pic>
        <p:nvPicPr>
          <p:cNvPr id="39939" name="Picture 2">
            <a:extLst>
              <a:ext uri="{FF2B5EF4-FFF2-40B4-BE49-F238E27FC236}">
                <a16:creationId xmlns:a16="http://schemas.microsoft.com/office/drawing/2014/main" id="{F1163081-FBB8-6836-F1EC-6B1DE2998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981075"/>
            <a:ext cx="8820150" cy="531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9940" name="Text Box 3">
            <a:extLst>
              <a:ext uri="{FF2B5EF4-FFF2-40B4-BE49-F238E27FC236}">
                <a16:creationId xmlns:a16="http://schemas.microsoft.com/office/drawing/2014/main" id="{7F802FDC-BD08-DC12-22C4-6B69B5586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6481763"/>
            <a:ext cx="53736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Leader/Followers, Douglas C. Schmidt, Carlos O’Ryan, Michael Kircher, Irfan Pyarali, and Frank Buschmann, 2000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>
            <a:extLst>
              <a:ext uri="{FF2B5EF4-FFF2-40B4-BE49-F238E27FC236}">
                <a16:creationId xmlns:a16="http://schemas.microsoft.com/office/drawing/2014/main" id="{A3671960-957B-6353-B629-32B389F43A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Half-Sync/Half-Async – architektonický vzor</a:t>
            </a:r>
          </a:p>
        </p:txBody>
      </p:sp>
      <p:sp>
        <p:nvSpPr>
          <p:cNvPr id="5123" name="Text Box 2">
            <a:extLst>
              <a:ext uri="{FF2B5EF4-FFF2-40B4-BE49-F238E27FC236}">
                <a16:creationId xmlns:a16="http://schemas.microsoft.com/office/drawing/2014/main" id="{6A867B13-CC67-DE80-1494-8795B1721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1260475"/>
            <a:ext cx="8280400" cy="192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Kontext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vícevláknový systém s komunikací </a:t>
            </a:r>
            <a:br>
              <a:rPr lang="en-US" altLang="en-US" sz="1800">
                <a:solidFill>
                  <a:srgbClr val="000000"/>
                </a:solidFill>
              </a:rPr>
            </a:br>
            <a:r>
              <a:rPr lang="cs-CZ" altLang="en-US" sz="1800">
                <a:solidFill>
                  <a:srgbClr val="000000"/>
                </a:solidFill>
              </a:rPr>
              <a:t>synchronních a asynchronních služeb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Účel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zjednodušit použití takových služeb bez ztráty výkonnosti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Příklad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síťování v BSD UNIXu</a:t>
            </a:r>
          </a:p>
        </p:txBody>
      </p:sp>
      <p:pic>
        <p:nvPicPr>
          <p:cNvPr id="5124" name="Picture 3">
            <a:extLst>
              <a:ext uri="{FF2B5EF4-FFF2-40B4-BE49-F238E27FC236}">
                <a16:creationId xmlns:a16="http://schemas.microsoft.com/office/drawing/2014/main" id="{C292C768-D2DD-5911-5C6F-D403F9FBF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567113"/>
            <a:ext cx="5038725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125" name="Text Box 4">
            <a:extLst>
              <a:ext uri="{FF2B5EF4-FFF2-40B4-BE49-F238E27FC236}">
                <a16:creationId xmlns:a16="http://schemas.microsoft.com/office/drawing/2014/main" id="{7361E07A-B162-FAAB-3E22-953AB7F99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25" y="6480175"/>
            <a:ext cx="23828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Half Sync/Half Async, Douglas C. Schmidt, 1998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1">
            <a:extLst>
              <a:ext uri="{FF2B5EF4-FFF2-40B4-BE49-F238E27FC236}">
                <a16:creationId xmlns:a16="http://schemas.microsoft.com/office/drawing/2014/main" id="{8E78C94E-1114-8FB8-562C-7393A2E7B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dynamické chování</a:t>
            </a:r>
          </a:p>
        </p:txBody>
      </p:sp>
      <p:pic>
        <p:nvPicPr>
          <p:cNvPr id="41987" name="Picture 2">
            <a:extLst>
              <a:ext uri="{FF2B5EF4-FFF2-40B4-BE49-F238E27FC236}">
                <a16:creationId xmlns:a16="http://schemas.microsoft.com/office/drawing/2014/main" id="{A15E4C29-069E-03D6-5714-8CFFAA58E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900113"/>
            <a:ext cx="7972425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1988" name="Text Box 3">
            <a:extLst>
              <a:ext uri="{FF2B5EF4-FFF2-40B4-BE49-F238E27FC236}">
                <a16:creationId xmlns:a16="http://schemas.microsoft.com/office/drawing/2014/main" id="{66A40FBB-2C5D-F003-CB34-36EB808F6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700" y="6481763"/>
            <a:ext cx="537368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Leader/Followers, Douglas C. Schmidt, Carlos O’Ryan, Michael Kircher, Irfan Pyarali, and Frank Buschmann, 2000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1">
            <a:extLst>
              <a:ext uri="{FF2B5EF4-FFF2-40B4-BE49-F238E27FC236}">
                <a16:creationId xmlns:a16="http://schemas.microsoft.com/office/drawing/2014/main" id="{4297C83C-86EC-6E53-F4D6-84254982B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varianty</a:t>
            </a:r>
          </a:p>
        </p:txBody>
      </p:sp>
      <p:sp>
        <p:nvSpPr>
          <p:cNvPr id="44035" name="Text Box 2">
            <a:extLst>
              <a:ext uri="{FF2B5EF4-FFF2-40B4-BE49-F238E27FC236}">
                <a16:creationId xmlns:a16="http://schemas.microsoft.com/office/drawing/2014/main" id="{149B5C2E-8FA9-A4E6-66D3-AF7D6E25F1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900113"/>
            <a:ext cx="8280400" cy="444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9500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Varianty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Bound Handle/Thread Associations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k vláknům jsou přiřazeny (bound) handles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obyčejný Leader/Followers přiřazení nemá (unbound)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sk-SK" altLang="sk-SK" sz="1800"/>
              <a:t>jestliže </a:t>
            </a:r>
            <a:r>
              <a:rPr lang="en-US" altLang="en-US" sz="1800">
                <a:solidFill>
                  <a:srgbClr val="000000"/>
                </a:solidFill>
              </a:rPr>
              <a:t>leaderovi </a:t>
            </a:r>
            <a:r>
              <a:rPr lang="sk-SK" altLang="sk-SK" sz="1800"/>
              <a:t>událost nepatří</a:t>
            </a:r>
            <a:r>
              <a:rPr lang="en-US" altLang="en-US" sz="1800">
                <a:solidFill>
                  <a:srgbClr val="000000"/>
                </a:solidFill>
              </a:rPr>
              <a:t>, </a:t>
            </a:r>
            <a:r>
              <a:rPr lang="sk-SK" altLang="sk-SK" sz="1800"/>
              <a:t>předá ji dál správnému </a:t>
            </a:r>
            <a:r>
              <a:rPr lang="en-US" altLang="en-US" sz="1800">
                <a:solidFill>
                  <a:srgbClr val="000000"/>
                </a:solidFill>
              </a:rPr>
              <a:t>followerovi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Multiple Handle Sets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Multiple Leaders and Multiple Followers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Hybrid Thread Associations</a:t>
            </a:r>
            <a:r>
              <a:rPr lang="cs-CZ" altLang="en-US" sz="1800">
                <a:solidFill>
                  <a:srgbClr val="000000"/>
                </a:solidFill>
              </a:rPr>
              <a:t> – vlákna bound i unbound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Hybrid Client/Servers</a:t>
            </a:r>
            <a:r>
              <a:rPr lang="cs-CZ" altLang="en-US" sz="1800">
                <a:solidFill>
                  <a:srgbClr val="000000"/>
                </a:solidFill>
              </a:rPr>
              <a:t> – přiřazení vláken se muže měnit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Alternative Event Sources and Sinks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vice </a:t>
            </a:r>
            <a:r>
              <a:rPr lang="sk-SK" altLang="sk-SK" sz="1800"/>
              <a:t>typů</a:t>
            </a:r>
            <a:r>
              <a:rPr lang="en-US" altLang="en-US" sz="1800">
                <a:solidFill>
                  <a:srgbClr val="000000"/>
                </a:solidFill>
              </a:rPr>
              <a:t>/</a:t>
            </a:r>
            <a:r>
              <a:rPr lang="sk-SK" altLang="sk-SK" sz="1800"/>
              <a:t>zdrojů</a:t>
            </a:r>
            <a:r>
              <a:rPr lang="en-US" altLang="en-US" sz="1800">
                <a:solidFill>
                  <a:srgbClr val="000000"/>
                </a:solidFill>
              </a:rPr>
              <a:t> </a:t>
            </a:r>
            <a:r>
              <a:rPr lang="sk-SK" altLang="sk-SK" sz="1800"/>
              <a:t>událost</a:t>
            </a:r>
            <a:r>
              <a:rPr lang="cs-CZ" altLang="en-US" sz="1800">
                <a:solidFill>
                  <a:srgbClr val="000000"/>
                </a:solidFill>
              </a:rPr>
              <a:t>í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jeden leader </a:t>
            </a:r>
            <a:r>
              <a:rPr lang="sk-SK" altLang="sk-SK" sz="1800"/>
              <a:t>přiřazen </a:t>
            </a:r>
            <a:r>
              <a:rPr lang="en-US" altLang="en-US" sz="1800">
                <a:solidFill>
                  <a:srgbClr val="000000"/>
                </a:solidFill>
              </a:rPr>
              <a:t>ke každému zdroji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n</a:t>
            </a:r>
            <a:r>
              <a:rPr lang="cs-CZ" altLang="en-US" sz="1800">
                <a:solidFill>
                  <a:srgbClr val="000000"/>
                </a:solidFill>
              </a:rPr>
              <a:t>evýhod</a:t>
            </a:r>
            <a:r>
              <a:rPr lang="en-US" altLang="en-US" sz="1800">
                <a:solidFill>
                  <a:srgbClr val="000000"/>
                </a:solidFill>
              </a:rPr>
              <a:t>a – </a:t>
            </a:r>
            <a:r>
              <a:rPr lang="sk-SK" altLang="sk-SK" sz="1800"/>
              <a:t>je potřeba</a:t>
            </a:r>
            <a:r>
              <a:rPr lang="en-US" altLang="sk-SK" sz="1800"/>
              <a:t> </a:t>
            </a:r>
            <a:r>
              <a:rPr lang="sk-SK" altLang="sk-SK" sz="1800"/>
              <a:t>vždy více vláken </a:t>
            </a:r>
            <a:r>
              <a:rPr lang="en-US" altLang="en-US" sz="1800">
                <a:solidFill>
                  <a:srgbClr val="000000"/>
                </a:solidFill>
              </a:rPr>
              <a:t>nez </a:t>
            </a:r>
            <a:r>
              <a:rPr lang="sk-SK" altLang="sk-SK" sz="1800"/>
              <a:t>zdrojů</a:t>
            </a:r>
            <a:r>
              <a:rPr lang="en-US" altLang="en-US" sz="1800">
                <a:solidFill>
                  <a:srgbClr val="000000"/>
                </a:solidFill>
              </a:rPr>
              <a:t> (</a:t>
            </a:r>
            <a:r>
              <a:rPr lang="sk-SK" altLang="sk-SK" sz="1800"/>
              <a:t>škálovatelnost</a:t>
            </a:r>
            <a:r>
              <a:rPr lang="en-US" altLang="en-US" sz="1800">
                <a:solidFill>
                  <a:srgbClr val="000000"/>
                </a:solidFill>
              </a:rPr>
              <a:t>)</a:t>
            </a:r>
            <a:endParaRPr lang="cs-CZ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Praktické použití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webové server</a:t>
            </a:r>
            <a:r>
              <a:rPr lang="en-US" altLang="en-US" sz="1800">
                <a:solidFill>
                  <a:srgbClr val="000000"/>
                </a:solidFill>
              </a:rPr>
              <a:t>y, </a:t>
            </a:r>
            <a:r>
              <a:rPr lang="sk-SK" altLang="sk-SK" sz="1800"/>
              <a:t>transakční </a:t>
            </a:r>
            <a:r>
              <a:rPr lang="en-US" altLang="en-US" sz="1800">
                <a:solidFill>
                  <a:srgbClr val="000000"/>
                </a:solidFill>
              </a:rPr>
              <a:t>monitory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CORBA Object request brokery</a:t>
            </a:r>
            <a:endParaRPr lang="en-US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Příklad ze života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stanoviště taxíků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>
            <a:extLst>
              <a:ext uri="{FF2B5EF4-FFF2-40B4-BE49-F238E27FC236}">
                <a16:creationId xmlns:a16="http://schemas.microsoft.com/office/drawing/2014/main" id="{713EBEDE-A4B2-30BD-9870-FD8CCEBEB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Leader/Followers – shrnutí</a:t>
            </a:r>
          </a:p>
        </p:txBody>
      </p:sp>
      <p:sp>
        <p:nvSpPr>
          <p:cNvPr id="46083" name="Text Box 2">
            <a:extLst>
              <a:ext uri="{FF2B5EF4-FFF2-40B4-BE49-F238E27FC236}">
                <a16:creationId xmlns:a16="http://schemas.microsoft.com/office/drawing/2014/main" id="{E7A79A11-6EF1-CD16-5A50-48F496CAD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900113"/>
            <a:ext cx="828040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Výhody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efektivita, vyšší výkon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jednoduchost programování</a:t>
            </a:r>
            <a:endParaRPr lang="en-US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Nevýhody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složitější implementace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menší flexibilita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potenciální bottleneck – pouze jedno vlákno pro I/O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Tx/>
              <a:buSzTx/>
              <a:buFontTx/>
              <a:buNone/>
            </a:pPr>
            <a:endParaRPr lang="cs-CZ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sk-SK" sz="1800"/>
              <a:t>V</a:t>
            </a:r>
            <a:r>
              <a:rPr lang="sk-SK" altLang="sk-SK" sz="1800"/>
              <a:t>hodné použití</a:t>
            </a:r>
            <a:endParaRPr lang="en-US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když </a:t>
            </a:r>
            <a:r>
              <a:rPr lang="sk-SK" altLang="sk-SK" sz="1800"/>
              <a:t>potřebujeme nízkou </a:t>
            </a:r>
            <a:r>
              <a:rPr lang="en-US" altLang="sk-SK" sz="1800"/>
              <a:t>(</a:t>
            </a:r>
            <a:r>
              <a:rPr lang="en-US" altLang="en-US" sz="1800">
                <a:solidFill>
                  <a:srgbClr val="000000"/>
                </a:solidFill>
              </a:rPr>
              <a:t>realtime) odezvu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sk-SK" sz="1800"/>
              <a:t>m</a:t>
            </a:r>
            <a:r>
              <a:rPr lang="sk-SK" altLang="sk-SK" sz="1800"/>
              <a:t>áme </a:t>
            </a:r>
            <a:r>
              <a:rPr lang="en-US" altLang="en-US" sz="1800">
                <a:solidFill>
                  <a:srgbClr val="000000"/>
                </a:solidFill>
              </a:rPr>
              <a:t>mnoho </a:t>
            </a:r>
            <a:r>
              <a:rPr lang="sk-SK" altLang="sk-SK" sz="1800"/>
              <a:t>událostí </a:t>
            </a:r>
            <a:r>
              <a:rPr lang="en-US" altLang="en-US" sz="1800">
                <a:solidFill>
                  <a:srgbClr val="000000"/>
                </a:solidFill>
              </a:rPr>
              <a:t>s </a:t>
            </a:r>
            <a:r>
              <a:rPr lang="cs-CZ" altLang="en-US" sz="1800">
                <a:solidFill>
                  <a:srgbClr val="000000"/>
                </a:solidFill>
              </a:rPr>
              <a:t>krátk</a:t>
            </a:r>
            <a:r>
              <a:rPr lang="en-US" altLang="en-US" sz="1800">
                <a:solidFill>
                  <a:srgbClr val="000000"/>
                </a:solidFill>
              </a:rPr>
              <a:t>ou dobou </a:t>
            </a:r>
            <a:r>
              <a:rPr lang="sk-SK" altLang="sk-SK" sz="1800"/>
              <a:t>běh</a:t>
            </a:r>
            <a:r>
              <a:rPr lang="en-US" altLang="en-US" sz="1800">
                <a:solidFill>
                  <a:srgbClr val="000000"/>
                </a:solidFill>
              </a:rPr>
              <a:t>u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“predictability over scalability”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endParaRPr lang="en-US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Alternativy</a:t>
            </a:r>
          </a:p>
          <a:p>
            <a:pPr lvl="1" algn="just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Half-Sync/Half-Async</a:t>
            </a:r>
            <a:r>
              <a:rPr lang="en-US" altLang="en-US" sz="1800">
                <a:solidFill>
                  <a:srgbClr val="000000"/>
                </a:solidFill>
              </a:rPr>
              <a:t> –</a:t>
            </a:r>
            <a:r>
              <a:rPr lang="en-US" altLang="en-US" sz="1800" b="1">
                <a:solidFill>
                  <a:srgbClr val="000000"/>
                </a:solidFill>
              </a:rPr>
              <a:t> “</a:t>
            </a:r>
            <a:r>
              <a:rPr lang="en-US" altLang="en-US" sz="1800">
                <a:solidFill>
                  <a:srgbClr val="000000"/>
                </a:solidFill>
              </a:rPr>
              <a:t>scalability over predictability”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Active Object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Reactor</a:t>
            </a:r>
            <a:r>
              <a:rPr lang="cs-CZ" altLang="en-US" sz="1800">
                <a:solidFill>
                  <a:srgbClr val="000000"/>
                </a:solidFill>
              </a:rPr>
              <a:t> – když je zpracování událostí krátké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Proactor</a:t>
            </a:r>
            <a:r>
              <a:rPr lang="cs-CZ" altLang="en-US" sz="1800">
                <a:solidFill>
                  <a:srgbClr val="000000"/>
                </a:solidFill>
              </a:rPr>
              <a:t> – pokud nám nevadí asynchronní zpracování a OS to umí</a:t>
            </a:r>
          </a:p>
        </p:txBody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98381465-C3A2-BC96-A618-69152F89E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1260475"/>
            <a:ext cx="4140200" cy="7207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1800">
                <a:solidFill>
                  <a:srgbClr val="000000"/>
                </a:solidFill>
              </a:rPr>
              <a:t>Srovnání s Half-Sync/Half-Reactive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>
            <a:extLst>
              <a:ext uri="{FF2B5EF4-FFF2-40B4-BE49-F238E27FC236}">
                <a16:creationId xmlns:a16="http://schemas.microsoft.com/office/drawing/2014/main" id="{962D17B3-4F0D-F720-1441-6CA172D7D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Half-Sync/Half-Async – problémy</a:t>
            </a:r>
          </a:p>
        </p:txBody>
      </p:sp>
      <p:sp>
        <p:nvSpPr>
          <p:cNvPr id="7171" name="Text Box 2">
            <a:extLst>
              <a:ext uri="{FF2B5EF4-FFF2-40B4-BE49-F238E27FC236}">
                <a16:creationId xmlns:a16="http://schemas.microsoft.com/office/drawing/2014/main" id="{D2309E21-36CB-3CA9-4AFC-13BD6CC4C4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1260475"/>
            <a:ext cx="8280400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9500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Problémy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synchronní zpracování služeb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jednodušší programování, ale může dlouho blokovat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typicky high-level služby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asynchronní zpracování služeb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složitější programování, možnost vyššího výkonu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někdy je vynuceno přímo hardwarem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typicky low-level služby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tyto služby spolu potřebují komunikovat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jak to vše skloubit?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>
            <a:extLst>
              <a:ext uri="{FF2B5EF4-FFF2-40B4-BE49-F238E27FC236}">
                <a16:creationId xmlns:a16="http://schemas.microsoft.com/office/drawing/2014/main" id="{DC71C50F-68ED-7F94-A7AC-3D3966BD0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Half-Sync/Half-Async – struktura</a:t>
            </a:r>
          </a:p>
        </p:txBody>
      </p:sp>
      <p:pic>
        <p:nvPicPr>
          <p:cNvPr id="9219" name="Picture 2">
            <a:extLst>
              <a:ext uri="{FF2B5EF4-FFF2-40B4-BE49-F238E27FC236}">
                <a16:creationId xmlns:a16="http://schemas.microsoft.com/office/drawing/2014/main" id="{51D064FD-1133-42B5-43BC-AB3A9D30B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2859088"/>
            <a:ext cx="86772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20" name="AutoShape 3">
            <a:extLst>
              <a:ext uri="{FF2B5EF4-FFF2-40B4-BE49-F238E27FC236}">
                <a16:creationId xmlns:a16="http://schemas.microsoft.com/office/drawing/2014/main" id="{E32C0908-CC2D-EB7A-26C2-EBED403C1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4500563"/>
            <a:ext cx="8820150" cy="10795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b="0"/>
          </a:p>
        </p:txBody>
      </p:sp>
      <p:sp>
        <p:nvSpPr>
          <p:cNvPr id="9221" name="AutoShape 4">
            <a:extLst>
              <a:ext uri="{FF2B5EF4-FFF2-40B4-BE49-F238E27FC236}">
                <a16:creationId xmlns:a16="http://schemas.microsoft.com/office/drawing/2014/main" id="{1C90F04A-1609-A68D-189D-4AFE951C1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700338"/>
            <a:ext cx="8820150" cy="900112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b="0"/>
          </a:p>
        </p:txBody>
      </p:sp>
      <p:sp>
        <p:nvSpPr>
          <p:cNvPr id="9222" name="AutoShape 5">
            <a:extLst>
              <a:ext uri="{FF2B5EF4-FFF2-40B4-BE49-F238E27FC236}">
                <a16:creationId xmlns:a16="http://schemas.microsoft.com/office/drawing/2014/main" id="{1552AA5F-D1D1-CF26-3AB9-4B9DAA4996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3600450"/>
            <a:ext cx="8820150" cy="9001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b="0"/>
          </a:p>
        </p:txBody>
      </p:sp>
      <p:sp>
        <p:nvSpPr>
          <p:cNvPr id="9223" name="Text Box 6">
            <a:extLst>
              <a:ext uri="{FF2B5EF4-FFF2-40B4-BE49-F238E27FC236}">
                <a16:creationId xmlns:a16="http://schemas.microsoft.com/office/drawing/2014/main" id="{C0AA593B-0C6D-3D95-28DD-5BE5B9680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13" y="6480175"/>
            <a:ext cx="23828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Half Sync/Half Async, Douglas C. Schmidt, 1998</a:t>
            </a:r>
          </a:p>
        </p:txBody>
      </p:sp>
      <p:sp>
        <p:nvSpPr>
          <p:cNvPr id="9224" name="Text Box 7">
            <a:extLst>
              <a:ext uri="{FF2B5EF4-FFF2-40B4-BE49-F238E27FC236}">
                <a16:creationId xmlns:a16="http://schemas.microsoft.com/office/drawing/2014/main" id="{C7EB509E-05D3-2BB4-299C-7BF686F20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1260475"/>
            <a:ext cx="82804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Řešení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rozdělit systém na synchronní a asynchronní vrstvu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mezi ně vložit komunikační mezivrstvu s frontou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>
            <a:extLst>
              <a:ext uri="{FF2B5EF4-FFF2-40B4-BE49-F238E27FC236}">
                <a16:creationId xmlns:a16="http://schemas.microsoft.com/office/drawing/2014/main" id="{2B156C1C-3F89-4176-88E7-471CD710A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Half-Sync/Half-Async – dynamické chování</a:t>
            </a:r>
          </a:p>
        </p:txBody>
      </p:sp>
      <p:sp>
        <p:nvSpPr>
          <p:cNvPr id="11267" name="Text Box 3">
            <a:extLst>
              <a:ext uri="{FF2B5EF4-FFF2-40B4-BE49-F238E27FC236}">
                <a16:creationId xmlns:a16="http://schemas.microsoft.com/office/drawing/2014/main" id="{4D6025FA-F20E-BF26-1C60-DCE84B9D9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13" y="6480175"/>
            <a:ext cx="618648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sk-SK" sz="800" b="0"/>
              <a:t>Overview of the Half-Sync/Half-Async Pattern, </a:t>
            </a:r>
            <a:r>
              <a:rPr lang="cs-CZ" altLang="en-US" sz="800" b="0">
                <a:solidFill>
                  <a:srgbClr val="666666"/>
                </a:solidFill>
              </a:rPr>
              <a:t>Douglas C. Schmidt, </a:t>
            </a:r>
            <a:r>
              <a:rPr lang="en-US" altLang="en-US" sz="800" b="0">
                <a:solidFill>
                  <a:srgbClr val="666666"/>
                </a:solidFill>
              </a:rPr>
              <a:t>2014, https://www.youtube.com/watch?v=dde0GAWBRnQ</a:t>
            </a:r>
            <a:endParaRPr lang="cs-CZ" altLang="en-US" sz="800" b="0">
              <a:solidFill>
                <a:srgbClr val="666666"/>
              </a:solidFill>
            </a:endParaRPr>
          </a:p>
        </p:txBody>
      </p:sp>
      <p:pic>
        <p:nvPicPr>
          <p:cNvPr id="11268" name="Picture 1">
            <a:extLst>
              <a:ext uri="{FF2B5EF4-FFF2-40B4-BE49-F238E27FC236}">
                <a16:creationId xmlns:a16="http://schemas.microsoft.com/office/drawing/2014/main" id="{097A889A-DC45-126D-D54C-AF9ECB5DFA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44000" cy="502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">
            <a:extLst>
              <a:ext uri="{FF2B5EF4-FFF2-40B4-BE49-F238E27FC236}">
                <a16:creationId xmlns:a16="http://schemas.microsoft.com/office/drawing/2014/main" id="{E6268FC5-E5D7-843B-A5F0-62A1E09D8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2339975"/>
            <a:ext cx="6119812" cy="3060700"/>
          </a:xfrm>
          <a:prstGeom prst="roundRect">
            <a:avLst>
              <a:gd name="adj" fmla="val 51"/>
            </a:avLst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b="0"/>
          </a:p>
        </p:txBody>
      </p:sp>
      <p:sp>
        <p:nvSpPr>
          <p:cNvPr id="13315" name="Text Box 2">
            <a:extLst>
              <a:ext uri="{FF2B5EF4-FFF2-40B4-BE49-F238E27FC236}">
                <a16:creationId xmlns:a16="http://schemas.microsoft.com/office/drawing/2014/main" id="{5D5C1080-6990-7908-B5F0-65E8576C73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Half-Sync/Half-Async – příklad</a:t>
            </a:r>
          </a:p>
        </p:txBody>
      </p:sp>
      <p:sp>
        <p:nvSpPr>
          <p:cNvPr id="13316" name="Text Box 3">
            <a:extLst>
              <a:ext uri="{FF2B5EF4-FFF2-40B4-BE49-F238E27FC236}">
                <a16:creationId xmlns:a16="http://schemas.microsoft.com/office/drawing/2014/main" id="{0C9BCBB6-5C18-FBEE-7B54-1F7E9022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800" y="1079500"/>
            <a:ext cx="82804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731838" algn="l"/>
                <a:tab pos="1646238" algn="l"/>
                <a:tab pos="2560638" algn="l"/>
                <a:tab pos="3475038" algn="l"/>
                <a:tab pos="4389438" algn="l"/>
                <a:tab pos="5303838" algn="l"/>
                <a:tab pos="6218238" algn="l"/>
                <a:tab pos="7132638" algn="l"/>
                <a:tab pos="8047038" algn="l"/>
                <a:tab pos="8961438" algn="l"/>
                <a:tab pos="9875838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731838" algn="l"/>
                <a:tab pos="1646238" algn="l"/>
                <a:tab pos="2560638" algn="l"/>
                <a:tab pos="3475038" algn="l"/>
                <a:tab pos="4389438" algn="l"/>
                <a:tab pos="5303838" algn="l"/>
                <a:tab pos="6218238" algn="l"/>
                <a:tab pos="7132638" algn="l"/>
                <a:tab pos="8047038" algn="l"/>
                <a:tab pos="8961438" algn="l"/>
                <a:tab pos="9875838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731838" algn="l"/>
                <a:tab pos="1646238" algn="l"/>
                <a:tab pos="2560638" algn="l"/>
                <a:tab pos="3475038" algn="l"/>
                <a:tab pos="4389438" algn="l"/>
                <a:tab pos="5303838" algn="l"/>
                <a:tab pos="6218238" algn="l"/>
                <a:tab pos="7132638" algn="l"/>
                <a:tab pos="8047038" algn="l"/>
                <a:tab pos="8961438" algn="l"/>
                <a:tab pos="9875838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731838" algn="l"/>
                <a:tab pos="1646238" algn="l"/>
                <a:tab pos="2560638" algn="l"/>
                <a:tab pos="3475038" algn="l"/>
                <a:tab pos="4389438" algn="l"/>
                <a:tab pos="5303838" algn="l"/>
                <a:tab pos="6218238" algn="l"/>
                <a:tab pos="7132638" algn="l"/>
                <a:tab pos="8047038" algn="l"/>
                <a:tab pos="8961438" algn="l"/>
                <a:tab pos="9875838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731838" algn="l"/>
                <a:tab pos="1646238" algn="l"/>
                <a:tab pos="2560638" algn="l"/>
                <a:tab pos="3475038" algn="l"/>
                <a:tab pos="4389438" algn="l"/>
                <a:tab pos="5303838" algn="l"/>
                <a:tab pos="6218238" algn="l"/>
                <a:tab pos="7132638" algn="l"/>
                <a:tab pos="8047038" algn="l"/>
                <a:tab pos="8961438" algn="l"/>
                <a:tab pos="9875838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731838" algn="l"/>
                <a:tab pos="1646238" algn="l"/>
                <a:tab pos="2560638" algn="l"/>
                <a:tab pos="3475038" algn="l"/>
                <a:tab pos="4389438" algn="l"/>
                <a:tab pos="5303838" algn="l"/>
                <a:tab pos="6218238" algn="l"/>
                <a:tab pos="7132638" algn="l"/>
                <a:tab pos="8047038" algn="l"/>
                <a:tab pos="8961438" algn="l"/>
                <a:tab pos="9875838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731838" algn="l"/>
                <a:tab pos="1646238" algn="l"/>
                <a:tab pos="2560638" algn="l"/>
                <a:tab pos="3475038" algn="l"/>
                <a:tab pos="4389438" algn="l"/>
                <a:tab pos="5303838" algn="l"/>
                <a:tab pos="6218238" algn="l"/>
                <a:tab pos="7132638" algn="l"/>
                <a:tab pos="8047038" algn="l"/>
                <a:tab pos="8961438" algn="l"/>
                <a:tab pos="9875838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731838" algn="l"/>
                <a:tab pos="1646238" algn="l"/>
                <a:tab pos="2560638" algn="l"/>
                <a:tab pos="3475038" algn="l"/>
                <a:tab pos="4389438" algn="l"/>
                <a:tab pos="5303838" algn="l"/>
                <a:tab pos="6218238" algn="l"/>
                <a:tab pos="7132638" algn="l"/>
                <a:tab pos="8047038" algn="l"/>
                <a:tab pos="8961438" algn="l"/>
                <a:tab pos="9875838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731838" algn="l"/>
                <a:tab pos="1646238" algn="l"/>
                <a:tab pos="2560638" algn="l"/>
                <a:tab pos="3475038" algn="l"/>
                <a:tab pos="4389438" algn="l"/>
                <a:tab pos="5303838" algn="l"/>
                <a:tab pos="6218238" algn="l"/>
                <a:tab pos="7132638" algn="l"/>
                <a:tab pos="8047038" algn="l"/>
                <a:tab pos="8961438" algn="l"/>
                <a:tab pos="9875838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3000"/>
              </a:lnSpc>
              <a:spcBef>
                <a:spcPts val="450"/>
              </a:spcBef>
              <a:buClrTx/>
              <a:buSzTx/>
              <a:buFontTx/>
              <a:buNone/>
            </a:pPr>
            <a:r>
              <a:rPr lang="cs-CZ" altLang="en-US" sz="1800">
                <a:solidFill>
                  <a:srgbClr val="000000"/>
                </a:solidFill>
              </a:rPr>
              <a:t>Příklad z BSD UNIXu</a:t>
            </a:r>
          </a:p>
        </p:txBody>
      </p:sp>
      <p:sp>
        <p:nvSpPr>
          <p:cNvPr id="13317" name="Text Box 4">
            <a:extLst>
              <a:ext uri="{FF2B5EF4-FFF2-40B4-BE49-F238E27FC236}">
                <a16:creationId xmlns:a16="http://schemas.microsoft.com/office/drawing/2014/main" id="{8E9DF166-7381-87BF-FA37-912B53BB8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13" y="6480175"/>
            <a:ext cx="76057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Pattern-Oriented Software Architecture: Patterns for Concurrent and Networked Objects, Volume 2, D. Schmidt, M. Stal, H. Rohnert and F. Buschmann, Wiley, 2000</a:t>
            </a:r>
          </a:p>
        </p:txBody>
      </p:sp>
      <p:sp>
        <p:nvSpPr>
          <p:cNvPr id="13318" name="Rectangle 5">
            <a:extLst>
              <a:ext uri="{FF2B5EF4-FFF2-40B4-BE49-F238E27FC236}">
                <a16:creationId xmlns:a16="http://schemas.microsoft.com/office/drawing/2014/main" id="{88CCD4D8-743D-D7AB-AA9F-909C0DFCFF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1643063"/>
            <a:ext cx="1800225" cy="539750"/>
          </a:xfrm>
          <a:prstGeom prst="rect">
            <a:avLst/>
          </a:prstGeom>
          <a:solidFill>
            <a:srgbClr val="E6E6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Sync TELNETD</a:t>
            </a:r>
            <a:br>
              <a:rPr lang="cs-CZ" altLang="en-US" b="0">
                <a:solidFill>
                  <a:srgbClr val="000000"/>
                </a:solidFill>
              </a:rPr>
            </a:br>
            <a:r>
              <a:rPr lang="cs-CZ" altLang="en-US" b="0">
                <a:solidFill>
                  <a:srgbClr val="000000"/>
                </a:solidFill>
              </a:rPr>
              <a:t>Process</a:t>
            </a:r>
          </a:p>
        </p:txBody>
      </p:sp>
      <p:sp>
        <p:nvSpPr>
          <p:cNvPr id="13319" name="Rectangle 6">
            <a:extLst>
              <a:ext uri="{FF2B5EF4-FFF2-40B4-BE49-F238E27FC236}">
                <a16:creationId xmlns:a16="http://schemas.microsoft.com/office/drawing/2014/main" id="{6EF38D30-058B-2AF6-A080-1BB5C9617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1643063"/>
            <a:ext cx="1800225" cy="539750"/>
          </a:xfrm>
          <a:prstGeom prst="rect">
            <a:avLst/>
          </a:prstGeom>
          <a:solidFill>
            <a:srgbClr val="E6E6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Sync HTTPD</a:t>
            </a:r>
            <a:br>
              <a:rPr lang="cs-CZ" altLang="en-US" b="0">
                <a:solidFill>
                  <a:srgbClr val="000000"/>
                </a:solidFill>
              </a:rPr>
            </a:br>
            <a:r>
              <a:rPr lang="cs-CZ" altLang="en-US" b="0">
                <a:solidFill>
                  <a:srgbClr val="000000"/>
                </a:solidFill>
              </a:rPr>
              <a:t>Process</a:t>
            </a:r>
          </a:p>
        </p:txBody>
      </p:sp>
      <p:sp>
        <p:nvSpPr>
          <p:cNvPr id="13320" name="Rectangle 7">
            <a:extLst>
              <a:ext uri="{FF2B5EF4-FFF2-40B4-BE49-F238E27FC236}">
                <a16:creationId xmlns:a16="http://schemas.microsoft.com/office/drawing/2014/main" id="{4C02F486-9457-9868-59B8-A1C6A07E3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9813" y="1643063"/>
            <a:ext cx="1800225" cy="539750"/>
          </a:xfrm>
          <a:prstGeom prst="rect">
            <a:avLst/>
          </a:prstGeom>
          <a:solidFill>
            <a:srgbClr val="E6E6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Sync FTPD</a:t>
            </a:r>
            <a:br>
              <a:rPr lang="cs-CZ" altLang="en-US" b="0">
                <a:solidFill>
                  <a:srgbClr val="000000"/>
                </a:solidFill>
              </a:rPr>
            </a:br>
            <a:r>
              <a:rPr lang="cs-CZ" altLang="en-US" b="0">
                <a:solidFill>
                  <a:srgbClr val="000000"/>
                </a:solidFill>
              </a:rPr>
              <a:t>Process</a:t>
            </a:r>
          </a:p>
        </p:txBody>
      </p:sp>
      <p:sp>
        <p:nvSpPr>
          <p:cNvPr id="13321" name="Text Box 8">
            <a:extLst>
              <a:ext uri="{FF2B5EF4-FFF2-40B4-BE49-F238E27FC236}">
                <a16:creationId xmlns:a16="http://schemas.microsoft.com/office/drawing/2014/main" id="{59DD833D-FE22-03F3-ADFF-152BF96F2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1643063"/>
            <a:ext cx="1417637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>
                <a:solidFill>
                  <a:srgbClr val="000000"/>
                </a:solidFill>
              </a:rPr>
              <a:t>Synchronnous</a:t>
            </a:r>
            <a:br>
              <a:rPr lang="cs-CZ" altLang="en-US">
                <a:solidFill>
                  <a:srgbClr val="000000"/>
                </a:solidFill>
              </a:rPr>
            </a:br>
            <a:r>
              <a:rPr lang="cs-CZ" altLang="en-US">
                <a:solidFill>
                  <a:srgbClr val="000000"/>
                </a:solidFill>
              </a:rPr>
              <a:t>Service Layer</a:t>
            </a:r>
          </a:p>
        </p:txBody>
      </p:sp>
      <p:sp>
        <p:nvSpPr>
          <p:cNvPr id="13322" name="Text Box 9">
            <a:extLst>
              <a:ext uri="{FF2B5EF4-FFF2-40B4-BE49-F238E27FC236}">
                <a16:creationId xmlns:a16="http://schemas.microsoft.com/office/drawing/2014/main" id="{5ADF2F67-49DE-382E-E997-2A63526D3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3622675"/>
            <a:ext cx="152082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>
                <a:solidFill>
                  <a:srgbClr val="000000"/>
                </a:solidFill>
              </a:rPr>
              <a:t>Queueing Layer</a:t>
            </a:r>
          </a:p>
        </p:txBody>
      </p:sp>
      <p:sp>
        <p:nvSpPr>
          <p:cNvPr id="13323" name="Text Box 10">
            <a:extLst>
              <a:ext uri="{FF2B5EF4-FFF2-40B4-BE49-F238E27FC236}">
                <a16:creationId xmlns:a16="http://schemas.microsoft.com/office/drawing/2014/main" id="{01E9092C-CE5F-BD39-AB96-15A4F94DA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3" y="5561013"/>
            <a:ext cx="1522412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>
                <a:solidFill>
                  <a:srgbClr val="000000"/>
                </a:solidFill>
              </a:rPr>
              <a:t>Asynchronnous</a:t>
            </a:r>
            <a:br>
              <a:rPr lang="cs-CZ" altLang="en-US">
                <a:solidFill>
                  <a:srgbClr val="000000"/>
                </a:solidFill>
              </a:rPr>
            </a:br>
            <a:r>
              <a:rPr lang="cs-CZ" altLang="en-US">
                <a:solidFill>
                  <a:srgbClr val="000000"/>
                </a:solidFill>
              </a:rPr>
              <a:t>Service Layer</a:t>
            </a:r>
          </a:p>
        </p:txBody>
      </p:sp>
      <p:sp>
        <p:nvSpPr>
          <p:cNvPr id="13324" name="Rectangle 11">
            <a:extLst>
              <a:ext uri="{FF2B5EF4-FFF2-40B4-BE49-F238E27FC236}">
                <a16:creationId xmlns:a16="http://schemas.microsoft.com/office/drawing/2014/main" id="{853F6D22-E943-EEE5-0380-502FDBBC5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2700338"/>
            <a:ext cx="1800225" cy="360362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read</a:t>
            </a:r>
            <a:r>
              <a:rPr lang="cs-CZ" altLang="en-US" b="0">
                <a:solidFill>
                  <a:srgbClr val="000000"/>
                </a:solidFill>
              </a:rPr>
              <a:t>()</a:t>
            </a:r>
          </a:p>
        </p:txBody>
      </p:sp>
      <p:sp>
        <p:nvSpPr>
          <p:cNvPr id="13325" name="Rectangle 12">
            <a:extLst>
              <a:ext uri="{FF2B5EF4-FFF2-40B4-BE49-F238E27FC236}">
                <a16:creationId xmlns:a16="http://schemas.microsoft.com/office/drawing/2014/main" id="{C06601B6-3F77-B21B-284D-214E7B682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3419475"/>
            <a:ext cx="1800225" cy="360363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soreceive</a:t>
            </a:r>
            <a:r>
              <a:rPr lang="cs-CZ" altLang="en-US" b="0">
                <a:solidFill>
                  <a:srgbClr val="000000"/>
                </a:solidFill>
              </a:rPr>
              <a:t>()</a:t>
            </a:r>
          </a:p>
        </p:txBody>
      </p:sp>
      <p:sp>
        <p:nvSpPr>
          <p:cNvPr id="13326" name="Rectangle 13">
            <a:extLst>
              <a:ext uri="{FF2B5EF4-FFF2-40B4-BE49-F238E27FC236}">
                <a16:creationId xmlns:a16="http://schemas.microsoft.com/office/drawing/2014/main" id="{EFD02DE5-1AD6-B75F-1B8E-8AFA4687C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588" y="4140200"/>
            <a:ext cx="1800225" cy="360363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sbwait</a:t>
            </a:r>
            <a:r>
              <a:rPr lang="cs-CZ" altLang="en-US" b="0">
                <a:solidFill>
                  <a:srgbClr val="000000"/>
                </a:solidFill>
              </a:rPr>
              <a:t>()</a:t>
            </a:r>
          </a:p>
        </p:txBody>
      </p:sp>
      <p:sp>
        <p:nvSpPr>
          <p:cNvPr id="13327" name="Rectangle 14">
            <a:extLst>
              <a:ext uri="{FF2B5EF4-FFF2-40B4-BE49-F238E27FC236}">
                <a16:creationId xmlns:a16="http://schemas.microsoft.com/office/drawing/2014/main" id="{E0A6279B-5012-63F5-3019-D5B40942CD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9813" y="4140200"/>
            <a:ext cx="1800225" cy="360363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1800">
                <a:solidFill>
                  <a:srgbClr val="000000"/>
                </a:solidFill>
                <a:latin typeface="Courier New" panose="02070309020205020404" pitchFamily="49" charset="0"/>
              </a:rPr>
              <a:t>sowakeup()</a:t>
            </a:r>
          </a:p>
        </p:txBody>
      </p:sp>
      <p:sp>
        <p:nvSpPr>
          <p:cNvPr id="13328" name="Rectangle 15">
            <a:extLst>
              <a:ext uri="{FF2B5EF4-FFF2-40B4-BE49-F238E27FC236}">
                <a16:creationId xmlns:a16="http://schemas.microsoft.com/office/drawing/2014/main" id="{CE0B8524-2328-A066-DD44-84FC7F227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4679950"/>
            <a:ext cx="1800225" cy="539750"/>
          </a:xfrm>
          <a:prstGeom prst="rect">
            <a:avLst/>
          </a:prstGeom>
          <a:solidFill>
            <a:srgbClr val="FF99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>
                <a:solidFill>
                  <a:srgbClr val="000000"/>
                </a:solidFill>
              </a:rPr>
              <a:t>Socket Queues</a:t>
            </a:r>
          </a:p>
        </p:txBody>
      </p:sp>
      <p:sp>
        <p:nvSpPr>
          <p:cNvPr id="13329" name="Rectangle 16">
            <a:extLst>
              <a:ext uri="{FF2B5EF4-FFF2-40B4-BE49-F238E27FC236}">
                <a16:creationId xmlns:a16="http://schemas.microsoft.com/office/drawing/2014/main" id="{9D9723DE-A0EE-5377-6A71-CA8113F37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0200" y="5580063"/>
            <a:ext cx="1800225" cy="539750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Async TCP/IP</a:t>
            </a:r>
            <a:br>
              <a:rPr lang="cs-CZ" altLang="en-US" b="0">
                <a:solidFill>
                  <a:srgbClr val="000000"/>
                </a:solidFill>
              </a:rPr>
            </a:br>
            <a:r>
              <a:rPr lang="cs-CZ" altLang="en-US" b="0">
                <a:solidFill>
                  <a:srgbClr val="000000"/>
                </a:solidFill>
              </a:rPr>
              <a:t>Protocol Processing</a:t>
            </a:r>
          </a:p>
        </p:txBody>
      </p:sp>
      <p:sp>
        <p:nvSpPr>
          <p:cNvPr id="13330" name="Rectangle 17">
            <a:extLst>
              <a:ext uri="{FF2B5EF4-FFF2-40B4-BE49-F238E27FC236}">
                <a16:creationId xmlns:a16="http://schemas.microsoft.com/office/drawing/2014/main" id="{2E82F353-D2B4-6E99-3331-6B3D622C0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9313" y="5580063"/>
            <a:ext cx="1619250" cy="539750"/>
          </a:xfrm>
          <a:prstGeom prst="rect">
            <a:avLst/>
          </a:prstGeom>
          <a:solidFill>
            <a:srgbClr val="E6E6E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Ethernet</a:t>
            </a:r>
            <a:br>
              <a:rPr lang="cs-CZ" altLang="en-US" b="0">
                <a:solidFill>
                  <a:srgbClr val="000000"/>
                </a:solidFill>
              </a:rPr>
            </a:br>
            <a:r>
              <a:rPr lang="cs-CZ" altLang="en-US" b="0">
                <a:solidFill>
                  <a:srgbClr val="000000"/>
                </a:solidFill>
              </a:rPr>
              <a:t>Network Interface</a:t>
            </a:r>
          </a:p>
        </p:txBody>
      </p:sp>
      <p:cxnSp>
        <p:nvCxnSpPr>
          <p:cNvPr id="13331" name="AutoShape 18">
            <a:extLst>
              <a:ext uri="{FF2B5EF4-FFF2-40B4-BE49-F238E27FC236}">
                <a16:creationId xmlns:a16="http://schemas.microsoft.com/office/drawing/2014/main" id="{0C536CED-1BD4-FADC-3EBD-A2850E290066}"/>
              </a:ext>
            </a:extLst>
          </p:cNvPr>
          <p:cNvCxnSpPr>
            <a:cxnSpLocks noChangeShapeType="1"/>
            <a:stCxn id="13319" idx="2"/>
            <a:endCxn id="13324" idx="0"/>
          </p:cNvCxnSpPr>
          <p:nvPr/>
        </p:nvCxnSpPr>
        <p:spPr bwMode="auto">
          <a:xfrm>
            <a:off x="5040313" y="2182813"/>
            <a:ext cx="1587" cy="5175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2" name="AutoShape 19">
            <a:extLst>
              <a:ext uri="{FF2B5EF4-FFF2-40B4-BE49-F238E27FC236}">
                <a16:creationId xmlns:a16="http://schemas.microsoft.com/office/drawing/2014/main" id="{74A9CB9F-677C-AE3C-65A2-1A657B472D31}"/>
              </a:ext>
            </a:extLst>
          </p:cNvPr>
          <p:cNvCxnSpPr>
            <a:cxnSpLocks noChangeShapeType="1"/>
            <a:stCxn id="13324" idx="2"/>
            <a:endCxn id="13325" idx="0"/>
          </p:cNvCxnSpPr>
          <p:nvPr/>
        </p:nvCxnSpPr>
        <p:spPr bwMode="auto">
          <a:xfrm>
            <a:off x="5040313" y="3060700"/>
            <a:ext cx="1587" cy="3603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3" name="AutoShape 20">
            <a:extLst>
              <a:ext uri="{FF2B5EF4-FFF2-40B4-BE49-F238E27FC236}">
                <a16:creationId xmlns:a16="http://schemas.microsoft.com/office/drawing/2014/main" id="{FE5BCAF3-6124-0275-8F2E-49461400273A}"/>
              </a:ext>
            </a:extLst>
          </p:cNvPr>
          <p:cNvCxnSpPr>
            <a:cxnSpLocks noChangeShapeType="1"/>
            <a:stCxn id="13324" idx="1"/>
            <a:endCxn id="13326" idx="0"/>
          </p:cNvCxnSpPr>
          <p:nvPr/>
        </p:nvCxnSpPr>
        <p:spPr bwMode="auto">
          <a:xfrm flipH="1">
            <a:off x="3060700" y="2879725"/>
            <a:ext cx="1079500" cy="1260475"/>
          </a:xfrm>
          <a:prstGeom prst="bentConnector3">
            <a:avLst>
              <a:gd name="adj1" fmla="val 99852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4" name="AutoShape 21">
            <a:extLst>
              <a:ext uri="{FF2B5EF4-FFF2-40B4-BE49-F238E27FC236}">
                <a16:creationId xmlns:a16="http://schemas.microsoft.com/office/drawing/2014/main" id="{D01D4F1F-BDD7-3D72-E77F-F69DCC7DA24B}"/>
              </a:ext>
            </a:extLst>
          </p:cNvPr>
          <p:cNvCxnSpPr>
            <a:cxnSpLocks noChangeShapeType="1"/>
            <a:stCxn id="13325" idx="2"/>
            <a:endCxn id="13328" idx="0"/>
          </p:cNvCxnSpPr>
          <p:nvPr/>
        </p:nvCxnSpPr>
        <p:spPr bwMode="auto">
          <a:xfrm>
            <a:off x="5040313" y="3779838"/>
            <a:ext cx="1587" cy="9001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5" name="AutoShape 22">
            <a:extLst>
              <a:ext uri="{FF2B5EF4-FFF2-40B4-BE49-F238E27FC236}">
                <a16:creationId xmlns:a16="http://schemas.microsoft.com/office/drawing/2014/main" id="{F765028E-1485-BABA-31CA-5D330467A01D}"/>
              </a:ext>
            </a:extLst>
          </p:cNvPr>
          <p:cNvCxnSpPr>
            <a:cxnSpLocks noChangeShapeType="1"/>
            <a:stCxn id="13328" idx="3"/>
            <a:endCxn id="13327" idx="2"/>
          </p:cNvCxnSpPr>
          <p:nvPr/>
        </p:nvCxnSpPr>
        <p:spPr bwMode="auto">
          <a:xfrm flipV="1">
            <a:off x="5940425" y="4500563"/>
            <a:ext cx="1081088" cy="449262"/>
          </a:xfrm>
          <a:prstGeom prst="bentConnector3">
            <a:avLst>
              <a:gd name="adj1" fmla="val 10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6" name="AutoShape 23">
            <a:extLst>
              <a:ext uri="{FF2B5EF4-FFF2-40B4-BE49-F238E27FC236}">
                <a16:creationId xmlns:a16="http://schemas.microsoft.com/office/drawing/2014/main" id="{572D9267-A0D6-4E97-C483-9A0607BB911D}"/>
              </a:ext>
            </a:extLst>
          </p:cNvPr>
          <p:cNvCxnSpPr>
            <a:cxnSpLocks noChangeShapeType="1"/>
            <a:stCxn id="13329" idx="0"/>
            <a:endCxn id="13328" idx="2"/>
          </p:cNvCxnSpPr>
          <p:nvPr/>
        </p:nvCxnSpPr>
        <p:spPr bwMode="auto">
          <a:xfrm flipV="1">
            <a:off x="5040313" y="5219700"/>
            <a:ext cx="1587" cy="3603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7" name="AutoShape 24">
            <a:extLst>
              <a:ext uri="{FF2B5EF4-FFF2-40B4-BE49-F238E27FC236}">
                <a16:creationId xmlns:a16="http://schemas.microsoft.com/office/drawing/2014/main" id="{E8AE13B6-0F86-7A96-0DE1-1A5D79D90175}"/>
              </a:ext>
            </a:extLst>
          </p:cNvPr>
          <p:cNvCxnSpPr>
            <a:cxnSpLocks noChangeShapeType="1"/>
            <a:stCxn id="13330" idx="1"/>
            <a:endCxn id="13329" idx="3"/>
          </p:cNvCxnSpPr>
          <p:nvPr/>
        </p:nvCxnSpPr>
        <p:spPr bwMode="auto">
          <a:xfrm flipH="1">
            <a:off x="5940425" y="5849938"/>
            <a:ext cx="1258888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38" name="Text Box 25">
            <a:extLst>
              <a:ext uri="{FF2B5EF4-FFF2-40B4-BE49-F238E27FC236}">
                <a16:creationId xmlns:a16="http://schemas.microsoft.com/office/drawing/2014/main" id="{074B6CFC-8F2C-A9C8-4382-B14F25D88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2339975"/>
            <a:ext cx="120332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1: read(data)</a:t>
            </a:r>
          </a:p>
        </p:txBody>
      </p:sp>
      <p:sp>
        <p:nvSpPr>
          <p:cNvPr id="13339" name="Text Box 26">
            <a:extLst>
              <a:ext uri="{FF2B5EF4-FFF2-40B4-BE49-F238E27FC236}">
                <a16:creationId xmlns:a16="http://schemas.microsoft.com/office/drawing/2014/main" id="{A8DAA524-38A6-3EF2-1803-30CF32A15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9700" y="3060700"/>
            <a:ext cx="1260475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2: soreceive()</a:t>
            </a:r>
          </a:p>
        </p:txBody>
      </p:sp>
      <p:cxnSp>
        <p:nvCxnSpPr>
          <p:cNvPr id="13340" name="AutoShape 27">
            <a:extLst>
              <a:ext uri="{FF2B5EF4-FFF2-40B4-BE49-F238E27FC236}">
                <a16:creationId xmlns:a16="http://schemas.microsoft.com/office/drawing/2014/main" id="{4D1E9E0B-7F47-C40C-C199-C18A3DA6BF03}"/>
              </a:ext>
            </a:extLst>
          </p:cNvPr>
          <p:cNvCxnSpPr>
            <a:cxnSpLocks noChangeShapeType="1"/>
            <a:stCxn id="13326" idx="3"/>
            <a:endCxn id="13325" idx="2"/>
          </p:cNvCxnSpPr>
          <p:nvPr/>
        </p:nvCxnSpPr>
        <p:spPr bwMode="auto">
          <a:xfrm flipV="1">
            <a:off x="3959225" y="3779838"/>
            <a:ext cx="1081088" cy="53975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41" name="AutoShape 28">
            <a:extLst>
              <a:ext uri="{FF2B5EF4-FFF2-40B4-BE49-F238E27FC236}">
                <a16:creationId xmlns:a16="http://schemas.microsoft.com/office/drawing/2014/main" id="{42CD09C8-6BC6-F04E-7D24-BFFFDC6FED3E}"/>
              </a:ext>
            </a:extLst>
          </p:cNvPr>
          <p:cNvCxnSpPr>
            <a:cxnSpLocks noChangeShapeType="1"/>
            <a:stCxn id="13327" idx="1"/>
            <a:endCxn id="13325" idx="2"/>
          </p:cNvCxnSpPr>
          <p:nvPr/>
        </p:nvCxnSpPr>
        <p:spPr bwMode="auto">
          <a:xfrm flipH="1" flipV="1">
            <a:off x="5040313" y="3779838"/>
            <a:ext cx="1079500" cy="53975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42" name="Text Box 29">
            <a:extLst>
              <a:ext uri="{FF2B5EF4-FFF2-40B4-BE49-F238E27FC236}">
                <a16:creationId xmlns:a16="http://schemas.microsoft.com/office/drawing/2014/main" id="{74C9EC9D-E417-3865-1C13-09BECBAB60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0588" y="2576513"/>
            <a:ext cx="10033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4: sbwait()</a:t>
            </a:r>
          </a:p>
        </p:txBody>
      </p:sp>
      <p:sp>
        <p:nvSpPr>
          <p:cNvPr id="13343" name="Text Box 30">
            <a:extLst>
              <a:ext uri="{FF2B5EF4-FFF2-40B4-BE49-F238E27FC236}">
                <a16:creationId xmlns:a16="http://schemas.microsoft.com/office/drawing/2014/main" id="{0E98E395-9090-A6ED-0083-0ADD19C7D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5675" y="3779838"/>
            <a:ext cx="1106488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put to sleep</a:t>
            </a:r>
          </a:p>
        </p:txBody>
      </p:sp>
      <p:sp>
        <p:nvSpPr>
          <p:cNvPr id="13344" name="Text Box 31">
            <a:extLst>
              <a:ext uri="{FF2B5EF4-FFF2-40B4-BE49-F238E27FC236}">
                <a16:creationId xmlns:a16="http://schemas.microsoft.com/office/drawing/2014/main" id="{C5AD5BAA-C958-10F4-5CFB-2D2B2C6F1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5463" y="3779838"/>
            <a:ext cx="6937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awake</a:t>
            </a:r>
          </a:p>
        </p:txBody>
      </p:sp>
      <p:sp>
        <p:nvSpPr>
          <p:cNvPr id="13345" name="Text Box 32">
            <a:extLst>
              <a:ext uri="{FF2B5EF4-FFF2-40B4-BE49-F238E27FC236}">
                <a16:creationId xmlns:a16="http://schemas.microsoft.com/office/drawing/2014/main" id="{382AC264-CA2C-5DBA-7243-69E5BC14C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0300" y="4859338"/>
            <a:ext cx="173990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3, 8: dequeue(data)</a:t>
            </a:r>
          </a:p>
        </p:txBody>
      </p:sp>
      <p:sp>
        <p:nvSpPr>
          <p:cNvPr id="13346" name="Text Box 33">
            <a:extLst>
              <a:ext uri="{FF2B5EF4-FFF2-40B4-BE49-F238E27FC236}">
                <a16:creationId xmlns:a16="http://schemas.microsoft.com/office/drawing/2014/main" id="{FFF7365E-450C-1497-326A-D9D924ACFF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8538" y="5040313"/>
            <a:ext cx="130175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7: sowakeup()</a:t>
            </a:r>
          </a:p>
        </p:txBody>
      </p:sp>
      <p:sp>
        <p:nvSpPr>
          <p:cNvPr id="13347" name="Text Box 34">
            <a:extLst>
              <a:ext uri="{FF2B5EF4-FFF2-40B4-BE49-F238E27FC236}">
                <a16:creationId xmlns:a16="http://schemas.microsoft.com/office/drawing/2014/main" id="{822AB739-B5BC-4947-D6BB-2B1B1180C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5637213"/>
            <a:ext cx="1539875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6: enqueue(data)</a:t>
            </a:r>
          </a:p>
        </p:txBody>
      </p:sp>
      <p:sp>
        <p:nvSpPr>
          <p:cNvPr id="13348" name="Text Box 35">
            <a:extLst>
              <a:ext uri="{FF2B5EF4-FFF2-40B4-BE49-F238E27FC236}">
                <a16:creationId xmlns:a16="http://schemas.microsoft.com/office/drawing/2014/main" id="{A7014EB0-F54E-0C6E-0E0B-FA914A52C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9813" y="5580063"/>
            <a:ext cx="1035050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b="0">
                <a:solidFill>
                  <a:srgbClr val="000000"/>
                </a:solidFill>
              </a:rPr>
              <a:t>5: interrupt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>
            <a:extLst>
              <a:ext uri="{FF2B5EF4-FFF2-40B4-BE49-F238E27FC236}">
                <a16:creationId xmlns:a16="http://schemas.microsoft.com/office/drawing/2014/main" id="{97875EDC-CFE5-AE63-ADEE-A5A86B06F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Half-Sync/Half-Async – varianty</a:t>
            </a:r>
          </a:p>
        </p:txBody>
      </p:sp>
      <p:sp>
        <p:nvSpPr>
          <p:cNvPr id="15363" name="Text Box 2">
            <a:extLst>
              <a:ext uri="{FF2B5EF4-FFF2-40B4-BE49-F238E27FC236}">
                <a16:creationId xmlns:a16="http://schemas.microsoft.com/office/drawing/2014/main" id="{098A780D-084C-2CE2-043C-B5B7FDEDB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14400"/>
            <a:ext cx="8280400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9500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Varianty</a:t>
            </a:r>
          </a:p>
          <a:p>
            <a:pPr lvl="1" algn="just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Asynchronní řízení, synchronní přístup</a:t>
            </a:r>
            <a:r>
              <a:rPr lang="en-US" altLang="en-US" sz="1800" b="1">
                <a:solidFill>
                  <a:srgbClr val="000000"/>
                </a:solidFill>
              </a:rPr>
              <a:t> k </a:t>
            </a:r>
            <a:r>
              <a:rPr lang="cs-CZ" altLang="en-US" sz="1800" b="1">
                <a:solidFill>
                  <a:srgbClr val="000000"/>
                </a:solidFill>
              </a:rPr>
              <a:t>datům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služby synchronní vrstvy mohou být notifikované </a:t>
            </a:r>
            <a:br>
              <a:rPr lang="en-US" altLang="en-US" sz="1800">
                <a:solidFill>
                  <a:srgbClr val="000000"/>
                </a:solidFill>
              </a:rPr>
            </a:br>
            <a:r>
              <a:rPr lang="cs-CZ" altLang="en-US" sz="1800">
                <a:solidFill>
                  <a:srgbClr val="000000"/>
                </a:solidFill>
              </a:rPr>
              <a:t>asynchronně o vložení zprávy do fronty 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sk-SK" sz="1800"/>
              <a:t>[+] </a:t>
            </a:r>
            <a:r>
              <a:rPr lang="sk-SK" altLang="sk-SK" sz="1800"/>
              <a:t>vyšší responziv</a:t>
            </a:r>
            <a:r>
              <a:rPr lang="en-US" altLang="sk-SK" sz="1800"/>
              <a:t>ita </a:t>
            </a:r>
            <a:r>
              <a:rPr lang="cs-CZ" altLang="en-US" sz="1800">
                <a:solidFill>
                  <a:srgbClr val="000000"/>
                </a:solidFill>
              </a:rPr>
              <a:t>synchronní</a:t>
            </a:r>
            <a:r>
              <a:rPr lang="en-US" altLang="en-US" sz="1800">
                <a:solidFill>
                  <a:srgbClr val="000000"/>
                </a:solidFill>
              </a:rPr>
              <a:t>ch slu</a:t>
            </a:r>
            <a:r>
              <a:rPr lang="cs-CZ" altLang="en-US" sz="1800">
                <a:solidFill>
                  <a:srgbClr val="000000"/>
                </a:solidFill>
              </a:rPr>
              <a:t>ž</a:t>
            </a:r>
            <a:r>
              <a:rPr lang="en-US" altLang="en-US" sz="1800">
                <a:solidFill>
                  <a:srgbClr val="000000"/>
                </a:solidFill>
              </a:rPr>
              <a:t>eb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[-] zavádění problémů implementace async do sync </a:t>
            </a:r>
            <a:r>
              <a:rPr lang="cs-CZ" altLang="en-US" sz="1800">
                <a:solidFill>
                  <a:srgbClr val="000000"/>
                </a:solidFill>
              </a:rPr>
              <a:t>vrstvy 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příklad: UNIX I/O </a:t>
            </a:r>
            <a:r>
              <a:rPr lang="cs-CZ" altLang="en-US" sz="1800">
                <a:solidFill>
                  <a:srgbClr val="000000"/>
                </a:solidFill>
              </a:rPr>
              <a:t>mechanismus</a:t>
            </a:r>
            <a:r>
              <a:rPr lang="en-US" altLang="en-US" sz="1800">
                <a:solidFill>
                  <a:srgbClr val="000000"/>
                </a:solidFill>
              </a:rPr>
              <a:t> - SIGIO signal (IPC)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Half-Async/Half-Async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asynchronní zpracování je přístupné i pro high-level služby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[-] zavádění problémů implementace async do sync </a:t>
            </a:r>
            <a:r>
              <a:rPr lang="cs-CZ" altLang="en-US" sz="1800">
                <a:solidFill>
                  <a:srgbClr val="000000"/>
                </a:solidFill>
              </a:rPr>
              <a:t>vrstvy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když jde většina </a:t>
            </a:r>
            <a:r>
              <a:rPr lang="cs-CZ" altLang="en-US" sz="1800">
                <a:solidFill>
                  <a:srgbClr val="000000"/>
                </a:solidFill>
              </a:rPr>
              <a:t>služ</a:t>
            </a:r>
            <a:r>
              <a:rPr lang="en-US" altLang="en-US" sz="1800">
                <a:solidFill>
                  <a:srgbClr val="000000"/>
                </a:solidFill>
              </a:rPr>
              <a:t>e</a:t>
            </a:r>
            <a:r>
              <a:rPr lang="cs-CZ" altLang="en-US" sz="1800">
                <a:solidFill>
                  <a:srgbClr val="000000"/>
                </a:solidFill>
              </a:rPr>
              <a:t>b </a:t>
            </a:r>
            <a:r>
              <a:rPr lang="en-US" altLang="en-US" sz="1800">
                <a:solidFill>
                  <a:srgbClr val="000000"/>
                </a:solidFill>
              </a:rPr>
              <a:t>obsluhovat async - l</a:t>
            </a:r>
            <a:r>
              <a:rPr lang="cs-CZ" altLang="en-US" sz="1800">
                <a:solidFill>
                  <a:srgbClr val="000000"/>
                </a:solidFill>
              </a:rPr>
              <a:t>epší</a:t>
            </a:r>
            <a:r>
              <a:rPr lang="en-US" altLang="en-US" sz="1800">
                <a:solidFill>
                  <a:srgbClr val="000000"/>
                </a:solidFill>
              </a:rPr>
              <a:t> </a:t>
            </a:r>
            <a:r>
              <a:rPr lang="cs-CZ" altLang="en-US" sz="1800">
                <a:solidFill>
                  <a:srgbClr val="000000"/>
                </a:solidFill>
              </a:rPr>
              <a:t>použít</a:t>
            </a:r>
            <a:r>
              <a:rPr lang="en-US" altLang="en-US" sz="1800">
                <a:solidFill>
                  <a:srgbClr val="000000"/>
                </a:solidFill>
              </a:rPr>
              <a:t> </a:t>
            </a:r>
            <a:r>
              <a:rPr lang="en-US" altLang="en-US" sz="1800" i="1">
                <a:solidFill>
                  <a:srgbClr val="000000"/>
                </a:solidFill>
              </a:rPr>
              <a:t>Proactor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příklad: POSIX realtime signal (asynchronní I/O)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Half-Sync/Half-Sync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synchronní zpracování i pro low-level služby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více vláken v jádře OS</a:t>
            </a:r>
            <a:r>
              <a:rPr lang="en-US" altLang="en-US" sz="1800">
                <a:solidFill>
                  <a:srgbClr val="000000"/>
                </a:solidFill>
              </a:rPr>
              <a:t>, s</a:t>
            </a:r>
            <a:r>
              <a:rPr lang="cs-CZ" altLang="en-US" sz="1800">
                <a:solidFill>
                  <a:srgbClr val="000000"/>
                </a:solidFill>
              </a:rPr>
              <a:t>lužby</a:t>
            </a:r>
            <a:r>
              <a:rPr lang="en-US" altLang="en-US" sz="1800">
                <a:solidFill>
                  <a:srgbClr val="000000"/>
                </a:solidFill>
              </a:rPr>
              <a:t> </a:t>
            </a:r>
            <a:r>
              <a:rPr lang="cs-CZ" altLang="en-US" sz="1800">
                <a:solidFill>
                  <a:srgbClr val="000000"/>
                </a:solidFill>
              </a:rPr>
              <a:t>mohou běžet autonomně</a:t>
            </a:r>
            <a:r>
              <a:rPr lang="en-US" altLang="en-US" sz="1800">
                <a:solidFill>
                  <a:srgbClr val="000000"/>
                </a:solidFill>
              </a:rPr>
              <a:t>, </a:t>
            </a:r>
            <a:br>
              <a:rPr lang="en-US" altLang="en-US" sz="1800">
                <a:solidFill>
                  <a:srgbClr val="000000"/>
                </a:solidFill>
              </a:rPr>
            </a:br>
            <a:r>
              <a:rPr lang="en-US" altLang="en-US" sz="1800">
                <a:solidFill>
                  <a:srgbClr val="000000"/>
                </a:solidFill>
              </a:rPr>
              <a:t>bez blokování jiných služeb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[+] z</a:t>
            </a:r>
            <a:r>
              <a:rPr lang="cs-CZ" altLang="en-US" sz="1800">
                <a:solidFill>
                  <a:srgbClr val="000000"/>
                </a:solidFill>
              </a:rPr>
              <a:t>jednodušení</a:t>
            </a:r>
            <a:r>
              <a:rPr lang="en-US" altLang="en-US" sz="1800">
                <a:solidFill>
                  <a:srgbClr val="000000"/>
                </a:solidFill>
              </a:rPr>
              <a:t> implementace low-level </a:t>
            </a:r>
            <a:r>
              <a:rPr lang="cs-CZ" altLang="en-US" sz="1800">
                <a:solidFill>
                  <a:srgbClr val="000000"/>
                </a:solidFill>
              </a:rPr>
              <a:t>služ</a:t>
            </a:r>
            <a:r>
              <a:rPr lang="en-US" altLang="en-US" sz="1800">
                <a:solidFill>
                  <a:srgbClr val="000000"/>
                </a:solidFill>
              </a:rPr>
              <a:t>e</a:t>
            </a:r>
            <a:r>
              <a:rPr lang="cs-CZ" altLang="en-US" sz="1800">
                <a:solidFill>
                  <a:srgbClr val="000000"/>
                </a:solidFill>
              </a:rPr>
              <a:t>b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[-] </a:t>
            </a:r>
            <a:r>
              <a:rPr lang="sk-SK" altLang="sk-SK" sz="1800"/>
              <a:t>vyšší </a:t>
            </a:r>
            <a:r>
              <a:rPr lang="en-US" altLang="sk-SK" sz="1800"/>
              <a:t>overhead </a:t>
            </a:r>
            <a:r>
              <a:rPr lang="cs-CZ" altLang="en-US" sz="1800">
                <a:solidFill>
                  <a:srgbClr val="000000"/>
                </a:solidFill>
              </a:rPr>
              <a:t>synchronní</a:t>
            </a:r>
            <a:r>
              <a:rPr lang="en-US" altLang="en-US" sz="1800">
                <a:solidFill>
                  <a:srgbClr val="000000"/>
                </a:solidFill>
              </a:rPr>
              <a:t>ho zpracování</a:t>
            </a:r>
            <a:endParaRPr lang="cs-CZ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příklady: Mach</a:t>
            </a:r>
            <a:r>
              <a:rPr lang="en-US" altLang="en-US" sz="1800">
                <a:solidFill>
                  <a:srgbClr val="000000"/>
                </a:solidFill>
              </a:rPr>
              <a:t> (microkernel)</a:t>
            </a:r>
            <a:r>
              <a:rPr lang="cs-CZ" altLang="en-US" sz="1800">
                <a:solidFill>
                  <a:srgbClr val="000000"/>
                </a:solidFill>
              </a:rPr>
              <a:t>, Solaris</a:t>
            </a:r>
            <a:r>
              <a:rPr lang="en-US" altLang="en-US" sz="1800">
                <a:solidFill>
                  <a:srgbClr val="000000"/>
                </a:solidFill>
              </a:rPr>
              <a:t> (macrokernel)</a:t>
            </a:r>
            <a:endParaRPr lang="cs-CZ" altLang="en-US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>
            <a:extLst>
              <a:ext uri="{FF2B5EF4-FFF2-40B4-BE49-F238E27FC236}">
                <a16:creationId xmlns:a16="http://schemas.microsoft.com/office/drawing/2014/main" id="{47691210-CA3B-1AE2-A1DB-A1D3E067F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Half-Sync/Half-Async – varianty</a:t>
            </a:r>
          </a:p>
        </p:txBody>
      </p:sp>
      <p:sp>
        <p:nvSpPr>
          <p:cNvPr id="17411" name="Text Box 2">
            <a:extLst>
              <a:ext uri="{FF2B5EF4-FFF2-40B4-BE49-F238E27FC236}">
                <a16:creationId xmlns:a16="http://schemas.microsoft.com/office/drawing/2014/main" id="{729D1CCF-677B-5D86-8A65-3C486273A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14400"/>
            <a:ext cx="8280400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9500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Varianty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 b="1">
                <a:solidFill>
                  <a:srgbClr val="000000"/>
                </a:solidFill>
              </a:rPr>
              <a:t>Half-Sync/Half-Reactive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v objektově orientovaných systémech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složení vzorů </a:t>
            </a:r>
            <a:r>
              <a:rPr lang="cs-CZ" altLang="en-US" sz="1800" i="1">
                <a:solidFill>
                  <a:srgbClr val="000000"/>
                </a:solidFill>
              </a:rPr>
              <a:t>Reactor</a:t>
            </a:r>
            <a:r>
              <a:rPr lang="cs-CZ" altLang="en-US" sz="1800">
                <a:solidFill>
                  <a:srgbClr val="000000"/>
                </a:solidFill>
              </a:rPr>
              <a:t> a </a:t>
            </a:r>
            <a:r>
              <a:rPr lang="cs-CZ" altLang="en-US" sz="1800" i="1">
                <a:solidFill>
                  <a:srgbClr val="000000"/>
                </a:solidFill>
              </a:rPr>
              <a:t>Active Object </a:t>
            </a:r>
            <a:r>
              <a:rPr lang="cs-CZ" altLang="en-US" sz="1800">
                <a:solidFill>
                  <a:srgbClr val="000000"/>
                </a:solidFill>
              </a:rPr>
              <a:t>s thread poolem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asynchronní vrstva – </a:t>
            </a:r>
            <a:r>
              <a:rPr lang="cs-CZ" altLang="en-US" sz="1800" i="1">
                <a:solidFill>
                  <a:srgbClr val="000000"/>
                </a:solidFill>
              </a:rPr>
              <a:t>Reactor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mezivrstva – </a:t>
            </a:r>
            <a:r>
              <a:rPr lang="cs-CZ" altLang="en-US" sz="1800" i="1">
                <a:solidFill>
                  <a:srgbClr val="000000"/>
                </a:solidFill>
              </a:rPr>
              <a:t>Activation Queue</a:t>
            </a: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synchronní vrstva – </a:t>
            </a:r>
            <a:r>
              <a:rPr lang="cs-CZ" altLang="en-US" sz="1800" i="1">
                <a:solidFill>
                  <a:srgbClr val="000000"/>
                </a:solidFill>
              </a:rPr>
              <a:t>Servant</a:t>
            </a:r>
            <a:endParaRPr lang="en-US" altLang="en-US" sz="1800" i="1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0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příklad: </a:t>
            </a:r>
            <a:r>
              <a:rPr lang="cs-CZ" altLang="en-US" sz="1800">
                <a:solidFill>
                  <a:srgbClr val="000000"/>
                </a:solidFill>
              </a:rPr>
              <a:t>On</a:t>
            </a:r>
            <a:r>
              <a:rPr lang="en-US" altLang="en-US" sz="1800">
                <a:solidFill>
                  <a:srgbClr val="000000"/>
                </a:solidFill>
              </a:rPr>
              <a:t>-</a:t>
            </a:r>
            <a:r>
              <a:rPr lang="cs-CZ" altLang="en-US" sz="1800">
                <a:solidFill>
                  <a:srgbClr val="000000"/>
                </a:solidFill>
              </a:rPr>
              <a:t>line </a:t>
            </a:r>
            <a:r>
              <a:rPr lang="en-US" altLang="en-US" sz="1800">
                <a:solidFill>
                  <a:srgbClr val="000000"/>
                </a:solidFill>
              </a:rPr>
              <a:t>T</a:t>
            </a:r>
            <a:r>
              <a:rPr lang="cs-CZ" altLang="en-US" sz="1800">
                <a:solidFill>
                  <a:srgbClr val="000000"/>
                </a:solidFill>
              </a:rPr>
              <a:t>ransaction </a:t>
            </a:r>
            <a:r>
              <a:rPr lang="en-US" altLang="en-US" sz="1800">
                <a:solidFill>
                  <a:srgbClr val="000000"/>
                </a:solidFill>
              </a:rPr>
              <a:t>P</a:t>
            </a:r>
            <a:r>
              <a:rPr lang="cs-CZ" altLang="en-US" sz="1800">
                <a:solidFill>
                  <a:srgbClr val="000000"/>
                </a:solidFill>
              </a:rPr>
              <a:t>rocessing (OLTP)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Tx/>
              <a:buSzTx/>
              <a:buFontTx/>
              <a:buNone/>
            </a:pPr>
            <a:endParaRPr lang="cs-CZ" altLang="en-US" sz="1800" b="0">
              <a:solidFill>
                <a:srgbClr val="000000"/>
              </a:solidFill>
            </a:endParaRPr>
          </a:p>
        </p:txBody>
      </p:sp>
      <p:pic>
        <p:nvPicPr>
          <p:cNvPr id="17412" name="Picture 3">
            <a:extLst>
              <a:ext uri="{FF2B5EF4-FFF2-40B4-BE49-F238E27FC236}">
                <a16:creationId xmlns:a16="http://schemas.microsoft.com/office/drawing/2014/main" id="{81955FF0-9359-CAD9-EC5B-6D935AF4F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759200"/>
            <a:ext cx="70866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413" name="Text Box 4">
            <a:extLst>
              <a:ext uri="{FF2B5EF4-FFF2-40B4-BE49-F238E27FC236}">
                <a16:creationId xmlns:a16="http://schemas.microsoft.com/office/drawing/2014/main" id="{1AA7563D-2EB3-443A-04DE-5A303B80F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113" y="6481763"/>
            <a:ext cx="537368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5000" rIns="90000" bIns="45000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800" b="0">
                <a:solidFill>
                  <a:srgbClr val="666666"/>
                </a:solidFill>
              </a:rPr>
              <a:t>Leader/Followers, Douglas C. Schmidt, Carlos O’Ryan, Michael Kircher, Irfan Pyarali, and Frank Buschmann, 2000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>
            <a:extLst>
              <a:ext uri="{FF2B5EF4-FFF2-40B4-BE49-F238E27FC236}">
                <a16:creationId xmlns:a16="http://schemas.microsoft.com/office/drawing/2014/main" id="{5606482A-7F87-9DF0-4C65-9A03B5A92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228600"/>
            <a:ext cx="7924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73944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Half-Sync/Half-Async – </a:t>
            </a:r>
            <a:r>
              <a:rPr lang="en-US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s</a:t>
            </a: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ouvislosti</a:t>
            </a:r>
            <a:r>
              <a:rPr lang="en-US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, příklady</a:t>
            </a:r>
            <a:endParaRPr lang="cs-CZ" altLang="en-US" sz="3200" b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19459" name="Text Box 2">
            <a:extLst>
              <a:ext uri="{FF2B5EF4-FFF2-40B4-BE49-F238E27FC236}">
                <a16:creationId xmlns:a16="http://schemas.microsoft.com/office/drawing/2014/main" id="{5018FD8B-38B1-67B1-FE4B-6148ADDC7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1066800"/>
            <a:ext cx="8280400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tIns="61596"/>
          <a:lstStyle>
            <a:lvl1pPr marL="358775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9138" indent="-3587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79500" indent="-358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tabLst>
                <a:tab pos="1090613" algn="l"/>
                <a:tab pos="2005013" algn="l"/>
                <a:tab pos="2919413" algn="l"/>
                <a:tab pos="3833813" algn="l"/>
                <a:tab pos="4748213" algn="l"/>
                <a:tab pos="5662613" algn="l"/>
                <a:tab pos="6577013" algn="l"/>
                <a:tab pos="7491413" algn="l"/>
                <a:tab pos="8405813" algn="l"/>
                <a:tab pos="9320213" algn="l"/>
                <a:tab pos="10234613" algn="l"/>
              </a:tabLst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cs-CZ" altLang="en-US" sz="1800">
                <a:solidFill>
                  <a:srgbClr val="000000"/>
                </a:solidFill>
              </a:rPr>
              <a:t>Souvislosti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Half-Sync/Half-Reactive – </a:t>
            </a:r>
            <a:r>
              <a:rPr lang="cs-CZ" altLang="en-US" sz="1800" i="1">
                <a:solidFill>
                  <a:srgbClr val="000000"/>
                </a:solidFill>
              </a:rPr>
              <a:t>Reactor</a:t>
            </a:r>
            <a:r>
              <a:rPr lang="en-US" altLang="en-US" sz="1800" i="1">
                <a:solidFill>
                  <a:srgbClr val="000000"/>
                </a:solidFill>
              </a:rPr>
              <a:t>, </a:t>
            </a:r>
            <a:r>
              <a:rPr lang="cs-CZ" altLang="en-US" sz="1800" i="1">
                <a:solidFill>
                  <a:srgbClr val="000000"/>
                </a:solidFill>
              </a:rPr>
              <a:t>Active Object</a:t>
            </a:r>
            <a:r>
              <a:rPr lang="en-US" altLang="en-US" sz="1800" i="1">
                <a:solidFill>
                  <a:srgbClr val="000000"/>
                </a:solidFill>
              </a:rPr>
              <a:t>, </a:t>
            </a:r>
            <a:r>
              <a:rPr lang="cs-CZ" altLang="en-US" sz="1800" i="1">
                <a:solidFill>
                  <a:srgbClr val="000000"/>
                </a:solidFill>
              </a:rPr>
              <a:t>Servant</a:t>
            </a:r>
            <a:endParaRPr lang="en-US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cs-CZ" altLang="en-US" sz="1800">
                <a:solidFill>
                  <a:srgbClr val="000000"/>
                </a:solidFill>
              </a:rPr>
              <a:t>vrstvení v Half-Sync/Half-Async je příkladem vzoru </a:t>
            </a:r>
            <a:r>
              <a:rPr lang="cs-CZ" altLang="en-US" sz="1800" i="1">
                <a:solidFill>
                  <a:srgbClr val="000000"/>
                </a:solidFill>
              </a:rPr>
              <a:t>Layers</a:t>
            </a:r>
            <a:endParaRPr lang="en-US" altLang="en-US" sz="1800" i="1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mezivrstva – </a:t>
            </a:r>
            <a:r>
              <a:rPr lang="en-US" altLang="en-US" sz="1800" i="1">
                <a:solidFill>
                  <a:srgbClr val="000000"/>
                </a:solidFill>
              </a:rPr>
              <a:t>Mediator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komunikace na mezivrstvě – </a:t>
            </a:r>
            <a:r>
              <a:rPr lang="en-US" altLang="en-US" sz="1800" i="1">
                <a:solidFill>
                  <a:srgbClr val="000000"/>
                </a:solidFill>
              </a:rPr>
              <a:t>Pipes and Filters </a:t>
            </a:r>
            <a:r>
              <a:rPr lang="en-US" altLang="en-US" sz="1800">
                <a:solidFill>
                  <a:srgbClr val="000000"/>
                </a:solidFill>
              </a:rPr>
              <a:t>(producer/consumer)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Serializace přístupu k objektu fronty z více vláken - </a:t>
            </a:r>
            <a:r>
              <a:rPr lang="en-US" altLang="en-US" sz="1800" i="1">
                <a:solidFill>
                  <a:srgbClr val="000000"/>
                </a:solidFill>
              </a:rPr>
              <a:t>Monitor</a:t>
            </a: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endParaRPr lang="en-US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Praktické použití</a:t>
            </a:r>
            <a:endParaRPr lang="cs-CZ" altLang="en-US" sz="1800">
              <a:solidFill>
                <a:srgbClr val="000000"/>
              </a:solidFill>
            </a:endParaRP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široké použití v operačních systémech (přerušení, správa aplikací)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 sz="1800"/>
              <a:t>moderní GUI</a:t>
            </a:r>
            <a:r>
              <a:rPr lang="en-US" altLang="sk-SK" sz="1800"/>
              <a:t> frameworky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sk-SK" sz="1800"/>
              <a:t>v</a:t>
            </a:r>
            <a:r>
              <a:rPr lang="sk-SK" altLang="sk-SK" sz="1800"/>
              <a:t>šude</a:t>
            </a:r>
            <a:r>
              <a:rPr lang="en-US" altLang="sk-SK" sz="1800"/>
              <a:t> tam,</a:t>
            </a:r>
            <a:r>
              <a:rPr lang="sk-SK" altLang="sk-SK" sz="1800"/>
              <a:t> </a:t>
            </a:r>
            <a:r>
              <a:rPr lang="en-US" altLang="en-US" sz="1800">
                <a:solidFill>
                  <a:srgbClr val="000000"/>
                </a:solidFill>
              </a:rPr>
              <a:t>kde je</a:t>
            </a:r>
            <a:r>
              <a:rPr lang="sk-SK" altLang="sk-SK" sz="1800"/>
              <a:t> omezení určitých typů operací </a:t>
            </a:r>
            <a:r>
              <a:rPr lang="en-US" altLang="en-US" sz="1800">
                <a:solidFill>
                  <a:srgbClr val="000000"/>
                </a:solidFill>
              </a:rPr>
              <a:t>v </a:t>
            </a:r>
            <a:r>
              <a:rPr lang="sk-SK" altLang="sk-SK" sz="1800"/>
              <a:t>určitých kontextech </a:t>
            </a:r>
            <a:endParaRPr lang="en-US" altLang="en-US" sz="1800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/>
              <a:t>blokující </a:t>
            </a:r>
            <a:r>
              <a:rPr lang="en-US" altLang="en-US">
                <a:solidFill>
                  <a:srgbClr val="000000"/>
                </a:solidFill>
              </a:rPr>
              <a:t>– ne</a:t>
            </a:r>
            <a:r>
              <a:rPr lang="sk-SK" altLang="sk-SK"/>
              <a:t>blokující</a:t>
            </a:r>
            <a:endParaRPr lang="en-US" altLang="en-US">
              <a:solidFill>
                <a:srgbClr val="000000"/>
              </a:solidFill>
            </a:endParaRPr>
          </a:p>
          <a:p>
            <a:pPr lvl="2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sk-SK" altLang="sk-SK"/>
              <a:t>krátko trvající </a:t>
            </a:r>
            <a:r>
              <a:rPr lang="en-US" altLang="en-US">
                <a:solidFill>
                  <a:srgbClr val="000000"/>
                </a:solidFill>
              </a:rPr>
              <a:t>– dlouho </a:t>
            </a:r>
            <a:r>
              <a:rPr lang="sk-SK" altLang="sk-SK"/>
              <a:t>trvající</a:t>
            </a:r>
            <a:endParaRPr lang="en-US" altLang="en-US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endParaRPr lang="en-US" altLang="en-US" sz="1800">
              <a:solidFill>
                <a:srgbClr val="000000"/>
              </a:solidFill>
            </a:endParaRPr>
          </a:p>
          <a:p>
            <a:pPr eaLnBrk="1" hangingPunct="1">
              <a:lnSpc>
                <a:spcPct val="93000"/>
              </a:lnSpc>
              <a:spcBef>
                <a:spcPts val="450"/>
              </a:spcBef>
              <a:buClr>
                <a:srgbClr val="CC9900"/>
              </a:buClr>
              <a:buFont typeface="Wingdings" panose="05000000000000000000" pitchFamily="2" charset="2"/>
              <a:buChar char=""/>
            </a:pPr>
            <a:r>
              <a:rPr lang="en-US" altLang="en-US" sz="1800">
                <a:solidFill>
                  <a:srgbClr val="000000"/>
                </a:solidFill>
              </a:rPr>
              <a:t>Příklad ze života</a:t>
            </a:r>
          </a:p>
          <a:p>
            <a:pPr lvl="1" eaLnBrk="1" hangingPunct="1">
              <a:lnSpc>
                <a:spcPct val="93000"/>
              </a:lnSpc>
              <a:spcBef>
                <a:spcPts val="425"/>
              </a:spcBef>
              <a:buClr>
                <a:srgbClr val="3B812F"/>
              </a:buClr>
              <a:buFont typeface="Wingdings" panose="05000000000000000000" pitchFamily="2" charset="2"/>
              <a:buChar char=""/>
            </a:pPr>
            <a:r>
              <a:rPr lang="en-US" altLang="en-US" sz="1800">
                <a:solidFill>
                  <a:srgbClr val="000000"/>
                </a:solidFill>
              </a:rPr>
              <a:t>Hosteska v restauraci – vítání a usazování hostů</a:t>
            </a:r>
            <a:endParaRPr lang="cs-CZ" altLang="en-US" sz="1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ign Patterns">
  <a:themeElements>
    <a:clrScheme name="Design Patterns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Design Patterns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50000"/>
          </a:srgbClr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36000" rIns="54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50000"/>
          </a:srgbClr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36000" rIns="54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sign Patterns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tterns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tterns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3506</TotalTime>
  <Words>1518</Words>
  <Application>Microsoft Office PowerPoint</Application>
  <PresentationFormat>On-screen Show (4:3)</PresentationFormat>
  <Paragraphs>257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Garamond</vt:lpstr>
      <vt:lpstr>Wingdings</vt:lpstr>
      <vt:lpstr>Courier New</vt:lpstr>
      <vt:lpstr>Design Patterns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Filip Zavoral</cp:lastModifiedBy>
  <cp:revision>204</cp:revision>
  <cp:lastPrinted>1601-01-01T00:00:00Z</cp:lastPrinted>
  <dcterms:created xsi:type="dcterms:W3CDTF">1601-01-01T00:00:00Z</dcterms:created>
  <dcterms:modified xsi:type="dcterms:W3CDTF">2022-06-25T18:42:56Z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