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0080625" cy="567055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101" y="2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A6EFEC4-32AB-4345-8065-AECB8D7462E3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49130C-AB04-4284-99C4-853AB544FBCD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C9CD84-D3F9-4E6D-8EC0-B42ED424CE62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50DDDE-0FBE-4598-A1CA-E031C762C35D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9034C595-9413-45C9-B4E5-96F20E764C58}" type="slidenum">
              <a:t>‹#›</a:t>
            </a:fld>
            <a:endParaRPr lang="cs-CZ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331125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A936AC-1753-4B9C-9165-7434FC3BC36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79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E35978-C0A7-4D47-A793-90A9363809D3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B4E99659-9B24-41C3-B7AD-273D3EA3941E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cs-CZ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3099C7-B774-4571-B245-7DF4A330F615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cs-CZ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7F4734-6806-4396-9A9C-E05D18631207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b" anchorCtr="0">
            <a:noAutofit/>
          </a:bodyPr>
          <a:lstStyle>
            <a:lvl1pPr lvl="0" rtl="0" hangingPunct="0">
              <a:buNone/>
              <a:tabLst/>
              <a:defRPr lang="cs-CZ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2A19B9-DCF4-49B3-B926-EF16C3B3F62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cs-CZ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EE19CC4D-D0F8-49C6-8ED6-5AF78320E4DE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4753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cs-CZ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Liberation Sans" pitchFamily="18"/>
        <a:ea typeface="Microsoft YaHei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F33778-A2B0-40F7-B4A0-F70EB6E1D85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A5CDFDB-9F33-461A-ACCE-3D89581C6F0B}" type="slidenum">
              <a:t>1</a:t>
            </a:fld>
            <a:endParaRPr lang="cs-CZ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FD7A5A7-187A-4F36-8362-CA57695E920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20AF48B-2623-45E5-891A-E47B3945622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745ADE-0894-4EA8-A177-02CE36701CC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973E3CB2-DE72-44AA-8F85-60A3F3BE6BF4}" type="slidenum">
              <a:t>10</a:t>
            </a:fld>
            <a:endParaRPr lang="cs-CZ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804A32-1B0B-4A79-9A66-075683A3D63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CAFE9F-E76C-440E-94F7-518DFD722BF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52F155-1A02-4B1F-A940-5BB4F77F3CA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EC112D80-8DF6-413E-9623-D61394C11113}" type="slidenum">
              <a:t>11</a:t>
            </a:fld>
            <a:endParaRPr lang="cs-CZ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7F54D3-CA5E-4B2C-9231-1CF8DF97C6F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804652-D21F-4D5F-AA29-099AB0F99A6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56B587-9C44-4493-8434-45D2774AED6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95C4BE90-33E7-482C-9B62-D9038A3EC4F9}" type="slidenum">
              <a:t>12</a:t>
            </a:fld>
            <a:endParaRPr lang="cs-CZ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5E98F94-5B6E-4829-8D08-C3F22DEE5BE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C29CEB-B0E9-4FA6-94C4-87E3ABB71CD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AB75CF-4580-4A89-B60A-C058197790F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22516E0A-CFB8-4E69-AEB0-61DF20C6F49D}" type="slidenum">
              <a:t>13</a:t>
            </a:fld>
            <a:endParaRPr lang="cs-CZ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E050306-7E2F-4AEE-8ED9-5F984F812B9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CFED3A-1BFA-40DB-88DD-9094A7228A4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5B4D6F-EB8D-444C-8836-3AE2FB141CD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3AE75A1A-A965-4AD8-AA79-77072EC65E05}" type="slidenum">
              <a:t>14</a:t>
            </a:fld>
            <a:endParaRPr lang="cs-CZ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5D564B7-1E46-487F-8948-44D1E55E73CF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CF0C14-3C6C-4DF4-8310-E6BA791B8A7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34F2A4-FEFF-4096-9CBD-1576D48082C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A04CDCCF-B67C-444D-9078-442B435B33D1}" type="slidenum">
              <a:t>15</a:t>
            </a:fld>
            <a:endParaRPr lang="cs-CZ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ED7959-08B5-4E11-85B2-1F31510A8B7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4965DCB-9DAF-4406-A0AA-23228CDCB10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9FCFED-C812-40E9-A802-54E41EAEB75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81711137-82CA-45F1-A1E9-A142514390FE}" type="slidenum">
              <a:t>16</a:t>
            </a:fld>
            <a:endParaRPr lang="cs-CZ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AABBF2A-63EA-46BC-B7E9-A4E1190FF76B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2FF5B8D-D6F4-47E0-A82B-1263A20EAD8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1D2909-6038-4789-81C6-DE49E617F40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F9334530-D48F-447B-ADAF-5DD20FC7255F}" type="slidenum">
              <a:t>17</a:t>
            </a:fld>
            <a:endParaRPr lang="cs-CZ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7B4BB2-60AA-430B-8EA9-E86D33186EA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2AE96D-FFE3-481D-895C-5124BBAA86F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6E7040-9453-408D-B9FF-F994CB3C66A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BD36F266-DEE6-448B-9195-10A15050EECE}" type="slidenum">
              <a:t>18</a:t>
            </a:fld>
            <a:endParaRPr lang="cs-CZ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F8BC748-0B94-457C-B242-6C8526819A4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07E11A-A2AB-45FF-838B-C51F3819088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AC18BF-49D7-416D-819E-720501BA510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97EE7022-70E3-4255-AE3A-B2EE810B7472}" type="slidenum">
              <a:t>19</a:t>
            </a:fld>
            <a:endParaRPr lang="cs-CZ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7CCFB6-0949-44CD-BFE5-5B4C23571B7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34DED5-E3EC-42B5-88DA-A122001F107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855D3E-28D6-4B9A-90A9-1CCC1A00BFE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37A68DC6-63FC-4E55-BAB4-C507D77DAF87}" type="slidenum">
              <a:t>2</a:t>
            </a:fld>
            <a:endParaRPr lang="cs-CZ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95E4A6-8B6A-44DA-BE73-3FC8B0877B6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D8C8FE-4BBA-454C-AF27-DBB6AFF1947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000AEB-E3FF-4F23-A4DF-692090A7DB9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B06E001F-475A-4534-AD8B-DF3BA4ED5423}" type="slidenum">
              <a:t>20</a:t>
            </a:fld>
            <a:endParaRPr lang="cs-CZ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5F0E0D-EC07-4921-BC1C-C24AF522279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CD15D3-750F-45E6-9B29-9532C711C80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4A237B-F1EF-4899-BBFA-4D893397EDB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A8602231-8C28-40BB-B3FF-7914E38BD318}" type="slidenum">
              <a:t>21</a:t>
            </a:fld>
            <a:endParaRPr lang="cs-CZ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E61ECE-354E-4778-8E33-4A441F23639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3FB593-BF35-43EB-B458-2B85E240EA9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488FE8-17A3-41F9-919F-BF8F61BC42F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5BCC081F-D525-468B-B3A6-BEF7567D2BC4}" type="slidenum">
              <a:t>22</a:t>
            </a:fld>
            <a:endParaRPr lang="cs-CZ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2D479F-0511-4A88-B0BE-EC80D7D419F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7811CD-C668-4459-9780-42FAE614DE2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C3697E-9E21-46CC-87D9-03C7185D2A0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F35A7DB2-9C36-45A8-B9A5-E765A1B183D8}" type="slidenum">
              <a:t>23</a:t>
            </a:fld>
            <a:endParaRPr lang="cs-CZ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DAB307-C7C4-4B17-B844-8EB5EB5AF0D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F418593-69F6-4643-935B-6293B10160F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E8DD4A-C930-454C-8754-3F1EDDA759F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2F33CBC7-6C4C-456D-A7C9-44B4EF6D54E1}" type="slidenum">
              <a:t>24</a:t>
            </a:fld>
            <a:endParaRPr lang="cs-CZ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CDF170-6DDB-4BA1-AFDB-52F4307B91B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7C1A133-50F7-457F-B69C-BBA45A691DA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E28884-0EA5-4197-9F5E-8AF5ACFDA7C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F26AEF81-CC90-430D-A3FF-AFB57154DDD2}" type="slidenum">
              <a:t>3</a:t>
            </a:fld>
            <a:endParaRPr lang="cs-CZ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36A016D-0D75-4BD1-B5E9-1E16FD8FB55B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E12858-387C-42B6-9562-0F0B558AFC6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4A6CB9-9AE1-46D1-A992-45A4A8D191D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C6B339A7-AE90-4DF7-B2E1-63567CAE0DEF}" type="slidenum">
              <a:t>4</a:t>
            </a:fld>
            <a:endParaRPr lang="cs-CZ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9201A5-13F1-444B-86B7-FCA73B27481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A6B4420-5280-43B2-BD50-70DFE4F00CB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63335A-CA34-4837-BC0E-263D2547159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F9F9A30B-5BD7-4F5F-84DC-EA133B32DB21}" type="slidenum">
              <a:t>5</a:t>
            </a:fld>
            <a:endParaRPr lang="cs-CZ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B7055B2-E128-40AF-937E-F3C34AC54CC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1FE0266-8AF4-4E70-975E-B2D27706B2D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4D394A-6546-45A2-AA18-2C803BA4870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2579E9C0-7B32-41B8-BEF8-32F2F82CA633}" type="slidenum">
              <a:t>6</a:t>
            </a:fld>
            <a:endParaRPr lang="cs-CZ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7A1FB62-78E6-4F21-BC4F-4BCC3D530BCF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B0B25A-4C0A-4049-AB04-1CBF8365B82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247D09-F12B-44CD-9894-D9F9A0C3226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540771B4-CBCD-48FF-9ED9-06C945F5DE31}" type="slidenum">
              <a:t>7</a:t>
            </a:fld>
            <a:endParaRPr lang="cs-CZ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20C6C4-7ADC-4323-85BC-2D7551C7FBD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DD894F2-1624-41C5-9386-713D2083661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CED1FC-B3DA-4505-AEBF-B7F2EA4189C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81D4F74A-3CF2-483B-90D1-A791DBEED139}" type="slidenum">
              <a:t>8</a:t>
            </a:fld>
            <a:endParaRPr lang="cs-CZ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E853156-A93E-4C9F-B07D-DD53FDE8B90F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B8BDF32-CA62-4961-AAB2-17631FC320B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1F180B-DD2D-4D7F-9D15-5AD2CB75211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245CBAC2-7229-4C25-8754-5A679ABF02C1}" type="slidenum">
              <a:t>9</a:t>
            </a:fld>
            <a:endParaRPr lang="cs-CZ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7A5633-6475-43BE-B7B6-E41C3F353DB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61AFF0-B6F2-439F-A887-F4135A69D60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EDEAD-AD60-4CC7-9152-540B7D79B3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928688"/>
            <a:ext cx="7559675" cy="19732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C2012D-7979-46B3-BAA1-886F672DA6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2978150"/>
            <a:ext cx="7559675" cy="137001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4F1026-A595-4E08-A37A-97B66FC03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A2602-0820-4ABF-8EE9-5CB45E4C1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75DA7D-B935-4B38-B649-C69C810A5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2A2AA2F-0252-482D-897A-4F8B5CF775D4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9601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6E3A1-BA7A-4AA4-BB05-7015A1486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CDD68B-DFA9-4A08-82ED-E505D46F6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8CD59-3343-4343-B990-ECA437B9C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05FD4A-5BD3-4C9A-8EE3-27949823D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70B39-833C-444C-8DD7-BCAB45F7E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9DA626A-A85B-4A60-A530-790661F235EA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3179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595752-C3D4-4435-B02A-79561865B8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8850" y="225425"/>
            <a:ext cx="2266950" cy="43894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7FBF8E-5040-4C7C-9B02-455B55C98C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225425"/>
            <a:ext cx="6653212" cy="43894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587B7A-7E92-496E-9445-2450B25BB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E651B7-323F-4D5F-BDDB-F0987BA84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395462-A499-4EAB-A468-003BFCCE9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21EEF85-3AC0-48A2-97B0-09BFDF84BCA9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5890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E6FA1-A487-4950-B309-627038A35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AD8D4-CB01-4519-9F6D-7C29D203F2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78893D-1AB3-40DE-BF15-608CE947A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634EB9-230F-4BB3-B1C8-C1714B723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B2CC90-2CB8-42BD-A067-EEA8FD646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CA093AB-C44D-4557-997F-484FDE9DF203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8062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C8ED1-8462-4D20-A53C-B83024DA8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414463"/>
            <a:ext cx="8694737" cy="23574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6C6352-AA5D-423A-8599-BA66C535D6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3794125"/>
            <a:ext cx="8694737" cy="124142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47C08-364E-4467-BE4C-AFD1E3ED2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82AD6E-22C9-4D92-815A-EB63110AD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2F474-43BE-45B4-BE48-1597130D1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8A1B669-A76D-49E7-9C6F-03006653255A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9332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53E69-038C-4924-AAC4-016E397E1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72AB6A-8E34-415F-A3F8-2A30D69850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327150"/>
            <a:ext cx="4459287" cy="3287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DAB7D3-E95E-4C19-81B4-120B2E4C85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1327150"/>
            <a:ext cx="4460875" cy="3287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E0A321-99A7-49B2-A41C-3CA798E4F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114CBA-5ABA-408E-9C16-D7BBC8ECA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7D4C48-A16C-4252-9745-F50F51CD8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865E89F-62A2-47AF-99C5-20F4B3AAFCFB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1727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F79E2-46CE-42BD-BF02-885876FB8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01625"/>
            <a:ext cx="8694737" cy="10969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AC658B-2768-4803-A8AF-1EC90B50EF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390650"/>
            <a:ext cx="426561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6F063-8A8F-41A5-8873-802AC64E9D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071688"/>
            <a:ext cx="4265612" cy="3046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5A1AFE-1E91-4158-BE98-3EA629E22F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390650"/>
            <a:ext cx="428466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F1BBB8-F5CD-4653-8755-C1AABCFB67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071688"/>
            <a:ext cx="4284662" cy="3046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2FF5D4-C25A-4439-B965-4D574163D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63ACC4-2D23-4ADD-BF4E-F228638DA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5404C0-710D-4F38-B65D-3BDD6E369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B510AD4-E9AF-40AE-AB96-4077CCCE76F4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389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DE1DA-CCE4-4F40-B152-887BC36C2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9CC01C-53CD-42CF-B8DF-27B544B1C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349072-78C7-4E42-A99C-07955825E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0A24F9-8D4D-4C06-ABB5-BA97D4AA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AB6FE33-4647-4B43-B365-A8ACF5B59C6C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03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51AD0C-737F-4077-9376-6F7BF0A63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072784-6D59-4D3D-8BAB-ACE7E89F7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1C8C87-5CAF-4E99-9CDD-2E262B59D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5C8666E-4259-4028-B274-7BC4EC90B57B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4963129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F8275-C5FD-4FC5-9FF5-1CCD4DD9B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732EB4-8441-4FA0-B884-0ADCED61E0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D675A0-C681-44BC-8D23-2864E192C4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B05346-3A5C-4B20-B4A2-3593285B5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CF2BDF-639D-4F5D-94CB-FA3C10693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1D807A-B9AA-4E94-9702-23C17A1F2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CE12858-5632-43A3-A7FD-5AD6790EEB14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0567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57198-3BB9-4643-B71A-7872C23D6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C2BD6D-10D8-4AC1-83BD-3F7CA764F1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56A5F3-6D6E-4D96-A093-56393D4CA3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9658A4-F43A-460C-84BE-ED1F4C692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EF5178-0D2D-4B6F-AECE-590682BBA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7CBFC0-9C99-4C03-AAB6-131508D74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0BD0835-EEF9-4EBE-A59E-4BB70DE0D977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7448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21472D-72EF-4466-AE04-2E2226252C5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3999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6D88EF-3C5A-4FC6-8159-BD6CA4376CF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9" y="1326600"/>
            <a:ext cx="9071640" cy="3288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21DE2-73FD-4D00-8419-BEA2BE5E1A40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3999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cs-CZ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087FEE-5BBE-4DDA-A131-6B688081AA08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ctr" rtl="0" hangingPunct="0">
              <a:buNone/>
              <a:tabLst/>
              <a:defRPr lang="cs-CZ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3C1BF-C01F-4D95-9855-149CD69C693A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cs-CZ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16A7C23B-2B03-43B9-86C9-05EF84767D1C}" type="slidenum"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cs-CZ" sz="44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  <a:ea typeface="Microsoft YaHei" pitchFamily="2"/>
        </a:defRPr>
      </a:lvl1pPr>
    </p:titleStyle>
    <p:bodyStyle>
      <a:lvl1pPr rtl="0" hangingPunct="0">
        <a:spcBef>
          <a:spcPts val="1417"/>
        </a:spcBef>
        <a:spcAft>
          <a:spcPts val="0"/>
        </a:spcAft>
        <a:tabLst/>
        <a:defRPr lang="cs-CZ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  <a:ea typeface="Microsoft YaHei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9C22D-A1B0-401C-AFD3-87A3A8E3AC4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999" y="745199"/>
            <a:ext cx="9071640" cy="3968049"/>
          </a:xfrm>
        </p:spPr>
        <p:txBody>
          <a:bodyPr vert="horz"/>
          <a:lstStyle/>
          <a:p>
            <a:pPr lvl="0"/>
            <a:r>
              <a:rPr lang="cs-CZ" dirty="0"/>
              <a:t>Cloud Design Patterns</a:t>
            </a:r>
            <a:br>
              <a:rPr lang="en-US" dirty="0"/>
            </a:br>
            <a:br>
              <a:rPr lang="cs-CZ" dirty="0"/>
            </a:br>
            <a:r>
              <a:rPr lang="cs-CZ" sz="2800" dirty="0"/>
              <a:t>Competing Consumers</a:t>
            </a:r>
            <a:br>
              <a:rPr lang="cs-CZ" sz="2800" dirty="0"/>
            </a:br>
            <a:r>
              <a:rPr lang="cs-CZ" sz="2800" dirty="0"/>
              <a:t>Queue-based Levelling</a:t>
            </a:r>
            <a:br>
              <a:rPr lang="cs-CZ" sz="2800" dirty="0"/>
            </a:br>
            <a:r>
              <a:rPr lang="cs-CZ" sz="2800" dirty="0"/>
              <a:t>Throttling</a:t>
            </a:r>
            <a:endParaRPr lang="cs-CZ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FBDDB-25FB-4FDB-AF2A-E0B4E647CE7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cs-CZ"/>
              <a:t>Queue-Based Load Leveling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C9AD861-124D-4EAD-8B2F-56F1E05AE9F2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2000" y="1728000"/>
            <a:ext cx="4572360" cy="2949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7C3F47C-31AE-43FE-9954-FA0EA575FD28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112000" y="1800000"/>
            <a:ext cx="4632840" cy="2838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CF2E8-F5A0-4304-BC57-E547A959D27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cs-CZ" sz="4000"/>
              <a:t>Queue-Based Load Leveling - Výhody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F5DFFD-5657-4578-A694-BB5CD0CF8F1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vert="horz"/>
          <a:lstStyle/>
          <a:p>
            <a:pPr lvl="0">
              <a:buSzPct val="45000"/>
              <a:buFont typeface="StarSymbol"/>
              <a:buChar char="●"/>
            </a:pPr>
            <a:r>
              <a:rPr lang="en-US" altLang="zh-CN"/>
              <a:t>±Maximalizace dostupnosti</a:t>
            </a:r>
          </a:p>
          <a:p>
            <a:pPr lvl="0">
              <a:buSzPct val="45000"/>
              <a:buFont typeface="StarSymbol"/>
              <a:buChar char="●"/>
            </a:pPr>
            <a:r>
              <a:rPr lang="en-US" altLang="zh-CN"/>
              <a:t>±Maximalizace škálovatelnosti</a:t>
            </a:r>
          </a:p>
          <a:p>
            <a:pPr lvl="0">
              <a:buSzPct val="45000"/>
              <a:buFont typeface="StarSymbol"/>
              <a:buChar char="●"/>
            </a:pPr>
            <a:r>
              <a:rPr lang="cs-CZ"/>
              <a:t>Snížení nákladů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E895D-CA67-4FD1-9C7F-3975A046E6B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cs-CZ" sz="4000"/>
              <a:t>Queue-Based Load Leveling - Problémy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07136A-49D7-43AA-98DD-855BC7E34697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vert="horz"/>
          <a:lstStyle/>
          <a:p>
            <a:pPr lvl="0">
              <a:buSzPct val="45000"/>
              <a:buFont typeface="StarSymbol"/>
              <a:buChar char="●"/>
            </a:pPr>
            <a:r>
              <a:rPr lang="cs-CZ"/>
              <a:t>Je potřeba logika okolo rychlosti zpracování</a:t>
            </a:r>
          </a:p>
          <a:p>
            <a:pPr lvl="0">
              <a:buSzPct val="45000"/>
              <a:buFont typeface="StarSymbol"/>
              <a:buChar char="●"/>
            </a:pPr>
            <a:r>
              <a:rPr lang="cs-CZ"/>
              <a:t>Jednosměrnost fronty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99267-4ACA-487E-AFAF-E790D241821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cs-CZ"/>
              <a:t>Kdy </a:t>
            </a:r>
            <a:r>
              <a:rPr lang="cs-CZ" b="1"/>
              <a:t>ANO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2B831E-914B-40FD-9A00-992979BCA44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vert="horz"/>
          <a:lstStyle/>
          <a:p>
            <a:pPr lvl="0">
              <a:buSzPct val="45000"/>
              <a:buFont typeface="StarSymbol"/>
              <a:buChar char="●"/>
            </a:pPr>
            <a:r>
              <a:rPr lang="cs-CZ"/>
              <a:t>Služby, které podléhají přetížení</a:t>
            </a:r>
          </a:p>
          <a:p>
            <a:pPr lvl="0">
              <a:buSzPct val="45000"/>
              <a:buFont typeface="StarSymbol"/>
              <a:buChar char="●"/>
            </a:pPr>
            <a:r>
              <a:rPr lang="cs-CZ"/>
              <a:t>Není potřeba minimální latence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15226-CBB7-43F1-AE05-166B8468170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cs-CZ"/>
              <a:t>Throttling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ADB7D3-F818-44AE-BE67-0AC9A4BEB70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03999" y="4248000"/>
            <a:ext cx="9071640" cy="366839"/>
          </a:xfrm>
        </p:spPr>
        <p:txBody>
          <a:bodyPr vert="horz"/>
          <a:lstStyle/>
          <a:p>
            <a:pPr lvl="0"/>
            <a:r>
              <a:rPr lang="cs-CZ"/>
              <a:t>https://docs.microsoft.com/cs-cz/azure/architecture/patterns/throttling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7BF149-F5FA-4A12-A760-DA0E0DE0BBA7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04359" y="1326600"/>
            <a:ext cx="9071640" cy="1697400"/>
          </a:xfrm>
        </p:spPr>
        <p:txBody>
          <a:bodyPr vert="horz"/>
          <a:lstStyle/>
          <a:p>
            <a:pPr lvl="0">
              <a:buSzPct val="45000"/>
              <a:buFont typeface="StarSymbol"/>
              <a:buChar char="●"/>
            </a:pPr>
            <a:r>
              <a:rPr lang="cs-CZ"/>
              <a:t>„Řídí spotřebu prostředků používaných instancí aplikace, jednotlivým tenantem nebo celou službou.“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76857-F1C5-4AD1-8D8A-479193A1DF0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cs-CZ"/>
              <a:t>Throttling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3A1996-4765-44BE-ABDF-D4B84742A69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2000" y="1406160"/>
            <a:ext cx="5429160" cy="334583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8563F33-D567-420C-B336-A9C9157D1B9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456160" y="1436040"/>
            <a:ext cx="4479840" cy="33159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582E2-AC85-4DB6-A3BB-C8BA4EB14EF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cs-CZ"/>
              <a:t>Throttling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D3FA50-EE97-4736-AC45-C34539F225C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340000" y="1296000"/>
            <a:ext cx="5256000" cy="4174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08B2-8A24-41F8-9697-A9EC9E8F731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cs-CZ"/>
              <a:t>Throttling - Výhody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0D8C22-905C-4BE0-8595-06FB431BBE6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vert="horz"/>
          <a:lstStyle/>
          <a:p>
            <a:pPr lvl="0">
              <a:buSzPct val="45000"/>
              <a:buFont typeface="StarSymbol"/>
              <a:buChar char="●"/>
            </a:pPr>
            <a:r>
              <a:rPr lang="cs-CZ"/>
              <a:t>Výhodnější než škálování na krátkou dobu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579C1-672B-4A3A-823B-F873D7174D3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cs-CZ" sz="4000"/>
              <a:t>Throttling - Problémy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D32214-3DFB-4E7C-8D0E-205E1FB0A82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vert="horz"/>
          <a:lstStyle/>
          <a:p>
            <a:pPr lvl="0">
              <a:buSzPct val="45000"/>
              <a:buFont typeface="StarSymbol"/>
              <a:buChar char="●"/>
            </a:pPr>
            <a:r>
              <a:rPr lang="cs-CZ"/>
              <a:t>Je nutné plánovat od začátku</a:t>
            </a:r>
          </a:p>
          <a:p>
            <a:pPr lvl="0">
              <a:buSzPct val="45000"/>
              <a:buFont typeface="StarSymbol"/>
              <a:buChar char="●"/>
            </a:pPr>
            <a:r>
              <a:rPr lang="cs-CZ"/>
              <a:t>Omezení musí být rychlé</a:t>
            </a:r>
          </a:p>
          <a:p>
            <a:pPr lvl="0">
              <a:buSzPct val="45000"/>
              <a:buFont typeface="StarSymbol"/>
              <a:buChar char="●"/>
            </a:pPr>
            <a:r>
              <a:rPr lang="cs-CZ"/>
              <a:t>Návratový kód v případě chyby</a:t>
            </a:r>
          </a:p>
          <a:p>
            <a:pPr lvl="0">
              <a:buSzPct val="45000"/>
              <a:buFont typeface="StarSymbol"/>
              <a:buChar char="●"/>
            </a:pPr>
            <a:r>
              <a:rPr lang="cs-CZ"/>
              <a:t>Riziko nekorektního chování po čas škálování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D0B21-66E9-44E4-A512-DEE435FC6C2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cs-CZ"/>
              <a:t>Kdy </a:t>
            </a:r>
            <a:r>
              <a:rPr lang="cs-CZ" b="1"/>
              <a:t>ANO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0D9999-8D01-4827-8634-7EEEB35FFB9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vert="horz"/>
          <a:lstStyle/>
          <a:p>
            <a:pPr lvl="0">
              <a:buSzPct val="45000"/>
              <a:buFont typeface="StarSymbol"/>
              <a:buChar char="●"/>
            </a:pPr>
            <a:r>
              <a:rPr lang="cs-CZ"/>
              <a:t>Je potřeba zajištění podmnožiny služeb</a:t>
            </a:r>
          </a:p>
          <a:p>
            <a:pPr lvl="0">
              <a:buSzPct val="45000"/>
              <a:buFont typeface="StarSymbol"/>
              <a:buChar char="●"/>
            </a:pPr>
            <a:r>
              <a:rPr lang="cs-CZ"/>
              <a:t>Nikdo nám nesmí sebrat prostředky</a:t>
            </a:r>
          </a:p>
          <a:p>
            <a:pPr lvl="0">
              <a:buSzPct val="45000"/>
              <a:buFont typeface="StarSymbol"/>
              <a:buChar char="●"/>
            </a:pPr>
            <a:r>
              <a:rPr lang="cs-CZ"/>
              <a:t>Vysoké nárůsty aktivity</a:t>
            </a:r>
          </a:p>
          <a:p>
            <a:pPr lvl="0">
              <a:buSzPct val="45000"/>
              <a:buFont typeface="StarSymbol"/>
              <a:buChar char="●"/>
            </a:pPr>
            <a:r>
              <a:rPr lang="cs-CZ"/>
              <a:t>Optimalizace nákladů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27F32-0370-422C-8069-D94BB5C9291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cs-CZ"/>
              <a:t>Co mají společného?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21C46D-C017-4A3C-8021-7F7F49A4616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vert="horz"/>
          <a:lstStyle/>
          <a:p>
            <a:pPr lvl="0">
              <a:buSzPct val="45000"/>
              <a:buFont typeface="StarSymbol"/>
              <a:buChar char="●"/>
            </a:pPr>
            <a:r>
              <a:rPr lang="cs-CZ"/>
              <a:t>Cloud patterny</a:t>
            </a:r>
          </a:p>
          <a:p>
            <a:pPr lvl="0">
              <a:buSzPct val="45000"/>
              <a:buFont typeface="StarSymbol"/>
              <a:buChar char="●"/>
            </a:pPr>
            <a:r>
              <a:rPr lang="cs-CZ"/>
              <a:t>Přicházejí nám náhodně zprávy</a:t>
            </a:r>
          </a:p>
          <a:p>
            <a:pPr lvl="0">
              <a:buSzPct val="45000"/>
              <a:buFont typeface="StarSymbol"/>
              <a:buChar char="●"/>
            </a:pPr>
            <a:r>
              <a:rPr lang="cs-CZ"/>
              <a:t>Chceme zabezpečit dostupnost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92432-A77F-485C-B28D-9C42930C5AD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999" y="745200"/>
            <a:ext cx="9071640" cy="2500200"/>
          </a:xfrm>
        </p:spPr>
        <p:txBody>
          <a:bodyPr vert="horz"/>
          <a:lstStyle/>
          <a:p>
            <a:pPr lvl="0"/>
            <a:r>
              <a:rPr lang="cs-CZ"/>
              <a:t>Cloud Design Patterns</a:t>
            </a:r>
            <a:br>
              <a:rPr lang="cs-CZ"/>
            </a:br>
            <a:r>
              <a:rPr lang="cs-CZ"/>
              <a:t>- Competing Consumers</a:t>
            </a:r>
            <a:br>
              <a:rPr lang="cs-CZ"/>
            </a:br>
            <a:r>
              <a:rPr lang="cs-CZ"/>
              <a:t>- Queue-based Levelling</a:t>
            </a:r>
            <a:br>
              <a:rPr lang="cs-CZ"/>
            </a:br>
            <a:r>
              <a:rPr lang="cs-CZ"/>
              <a:t>- Throttling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17ABBD-599A-485F-AD8B-4420A3F93E3C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503999" y="4031999"/>
            <a:ext cx="9071640" cy="582840"/>
          </a:xfrm>
        </p:spPr>
        <p:txBody>
          <a:bodyPr vert="horz" anchor="ctr"/>
          <a:lstStyle/>
          <a:p>
            <a:pPr lvl="0" algn="ctr"/>
            <a:r>
              <a:rPr lang="cs-CZ" b="1"/>
              <a:t>Děkuji za pozornost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51F09-1021-477D-B627-D11E4280FAC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999" y="226080"/>
            <a:ext cx="9071640" cy="5173920"/>
          </a:xfrm>
        </p:spPr>
        <p:txBody>
          <a:bodyPr vert="horz"/>
          <a:lstStyle/>
          <a:p>
            <a:pPr lvl="0"/>
            <a:r>
              <a:rPr lang="cs-CZ" sz="12000"/>
              <a:t>Q&amp;A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C097A-8268-48B1-9604-CD0ED27E447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cs-CZ"/>
              <a:t>Queue-Based Load Leveling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D97A50-658F-48DD-A7C7-50BD682B8FB5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88000" y="2286000"/>
            <a:ext cx="9538920" cy="3384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C8422E9-3340-42EF-8B4C-E848654B6E22}"/>
              </a:ext>
            </a:extLst>
          </p:cNvPr>
          <p:cNvSpPr txBox="1"/>
          <p:nvPr/>
        </p:nvSpPr>
        <p:spPr>
          <a:xfrm>
            <a:off x="503999" y="1080000"/>
            <a:ext cx="9231120" cy="11145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800" b="1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Lucida Sans" pitchFamily="2"/>
              </a:rPr>
              <a:t>Q1:</a:t>
            </a:r>
            <a:r>
              <a:rPr lang="cs-CZ" sz="18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Lucida Sans" pitchFamily="2"/>
              </a:rPr>
              <a:t> Požadavky z fronty si odebírá ten kdo je zpracovává, nebo jsou pouze preposílány?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8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Lucida 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800" b="1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Lucida Sans" pitchFamily="2"/>
              </a:rPr>
              <a:t>Q2:</a:t>
            </a:r>
            <a:r>
              <a:rPr lang="cs-CZ" sz="18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Lucida Sans" pitchFamily="2"/>
              </a:rPr>
              <a:t> Požadavky se z fronty dostávají hned jak je možné, nebo dává smysl v nejakém prípade požadavky zpracovávat plynule s umelým zpoždením?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3735D-ADDD-491E-A108-9D6D2661D6C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999" y="74160"/>
            <a:ext cx="9071640" cy="1250280"/>
          </a:xfrm>
        </p:spPr>
        <p:txBody>
          <a:bodyPr vert="horz"/>
          <a:lstStyle/>
          <a:p>
            <a:pPr lvl="0"/>
            <a:r>
              <a:rPr lang="cs-CZ"/>
              <a:t>Competing Consumers, Queue-based Leveling, Throttling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5E3F7E-71CA-4023-AAAC-1D49AC5176E1}"/>
              </a:ext>
            </a:extLst>
          </p:cNvPr>
          <p:cNvSpPr txBox="1"/>
          <p:nvPr/>
        </p:nvSpPr>
        <p:spPr>
          <a:xfrm>
            <a:off x="576000" y="1440000"/>
            <a:ext cx="8928000" cy="2304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800" b="1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Lucida Sans" pitchFamily="2"/>
              </a:rPr>
              <a:t>Q3: </a:t>
            </a:r>
            <a:r>
              <a:rPr lang="cs-CZ" sz="18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Lucida Sans" pitchFamily="2"/>
              </a:rPr>
              <a:t>Bolo by možné ukázat príklady aspon v nejakom jednoduchom pseudokóde?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8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Lucida Sans" pitchFamily="2"/>
              </a:rPr>
              <a:t>Princípu rozumiem, avšak niektoré implementacné detaily mi nie su zjavné.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8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Lucida Sans" pitchFamily="2"/>
              </a:rPr>
              <a:t>Napríklad, pri Queue-based Load Levelingu je jedna z výhod to, že namiesto timeoutovania klienta sa zaradí do fronty. Co ale robit, ak nastane problém a request v strede fronty by potreboval timeoutnút? Je možné to nejako riešit? Poprípade, ako reálne robíme tie obmedzenia na zataženie aplikácie?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D4EC79-2C12-48F0-A33C-723EB975A69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44360" y="3245400"/>
            <a:ext cx="3452400" cy="222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9E66D2-3564-4FEB-B97F-BA7B3DA56A88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104000" y="3240000"/>
            <a:ext cx="3696840" cy="22647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24700-34FE-46A3-9972-7E4CB9E4B14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cs-CZ"/>
              <a:t>Implemetations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981EAE-90E9-4DD4-B304-CE528845E60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vert="horz"/>
          <a:lstStyle/>
          <a:p>
            <a:pPr lvl="0">
              <a:buSzPct val="45000"/>
            </a:pPr>
            <a:r>
              <a:rPr lang="cs-CZ" dirty="0"/>
              <a:t>https://github.com/AndyButland/QueueBasedLoadLevellingDemo</a:t>
            </a:r>
          </a:p>
          <a:p>
            <a:pPr lvl="0">
              <a:buSzPct val="45000"/>
            </a:pPr>
            <a:endParaRPr lang="en-US"/>
          </a:p>
          <a:p>
            <a:pPr lvl="0">
              <a:buSzPct val="45000"/>
            </a:pPr>
            <a:r>
              <a:rPr lang="cs-CZ"/>
              <a:t>https</a:t>
            </a:r>
            <a:r>
              <a:rPr lang="cs-CZ" dirty="0"/>
              <a:t>://github.com/riserrad/queue-based-load-leveling/blob/master/src/console/Program.cs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2AAC9-2B9A-48B9-9556-46B7B6F7047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cs-CZ"/>
              <a:t>Competing Consumers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A918D7-7FB0-440B-B097-4303B433098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vert="horz"/>
          <a:lstStyle/>
          <a:p>
            <a:pPr lvl="0">
              <a:buSzPct val="45000"/>
              <a:buFont typeface="StarSymbol"/>
              <a:buChar char="●"/>
            </a:pPr>
            <a:r>
              <a:rPr lang="cs-CZ"/>
              <a:t>„Umožňuje několika souběžným příjemcům zpracovávat zprávy přijaté ve stejném kanálu pro zasílání zpráv.“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CA9FB-E2FE-4C86-9F20-E6239BC18FE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04359" y="4248000"/>
            <a:ext cx="9071640" cy="366839"/>
          </a:xfrm>
        </p:spPr>
        <p:txBody>
          <a:bodyPr vert="horz"/>
          <a:lstStyle/>
          <a:p>
            <a:pPr lvl="0"/>
            <a:r>
              <a:rPr lang="cs-CZ"/>
              <a:t>https://docs.microsoft.com/cs-cz/azure/architecture/patterns/competing-consumers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834E0-7E9C-47CC-A79C-4B24ECCD9A6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cs-CZ"/>
              <a:t>Competing Consumers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576402-01B2-4CB3-A89E-7EA01163873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32000" y="1512000"/>
            <a:ext cx="9169920" cy="3581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31FCD-FC32-4377-AB62-091C726B07E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cs-CZ"/>
              <a:t>Competing Consumers - Výhody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FB78A4-3C85-4059-902F-B31FB06DEC9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vert="horz"/>
          <a:lstStyle/>
          <a:p>
            <a:pPr lvl="0">
              <a:buSzPct val="45000"/>
              <a:buFont typeface="StarSymbol"/>
              <a:buChar char="●"/>
            </a:pPr>
            <a:r>
              <a:rPr lang="cs-CZ"/>
              <a:t>Systém vyrovnání</a:t>
            </a:r>
          </a:p>
          <a:p>
            <a:pPr lvl="0">
              <a:buSzPct val="45000"/>
              <a:buFont typeface="StarSymbol"/>
              <a:buChar char="●"/>
            </a:pPr>
            <a:r>
              <a:rPr lang="cs-CZ"/>
              <a:t>Zvyšuje spolehlivost</a:t>
            </a:r>
          </a:p>
          <a:p>
            <a:pPr lvl="0">
              <a:buSzPct val="45000"/>
              <a:buFont typeface="StarSymbol"/>
              <a:buChar char="●"/>
            </a:pPr>
            <a:r>
              <a:rPr lang="cs-CZ"/>
              <a:t>Nevyžaduje složitou koordinaci</a:t>
            </a:r>
          </a:p>
          <a:p>
            <a:pPr lvl="0">
              <a:buSzPct val="45000"/>
              <a:buFont typeface="StarSymbol"/>
              <a:buChar char="●"/>
            </a:pPr>
            <a:r>
              <a:rPr lang="cs-CZ"/>
              <a:t>Škálovatelnost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C215D-047E-47A8-8BAC-D4CB08C3F5F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cs-CZ"/>
              <a:t>Competing Consumers - Problémy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C3E2F5-3538-48BB-BD7C-115A58D0080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vert="horz"/>
          <a:lstStyle/>
          <a:p>
            <a:pPr lvl="0">
              <a:buSzPct val="45000"/>
              <a:buFont typeface="StarSymbol"/>
              <a:buChar char="●"/>
            </a:pPr>
            <a:r>
              <a:rPr lang="cs-CZ"/>
              <a:t>Pořadí zpráv</a:t>
            </a:r>
          </a:p>
          <a:p>
            <a:pPr lvl="0">
              <a:buSzPct val="45000"/>
              <a:buFont typeface="StarSymbol"/>
              <a:buChar char="●"/>
            </a:pPr>
            <a:r>
              <a:rPr lang="cs-CZ"/>
              <a:t>Odolnost</a:t>
            </a:r>
          </a:p>
          <a:p>
            <a:pPr lvl="0">
              <a:buSzPct val="45000"/>
              <a:buFont typeface="StarSymbol"/>
              <a:buChar char="●"/>
            </a:pPr>
            <a:r>
              <a:rPr lang="cs-CZ"/>
              <a:t>Poškozené zprávy</a:t>
            </a:r>
          </a:p>
          <a:p>
            <a:pPr lvl="0">
              <a:buSzPct val="45000"/>
              <a:buFont typeface="StarSymbol"/>
              <a:buChar char="●"/>
            </a:pPr>
            <a:r>
              <a:rPr lang="cs-CZ"/>
              <a:t>Více front?</a:t>
            </a:r>
          </a:p>
          <a:p>
            <a:pPr lvl="0">
              <a:buSzPct val="45000"/>
              <a:buFont typeface="StarSymbol"/>
              <a:buChar char="●"/>
            </a:pPr>
            <a:r>
              <a:rPr lang="cs-CZ"/>
              <a:t>Zajištění spolehlivosti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D9FC8-698D-42A0-AA47-FC19C0DD59F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cs-CZ"/>
              <a:t>Kdy </a:t>
            </a:r>
            <a:r>
              <a:rPr lang="cs-CZ" b="1"/>
              <a:t>ANO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850862-D5DC-4423-8A8D-FC83357417B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vert="horz"/>
          <a:lstStyle/>
          <a:p>
            <a:pPr lvl="0">
              <a:buSzPct val="45000"/>
              <a:buFont typeface="StarSymbol"/>
              <a:buChar char="●"/>
            </a:pPr>
            <a:r>
              <a:rPr lang="cs-CZ"/>
              <a:t>Rozdělitelná logika</a:t>
            </a:r>
          </a:p>
          <a:p>
            <a:pPr lvl="0">
              <a:buSzPct val="45000"/>
              <a:buFont typeface="StarSymbol"/>
              <a:buChar char="●"/>
            </a:pPr>
            <a:r>
              <a:rPr lang="cs-CZ"/>
              <a:t>Paralizovatelnost</a:t>
            </a:r>
          </a:p>
          <a:p>
            <a:pPr lvl="0">
              <a:buSzPct val="45000"/>
              <a:buFont typeface="StarSymbol"/>
              <a:buChar char="●"/>
            </a:pPr>
            <a:r>
              <a:rPr lang="cs-CZ"/>
              <a:t>Proměnlivé množství úloh</a:t>
            </a:r>
          </a:p>
          <a:p>
            <a:pPr lvl="0">
              <a:buSzPct val="45000"/>
              <a:buFont typeface="StarSymbol"/>
              <a:buChar char="●"/>
            </a:pPr>
            <a:r>
              <a:rPr lang="cs-CZ"/>
              <a:t>Vysoká dostupnost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6E293-0138-4D10-9F0C-9CAA94BE6F9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cs-CZ"/>
              <a:t>Queue-Based Load Leveling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2F334E-976C-4916-9B6D-7B37130623E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/>
        <p:txBody>
          <a:bodyPr vert="horz"/>
          <a:lstStyle/>
          <a:p>
            <a:pPr lvl="0">
              <a:buSzPct val="45000"/>
              <a:buFont typeface="StarSymbol"/>
              <a:buChar char="●"/>
            </a:pPr>
            <a:r>
              <a:rPr lang="cs-CZ"/>
              <a:t>„Použije frontu, která funguje jako vyrovnávací paměť mezi úlohou a službou, kterou vyvolá, pro ulehčení občasných velkých zátěží.“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FE1958-674F-4B22-9CF1-443A74797F7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73760" y="4176000"/>
            <a:ext cx="9071640" cy="438839"/>
          </a:xfrm>
        </p:spPr>
        <p:txBody>
          <a:bodyPr vert="horz"/>
          <a:lstStyle/>
          <a:p>
            <a:pPr lvl="0"/>
            <a:r>
              <a:rPr lang="cs-CZ"/>
              <a:t>https://docs.microsoft.com/cs-cz/azure/architecture/patterns/queue-based-load-leveling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0D1D8-8F70-4280-832C-F243CE3F1FE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lvl="0"/>
            <a:r>
              <a:rPr lang="cs-CZ"/>
              <a:t>Queue-Based Load Leveling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30EF68-1E60-46C2-986E-F81C0B34B31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49480" y="1620000"/>
            <a:ext cx="9538920" cy="338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Výchozí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844</TotalTime>
  <Words>472</Words>
  <Application>Microsoft Office PowerPoint</Application>
  <PresentationFormat>Custom</PresentationFormat>
  <Paragraphs>96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Liberation Sans</vt:lpstr>
      <vt:lpstr>Liberation Serif</vt:lpstr>
      <vt:lpstr>StarSymbol</vt:lpstr>
      <vt:lpstr>Výchozí</vt:lpstr>
      <vt:lpstr>Cloud Design Patterns  Competing Consumers Queue-based Levelling Throttling</vt:lpstr>
      <vt:lpstr>Co mají společného?</vt:lpstr>
      <vt:lpstr>Competing Consumers</vt:lpstr>
      <vt:lpstr>Competing Consumers</vt:lpstr>
      <vt:lpstr>Competing Consumers - Výhody</vt:lpstr>
      <vt:lpstr>Competing Consumers - Problémy</vt:lpstr>
      <vt:lpstr>Kdy ANO</vt:lpstr>
      <vt:lpstr>Queue-Based Load Leveling</vt:lpstr>
      <vt:lpstr>Queue-Based Load Leveling</vt:lpstr>
      <vt:lpstr>Queue-Based Load Leveling</vt:lpstr>
      <vt:lpstr>Queue-Based Load Leveling - Výhody</vt:lpstr>
      <vt:lpstr>Queue-Based Load Leveling - Problémy</vt:lpstr>
      <vt:lpstr>Kdy ANO</vt:lpstr>
      <vt:lpstr>Throttling</vt:lpstr>
      <vt:lpstr>Throttling</vt:lpstr>
      <vt:lpstr>Throttling</vt:lpstr>
      <vt:lpstr>Throttling - Výhody</vt:lpstr>
      <vt:lpstr>Throttling - Problémy</vt:lpstr>
      <vt:lpstr>Kdy ANO</vt:lpstr>
      <vt:lpstr>Cloud Design Patterns - Competing Consumers - Queue-based Levelling - Throttling</vt:lpstr>
      <vt:lpstr>Q&amp;A</vt:lpstr>
      <vt:lpstr>Queue-Based Load Leveling</vt:lpstr>
      <vt:lpstr>Competing Consumers, Queue-based Leveling, Throttling</vt:lpstr>
      <vt:lpstr>Implemetations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 Design Patterns - Competing Consumers - Queue-based Levelling - Throttling</dc:title>
  <cp:lastModifiedBy>Filip Zavoral</cp:lastModifiedBy>
  <cp:revision>37</cp:revision>
  <dcterms:created xsi:type="dcterms:W3CDTF">2021-03-11T14:53:06Z</dcterms:created>
  <dcterms:modified xsi:type="dcterms:W3CDTF">2022-06-25T17:34:20Z</dcterms:modified>
</cp:coreProperties>
</file>