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embeddedFontLst>
    <p:embeddedFont>
      <p:font typeface="Roboto Mono" panose="00000009000000000000" pitchFamily="49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7" d="100"/>
          <a:sy n="127" d="100"/>
        </p:scale>
        <p:origin x="115" y="7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2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4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ded8a2b294_0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g2ded8a2b294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ded8a2b294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2ded8a2b294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ded8a2b294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2ded8a2b294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ded8a2b294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g2ded8a2b294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ded8a2b294_0_2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ded8a2b294_0_2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2ded8a2b294_0_2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0" name="Google Shape;330;g2ded8a2b294_0_2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2ded8a2b294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2ded8a2b294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ded8a2b294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2ded8a2b294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ded8a2b29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2ded8a2b29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ded8a2b294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g2ded8a2b294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ded8a2b294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2ded8a2b294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ded8a2b294_0_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2ded8a2b294_0_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ded8a2b294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ded8a2b294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4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6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6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8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None/>
              <a:defRPr sz="1200" b="0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si.mff.cuni.cz/~svoboda/courses/182-NSWI090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hillside.net/plop/plop2001/accepted_submissions/PLoP2001/pjain1/PLoP2001_pjain1_1.pdf" TargetMode="External"/><Relationship Id="rId5" Type="http://schemas.openxmlformats.org/officeDocument/2006/relationships/hyperlink" Target="http://kircher-schwanninger.de/michael/publications/Leasing.pdf" TargetMode="External"/><Relationship Id="rId4" Type="http://schemas.openxmlformats.org/officeDocument/2006/relationships/hyperlink" Target="http://www.earchiv.cz/l22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/>
          <p:nvPr/>
        </p:nvSpPr>
        <p:spPr>
          <a:xfrm>
            <a:off x="1523880" y="1122480"/>
            <a:ext cx="9143640" cy="2387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Leasing </a:t>
            </a:r>
            <a:br>
              <a:rPr lang="en-US" sz="1800" b="0" i="0" u="none" strike="noStrike" cap="none"/>
            </a:br>
            <a:r>
              <a:rPr lang="en-US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(Resource managment)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6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8" name="Google Shape;208;p36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9" name="Google Shape;209;p36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Google Shape;210;p36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1" name="Google Shape;211;p36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2" name="Google Shape;212;p36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3" name="Google Shape;213;p36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6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5" name="Google Shape;215;p36"/>
          <p:cNvCxnSpPr>
            <a:stCxn id="214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16" name="Google Shape;216;p36"/>
          <p:cNvCxnSpPr/>
          <p:nvPr/>
        </p:nvCxnSpPr>
        <p:spPr>
          <a:xfrm rot="10800000" flipH="1">
            <a:off x="1802305" y="435716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7" name="Google Shape;217;p36"/>
          <p:cNvSpPr/>
          <p:nvPr/>
        </p:nvSpPr>
        <p:spPr>
          <a:xfrm>
            <a:off x="1130900" y="5745300"/>
            <a:ext cx="13629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 SW 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36"/>
          <p:cNvCxnSpPr/>
          <p:nvPr/>
        </p:nvCxnSpPr>
        <p:spPr>
          <a:xfrm rot="10800000">
            <a:off x="10343925" y="4386550"/>
            <a:ext cx="144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19" name="Google Shape;219;p36"/>
          <p:cNvSpPr/>
          <p:nvPr/>
        </p:nvSpPr>
        <p:spPr>
          <a:xfrm>
            <a:off x="9766550" y="562177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Software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0" name="Google Shape;220;p36"/>
          <p:cNvCxnSpPr/>
          <p:nvPr/>
        </p:nvCxnSpPr>
        <p:spPr>
          <a:xfrm rot="10800000" flipH="1">
            <a:off x="7890520" y="4375465"/>
            <a:ext cx="10500" cy="13389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21" name="Google Shape;221;p36"/>
          <p:cNvSpPr/>
          <p:nvPr/>
        </p:nvSpPr>
        <p:spPr>
          <a:xfrm>
            <a:off x="7387425" y="5709000"/>
            <a:ext cx="10167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Uživatel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6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</a:t>
            </a:r>
            <a:r>
              <a:rPr lang="en-US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Softwarové licence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6"/>
          <p:cNvSpPr/>
          <p:nvPr/>
        </p:nvSpPr>
        <p:spPr>
          <a:xfrm>
            <a:off x="3537000" y="5745653"/>
            <a:ext cx="16566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Trvání licence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4" name="Google Shape;224;p36"/>
          <p:cNvCxnSpPr/>
          <p:nvPr/>
        </p:nvCxnSpPr>
        <p:spPr>
          <a:xfrm rot="10800000" flipH="1">
            <a:off x="4365310" y="4357175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0" name="Google Shape;230;p37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1" name="Google Shape;231;p37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37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3" name="Google Shape;233;p37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37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5" name="Google Shape;235;p37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37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7" name="Google Shape;237;p37"/>
          <p:cNvCxnSpPr>
            <a:stCxn id="236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38" name="Google Shape;238;p37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- Web-based emailové účty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9" name="Google Shape;239;p37"/>
          <p:cNvCxnSpPr/>
          <p:nvPr/>
        </p:nvCxnSpPr>
        <p:spPr>
          <a:xfrm rot="10800000" flipH="1">
            <a:off x="1767380" y="435731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0" name="Google Shape;240;p37"/>
          <p:cNvSpPr/>
          <p:nvPr/>
        </p:nvSpPr>
        <p:spPr>
          <a:xfrm>
            <a:off x="904100" y="5732815"/>
            <a:ext cx="18168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Webový server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37"/>
          <p:cNvCxnSpPr/>
          <p:nvPr/>
        </p:nvCxnSpPr>
        <p:spPr>
          <a:xfrm rot="10800000" flipH="1">
            <a:off x="10345635" y="4386550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2" name="Google Shape;242;p37"/>
          <p:cNvSpPr/>
          <p:nvPr/>
        </p:nvSpPr>
        <p:spPr>
          <a:xfrm>
            <a:off x="9375800" y="5709000"/>
            <a:ext cx="19401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Emailová adresa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3" name="Google Shape;243;p37"/>
          <p:cNvCxnSpPr/>
          <p:nvPr/>
        </p:nvCxnSpPr>
        <p:spPr>
          <a:xfrm rot="10800000" flipH="1">
            <a:off x="7860445" y="4386540"/>
            <a:ext cx="10500" cy="13389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44" name="Google Shape;244;p37"/>
          <p:cNvSpPr/>
          <p:nvPr/>
        </p:nvSpPr>
        <p:spPr>
          <a:xfrm>
            <a:off x="7423765" y="5725440"/>
            <a:ext cx="10209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Uživatel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7"/>
          <p:cNvSpPr/>
          <p:nvPr/>
        </p:nvSpPr>
        <p:spPr>
          <a:xfrm>
            <a:off x="3395250" y="5745650"/>
            <a:ext cx="1940100" cy="7920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Od založení </a:t>
            </a:r>
            <a:br>
              <a:rPr lang="en-US" sz="2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do smazání účtu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6" name="Google Shape;246;p37"/>
          <p:cNvCxnSpPr/>
          <p:nvPr/>
        </p:nvCxnSpPr>
        <p:spPr>
          <a:xfrm rot="10800000" flipH="1">
            <a:off x="4365310" y="4357175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8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2" name="Google Shape;252;p38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3" name="Google Shape;253;p38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38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5" name="Google Shape;255;p38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6" name="Google Shape;256;p38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57" name="Google Shape;257;p38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8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9" name="Google Shape;259;p38"/>
          <p:cNvCxnSpPr>
            <a:stCxn id="258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0" name="Google Shape;260;p38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- DHCP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1" name="Google Shape;261;p38"/>
          <p:cNvCxnSpPr/>
          <p:nvPr/>
        </p:nvCxnSpPr>
        <p:spPr>
          <a:xfrm rot="10800000" flipH="1">
            <a:off x="1747405" y="435731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2" name="Google Shape;262;p38"/>
          <p:cNvSpPr/>
          <p:nvPr/>
        </p:nvSpPr>
        <p:spPr>
          <a:xfrm>
            <a:off x="984205" y="5732815"/>
            <a:ext cx="16566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DHCP server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3" name="Google Shape;263;p38"/>
          <p:cNvCxnSpPr/>
          <p:nvPr/>
        </p:nvCxnSpPr>
        <p:spPr>
          <a:xfrm rot="10800000" flipH="1">
            <a:off x="10345785" y="4386550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4" name="Google Shape;264;p38"/>
          <p:cNvSpPr/>
          <p:nvPr/>
        </p:nvSpPr>
        <p:spPr>
          <a:xfrm>
            <a:off x="9766545" y="5725390"/>
            <a:ext cx="11586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IP adresa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5" name="Google Shape;265;p38"/>
          <p:cNvCxnSpPr/>
          <p:nvPr/>
        </p:nvCxnSpPr>
        <p:spPr>
          <a:xfrm rot="10800000" flipH="1">
            <a:off x="7928820" y="4375615"/>
            <a:ext cx="10500" cy="13389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66" name="Google Shape;266;p38"/>
          <p:cNvSpPr/>
          <p:nvPr/>
        </p:nvSpPr>
        <p:spPr>
          <a:xfrm>
            <a:off x="7445080" y="5708990"/>
            <a:ext cx="9780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Počítač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8"/>
          <p:cNvSpPr/>
          <p:nvPr/>
        </p:nvSpPr>
        <p:spPr>
          <a:xfrm>
            <a:off x="3363450" y="5745650"/>
            <a:ext cx="2003700" cy="7920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podle nastavení hodiny až měsíce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8" name="Google Shape;268;p38"/>
          <p:cNvCxnSpPr>
            <a:stCxn id="267" idx="0"/>
            <a:endCxn id="258" idx="2"/>
          </p:cNvCxnSpPr>
          <p:nvPr/>
        </p:nvCxnSpPr>
        <p:spPr>
          <a:xfrm rot="10800000">
            <a:off x="4365300" y="4375550"/>
            <a:ext cx="0" cy="13701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9"/>
          <p:cNvSpPr txBox="1"/>
          <p:nvPr/>
        </p:nvSpPr>
        <p:spPr>
          <a:xfrm>
            <a:off x="0" y="0"/>
            <a:ext cx="7614300" cy="82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457200" marR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Příklad - </a:t>
            </a: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DHCP </a:t>
            </a: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- detail</a:t>
            </a:r>
            <a:endParaRPr sz="40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39"/>
          <p:cNvSpPr/>
          <p:nvPr/>
        </p:nvSpPr>
        <p:spPr>
          <a:xfrm>
            <a:off x="673925" y="822950"/>
            <a:ext cx="10677300" cy="60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(Dynamic Host Control Protocol)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04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Cíl: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dynamické přidělování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IP adres počítačům v lokální síti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Princip: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Počítač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musí aktivně žádat o svou </a:t>
            </a:r>
            <a:r>
              <a:rPr lang="en-US" sz="3000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IP adresu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. 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Dostane ji přidělenou na </a:t>
            </a:r>
            <a:r>
              <a:rPr lang="en-US" sz="30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omezenou dobu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, pak musí prodloužit platnost nebo adresu přestat používat (“vrátit serveru”).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04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Výhody: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Nevyužívané adresy nejsou blokovány, snadnější připojení nových zařízení, server má přehled a kontrolu.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04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Nevýhody: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režie, zodpovědnost přenesena na koncové zařízení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5" name="Google Shape;275;p39"/>
          <p:cNvPicPr preferRelativeResize="0"/>
          <p:nvPr/>
        </p:nvPicPr>
        <p:blipFill rotWithShape="1">
          <a:blip r:embed="rId3">
            <a:alphaModFix/>
          </a:blip>
          <a:srcRect l="15945" b="5446"/>
          <a:stretch/>
        </p:blipFill>
        <p:spPr>
          <a:xfrm>
            <a:off x="7524750" y="0"/>
            <a:ext cx="4667250" cy="262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0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1" name="Google Shape;281;p40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2" name="Google Shape;282;p40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3" name="Google Shape;283;p40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4" name="Google Shape;284;p40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5" name="Google Shape;285;p40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6" name="Google Shape;286;p40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40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8" name="Google Shape;288;p40"/>
          <p:cNvCxnSpPr>
            <a:stCxn id="287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89" name="Google Shape;289;p40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- </a:t>
            </a: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CORBA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0" name="Google Shape;290;p40"/>
          <p:cNvCxnSpPr/>
          <p:nvPr/>
        </p:nvCxnSpPr>
        <p:spPr>
          <a:xfrm rot="10800000" flipH="1">
            <a:off x="1817455" y="4349940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1" name="Google Shape;291;p40"/>
          <p:cNvSpPr/>
          <p:nvPr/>
        </p:nvSpPr>
        <p:spPr>
          <a:xfrm>
            <a:off x="913855" y="5725440"/>
            <a:ext cx="17970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Lookup service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2" name="Google Shape;292;p40"/>
          <p:cNvCxnSpPr/>
          <p:nvPr/>
        </p:nvCxnSpPr>
        <p:spPr>
          <a:xfrm rot="10800000" flipH="1">
            <a:off x="10350945" y="4349950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3" name="Google Shape;293;p40"/>
          <p:cNvSpPr/>
          <p:nvPr/>
        </p:nvSpPr>
        <p:spPr>
          <a:xfrm>
            <a:off x="9527625" y="5688790"/>
            <a:ext cx="1647000" cy="7923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Distribuovaný objekt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4" name="Google Shape;294;p40"/>
          <p:cNvCxnSpPr>
            <a:stCxn id="295" idx="0"/>
          </p:cNvCxnSpPr>
          <p:nvPr/>
        </p:nvCxnSpPr>
        <p:spPr>
          <a:xfrm rot="10800000" flipH="1">
            <a:off x="7934080" y="4350140"/>
            <a:ext cx="5400" cy="13644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95" name="Google Shape;295;p40"/>
          <p:cNvSpPr/>
          <p:nvPr/>
        </p:nvSpPr>
        <p:spPr>
          <a:xfrm>
            <a:off x="7445080" y="5714540"/>
            <a:ext cx="9780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Server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40"/>
          <p:cNvSpPr/>
          <p:nvPr/>
        </p:nvSpPr>
        <p:spPr>
          <a:xfrm>
            <a:off x="3329550" y="5745650"/>
            <a:ext cx="2096700" cy="7923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Podle nastavení sekundy až hodiny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7" name="Google Shape;297;p40"/>
          <p:cNvCxnSpPr>
            <a:stCxn id="296" idx="0"/>
            <a:endCxn id="287" idx="2"/>
          </p:cNvCxnSpPr>
          <p:nvPr/>
        </p:nvCxnSpPr>
        <p:spPr>
          <a:xfrm rot="10800000">
            <a:off x="4365300" y="4375550"/>
            <a:ext cx="12600" cy="13701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1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- </a:t>
            </a: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CORBA - detail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Google Shape;303;p41"/>
          <p:cNvSpPr/>
          <p:nvPr/>
        </p:nvSpPr>
        <p:spPr>
          <a:xfrm>
            <a:off x="673925" y="822950"/>
            <a:ext cx="10913100" cy="60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(Common Object Request Broker Architecture)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Cíl: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spolupráce programů 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 rozdílnými jazyky, OS, hardware,...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Princip: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Poskytuje objektové rozhraní jendotlivým službám, umožňuje tyto objekty vyhledat a používat, dokud jsou platné.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Výhody: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Nepoužívané objekty se mohou smazat, i když je klient explicitně neuvolní. Jasně definovaný slib a očekávání platnosti.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191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Nevýhody: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Explicitní uvolnění může proběhnout dřív. Pokud je obnova platnosti neúspěšná, klient může ztratit rozdělanou práci.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4" name="Google Shape;30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89300" y="20150"/>
            <a:ext cx="3602699" cy="3602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2"/>
          <p:cNvSpPr txBox="1"/>
          <p:nvPr/>
        </p:nvSpPr>
        <p:spPr>
          <a:xfrm>
            <a:off x="20150" y="2989175"/>
            <a:ext cx="5977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automatické rozdělení zdrojů</a:t>
            </a:r>
            <a:endParaRPr sz="3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fektivní využití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- iluze dostatku</a:t>
            </a:r>
            <a:endParaRPr sz="3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z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lepšení spolehlivosti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celku - 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Klient nemůže blokováním zdrojů ohrozit ostatní, při vypršení současného pronájmu si server může vzít vše zpět.</a:t>
            </a:r>
            <a:endParaRPr sz="3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42"/>
          <p:cNvSpPr/>
          <p:nvPr/>
        </p:nvSpPr>
        <p:spPr>
          <a:xfrm>
            <a:off x="6214550" y="2989200"/>
            <a:ext cx="5977200" cy="37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runtime režie → výkon</a:t>
            </a:r>
            <a:endParaRPr sz="3000" i="0" u="none" strike="noStrike" cap="none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potřeba </a:t>
            </a:r>
            <a:r>
              <a:rPr lang="en-US" sz="3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timeru</a:t>
            </a:r>
            <a:endParaRPr sz="3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větší zodpovědnost klienta - Nedostane zdroje automaticky.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499"/>
              </a:spcBef>
              <a:spcAft>
                <a:spcPts val="0"/>
              </a:spcAft>
              <a:buSzPts val="3000"/>
              <a:buFont typeface="Calibri"/>
              <a:buChar char="●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I když už klient nepotřebuje zdroj, čeká se na uvolnění, není hned.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42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Obecně - pro a proti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12" name="Google Shape;31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3463" y="1330425"/>
            <a:ext cx="1310425" cy="1325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2"/>
          <p:cNvPicPr preferRelativeResize="0"/>
          <p:nvPr/>
        </p:nvPicPr>
        <p:blipFill rotWithShape="1">
          <a:blip r:embed="rId4">
            <a:alphaModFix/>
          </a:blip>
          <a:srcRect l="13959" t="11336" r="12994" b="11017"/>
          <a:stretch/>
        </p:blipFill>
        <p:spPr>
          <a:xfrm>
            <a:off x="8070985" y="1330425"/>
            <a:ext cx="1428740" cy="151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3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228600" marR="0" lvl="0" indent="-241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Auto renewal</a:t>
            </a:r>
            <a:r>
              <a:rPr lang="en-US" sz="3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Grantor nebo lease 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kontroluje platnost a žádá o prodloužení,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holder se nemusí starat.</a:t>
            </a:r>
            <a:endParaRPr sz="30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413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expiration</a:t>
            </a:r>
            <a:r>
              <a:rPr lang="en-US" sz="3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Lease platí do odvolání.</a:t>
            </a:r>
            <a:endParaRPr sz="3000"/>
          </a:p>
          <a:p>
            <a:pPr marL="228600" marR="0" lvl="0" indent="-2413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Callbacks</a:t>
            </a:r>
            <a:r>
              <a:rPr lang="en-US" sz="3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US" sz="3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ři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získání holder registruje callback,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pomocí něhož grantor informuje, že se blíží konec lease.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413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Explicit Invalidation</a:t>
            </a:r>
            <a:r>
              <a:rPr lang="en-US" sz="3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- Grantor 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informuje holder, že objekt už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není platný, holder ukončí lease.</a:t>
            </a:r>
            <a:endParaRPr sz="30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43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Odrůdy a poddruhy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7321" y="20146"/>
            <a:ext cx="3574675" cy="357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4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Implementace - server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44"/>
          <p:cNvSpPr txBox="1"/>
          <p:nvPr/>
        </p:nvSpPr>
        <p:spPr>
          <a:xfrm>
            <a:off x="838075" y="2246776"/>
            <a:ext cx="10515300" cy="39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Metody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600">
                <a:latin typeface="Roboto Mono"/>
                <a:ea typeface="Roboto Mono"/>
                <a:cs typeface="Roboto Mono"/>
                <a:sym typeface="Roboto Mono"/>
              </a:rPr>
              <a:t>request()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2600">
                <a:latin typeface="Roboto Mono"/>
                <a:ea typeface="Roboto Mono"/>
                <a:cs typeface="Roboto Mono"/>
                <a:sym typeface="Roboto Mono"/>
              </a:rPr>
              <a:t>renew()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,</a:t>
            </a:r>
            <a:br>
              <a:rPr lang="en-US" sz="30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optional </a:t>
            </a:r>
            <a:r>
              <a:rPr lang="en-US" sz="2600">
                <a:latin typeface="Roboto Mono"/>
                <a:ea typeface="Roboto Mono"/>
                <a:cs typeface="Roboto Mono"/>
                <a:sym typeface="Roboto Mono"/>
              </a:rPr>
              <a:t>release()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Timer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aby věděl, kdy lease přestane platit a zdroj je uvolněný.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Logika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rozhodování, jak uspokojit potřebu klienta</a:t>
            </a:r>
            <a:b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(např. jakou IP adresu přiřadit).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Slušné odmítnutí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pokud to nejde, způsobem,</a:t>
            </a:r>
            <a:b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kterému klient porozumí.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7" name="Google Shape;32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0100" y="20150"/>
            <a:ext cx="5181650" cy="259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5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Implementace - klient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45"/>
          <p:cNvSpPr txBox="1"/>
          <p:nvPr/>
        </p:nvSpPr>
        <p:spPr>
          <a:xfrm>
            <a:off x="838075" y="2246775"/>
            <a:ext cx="9109800" cy="39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Timer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aby věděl, jestli daný lease platí.</a:t>
            </a:r>
            <a:b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Při držení více zdrojů najednou to může být složitější.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Zodpovědnost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za platnost zdrojů, které držím. Server ji nezaručuje navždy.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Slušná reakce na odmítnutí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požadavku ze strany serveru.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4" name="Google Shape;334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50750" y="20150"/>
            <a:ext cx="2941000" cy="294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/>
        </p:nvSpPr>
        <p:spPr>
          <a:xfrm>
            <a:off x="-50040" y="1805040"/>
            <a:ext cx="12191760" cy="682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dočasně 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dává </a:t>
            </a: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něco.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8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Definice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6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Související návrhové vzory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46"/>
          <p:cNvSpPr txBox="1"/>
          <p:nvPr/>
        </p:nvSpPr>
        <p:spPr>
          <a:xfrm>
            <a:off x="838075" y="2246775"/>
            <a:ext cx="9109800" cy="392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Proxy</a:t>
            </a:r>
            <a:r>
              <a:rPr lang="en-US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iluze neomezených zdrojů.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7"/>
          <p:cNvSpPr txBox="1"/>
          <p:nvPr/>
        </p:nvSpPr>
        <p:spPr>
          <a:xfrm>
            <a:off x="838080" y="3398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Zdroje</a:t>
            </a:r>
            <a:endParaRPr sz="44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47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US" sz="280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https://www.ksi.mff.cuni.cz/~svoboda/courses/182-NSWI090/</a:t>
            </a:r>
            <a:r>
              <a:rPr lang="en-US" sz="28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lang="en-US" sz="28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respektive </a:t>
            </a:r>
            <a:r>
              <a:rPr lang="en-US" sz="280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http://www.earchiv.cz/l226/</a:t>
            </a:r>
            <a:endParaRPr sz="28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</a:pPr>
            <a:r>
              <a:rPr lang="en-US" sz="280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http://kircher-schwanninger.de/michael/publications/Leasing.pdf</a:t>
            </a:r>
            <a:endParaRPr sz="28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alibri"/>
              <a:buChar char="•"/>
            </a:pPr>
            <a:r>
              <a:rPr lang="en-US" sz="2800" u="sng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https://hillside.net/plop/plop2001/accepted_submissions/PLoP2001/pjain1/PLoP2001_pjain1_1.pdf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2800"/>
              <a:buFont typeface="Calibri"/>
              <a:buChar char="•"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ChatGPT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9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dočasně 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dává </a:t>
            </a:r>
            <a:r>
              <a:rPr lang="en-US" sz="4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0" name="Google Shape;130;p29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1" name="Google Shape;131;p29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9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Definice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0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dočasně 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dává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8" name="Google Shape;138;p30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9" name="Google Shape;139;p30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0" name="Google Shape;140;p30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1" name="Google Shape;141;p30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30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Definice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dočasně 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dává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8" name="Google Shape;148;p31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49" name="Google Shape;149;p31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0" name="Google Shape;150;p31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1" name="Google Shape;151;p31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2" name="Google Shape;152;p31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53" name="Google Shape;153;p31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1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Definice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2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0" name="Google Shape;160;p32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1" name="Google Shape;161;p32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2" name="Google Shape;162;p32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3" name="Google Shape;163;p32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2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5" name="Google Shape;165;p32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32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7" name="Google Shape;167;p32"/>
          <p:cNvCxnSpPr>
            <a:stCxn id="166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68" name="Google Shape;168;p32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Definice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3"/>
          <p:cNvSpPr txBox="1"/>
          <p:nvPr/>
        </p:nvSpPr>
        <p:spPr>
          <a:xfrm>
            <a:off x="838075" y="2428875"/>
            <a:ext cx="9824400" cy="37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1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Resource (zdroj)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poskytuje funkcionalitu či službu.</a:t>
            </a:r>
            <a:endParaRPr sz="32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1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Lease (pronájem)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udává čas, po který je </a:t>
            </a:r>
            <a:r>
              <a:rPr lang="en-US" sz="3200" b="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zdroj 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přístupný.</a:t>
            </a:r>
            <a:endParaRPr sz="32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1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 </a:t>
            </a:r>
            <a:r>
              <a:rPr lang="en-US" sz="3200" b="1">
                <a:latin typeface="Calibri"/>
                <a:ea typeface="Calibri"/>
                <a:cs typeface="Calibri"/>
                <a:sym typeface="Calibri"/>
              </a:rPr>
              <a:t>(server)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poskytuje </a:t>
            </a:r>
            <a:r>
              <a:rPr lang="en-US" sz="3200" b="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pronájem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0" strike="noStrike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zdroje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28600" marR="0" lvl="0" indent="-228600" algn="l" rtl="0">
              <a:lnSpc>
                <a:spcPct val="115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US" sz="3200" b="1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 b="1" strike="noStrike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Holder (klient)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pracuje se </a:t>
            </a:r>
            <a:r>
              <a:rPr lang="en-US" sz="3200" b="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zdrojem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200">
                <a:latin typeface="Calibri"/>
                <a:ea typeface="Calibri"/>
                <a:cs typeface="Calibri"/>
                <a:sym typeface="Calibri"/>
              </a:rPr>
              <a:t>po 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dobu omezenou </a:t>
            </a:r>
            <a:r>
              <a:rPr lang="en-US" sz="3200" b="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pronájmem</a:t>
            </a:r>
            <a:r>
              <a:rPr lang="en-US" sz="3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33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Pojmy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 txBox="1"/>
          <p:nvPr/>
        </p:nvSpPr>
        <p:spPr>
          <a:xfrm>
            <a:off x="838080" y="1817280"/>
            <a:ext cx="10515300" cy="43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marR="0" lvl="0" indent="-2159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•"/>
            </a:pP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 Problém: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Omezené zdroje, klienti je potřebují jen někdy.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159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3000"/>
              <a:buFont typeface="Calibri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3000" b="1">
                <a:latin typeface="Calibri"/>
                <a:ea typeface="Calibri"/>
                <a:cs typeface="Calibri"/>
                <a:sym typeface="Calibri"/>
              </a:rPr>
              <a:t>Alternativní řešení: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None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Spoléhat, že klient zdroje uvolní, až je nebudou potřebovat.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4191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3000"/>
              <a:buFont typeface="Calibri"/>
              <a:buChar char="○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C - </a:t>
            </a:r>
            <a:r>
              <a:rPr lang="en-US" sz="2600">
                <a:latin typeface="Roboto Mono"/>
                <a:ea typeface="Roboto Mono"/>
                <a:cs typeface="Roboto Mono"/>
                <a:sym typeface="Roboto Mono"/>
              </a:rPr>
              <a:t>malloc()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&amp; </a:t>
            </a:r>
            <a:r>
              <a:rPr lang="en-US" sz="2600">
                <a:latin typeface="Roboto Mono"/>
                <a:ea typeface="Roboto Mono"/>
                <a:cs typeface="Roboto Mono"/>
                <a:sym typeface="Roboto Mono"/>
              </a:rPr>
              <a:t>free()</a:t>
            </a: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 → je snadné zapomenout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4191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3000"/>
              <a:buFont typeface="Calibri"/>
              <a:buChar char="•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Sdílení zdrojů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4191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3000"/>
              <a:buFont typeface="Calibri"/>
              <a:buChar char="○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NAT → problém identity volajícího (bez č. portu by to nešlo)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41910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SzPts val="3000"/>
              <a:buFont typeface="Calibri"/>
              <a:buChar char="○"/>
            </a:pPr>
            <a:r>
              <a:rPr lang="en-US" sz="3000">
                <a:latin typeface="Calibri"/>
                <a:ea typeface="Calibri"/>
                <a:cs typeface="Calibri"/>
                <a:sym typeface="Calibri"/>
              </a:rPr>
              <a:t>pokud není zdroj read-only, možnost data races</a:t>
            </a: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34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latin typeface="Calibri"/>
                <a:ea typeface="Calibri"/>
                <a:cs typeface="Calibri"/>
                <a:sym typeface="Calibri"/>
              </a:rPr>
              <a:t>Motivace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5"/>
          <p:cNvSpPr txBox="1"/>
          <p:nvPr/>
        </p:nvSpPr>
        <p:spPr>
          <a:xfrm>
            <a:off x="-50040" y="1805040"/>
            <a:ext cx="12191700" cy="6828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Někdo </a:t>
            </a:r>
            <a:r>
              <a:rPr lang="en-US" sz="4500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dočasně </a:t>
            </a:r>
            <a:r>
              <a:rPr lang="en-US" sz="4500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dává</a:t>
            </a:r>
            <a:r>
              <a:rPr lang="en-US" sz="45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někomu jinému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500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něco</a:t>
            </a:r>
            <a:r>
              <a:rPr lang="en-US" sz="450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4500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6" name="Google Shape;186;p35"/>
          <p:cNvCxnSpPr/>
          <p:nvPr/>
        </p:nvCxnSpPr>
        <p:spPr>
          <a:xfrm rot="10800000" flipH="1">
            <a:off x="10345730" y="2500685"/>
            <a:ext cx="108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7" name="Google Shape;187;p35"/>
          <p:cNvSpPr/>
          <p:nvPr/>
        </p:nvSpPr>
        <p:spPr>
          <a:xfrm>
            <a:off x="9635450" y="3839525"/>
            <a:ext cx="14208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RESOURCE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8" name="Google Shape;188;p35"/>
          <p:cNvCxnSpPr/>
          <p:nvPr/>
        </p:nvCxnSpPr>
        <p:spPr>
          <a:xfrm rot="10800000" flipH="1">
            <a:off x="7928970" y="2500685"/>
            <a:ext cx="10500" cy="13392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89" name="Google Shape;189;p35"/>
          <p:cNvSpPr/>
          <p:nvPr/>
        </p:nvSpPr>
        <p:spPr>
          <a:xfrm>
            <a:off x="7354770" y="3839525"/>
            <a:ext cx="11586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HOLDER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0" name="Google Shape;190;p35"/>
          <p:cNvCxnSpPr/>
          <p:nvPr/>
        </p:nvCxnSpPr>
        <p:spPr>
          <a:xfrm rot="10800000" flipH="1">
            <a:off x="1802305" y="248253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1" name="Google Shape;191;p35"/>
          <p:cNvSpPr/>
          <p:nvPr/>
        </p:nvSpPr>
        <p:spPr>
          <a:xfrm>
            <a:off x="1130905" y="3857675"/>
            <a:ext cx="13629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GRANTOR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35"/>
          <p:cNvSpPr/>
          <p:nvPr/>
        </p:nvSpPr>
        <p:spPr>
          <a:xfrm>
            <a:off x="3927760" y="3857850"/>
            <a:ext cx="8751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LEASE</a:t>
            </a:r>
            <a:endParaRPr sz="22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3" name="Google Shape;193;p35"/>
          <p:cNvCxnSpPr>
            <a:stCxn id="192" idx="0"/>
          </p:cNvCxnSpPr>
          <p:nvPr/>
        </p:nvCxnSpPr>
        <p:spPr>
          <a:xfrm rot="10800000" flipH="1">
            <a:off x="4365310" y="2482350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4" name="Google Shape;194;p35"/>
          <p:cNvCxnSpPr/>
          <p:nvPr/>
        </p:nvCxnSpPr>
        <p:spPr>
          <a:xfrm rot="10800000" flipH="1">
            <a:off x="1747405" y="4357315"/>
            <a:ext cx="20400" cy="1375500"/>
          </a:xfrm>
          <a:prstGeom prst="straightConnector1">
            <a:avLst/>
          </a:prstGeom>
          <a:noFill/>
          <a:ln w="11447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5" name="Google Shape;195;p35"/>
          <p:cNvSpPr/>
          <p:nvPr/>
        </p:nvSpPr>
        <p:spPr>
          <a:xfrm>
            <a:off x="984205" y="5732815"/>
            <a:ext cx="16566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Nakladatelství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6" name="Google Shape;196;p35"/>
          <p:cNvCxnSpPr/>
          <p:nvPr/>
        </p:nvCxnSpPr>
        <p:spPr>
          <a:xfrm rot="10800000">
            <a:off x="10343925" y="4386550"/>
            <a:ext cx="14400" cy="1339200"/>
          </a:xfrm>
          <a:prstGeom prst="straightConnector1">
            <a:avLst/>
          </a:prstGeom>
          <a:noFill/>
          <a:ln w="114475" cap="flat" cmpd="sng">
            <a:solidFill>
              <a:srgbClr val="4A86E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7" name="Google Shape;197;p35"/>
          <p:cNvSpPr/>
          <p:nvPr/>
        </p:nvSpPr>
        <p:spPr>
          <a:xfrm>
            <a:off x="9449475" y="5683275"/>
            <a:ext cx="1803300" cy="5178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Dodávka novin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8" name="Google Shape;198;p35"/>
          <p:cNvCxnSpPr/>
          <p:nvPr/>
        </p:nvCxnSpPr>
        <p:spPr>
          <a:xfrm rot="10800000" flipH="1">
            <a:off x="7890520" y="4375465"/>
            <a:ext cx="10500" cy="1338900"/>
          </a:xfrm>
          <a:prstGeom prst="straightConnector1">
            <a:avLst/>
          </a:prstGeom>
          <a:noFill/>
          <a:ln w="114475" cap="flat" cmpd="sng">
            <a:solidFill>
              <a:srgbClr val="66666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9" name="Google Shape;199;p35"/>
          <p:cNvSpPr/>
          <p:nvPr/>
        </p:nvSpPr>
        <p:spPr>
          <a:xfrm>
            <a:off x="7496680" y="5714365"/>
            <a:ext cx="875100" cy="487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Čtenář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35"/>
          <p:cNvSpPr/>
          <p:nvPr/>
        </p:nvSpPr>
        <p:spPr>
          <a:xfrm>
            <a:off x="20160" y="20160"/>
            <a:ext cx="12171600" cy="7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Příklad - Novinové předplatné</a:t>
            </a:r>
            <a:endParaRPr sz="4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5"/>
          <p:cNvSpPr/>
          <p:nvPr/>
        </p:nvSpPr>
        <p:spPr>
          <a:xfrm>
            <a:off x="3537000" y="5745657"/>
            <a:ext cx="1656600" cy="7920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latin typeface="Calibri"/>
                <a:ea typeface="Calibri"/>
                <a:cs typeface="Calibri"/>
                <a:sym typeface="Calibri"/>
              </a:rPr>
              <a:t>Dokud čtenář platí</a:t>
            </a:r>
            <a:endParaRPr sz="2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2" name="Google Shape;202;p35"/>
          <p:cNvCxnSpPr/>
          <p:nvPr/>
        </p:nvCxnSpPr>
        <p:spPr>
          <a:xfrm rot="10800000" flipH="1">
            <a:off x="4365310" y="4357175"/>
            <a:ext cx="25200" cy="1375500"/>
          </a:xfrm>
          <a:prstGeom prst="straightConnector1">
            <a:avLst/>
          </a:prstGeom>
          <a:noFill/>
          <a:ln w="114475" cap="flat" cmpd="sng">
            <a:solidFill>
              <a:srgbClr val="70AD47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771</Words>
  <Application>Microsoft Office PowerPoint</Application>
  <PresentationFormat>Widescreen</PresentationFormat>
  <Paragraphs>128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Times New Roman</vt:lpstr>
      <vt:lpstr>Calibri</vt:lpstr>
      <vt:lpstr>Roboto Mono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Filip O Zavoral</cp:lastModifiedBy>
  <cp:revision>1</cp:revision>
  <dcterms:modified xsi:type="dcterms:W3CDTF">2025-02-19T21:30:55Z</dcterms:modified>
</cp:coreProperties>
</file>