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9"/>
  </p:notesMasterIdLst>
  <p:sldIdLst>
    <p:sldId id="256" r:id="rId2"/>
    <p:sldId id="257" r:id="rId3"/>
    <p:sldId id="260" r:id="rId4"/>
    <p:sldId id="259" r:id="rId5"/>
    <p:sldId id="278" r:id="rId6"/>
    <p:sldId id="261" r:id="rId7"/>
    <p:sldId id="277" r:id="rId8"/>
    <p:sldId id="279" r:id="rId9"/>
    <p:sldId id="276" r:id="rId10"/>
    <p:sldId id="258" r:id="rId11"/>
    <p:sldId id="262" r:id="rId12"/>
    <p:sldId id="266" r:id="rId13"/>
    <p:sldId id="267" r:id="rId14"/>
    <p:sldId id="265" r:id="rId15"/>
    <p:sldId id="268" r:id="rId16"/>
    <p:sldId id="271" r:id="rId17"/>
    <p:sldId id="269" r:id="rId18"/>
    <p:sldId id="270" r:id="rId19"/>
    <p:sldId id="272" r:id="rId20"/>
    <p:sldId id="264" r:id="rId21"/>
    <p:sldId id="274" r:id="rId22"/>
    <p:sldId id="275" r:id="rId23"/>
    <p:sldId id="280" r:id="rId24"/>
    <p:sldId id="281" r:id="rId25"/>
    <p:sldId id="282" r:id="rId26"/>
    <p:sldId id="283" r:id="rId27"/>
    <p:sldId id="284" r:id="rId2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EFB99F-D002-2000-DD51-D4A7DCD113DE}" v="96" dt="2021-04-01T09:35:57.842"/>
    <p1510:client id="{2BC7AC3E-EA0B-4B1D-9E6F-9956E0ADA276}" v="775" dt="2021-03-25T09:40:48.673"/>
    <p1510:client id="{4C3BE76C-96B3-4D63-247F-83A9C2D2958B}" v="7" dt="2021-03-31T07:55:23.902"/>
    <p1510:client id="{8037FB48-04E5-CFBD-1BC9-0BAA8675DBF7}" v="2" dt="2021-03-31T13:44:54.677"/>
    <p1510:client id="{8A450B3B-F727-B214-6EFD-EE0A325DB762}" v="2660" dt="2021-03-25T12:05:34.902"/>
    <p1510:client id="{96A1D2E3-E140-6521-9B86-A9EE406F8F00}" v="122" dt="2021-04-01T18:42:27.185"/>
    <p1510:client id="{A42A8D54-2265-46AD-9011-910D1D978188}" v="475" dt="2021-03-30T13:08:17.534"/>
    <p1510:client id="{C38F247E-254F-E69F-8006-8E0A8C888D37}" v="89" dt="2021-03-31T07:53:36.887"/>
    <p1510:client id="{E4BC6AEC-0B41-4E45-B004-2A41212F57BE}" v="19" dt="2021-04-04T07:37:17.106"/>
    <p1510:client id="{E71645E2-2A06-655F-CB58-F1583DF67788}" v="4" dt="2021-05-27T20:04:21.7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58" y="2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830AE-2900-437F-9879-73A39933F30D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1BFC8-FCB2-4A82-9828-234A7EF5C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6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dcf37e88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dcf37e88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dcf37e88e4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dcf37e88e4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cf37e88e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dcf37e88e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cf37e88e4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cf37e88e4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dcf37e88e4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dcf37e88e4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45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6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136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cs" smtClean="0"/>
              <a:pPr/>
              <a:t>‹#›</a:t>
            </a:fld>
            <a:endParaRPr lang="cs"/>
          </a:p>
        </p:txBody>
      </p:sp>
    </p:spTree>
    <p:extLst>
      <p:ext uri="{BB962C8B-B14F-4D97-AF65-F5344CB8AC3E}">
        <p14:creationId xmlns:p14="http://schemas.microsoft.com/office/powerpoint/2010/main" val="328238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3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29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8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13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61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91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3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9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  <a:cs typeface="Calibri Light"/>
              </a:rPr>
              <a:t>Front-Controller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4589FA0-A882-45CB-BB09-45C3A9A2A1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23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Motivace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10515600" cy="50636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"</a:t>
            </a:r>
            <a:r>
              <a:rPr lang="cs-CZ" b="1">
                <a:cs typeface="Calibri"/>
              </a:rPr>
              <a:t>DRY</a:t>
            </a:r>
            <a:r>
              <a:rPr lang="cs-CZ">
                <a:cs typeface="Calibri"/>
              </a:rPr>
              <a:t>"</a:t>
            </a:r>
            <a:r>
              <a:rPr lang="cs-CZ" b="1">
                <a:cs typeface="Calibri"/>
              </a:rPr>
              <a:t> </a:t>
            </a:r>
            <a:r>
              <a:rPr lang="cs-CZ" i="1">
                <a:cs typeface="Calibri"/>
              </a:rPr>
              <a:t>(</a:t>
            </a:r>
            <a:r>
              <a:rPr lang="cs-CZ" i="1" err="1">
                <a:ea typeface="+mn-lt"/>
                <a:cs typeface="+mn-lt"/>
              </a:rPr>
              <a:t>Don't</a:t>
            </a:r>
            <a:r>
              <a:rPr lang="cs-CZ" i="1">
                <a:ea typeface="+mn-lt"/>
                <a:cs typeface="+mn-lt"/>
              </a:rPr>
              <a:t> </a:t>
            </a:r>
            <a:r>
              <a:rPr lang="cs-CZ" i="1" err="1">
                <a:ea typeface="+mn-lt"/>
                <a:cs typeface="+mn-lt"/>
              </a:rPr>
              <a:t>repeat</a:t>
            </a:r>
            <a:r>
              <a:rPr lang="cs-CZ" i="1">
                <a:ea typeface="+mn-lt"/>
                <a:cs typeface="+mn-lt"/>
              </a:rPr>
              <a:t> </a:t>
            </a:r>
            <a:r>
              <a:rPr lang="cs-CZ" i="1" err="1">
                <a:ea typeface="+mn-lt"/>
                <a:cs typeface="+mn-lt"/>
              </a:rPr>
              <a:t>yourself</a:t>
            </a:r>
            <a:r>
              <a:rPr lang="cs-CZ" i="1">
                <a:ea typeface="+mn-lt"/>
                <a:cs typeface="+mn-lt"/>
              </a:rPr>
              <a:t> )</a:t>
            </a:r>
            <a:endParaRPr lang="cs-CZ" b="1"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cs-CZ">
                <a:cs typeface="Calibri"/>
              </a:rPr>
              <a:t>Obvykle se na webu něco opakuje</a:t>
            </a:r>
            <a:endParaRPr lang="cs-CZ" i="1">
              <a:cs typeface="Calibri"/>
            </a:endParaRPr>
          </a:p>
          <a:p>
            <a:pPr lvl="2">
              <a:lnSpc>
                <a:spcPct val="150000"/>
              </a:lnSpc>
            </a:pPr>
            <a:r>
              <a:rPr lang="cs-CZ">
                <a:cs typeface="Calibri"/>
              </a:rPr>
              <a:t>Import hlavičky, patičky, ...</a:t>
            </a:r>
          </a:p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Rozumný způsob, jak navrhovat webové aplikace</a:t>
            </a:r>
          </a:p>
          <a:p>
            <a:pPr lvl="1">
              <a:lnSpc>
                <a:spcPct val="150000"/>
              </a:lnSpc>
            </a:pPr>
            <a:r>
              <a:rPr lang="cs-CZ">
                <a:ea typeface="+mn-lt"/>
                <a:cs typeface="+mn-lt"/>
              </a:rPr>
              <a:t>"Renderování" podstránek na jednom místě</a:t>
            </a:r>
          </a:p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/</a:t>
            </a:r>
            <a:r>
              <a:rPr lang="cs-CZ" err="1">
                <a:cs typeface="Calibri"/>
              </a:rPr>
              <a:t>objednavka</a:t>
            </a:r>
            <a:r>
              <a:rPr lang="cs-CZ">
                <a:cs typeface="Calibri"/>
              </a:rPr>
              <a:t>/2</a:t>
            </a:r>
          </a:p>
          <a:p>
            <a:pPr lvl="1">
              <a:lnSpc>
                <a:spcPct val="150000"/>
              </a:lnSpc>
            </a:pPr>
            <a:r>
              <a:rPr lang="cs-CZ">
                <a:cs typeface="Calibri"/>
              </a:rPr>
              <a:t>Bude mít možná něco společného s /</a:t>
            </a:r>
            <a:r>
              <a:rPr lang="cs-CZ" err="1">
                <a:cs typeface="Calibri"/>
              </a:rPr>
              <a:t>objednavka</a:t>
            </a:r>
            <a:r>
              <a:rPr lang="cs-CZ">
                <a:cs typeface="Calibri"/>
              </a:rPr>
              <a:t>/1</a:t>
            </a: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1383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Popis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29344" y="1825625"/>
            <a:ext cx="10515600" cy="54556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s-CZ" dirty="0">
                <a:cs typeface="Calibri"/>
              </a:rPr>
              <a:t>Návrhový vzor </a:t>
            </a:r>
            <a:endParaRPr lang="cs-CZ" dirty="0"/>
          </a:p>
          <a:p>
            <a:pPr>
              <a:lnSpc>
                <a:spcPct val="150000"/>
              </a:lnSpc>
            </a:pPr>
            <a:r>
              <a:rPr lang="cs-CZ" dirty="0">
                <a:cs typeface="Calibri"/>
              </a:rPr>
              <a:t>Zpracování požadavků z jednoho místa</a:t>
            </a:r>
          </a:p>
          <a:p>
            <a:pPr>
              <a:lnSpc>
                <a:spcPct val="150000"/>
              </a:lnSpc>
            </a:pPr>
            <a:r>
              <a:rPr lang="cs-CZ" dirty="0">
                <a:cs typeface="Calibri"/>
              </a:rPr>
              <a:t>Možnost, jak na jednom místě:</a:t>
            </a:r>
          </a:p>
          <a:p>
            <a:pPr lvl="1">
              <a:lnSpc>
                <a:spcPct val="150000"/>
              </a:lnSpc>
            </a:pPr>
            <a:r>
              <a:rPr lang="cs-CZ" dirty="0" err="1">
                <a:cs typeface="Calibri"/>
              </a:rPr>
              <a:t>Zalogovat</a:t>
            </a:r>
            <a:r>
              <a:rPr lang="cs-CZ" dirty="0">
                <a:cs typeface="Calibri"/>
              </a:rPr>
              <a:t> požadavek</a:t>
            </a:r>
          </a:p>
          <a:p>
            <a:pPr lvl="1">
              <a:lnSpc>
                <a:spcPct val="150000"/>
              </a:lnSpc>
            </a:pPr>
            <a:r>
              <a:rPr lang="cs-CZ" dirty="0">
                <a:cs typeface="Calibri"/>
              </a:rPr>
              <a:t>Ověřit uživatele</a:t>
            </a:r>
          </a:p>
          <a:p>
            <a:pPr lvl="1">
              <a:lnSpc>
                <a:spcPct val="150000"/>
              </a:lnSpc>
            </a:pPr>
            <a:r>
              <a:rPr lang="cs-CZ" dirty="0">
                <a:cs typeface="Calibri"/>
              </a:rPr>
              <a:t>Předat požadavek "dále"</a:t>
            </a:r>
          </a:p>
          <a:p>
            <a:pPr lvl="1">
              <a:lnSpc>
                <a:spcPct val="150000"/>
              </a:lnSpc>
            </a:pPr>
            <a:r>
              <a:rPr lang="cs-CZ" dirty="0">
                <a:cs typeface="Calibri"/>
              </a:rPr>
              <a:t>Ověřit/</a:t>
            </a:r>
            <a:r>
              <a:rPr lang="cs-CZ" dirty="0" err="1">
                <a:cs typeface="Calibri"/>
              </a:rPr>
              <a:t>sanitizovat</a:t>
            </a:r>
            <a:r>
              <a:rPr lang="cs-CZ" dirty="0">
                <a:cs typeface="Calibri"/>
              </a:rPr>
              <a:t> vstup</a:t>
            </a:r>
          </a:p>
          <a:p>
            <a:pPr lvl="1"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7684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Popis (možný návrh)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0775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Třída FrontController</a:t>
            </a:r>
          </a:p>
          <a:p>
            <a:pPr lvl="1">
              <a:lnSpc>
                <a:spcPct val="150000"/>
              </a:lnSpc>
            </a:pPr>
            <a:r>
              <a:rPr lang="cs-CZ">
                <a:cs typeface="Calibri"/>
              </a:rPr>
              <a:t>Zabezpečuje základní operace před "vstupem"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cs-CZ">
                <a:ea typeface="+mn-lt"/>
                <a:cs typeface="+mn-lt"/>
              </a:rPr>
              <a:t>Třída Dispatcher</a:t>
            </a:r>
            <a:endParaRPr lang="en-US" sz="2400">
              <a:ea typeface="+mn-lt"/>
              <a:cs typeface="+mn-lt"/>
            </a:endParaRPr>
          </a:p>
          <a:p>
            <a:pPr marL="971550" lvl="1" indent="-285750">
              <a:lnSpc>
                <a:spcPct val="150000"/>
              </a:lnSpc>
              <a:buFont typeface="Arial"/>
              <a:buChar char="•"/>
            </a:pPr>
            <a:r>
              <a:rPr lang="cs-CZ">
                <a:ea typeface="+mn-lt"/>
                <a:cs typeface="+mn-lt"/>
              </a:rPr>
              <a:t>Řeší, co chtěl uživatel zobrazit a zobrazí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3350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Popis (možný návrh)</a:t>
            </a:r>
            <a:endParaRPr lang="cs-CZ"/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4626E9E8-4360-45AB-B330-21A7C2072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21" y="2658870"/>
            <a:ext cx="10866407" cy="304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229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7AFACC-5819-4BAD-825C-EE40F3982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Příklad (Úroveň webserveru)</a:t>
            </a:r>
            <a:endParaRPr lang="cs-CZ"/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4F196658-15A7-453E-ADD5-481780F2FF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049" y="1641489"/>
            <a:ext cx="5965525" cy="7983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0D9070D-DDC0-460B-8E38-78A5F9B8A3B6}"/>
              </a:ext>
            </a:extLst>
          </p:cNvPr>
          <p:cNvSpPr txBox="1">
            <a:spLocks/>
          </p:cNvSpPr>
          <p:nvPr/>
        </p:nvSpPr>
        <p:spPr>
          <a:xfrm>
            <a:off x="766313" y="2602002"/>
            <a:ext cx="10515600" cy="47077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Na úrovni webserveru</a:t>
            </a:r>
          </a:p>
          <a:p>
            <a:pPr marL="914400" lvl="1" indent="-457200">
              <a:lnSpc>
                <a:spcPct val="150000"/>
              </a:lnSpc>
              <a:buAutoNum type="arabicPeriod"/>
            </a:pPr>
            <a:r>
              <a:rPr lang="cs-CZ">
                <a:cs typeface="Calibri"/>
              </a:rPr>
              <a:t>Vezme </a:t>
            </a:r>
            <a:r>
              <a:rPr lang="cs-CZ" b="1">
                <a:cs typeface="Calibri"/>
              </a:rPr>
              <a:t>/kontakt</a:t>
            </a:r>
          </a:p>
          <a:p>
            <a:pPr marL="914400" lvl="1" indent="-457200">
              <a:buAutoNum type="arabicPeriod"/>
            </a:pPr>
            <a:r>
              <a:rPr lang="cs-CZ">
                <a:cs typeface="Calibri"/>
              </a:rPr>
              <a:t>Upraví cestu na např.: index.php?page=kontakt </a:t>
            </a:r>
          </a:p>
          <a:p>
            <a:pPr lvl="2"/>
            <a:r>
              <a:rPr lang="cs-CZ">
                <a:cs typeface="Calibri"/>
              </a:rPr>
              <a:t>Index.php představuje Front Controller</a:t>
            </a:r>
          </a:p>
          <a:p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9433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7AFACC-5819-4BAD-825C-EE40F3982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Příklad (Úroveň aplikace)</a:t>
            </a:r>
            <a:endParaRPr lang="cs-CZ"/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4F196658-15A7-453E-ADD5-481780F2FF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049" y="1641489"/>
            <a:ext cx="5965525" cy="7983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0D9070D-DDC0-460B-8E38-78A5F9B8A3B6}"/>
              </a:ext>
            </a:extLst>
          </p:cNvPr>
          <p:cNvSpPr txBox="1">
            <a:spLocks/>
          </p:cNvSpPr>
          <p:nvPr/>
        </p:nvSpPr>
        <p:spPr>
          <a:xfrm>
            <a:off x="766313" y="2602002"/>
            <a:ext cx="10515600" cy="47077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Na úrovni aplikace</a:t>
            </a:r>
          </a:p>
          <a:p>
            <a:pPr marL="971550" lvl="1" indent="-514350">
              <a:buAutoNum type="arabicPeriod"/>
            </a:pPr>
            <a:r>
              <a:rPr lang="cs-CZ">
                <a:cs typeface="Calibri"/>
              </a:rPr>
              <a:t>FrontController dostane požadovanou stránku v parametru</a:t>
            </a:r>
          </a:p>
          <a:p>
            <a:pPr marL="971550" lvl="1" indent="-514350">
              <a:buAutoNum type="arabicPeriod"/>
            </a:pPr>
            <a:r>
              <a:rPr lang="cs-CZ">
                <a:cs typeface="Calibri"/>
              </a:rPr>
              <a:t>Provede sanitizaci</a:t>
            </a:r>
          </a:p>
          <a:p>
            <a:pPr marL="971550" lvl="1" indent="-514350">
              <a:buAutoNum type="arabicPeriod"/>
            </a:pPr>
            <a:r>
              <a:rPr lang="cs-CZ">
                <a:cs typeface="Calibri"/>
              </a:rPr>
              <a:t>Ověří uživatele</a:t>
            </a:r>
          </a:p>
          <a:p>
            <a:pPr marL="971550" lvl="1" indent="-514350">
              <a:buAutoNum type="arabicPeriod"/>
            </a:pPr>
            <a:r>
              <a:rPr lang="cs-CZ">
                <a:cs typeface="Calibri"/>
              </a:rPr>
              <a:t>Předá data dispatcheru</a:t>
            </a:r>
          </a:p>
          <a:p>
            <a:pPr marL="971550" lvl="1" indent="-514350">
              <a:buAutoNum type="arabicPeriod"/>
            </a:pPr>
            <a:r>
              <a:rPr lang="cs-CZ">
                <a:cs typeface="Calibri"/>
              </a:rPr>
              <a:t>Dispatcher "sestaví" stránku</a:t>
            </a:r>
          </a:p>
        </p:txBody>
      </p:sp>
    </p:spTree>
    <p:extLst>
      <p:ext uri="{BB962C8B-B14F-4D97-AF65-F5344CB8AC3E}">
        <p14:creationId xmlns:p14="http://schemas.microsoft.com/office/powerpoint/2010/main" val="1682866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Možná implementace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pic>
        <p:nvPicPr>
          <p:cNvPr id="4" name="Obrázek 5" descr="Obsah obrázku text, snímek obrazovky, obrazovka&#10;&#10;Popis se vygeneroval automaticky.">
            <a:extLst>
              <a:ext uri="{FF2B5EF4-FFF2-40B4-BE49-F238E27FC236}">
                <a16:creationId xmlns:a16="http://schemas.microsoft.com/office/drawing/2014/main" id="{C3FF8752-4949-4A07-A9C9-4229DE1A1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271" y="1689385"/>
            <a:ext cx="5889523" cy="47820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CD0FE3-8D17-0AAF-4647-80DBD1D5A3BE}"/>
              </a:ext>
            </a:extLst>
          </p:cNvPr>
          <p:cNvSpPr txBox="1"/>
          <p:nvPr/>
        </p:nvSpPr>
        <p:spPr>
          <a:xfrm>
            <a:off x="5185881" y="2843158"/>
            <a:ext cx="4320988" cy="224676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Ne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sv</a:t>
            </a: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ětlé písmo na tmavém pozadí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!!!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K</a:t>
            </a: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ó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d ne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jako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obr</a:t>
            </a: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á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zky</a:t>
            </a: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, ale jako text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!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398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7AFACC-5819-4BAD-825C-EE40F3982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Příklad (Úroveň aplikace)</a:t>
            </a:r>
            <a:endParaRPr lang="cs-CZ"/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0D9070D-DDC0-460B-8E38-78A5F9B8A3B6}"/>
              </a:ext>
            </a:extLst>
          </p:cNvPr>
          <p:cNvSpPr txBox="1">
            <a:spLocks/>
          </p:cNvSpPr>
          <p:nvPr/>
        </p:nvSpPr>
        <p:spPr>
          <a:xfrm>
            <a:off x="766313" y="2602002"/>
            <a:ext cx="10515600" cy="47077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</p:txBody>
      </p:sp>
      <p:pic>
        <p:nvPicPr>
          <p:cNvPr id="3" name="Obrázek 4" descr="Obsah obrázku text&#10;&#10;Popis se vygeneroval automaticky.">
            <a:extLst>
              <a:ext uri="{FF2B5EF4-FFF2-40B4-BE49-F238E27FC236}">
                <a16:creationId xmlns:a16="http://schemas.microsoft.com/office/drawing/2014/main" id="{70CEEF15-1236-4B1C-A855-F5F88A22D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872" y="2999719"/>
            <a:ext cx="4195313" cy="2957658"/>
          </a:xfrm>
          <a:prstGeom prst="rect">
            <a:avLst/>
          </a:prstGeom>
        </p:spPr>
      </p:pic>
      <p:sp>
        <p:nvSpPr>
          <p:cNvPr id="10" name="Zástupný obsah 9">
            <a:extLst>
              <a:ext uri="{FF2B5EF4-FFF2-40B4-BE49-F238E27FC236}">
                <a16:creationId xmlns:a16="http://schemas.microsoft.com/office/drawing/2014/main" id="{7F0ED459-ED63-4E13-AF3E-B0A0987C8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cs typeface="Calibri"/>
              </a:rPr>
              <a:t>Příkazový přístup</a:t>
            </a:r>
            <a:endParaRPr lang="cs-CZ"/>
          </a:p>
        </p:txBody>
      </p:sp>
      <p:pic>
        <p:nvPicPr>
          <p:cNvPr id="11" name="Obrázek 11" descr="Obsah obrázku text, obrazovka&#10;&#10;Popis se vygeneroval automaticky.">
            <a:extLst>
              <a:ext uri="{FF2B5EF4-FFF2-40B4-BE49-F238E27FC236}">
                <a16:creationId xmlns:a16="http://schemas.microsoft.com/office/drawing/2014/main" id="{8892F956-C4BC-4493-A008-A940551FE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2597898"/>
            <a:ext cx="4191000" cy="374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89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7AFACC-5819-4BAD-825C-EE40F3982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Příklad (Úroveň aplikace)</a:t>
            </a:r>
            <a:endParaRPr lang="cs-CZ"/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0D9070D-DDC0-460B-8E38-78A5F9B8A3B6}"/>
              </a:ext>
            </a:extLst>
          </p:cNvPr>
          <p:cNvSpPr txBox="1">
            <a:spLocks/>
          </p:cNvSpPr>
          <p:nvPr/>
        </p:nvSpPr>
        <p:spPr>
          <a:xfrm>
            <a:off x="766313" y="2602002"/>
            <a:ext cx="10515600" cy="47077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</p:txBody>
      </p:sp>
      <p:sp>
        <p:nvSpPr>
          <p:cNvPr id="10" name="Zástupný obsah 9">
            <a:extLst>
              <a:ext uri="{FF2B5EF4-FFF2-40B4-BE49-F238E27FC236}">
                <a16:creationId xmlns:a16="http://schemas.microsoft.com/office/drawing/2014/main" id="{7F0ED459-ED63-4E13-AF3E-B0A0987C80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>
                <a:ea typeface="+mn-lt"/>
                <a:cs typeface="+mn-lt"/>
              </a:rPr>
              <a:t>Deklarativní </a:t>
            </a:r>
            <a:r>
              <a:rPr lang="cs-CZ">
                <a:cs typeface="Calibri"/>
              </a:rPr>
              <a:t>přístup</a:t>
            </a:r>
            <a:endParaRPr lang="cs-CZ"/>
          </a:p>
        </p:txBody>
      </p:sp>
      <p:pic>
        <p:nvPicPr>
          <p:cNvPr id="5" name="Obrázek 5" descr="Obsah obrázku text&#10;&#10;Popis se vygeneroval automaticky.">
            <a:extLst>
              <a:ext uri="{FF2B5EF4-FFF2-40B4-BE49-F238E27FC236}">
                <a16:creationId xmlns:a16="http://schemas.microsoft.com/office/drawing/2014/main" id="{8CB66192-F22F-4AA2-8740-7D5DE46C8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605939"/>
            <a:ext cx="5316747" cy="308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48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Možná implementace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pic>
        <p:nvPicPr>
          <p:cNvPr id="6" name="Obrázek 6" descr="Obsah obrázku text&#10;&#10;Popis se vygeneroval automaticky.">
            <a:extLst>
              <a:ext uri="{FF2B5EF4-FFF2-40B4-BE49-F238E27FC236}">
                <a16:creationId xmlns:a16="http://schemas.microsoft.com/office/drawing/2014/main" id="{D20B139A-0079-4C22-9EA5-4939D7574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561" y="1339979"/>
            <a:ext cx="6147619" cy="5333331"/>
          </a:xfrm>
          <a:prstGeom prst="rect">
            <a:avLst/>
          </a:prstGeom>
        </p:spPr>
      </p:pic>
      <p:pic>
        <p:nvPicPr>
          <p:cNvPr id="7" name="Obrázek 7" descr="Obsah obrázku text&#10;&#10;Popis se vygeneroval automaticky.">
            <a:extLst>
              <a:ext uri="{FF2B5EF4-FFF2-40B4-BE49-F238E27FC236}">
                <a16:creationId xmlns:a16="http://schemas.microsoft.com/office/drawing/2014/main" id="{F5D75B7B-89EB-420D-BBAE-3B4B3409A8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2" r="18872" b="637"/>
          <a:stretch/>
        </p:blipFill>
        <p:spPr>
          <a:xfrm>
            <a:off x="7226060" y="1338961"/>
            <a:ext cx="4756576" cy="222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12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Obsah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823" y="1825625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O co se jedná</a:t>
            </a:r>
          </a:p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Motivace</a:t>
            </a:r>
          </a:p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Popis</a:t>
            </a:r>
          </a:p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Příklad</a:t>
            </a:r>
          </a:p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Webové návrhové vzory</a:t>
            </a:r>
          </a:p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Frameworky</a:t>
            </a: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pic>
        <p:nvPicPr>
          <p:cNvPr id="4" name="Obrázek 4" descr="Obsah obrázku text, tráva&#10;&#10;Popis se vygeneroval automaticky.">
            <a:extLst>
              <a:ext uri="{FF2B5EF4-FFF2-40B4-BE49-F238E27FC236}">
                <a16:creationId xmlns:a16="http://schemas.microsoft.com/office/drawing/2014/main" id="{B3AC728A-334F-4AB2-8FB3-BF2F076CF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022" y="2112752"/>
            <a:ext cx="4784785" cy="361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637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Výhody/Nevýhody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6042992" cy="4773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s-CZ" dirty="0">
                <a:highlight>
                  <a:srgbClr val="008000"/>
                </a:highlight>
                <a:cs typeface="Calibri"/>
              </a:rPr>
              <a:t>+ Výhody</a:t>
            </a:r>
            <a:endParaRPr lang="cs-CZ" dirty="0">
              <a:highlight>
                <a:srgbClr val="008000"/>
              </a:highlight>
            </a:endParaRPr>
          </a:p>
          <a:p>
            <a:pPr lvl="1">
              <a:lnSpc>
                <a:spcPct val="150000"/>
              </a:lnSpc>
            </a:pPr>
            <a:r>
              <a:rPr lang="cs-CZ" dirty="0">
                <a:cs typeface="Calibri"/>
              </a:rPr>
              <a:t>Nenutí programátora se opakovat</a:t>
            </a:r>
          </a:p>
          <a:p>
            <a:pPr lvl="2">
              <a:lnSpc>
                <a:spcPct val="150000"/>
              </a:lnSpc>
            </a:pPr>
            <a:r>
              <a:rPr lang="cs-CZ" dirty="0" err="1">
                <a:cs typeface="Calibri"/>
              </a:rPr>
              <a:t>Logger</a:t>
            </a:r>
            <a:r>
              <a:rPr lang="cs-CZ" dirty="0">
                <a:cs typeface="Calibri"/>
              </a:rPr>
              <a:t>, </a:t>
            </a:r>
            <a:r>
              <a:rPr lang="cs-CZ" dirty="0" err="1">
                <a:cs typeface="Calibri"/>
              </a:rPr>
              <a:t>Request</a:t>
            </a:r>
            <a:r>
              <a:rPr lang="cs-CZ" dirty="0">
                <a:cs typeface="Calibri"/>
              </a:rPr>
              <a:t> </a:t>
            </a:r>
            <a:r>
              <a:rPr lang="cs-CZ" dirty="0" err="1">
                <a:cs typeface="Calibri"/>
              </a:rPr>
              <a:t>tracker</a:t>
            </a:r>
            <a:r>
              <a:rPr lang="cs-CZ" dirty="0">
                <a:cs typeface="Calibri"/>
              </a:rPr>
              <a:t>, </a:t>
            </a:r>
            <a:r>
              <a:rPr lang="cs-CZ" dirty="0" err="1">
                <a:cs typeface="Calibri"/>
              </a:rPr>
              <a:t>Dispatcher</a:t>
            </a:r>
            <a:r>
              <a:rPr lang="cs-CZ" dirty="0">
                <a:cs typeface="Calibri"/>
              </a:rPr>
              <a:t>, </a:t>
            </a:r>
            <a:r>
              <a:rPr lang="cs-CZ" dirty="0" err="1">
                <a:cs typeface="Calibri"/>
              </a:rPr>
              <a:t>autentikace</a:t>
            </a:r>
            <a:r>
              <a:rPr lang="cs-CZ" dirty="0">
                <a:cs typeface="Calibri"/>
              </a:rPr>
              <a:t>, autorizace</a:t>
            </a:r>
          </a:p>
          <a:p>
            <a:pPr lvl="1">
              <a:lnSpc>
                <a:spcPct val="150000"/>
              </a:lnSpc>
            </a:pPr>
            <a:r>
              <a:rPr lang="cs-CZ" dirty="0">
                <a:cs typeface="Calibri"/>
              </a:rPr>
              <a:t>Snižuje chybovost</a:t>
            </a:r>
          </a:p>
          <a:p>
            <a:pPr lvl="1">
              <a:lnSpc>
                <a:spcPct val="150000"/>
              </a:lnSpc>
            </a:pPr>
            <a:r>
              <a:rPr lang="cs-CZ" dirty="0">
                <a:cs typeface="Calibri"/>
              </a:rPr>
              <a:t>Zvyšuje bezpečnost</a:t>
            </a:r>
          </a:p>
          <a:p>
            <a:pPr lvl="1">
              <a:lnSpc>
                <a:spcPct val="150000"/>
              </a:lnSpc>
            </a:pPr>
            <a:r>
              <a:rPr lang="cs-CZ" dirty="0">
                <a:cs typeface="Calibri"/>
              </a:rPr>
              <a:t>Snižuje paměťovou náročnost aplikace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cs-CZ">
              <a:cs typeface="Calibri"/>
            </a:endParaRPr>
          </a:p>
          <a:p>
            <a:pPr lvl="2">
              <a:lnSpc>
                <a:spcPct val="150000"/>
              </a:lnSpc>
            </a:pPr>
            <a:endParaRPr lang="cs-CZ">
              <a:cs typeface="Calibri"/>
            </a:endParaRPr>
          </a:p>
          <a:p>
            <a:pPr lvl="2">
              <a:lnSpc>
                <a:spcPct val="150000"/>
              </a:lnSpc>
            </a:pPr>
            <a:endParaRPr lang="cs-CZ">
              <a:cs typeface="Calibri"/>
            </a:endParaRPr>
          </a:p>
          <a:p>
            <a:pPr lvl="2">
              <a:lnSpc>
                <a:spcPct val="150000"/>
              </a:lnSpc>
            </a:pPr>
            <a:endParaRPr lang="cs-CZ">
              <a:cs typeface="Calibri"/>
            </a:endParaRPr>
          </a:p>
          <a:p>
            <a:pPr lvl="1"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2D5CD292-7B31-4E4D-8F40-C7A6D5E2E083}"/>
              </a:ext>
            </a:extLst>
          </p:cNvPr>
          <p:cNvSpPr txBox="1">
            <a:spLocks/>
          </p:cNvSpPr>
          <p:nvPr/>
        </p:nvSpPr>
        <p:spPr>
          <a:xfrm>
            <a:off x="6497409" y="1759364"/>
            <a:ext cx="6042992" cy="4773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s-CZ" dirty="0">
                <a:highlight>
                  <a:srgbClr val="FF0000"/>
                </a:highlight>
                <a:ea typeface="+mn-lt"/>
                <a:cs typeface="+mn-lt"/>
              </a:rPr>
              <a:t>- Nevýhody</a:t>
            </a:r>
            <a:endParaRPr lang="cs-CZ" dirty="0">
              <a:highlight>
                <a:srgbClr val="008000"/>
              </a:highlight>
            </a:endParaRPr>
          </a:p>
          <a:p>
            <a:pPr lvl="1">
              <a:lnSpc>
                <a:spcPct val="150000"/>
              </a:lnSpc>
            </a:pPr>
            <a:r>
              <a:rPr lang="cs-CZ" dirty="0">
                <a:cs typeface="Calibri"/>
              </a:rPr>
              <a:t>Horší škálovatelnost</a:t>
            </a:r>
          </a:p>
          <a:p>
            <a:pPr lvl="2">
              <a:lnSpc>
                <a:spcPct val="150000"/>
              </a:lnSpc>
            </a:pPr>
            <a:r>
              <a:rPr lang="cs-CZ" dirty="0">
                <a:cs typeface="Calibri"/>
              </a:rPr>
              <a:t>Díky "jednotnému" vstupu</a:t>
            </a:r>
          </a:p>
          <a:p>
            <a:pPr lvl="2">
              <a:lnSpc>
                <a:spcPct val="150000"/>
              </a:lnSpc>
            </a:pPr>
            <a:r>
              <a:rPr lang="cs-CZ" dirty="0">
                <a:cs typeface="Calibri"/>
              </a:rPr>
              <a:t>Může zapříčinit hrdlo </a:t>
            </a:r>
            <a:r>
              <a:rPr lang="cs-CZ" dirty="0" err="1">
                <a:cs typeface="Calibri"/>
              </a:rPr>
              <a:t>requestů</a:t>
            </a:r>
          </a:p>
          <a:p>
            <a:pPr lvl="2">
              <a:lnSpc>
                <a:spcPct val="150000"/>
              </a:lnSpc>
            </a:pPr>
            <a:endParaRPr lang="cs-CZ">
              <a:cs typeface="Calibri"/>
            </a:endParaRPr>
          </a:p>
          <a:p>
            <a:pPr lvl="2">
              <a:lnSpc>
                <a:spcPct val="150000"/>
              </a:lnSpc>
            </a:pPr>
            <a:endParaRPr lang="cs-CZ">
              <a:cs typeface="Calibri"/>
            </a:endParaRPr>
          </a:p>
          <a:p>
            <a:pPr lvl="2">
              <a:lnSpc>
                <a:spcPct val="150000"/>
              </a:lnSpc>
            </a:pPr>
            <a:endParaRPr lang="cs-CZ">
              <a:cs typeface="Calibri"/>
            </a:endParaRPr>
          </a:p>
          <a:p>
            <a:pPr>
              <a:lnSpc>
                <a:spcPct val="150000"/>
              </a:lnSpc>
            </a:pPr>
            <a:endParaRPr lang="cs-CZ">
              <a:highlight>
                <a:srgbClr val="FF0000"/>
              </a:highlight>
              <a:cs typeface="Calibri"/>
            </a:endParaRPr>
          </a:p>
          <a:p>
            <a:pPr lvl="2">
              <a:lnSpc>
                <a:spcPct val="150000"/>
              </a:lnSpc>
            </a:pPr>
            <a:endParaRPr lang="cs-CZ">
              <a:cs typeface="Calibri"/>
            </a:endParaRPr>
          </a:p>
          <a:p>
            <a:pPr lvl="1"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4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Frameworky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0775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Frameworky využívající Front-</a:t>
            </a:r>
            <a:r>
              <a:rPr lang="cs-CZ" err="1">
                <a:cs typeface="Calibri"/>
              </a:rPr>
              <a:t>Controller</a:t>
            </a:r>
            <a:r>
              <a:rPr lang="cs-CZ">
                <a:cs typeface="Calibri"/>
              </a:rPr>
              <a:t>:</a:t>
            </a:r>
          </a:p>
          <a:p>
            <a:pPr lvl="1">
              <a:lnSpc>
                <a:spcPct val="150000"/>
              </a:lnSpc>
            </a:pPr>
            <a:r>
              <a:rPr lang="cs-CZ">
                <a:ea typeface="+mn-lt"/>
                <a:cs typeface="+mn-lt"/>
              </a:rPr>
              <a:t>ASP.NET MVC (C#)</a:t>
            </a:r>
          </a:p>
          <a:p>
            <a:pPr lvl="1">
              <a:lnSpc>
                <a:spcPct val="150000"/>
              </a:lnSpc>
            </a:pPr>
            <a:r>
              <a:rPr lang="cs-CZ" err="1">
                <a:cs typeface="Calibri"/>
              </a:rPr>
              <a:t>Spring</a:t>
            </a:r>
            <a:r>
              <a:rPr lang="cs-CZ">
                <a:cs typeface="Calibri"/>
              </a:rPr>
              <a:t> Framework (Java)</a:t>
            </a:r>
          </a:p>
          <a:p>
            <a:pPr lvl="1">
              <a:lnSpc>
                <a:spcPct val="150000"/>
              </a:lnSpc>
            </a:pPr>
            <a:r>
              <a:rPr lang="cs-CZ" err="1">
                <a:cs typeface="Calibri"/>
              </a:rPr>
              <a:t>Drupal</a:t>
            </a:r>
            <a:r>
              <a:rPr lang="cs-CZ">
                <a:cs typeface="Calibri"/>
              </a:rPr>
              <a:t> (PHP)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cs-CZ">
              <a:cs typeface="Calibri"/>
            </a:endParaRPr>
          </a:p>
          <a:p>
            <a:pPr lvl="1">
              <a:lnSpc>
                <a:spcPct val="150000"/>
              </a:lnSpc>
            </a:pPr>
            <a:endParaRPr lang="cs-CZ">
              <a:cs typeface="Calibri"/>
            </a:endParaRPr>
          </a:p>
          <a:p>
            <a:pPr lvl="1">
              <a:lnSpc>
                <a:spcPct val="150000"/>
              </a:lnSpc>
            </a:pPr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31403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173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cs typeface="Calibri Light"/>
              </a:rPr>
              <a:t>Q/A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9874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cs"/>
              <a:t>Je zmíněno, že tento vzor je málo (nebo vůbec) škálovatelný, existují tedy nějaké rozšíření/modifikace tohoto vzoru, které by umožňovaly škálovat?</a:t>
            </a:r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415600" y="2881133"/>
            <a:ext cx="11360800" cy="3210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cs"/>
              <a:t>problém je v tom, že všechny requesty procházejí jedním vstupem</a:t>
            </a:r>
            <a:endParaRPr/>
          </a:p>
          <a:p>
            <a:pPr>
              <a:buChar char="-"/>
            </a:pPr>
            <a:r>
              <a:rPr lang="cs"/>
              <a:t>webová app bude mít jen jeden skript, který bude delegovat požadavky mezi jednotlivé stránky</a:t>
            </a:r>
            <a:endParaRPr/>
          </a:p>
          <a:p>
            <a:pPr>
              <a:buChar char="-"/>
            </a:pPr>
            <a:r>
              <a:rPr lang="cs"/>
              <a:t>tedy škálovatelnost ve smyslu delegace requestů mezi více skriptů není možná v logice (front-controller)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310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SzPts val="990"/>
            </a:pPr>
            <a:r>
              <a:rPr lang="cs" sz="3333" b="1"/>
              <a:t>Možná by bylo dobré uvést spolupráci Front Controlleru s ostatními podcontrollery. </a:t>
            </a:r>
            <a:endParaRPr sz="3333" b="1"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415600" y="2380533"/>
            <a:ext cx="11360800" cy="419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cs"/>
              <a:t>Pokud to odpoví na otázku, tak na posledním slide bude MVC x Front-Controller vztah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cs"/>
              <a:t>….</a:t>
            </a:r>
            <a:r>
              <a:rPr lang="cs" sz="3333" b="1"/>
              <a:t>A ještě mi není jasné v čem znamená horší škálovatelnost. Server má na starosti přijímání requestu a tedy by se měl o škálovatelnost starat on si myslím (nejakým paralelním zpracováním dotazu napr.).</a:t>
            </a:r>
            <a:endParaRPr sz="3333" b="1"/>
          </a:p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>
            <a:off x="415600" y="3148133"/>
            <a:ext cx="11360800" cy="294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cs"/>
              <a:t>viz předpředchozí otázka</a:t>
            </a:r>
            <a:endParaRPr/>
          </a:p>
          <a:p>
            <a:pPr>
              <a:buChar char="-"/>
            </a:pPr>
            <a:r>
              <a:rPr lang="cs"/>
              <a:t>server přijímá requesty a předává je naší aplikaci, ta je ale přijímá pouze na jednom místě (front-controller)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cs"/>
              <a:t>Ako by sa riešilo ak by ten page mal viacero úrovní? V prezentácii je príklad mojestranka.cz/kontakt, ale co ak by tam bolo mojestranka.cz/kontakt/konkretny_kontakt/...?</a:t>
            </a:r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415600" y="3148133"/>
            <a:ext cx="11360800" cy="294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cs"/>
              <a:t>Implementace Front-Controlleru, které jsem viděl třeba ve webových aplikacích, zpravidla tu cestu /kontakt/kontkretni_kontakt vzdy nejprve rozparsovaly na nějaký URL parametr.</a:t>
            </a:r>
            <a:endParaRPr/>
          </a:p>
          <a:p>
            <a:pPr>
              <a:buChar char="-"/>
            </a:pPr>
            <a:r>
              <a:rPr lang="cs"/>
              <a:t>Pomocí toho parametru se poté vyrenderuje konkrétní stránka, takže to záleží jen na logice toho controlleru - možné to samozřejmě je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6700" y="3906301"/>
            <a:ext cx="867667" cy="85443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cs" sz="3333" b="1"/>
              <a:t>Aký je medzi MVC a Front Controller nejaký hlbší rozdiel?</a:t>
            </a:r>
            <a:endParaRPr sz="3333" b="1"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415600" y="3148133"/>
            <a:ext cx="11360800" cy="294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cs"/>
              <a:t>MVC je obecný koncept</a:t>
            </a:r>
            <a:endParaRPr/>
          </a:p>
          <a:p>
            <a:pPr>
              <a:buChar char="-"/>
            </a:pPr>
            <a:r>
              <a:rPr lang="cs"/>
              <a:t>Koncept MVC mohu realizovat např. prostřednictvím front-controlleru</a:t>
            </a:r>
            <a:endParaRPr/>
          </a:p>
          <a:p>
            <a:pPr>
              <a:buChar char="-"/>
            </a:pPr>
            <a:r>
              <a:rPr lang="cs"/>
              <a:t>Model-View-</a:t>
            </a:r>
            <a:r>
              <a:rPr lang="cs" sz="1200" b="1" i="1"/>
              <a:t>(Front-)</a:t>
            </a:r>
            <a:r>
              <a:rPr lang="cs"/>
              <a:t>Controller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O co se jedná?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10515600" cy="8809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cs-CZ">
                <a:cs typeface="Calibri"/>
              </a:rPr>
              <a:t>(Rozšiřující) návrhový vzor pro webové aplikace</a:t>
            </a:r>
          </a:p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5338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O co se jedná?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pic>
        <p:nvPicPr>
          <p:cNvPr id="4" name="Obrázek 4" descr="Obsah obrázku exteriér, osoba, silnice, žlutá&#10;&#10;Popis se vygeneroval automaticky.">
            <a:extLst>
              <a:ext uri="{FF2B5EF4-FFF2-40B4-BE49-F238E27FC236}">
                <a16:creationId xmlns:a16="http://schemas.microsoft.com/office/drawing/2014/main" id="{965EA75A-DB98-4C62-B252-62D25D951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2777" y="3029872"/>
            <a:ext cx="5115464" cy="3156142"/>
          </a:xfrm>
          <a:prstGeom prst="rect">
            <a:avLst/>
          </a:prstGeom>
        </p:spPr>
      </p:pic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8543AC81-4B63-4A68-9834-700CDE8C1126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10515600" cy="19694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>
                <a:cs typeface="Calibri"/>
              </a:rPr>
              <a:t>(</a:t>
            </a:r>
            <a:r>
              <a:rPr lang="cs-CZ">
                <a:ea typeface="+mn-lt"/>
                <a:cs typeface="+mn-lt"/>
              </a:rPr>
              <a:t>Rozšiřující</a:t>
            </a:r>
            <a:r>
              <a:rPr lang="cs-CZ">
                <a:cs typeface="Calibri"/>
              </a:rPr>
              <a:t>) návrhový vzor pro webové aplikace</a:t>
            </a:r>
          </a:p>
          <a:p>
            <a:pPr>
              <a:lnSpc>
                <a:spcPct val="150000"/>
              </a:lnSpc>
            </a:pPr>
            <a:r>
              <a:rPr lang="cs-CZ">
                <a:ea typeface="+mn-lt"/>
                <a:cs typeface="+mn-lt"/>
              </a:rPr>
              <a:t>"Řídí průjezd" stránkou</a:t>
            </a:r>
          </a:p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6225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O co se jedná?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10515600" cy="196949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cs typeface="Calibri"/>
              </a:rPr>
              <a:t>(</a:t>
            </a:r>
            <a:r>
              <a:rPr lang="cs-CZ" dirty="0">
                <a:ea typeface="+mn-lt"/>
                <a:cs typeface="+mn-lt"/>
              </a:rPr>
              <a:t>Rozšiřující</a:t>
            </a:r>
            <a:r>
              <a:rPr lang="cs-CZ" dirty="0">
                <a:cs typeface="Calibri"/>
              </a:rPr>
              <a:t>) návrhový vzor pro webové aplikace</a:t>
            </a:r>
          </a:p>
          <a:p>
            <a:pPr>
              <a:lnSpc>
                <a:spcPct val="150000"/>
              </a:lnSpc>
            </a:pPr>
            <a:r>
              <a:rPr lang="cs-CZ" dirty="0">
                <a:ea typeface="+mn-lt"/>
                <a:cs typeface="+mn-lt"/>
              </a:rPr>
              <a:t>"Řídí průjezd" stránkou</a:t>
            </a:r>
          </a:p>
          <a:p>
            <a:pPr>
              <a:lnSpc>
                <a:spcPct val="150000"/>
              </a:lnSpc>
            </a:pPr>
            <a:r>
              <a:rPr lang="cs-CZ" dirty="0">
                <a:cs typeface="Calibri"/>
              </a:rPr>
              <a:t>Poskytuje jednotný vstup do stránky</a:t>
            </a:r>
          </a:p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7BDDD7BD-71F2-4C5D-8189-074EBF874867}"/>
              </a:ext>
            </a:extLst>
          </p:cNvPr>
          <p:cNvSpPr/>
          <p:nvPr/>
        </p:nvSpPr>
        <p:spPr>
          <a:xfrm>
            <a:off x="4827105" y="4702866"/>
            <a:ext cx="2542759" cy="911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>
                <a:cs typeface="Calibri"/>
              </a:rPr>
              <a:t>Front-</a:t>
            </a:r>
            <a:r>
              <a:rPr lang="cs-CZ" err="1">
                <a:cs typeface="Calibri"/>
              </a:rPr>
              <a:t>Controller</a:t>
            </a:r>
            <a:endParaRPr lang="cs-CZ">
              <a:cs typeface="Calibri"/>
            </a:endParaRPr>
          </a:p>
          <a:p>
            <a:pPr algn="ctr"/>
            <a:r>
              <a:rPr lang="cs-CZ">
                <a:cs typeface="Calibri"/>
              </a:rPr>
              <a:t>(křižovatka)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1E02420-D168-477E-A9D5-83BB489C5CD4}"/>
              </a:ext>
            </a:extLst>
          </p:cNvPr>
          <p:cNvSpPr txBox="1"/>
          <p:nvPr/>
        </p:nvSpPr>
        <p:spPr>
          <a:xfrm>
            <a:off x="711476" y="4968736"/>
            <a:ext cx="374539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dirty="0">
                <a:cs typeface="Calibri"/>
              </a:rPr>
              <a:t>Uživatel: www.stranka.cz/kontakt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A936EF1-5055-4FE1-95C4-D2938366420E}"/>
              </a:ext>
            </a:extLst>
          </p:cNvPr>
          <p:cNvSpPr/>
          <p:nvPr/>
        </p:nvSpPr>
        <p:spPr>
          <a:xfrm>
            <a:off x="7980707" y="4228685"/>
            <a:ext cx="2194890" cy="3975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products.php</a:t>
            </a:r>
            <a:endParaRPr lang="cs-CZ" err="1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DDA1FDF8-06E5-483D-8993-15DD608F11E9}"/>
              </a:ext>
            </a:extLst>
          </p:cNvPr>
          <p:cNvSpPr/>
          <p:nvPr/>
        </p:nvSpPr>
        <p:spPr>
          <a:xfrm>
            <a:off x="7980707" y="4891293"/>
            <a:ext cx="2194890" cy="397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contact.php</a:t>
            </a:r>
            <a:endParaRPr lang="cs-CZ" err="1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F76FFA16-92CF-47F6-99D8-95C08D5AC0F9}"/>
              </a:ext>
            </a:extLst>
          </p:cNvPr>
          <p:cNvSpPr/>
          <p:nvPr/>
        </p:nvSpPr>
        <p:spPr>
          <a:xfrm>
            <a:off x="7980707" y="5595314"/>
            <a:ext cx="2194890" cy="3975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about-us.php</a:t>
            </a:r>
            <a:endParaRPr lang="cs-CZ" err="1"/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038144A1-5AF7-4CB2-9168-44A6CF6B40EA}"/>
              </a:ext>
            </a:extLst>
          </p:cNvPr>
          <p:cNvSpPr/>
          <p:nvPr/>
        </p:nvSpPr>
        <p:spPr>
          <a:xfrm>
            <a:off x="7984020" y="4894606"/>
            <a:ext cx="2194890" cy="397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contact.php</a:t>
            </a:r>
            <a:endParaRPr lang="cs-CZ" err="1"/>
          </a:p>
        </p:txBody>
      </p:sp>
    </p:spTree>
    <p:extLst>
      <p:ext uri="{BB962C8B-B14F-4D97-AF65-F5344CB8AC3E}">
        <p14:creationId xmlns:p14="http://schemas.microsoft.com/office/powerpoint/2010/main" val="219888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O co se jedná?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10515600" cy="196949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cs typeface="Calibri"/>
              </a:rPr>
              <a:t>(</a:t>
            </a:r>
            <a:r>
              <a:rPr lang="cs-CZ" dirty="0">
                <a:ea typeface="+mn-lt"/>
                <a:cs typeface="+mn-lt"/>
              </a:rPr>
              <a:t>Rozšiřující</a:t>
            </a:r>
            <a:r>
              <a:rPr lang="cs-CZ" dirty="0">
                <a:cs typeface="Calibri"/>
              </a:rPr>
              <a:t>) návrhový vzor pro webové aplikace</a:t>
            </a:r>
          </a:p>
          <a:p>
            <a:pPr>
              <a:lnSpc>
                <a:spcPct val="150000"/>
              </a:lnSpc>
            </a:pPr>
            <a:r>
              <a:rPr lang="cs-CZ" dirty="0">
                <a:ea typeface="+mn-lt"/>
                <a:cs typeface="+mn-lt"/>
              </a:rPr>
              <a:t>"Řídí průjezd" stránkou</a:t>
            </a:r>
          </a:p>
          <a:p>
            <a:pPr>
              <a:lnSpc>
                <a:spcPct val="150000"/>
              </a:lnSpc>
            </a:pPr>
            <a:r>
              <a:rPr lang="cs-CZ" dirty="0">
                <a:cs typeface="Calibri"/>
              </a:rPr>
              <a:t>Poskytuje jednotný vstup do stránky</a:t>
            </a:r>
          </a:p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7BDDD7BD-71F2-4C5D-8189-074EBF874867}"/>
              </a:ext>
            </a:extLst>
          </p:cNvPr>
          <p:cNvSpPr/>
          <p:nvPr/>
        </p:nvSpPr>
        <p:spPr>
          <a:xfrm>
            <a:off x="4827105" y="4702866"/>
            <a:ext cx="2542759" cy="911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>
                <a:cs typeface="Calibri"/>
              </a:rPr>
              <a:t>Front-</a:t>
            </a:r>
            <a:r>
              <a:rPr lang="cs-CZ" err="1">
                <a:cs typeface="Calibri"/>
              </a:rPr>
              <a:t>Controller</a:t>
            </a:r>
            <a:endParaRPr lang="cs-CZ">
              <a:cs typeface="Calibri"/>
            </a:endParaRPr>
          </a:p>
          <a:p>
            <a:pPr algn="ctr"/>
            <a:r>
              <a:rPr lang="cs-CZ">
                <a:cs typeface="Calibri"/>
              </a:rPr>
              <a:t>(křižovatka)</a:t>
            </a:r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45ABF46E-0FB6-4FD4-870F-F461EF19BA8F}"/>
              </a:ext>
            </a:extLst>
          </p:cNvPr>
          <p:cNvSpPr/>
          <p:nvPr/>
        </p:nvSpPr>
        <p:spPr>
          <a:xfrm>
            <a:off x="697281" y="4894971"/>
            <a:ext cx="3760301" cy="5052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1E02420-D168-477E-A9D5-83BB489C5CD4}"/>
              </a:ext>
            </a:extLst>
          </p:cNvPr>
          <p:cNvSpPr txBox="1"/>
          <p:nvPr/>
        </p:nvSpPr>
        <p:spPr>
          <a:xfrm>
            <a:off x="711476" y="4968736"/>
            <a:ext cx="374539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>
                <a:cs typeface="Calibri"/>
              </a:rPr>
              <a:t>Uživatel: www.stranka.cz/kontakt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A936EF1-5055-4FE1-95C4-D2938366420E}"/>
              </a:ext>
            </a:extLst>
          </p:cNvPr>
          <p:cNvSpPr/>
          <p:nvPr/>
        </p:nvSpPr>
        <p:spPr>
          <a:xfrm>
            <a:off x="7980707" y="4228685"/>
            <a:ext cx="2194890" cy="3975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products.php</a:t>
            </a:r>
            <a:endParaRPr lang="cs-CZ" err="1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DDA1FDF8-06E5-483D-8993-15DD608F11E9}"/>
              </a:ext>
            </a:extLst>
          </p:cNvPr>
          <p:cNvSpPr/>
          <p:nvPr/>
        </p:nvSpPr>
        <p:spPr>
          <a:xfrm>
            <a:off x="7980707" y="4891293"/>
            <a:ext cx="2194890" cy="397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contact.php</a:t>
            </a:r>
            <a:endParaRPr lang="cs-CZ" err="1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F76FFA16-92CF-47F6-99D8-95C08D5AC0F9}"/>
              </a:ext>
            </a:extLst>
          </p:cNvPr>
          <p:cNvSpPr/>
          <p:nvPr/>
        </p:nvSpPr>
        <p:spPr>
          <a:xfrm>
            <a:off x="7980707" y="5595314"/>
            <a:ext cx="2194890" cy="3975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about-us.php</a:t>
            </a:r>
            <a:endParaRPr lang="cs-CZ" err="1"/>
          </a:p>
        </p:txBody>
      </p:sp>
      <p:pic>
        <p:nvPicPr>
          <p:cNvPr id="20" name="Obrázek 20" descr="Obsah obrázku text, pózování&#10;&#10;Popis se vygeneroval automaticky.">
            <a:extLst>
              <a:ext uri="{FF2B5EF4-FFF2-40B4-BE49-F238E27FC236}">
                <a16:creationId xmlns:a16="http://schemas.microsoft.com/office/drawing/2014/main" id="{1657EB90-8B6B-4BCF-B5EA-9E02AB481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682" y="3808080"/>
            <a:ext cx="2743200" cy="2505187"/>
          </a:xfrm>
          <a:prstGeom prst="rect">
            <a:avLst/>
          </a:prstGeom>
        </p:spPr>
      </p:pic>
      <p:sp>
        <p:nvSpPr>
          <p:cNvPr id="18" name="Obdélník 17">
            <a:extLst>
              <a:ext uri="{FF2B5EF4-FFF2-40B4-BE49-F238E27FC236}">
                <a16:creationId xmlns:a16="http://schemas.microsoft.com/office/drawing/2014/main" id="{038144A1-5AF7-4CB2-9168-44A6CF6B40EA}"/>
              </a:ext>
            </a:extLst>
          </p:cNvPr>
          <p:cNvSpPr/>
          <p:nvPr/>
        </p:nvSpPr>
        <p:spPr>
          <a:xfrm>
            <a:off x="7984020" y="4894606"/>
            <a:ext cx="2194890" cy="397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contact.php</a:t>
            </a:r>
            <a:endParaRPr lang="cs-CZ" err="1"/>
          </a:p>
        </p:txBody>
      </p:sp>
    </p:spTree>
    <p:extLst>
      <p:ext uri="{BB962C8B-B14F-4D97-AF65-F5344CB8AC3E}">
        <p14:creationId xmlns:p14="http://schemas.microsoft.com/office/powerpoint/2010/main" val="69290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5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O co se jedná?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10515600" cy="196949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cs typeface="Calibri"/>
              </a:rPr>
              <a:t>(</a:t>
            </a:r>
            <a:r>
              <a:rPr lang="cs-CZ" dirty="0">
                <a:ea typeface="+mn-lt"/>
                <a:cs typeface="+mn-lt"/>
              </a:rPr>
              <a:t>Rozšiřující</a:t>
            </a:r>
            <a:r>
              <a:rPr lang="cs-CZ" dirty="0">
                <a:cs typeface="Calibri"/>
              </a:rPr>
              <a:t>) návrhový vzor pro webové aplikace</a:t>
            </a:r>
          </a:p>
          <a:p>
            <a:pPr>
              <a:lnSpc>
                <a:spcPct val="150000"/>
              </a:lnSpc>
            </a:pPr>
            <a:r>
              <a:rPr lang="cs-CZ" dirty="0">
                <a:ea typeface="+mn-lt"/>
                <a:cs typeface="+mn-lt"/>
              </a:rPr>
              <a:t>"Řídí průjezd" stránkou</a:t>
            </a:r>
          </a:p>
          <a:p>
            <a:pPr>
              <a:lnSpc>
                <a:spcPct val="150000"/>
              </a:lnSpc>
            </a:pPr>
            <a:r>
              <a:rPr lang="cs-CZ" dirty="0">
                <a:cs typeface="Calibri"/>
              </a:rPr>
              <a:t>Poskytuje jednotný vstup do stránky</a:t>
            </a:r>
          </a:p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7BDDD7BD-71F2-4C5D-8189-074EBF874867}"/>
              </a:ext>
            </a:extLst>
          </p:cNvPr>
          <p:cNvSpPr/>
          <p:nvPr/>
        </p:nvSpPr>
        <p:spPr>
          <a:xfrm>
            <a:off x="4827105" y="4702866"/>
            <a:ext cx="2542759" cy="911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>
                <a:cs typeface="Calibri"/>
              </a:rPr>
              <a:t>Front-</a:t>
            </a:r>
            <a:r>
              <a:rPr lang="cs-CZ" err="1">
                <a:cs typeface="Calibri"/>
              </a:rPr>
              <a:t>Controller</a:t>
            </a:r>
            <a:endParaRPr lang="cs-CZ">
              <a:cs typeface="Calibri"/>
            </a:endParaRPr>
          </a:p>
          <a:p>
            <a:pPr algn="ctr"/>
            <a:r>
              <a:rPr lang="cs-CZ">
                <a:cs typeface="Calibri"/>
              </a:rPr>
              <a:t>(křižovatka)</a:t>
            </a:r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45ABF46E-0FB6-4FD4-870F-F461EF19BA8F}"/>
              </a:ext>
            </a:extLst>
          </p:cNvPr>
          <p:cNvSpPr/>
          <p:nvPr/>
        </p:nvSpPr>
        <p:spPr>
          <a:xfrm>
            <a:off x="697281" y="4894971"/>
            <a:ext cx="3760301" cy="5052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1E02420-D168-477E-A9D5-83BB489C5CD4}"/>
              </a:ext>
            </a:extLst>
          </p:cNvPr>
          <p:cNvSpPr txBox="1"/>
          <p:nvPr/>
        </p:nvSpPr>
        <p:spPr>
          <a:xfrm>
            <a:off x="711476" y="4968736"/>
            <a:ext cx="374539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>
                <a:cs typeface="Calibri"/>
              </a:rPr>
              <a:t>Uživatel: www.stranka.cz/kontakt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A936EF1-5055-4FE1-95C4-D2938366420E}"/>
              </a:ext>
            </a:extLst>
          </p:cNvPr>
          <p:cNvSpPr/>
          <p:nvPr/>
        </p:nvSpPr>
        <p:spPr>
          <a:xfrm>
            <a:off x="7980707" y="4228685"/>
            <a:ext cx="2194890" cy="3975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products.php</a:t>
            </a:r>
            <a:endParaRPr lang="cs-CZ" err="1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DDA1FDF8-06E5-483D-8993-15DD608F11E9}"/>
              </a:ext>
            </a:extLst>
          </p:cNvPr>
          <p:cNvSpPr/>
          <p:nvPr/>
        </p:nvSpPr>
        <p:spPr>
          <a:xfrm>
            <a:off x="7980707" y="4891293"/>
            <a:ext cx="2194890" cy="397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contact.php</a:t>
            </a:r>
            <a:endParaRPr lang="cs-CZ" err="1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F76FFA16-92CF-47F6-99D8-95C08D5AC0F9}"/>
              </a:ext>
            </a:extLst>
          </p:cNvPr>
          <p:cNvSpPr/>
          <p:nvPr/>
        </p:nvSpPr>
        <p:spPr>
          <a:xfrm>
            <a:off x="7980707" y="5595314"/>
            <a:ext cx="2194890" cy="3975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about-us.php</a:t>
            </a:r>
            <a:endParaRPr lang="cs-CZ" err="1"/>
          </a:p>
        </p:txBody>
      </p:sp>
      <p:pic>
        <p:nvPicPr>
          <p:cNvPr id="20" name="Obrázek 20" descr="Obsah obrázku text, pózování&#10;&#10;Popis se vygeneroval automaticky.">
            <a:extLst>
              <a:ext uri="{FF2B5EF4-FFF2-40B4-BE49-F238E27FC236}">
                <a16:creationId xmlns:a16="http://schemas.microsoft.com/office/drawing/2014/main" id="{1657EB90-8B6B-4BCF-B5EA-9E02AB481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682" y="3808080"/>
            <a:ext cx="2743200" cy="2505187"/>
          </a:xfrm>
          <a:prstGeom prst="rect">
            <a:avLst/>
          </a:prstGeom>
        </p:spPr>
      </p:pic>
      <p:pic>
        <p:nvPicPr>
          <p:cNvPr id="11" name="Obrázek 16" descr="Obsah obrázku perokresba&#10;&#10;Popis se vygeneroval automaticky.">
            <a:extLst>
              <a:ext uri="{FF2B5EF4-FFF2-40B4-BE49-F238E27FC236}">
                <a16:creationId xmlns:a16="http://schemas.microsoft.com/office/drawing/2014/main" id="{B4477E15-B027-4B11-80B0-4C0D55088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958119"/>
            <a:ext cx="2743200" cy="2271370"/>
          </a:xfrm>
          <a:prstGeom prst="rect">
            <a:avLst/>
          </a:prstGeom>
        </p:spPr>
      </p:pic>
      <p:sp>
        <p:nvSpPr>
          <p:cNvPr id="18" name="Obdélník 17">
            <a:extLst>
              <a:ext uri="{FF2B5EF4-FFF2-40B4-BE49-F238E27FC236}">
                <a16:creationId xmlns:a16="http://schemas.microsoft.com/office/drawing/2014/main" id="{038144A1-5AF7-4CB2-9168-44A6CF6B40EA}"/>
              </a:ext>
            </a:extLst>
          </p:cNvPr>
          <p:cNvSpPr/>
          <p:nvPr/>
        </p:nvSpPr>
        <p:spPr>
          <a:xfrm>
            <a:off x="7984020" y="4894606"/>
            <a:ext cx="2194890" cy="397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contact.php</a:t>
            </a:r>
            <a:endParaRPr lang="cs-CZ" err="1"/>
          </a:p>
        </p:txBody>
      </p:sp>
    </p:spTree>
    <p:extLst>
      <p:ext uri="{BB962C8B-B14F-4D97-AF65-F5344CB8AC3E}">
        <p14:creationId xmlns:p14="http://schemas.microsoft.com/office/powerpoint/2010/main" val="204820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5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O co se jedná?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10515600" cy="196949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cs typeface="Calibri"/>
              </a:rPr>
              <a:t>(</a:t>
            </a:r>
            <a:r>
              <a:rPr lang="cs-CZ" dirty="0">
                <a:ea typeface="+mn-lt"/>
                <a:cs typeface="+mn-lt"/>
              </a:rPr>
              <a:t>Rozšiřující</a:t>
            </a:r>
            <a:r>
              <a:rPr lang="cs-CZ" dirty="0">
                <a:cs typeface="Calibri"/>
              </a:rPr>
              <a:t>) návrhový vzor pro webové aplikace</a:t>
            </a:r>
          </a:p>
          <a:p>
            <a:pPr>
              <a:lnSpc>
                <a:spcPct val="150000"/>
              </a:lnSpc>
            </a:pPr>
            <a:r>
              <a:rPr lang="cs-CZ" dirty="0">
                <a:ea typeface="+mn-lt"/>
                <a:cs typeface="+mn-lt"/>
              </a:rPr>
              <a:t>"Řídí průjezd" stránkou</a:t>
            </a:r>
          </a:p>
          <a:p>
            <a:pPr>
              <a:lnSpc>
                <a:spcPct val="150000"/>
              </a:lnSpc>
            </a:pPr>
            <a:r>
              <a:rPr lang="cs-CZ" dirty="0">
                <a:cs typeface="Calibri"/>
              </a:rPr>
              <a:t>Poskytuje jednotný vstup do stránky</a:t>
            </a:r>
          </a:p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7BDDD7BD-71F2-4C5D-8189-074EBF874867}"/>
              </a:ext>
            </a:extLst>
          </p:cNvPr>
          <p:cNvSpPr/>
          <p:nvPr/>
        </p:nvSpPr>
        <p:spPr>
          <a:xfrm>
            <a:off x="4827105" y="4702866"/>
            <a:ext cx="2542759" cy="911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>
                <a:cs typeface="Calibri"/>
              </a:rPr>
              <a:t>Front-</a:t>
            </a:r>
            <a:r>
              <a:rPr lang="cs-CZ" err="1">
                <a:cs typeface="Calibri"/>
              </a:rPr>
              <a:t>Controller</a:t>
            </a:r>
            <a:endParaRPr lang="cs-CZ">
              <a:cs typeface="Calibri"/>
            </a:endParaRPr>
          </a:p>
          <a:p>
            <a:pPr algn="ctr"/>
            <a:r>
              <a:rPr lang="cs-CZ">
                <a:cs typeface="Calibri"/>
              </a:rPr>
              <a:t>(křižovatka)</a:t>
            </a:r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45ABF46E-0FB6-4FD4-870F-F461EF19BA8F}"/>
              </a:ext>
            </a:extLst>
          </p:cNvPr>
          <p:cNvSpPr/>
          <p:nvPr/>
        </p:nvSpPr>
        <p:spPr>
          <a:xfrm>
            <a:off x="697281" y="4894971"/>
            <a:ext cx="3760301" cy="5052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1E02420-D168-477E-A9D5-83BB489C5CD4}"/>
              </a:ext>
            </a:extLst>
          </p:cNvPr>
          <p:cNvSpPr txBox="1"/>
          <p:nvPr/>
        </p:nvSpPr>
        <p:spPr>
          <a:xfrm>
            <a:off x="711476" y="4968736"/>
            <a:ext cx="374539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>
                <a:cs typeface="Calibri"/>
              </a:rPr>
              <a:t>Uživatel: www.stranka.cz/kontakt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A936EF1-5055-4FE1-95C4-D2938366420E}"/>
              </a:ext>
            </a:extLst>
          </p:cNvPr>
          <p:cNvSpPr/>
          <p:nvPr/>
        </p:nvSpPr>
        <p:spPr>
          <a:xfrm>
            <a:off x="7980707" y="4228685"/>
            <a:ext cx="2194890" cy="3975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products.php</a:t>
            </a:r>
            <a:endParaRPr lang="cs-CZ" err="1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DDA1FDF8-06E5-483D-8993-15DD608F11E9}"/>
              </a:ext>
            </a:extLst>
          </p:cNvPr>
          <p:cNvSpPr/>
          <p:nvPr/>
        </p:nvSpPr>
        <p:spPr>
          <a:xfrm>
            <a:off x="7980707" y="4891293"/>
            <a:ext cx="2194890" cy="3975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contact.php</a:t>
            </a:r>
            <a:endParaRPr lang="cs-CZ" err="1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F76FFA16-92CF-47F6-99D8-95C08D5AC0F9}"/>
              </a:ext>
            </a:extLst>
          </p:cNvPr>
          <p:cNvSpPr/>
          <p:nvPr/>
        </p:nvSpPr>
        <p:spPr>
          <a:xfrm>
            <a:off x="7980707" y="5595314"/>
            <a:ext cx="2194890" cy="3975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about-us.php</a:t>
            </a:r>
            <a:endParaRPr lang="cs-CZ" err="1"/>
          </a:p>
        </p:txBody>
      </p:sp>
      <p:pic>
        <p:nvPicPr>
          <p:cNvPr id="20" name="Obrázek 20" descr="Obsah obrázku text, pózování&#10;&#10;Popis se vygeneroval automaticky.">
            <a:extLst>
              <a:ext uri="{FF2B5EF4-FFF2-40B4-BE49-F238E27FC236}">
                <a16:creationId xmlns:a16="http://schemas.microsoft.com/office/drawing/2014/main" id="{1657EB90-8B6B-4BCF-B5EA-9E02AB481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682" y="3808080"/>
            <a:ext cx="2743200" cy="2505187"/>
          </a:xfrm>
          <a:prstGeom prst="rect">
            <a:avLst/>
          </a:prstGeom>
        </p:spPr>
      </p:pic>
      <p:pic>
        <p:nvPicPr>
          <p:cNvPr id="11" name="Obrázek 16" descr="Obsah obrázku perokresba&#10;&#10;Popis se vygeneroval automaticky.">
            <a:extLst>
              <a:ext uri="{FF2B5EF4-FFF2-40B4-BE49-F238E27FC236}">
                <a16:creationId xmlns:a16="http://schemas.microsoft.com/office/drawing/2014/main" id="{B4477E15-B027-4B11-80B0-4C0D55088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958119"/>
            <a:ext cx="2743200" cy="2271370"/>
          </a:xfrm>
          <a:prstGeom prst="rect">
            <a:avLst/>
          </a:prstGeom>
        </p:spPr>
      </p:pic>
      <p:sp>
        <p:nvSpPr>
          <p:cNvPr id="18" name="Obdélník 17">
            <a:extLst>
              <a:ext uri="{FF2B5EF4-FFF2-40B4-BE49-F238E27FC236}">
                <a16:creationId xmlns:a16="http://schemas.microsoft.com/office/drawing/2014/main" id="{038144A1-5AF7-4CB2-9168-44A6CF6B40EA}"/>
              </a:ext>
            </a:extLst>
          </p:cNvPr>
          <p:cNvSpPr/>
          <p:nvPr/>
        </p:nvSpPr>
        <p:spPr>
          <a:xfrm>
            <a:off x="7984020" y="4894606"/>
            <a:ext cx="2194890" cy="3975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cs-CZ">
                <a:cs typeface="Calibri"/>
              </a:rPr>
              <a:t>./</a:t>
            </a:r>
            <a:r>
              <a:rPr lang="cs-CZ" err="1">
                <a:cs typeface="Calibri"/>
              </a:rPr>
              <a:t>contact.php</a:t>
            </a:r>
            <a:endParaRPr lang="cs-CZ" err="1"/>
          </a:p>
        </p:txBody>
      </p: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1BA1124D-D903-4F36-84B1-56549907DA66}"/>
              </a:ext>
            </a:extLst>
          </p:cNvPr>
          <p:cNvCxnSpPr/>
          <p:nvPr/>
        </p:nvCxnSpPr>
        <p:spPr>
          <a:xfrm flipV="1">
            <a:off x="7436126" y="5103743"/>
            <a:ext cx="549964" cy="4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17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5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EE1DB-8AF3-4E26-88BC-8363453E5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cs typeface="Calibri Light"/>
              </a:rPr>
              <a:t>O co se jedná?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AB2347-E104-453B-848E-091CAA3B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EC2C4FAE-229B-4A49-9A9D-B403D082DCF0}"/>
              </a:ext>
            </a:extLst>
          </p:cNvPr>
          <p:cNvSpPr txBox="1">
            <a:spLocks/>
          </p:cNvSpPr>
          <p:nvPr/>
        </p:nvSpPr>
        <p:spPr>
          <a:xfrm>
            <a:off x="840388" y="1825625"/>
            <a:ext cx="10515600" cy="196949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cs typeface="Calibri"/>
              </a:rPr>
              <a:t>(</a:t>
            </a:r>
            <a:r>
              <a:rPr lang="cs-CZ" dirty="0">
                <a:ea typeface="+mn-lt"/>
                <a:cs typeface="+mn-lt"/>
              </a:rPr>
              <a:t>Rozšiřující</a:t>
            </a:r>
            <a:r>
              <a:rPr lang="cs-CZ" dirty="0">
                <a:cs typeface="Calibri"/>
              </a:rPr>
              <a:t>) návrhový vzor pro webové aplikace</a:t>
            </a:r>
          </a:p>
          <a:p>
            <a:pPr>
              <a:lnSpc>
                <a:spcPct val="150000"/>
              </a:lnSpc>
            </a:pPr>
            <a:r>
              <a:rPr lang="cs-CZ" dirty="0">
                <a:ea typeface="+mn-lt"/>
                <a:cs typeface="+mn-lt"/>
              </a:rPr>
              <a:t>"Řídí průjezd" stránkou</a:t>
            </a:r>
          </a:p>
          <a:p>
            <a:pPr>
              <a:lnSpc>
                <a:spcPct val="150000"/>
              </a:lnSpc>
            </a:pPr>
            <a:r>
              <a:rPr lang="cs-CZ" dirty="0">
                <a:cs typeface="Calibri"/>
              </a:rPr>
              <a:t>Poskytuje jednotný vstup do stránky</a:t>
            </a:r>
          </a:p>
          <a:p>
            <a:pPr>
              <a:lnSpc>
                <a:spcPct val="150000"/>
              </a:lnSpc>
            </a:pPr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pic>
        <p:nvPicPr>
          <p:cNvPr id="4" name="Obrázek 7">
            <a:extLst>
              <a:ext uri="{FF2B5EF4-FFF2-40B4-BE49-F238E27FC236}">
                <a16:creationId xmlns:a16="http://schemas.microsoft.com/office/drawing/2014/main" id="{1096E347-0CAF-49AC-85C5-4BFF51B8A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795" y="4445208"/>
            <a:ext cx="7501269" cy="1263677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3CBA2B9B-BFEC-40F7-84AD-FC8E580381E2}"/>
              </a:ext>
            </a:extLst>
          </p:cNvPr>
          <p:cNvSpPr txBox="1"/>
          <p:nvPr/>
        </p:nvSpPr>
        <p:spPr>
          <a:xfrm>
            <a:off x="2349796" y="5699051"/>
            <a:ext cx="961892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000" i="1" dirty="0"/>
              <a:t>Zdroj: </a:t>
            </a:r>
            <a:r>
              <a:rPr lang="cs-CZ" sz="1000" i="1" dirty="0" err="1"/>
              <a:t>P</a:t>
            </a:r>
            <a:r>
              <a:rPr lang="cs-CZ" sz="1000" i="1" dirty="0" err="1">
                <a:ea typeface="+mn-lt"/>
                <a:cs typeface="+mn-lt"/>
              </a:rPr>
              <a:t>attern-Oriented</a:t>
            </a:r>
            <a:r>
              <a:rPr lang="cs-CZ" sz="1000" i="1" dirty="0">
                <a:ea typeface="+mn-lt"/>
                <a:cs typeface="+mn-lt"/>
              </a:rPr>
              <a:t> Software </a:t>
            </a:r>
            <a:r>
              <a:rPr lang="cs-CZ" sz="1000" i="1" dirty="0" err="1">
                <a:ea typeface="+mn-lt"/>
                <a:cs typeface="+mn-lt"/>
              </a:rPr>
              <a:t>Architecture</a:t>
            </a:r>
            <a:r>
              <a:rPr lang="cs-CZ" sz="1000" i="1" dirty="0">
                <a:ea typeface="+mn-lt"/>
                <a:cs typeface="+mn-lt"/>
              </a:rPr>
              <a:t>: A </a:t>
            </a:r>
            <a:r>
              <a:rPr lang="cs-CZ" sz="1000" i="1" dirty="0" err="1">
                <a:ea typeface="+mn-lt"/>
                <a:cs typeface="+mn-lt"/>
              </a:rPr>
              <a:t>Pattern</a:t>
            </a:r>
            <a:r>
              <a:rPr lang="cs-CZ" sz="1000" i="1" dirty="0">
                <a:ea typeface="+mn-lt"/>
                <a:cs typeface="+mn-lt"/>
              </a:rPr>
              <a:t> </a:t>
            </a:r>
            <a:r>
              <a:rPr lang="cs-CZ" sz="1000" i="1" dirty="0" err="1">
                <a:ea typeface="+mn-lt"/>
                <a:cs typeface="+mn-lt"/>
              </a:rPr>
              <a:t>Language</a:t>
            </a:r>
            <a:r>
              <a:rPr lang="cs-CZ" sz="1000" i="1" dirty="0">
                <a:ea typeface="+mn-lt"/>
                <a:cs typeface="+mn-lt"/>
              </a:rPr>
              <a:t> </a:t>
            </a:r>
            <a:r>
              <a:rPr lang="cs-CZ" sz="1000" i="1" dirty="0" err="1">
                <a:ea typeface="+mn-lt"/>
                <a:cs typeface="+mn-lt"/>
              </a:rPr>
              <a:t>for</a:t>
            </a:r>
            <a:r>
              <a:rPr lang="cs-CZ" sz="1000" i="1" dirty="0">
                <a:ea typeface="+mn-lt"/>
                <a:cs typeface="+mn-lt"/>
              </a:rPr>
              <a:t> </a:t>
            </a:r>
            <a:r>
              <a:rPr lang="cs-CZ" sz="1000" i="1" dirty="0" err="1">
                <a:ea typeface="+mn-lt"/>
                <a:cs typeface="+mn-lt"/>
              </a:rPr>
              <a:t>Distributed</a:t>
            </a:r>
            <a:r>
              <a:rPr lang="cs-CZ" sz="1000" i="1" dirty="0">
                <a:ea typeface="+mn-lt"/>
                <a:cs typeface="+mn-lt"/>
              </a:rPr>
              <a:t> </a:t>
            </a:r>
            <a:r>
              <a:rPr lang="cs-CZ" sz="1000" i="1" dirty="0" err="1">
                <a:ea typeface="+mn-lt"/>
                <a:cs typeface="+mn-lt"/>
              </a:rPr>
              <a:t>Computing</a:t>
            </a:r>
            <a:endParaRPr lang="cs-CZ" sz="1000" i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7043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823</Words>
  <Application>Microsoft Office PowerPoint</Application>
  <PresentationFormat>Widescreen</PresentationFormat>
  <Paragraphs>190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Front-Controller</vt:lpstr>
      <vt:lpstr>Obsah</vt:lpstr>
      <vt:lpstr>O co se jedná?</vt:lpstr>
      <vt:lpstr>O co se jedná?</vt:lpstr>
      <vt:lpstr>O co se jedná?</vt:lpstr>
      <vt:lpstr>O co se jedná?</vt:lpstr>
      <vt:lpstr>O co se jedná?</vt:lpstr>
      <vt:lpstr>O co se jedná?</vt:lpstr>
      <vt:lpstr>O co se jedná?</vt:lpstr>
      <vt:lpstr>Motivace</vt:lpstr>
      <vt:lpstr>Popis</vt:lpstr>
      <vt:lpstr>Popis (možný návrh)</vt:lpstr>
      <vt:lpstr>Popis (možný návrh)</vt:lpstr>
      <vt:lpstr>Příklad (Úroveň webserveru)</vt:lpstr>
      <vt:lpstr>Příklad (Úroveň aplikace)</vt:lpstr>
      <vt:lpstr>Možná implementace</vt:lpstr>
      <vt:lpstr>Příklad (Úroveň aplikace)</vt:lpstr>
      <vt:lpstr>Příklad (Úroveň aplikace)</vt:lpstr>
      <vt:lpstr>Možná implementace</vt:lpstr>
      <vt:lpstr>Výhody/Nevýhody</vt:lpstr>
      <vt:lpstr>Frameworky</vt:lpstr>
      <vt:lpstr>Q/A</vt:lpstr>
      <vt:lpstr>Je zmíněno, že tento vzor je málo (nebo vůbec) škálovatelný, existují tedy nějaké rozšíření/modifikace tohoto vzoru, které by umožňovaly škálovat?</vt:lpstr>
      <vt:lpstr>Možná by bylo dobré uvést spolupráci Front Controlleru s ostatními podcontrollery. </vt:lpstr>
      <vt:lpstr>….A ještě mi není jasné v čem znamená horší škálovatelnost. Server má na starosti přijímání requestu a tedy by se měl o škálovatelnost starat on si myslím (nejakým paralelním zpracováním dotazu napr.). </vt:lpstr>
      <vt:lpstr>Ako by sa riešilo ak by ten page mal viacero úrovní? V prezentácii je príklad mojestranka.cz/kontakt, ale co ak by tam bolo mojestranka.cz/kontakt/konkretny_kontakt/...?</vt:lpstr>
      <vt:lpstr>Aký je medzi MVC a Front Controller nejaký hlbší rozdiel?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lastModifiedBy>Filip Zavoral</cp:lastModifiedBy>
  <cp:revision>50</cp:revision>
  <dcterms:created xsi:type="dcterms:W3CDTF">2021-03-25T08:25:50Z</dcterms:created>
  <dcterms:modified xsi:type="dcterms:W3CDTF">2022-06-25T18:36:12Z</dcterms:modified>
</cp:coreProperties>
</file>