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72" r:id="rId3"/>
  </p:sldMasterIdLst>
  <p:notesMasterIdLst>
    <p:notesMasterId r:id="rId30"/>
  </p:notesMasterIdLst>
  <p:sldIdLst>
    <p:sldId id="256" r:id="rId4"/>
    <p:sldId id="308" r:id="rId5"/>
    <p:sldId id="286" r:id="rId6"/>
    <p:sldId id="304" r:id="rId7"/>
    <p:sldId id="305" r:id="rId8"/>
    <p:sldId id="306" r:id="rId9"/>
    <p:sldId id="298" r:id="rId10"/>
    <p:sldId id="281" r:id="rId11"/>
    <p:sldId id="299" r:id="rId12"/>
    <p:sldId id="314" r:id="rId13"/>
    <p:sldId id="317" r:id="rId14"/>
    <p:sldId id="318" r:id="rId15"/>
    <p:sldId id="319" r:id="rId16"/>
    <p:sldId id="310" r:id="rId17"/>
    <p:sldId id="264" r:id="rId18"/>
    <p:sldId id="307" r:id="rId19"/>
    <p:sldId id="313" r:id="rId20"/>
    <p:sldId id="309" r:id="rId21"/>
    <p:sldId id="315" r:id="rId22"/>
    <p:sldId id="321" r:id="rId23"/>
    <p:sldId id="320" r:id="rId24"/>
    <p:sldId id="323" r:id="rId25"/>
    <p:sldId id="322" r:id="rId26"/>
    <p:sldId id="271" r:id="rId27"/>
    <p:sldId id="311" r:id="rId28"/>
    <p:sldId id="284" r:id="rId29"/>
  </p:sldIdLst>
  <p:sldSz cx="9144000" cy="6858000" type="screen4x3"/>
  <p:notesSz cx="6796088" cy="987107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22" autoAdjust="0"/>
    <p:restoredTop sz="94692" autoAdjust="0"/>
  </p:normalViewPr>
  <p:slideViewPr>
    <p:cSldViewPr>
      <p:cViewPr varScale="1">
        <p:scale>
          <a:sx n="166" d="100"/>
          <a:sy n="166" d="100"/>
        </p:scale>
        <p:origin x="658" y="10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70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"/>
          <p:cNvSpPr>
            <a:spLocks noChangeArrowheads="1"/>
          </p:cNvSpPr>
          <p:nvPr/>
        </p:nvSpPr>
        <p:spPr bwMode="auto">
          <a:xfrm>
            <a:off x="0" y="0"/>
            <a:ext cx="6796088" cy="98710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0" y="0"/>
            <a:ext cx="6796088" cy="98710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5124" name="AutoShape 3"/>
          <p:cNvSpPr>
            <a:spLocks noChangeArrowheads="1"/>
          </p:cNvSpPr>
          <p:nvPr/>
        </p:nvSpPr>
        <p:spPr bwMode="auto">
          <a:xfrm>
            <a:off x="0" y="0"/>
            <a:ext cx="6796088" cy="987107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5126" name="Text Box 5"/>
          <p:cNvSpPr txBox="1">
            <a:spLocks noChangeArrowheads="1"/>
          </p:cNvSpPr>
          <p:nvPr/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5127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1863" y="741363"/>
            <a:ext cx="4930775" cy="3697287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691063"/>
            <a:ext cx="5434013" cy="44370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sk-SK" noProof="0"/>
          </a:p>
        </p:txBody>
      </p:sp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0" y="9377363"/>
            <a:ext cx="294640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cs-CZ" alt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375775"/>
            <a:ext cx="2941637" cy="4889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D495CC4-7F0B-4280-8770-BF6A54099F3C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  <p:extLst>
      <p:ext uri="{BB962C8B-B14F-4D97-AF65-F5344CB8AC3E}">
        <p14:creationId xmlns:p14="http://schemas.microsoft.com/office/powerpoint/2010/main" val="2823569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422895BA-F0A7-4B82-BDA3-99CC5117E5B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</a:t>
            </a:fld>
            <a:endParaRPr lang="cs-CZ" altLang="en-US"/>
          </a:p>
        </p:txBody>
      </p:sp>
      <p:sp>
        <p:nvSpPr>
          <p:cNvPr id="71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82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10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6837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11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51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12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5000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13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573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1F61E25A-930E-4A5F-B2B3-C9A1B1A2EFB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14</a:t>
            </a:fld>
            <a:endParaRPr lang="cs-CZ" altLang="en-US"/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0086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AAF42E0-53B8-49B4-89E1-72C68C1033A2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15</a:t>
            </a:fld>
            <a:endParaRPr lang="cs-CZ" altLang="en-US"/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1811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16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3562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17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008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18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0993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19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355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2611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20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3112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21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130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22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6819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23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5797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66A7843A-1512-42D0-B107-202CADB2F18D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24</a:t>
            </a:fld>
            <a:endParaRPr lang="cs-CZ" altLang="en-US"/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7377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AAF42E0-53B8-49B4-89E1-72C68C1033A2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25</a:t>
            </a:fld>
            <a:endParaRPr lang="cs-CZ" altLang="en-US"/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69580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F74E3181-F1C4-4295-8462-EAE60A2914BC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26</a:t>
            </a:fld>
            <a:endParaRPr lang="cs-CZ" altLang="en-US"/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124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3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18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4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619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5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237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6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010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7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2969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E5EBD4A5-4FDB-4DBC-BC40-2A4242C1DA47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8</a:t>
            </a:fld>
            <a:endParaRPr lang="cs-CZ" altLang="en-US"/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942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792EE5F7-FFC9-4DAC-B85E-F01D6B428D15}" type="slidenum">
              <a:rPr lang="cs-CZ" altLang="en-US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9</a:t>
            </a:fld>
            <a:endParaRPr lang="cs-CZ" altLang="en-US"/>
          </a:p>
        </p:txBody>
      </p:sp>
      <p:sp>
        <p:nvSpPr>
          <p:cNvPr id="133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5537" cy="3702050"/>
          </a:xfrm>
          <a:solidFill>
            <a:srgbClr val="FFFFFF"/>
          </a:solidFill>
          <a:ln/>
        </p:spPr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91063"/>
            <a:ext cx="5438775" cy="4441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k-SK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391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0012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1990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8625" y="228600"/>
            <a:ext cx="2208213" cy="6472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28600"/>
            <a:ext cx="6473825" cy="6472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432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1844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03380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235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40225" cy="5634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066800"/>
            <a:ext cx="4341813" cy="5634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1658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6289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07146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637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5178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6125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1910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2202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8625" y="228600"/>
            <a:ext cx="2208213" cy="64722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28600"/>
            <a:ext cx="6473825" cy="64722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7452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alt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700"/>
            </a:lvl1pPr>
          </a:lstStyle>
          <a:p>
            <a:r>
              <a:rPr lang="cs-CZ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87022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08667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66407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5217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4966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7571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543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08755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37671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99664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17073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28600"/>
            <a:ext cx="220980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228600"/>
            <a:ext cx="6477000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1837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924800" cy="533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066800"/>
            <a:ext cx="4343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3434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8644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4340225" cy="5634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066800"/>
            <a:ext cx="4341813" cy="5634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4191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1919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2719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6044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393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25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9200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Kliknúť na editáciu formátu textu titulku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834438" cy="56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Kliknúť na editáciu formátu textu osnovy</a:t>
            </a:r>
          </a:p>
          <a:p>
            <a:pPr lvl="1"/>
            <a:r>
              <a:rPr lang="en-GB" altLang="en-US"/>
              <a:t>Druhá úroveň</a:t>
            </a:r>
          </a:p>
          <a:p>
            <a:pPr lvl="2"/>
            <a:r>
              <a:rPr lang="en-GB" altLang="en-US"/>
              <a:t>Tretia úroveňˆ</a:t>
            </a:r>
          </a:p>
          <a:p>
            <a:pPr lvl="3"/>
            <a:r>
              <a:rPr lang="en-GB" altLang="en-US"/>
              <a:t>Štvrtá úroveň osnovy</a:t>
            </a:r>
          </a:p>
          <a:p>
            <a:pPr lvl="4"/>
            <a:r>
              <a:rPr lang="en-GB" altLang="en-US"/>
              <a:t>Piata úroveň osnovy</a:t>
            </a:r>
          </a:p>
          <a:p>
            <a:pPr lvl="4"/>
            <a:r>
              <a:rPr lang="en-GB" altLang="en-US"/>
              <a:t>Šiesta úroveň</a:t>
            </a:r>
          </a:p>
          <a:p>
            <a:pPr lvl="4"/>
            <a:r>
              <a:rPr lang="en-GB" altLang="en-US"/>
              <a:t>Siedma úroveň</a:t>
            </a:r>
          </a:p>
        </p:txBody>
      </p:sp>
      <p:sp>
        <p:nvSpPr>
          <p:cNvPr id="1028" name="Freeform 3"/>
          <p:cNvSpPr>
            <a:spLocks noChangeArrowheads="1"/>
          </p:cNvSpPr>
          <p:nvPr/>
        </p:nvSpPr>
        <p:spPr bwMode="auto">
          <a:xfrm>
            <a:off x="152400" y="152400"/>
            <a:ext cx="88392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  <a:gd name="T9" fmla="*/ 0 w 1000"/>
              <a:gd name="T10" fmla="*/ 0 h 1000"/>
              <a:gd name="T11" fmla="*/ 1000 w 1000"/>
              <a:gd name="T12" fmla="*/ 1000 h 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029" name="Line 4"/>
          <p:cNvSpPr>
            <a:spLocks noChangeShapeType="1"/>
          </p:cNvSpPr>
          <p:nvPr/>
        </p:nvSpPr>
        <p:spPr bwMode="auto">
          <a:xfrm>
            <a:off x="152400" y="6705600"/>
            <a:ext cx="8839200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itchFamily="16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itchFamily="16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itchFamily="16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itchFamily="16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6633"/>
          </a:solidFill>
          <a:latin typeface="Garamond" pitchFamily="16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6633"/>
          </a:solidFill>
          <a:latin typeface="Garamond" pitchFamily="16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6633"/>
          </a:solidFill>
          <a:latin typeface="Garamond" pitchFamily="16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6633"/>
          </a:solidFill>
          <a:latin typeface="Garamond" pitchFamily="16" charset="0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1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  <a:gd name="T9" fmla="*/ 0 w 1000"/>
              <a:gd name="T10" fmla="*/ 0 h 1000"/>
              <a:gd name="T11" fmla="*/ 1000 w 1000"/>
              <a:gd name="T12" fmla="*/ 1000 h 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2051" name="Line 2"/>
          <p:cNvSpPr>
            <a:spLocks noChangeShapeType="1"/>
          </p:cNvSpPr>
          <p:nvPr/>
        </p:nvSpPr>
        <p:spPr bwMode="auto">
          <a:xfrm>
            <a:off x="1981200" y="3962400"/>
            <a:ext cx="6511925" cy="1588"/>
          </a:xfrm>
          <a:prstGeom prst="line">
            <a:avLst/>
          </a:prstGeom>
          <a:noFill/>
          <a:ln w="19080">
            <a:solidFill>
              <a:srgbClr val="CC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9200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Kliknúť na editáciu formátu textu titulku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834438" cy="56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Kliknúť na editáciu formátu textu osnovy</a:t>
            </a:r>
          </a:p>
          <a:p>
            <a:pPr lvl="1"/>
            <a:r>
              <a:rPr lang="en-GB" altLang="en-US"/>
              <a:t>Druhá úroveň</a:t>
            </a:r>
          </a:p>
          <a:p>
            <a:pPr lvl="2"/>
            <a:r>
              <a:rPr lang="en-GB" altLang="en-US"/>
              <a:t>Tretia úroveňˆ</a:t>
            </a:r>
          </a:p>
          <a:p>
            <a:pPr lvl="3"/>
            <a:r>
              <a:rPr lang="en-GB" altLang="en-US"/>
              <a:t>Štvrtá úroveň osnovy</a:t>
            </a:r>
          </a:p>
          <a:p>
            <a:pPr lvl="4"/>
            <a:r>
              <a:rPr lang="en-GB" altLang="en-US"/>
              <a:t>Piata úroveň osnovy</a:t>
            </a:r>
          </a:p>
          <a:p>
            <a:pPr lvl="4"/>
            <a:r>
              <a:rPr lang="en-GB" altLang="en-US"/>
              <a:t>Šiesta úroveň</a:t>
            </a:r>
          </a:p>
          <a:p>
            <a:pPr lvl="4"/>
            <a:r>
              <a:rPr lang="en-GB" altLang="en-US"/>
              <a:t>Siedma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itchFamily="16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itchFamily="16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itchFamily="16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6633"/>
          </a:solidFill>
          <a:latin typeface="Garamond" pitchFamily="16" charset="0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6633"/>
          </a:solidFill>
          <a:latin typeface="Garamond" pitchFamily="16" charset="0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6633"/>
          </a:solidFill>
          <a:latin typeface="Garamond" pitchFamily="16" charset="0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6633"/>
          </a:solidFill>
          <a:latin typeface="Garamond" pitchFamily="16" charset="0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6633"/>
          </a:solidFill>
          <a:latin typeface="Garamond" pitchFamily="16" charset="0"/>
        </a:defRPr>
      </a:lvl9pPr>
    </p:titleStyle>
    <p:bodyStyle>
      <a:lvl1pPr marL="342900" indent="-342900" algn="l" defTabSz="457200" rtl="0" eaLnBrk="0" fontAlgn="base" hangingPunct="0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7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3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5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4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28600"/>
            <a:ext cx="7924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Click to edit Master text styles</a:t>
            </a:r>
          </a:p>
          <a:p>
            <a:pPr lvl="1"/>
            <a:r>
              <a:rPr lang="cs-CZ" altLang="en-US"/>
              <a:t>Second level</a:t>
            </a:r>
          </a:p>
          <a:p>
            <a:pPr lvl="2"/>
            <a:r>
              <a:rPr lang="cs-CZ" altLang="en-US"/>
              <a:t>Third level</a:t>
            </a:r>
          </a:p>
          <a:p>
            <a:pPr lvl="3"/>
            <a:r>
              <a:rPr lang="cs-CZ" altLang="en-US"/>
              <a:t>Fourth level</a:t>
            </a:r>
          </a:p>
          <a:p>
            <a:pPr lvl="4"/>
            <a:r>
              <a:rPr lang="cs-CZ" altLang="en-US"/>
              <a:t>Fifth level</a:t>
            </a:r>
          </a:p>
        </p:txBody>
      </p:sp>
      <p:sp>
        <p:nvSpPr>
          <p:cNvPr id="3076" name="Freeform 7"/>
          <p:cNvSpPr>
            <a:spLocks noChangeArrowheads="1"/>
          </p:cNvSpPr>
          <p:nvPr/>
        </p:nvSpPr>
        <p:spPr bwMode="auto">
          <a:xfrm>
            <a:off x="152400" y="152400"/>
            <a:ext cx="88392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077" name="Line 8"/>
          <p:cNvSpPr>
            <a:spLocks noChangeShapeType="1"/>
          </p:cNvSpPr>
          <p:nvPr/>
        </p:nvSpPr>
        <p:spPr bwMode="auto">
          <a:xfrm>
            <a:off x="152400" y="6705600"/>
            <a:ext cx="88392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pic>
        <p:nvPicPr>
          <p:cNvPr id="3078" name="Picture 9" descr="DP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795338" cy="52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Garamond" pitchFamily="18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541338" indent="-1809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1700">
          <a:solidFill>
            <a:schemeClr val="tx1"/>
          </a:solidFill>
          <a:latin typeface="+mn-lt"/>
        </a:defRPr>
      </a:lvl2pPr>
      <a:lvl3pPr marL="895350" indent="-1746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3pPr>
      <a:lvl4pPr marL="1257300" indent="-1809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1500">
          <a:solidFill>
            <a:schemeClr val="tx1"/>
          </a:solidFill>
          <a:latin typeface="+mn-lt"/>
        </a:defRPr>
      </a:lvl4pPr>
      <a:lvl5pPr marL="1619250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764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336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908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48050" indent="-18097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900113" y="1524000"/>
            <a:ext cx="76231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46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Reactor</a:t>
            </a:r>
            <a:r>
              <a:rPr lang="cs-CZ" altLang="en-US" sz="4600" b="0" dirty="0">
                <a:solidFill>
                  <a:srgbClr val="006633"/>
                </a:solidFill>
                <a:latin typeface="Garamond" panose="02020404030301010803" pitchFamily="18" charset="0"/>
              </a:rPr>
              <a:t>, </a:t>
            </a:r>
            <a:r>
              <a:rPr lang="cs-CZ" altLang="en-US" sz="46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endParaRPr lang="cs-CZ" altLang="en-US" sz="46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981200" y="3962400"/>
            <a:ext cx="6553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425"/>
              </a:spcBef>
              <a:buClrTx/>
              <a:buSzPct val="65000"/>
              <a:buFontTx/>
              <a:buNone/>
            </a:pPr>
            <a:endParaRPr lang="sk-SK" altLang="en-US" sz="17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Reactor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– interakční diagram</a:t>
            </a:r>
          </a:p>
        </p:txBody>
      </p:sp>
      <p:pic>
        <p:nvPicPr>
          <p:cNvPr id="3" name="Obrázok 2" descr="Obrázok, na ktorom je diagram, plán, technický výkres, text&#10;&#10;Automaticky generovaný popis">
            <a:extLst>
              <a:ext uri="{FF2B5EF4-FFF2-40B4-BE49-F238E27FC236}">
                <a16:creationId xmlns:a16="http://schemas.microsoft.com/office/drawing/2014/main" id="{57687C67-83F4-F9AA-421B-97144520E9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0" y="1484784"/>
            <a:ext cx="9041220" cy="44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959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Reactor -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implementace</a:t>
            </a:r>
            <a:endParaRPr lang="cs-CZ" altLang="en-US" sz="32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>
                <a:solidFill>
                  <a:srgbClr val="0070C0"/>
                </a:solidFill>
              </a:rPr>
              <a:t>public interface </a:t>
            </a:r>
            <a:r>
              <a:rPr lang="cs-CZ" altLang="en-US" sz="1200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200" dirty="0"/>
              <a:t>&lt;</a:t>
            </a:r>
            <a:r>
              <a:rPr lang="cs-CZ" altLang="en-US" sz="1200" dirty="0">
                <a:solidFill>
                  <a:srgbClr val="7030A0"/>
                </a:solidFill>
              </a:rPr>
              <a:t>T</a:t>
            </a:r>
            <a:r>
              <a:rPr lang="cs-CZ" altLang="en-US" sz="1200" dirty="0"/>
              <a:t>&gt;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</a:t>
            </a:r>
            <a:r>
              <a:rPr lang="cs-CZ" altLang="en-US" sz="1200" dirty="0" err="1">
                <a:solidFill>
                  <a:srgbClr val="0070C0"/>
                </a:solidFill>
              </a:rPr>
              <a:t>void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00B050"/>
                </a:solidFill>
              </a:rPr>
              <a:t>HandleEvent</a:t>
            </a:r>
            <a:r>
              <a:rPr lang="cs-CZ" altLang="en-US" sz="1200" dirty="0"/>
              <a:t>(</a:t>
            </a:r>
            <a:r>
              <a:rPr lang="cs-CZ" altLang="en-US" sz="1200" dirty="0">
                <a:solidFill>
                  <a:srgbClr val="7030A0"/>
                </a:solidFill>
              </a:rPr>
              <a:t>T</a:t>
            </a:r>
            <a:r>
              <a:rPr lang="cs-CZ" altLang="en-US" sz="1200" dirty="0"/>
              <a:t> </a:t>
            </a:r>
            <a:r>
              <a:rPr lang="cs-CZ" altLang="en-US" sz="1200" dirty="0" err="1"/>
              <a:t>eventData</a:t>
            </a:r>
            <a:r>
              <a:rPr lang="cs-CZ" altLang="en-US" sz="1200" dirty="0"/>
              <a:t>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}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>
                <a:solidFill>
                  <a:srgbClr val="0070C0"/>
                </a:solidFill>
              </a:rPr>
              <a:t>public </a:t>
            </a:r>
            <a:r>
              <a:rPr lang="cs-CZ" altLang="en-US" sz="1200" dirty="0" err="1">
                <a:solidFill>
                  <a:srgbClr val="0070C0"/>
                </a:solidFill>
              </a:rPr>
              <a:t>class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ConnectionEventHandler</a:t>
            </a:r>
            <a:r>
              <a:rPr lang="cs-CZ" altLang="en-US" sz="1200" dirty="0"/>
              <a:t> : </a:t>
            </a:r>
            <a:r>
              <a:rPr lang="cs-CZ" altLang="en-US" sz="1200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200" dirty="0"/>
              <a:t>&lt;</a:t>
            </a:r>
            <a:r>
              <a:rPr lang="cs-CZ" altLang="en-US" sz="1200" dirty="0" err="1">
                <a:solidFill>
                  <a:srgbClr val="0070C0"/>
                </a:solidFill>
              </a:rPr>
              <a:t>string</a:t>
            </a:r>
            <a:r>
              <a:rPr lang="cs-CZ" altLang="en-US" sz="1200" dirty="0"/>
              <a:t>&gt;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</a:t>
            </a:r>
            <a:r>
              <a:rPr lang="cs-CZ" altLang="en-US" sz="1200" dirty="0">
                <a:solidFill>
                  <a:srgbClr val="0070C0"/>
                </a:solidFill>
              </a:rPr>
              <a:t>public </a:t>
            </a:r>
            <a:r>
              <a:rPr lang="cs-CZ" altLang="en-US" sz="1200" dirty="0" err="1">
                <a:solidFill>
                  <a:srgbClr val="0070C0"/>
                </a:solidFill>
              </a:rPr>
              <a:t>void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00B050"/>
                </a:solidFill>
              </a:rPr>
              <a:t>HandleEvent</a:t>
            </a:r>
            <a:r>
              <a:rPr lang="cs-CZ" altLang="en-US" sz="1200" dirty="0"/>
              <a:t>(</a:t>
            </a:r>
            <a:r>
              <a:rPr lang="cs-CZ" altLang="en-US" sz="1200" dirty="0" err="1">
                <a:solidFill>
                  <a:srgbClr val="0070C0"/>
                </a:solidFill>
              </a:rPr>
              <a:t>string</a:t>
            </a:r>
            <a:r>
              <a:rPr lang="cs-CZ" altLang="en-US" sz="1200" dirty="0"/>
              <a:t> </a:t>
            </a:r>
            <a:r>
              <a:rPr lang="cs-CZ" altLang="en-US" sz="1200" dirty="0" err="1"/>
              <a:t>eventData</a:t>
            </a:r>
            <a:r>
              <a:rPr lang="cs-CZ" altLang="en-US" sz="1200" dirty="0"/>
              <a:t>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 err="1">
                <a:solidFill>
                  <a:srgbClr val="7030A0"/>
                </a:solidFill>
              </a:rPr>
              <a:t>Console</a:t>
            </a:r>
            <a:r>
              <a:rPr lang="cs-CZ" altLang="en-US" sz="1200" dirty="0" err="1"/>
              <a:t>.</a:t>
            </a:r>
            <a:r>
              <a:rPr lang="cs-CZ" altLang="en-US" sz="1200" dirty="0" err="1">
                <a:solidFill>
                  <a:srgbClr val="00B050"/>
                </a:solidFill>
              </a:rPr>
              <a:t>WriteLine</a:t>
            </a:r>
            <a:r>
              <a:rPr lang="cs-CZ" altLang="en-US" sz="1200" dirty="0"/>
              <a:t>(</a:t>
            </a:r>
            <a:r>
              <a:rPr lang="cs-CZ" altLang="en-US" sz="1200" dirty="0">
                <a:solidFill>
                  <a:srgbClr val="FFC000"/>
                </a:solidFill>
              </a:rPr>
              <a:t>“Handle Event“</a:t>
            </a:r>
            <a:r>
              <a:rPr lang="cs-CZ" altLang="en-US" sz="1200" dirty="0"/>
              <a:t> + </a:t>
            </a:r>
            <a:r>
              <a:rPr lang="cs-CZ" altLang="en-US" sz="1200" dirty="0" err="1"/>
              <a:t>eventData</a:t>
            </a:r>
            <a:r>
              <a:rPr lang="cs-CZ" altLang="en-US" sz="1200" dirty="0"/>
              <a:t>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	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}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>
                <a:solidFill>
                  <a:srgbClr val="0070C0"/>
                </a:solidFill>
              </a:rPr>
              <a:t>public </a:t>
            </a:r>
            <a:r>
              <a:rPr lang="cs-CZ" altLang="en-US" sz="1200" dirty="0" err="1">
                <a:solidFill>
                  <a:srgbClr val="0070C0"/>
                </a:solidFill>
              </a:rPr>
              <a:t>class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ServiceEventHandler</a:t>
            </a:r>
            <a:r>
              <a:rPr lang="cs-CZ" altLang="en-US" sz="1200" dirty="0"/>
              <a:t> : </a:t>
            </a:r>
            <a:r>
              <a:rPr lang="cs-CZ" altLang="en-US" sz="1200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200" dirty="0"/>
              <a:t>&lt;</a:t>
            </a:r>
            <a:r>
              <a:rPr lang="cs-CZ" altLang="en-US" sz="1200" dirty="0" err="1">
                <a:solidFill>
                  <a:srgbClr val="0070C0"/>
                </a:solidFill>
              </a:rPr>
              <a:t>int</a:t>
            </a:r>
            <a:r>
              <a:rPr lang="cs-CZ" altLang="en-US" sz="1200" dirty="0"/>
              <a:t>&gt;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</a:t>
            </a:r>
            <a:r>
              <a:rPr lang="cs-CZ" altLang="en-US" sz="1200" dirty="0">
                <a:solidFill>
                  <a:srgbClr val="0070C0"/>
                </a:solidFill>
              </a:rPr>
              <a:t>public </a:t>
            </a:r>
            <a:r>
              <a:rPr lang="cs-CZ" altLang="en-US" sz="1200" dirty="0" err="1">
                <a:solidFill>
                  <a:srgbClr val="0070C0"/>
                </a:solidFill>
              </a:rPr>
              <a:t>void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00B050"/>
                </a:solidFill>
              </a:rPr>
              <a:t>HandleEvent</a:t>
            </a:r>
            <a:r>
              <a:rPr lang="cs-CZ" altLang="en-US" sz="1200" dirty="0"/>
              <a:t>(</a:t>
            </a:r>
            <a:r>
              <a:rPr lang="cs-CZ" altLang="en-US" sz="1200" dirty="0" err="1">
                <a:solidFill>
                  <a:srgbClr val="0070C0"/>
                </a:solidFill>
              </a:rPr>
              <a:t>int</a:t>
            </a:r>
            <a:r>
              <a:rPr lang="cs-CZ" altLang="en-US" sz="1200" dirty="0"/>
              <a:t> </a:t>
            </a:r>
            <a:r>
              <a:rPr lang="cs-CZ" altLang="en-US" sz="1200" dirty="0" err="1"/>
              <a:t>eventData</a:t>
            </a:r>
            <a:r>
              <a:rPr lang="cs-CZ" altLang="en-US" sz="1200" dirty="0"/>
              <a:t>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 </a:t>
            </a:r>
            <a:r>
              <a:rPr lang="cs-CZ" altLang="en-US" sz="1200" dirty="0" err="1">
                <a:solidFill>
                  <a:srgbClr val="7030A0"/>
                </a:solidFill>
              </a:rPr>
              <a:t>Console</a:t>
            </a:r>
            <a:r>
              <a:rPr lang="cs-CZ" altLang="en-US" sz="1200" dirty="0" err="1"/>
              <a:t>.</a:t>
            </a:r>
            <a:r>
              <a:rPr lang="cs-CZ" altLang="en-US" sz="1200" dirty="0" err="1">
                <a:solidFill>
                  <a:srgbClr val="00B050"/>
                </a:solidFill>
              </a:rPr>
              <a:t>WriteLine</a:t>
            </a:r>
            <a:r>
              <a:rPr lang="cs-CZ" altLang="en-US" sz="1200" dirty="0"/>
              <a:t>(</a:t>
            </a:r>
            <a:r>
              <a:rPr lang="cs-CZ" altLang="en-US" sz="1200" dirty="0">
                <a:solidFill>
                  <a:srgbClr val="FFC000"/>
                </a:solidFill>
              </a:rPr>
              <a:t>“Handle Event“ </a:t>
            </a:r>
            <a:r>
              <a:rPr lang="cs-CZ" altLang="en-US" sz="1200" dirty="0"/>
              <a:t>+ </a:t>
            </a:r>
            <a:r>
              <a:rPr lang="cs-CZ" altLang="en-US" sz="1200" dirty="0" err="1"/>
              <a:t>eventData</a:t>
            </a:r>
            <a:r>
              <a:rPr lang="cs-CZ" altLang="en-US" sz="1200" dirty="0"/>
              <a:t>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393393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Reactor -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implementace</a:t>
            </a:r>
            <a:endParaRPr lang="cs-CZ" altLang="en-US" sz="32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52400" y="808038"/>
            <a:ext cx="8839200" cy="593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rgbClr val="0070C0"/>
                </a:solidFill>
              </a:rPr>
              <a:t>public interface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rgbClr val="7030A0"/>
                </a:solidFill>
              </a:rPr>
              <a:t>IReactor</a:t>
            </a:r>
            <a:endParaRPr lang="cs-CZ" altLang="en-US" sz="1100" b="1" dirty="0">
              <a:solidFill>
                <a:srgbClr val="7030A0"/>
              </a:solidFill>
            </a:endParaRP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void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RegisterHandler</a:t>
            </a:r>
            <a:r>
              <a:rPr lang="cs-CZ" altLang="en-US" sz="1100" b="1" dirty="0">
                <a:solidFill>
                  <a:schemeClr val="tx1"/>
                </a:solidFill>
              </a:rPr>
              <a:t>&lt;T&gt;(</a:t>
            </a:r>
            <a:r>
              <a:rPr lang="cs-CZ" altLang="en-US" sz="1100" b="1" dirty="0" err="1">
                <a:solidFill>
                  <a:srgbClr val="0070C0"/>
                </a:solidFill>
              </a:rPr>
              <a:t>int</a:t>
            </a:r>
            <a:r>
              <a:rPr lang="cs-CZ" altLang="en-US" sz="1100" b="1" dirty="0">
                <a:solidFill>
                  <a:schemeClr val="tx1"/>
                </a:solidFill>
              </a:rPr>
              <a:t> handle, </a:t>
            </a:r>
            <a:r>
              <a:rPr lang="cs-CZ" altLang="en-US" sz="1100" b="1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100" b="1" dirty="0">
                <a:solidFill>
                  <a:schemeClr val="tx1"/>
                </a:solidFill>
              </a:rPr>
              <a:t>&lt;</a:t>
            </a:r>
            <a:r>
              <a:rPr lang="cs-CZ" altLang="en-US" sz="1100" b="1" dirty="0">
                <a:solidFill>
                  <a:srgbClr val="7030A0"/>
                </a:solidFill>
              </a:rPr>
              <a:t>T</a:t>
            </a:r>
            <a:r>
              <a:rPr lang="cs-CZ" altLang="en-US" sz="1100" b="1" dirty="0">
                <a:solidFill>
                  <a:schemeClr val="tx1"/>
                </a:solidFill>
              </a:rPr>
              <a:t>&gt; </a:t>
            </a:r>
            <a:r>
              <a:rPr lang="cs-CZ" altLang="en-US" sz="1100" b="1" dirty="0" err="1">
                <a:solidFill>
                  <a:schemeClr val="tx1"/>
                </a:solidFill>
              </a:rPr>
              <a:t>handler</a:t>
            </a:r>
            <a:r>
              <a:rPr lang="cs-CZ" altLang="en-US" sz="1100" b="1" dirty="0">
                <a:solidFill>
                  <a:schemeClr val="tx1"/>
                </a:solidFill>
              </a:rPr>
              <a:t>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void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RemoveHandler</a:t>
            </a:r>
            <a:r>
              <a:rPr lang="cs-CZ" altLang="en-US" sz="1100" b="1" dirty="0">
                <a:solidFill>
                  <a:schemeClr val="tx1"/>
                </a:solidFill>
              </a:rPr>
              <a:t>(</a:t>
            </a:r>
            <a:r>
              <a:rPr lang="cs-CZ" altLang="en-US" sz="1100" b="1" dirty="0" err="1">
                <a:solidFill>
                  <a:srgbClr val="0070C0"/>
                </a:solidFill>
              </a:rPr>
              <a:t>int</a:t>
            </a:r>
            <a:r>
              <a:rPr lang="cs-CZ" altLang="en-US" sz="1100" b="1" dirty="0">
                <a:solidFill>
                  <a:schemeClr val="tx1"/>
                </a:solidFill>
              </a:rPr>
              <a:t> handle);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void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RunEventLoop</a:t>
            </a:r>
            <a:r>
              <a:rPr lang="cs-CZ" altLang="en-US" sz="1100" b="1" dirty="0">
                <a:solidFill>
                  <a:schemeClr val="tx1"/>
                </a:solidFill>
              </a:rPr>
              <a:t>();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}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public </a:t>
            </a:r>
            <a:r>
              <a:rPr lang="cs-CZ" altLang="en-US" sz="1100" dirty="0" err="1">
                <a:solidFill>
                  <a:srgbClr val="0070C0"/>
                </a:solidFill>
              </a:rPr>
              <a:t>class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Reactor</a:t>
            </a:r>
            <a:r>
              <a:rPr lang="cs-CZ" altLang="en-US" sz="1100" dirty="0"/>
              <a:t> : </a:t>
            </a:r>
            <a:r>
              <a:rPr lang="cs-CZ" altLang="en-US" sz="1100" dirty="0" err="1">
                <a:solidFill>
                  <a:srgbClr val="7030A0"/>
                </a:solidFill>
              </a:rPr>
              <a:t>IReactor</a:t>
            </a:r>
            <a:endParaRPr lang="cs-CZ" altLang="en-US" sz="1100" dirty="0">
              <a:solidFill>
                <a:srgbClr val="7030A0"/>
              </a:solidFill>
            </a:endParaRP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</a:t>
            </a:r>
            <a:r>
              <a:rPr lang="cs-CZ" altLang="en-US" sz="1100" dirty="0" err="1">
                <a:solidFill>
                  <a:srgbClr val="0070C0"/>
                </a:solidFill>
              </a:rPr>
              <a:t>private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Dictionary</a:t>
            </a:r>
            <a:r>
              <a:rPr lang="cs-CZ" altLang="en-US" sz="1100" dirty="0"/>
              <a:t>&lt;</a:t>
            </a:r>
            <a:r>
              <a:rPr lang="cs-CZ" altLang="en-US" sz="1100" dirty="0" err="1">
                <a:solidFill>
                  <a:srgbClr val="0070C0"/>
                </a:solidFill>
              </a:rPr>
              <a:t>int</a:t>
            </a:r>
            <a:r>
              <a:rPr lang="cs-CZ" altLang="en-US" sz="1100" dirty="0"/>
              <a:t>, </a:t>
            </a:r>
            <a:r>
              <a:rPr lang="cs-CZ" altLang="en-US" sz="1100" dirty="0" err="1">
                <a:solidFill>
                  <a:srgbClr val="0070C0"/>
                </a:solidFill>
              </a:rPr>
              <a:t>object</a:t>
            </a:r>
            <a:r>
              <a:rPr lang="cs-CZ" altLang="en-US" sz="1100" dirty="0"/>
              <a:t>&gt; </a:t>
            </a:r>
            <a:r>
              <a:rPr lang="cs-CZ" altLang="en-US" sz="1100" dirty="0" err="1">
                <a:solidFill>
                  <a:srgbClr val="00B0F0"/>
                </a:solidFill>
              </a:rPr>
              <a:t>demultiplexingTable</a:t>
            </a:r>
            <a:r>
              <a:rPr lang="cs-CZ" altLang="en-US" sz="1100" dirty="0"/>
              <a:t>;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</a:t>
            </a:r>
            <a:r>
              <a:rPr lang="cs-CZ" altLang="en-US" sz="1100" dirty="0">
                <a:solidFill>
                  <a:srgbClr val="0070C0"/>
                </a:solidFill>
              </a:rPr>
              <a:t>public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Reactor</a:t>
            </a:r>
            <a:r>
              <a:rPr lang="cs-CZ" altLang="en-US" sz="1100" dirty="0"/>
              <a:t>()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</a:t>
            </a:r>
            <a:r>
              <a:rPr lang="cs-CZ" altLang="en-US" sz="1100" dirty="0" err="1">
                <a:solidFill>
                  <a:srgbClr val="00B0F0"/>
                </a:solidFill>
              </a:rPr>
              <a:t>demultiplexingTable</a:t>
            </a:r>
            <a:r>
              <a:rPr lang="cs-CZ" altLang="en-US" sz="1100" dirty="0"/>
              <a:t> = </a:t>
            </a:r>
            <a:r>
              <a:rPr lang="cs-CZ" altLang="en-US" sz="1100" dirty="0" err="1">
                <a:solidFill>
                  <a:srgbClr val="0070C0"/>
                </a:solidFill>
              </a:rPr>
              <a:t>new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Dictionary</a:t>
            </a:r>
            <a:r>
              <a:rPr lang="cs-CZ" altLang="en-US" sz="1100" dirty="0"/>
              <a:t>&lt;</a:t>
            </a:r>
            <a:r>
              <a:rPr lang="cs-CZ" altLang="en-US" sz="1100" dirty="0" err="1">
                <a:solidFill>
                  <a:srgbClr val="0070C0"/>
                </a:solidFill>
              </a:rPr>
              <a:t>int</a:t>
            </a:r>
            <a:r>
              <a:rPr lang="cs-CZ" altLang="en-US" sz="1100" dirty="0"/>
              <a:t>, </a:t>
            </a:r>
            <a:r>
              <a:rPr lang="cs-CZ" altLang="en-US" sz="1100" dirty="0" err="1">
                <a:solidFill>
                  <a:srgbClr val="0070C0"/>
                </a:solidFill>
              </a:rPr>
              <a:t>object</a:t>
            </a:r>
            <a:r>
              <a:rPr lang="cs-CZ" altLang="en-US" sz="1100" dirty="0"/>
              <a:t>&gt;();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}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    public </a:t>
            </a:r>
            <a:r>
              <a:rPr lang="cs-CZ" altLang="en-US" sz="1100" dirty="0" err="1">
                <a:solidFill>
                  <a:srgbClr val="0070C0"/>
                </a:solidFill>
              </a:rPr>
              <a:t>void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00B050"/>
                </a:solidFill>
              </a:rPr>
              <a:t>RegisterHandler</a:t>
            </a:r>
            <a:r>
              <a:rPr lang="cs-CZ" altLang="en-US" sz="1100" dirty="0"/>
              <a:t>&lt;</a:t>
            </a:r>
            <a:r>
              <a:rPr lang="cs-CZ" altLang="en-US" sz="1100" dirty="0">
                <a:solidFill>
                  <a:srgbClr val="7030A0"/>
                </a:solidFill>
              </a:rPr>
              <a:t>T</a:t>
            </a:r>
            <a:r>
              <a:rPr lang="cs-CZ" altLang="en-US" sz="1100" dirty="0"/>
              <a:t>&gt;(</a:t>
            </a:r>
            <a:r>
              <a:rPr lang="cs-CZ" altLang="en-US" sz="1100" dirty="0" err="1">
                <a:solidFill>
                  <a:srgbClr val="0070C0"/>
                </a:solidFill>
              </a:rPr>
              <a:t>int</a:t>
            </a:r>
            <a:r>
              <a:rPr lang="cs-CZ" altLang="en-US" sz="1100" dirty="0"/>
              <a:t> handle, </a:t>
            </a:r>
            <a:r>
              <a:rPr lang="cs-CZ" altLang="en-US" sz="1100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100" dirty="0"/>
              <a:t>&lt;</a:t>
            </a:r>
            <a:r>
              <a:rPr lang="cs-CZ" altLang="en-US" sz="1100" dirty="0">
                <a:solidFill>
                  <a:srgbClr val="7030A0"/>
                </a:solidFill>
              </a:rPr>
              <a:t>T</a:t>
            </a:r>
            <a:r>
              <a:rPr lang="cs-CZ" altLang="en-US" sz="1100" dirty="0"/>
              <a:t>&gt; </a:t>
            </a:r>
            <a:r>
              <a:rPr lang="cs-CZ" altLang="en-US" sz="1100" dirty="0" err="1"/>
              <a:t>handler</a:t>
            </a:r>
            <a:r>
              <a:rPr lang="cs-CZ" altLang="en-US" sz="1100" dirty="0"/>
              <a:t>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</a:t>
            </a:r>
            <a:r>
              <a:rPr lang="cs-CZ" altLang="en-US" sz="1100" dirty="0" err="1">
                <a:solidFill>
                  <a:srgbClr val="00B0F0"/>
                </a:solidFill>
              </a:rPr>
              <a:t>demultiplexingTable</a:t>
            </a:r>
            <a:r>
              <a:rPr lang="cs-CZ" altLang="en-US" sz="1100" dirty="0" err="1"/>
              <a:t>.</a:t>
            </a:r>
            <a:r>
              <a:rPr lang="cs-CZ" altLang="en-US" sz="1100" dirty="0" err="1">
                <a:solidFill>
                  <a:srgbClr val="00B050"/>
                </a:solidFill>
              </a:rPr>
              <a:t>Add</a:t>
            </a:r>
            <a:r>
              <a:rPr lang="cs-CZ" altLang="en-US" sz="1100" dirty="0"/>
              <a:t>(handle, </a:t>
            </a:r>
            <a:r>
              <a:rPr lang="cs-CZ" altLang="en-US" sz="1100" dirty="0" err="1"/>
              <a:t>handler</a:t>
            </a:r>
            <a:r>
              <a:rPr lang="cs-CZ" altLang="en-US" sz="1100" dirty="0"/>
              <a:t>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}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    public </a:t>
            </a:r>
            <a:r>
              <a:rPr lang="cs-CZ" altLang="en-US" sz="1100" dirty="0" err="1">
                <a:solidFill>
                  <a:srgbClr val="0070C0"/>
                </a:solidFill>
              </a:rPr>
              <a:t>void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00B050"/>
                </a:solidFill>
              </a:rPr>
              <a:t>RemoveHandler</a:t>
            </a:r>
            <a:r>
              <a:rPr lang="cs-CZ" altLang="en-US" sz="1100" dirty="0"/>
              <a:t>(</a:t>
            </a:r>
            <a:r>
              <a:rPr lang="cs-CZ" altLang="en-US" sz="1100" dirty="0" err="1">
                <a:solidFill>
                  <a:srgbClr val="0070C0"/>
                </a:solidFill>
              </a:rPr>
              <a:t>int</a:t>
            </a:r>
            <a:r>
              <a:rPr lang="cs-CZ" altLang="en-US" sz="1100" dirty="0"/>
              <a:t> handle)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</a:t>
            </a:r>
            <a:r>
              <a:rPr lang="cs-CZ" altLang="en-US" sz="1100" dirty="0" err="1">
                <a:solidFill>
                  <a:srgbClr val="00B0F0"/>
                </a:solidFill>
              </a:rPr>
              <a:t>demultiplexingTable</a:t>
            </a:r>
            <a:r>
              <a:rPr lang="cs-CZ" altLang="en-US" sz="1100" dirty="0" err="1"/>
              <a:t>.</a:t>
            </a:r>
            <a:r>
              <a:rPr lang="cs-CZ" altLang="en-US" sz="1100" dirty="0" err="1">
                <a:solidFill>
                  <a:srgbClr val="00B050"/>
                </a:solidFill>
              </a:rPr>
              <a:t>Remove</a:t>
            </a:r>
            <a:r>
              <a:rPr lang="cs-CZ" altLang="en-US" sz="1100" dirty="0"/>
              <a:t>(handle);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}</a:t>
            </a:r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5FC7C180-2371-5AB8-F60F-494D2EE26ACD}"/>
              </a:ext>
            </a:extLst>
          </p:cNvPr>
          <p:cNvSpPr txBox="1"/>
          <p:nvPr/>
        </p:nvSpPr>
        <p:spPr>
          <a:xfrm>
            <a:off x="4716016" y="692696"/>
            <a:ext cx="615617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rgbClr val="0070C0"/>
                </a:solidFill>
              </a:rPr>
              <a:t>public </a:t>
            </a:r>
            <a:r>
              <a:rPr lang="cs-CZ" altLang="en-US" sz="1100" b="1" dirty="0" err="1">
                <a:solidFill>
                  <a:srgbClr val="0070C0"/>
                </a:solidFill>
              </a:rPr>
              <a:t>void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rgbClr val="00B050"/>
                </a:solidFill>
              </a:rPr>
              <a:t>RunEventLoop</a:t>
            </a:r>
            <a:r>
              <a:rPr lang="cs-CZ" altLang="en-US" sz="1100" b="1" dirty="0">
                <a:solidFill>
                  <a:schemeClr val="tx1"/>
                </a:solidFill>
              </a:rPr>
              <a:t>()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while</a:t>
            </a:r>
            <a:r>
              <a:rPr lang="cs-CZ" altLang="en-US" sz="1100" b="1" dirty="0">
                <a:solidFill>
                  <a:schemeClr val="tx1"/>
                </a:solidFill>
              </a:rPr>
              <a:t> (</a:t>
            </a:r>
            <a:r>
              <a:rPr lang="cs-CZ" altLang="en-US" sz="1100" b="1" dirty="0" err="1">
                <a:solidFill>
                  <a:srgbClr val="0070C0"/>
                </a:solidFill>
              </a:rPr>
              <a:t>true</a:t>
            </a:r>
            <a:r>
              <a:rPr lang="cs-CZ" altLang="en-US" sz="1100" b="1" dirty="0">
                <a:solidFill>
                  <a:schemeClr val="tx1"/>
                </a:solidFill>
              </a:rPr>
              <a:t>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</a:t>
            </a:r>
            <a:r>
              <a:rPr lang="cs-CZ" altLang="en-US" sz="1100" b="1" dirty="0" err="1">
                <a:solidFill>
                  <a:srgbClr val="7030A0"/>
                </a:solidFill>
              </a:rPr>
              <a:t>Random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random</a:t>
            </a:r>
            <a:r>
              <a:rPr lang="cs-CZ" altLang="en-US" sz="1100" b="1" dirty="0">
                <a:solidFill>
                  <a:schemeClr val="tx1"/>
                </a:solidFill>
              </a:rPr>
              <a:t> = </a:t>
            </a:r>
            <a:r>
              <a:rPr lang="cs-CZ" altLang="en-US" sz="1100" b="1" dirty="0" err="1">
                <a:solidFill>
                  <a:srgbClr val="0070C0"/>
                </a:solidFill>
              </a:rPr>
              <a:t>new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Random</a:t>
            </a:r>
            <a:r>
              <a:rPr lang="cs-CZ" altLang="en-US" sz="1100" b="1" dirty="0">
                <a:solidFill>
                  <a:schemeClr val="tx1"/>
                </a:solidFill>
              </a:rPr>
              <a:t>();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int</a:t>
            </a:r>
            <a:r>
              <a:rPr lang="cs-CZ" altLang="en-US" sz="1100" b="1" dirty="0">
                <a:solidFill>
                  <a:schemeClr val="tx1"/>
                </a:solidFill>
              </a:rPr>
              <a:t> handle = </a:t>
            </a:r>
            <a:r>
              <a:rPr lang="cs-CZ" altLang="en-US" sz="1100" b="1" dirty="0" err="1">
                <a:solidFill>
                  <a:schemeClr val="tx1"/>
                </a:solidFill>
              </a:rPr>
              <a:t>random.</a:t>
            </a:r>
            <a:r>
              <a:rPr lang="cs-CZ" altLang="en-US" sz="1100" b="1" dirty="0" err="1">
                <a:solidFill>
                  <a:srgbClr val="00B050"/>
                </a:solidFill>
              </a:rPr>
              <a:t>Next</a:t>
            </a:r>
            <a:r>
              <a:rPr lang="cs-CZ" altLang="en-US" sz="1100" b="1" dirty="0">
                <a:solidFill>
                  <a:schemeClr val="tx1"/>
                </a:solidFill>
              </a:rPr>
              <a:t>(1, 100);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object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handler</a:t>
            </a:r>
            <a:r>
              <a:rPr lang="cs-CZ" altLang="en-US" sz="1100" b="1" dirty="0">
                <a:solidFill>
                  <a:schemeClr val="tx1"/>
                </a:solidFill>
              </a:rPr>
              <a:t>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if</a:t>
            </a:r>
            <a:r>
              <a:rPr lang="cs-CZ" altLang="en-US" sz="1100" b="1" dirty="0">
                <a:solidFill>
                  <a:schemeClr val="tx1"/>
                </a:solidFill>
              </a:rPr>
              <a:t> (</a:t>
            </a:r>
            <a:r>
              <a:rPr lang="cs-CZ" altLang="en-US" sz="1100" b="1" dirty="0" err="1">
                <a:solidFill>
                  <a:srgbClr val="00B0F0"/>
                </a:solidFill>
              </a:rPr>
              <a:t>demultiplexingTable</a:t>
            </a:r>
            <a:r>
              <a:rPr lang="cs-CZ" altLang="en-US" sz="1100" b="1" dirty="0" err="1">
                <a:solidFill>
                  <a:schemeClr val="tx1"/>
                </a:solidFill>
              </a:rPr>
              <a:t>.</a:t>
            </a:r>
            <a:r>
              <a:rPr lang="cs-CZ" altLang="en-US" sz="1100" b="1" dirty="0" err="1">
                <a:solidFill>
                  <a:srgbClr val="00B050"/>
                </a:solidFill>
              </a:rPr>
              <a:t>TryGetValue</a:t>
            </a:r>
            <a:r>
              <a:rPr lang="cs-CZ" altLang="en-US" sz="1100" b="1" dirty="0">
                <a:solidFill>
                  <a:schemeClr val="tx1"/>
                </a:solidFill>
              </a:rPr>
              <a:t>(handle, </a:t>
            </a:r>
            <a:r>
              <a:rPr lang="cs-CZ" altLang="en-US" sz="1100" b="1" dirty="0">
                <a:solidFill>
                  <a:srgbClr val="0070C0"/>
                </a:solidFill>
              </a:rPr>
              <a:t>out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handler</a:t>
            </a:r>
            <a:r>
              <a:rPr lang="cs-CZ" altLang="en-US" sz="1100" b="1" dirty="0">
                <a:solidFill>
                  <a:schemeClr val="tx1"/>
                </a:solidFill>
              </a:rPr>
              <a:t>))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if</a:t>
            </a:r>
            <a:r>
              <a:rPr lang="cs-CZ" altLang="en-US" sz="1100" b="1" dirty="0">
                <a:solidFill>
                  <a:schemeClr val="tx1"/>
                </a:solidFill>
              </a:rPr>
              <a:t> (</a:t>
            </a:r>
            <a:r>
              <a:rPr lang="cs-CZ" altLang="en-US" sz="1100" b="1" dirty="0" err="1">
                <a:solidFill>
                  <a:schemeClr val="tx1"/>
                </a:solidFill>
              </a:rPr>
              <a:t>handler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rgbClr val="0070C0"/>
                </a:solidFill>
              </a:rPr>
              <a:t>is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100" b="1" dirty="0">
                <a:solidFill>
                  <a:schemeClr val="tx1"/>
                </a:solidFill>
              </a:rPr>
              <a:t>&lt;</a:t>
            </a:r>
            <a:r>
              <a:rPr lang="cs-CZ" altLang="en-US" sz="1100" b="1" dirty="0" err="1">
                <a:solidFill>
                  <a:srgbClr val="0070C0"/>
                </a:solidFill>
              </a:rPr>
              <a:t>string</a:t>
            </a:r>
            <a:r>
              <a:rPr lang="cs-CZ" altLang="en-US" sz="1100" b="1" dirty="0">
                <a:solidFill>
                  <a:schemeClr val="tx1"/>
                </a:solidFill>
              </a:rPr>
              <a:t>&gt;)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    ((</a:t>
            </a:r>
            <a:r>
              <a:rPr lang="cs-CZ" altLang="en-US" sz="1100" b="1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100" b="1" dirty="0">
                <a:solidFill>
                  <a:schemeClr val="tx1"/>
                </a:solidFill>
              </a:rPr>
              <a:t>&lt;</a:t>
            </a:r>
            <a:r>
              <a:rPr lang="cs-CZ" altLang="en-US" sz="1100" b="1" dirty="0" err="1">
                <a:solidFill>
                  <a:srgbClr val="0070C0"/>
                </a:solidFill>
              </a:rPr>
              <a:t>string</a:t>
            </a:r>
            <a:r>
              <a:rPr lang="cs-CZ" altLang="en-US" sz="1100" b="1" dirty="0">
                <a:solidFill>
                  <a:schemeClr val="tx1"/>
                </a:solidFill>
              </a:rPr>
              <a:t>&gt;)</a:t>
            </a:r>
            <a:r>
              <a:rPr lang="cs-CZ" altLang="en-US" sz="1100" b="1" dirty="0" err="1">
                <a:solidFill>
                  <a:schemeClr val="tx1"/>
                </a:solidFill>
              </a:rPr>
              <a:t>handler</a:t>
            </a:r>
            <a:r>
              <a:rPr lang="cs-CZ" altLang="en-US" sz="1100" b="1" dirty="0">
                <a:solidFill>
                  <a:schemeClr val="tx1"/>
                </a:solidFill>
              </a:rPr>
              <a:t>).</a:t>
            </a:r>
            <a:r>
              <a:rPr lang="cs-CZ" altLang="en-US" sz="1100" b="1" dirty="0" err="1">
                <a:solidFill>
                  <a:srgbClr val="00B050"/>
                </a:solidFill>
              </a:rPr>
              <a:t>HandleEvent</a:t>
            </a:r>
            <a:endParaRPr lang="cs-CZ" altLang="en-US" sz="1100" b="1" dirty="0">
              <a:solidFill>
                <a:srgbClr val="00B050"/>
              </a:solidFill>
            </a:endParaRP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rgbClr val="00B050"/>
                </a:solidFill>
              </a:rPr>
              <a:t>		</a:t>
            </a:r>
            <a:r>
              <a:rPr lang="cs-CZ" altLang="en-US" sz="1100" b="1" dirty="0">
                <a:solidFill>
                  <a:schemeClr val="tx1"/>
                </a:solidFill>
              </a:rPr>
              <a:t>(</a:t>
            </a:r>
            <a:r>
              <a:rPr lang="cs-CZ" altLang="en-US" sz="1100" b="1" dirty="0">
                <a:solidFill>
                  <a:srgbClr val="FFC000"/>
                </a:solidFill>
              </a:rPr>
              <a:t>"</a:t>
            </a:r>
            <a:r>
              <a:rPr lang="cs-CZ" altLang="en-US" sz="1100" b="1" dirty="0" err="1">
                <a:solidFill>
                  <a:srgbClr val="FFC000"/>
                </a:solidFill>
              </a:rPr>
              <a:t>Connection</a:t>
            </a:r>
            <a:r>
              <a:rPr lang="cs-CZ" altLang="en-US" sz="1100" b="1" dirty="0">
                <a:solidFill>
                  <a:srgbClr val="FFC000"/>
                </a:solidFill>
              </a:rPr>
              <a:t> event data"</a:t>
            </a:r>
            <a:r>
              <a:rPr lang="cs-CZ" altLang="en-US" sz="1100" b="1" dirty="0">
                <a:solidFill>
                  <a:schemeClr val="tx1"/>
                </a:solidFill>
              </a:rPr>
              <a:t>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else</a:t>
            </a:r>
            <a:r>
              <a:rPr lang="cs-CZ" altLang="en-US" sz="1100" b="1" dirty="0">
                <a:solidFill>
                  <a:srgbClr val="0070C0"/>
                </a:solidFill>
              </a:rPr>
              <a:t> </a:t>
            </a:r>
            <a:r>
              <a:rPr lang="cs-CZ" altLang="en-US" sz="1100" b="1" dirty="0" err="1">
                <a:solidFill>
                  <a:srgbClr val="0070C0"/>
                </a:solidFill>
              </a:rPr>
              <a:t>if</a:t>
            </a:r>
            <a:r>
              <a:rPr lang="cs-CZ" altLang="en-US" sz="1100" b="1" dirty="0">
                <a:solidFill>
                  <a:srgbClr val="0070C0"/>
                </a:solidFill>
              </a:rPr>
              <a:t> </a:t>
            </a:r>
            <a:r>
              <a:rPr lang="cs-CZ" altLang="en-US" sz="1100" b="1" dirty="0">
                <a:solidFill>
                  <a:schemeClr val="tx1"/>
                </a:solidFill>
              </a:rPr>
              <a:t>(</a:t>
            </a:r>
            <a:r>
              <a:rPr lang="cs-CZ" altLang="en-US" sz="1100" b="1" dirty="0" err="1">
                <a:solidFill>
                  <a:schemeClr val="tx1"/>
                </a:solidFill>
              </a:rPr>
              <a:t>handler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rgbClr val="0070C0"/>
                </a:solidFill>
              </a:rPr>
              <a:t>is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100" b="1" dirty="0">
                <a:solidFill>
                  <a:schemeClr val="tx1"/>
                </a:solidFill>
              </a:rPr>
              <a:t>&lt;</a:t>
            </a:r>
            <a:r>
              <a:rPr lang="cs-CZ" altLang="en-US" sz="1100" b="1" dirty="0" err="1">
                <a:solidFill>
                  <a:srgbClr val="0070C0"/>
                </a:solidFill>
              </a:rPr>
              <a:t>int</a:t>
            </a:r>
            <a:r>
              <a:rPr lang="cs-CZ" altLang="en-US" sz="1100" b="1" dirty="0">
                <a:solidFill>
                  <a:schemeClr val="tx1"/>
                </a:solidFill>
              </a:rPr>
              <a:t>&gt;)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    ((</a:t>
            </a:r>
            <a:r>
              <a:rPr lang="cs-CZ" altLang="en-US" sz="1100" b="1" dirty="0" err="1">
                <a:solidFill>
                  <a:srgbClr val="7030A0"/>
                </a:solidFill>
              </a:rPr>
              <a:t>IEventHandler</a:t>
            </a:r>
            <a:r>
              <a:rPr lang="cs-CZ" altLang="en-US" sz="1100" b="1" dirty="0">
                <a:solidFill>
                  <a:schemeClr val="tx1"/>
                </a:solidFill>
              </a:rPr>
              <a:t>&lt;</a:t>
            </a:r>
            <a:r>
              <a:rPr lang="cs-CZ" altLang="en-US" sz="1100" b="1" dirty="0" err="1">
                <a:solidFill>
                  <a:srgbClr val="0070C0"/>
                </a:solidFill>
              </a:rPr>
              <a:t>int</a:t>
            </a:r>
            <a:r>
              <a:rPr lang="cs-CZ" altLang="en-US" sz="1100" b="1" dirty="0">
                <a:solidFill>
                  <a:schemeClr val="tx1"/>
                </a:solidFill>
              </a:rPr>
              <a:t>&gt;)</a:t>
            </a:r>
            <a:r>
              <a:rPr lang="cs-CZ" altLang="en-US" sz="1100" b="1" dirty="0" err="1">
                <a:solidFill>
                  <a:schemeClr val="tx1"/>
                </a:solidFill>
              </a:rPr>
              <a:t>handler</a:t>
            </a:r>
            <a:r>
              <a:rPr lang="cs-CZ" altLang="en-US" sz="1100" b="1" dirty="0">
                <a:solidFill>
                  <a:schemeClr val="tx1"/>
                </a:solidFill>
              </a:rPr>
              <a:t>).</a:t>
            </a:r>
            <a:r>
              <a:rPr lang="cs-CZ" altLang="en-US" sz="1100" b="1" dirty="0" err="1">
                <a:solidFill>
                  <a:srgbClr val="00B050"/>
                </a:solidFill>
              </a:rPr>
              <a:t>HandleEvent</a:t>
            </a:r>
            <a:r>
              <a:rPr lang="cs-CZ" altLang="en-US" sz="1100" b="1" dirty="0">
                <a:solidFill>
                  <a:schemeClr val="tx1"/>
                </a:solidFill>
              </a:rPr>
              <a:t>(123);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} 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45533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Reactor -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implementace</a:t>
            </a:r>
            <a:endParaRPr lang="cs-CZ" altLang="en-US" sz="32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603710" y="1268760"/>
            <a:ext cx="6939880" cy="4493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 err="1">
                <a:solidFill>
                  <a:srgbClr val="0070C0"/>
                </a:solidFill>
              </a:rPr>
              <a:t>class</a:t>
            </a:r>
            <a:r>
              <a:rPr lang="cs-CZ" altLang="en-US" sz="1200" dirty="0"/>
              <a:t> </a:t>
            </a:r>
            <a:r>
              <a:rPr lang="cs-CZ" altLang="en-US" sz="1200" dirty="0">
                <a:solidFill>
                  <a:srgbClr val="7030A0"/>
                </a:solidFill>
              </a:rPr>
              <a:t>Program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>
                <a:solidFill>
                  <a:srgbClr val="0070C0"/>
                </a:solidFill>
              </a:rPr>
              <a:t>    static </a:t>
            </a:r>
            <a:r>
              <a:rPr lang="cs-CZ" altLang="en-US" sz="1200" dirty="0" err="1">
                <a:solidFill>
                  <a:srgbClr val="0070C0"/>
                </a:solidFill>
              </a:rPr>
              <a:t>void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00B050"/>
                </a:solidFill>
              </a:rPr>
              <a:t>Main</a:t>
            </a:r>
            <a:r>
              <a:rPr lang="cs-CZ" altLang="en-US" sz="1200" dirty="0"/>
              <a:t>(</a:t>
            </a:r>
            <a:r>
              <a:rPr lang="cs-CZ" altLang="en-US" sz="1200" dirty="0" err="1">
                <a:solidFill>
                  <a:srgbClr val="0070C0"/>
                </a:solidFill>
              </a:rPr>
              <a:t>string</a:t>
            </a:r>
            <a:r>
              <a:rPr lang="cs-CZ" altLang="en-US" sz="1200" dirty="0"/>
              <a:t>[] </a:t>
            </a:r>
            <a:r>
              <a:rPr lang="cs-CZ" altLang="en-US" sz="1200" dirty="0" err="1"/>
              <a:t>args</a:t>
            </a:r>
            <a:r>
              <a:rPr lang="cs-CZ" altLang="en-US" sz="1200" dirty="0"/>
              <a:t>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>
                <a:solidFill>
                  <a:srgbClr val="0070C0"/>
                </a:solidFill>
              </a:rPr>
              <a:t>var</a:t>
            </a:r>
            <a:r>
              <a:rPr lang="cs-CZ" altLang="en-US" sz="1200" dirty="0"/>
              <a:t> </a:t>
            </a:r>
            <a:r>
              <a:rPr lang="cs-CZ" altLang="en-US" sz="1200" dirty="0" err="1"/>
              <a:t>connectionHandler</a:t>
            </a:r>
            <a:r>
              <a:rPr lang="cs-CZ" altLang="en-US" sz="1200" dirty="0"/>
              <a:t> = </a:t>
            </a:r>
            <a:r>
              <a:rPr lang="cs-CZ" altLang="en-US" sz="1200" dirty="0" err="1">
                <a:solidFill>
                  <a:srgbClr val="0070C0"/>
                </a:solidFill>
              </a:rPr>
              <a:t>new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ConnectionEventHandler</a:t>
            </a:r>
            <a:r>
              <a:rPr lang="cs-CZ" altLang="en-US" sz="1200" dirty="0"/>
              <a:t>();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>
                <a:solidFill>
                  <a:srgbClr val="0070C0"/>
                </a:solidFill>
              </a:rPr>
              <a:t>var</a:t>
            </a:r>
            <a:r>
              <a:rPr lang="cs-CZ" altLang="en-US" sz="1200" dirty="0"/>
              <a:t> </a:t>
            </a:r>
            <a:r>
              <a:rPr lang="cs-CZ" altLang="en-US" sz="1200" dirty="0" err="1"/>
              <a:t>serviceHandler</a:t>
            </a:r>
            <a:r>
              <a:rPr lang="cs-CZ" altLang="en-US" sz="1200" dirty="0"/>
              <a:t> = </a:t>
            </a:r>
            <a:r>
              <a:rPr lang="cs-CZ" altLang="en-US" sz="1200" dirty="0" err="1">
                <a:solidFill>
                  <a:srgbClr val="0070C0"/>
                </a:solidFill>
              </a:rPr>
              <a:t>new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ServiceEventHandler</a:t>
            </a:r>
            <a:r>
              <a:rPr lang="cs-CZ" altLang="en-US" sz="1200" dirty="0"/>
              <a:t>();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>
                <a:solidFill>
                  <a:srgbClr val="0070C0"/>
                </a:solidFill>
              </a:rPr>
              <a:t>var</a:t>
            </a:r>
            <a:r>
              <a:rPr lang="cs-CZ" altLang="en-US" sz="1200" dirty="0"/>
              <a:t> </a:t>
            </a:r>
            <a:r>
              <a:rPr lang="cs-CZ" altLang="en-US" sz="1200" dirty="0" err="1"/>
              <a:t>reactor</a:t>
            </a:r>
            <a:r>
              <a:rPr lang="cs-CZ" altLang="en-US" sz="1200" dirty="0"/>
              <a:t> = </a:t>
            </a:r>
            <a:r>
              <a:rPr lang="cs-CZ" altLang="en-US" sz="1200" dirty="0" err="1">
                <a:solidFill>
                  <a:srgbClr val="0070C0"/>
                </a:solidFill>
              </a:rPr>
              <a:t>new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Reactor</a:t>
            </a:r>
            <a:r>
              <a:rPr lang="cs-CZ" altLang="en-US" sz="1200" dirty="0"/>
              <a:t>();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	        </a:t>
            </a:r>
            <a:r>
              <a:rPr lang="cs-CZ" altLang="en-US" sz="1200" dirty="0" err="1"/>
              <a:t>reactor.</a:t>
            </a:r>
            <a:r>
              <a:rPr lang="cs-CZ" altLang="en-US" sz="1200" dirty="0" err="1">
                <a:solidFill>
                  <a:srgbClr val="00B050"/>
                </a:solidFill>
              </a:rPr>
              <a:t>RegisterHandler</a:t>
            </a:r>
            <a:r>
              <a:rPr lang="cs-CZ" altLang="en-US" sz="1200" dirty="0"/>
              <a:t>(</a:t>
            </a:r>
            <a:r>
              <a:rPr lang="cs-CZ" altLang="en-US" sz="1200" dirty="0">
                <a:solidFill>
                  <a:srgbClr val="7030A0"/>
                </a:solidFill>
              </a:rPr>
              <a:t>1</a:t>
            </a:r>
            <a:r>
              <a:rPr lang="cs-CZ" altLang="en-US" sz="1200" dirty="0"/>
              <a:t>, </a:t>
            </a:r>
            <a:r>
              <a:rPr lang="cs-CZ" altLang="en-US" sz="1200" dirty="0" err="1"/>
              <a:t>connectionHandler</a:t>
            </a:r>
            <a:r>
              <a:rPr lang="cs-CZ" altLang="en-US" sz="1200" dirty="0"/>
              <a:t>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 err="1"/>
              <a:t>reactor.</a:t>
            </a:r>
            <a:r>
              <a:rPr lang="cs-CZ" altLang="en-US" sz="1200" dirty="0" err="1">
                <a:solidFill>
                  <a:srgbClr val="00B050"/>
                </a:solidFill>
              </a:rPr>
              <a:t>RegisterHandler</a:t>
            </a:r>
            <a:r>
              <a:rPr lang="cs-CZ" altLang="en-US" sz="1200" dirty="0"/>
              <a:t>(</a:t>
            </a:r>
            <a:r>
              <a:rPr lang="cs-CZ" altLang="en-US" sz="1200" dirty="0">
                <a:solidFill>
                  <a:srgbClr val="7030A0"/>
                </a:solidFill>
              </a:rPr>
              <a:t>2</a:t>
            </a:r>
            <a:r>
              <a:rPr lang="cs-CZ" altLang="en-US" sz="1200" dirty="0"/>
              <a:t>, </a:t>
            </a:r>
            <a:r>
              <a:rPr lang="cs-CZ" altLang="en-US" sz="1200" dirty="0" err="1"/>
              <a:t>serviceHandler</a:t>
            </a:r>
            <a:r>
              <a:rPr lang="cs-CZ" altLang="en-US" sz="1200" dirty="0"/>
              <a:t>);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 err="1"/>
              <a:t>reactor.</a:t>
            </a:r>
            <a:r>
              <a:rPr lang="cs-CZ" altLang="en-US" sz="1200" dirty="0" err="1">
                <a:solidFill>
                  <a:srgbClr val="00B050"/>
                </a:solidFill>
              </a:rPr>
              <a:t>RunEventLoop</a:t>
            </a:r>
            <a:r>
              <a:rPr lang="cs-CZ" altLang="en-US" sz="1200" dirty="0"/>
              <a:t>();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757313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39775" indent="-282575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</a:t>
            </a:r>
            <a:r>
              <a:rPr lang="en-US" altLang="en-US" sz="1800" dirty="0"/>
              <a:t>Event </a:t>
            </a:r>
            <a:r>
              <a:rPr lang="en-US" altLang="en-US" sz="1800" dirty="0" err="1"/>
              <a:t>Handlery</a:t>
            </a:r>
            <a:r>
              <a:rPr lang="cs-CZ" altLang="en-US" sz="1800" dirty="0"/>
              <a:t> pracují ve vlastních vláknech.</a:t>
            </a: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endParaRPr lang="cs-CZ" altLang="en-US" sz="180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Program má tolik </a:t>
            </a:r>
            <a:r>
              <a:rPr lang="cs-CZ" altLang="en-US" sz="1800" dirty="0" err="1"/>
              <a:t>Reactorů</a:t>
            </a:r>
            <a:r>
              <a:rPr lang="cs-CZ" altLang="en-US" sz="1800" dirty="0"/>
              <a:t>, kolik má CPU jader.</a:t>
            </a: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endParaRPr lang="cs-CZ" altLang="en-US" sz="1800" b="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endParaRPr lang="cs-CZ" altLang="en-US" sz="1800" b="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endParaRPr lang="cs-CZ" altLang="en-US" sz="1800" b="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Reálné implementace: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Reactor</a:t>
            </a:r>
            <a:r>
              <a:rPr lang="cs-CZ" altLang="en-US" dirty="0"/>
              <a:t> (Java)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Twisted</a:t>
            </a:r>
            <a:r>
              <a:rPr lang="cs-CZ" altLang="en-US" dirty="0"/>
              <a:t> (Python)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Nodejs</a:t>
            </a:r>
            <a:r>
              <a:rPr lang="cs-CZ" altLang="en-US" dirty="0"/>
              <a:t> I</a:t>
            </a:r>
            <a:r>
              <a:rPr lang="en-US" altLang="en-US" dirty="0"/>
              <a:t>/O</a:t>
            </a:r>
            <a:endParaRPr lang="cs-CZ" altLang="en-US" dirty="0"/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Nginx</a:t>
            </a:r>
            <a:endParaRPr lang="cs-CZ" altLang="en-US" dirty="0"/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UI</a:t>
            </a:r>
            <a:r>
              <a:rPr lang="cs-CZ" altLang="en-US" sz="1700" b="0" dirty="0"/>
              <a:t> </a:t>
            </a:r>
          </a:p>
          <a:p>
            <a:pPr eaLnBrk="1" hangingPunct="1">
              <a:spcBef>
                <a:spcPts val="425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cs-CZ" altLang="en-US" sz="1700" b="0" dirty="0"/>
          </a:p>
          <a:p>
            <a:pPr eaLnBrk="1" hangingPunct="1">
              <a:spcBef>
                <a:spcPts val="425"/>
              </a:spcBef>
              <a:buClr>
                <a:srgbClr val="3B812F"/>
              </a:buClr>
              <a:buSzPct val="60000"/>
            </a:pPr>
            <a:r>
              <a:rPr lang="cs-CZ" altLang="en-US" sz="1700" b="0" dirty="0"/>
              <a:t> 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None/>
            </a:pPr>
            <a:r>
              <a:rPr lang="cs-CZ" altLang="en-US" dirty="0"/>
              <a:t> </a:t>
            </a: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Reactor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–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varianty</a:t>
            </a: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,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použití</a:t>
            </a:r>
            <a:endParaRPr lang="cs-CZ" altLang="en-US" sz="32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247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Reactor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  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179388" y="1052736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Výhody: 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Rozdělení zodpovědností mezi </a:t>
            </a:r>
            <a:r>
              <a:rPr lang="cs-CZ" altLang="en-US" dirty="0" err="1"/>
              <a:t>Reactor</a:t>
            </a:r>
            <a:r>
              <a:rPr lang="cs-CZ" altLang="en-US" dirty="0"/>
              <a:t> a Aplikaci.</a:t>
            </a:r>
          </a:p>
          <a:p>
            <a:pPr lvl="2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Modularita, </a:t>
            </a:r>
            <a:r>
              <a:rPr lang="cs-CZ" altLang="en-US" dirty="0" err="1"/>
              <a:t>znovupoužitelnost</a:t>
            </a:r>
            <a:r>
              <a:rPr lang="cs-CZ" altLang="en-US" dirty="0"/>
              <a:t>, přenositelnost.</a:t>
            </a:r>
          </a:p>
          <a:p>
            <a:pPr lvl="2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Aplikace implementuje pouze obsluhu.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sk-SK" altLang="en-US" dirty="0"/>
              <a:t>Umožňuje obsloužit více současných spojení bez r</a:t>
            </a:r>
            <a:r>
              <a:rPr lang="en-GB" altLang="en-US" dirty="0"/>
              <a:t>e</a:t>
            </a:r>
            <a:r>
              <a:rPr lang="sk-SK" altLang="en-US" dirty="0"/>
              <a:t>žie více vláken.</a:t>
            </a:r>
          </a:p>
          <a:p>
            <a:pPr lvl="2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sk-SK" altLang="en-US" sz="1700" dirty="0"/>
              <a:t>Ale jen na principu serializace volání jednotlivých Event Handlerů.</a:t>
            </a:r>
          </a:p>
          <a:p>
            <a:pPr lvl="1" eaLnBrk="1" hangingPunct="1">
              <a:spcBef>
                <a:spcPts val="450"/>
              </a:spcBef>
              <a:buClr>
                <a:srgbClr val="CC9900"/>
              </a:buClr>
              <a:buSzPct val="65000"/>
            </a:pPr>
            <a:endParaRPr lang="cs-CZ" altLang="en-US" sz="1800" b="1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Nevýhody: 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Event </a:t>
            </a:r>
            <a:r>
              <a:rPr lang="cs-CZ" altLang="en-US" dirty="0" err="1"/>
              <a:t>Handlery</a:t>
            </a:r>
            <a:r>
              <a:rPr lang="cs-CZ" altLang="en-US" dirty="0"/>
              <a:t> nemůžou dělat moc práce.</a:t>
            </a:r>
          </a:p>
          <a:p>
            <a:pPr lvl="2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Jakékoliv blokující volání v obsluze zablokuje celý proces.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Zpracování příchozích událostí je synchronní.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sk-SK" altLang="en-US" dirty="0"/>
              <a:t>P</a:t>
            </a:r>
            <a:r>
              <a:rPr lang="cs-CZ" altLang="en-US" dirty="0" err="1"/>
              <a:t>odpora</a:t>
            </a:r>
            <a:r>
              <a:rPr lang="cs-CZ" altLang="en-US" dirty="0"/>
              <a:t> OS.</a:t>
            </a:r>
            <a:endParaRPr lang="en-US" altLang="en-US" dirty="0"/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Ladění a testování.</a:t>
            </a:r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</p:txBody>
      </p:sp>
      <p:pic>
        <p:nvPicPr>
          <p:cNvPr id="3" name="Picture 2" descr="Text, shape&#10;&#10;Description automatically generated with medium confidence">
            <a:extLst>
              <a:ext uri="{FF2B5EF4-FFF2-40B4-BE49-F238E27FC236}">
                <a16:creationId xmlns:a16="http://schemas.microsoft.com/office/drawing/2014/main" id="{409293C5-00E0-4735-BD5F-8AE4BD03A2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4"/>
          <a:stretch/>
        </p:blipFill>
        <p:spPr>
          <a:xfrm>
            <a:off x="7748305" y="3838734"/>
            <a:ext cx="1216307" cy="600075"/>
          </a:xfrm>
          <a:prstGeom prst="rect">
            <a:avLst/>
          </a:prstGeom>
        </p:spPr>
      </p:pic>
      <p:sp>
        <p:nvSpPr>
          <p:cNvPr id="2" name="Šípka doprava 1">
            <a:extLst>
              <a:ext uri="{FF2B5EF4-FFF2-40B4-BE49-F238E27FC236}">
                <a16:creationId xmlns:a16="http://schemas.microsoft.com/office/drawing/2014/main" id="{C75ABA1E-903F-DAED-3435-B1D491D9566F}"/>
              </a:ext>
            </a:extLst>
          </p:cNvPr>
          <p:cNvSpPr/>
          <p:nvPr/>
        </p:nvSpPr>
        <p:spPr bwMode="auto">
          <a:xfrm rot="627527">
            <a:off x="6003974" y="3757536"/>
            <a:ext cx="1008112" cy="204936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k-SK" sz="1400" i="0" u="none" strike="noStrike" normalizeH="0" baseline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charset="0"/>
            </a:endParaRPr>
          </a:p>
        </p:txBody>
      </p:sp>
      <p:sp>
        <p:nvSpPr>
          <p:cNvPr id="4" name="Šípka doprava 3">
            <a:extLst>
              <a:ext uri="{FF2B5EF4-FFF2-40B4-BE49-F238E27FC236}">
                <a16:creationId xmlns:a16="http://schemas.microsoft.com/office/drawing/2014/main" id="{04DE6493-7D94-F04C-1B3C-A06240C284B5}"/>
              </a:ext>
            </a:extLst>
          </p:cNvPr>
          <p:cNvSpPr/>
          <p:nvPr/>
        </p:nvSpPr>
        <p:spPr bwMode="auto">
          <a:xfrm rot="21396590">
            <a:off x="6009023" y="4204246"/>
            <a:ext cx="1008112" cy="204936"/>
          </a:xfrm>
          <a:prstGeom prst="right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sk-SK" sz="1400" i="0" u="none" strike="noStrike" normalizeH="0" baseline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>
                <a:solidFill>
                  <a:srgbClr val="006633"/>
                </a:solidFill>
                <a:latin typeface="Garamond" panose="02020404030301010803" pitchFamily="18" charset="0"/>
              </a:rPr>
              <a:t>Proactor 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Potřebujeme OS podporu asynchronních operací.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Asynchronous</a:t>
            </a:r>
            <a:r>
              <a:rPr lang="cs-CZ" altLang="en-US" dirty="0"/>
              <a:t> </a:t>
            </a:r>
            <a:r>
              <a:rPr lang="cs-CZ" altLang="en-US" dirty="0" err="1"/>
              <a:t>Operation</a:t>
            </a:r>
            <a:r>
              <a:rPr lang="cs-CZ" altLang="en-US" dirty="0"/>
              <a:t> </a:t>
            </a:r>
            <a:r>
              <a:rPr lang="cs-CZ" altLang="en-US" dirty="0" err="1"/>
              <a:t>Processor</a:t>
            </a:r>
            <a:r>
              <a:rPr lang="cs-CZ" altLang="en-US" dirty="0"/>
              <a:t>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OS výsledky </a:t>
            </a:r>
            <a:r>
              <a:rPr lang="cs-CZ" altLang="en-US" dirty="0" err="1"/>
              <a:t>async</a:t>
            </a:r>
            <a:r>
              <a:rPr lang="cs-CZ" altLang="en-US" dirty="0"/>
              <a:t> operací (event) dává do fronty (Event </a:t>
            </a:r>
            <a:r>
              <a:rPr lang="cs-CZ" altLang="en-US" dirty="0" err="1"/>
              <a:t>Queue</a:t>
            </a:r>
            <a:r>
              <a:rPr lang="cs-CZ" altLang="en-US" dirty="0"/>
              <a:t>).</a:t>
            </a:r>
          </a:p>
          <a:p>
            <a:pPr marL="457200" lvl="1" indent="0" eaLnBrk="1" hangingPunct="1">
              <a:spcBef>
                <a:spcPts val="450"/>
              </a:spcBef>
              <a:buClr>
                <a:srgbClr val="CC9900"/>
              </a:buClr>
              <a:buSzPct val="65000"/>
            </a:pPr>
            <a:endParaRPr lang="cs-CZ" altLang="en-US" sz="1800" b="1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Rozdělení aplikačních služeb na dvě části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Asynchronní (můžou být dlouho trvající) operace - jsou volány proaktivně.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Completion</a:t>
            </a:r>
            <a:r>
              <a:rPr lang="cs-CZ" altLang="en-US" dirty="0"/>
              <a:t> </a:t>
            </a:r>
            <a:r>
              <a:rPr lang="cs-CZ" altLang="en-US" dirty="0" err="1"/>
              <a:t>Handlery</a:t>
            </a:r>
            <a:r>
              <a:rPr lang="cs-CZ" altLang="en-US" dirty="0"/>
              <a:t> – Zpracování výsledku asynchronní operace.</a:t>
            </a:r>
          </a:p>
          <a:p>
            <a:pPr marL="457200" lvl="1" indent="0" eaLnBrk="1" hangingPunct="1">
              <a:buClr>
                <a:srgbClr val="3B812F"/>
              </a:buClr>
              <a:buSzPct val="60000"/>
            </a:pPr>
            <a:r>
              <a:rPr lang="cs-CZ" altLang="en-US" b="1" dirty="0"/>
              <a:t>       </a:t>
            </a:r>
            <a:endParaRPr lang="cs-CZ" altLang="en-US" sz="1800" b="1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 err="1"/>
              <a:t>Completion</a:t>
            </a:r>
            <a:r>
              <a:rPr lang="cs-CZ" altLang="en-US" sz="1800" dirty="0"/>
              <a:t> </a:t>
            </a:r>
            <a:r>
              <a:rPr lang="cs-CZ" altLang="en-US" sz="1800" dirty="0" err="1"/>
              <a:t>Handler</a:t>
            </a:r>
            <a:endParaRPr lang="cs-CZ" altLang="en-US" sz="1800" dirty="0"/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Zpracování výsledku asynchronní operace – </a:t>
            </a:r>
            <a:r>
              <a:rPr lang="cs-CZ" altLang="en-US" dirty="0" err="1"/>
              <a:t>Completion</a:t>
            </a:r>
            <a:r>
              <a:rPr lang="cs-CZ" altLang="en-US" dirty="0"/>
              <a:t> Event.</a:t>
            </a:r>
            <a:endParaRPr lang="cs-CZ" altLang="en-US" sz="1800" b="1" dirty="0"/>
          </a:p>
          <a:p>
            <a:pPr lvl="1" eaLnBrk="1" hangingPunct="1">
              <a:spcBef>
                <a:spcPts val="450"/>
              </a:spcBef>
              <a:buClr>
                <a:srgbClr val="CC9900"/>
              </a:buClr>
              <a:buSzPct val="65000"/>
            </a:pPr>
            <a:endParaRPr lang="cs-CZ" altLang="en-US" sz="1800" dirty="0"/>
          </a:p>
          <a:p>
            <a:pPr lvl="1" eaLnBrk="1" hangingPunct="1">
              <a:spcBef>
                <a:spcPts val="450"/>
              </a:spcBef>
              <a:buClr>
                <a:srgbClr val="CC9900"/>
              </a:buClr>
              <a:buSzPct val="65000"/>
            </a:pPr>
            <a:endParaRPr lang="cs-CZ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1003182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- workflow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sz="1800" dirty="0"/>
              <a:t>P</a:t>
            </a:r>
            <a:r>
              <a:rPr lang="cs-CZ" altLang="en-US" sz="1800" dirty="0" err="1"/>
              <a:t>říklad</a:t>
            </a:r>
            <a:r>
              <a:rPr lang="cs-CZ" altLang="en-US" sz="1800" dirty="0"/>
              <a:t> připojení klienta k serveru – </a:t>
            </a:r>
            <a:r>
              <a:rPr lang="cs-CZ" altLang="en-US" sz="1800" dirty="0" err="1"/>
              <a:t>Connection</a:t>
            </a:r>
            <a:r>
              <a:rPr lang="cs-CZ" altLang="en-US" sz="1800" dirty="0"/>
              <a:t> událost. 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F7582ACF-C3E9-40FF-B13D-F3286AAF8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2" y="2276872"/>
            <a:ext cx="7915275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39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endParaRPr lang="cs-CZ" altLang="en-US" sz="32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52400" y="9906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endParaRPr lang="cs-CZ" altLang="en-US" sz="1800" dirty="0"/>
          </a:p>
        </p:txBody>
      </p:sp>
      <p:pic>
        <p:nvPicPr>
          <p:cNvPr id="3" name="Obrázok 2" descr="Obrázok, na ktorom je text, diagram, potvrdenie, plán&#10;&#10;Automaticky generovaný popis">
            <a:extLst>
              <a:ext uri="{FF2B5EF4-FFF2-40B4-BE49-F238E27FC236}">
                <a16:creationId xmlns:a16="http://schemas.microsoft.com/office/drawing/2014/main" id="{62544388-E9AE-5A19-8709-7C19EDD0D7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1" y="1628800"/>
            <a:ext cx="8996298" cy="380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6814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– interakční diagram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52400" y="9906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endParaRPr lang="cs-CZ" altLang="en-US" sz="1800" dirty="0"/>
          </a:p>
        </p:txBody>
      </p:sp>
      <p:pic>
        <p:nvPicPr>
          <p:cNvPr id="4" name="Obrázok 3" descr="Obrázok, na ktorom je text, diagram, plán, technický výkres&#10;&#10;Automaticky generovaný popis">
            <a:extLst>
              <a:ext uri="{FF2B5EF4-FFF2-40B4-BE49-F238E27FC236}">
                <a16:creationId xmlns:a16="http://schemas.microsoft.com/office/drawing/2014/main" id="{C6919C90-07D1-39F4-AD60-AAC3FC1F6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" y="1184658"/>
            <a:ext cx="8983006" cy="4692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043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5616" y="257274"/>
            <a:ext cx="8028384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Motivace – Distribuovaná logovací služba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36783" y="4725144"/>
            <a:ext cx="5571728" cy="1714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Od klientů dva typy událostí:</a:t>
            </a:r>
          </a:p>
          <a:p>
            <a:pPr lvl="2"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dirty="0"/>
              <a:t>C</a:t>
            </a:r>
            <a:r>
              <a:rPr lang="cs-CZ" altLang="en-US" dirty="0" err="1"/>
              <a:t>onnect</a:t>
            </a:r>
            <a:endParaRPr lang="cs-CZ" altLang="en-US" dirty="0"/>
          </a:p>
          <a:p>
            <a:pPr lvl="2"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dirty="0"/>
              <a:t>R</a:t>
            </a:r>
            <a:r>
              <a:rPr lang="cs-CZ" altLang="en-US" dirty="0" err="1"/>
              <a:t>ead</a:t>
            </a:r>
            <a:endParaRPr lang="cs-CZ" altLang="en-US" dirty="0"/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Události mohou chodit najednou.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Obsluha události má krátké trvání.</a:t>
            </a:r>
          </a:p>
          <a:p>
            <a:pPr marL="360362" lvl="1" indent="0" eaLnBrk="1" hangingPunct="1">
              <a:buClr>
                <a:srgbClr val="3B812F"/>
              </a:buClr>
              <a:buSzPct val="60000"/>
            </a:pPr>
            <a:endParaRPr lang="cs-CZ" altLang="en-US" dirty="0"/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6000"/>
              <a:buFontTx/>
              <a:buNone/>
            </a:pPr>
            <a:endParaRPr lang="cs-CZ" altLang="en-US" sz="1800" dirty="0"/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2EA70CBF-04B1-4C14-938E-078E2075C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579" y="1053851"/>
            <a:ext cx="5948841" cy="34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730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-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implementace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public interface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ICompletionHandler</a:t>
            </a:r>
            <a:r>
              <a:rPr lang="cs-CZ" altLang="en-US" sz="1100" dirty="0"/>
              <a:t>&lt;</a:t>
            </a:r>
            <a:r>
              <a:rPr lang="cs-CZ" altLang="en-US" sz="1100" dirty="0">
                <a:solidFill>
                  <a:srgbClr val="7030A0"/>
                </a:solidFill>
              </a:rPr>
              <a:t>T</a:t>
            </a:r>
            <a:r>
              <a:rPr lang="cs-CZ" altLang="en-US" sz="1100" dirty="0"/>
              <a:t>&gt;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</a:t>
            </a:r>
            <a:r>
              <a:rPr lang="cs-CZ" altLang="en-US" sz="1100" dirty="0" err="1">
                <a:solidFill>
                  <a:srgbClr val="7030A0"/>
                </a:solidFill>
              </a:rPr>
              <a:t>Task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00B050"/>
                </a:solidFill>
              </a:rPr>
              <a:t>HandleCompletion</a:t>
            </a:r>
            <a:r>
              <a:rPr lang="cs-CZ" altLang="en-US" sz="1100" dirty="0"/>
              <a:t>(</a:t>
            </a:r>
            <a:r>
              <a:rPr lang="cs-CZ" altLang="en-US" sz="1100" dirty="0">
                <a:solidFill>
                  <a:srgbClr val="7030A0"/>
                </a:solidFill>
              </a:rPr>
              <a:t>T</a:t>
            </a:r>
            <a:r>
              <a:rPr lang="cs-CZ" altLang="en-US" sz="1100" dirty="0"/>
              <a:t> </a:t>
            </a:r>
            <a:r>
              <a:rPr lang="cs-CZ" altLang="en-US" sz="1100" dirty="0" err="1"/>
              <a:t>result</a:t>
            </a:r>
            <a:r>
              <a:rPr lang="cs-CZ" altLang="en-US" sz="1100" dirty="0"/>
              <a:t>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public </a:t>
            </a:r>
            <a:r>
              <a:rPr lang="cs-CZ" altLang="en-US" sz="1100" dirty="0" err="1">
                <a:solidFill>
                  <a:srgbClr val="0070C0"/>
                </a:solidFill>
              </a:rPr>
              <a:t>class</a:t>
            </a:r>
            <a:r>
              <a:rPr lang="cs-CZ" altLang="en-US" sz="1100" dirty="0">
                <a:solidFill>
                  <a:srgbClr val="0070C0"/>
                </a:solidFill>
              </a:rPr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ConnectionCompletionHandler</a:t>
            </a:r>
            <a:r>
              <a:rPr lang="cs-CZ" altLang="en-US" sz="1100" dirty="0"/>
              <a:t> : </a:t>
            </a:r>
            <a:r>
              <a:rPr lang="cs-CZ" altLang="en-US" sz="1100" dirty="0" err="1">
                <a:solidFill>
                  <a:srgbClr val="7030A0"/>
                </a:solidFill>
              </a:rPr>
              <a:t>ICompletionHandler</a:t>
            </a:r>
            <a:r>
              <a:rPr lang="cs-CZ" altLang="en-US" sz="1100" dirty="0"/>
              <a:t>&lt;</a:t>
            </a:r>
            <a:r>
              <a:rPr lang="cs-CZ" altLang="en-US" sz="1100" dirty="0" err="1">
                <a:solidFill>
                  <a:srgbClr val="0070C0"/>
                </a:solidFill>
              </a:rPr>
              <a:t>string</a:t>
            </a:r>
            <a:r>
              <a:rPr lang="cs-CZ" altLang="en-US" sz="1100" dirty="0"/>
              <a:t>&gt;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    </a:t>
            </a:r>
            <a:r>
              <a:rPr lang="cs-CZ" altLang="en-US" sz="1100" dirty="0" err="1">
                <a:solidFill>
                  <a:srgbClr val="0070C0"/>
                </a:solidFill>
              </a:rPr>
              <a:t>private</a:t>
            </a:r>
            <a:r>
              <a:rPr lang="cs-CZ" altLang="en-US" sz="1100" dirty="0">
                <a:solidFill>
                  <a:srgbClr val="0070C0"/>
                </a:solidFill>
              </a:rPr>
              <a:t> </a:t>
            </a:r>
            <a:r>
              <a:rPr lang="cs-CZ" altLang="en-US" sz="1100" dirty="0" err="1">
                <a:solidFill>
                  <a:srgbClr val="0070C0"/>
                </a:solidFill>
              </a:rPr>
              <a:t>readonly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IProactor</a:t>
            </a:r>
            <a:r>
              <a:rPr lang="cs-CZ" altLang="en-US" sz="1100" dirty="0"/>
              <a:t> </a:t>
            </a:r>
            <a:r>
              <a:rPr lang="cs-CZ" altLang="en-US" sz="1100" dirty="0">
                <a:solidFill>
                  <a:srgbClr val="00B0F0"/>
                </a:solidFill>
              </a:rPr>
              <a:t>_</a:t>
            </a:r>
            <a:r>
              <a:rPr lang="cs-CZ" altLang="en-US" sz="1100" dirty="0" err="1">
                <a:solidFill>
                  <a:srgbClr val="00B0F0"/>
                </a:solidFill>
              </a:rPr>
              <a:t>proactor</a:t>
            </a:r>
            <a:r>
              <a:rPr lang="cs-CZ" altLang="en-US" sz="1100" dirty="0"/>
              <a:t>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</a:t>
            </a:r>
            <a:r>
              <a:rPr lang="cs-CZ" altLang="en-US" sz="1100" dirty="0">
                <a:solidFill>
                  <a:srgbClr val="0070C0"/>
                </a:solidFill>
              </a:rPr>
              <a:t>public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ConnectionCompletionHandler</a:t>
            </a:r>
            <a:r>
              <a:rPr lang="cs-CZ" altLang="en-US" sz="1100" dirty="0"/>
              <a:t>(</a:t>
            </a:r>
            <a:r>
              <a:rPr lang="cs-CZ" altLang="en-US" sz="1100" dirty="0" err="1">
                <a:solidFill>
                  <a:srgbClr val="7030A0"/>
                </a:solidFill>
              </a:rPr>
              <a:t>IProactor</a:t>
            </a:r>
            <a:r>
              <a:rPr lang="cs-CZ" altLang="en-US" sz="1100" dirty="0"/>
              <a:t> </a:t>
            </a:r>
            <a:r>
              <a:rPr lang="cs-CZ" altLang="en-US" sz="1100" dirty="0" err="1"/>
              <a:t>proactor</a:t>
            </a:r>
            <a:r>
              <a:rPr lang="cs-CZ" altLang="en-US" sz="1100" dirty="0"/>
              <a:t>)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</a:t>
            </a:r>
            <a:r>
              <a:rPr lang="cs-CZ" altLang="en-US" sz="1100" dirty="0">
                <a:solidFill>
                  <a:srgbClr val="00B0F0"/>
                </a:solidFill>
              </a:rPr>
              <a:t>_</a:t>
            </a:r>
            <a:r>
              <a:rPr lang="cs-CZ" altLang="en-US" sz="1100" dirty="0" err="1">
                <a:solidFill>
                  <a:srgbClr val="00B0F0"/>
                </a:solidFill>
              </a:rPr>
              <a:t>proactor</a:t>
            </a:r>
            <a:r>
              <a:rPr lang="cs-CZ" altLang="en-US" sz="1100" dirty="0"/>
              <a:t> = </a:t>
            </a:r>
            <a:r>
              <a:rPr lang="cs-CZ" altLang="en-US" sz="1100" dirty="0" err="1"/>
              <a:t>proactor</a:t>
            </a:r>
            <a:r>
              <a:rPr lang="cs-CZ" altLang="en-US" sz="1100" dirty="0"/>
              <a:t>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    public </a:t>
            </a:r>
            <a:r>
              <a:rPr lang="cs-CZ" altLang="en-US" sz="1100" dirty="0" err="1">
                <a:solidFill>
                  <a:srgbClr val="0070C0"/>
                </a:solidFill>
              </a:rPr>
              <a:t>async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Task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00B050"/>
                </a:solidFill>
              </a:rPr>
              <a:t>HandleCompletion</a:t>
            </a:r>
            <a:r>
              <a:rPr lang="cs-CZ" altLang="en-US" sz="1100" dirty="0"/>
              <a:t>(</a:t>
            </a:r>
            <a:r>
              <a:rPr lang="cs-CZ" altLang="en-US" sz="1100" dirty="0" err="1">
                <a:solidFill>
                  <a:srgbClr val="0070C0"/>
                </a:solidFill>
              </a:rPr>
              <a:t>string</a:t>
            </a:r>
            <a:r>
              <a:rPr lang="cs-CZ" altLang="en-US" sz="1100" dirty="0"/>
              <a:t> </a:t>
            </a:r>
            <a:r>
              <a:rPr lang="cs-CZ" altLang="en-US" sz="1100" dirty="0" err="1"/>
              <a:t>result</a:t>
            </a:r>
            <a:r>
              <a:rPr lang="cs-CZ" altLang="en-US" sz="1100" dirty="0"/>
              <a:t>)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</a:t>
            </a:r>
            <a:r>
              <a:rPr lang="cs-CZ" altLang="en-US" sz="1100" dirty="0">
                <a:solidFill>
                  <a:srgbClr val="00B0F0"/>
                </a:solidFill>
              </a:rPr>
              <a:t>_</a:t>
            </a:r>
            <a:r>
              <a:rPr lang="cs-CZ" altLang="en-US" sz="1100" dirty="0" err="1">
                <a:solidFill>
                  <a:srgbClr val="00B0F0"/>
                </a:solidFill>
              </a:rPr>
              <a:t>proactor</a:t>
            </a:r>
            <a:r>
              <a:rPr lang="cs-CZ" altLang="en-US" sz="1100" dirty="0" err="1"/>
              <a:t>.</a:t>
            </a:r>
            <a:r>
              <a:rPr lang="cs-CZ" altLang="en-US" sz="1100" dirty="0" err="1">
                <a:solidFill>
                  <a:srgbClr val="00B050"/>
                </a:solidFill>
              </a:rPr>
              <a:t>RegisterHandle</a:t>
            </a:r>
            <a:r>
              <a:rPr lang="cs-CZ" altLang="en-US" sz="1100" dirty="0"/>
              <a:t>(</a:t>
            </a:r>
            <a:r>
              <a:rPr lang="cs-CZ" altLang="en-US" sz="1100" dirty="0" err="1"/>
              <a:t>new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ServiceCompletionHandler</a:t>
            </a:r>
            <a:r>
              <a:rPr lang="cs-CZ" altLang="en-US" sz="1100" dirty="0"/>
              <a:t>());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}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2690FB5F-EC82-9656-A383-DCE99844BA85}"/>
              </a:ext>
            </a:extLst>
          </p:cNvPr>
          <p:cNvSpPr txBox="1"/>
          <p:nvPr/>
        </p:nvSpPr>
        <p:spPr>
          <a:xfrm>
            <a:off x="5220072" y="1066800"/>
            <a:ext cx="406794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rgbClr val="0070C0"/>
                </a:solidFill>
              </a:rPr>
              <a:t>public </a:t>
            </a:r>
            <a:r>
              <a:rPr lang="cs-CZ" altLang="en-US" sz="1100" b="1" dirty="0" err="1">
                <a:solidFill>
                  <a:srgbClr val="0070C0"/>
                </a:solidFill>
              </a:rPr>
              <a:t>class</a:t>
            </a:r>
            <a:r>
              <a:rPr lang="cs-CZ" altLang="en-US" sz="1100" b="1" dirty="0"/>
              <a:t> </a:t>
            </a:r>
            <a:r>
              <a:rPr lang="cs-CZ" altLang="en-US" sz="1100" b="1" dirty="0" err="1">
                <a:solidFill>
                  <a:srgbClr val="7030A0"/>
                </a:solidFill>
              </a:rPr>
              <a:t>ServiceCompletionHandler</a:t>
            </a:r>
            <a:r>
              <a:rPr lang="cs-CZ" altLang="en-US" sz="1100" b="1" dirty="0"/>
              <a:t> : </a:t>
            </a:r>
            <a:r>
              <a:rPr lang="cs-CZ" altLang="en-US" sz="1100" b="1" dirty="0" err="1">
                <a:solidFill>
                  <a:srgbClr val="7030A0"/>
                </a:solidFill>
              </a:rPr>
              <a:t>ICompletionHandler</a:t>
            </a:r>
            <a:r>
              <a:rPr lang="cs-CZ" altLang="en-US" sz="1100" b="1" dirty="0">
                <a:solidFill>
                  <a:schemeClr val="tx1"/>
                </a:solidFill>
              </a:rPr>
              <a:t>&lt;</a:t>
            </a:r>
            <a:r>
              <a:rPr lang="cs-CZ" altLang="en-US" sz="1100" b="1" dirty="0" err="1">
                <a:solidFill>
                  <a:srgbClr val="0070C0"/>
                </a:solidFill>
              </a:rPr>
              <a:t>string</a:t>
            </a:r>
            <a:r>
              <a:rPr lang="cs-CZ" altLang="en-US" sz="1100" b="1" dirty="0">
                <a:solidFill>
                  <a:schemeClr val="tx1"/>
                </a:solidFill>
              </a:rPr>
              <a:t>&gt;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rgbClr val="0070C0"/>
                </a:solidFill>
              </a:rPr>
              <a:t>    public </a:t>
            </a:r>
            <a:r>
              <a:rPr lang="cs-CZ" altLang="en-US" sz="1100" b="1" dirty="0" err="1">
                <a:solidFill>
                  <a:srgbClr val="0070C0"/>
                </a:solidFill>
              </a:rPr>
              <a:t>async</a:t>
            </a:r>
            <a:r>
              <a:rPr lang="cs-CZ" altLang="en-US" sz="1100" b="1" dirty="0"/>
              <a:t> </a:t>
            </a:r>
            <a:r>
              <a:rPr lang="cs-CZ" altLang="en-US" sz="1100" b="1" dirty="0" err="1">
                <a:solidFill>
                  <a:srgbClr val="7030A0"/>
                </a:solidFill>
              </a:rPr>
              <a:t>Task</a:t>
            </a:r>
            <a:r>
              <a:rPr lang="cs-CZ" altLang="en-US" sz="1100" b="1" dirty="0"/>
              <a:t> </a:t>
            </a:r>
            <a:r>
              <a:rPr lang="cs-CZ" altLang="en-US" sz="1100" b="1" dirty="0" err="1">
                <a:solidFill>
                  <a:srgbClr val="00B050"/>
                </a:solidFill>
              </a:rPr>
              <a:t>HandleCompletion</a:t>
            </a:r>
            <a:r>
              <a:rPr lang="cs-CZ" altLang="en-US" sz="1100" b="1" dirty="0">
                <a:solidFill>
                  <a:schemeClr val="tx1"/>
                </a:solidFill>
              </a:rPr>
              <a:t>(</a:t>
            </a:r>
            <a:r>
              <a:rPr lang="cs-CZ" altLang="en-US" sz="1100" b="1" dirty="0" err="1">
                <a:solidFill>
                  <a:srgbClr val="0070C0"/>
                </a:solidFill>
              </a:rPr>
              <a:t>string</a:t>
            </a:r>
            <a:r>
              <a:rPr lang="cs-CZ" altLang="en-US" sz="1100" b="1" dirty="0"/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result</a:t>
            </a:r>
            <a:r>
              <a:rPr lang="cs-CZ" altLang="en-US" sz="1100" b="1" dirty="0">
                <a:solidFill>
                  <a:schemeClr val="tx1"/>
                </a:solidFill>
              </a:rPr>
              <a:t>)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</a:t>
            </a:r>
            <a:r>
              <a:rPr lang="cs-CZ" altLang="en-US" sz="1100" b="1" dirty="0" err="1">
                <a:solidFill>
                  <a:srgbClr val="7030A0"/>
                </a:solidFill>
              </a:rPr>
              <a:t>Console</a:t>
            </a:r>
            <a:r>
              <a:rPr lang="cs-CZ" altLang="en-US" sz="1100" b="1" dirty="0" err="1">
                <a:solidFill>
                  <a:schemeClr val="tx1"/>
                </a:solidFill>
              </a:rPr>
              <a:t>.</a:t>
            </a:r>
            <a:r>
              <a:rPr lang="cs-CZ" altLang="en-US" sz="1100" b="1" dirty="0" err="1">
                <a:solidFill>
                  <a:srgbClr val="00B050"/>
                </a:solidFill>
              </a:rPr>
              <a:t>WriteLine</a:t>
            </a:r>
            <a:r>
              <a:rPr lang="cs-CZ" altLang="en-US" sz="1100" b="1" dirty="0">
                <a:solidFill>
                  <a:schemeClr val="tx1"/>
                </a:solidFill>
              </a:rPr>
              <a:t>(</a:t>
            </a:r>
            <a:r>
              <a:rPr lang="cs-CZ" altLang="en-US" sz="1100" b="1" dirty="0">
                <a:solidFill>
                  <a:srgbClr val="FFC000"/>
                </a:solidFill>
              </a:rPr>
              <a:t>“</a:t>
            </a:r>
            <a:r>
              <a:rPr lang="cs-CZ" altLang="en-US" sz="1100" b="1" dirty="0" err="1">
                <a:solidFill>
                  <a:srgbClr val="FFC000"/>
                </a:solidFill>
              </a:rPr>
              <a:t>HandleCompletion</a:t>
            </a:r>
            <a:r>
              <a:rPr lang="cs-CZ" altLang="en-US" sz="1100" b="1" dirty="0">
                <a:solidFill>
                  <a:srgbClr val="FFC000"/>
                </a:solidFill>
              </a:rPr>
              <a:t>“ </a:t>
            </a:r>
            <a:r>
              <a:rPr lang="cs-CZ" altLang="en-US" sz="1100" b="1" dirty="0">
                <a:solidFill>
                  <a:schemeClr val="tx1"/>
                </a:solidFill>
              </a:rPr>
              <a:t>+ </a:t>
            </a:r>
            <a:r>
              <a:rPr lang="cs-CZ" altLang="en-US" sz="1100" b="1" dirty="0" err="1">
                <a:solidFill>
                  <a:schemeClr val="tx1"/>
                </a:solidFill>
              </a:rPr>
              <a:t>result</a:t>
            </a:r>
            <a:r>
              <a:rPr lang="cs-CZ" altLang="en-US" sz="1100" b="1" dirty="0">
                <a:solidFill>
                  <a:schemeClr val="tx1"/>
                </a:solidFill>
              </a:rPr>
              <a:t>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}</a:t>
            </a:r>
          </a:p>
          <a:p>
            <a:endParaRPr lang="sk-SK" sz="1100" b="1" dirty="0"/>
          </a:p>
        </p:txBody>
      </p:sp>
    </p:spTree>
    <p:extLst>
      <p:ext uri="{BB962C8B-B14F-4D97-AF65-F5344CB8AC3E}">
        <p14:creationId xmlns:p14="http://schemas.microsoft.com/office/powerpoint/2010/main" val="28204775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-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implementace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public interface </a:t>
            </a:r>
            <a:r>
              <a:rPr lang="cs-CZ" altLang="en-US" sz="1100" dirty="0" err="1">
                <a:solidFill>
                  <a:srgbClr val="7030A0"/>
                </a:solidFill>
              </a:rPr>
              <a:t>IProactor</a:t>
            </a:r>
            <a:endParaRPr lang="cs-CZ" altLang="en-US" sz="1100" dirty="0">
              <a:solidFill>
                <a:srgbClr val="7030A0"/>
              </a:solidFill>
            </a:endParaRP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</a:t>
            </a:r>
            <a:r>
              <a:rPr lang="cs-CZ" altLang="en-US" sz="1100" dirty="0" err="1">
                <a:solidFill>
                  <a:srgbClr val="0070C0"/>
                </a:solidFill>
              </a:rPr>
              <a:t>void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00B050"/>
                </a:solidFill>
              </a:rPr>
              <a:t>RegisterHandle</a:t>
            </a:r>
            <a:r>
              <a:rPr lang="cs-CZ" altLang="en-US" sz="1100" dirty="0"/>
              <a:t>&lt;</a:t>
            </a:r>
            <a:r>
              <a:rPr lang="cs-CZ" altLang="en-US" sz="1100" dirty="0">
                <a:solidFill>
                  <a:srgbClr val="7030A0"/>
                </a:solidFill>
              </a:rPr>
              <a:t>T</a:t>
            </a:r>
            <a:r>
              <a:rPr lang="cs-CZ" altLang="en-US" sz="1100" dirty="0"/>
              <a:t>&gt;(</a:t>
            </a:r>
            <a:r>
              <a:rPr lang="cs-CZ" altLang="en-US" sz="1100" dirty="0" err="1">
                <a:solidFill>
                  <a:srgbClr val="7030A0"/>
                </a:solidFill>
              </a:rPr>
              <a:t>ICompletionHandler</a:t>
            </a:r>
            <a:r>
              <a:rPr lang="cs-CZ" altLang="en-US" sz="1100" dirty="0"/>
              <a:t>&lt;</a:t>
            </a:r>
            <a:r>
              <a:rPr lang="cs-CZ" altLang="en-US" sz="1100" dirty="0">
                <a:solidFill>
                  <a:srgbClr val="7030A0"/>
                </a:solidFill>
              </a:rPr>
              <a:t>T</a:t>
            </a:r>
            <a:r>
              <a:rPr lang="cs-CZ" altLang="en-US" sz="1100" dirty="0"/>
              <a:t>&gt; </a:t>
            </a:r>
            <a:r>
              <a:rPr lang="cs-CZ" altLang="en-US" sz="1100" dirty="0" err="1"/>
              <a:t>handler</a:t>
            </a:r>
            <a:r>
              <a:rPr lang="cs-CZ" altLang="en-US" sz="1100" dirty="0"/>
              <a:t>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public </a:t>
            </a:r>
            <a:r>
              <a:rPr lang="cs-CZ" altLang="en-US" sz="1100" dirty="0" err="1">
                <a:solidFill>
                  <a:srgbClr val="0070C0"/>
                </a:solidFill>
              </a:rPr>
              <a:t>class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MyProactor</a:t>
            </a:r>
            <a:r>
              <a:rPr lang="cs-CZ" altLang="en-US" sz="1100" dirty="0"/>
              <a:t> : </a:t>
            </a:r>
            <a:r>
              <a:rPr lang="cs-CZ" altLang="en-US" sz="1100" dirty="0" err="1">
                <a:solidFill>
                  <a:srgbClr val="7030A0"/>
                </a:solidFill>
              </a:rPr>
              <a:t>IProactor</a:t>
            </a:r>
            <a:endParaRPr lang="cs-CZ" altLang="en-US" sz="1100" dirty="0">
              <a:solidFill>
                <a:srgbClr val="7030A0"/>
              </a:solidFill>
            </a:endParaRP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    </a:t>
            </a:r>
            <a:r>
              <a:rPr lang="cs-CZ" altLang="en-US" sz="1100" dirty="0" err="1">
                <a:solidFill>
                  <a:srgbClr val="0070C0"/>
                </a:solidFill>
              </a:rPr>
              <a:t>private</a:t>
            </a:r>
            <a:r>
              <a:rPr lang="cs-CZ" altLang="en-US" sz="1100" dirty="0">
                <a:solidFill>
                  <a:srgbClr val="0070C0"/>
                </a:solidFill>
              </a:rPr>
              <a:t> </a:t>
            </a:r>
            <a:r>
              <a:rPr lang="cs-CZ" altLang="en-US" sz="1100" dirty="0" err="1">
                <a:solidFill>
                  <a:srgbClr val="0070C0"/>
                </a:solidFill>
              </a:rPr>
              <a:t>readonly</a:t>
            </a:r>
            <a:r>
              <a:rPr lang="cs-CZ" altLang="en-US" sz="1100" dirty="0"/>
              <a:t> </a:t>
            </a:r>
            <a:r>
              <a:rPr lang="cs-CZ" altLang="en-US" sz="1100" dirty="0" err="1">
                <a:solidFill>
                  <a:srgbClr val="7030A0"/>
                </a:solidFill>
              </a:rPr>
              <a:t>Queue</a:t>
            </a:r>
            <a:r>
              <a:rPr lang="cs-CZ" altLang="en-US" sz="1100" dirty="0"/>
              <a:t>&lt;</a:t>
            </a:r>
            <a:r>
              <a:rPr lang="cs-CZ" altLang="en-US" sz="1100" dirty="0" err="1">
                <a:solidFill>
                  <a:srgbClr val="7030A0"/>
                </a:solidFill>
              </a:rPr>
              <a:t>Action</a:t>
            </a:r>
            <a:r>
              <a:rPr lang="cs-CZ" altLang="en-US" sz="1100" dirty="0"/>
              <a:t>&gt; </a:t>
            </a:r>
            <a:r>
              <a:rPr lang="cs-CZ" altLang="en-US" sz="1100" dirty="0">
                <a:solidFill>
                  <a:srgbClr val="00B0F0"/>
                </a:solidFill>
              </a:rPr>
              <a:t>_</a:t>
            </a:r>
            <a:r>
              <a:rPr lang="cs-CZ" altLang="en-US" sz="1100" dirty="0" err="1">
                <a:solidFill>
                  <a:srgbClr val="00B0F0"/>
                </a:solidFill>
              </a:rPr>
              <a:t>eventQueue</a:t>
            </a:r>
            <a:r>
              <a:rPr lang="cs-CZ" altLang="en-US" sz="1100" dirty="0"/>
              <a:t> = </a:t>
            </a:r>
            <a:r>
              <a:rPr lang="cs-CZ" altLang="en-US" sz="1100" dirty="0" err="1">
                <a:solidFill>
                  <a:srgbClr val="0070C0"/>
                </a:solidFill>
              </a:rPr>
              <a:t>new</a:t>
            </a:r>
            <a:r>
              <a:rPr lang="cs-CZ" altLang="en-US" sz="1100" dirty="0"/>
              <a:t> </a:t>
            </a:r>
            <a:r>
              <a:rPr lang="cs-CZ" altLang="en-US" sz="1100" dirty="0" err="1"/>
              <a:t>Queue</a:t>
            </a:r>
            <a:r>
              <a:rPr lang="cs-CZ" altLang="en-US" sz="1100" dirty="0"/>
              <a:t>&lt;</a:t>
            </a:r>
            <a:r>
              <a:rPr lang="cs-CZ" altLang="en-US" sz="1100" dirty="0" err="1"/>
              <a:t>Action</a:t>
            </a:r>
            <a:r>
              <a:rPr lang="cs-CZ" altLang="en-US" sz="1100" dirty="0"/>
              <a:t>&gt;();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1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>
                <a:solidFill>
                  <a:srgbClr val="0070C0"/>
                </a:solidFill>
              </a:rPr>
              <a:t>    public </a:t>
            </a:r>
            <a:r>
              <a:rPr lang="cs-CZ" altLang="en-US" sz="1100" dirty="0" err="1">
                <a:solidFill>
                  <a:srgbClr val="0070C0"/>
                </a:solidFill>
              </a:rPr>
              <a:t>void</a:t>
            </a:r>
            <a:r>
              <a:rPr lang="cs-CZ" altLang="en-US" sz="1100" dirty="0">
                <a:solidFill>
                  <a:srgbClr val="0070C0"/>
                </a:solidFill>
              </a:rPr>
              <a:t> </a:t>
            </a:r>
            <a:r>
              <a:rPr lang="cs-CZ" altLang="en-US" sz="1100" dirty="0" err="1">
                <a:solidFill>
                  <a:srgbClr val="00B050"/>
                </a:solidFill>
              </a:rPr>
              <a:t>RegisterHandle</a:t>
            </a:r>
            <a:r>
              <a:rPr lang="cs-CZ" altLang="en-US" sz="1100" dirty="0"/>
              <a:t>&lt;</a:t>
            </a:r>
            <a:r>
              <a:rPr lang="cs-CZ" altLang="en-US" sz="1100" dirty="0">
                <a:solidFill>
                  <a:srgbClr val="7030A0"/>
                </a:solidFill>
              </a:rPr>
              <a:t>T</a:t>
            </a:r>
            <a:r>
              <a:rPr lang="cs-CZ" altLang="en-US" sz="1100" dirty="0"/>
              <a:t>&gt;(</a:t>
            </a:r>
            <a:r>
              <a:rPr lang="cs-CZ" altLang="en-US" sz="1100" dirty="0" err="1">
                <a:solidFill>
                  <a:srgbClr val="7030A0"/>
                </a:solidFill>
              </a:rPr>
              <a:t>ICompletionHandler</a:t>
            </a:r>
            <a:r>
              <a:rPr lang="cs-CZ" altLang="en-US" sz="1100" dirty="0"/>
              <a:t>&lt;</a:t>
            </a:r>
            <a:r>
              <a:rPr lang="cs-CZ" altLang="en-US" sz="1100" dirty="0">
                <a:solidFill>
                  <a:srgbClr val="7030A0"/>
                </a:solidFill>
              </a:rPr>
              <a:t>T</a:t>
            </a:r>
            <a:r>
              <a:rPr lang="cs-CZ" altLang="en-US" sz="1100" dirty="0"/>
              <a:t>&gt; </a:t>
            </a:r>
            <a:r>
              <a:rPr lang="cs-CZ" altLang="en-US" sz="1100" dirty="0" err="1"/>
              <a:t>handler</a:t>
            </a:r>
            <a:r>
              <a:rPr lang="cs-CZ" altLang="en-US" sz="1100" dirty="0"/>
              <a:t>)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</a:t>
            </a:r>
            <a:r>
              <a:rPr lang="cs-CZ" altLang="en-US" sz="1100" dirty="0" err="1">
                <a:solidFill>
                  <a:srgbClr val="7030A0"/>
                </a:solidFill>
              </a:rPr>
              <a:t>Task</a:t>
            </a:r>
            <a:r>
              <a:rPr lang="cs-CZ" altLang="en-US" sz="1100" dirty="0" err="1"/>
              <a:t>.Run</a:t>
            </a:r>
            <a:r>
              <a:rPr lang="cs-CZ" altLang="en-US" sz="1100" dirty="0"/>
              <a:t>(</a:t>
            </a:r>
            <a:r>
              <a:rPr lang="cs-CZ" altLang="en-US" sz="1100" dirty="0" err="1">
                <a:solidFill>
                  <a:srgbClr val="0070C0"/>
                </a:solidFill>
              </a:rPr>
              <a:t>async</a:t>
            </a:r>
            <a:r>
              <a:rPr lang="cs-CZ" altLang="en-US" sz="1100" dirty="0"/>
              <a:t> () =&gt;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    </a:t>
            </a:r>
            <a:r>
              <a:rPr lang="cs-CZ" altLang="en-US" sz="1100" dirty="0" err="1">
                <a:solidFill>
                  <a:srgbClr val="0070C0"/>
                </a:solidFill>
              </a:rPr>
              <a:t>await</a:t>
            </a:r>
            <a:r>
              <a:rPr lang="cs-CZ" altLang="en-US" sz="1100" dirty="0"/>
              <a:t> </a:t>
            </a:r>
            <a:r>
              <a:rPr lang="cs-CZ" altLang="en-US" sz="1100" dirty="0" err="1"/>
              <a:t>handler.</a:t>
            </a:r>
            <a:r>
              <a:rPr lang="cs-CZ" altLang="en-US" sz="1100" dirty="0" err="1">
                <a:solidFill>
                  <a:srgbClr val="00B050"/>
                </a:solidFill>
              </a:rPr>
              <a:t>HandleCompletion</a:t>
            </a:r>
            <a:r>
              <a:rPr lang="cs-CZ" altLang="en-US" sz="1100" dirty="0"/>
              <a:t>(</a:t>
            </a:r>
            <a:r>
              <a:rPr lang="cs-CZ" altLang="en-US" sz="1100" dirty="0">
                <a:solidFill>
                  <a:srgbClr val="FFC000"/>
                </a:solidFill>
              </a:rPr>
              <a:t>"</a:t>
            </a:r>
            <a:r>
              <a:rPr lang="cs-CZ" altLang="en-US" sz="1100" dirty="0" err="1">
                <a:solidFill>
                  <a:srgbClr val="FFC000"/>
                </a:solidFill>
              </a:rPr>
              <a:t>Completed</a:t>
            </a:r>
            <a:r>
              <a:rPr lang="cs-CZ" altLang="en-US" sz="1100" dirty="0">
                <a:solidFill>
                  <a:srgbClr val="FFC000"/>
                </a:solidFill>
              </a:rPr>
              <a:t>"</a:t>
            </a:r>
            <a:r>
              <a:rPr lang="cs-CZ" altLang="en-US" sz="1100" dirty="0"/>
              <a:t>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    });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100" dirty="0"/>
              <a:t>    }</a:t>
            </a: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DF3E5436-E3C4-412D-922F-55843E8A94A6}"/>
              </a:ext>
            </a:extLst>
          </p:cNvPr>
          <p:cNvSpPr txBox="1"/>
          <p:nvPr/>
        </p:nvSpPr>
        <p:spPr>
          <a:xfrm>
            <a:off x="5652120" y="1066800"/>
            <a:ext cx="33394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rgbClr val="0070C0"/>
                </a:solidFill>
              </a:rPr>
              <a:t>public </a:t>
            </a:r>
            <a:r>
              <a:rPr lang="cs-CZ" altLang="en-US" sz="1100" b="1" dirty="0" err="1">
                <a:solidFill>
                  <a:srgbClr val="0070C0"/>
                </a:solidFill>
              </a:rPr>
              <a:t>void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rgbClr val="00B050"/>
                </a:solidFill>
              </a:rPr>
              <a:t>RunEventLoop</a:t>
            </a:r>
            <a:r>
              <a:rPr lang="cs-CZ" altLang="en-US" sz="1100" b="1" dirty="0">
                <a:solidFill>
                  <a:schemeClr val="tx1"/>
                </a:solidFill>
              </a:rPr>
              <a:t>()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while</a:t>
            </a:r>
            <a:r>
              <a:rPr lang="cs-CZ" altLang="en-US" sz="1100" b="1" dirty="0">
                <a:solidFill>
                  <a:schemeClr val="tx1"/>
                </a:solidFill>
              </a:rPr>
              <a:t> (</a:t>
            </a:r>
            <a:r>
              <a:rPr lang="cs-CZ" altLang="en-US" sz="1100" b="1" dirty="0" err="1">
                <a:solidFill>
                  <a:srgbClr val="0070C0"/>
                </a:solidFill>
              </a:rPr>
              <a:t>true</a:t>
            </a:r>
            <a:r>
              <a:rPr lang="cs-CZ" altLang="en-US" sz="1100" b="1" dirty="0">
                <a:solidFill>
                  <a:schemeClr val="tx1"/>
                </a:solidFill>
              </a:rPr>
              <a:t>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</a:t>
            </a:r>
            <a:r>
              <a:rPr lang="cs-CZ" altLang="en-US" sz="1100" b="1" dirty="0" err="1">
                <a:solidFill>
                  <a:srgbClr val="7030A0"/>
                </a:solidFill>
              </a:rPr>
              <a:t>Action</a:t>
            </a:r>
            <a:r>
              <a:rPr lang="cs-CZ" altLang="en-US" sz="1100" b="1" dirty="0">
                <a:solidFill>
                  <a:schemeClr val="tx1"/>
                </a:solidFill>
              </a:rPr>
              <a:t> </a:t>
            </a:r>
            <a:r>
              <a:rPr lang="cs-CZ" altLang="en-US" sz="1100" b="1" dirty="0" err="1">
                <a:solidFill>
                  <a:schemeClr val="tx1"/>
                </a:solidFill>
              </a:rPr>
              <a:t>action</a:t>
            </a:r>
            <a:r>
              <a:rPr lang="cs-CZ" altLang="en-US" sz="1100" b="1" dirty="0">
                <a:solidFill>
                  <a:schemeClr val="tx1"/>
                </a:solidFill>
              </a:rPr>
              <a:t>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lock</a:t>
            </a:r>
            <a:r>
              <a:rPr lang="cs-CZ" altLang="en-US" sz="1100" b="1" dirty="0">
                <a:solidFill>
                  <a:schemeClr val="tx1"/>
                </a:solidFill>
              </a:rPr>
              <a:t> (</a:t>
            </a:r>
            <a:r>
              <a:rPr lang="cs-CZ" altLang="en-US" sz="1100" b="1" dirty="0">
                <a:solidFill>
                  <a:srgbClr val="00B0F0"/>
                </a:solidFill>
              </a:rPr>
              <a:t>_</a:t>
            </a:r>
            <a:r>
              <a:rPr lang="cs-CZ" altLang="en-US" sz="1100" b="1" dirty="0" err="1">
                <a:solidFill>
                  <a:srgbClr val="00B0F0"/>
                </a:solidFill>
              </a:rPr>
              <a:t>eventQueue</a:t>
            </a:r>
            <a:r>
              <a:rPr lang="cs-CZ" altLang="en-US" sz="1100" b="1" dirty="0">
                <a:solidFill>
                  <a:schemeClr val="tx1"/>
                </a:solidFill>
              </a:rPr>
              <a:t>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{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if</a:t>
            </a:r>
            <a:r>
              <a:rPr lang="cs-CZ" altLang="en-US" sz="1100" b="1" dirty="0">
                <a:solidFill>
                  <a:schemeClr val="tx1"/>
                </a:solidFill>
              </a:rPr>
              <a:t> (</a:t>
            </a:r>
            <a:r>
              <a:rPr lang="cs-CZ" altLang="en-US" sz="1100" b="1" dirty="0">
                <a:solidFill>
                  <a:srgbClr val="00B0F0"/>
                </a:solidFill>
              </a:rPr>
              <a:t>_</a:t>
            </a:r>
            <a:r>
              <a:rPr lang="cs-CZ" altLang="en-US" sz="1100" b="1" dirty="0" err="1">
                <a:solidFill>
                  <a:srgbClr val="00B0F0"/>
                </a:solidFill>
              </a:rPr>
              <a:t>eventQueue</a:t>
            </a:r>
            <a:r>
              <a:rPr lang="cs-CZ" altLang="en-US" sz="1100" b="1" dirty="0" err="1">
                <a:solidFill>
                  <a:schemeClr val="tx1"/>
                </a:solidFill>
              </a:rPr>
              <a:t>.</a:t>
            </a:r>
            <a:r>
              <a:rPr lang="cs-CZ" altLang="en-US" sz="1100" b="1" dirty="0" err="1">
                <a:solidFill>
                  <a:srgbClr val="00B0F0"/>
                </a:solidFill>
              </a:rPr>
              <a:t>Count</a:t>
            </a:r>
            <a:r>
              <a:rPr lang="cs-CZ" altLang="en-US" sz="1100" b="1" dirty="0">
                <a:solidFill>
                  <a:srgbClr val="00B0F0"/>
                </a:solidFill>
              </a:rPr>
              <a:t> </a:t>
            </a:r>
            <a:r>
              <a:rPr lang="cs-CZ" altLang="en-US" sz="1100" b="1" dirty="0">
                <a:solidFill>
                  <a:schemeClr val="tx1"/>
                </a:solidFill>
              </a:rPr>
              <a:t>== 0)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    </a:t>
            </a:r>
            <a:r>
              <a:rPr lang="cs-CZ" altLang="en-US" sz="1100" b="1" dirty="0" err="1">
                <a:solidFill>
                  <a:srgbClr val="0070C0"/>
                </a:solidFill>
              </a:rPr>
              <a:t>continue</a:t>
            </a:r>
            <a:r>
              <a:rPr lang="cs-CZ" altLang="en-US" sz="1100" b="1" dirty="0">
                <a:solidFill>
                  <a:schemeClr val="tx1"/>
                </a:solidFill>
              </a:rPr>
              <a:t>;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100" b="1" dirty="0">
              <a:solidFill>
                <a:schemeClr val="tx1"/>
              </a:solidFill>
            </a:endParaRP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    </a:t>
            </a:r>
            <a:r>
              <a:rPr lang="cs-CZ" altLang="en-US" sz="1100" b="1" dirty="0" err="1">
                <a:solidFill>
                  <a:schemeClr val="tx1"/>
                </a:solidFill>
              </a:rPr>
              <a:t>action</a:t>
            </a:r>
            <a:r>
              <a:rPr lang="cs-CZ" altLang="en-US" sz="1100" b="1" dirty="0">
                <a:solidFill>
                  <a:schemeClr val="tx1"/>
                </a:solidFill>
              </a:rPr>
              <a:t> = </a:t>
            </a:r>
            <a:r>
              <a:rPr lang="cs-CZ" altLang="en-US" sz="1100" b="1" dirty="0">
                <a:solidFill>
                  <a:srgbClr val="00B0F0"/>
                </a:solidFill>
              </a:rPr>
              <a:t>_</a:t>
            </a:r>
            <a:r>
              <a:rPr lang="cs-CZ" altLang="en-US" sz="1100" b="1" dirty="0" err="1">
                <a:solidFill>
                  <a:srgbClr val="00B0F0"/>
                </a:solidFill>
              </a:rPr>
              <a:t>eventQueue</a:t>
            </a:r>
            <a:r>
              <a:rPr lang="cs-CZ" altLang="en-US" sz="1100" b="1" dirty="0" err="1">
                <a:solidFill>
                  <a:schemeClr val="tx1"/>
                </a:solidFill>
              </a:rPr>
              <a:t>.</a:t>
            </a:r>
            <a:r>
              <a:rPr lang="cs-CZ" altLang="en-US" sz="1100" b="1" dirty="0" err="1">
                <a:solidFill>
                  <a:srgbClr val="00B050"/>
                </a:solidFill>
              </a:rPr>
              <a:t>Dequeue</a:t>
            </a:r>
            <a:r>
              <a:rPr lang="cs-CZ" altLang="en-US" sz="1100" b="1" dirty="0">
                <a:solidFill>
                  <a:schemeClr val="tx1"/>
                </a:solidFill>
              </a:rPr>
              <a:t>();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    </a:t>
            </a:r>
            <a:r>
              <a:rPr lang="cs-CZ" altLang="en-US" sz="1100" b="1" dirty="0" err="1">
                <a:solidFill>
                  <a:schemeClr val="tx1"/>
                </a:solidFill>
              </a:rPr>
              <a:t>action</a:t>
            </a:r>
            <a:r>
              <a:rPr lang="cs-CZ" altLang="en-US" sz="1100" b="1" dirty="0">
                <a:solidFill>
                  <a:schemeClr val="tx1"/>
                </a:solidFill>
              </a:rPr>
              <a:t>();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    }</a:t>
            </a:r>
          </a:p>
          <a:p>
            <a:pPr eaLnBrk="1" hangingPunct="1">
              <a:buClr>
                <a:srgbClr val="CC9900"/>
              </a:buClr>
              <a:buSzPct val="65000"/>
            </a:pPr>
            <a:r>
              <a:rPr lang="cs-CZ" altLang="en-US" sz="1100" b="1" dirty="0">
                <a:solidFill>
                  <a:schemeClr val="tx1"/>
                </a:solidFill>
              </a:rPr>
              <a:t>}</a:t>
            </a:r>
            <a:endParaRPr lang="sk-SK" sz="11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3272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-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implementace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354088" y="1772816"/>
            <a:ext cx="6435824" cy="387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>
                <a:solidFill>
                  <a:srgbClr val="0070C0"/>
                </a:solidFill>
              </a:rPr>
              <a:t>public </a:t>
            </a:r>
            <a:r>
              <a:rPr lang="cs-CZ" altLang="en-US" sz="1200" dirty="0" err="1">
                <a:solidFill>
                  <a:srgbClr val="0070C0"/>
                </a:solidFill>
              </a:rPr>
              <a:t>class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Initiator</a:t>
            </a:r>
            <a:endParaRPr lang="cs-CZ" altLang="en-US" sz="1200" dirty="0">
              <a:solidFill>
                <a:srgbClr val="7030A0"/>
              </a:solidFill>
            </a:endParaRP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>
                <a:solidFill>
                  <a:srgbClr val="0070C0"/>
                </a:solidFill>
              </a:rPr>
              <a:t>    </a:t>
            </a:r>
            <a:r>
              <a:rPr lang="cs-CZ" altLang="en-US" sz="1200" dirty="0" err="1">
                <a:solidFill>
                  <a:srgbClr val="0070C0"/>
                </a:solidFill>
              </a:rPr>
              <a:t>private</a:t>
            </a:r>
            <a:r>
              <a:rPr lang="cs-CZ" altLang="en-US" sz="1200" dirty="0">
                <a:solidFill>
                  <a:srgbClr val="0070C0"/>
                </a:solidFill>
              </a:rPr>
              <a:t> </a:t>
            </a:r>
            <a:r>
              <a:rPr lang="cs-CZ" altLang="en-US" sz="1200" dirty="0" err="1">
                <a:solidFill>
                  <a:srgbClr val="0070C0"/>
                </a:solidFill>
              </a:rPr>
              <a:t>readonly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IProactor</a:t>
            </a:r>
            <a:r>
              <a:rPr lang="cs-CZ" altLang="en-US" sz="1200" dirty="0"/>
              <a:t> </a:t>
            </a:r>
            <a:r>
              <a:rPr lang="cs-CZ" altLang="en-US" sz="1200" dirty="0">
                <a:solidFill>
                  <a:srgbClr val="00B0F0"/>
                </a:solidFill>
              </a:rPr>
              <a:t>_</a:t>
            </a:r>
            <a:r>
              <a:rPr lang="cs-CZ" altLang="en-US" sz="1200" dirty="0" err="1">
                <a:solidFill>
                  <a:srgbClr val="00B0F0"/>
                </a:solidFill>
              </a:rPr>
              <a:t>proactor</a:t>
            </a:r>
            <a:r>
              <a:rPr lang="cs-CZ" altLang="en-US" sz="1200" dirty="0"/>
              <a:t>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200" dirty="0">
              <a:solidFill>
                <a:srgbClr val="00B0F0"/>
              </a:solidFill>
            </a:endParaRP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</a:t>
            </a:r>
            <a:r>
              <a:rPr lang="cs-CZ" altLang="en-US" sz="1200" dirty="0">
                <a:solidFill>
                  <a:srgbClr val="0070C0"/>
                </a:solidFill>
              </a:rPr>
              <a:t>public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Initiator</a:t>
            </a:r>
            <a:r>
              <a:rPr lang="cs-CZ" altLang="en-US" sz="1200" dirty="0"/>
              <a:t>(</a:t>
            </a:r>
            <a:r>
              <a:rPr lang="cs-CZ" altLang="en-US" sz="1200" dirty="0" err="1">
                <a:solidFill>
                  <a:srgbClr val="7030A0"/>
                </a:solidFill>
              </a:rPr>
              <a:t>IProactor</a:t>
            </a:r>
            <a:r>
              <a:rPr lang="cs-CZ" altLang="en-US" sz="1200" dirty="0"/>
              <a:t> </a:t>
            </a:r>
            <a:r>
              <a:rPr lang="cs-CZ" altLang="en-US" sz="1200" dirty="0" err="1"/>
              <a:t>proactor</a:t>
            </a:r>
            <a:r>
              <a:rPr lang="cs-CZ" altLang="en-US" sz="1200" dirty="0"/>
              <a:t>)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>
                <a:solidFill>
                  <a:srgbClr val="00B0F0"/>
                </a:solidFill>
              </a:rPr>
              <a:t>_</a:t>
            </a:r>
            <a:r>
              <a:rPr lang="cs-CZ" altLang="en-US" sz="1200" dirty="0" err="1">
                <a:solidFill>
                  <a:srgbClr val="00B0F0"/>
                </a:solidFill>
              </a:rPr>
              <a:t>proactor</a:t>
            </a:r>
            <a:r>
              <a:rPr lang="cs-CZ" altLang="en-US" sz="1200" dirty="0"/>
              <a:t> = </a:t>
            </a:r>
            <a:r>
              <a:rPr lang="cs-CZ" altLang="en-US" sz="1200" dirty="0" err="1"/>
              <a:t>proactor</a:t>
            </a:r>
            <a:r>
              <a:rPr lang="cs-CZ" altLang="en-US" sz="1200" dirty="0"/>
              <a:t>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>
                <a:solidFill>
                  <a:srgbClr val="0070C0"/>
                </a:solidFill>
              </a:rPr>
              <a:t>    public </a:t>
            </a:r>
            <a:r>
              <a:rPr lang="cs-CZ" altLang="en-US" sz="1200" dirty="0" err="1">
                <a:solidFill>
                  <a:srgbClr val="0070C0"/>
                </a:solidFill>
              </a:rPr>
              <a:t>void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00B050"/>
                </a:solidFill>
              </a:rPr>
              <a:t>InitiateAsynchronousOperation</a:t>
            </a:r>
            <a:r>
              <a:rPr lang="cs-CZ" altLang="en-US" sz="1200" dirty="0"/>
              <a:t>()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>
                <a:solidFill>
                  <a:srgbClr val="0070C0"/>
                </a:solidFill>
              </a:rPr>
              <a:t>var</a:t>
            </a:r>
            <a:r>
              <a:rPr lang="cs-CZ" altLang="en-US" sz="1200" dirty="0"/>
              <a:t> </a:t>
            </a:r>
            <a:r>
              <a:rPr lang="cs-CZ" altLang="en-US" sz="1200" dirty="0" err="1"/>
              <a:t>connectionHandler</a:t>
            </a:r>
            <a:r>
              <a:rPr lang="cs-CZ" altLang="en-US" sz="1200" dirty="0"/>
              <a:t> = </a:t>
            </a:r>
            <a:r>
              <a:rPr lang="cs-CZ" altLang="en-US" sz="1200" dirty="0" err="1">
                <a:solidFill>
                  <a:srgbClr val="0070C0"/>
                </a:solidFill>
              </a:rPr>
              <a:t>new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ConnectionCompletionHandler</a:t>
            </a:r>
            <a:r>
              <a:rPr lang="cs-CZ" altLang="en-US" sz="1200" dirty="0"/>
              <a:t>(</a:t>
            </a:r>
            <a:r>
              <a:rPr lang="cs-CZ" altLang="en-US" sz="1200" dirty="0">
                <a:solidFill>
                  <a:srgbClr val="00B0F0"/>
                </a:solidFill>
              </a:rPr>
              <a:t>_</a:t>
            </a:r>
            <a:r>
              <a:rPr lang="cs-CZ" altLang="en-US" sz="1200" dirty="0" err="1">
                <a:solidFill>
                  <a:srgbClr val="00B0F0"/>
                </a:solidFill>
              </a:rPr>
              <a:t>proactor</a:t>
            </a:r>
            <a:r>
              <a:rPr lang="cs-CZ" altLang="en-US" sz="1200" dirty="0"/>
              <a:t>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>
                <a:solidFill>
                  <a:srgbClr val="00B0F0"/>
                </a:solidFill>
              </a:rPr>
              <a:t>_</a:t>
            </a:r>
            <a:r>
              <a:rPr lang="cs-CZ" altLang="en-US" sz="1200" dirty="0" err="1">
                <a:solidFill>
                  <a:srgbClr val="00B0F0"/>
                </a:solidFill>
              </a:rPr>
              <a:t>proactor</a:t>
            </a:r>
            <a:r>
              <a:rPr lang="cs-CZ" altLang="en-US" sz="1200" dirty="0" err="1"/>
              <a:t>.</a:t>
            </a:r>
            <a:r>
              <a:rPr lang="cs-CZ" altLang="en-US" sz="1200" dirty="0" err="1">
                <a:solidFill>
                  <a:srgbClr val="00B050"/>
                </a:solidFill>
              </a:rPr>
              <a:t>RegisterHandle</a:t>
            </a:r>
            <a:r>
              <a:rPr lang="cs-CZ" altLang="en-US" sz="1200" dirty="0"/>
              <a:t>(</a:t>
            </a:r>
            <a:r>
              <a:rPr lang="cs-CZ" altLang="en-US" sz="1200" dirty="0" err="1"/>
              <a:t>connectionHandler</a:t>
            </a:r>
            <a:r>
              <a:rPr lang="cs-CZ" altLang="en-US" sz="1200" dirty="0"/>
              <a:t>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383607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- </a:t>
            </a:r>
            <a:r>
              <a:rPr lang="en-US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implementace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2218184" y="1844824"/>
            <a:ext cx="4707632" cy="4090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 err="1">
                <a:solidFill>
                  <a:srgbClr val="0070C0"/>
                </a:solidFill>
              </a:rPr>
              <a:t>class</a:t>
            </a:r>
            <a:r>
              <a:rPr lang="cs-CZ" altLang="en-US" sz="1200" dirty="0"/>
              <a:t> </a:t>
            </a:r>
            <a:r>
              <a:rPr lang="cs-CZ" altLang="en-US" sz="1200" dirty="0">
                <a:solidFill>
                  <a:srgbClr val="7030A0"/>
                </a:solidFill>
              </a:rPr>
              <a:t>Program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</a:t>
            </a:r>
            <a:r>
              <a:rPr lang="cs-CZ" altLang="en-US" sz="1200" dirty="0">
                <a:solidFill>
                  <a:srgbClr val="0070C0"/>
                </a:solidFill>
              </a:rPr>
              <a:t>static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0070C0"/>
                </a:solidFill>
              </a:rPr>
              <a:t>void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00B050"/>
                </a:solidFill>
              </a:rPr>
              <a:t>Main</a:t>
            </a:r>
            <a:r>
              <a:rPr lang="cs-CZ" altLang="en-US" sz="1200" dirty="0"/>
              <a:t>(</a:t>
            </a:r>
            <a:r>
              <a:rPr lang="cs-CZ" altLang="en-US" sz="1200" dirty="0" err="1">
                <a:solidFill>
                  <a:srgbClr val="0070C0"/>
                </a:solidFill>
              </a:rPr>
              <a:t>string</a:t>
            </a:r>
            <a:r>
              <a:rPr lang="cs-CZ" altLang="en-US" sz="1200" dirty="0"/>
              <a:t>[] </a:t>
            </a:r>
            <a:r>
              <a:rPr lang="cs-CZ" altLang="en-US" sz="1200" dirty="0" err="1"/>
              <a:t>args</a:t>
            </a:r>
            <a:r>
              <a:rPr lang="cs-CZ" altLang="en-US" sz="1200" dirty="0"/>
              <a:t>)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{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>
                <a:solidFill>
                  <a:srgbClr val="0070C0"/>
                </a:solidFill>
              </a:rPr>
              <a:t>var</a:t>
            </a:r>
            <a:r>
              <a:rPr lang="cs-CZ" altLang="en-US" sz="1200" dirty="0"/>
              <a:t> </a:t>
            </a:r>
            <a:r>
              <a:rPr lang="cs-CZ" altLang="en-US" sz="1200" dirty="0" err="1"/>
              <a:t>proactor</a:t>
            </a:r>
            <a:r>
              <a:rPr lang="cs-CZ" altLang="en-US" sz="1200" dirty="0"/>
              <a:t> = </a:t>
            </a:r>
            <a:r>
              <a:rPr lang="cs-CZ" altLang="en-US" sz="1200" dirty="0" err="1">
                <a:solidFill>
                  <a:srgbClr val="0070C0"/>
                </a:solidFill>
              </a:rPr>
              <a:t>new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MyProactor</a:t>
            </a:r>
            <a:r>
              <a:rPr lang="cs-CZ" altLang="en-US" sz="1200" dirty="0"/>
              <a:t>();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>
                <a:solidFill>
                  <a:srgbClr val="0070C0"/>
                </a:solidFill>
              </a:rPr>
              <a:t>var</a:t>
            </a:r>
            <a:r>
              <a:rPr lang="cs-CZ" altLang="en-US" sz="1200" dirty="0"/>
              <a:t> </a:t>
            </a:r>
            <a:r>
              <a:rPr lang="cs-CZ" altLang="en-US" sz="1200" dirty="0" err="1"/>
              <a:t>initiator</a:t>
            </a:r>
            <a:r>
              <a:rPr lang="cs-CZ" altLang="en-US" sz="1200" dirty="0"/>
              <a:t> = </a:t>
            </a:r>
            <a:r>
              <a:rPr lang="cs-CZ" altLang="en-US" sz="1200" dirty="0" err="1">
                <a:solidFill>
                  <a:srgbClr val="0070C0"/>
                </a:solidFill>
              </a:rPr>
              <a:t>new</a:t>
            </a:r>
            <a:r>
              <a:rPr lang="cs-CZ" altLang="en-US" sz="1200" dirty="0"/>
              <a:t> </a:t>
            </a:r>
            <a:r>
              <a:rPr lang="cs-CZ" altLang="en-US" sz="1200" dirty="0" err="1">
                <a:solidFill>
                  <a:srgbClr val="7030A0"/>
                </a:solidFill>
              </a:rPr>
              <a:t>Initiator</a:t>
            </a:r>
            <a:r>
              <a:rPr lang="cs-CZ" altLang="en-US" sz="1200" dirty="0"/>
              <a:t>(</a:t>
            </a:r>
            <a:r>
              <a:rPr lang="cs-CZ" altLang="en-US" sz="1200" dirty="0" err="1"/>
              <a:t>proactor</a:t>
            </a:r>
            <a:r>
              <a:rPr lang="cs-CZ" altLang="en-US" sz="1200" dirty="0"/>
              <a:t>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 err="1">
                <a:solidFill>
                  <a:srgbClr val="7030A0"/>
                </a:solidFill>
              </a:rPr>
              <a:t>Task</a:t>
            </a:r>
            <a:r>
              <a:rPr lang="cs-CZ" altLang="en-US" sz="1200" dirty="0" err="1"/>
              <a:t>.</a:t>
            </a:r>
            <a:r>
              <a:rPr lang="cs-CZ" altLang="en-US" sz="1200" dirty="0" err="1">
                <a:solidFill>
                  <a:srgbClr val="00B050"/>
                </a:solidFill>
              </a:rPr>
              <a:t>Run</a:t>
            </a:r>
            <a:r>
              <a:rPr lang="cs-CZ" altLang="en-US" sz="1200" dirty="0"/>
              <a:t>(() =&gt; </a:t>
            </a:r>
            <a:r>
              <a:rPr lang="cs-CZ" altLang="en-US" sz="1200" dirty="0" err="1"/>
              <a:t>proactor.</a:t>
            </a:r>
            <a:r>
              <a:rPr lang="cs-CZ" altLang="en-US" sz="1200" dirty="0" err="1">
                <a:solidFill>
                  <a:srgbClr val="00B050"/>
                </a:solidFill>
              </a:rPr>
              <a:t>RunEventLoop</a:t>
            </a:r>
            <a:r>
              <a:rPr lang="cs-CZ" altLang="en-US" sz="1200" dirty="0"/>
              <a:t>());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 err="1"/>
              <a:t>initiator.</a:t>
            </a:r>
            <a:r>
              <a:rPr lang="cs-CZ" altLang="en-US" sz="1200" dirty="0" err="1">
                <a:solidFill>
                  <a:srgbClr val="00B050"/>
                </a:solidFill>
              </a:rPr>
              <a:t>InitiateAsynchronousOperation</a:t>
            </a:r>
            <a:r>
              <a:rPr lang="cs-CZ" altLang="en-US" sz="1200" dirty="0"/>
              <a:t>();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    </a:t>
            </a:r>
            <a:r>
              <a:rPr lang="cs-CZ" altLang="en-US" sz="1200" dirty="0" err="1">
                <a:solidFill>
                  <a:srgbClr val="7030A0"/>
                </a:solidFill>
              </a:rPr>
              <a:t>Console</a:t>
            </a:r>
            <a:r>
              <a:rPr lang="cs-CZ" altLang="en-US" sz="1200" dirty="0" err="1"/>
              <a:t>.</a:t>
            </a:r>
            <a:r>
              <a:rPr lang="cs-CZ" altLang="en-US" sz="1200" dirty="0" err="1">
                <a:solidFill>
                  <a:srgbClr val="00B050"/>
                </a:solidFill>
              </a:rPr>
              <a:t>ReadLine</a:t>
            </a:r>
            <a:r>
              <a:rPr lang="cs-CZ" altLang="en-US" sz="1200" dirty="0"/>
              <a:t>();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    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r>
              <a:rPr lang="cs-CZ" altLang="en-US" sz="1200" dirty="0"/>
              <a:t>}</a:t>
            </a:r>
          </a:p>
          <a:p>
            <a:pPr marL="0" indent="0" eaLnBrk="1" hangingPunct="1">
              <a:buClr>
                <a:srgbClr val="CC9900"/>
              </a:buClr>
              <a:buSzPct val="65000"/>
            </a:pPr>
            <a:endParaRPr lang="cs-CZ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50993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– varianty, použití</a:t>
            </a: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GB" altLang="en-US" sz="1800" dirty="0"/>
              <a:t> </a:t>
            </a:r>
            <a:r>
              <a:rPr lang="cs-CZ" altLang="en-US" sz="1800" dirty="0"/>
              <a:t>Asynchronní </a:t>
            </a:r>
            <a:r>
              <a:rPr lang="cs-CZ" altLang="en-US" sz="1800" dirty="0" err="1"/>
              <a:t>Completion</a:t>
            </a:r>
            <a:r>
              <a:rPr lang="cs-CZ" altLang="en-US" sz="1800" dirty="0"/>
              <a:t> </a:t>
            </a:r>
            <a:r>
              <a:rPr lang="cs-CZ" altLang="en-US" sz="1800" dirty="0" err="1"/>
              <a:t>Handler</a:t>
            </a:r>
            <a:r>
              <a:rPr lang="cs-CZ" altLang="en-US" sz="1800" dirty="0"/>
              <a:t>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Iniciátory </a:t>
            </a:r>
            <a:r>
              <a:rPr lang="cs-CZ" altLang="en-US" dirty="0" err="1"/>
              <a:t>async</a:t>
            </a:r>
            <a:r>
              <a:rPr lang="cs-CZ" altLang="en-US" dirty="0"/>
              <a:t> operací.</a:t>
            </a:r>
            <a:endParaRPr lang="en-GB" altLang="en-US" sz="1300" dirty="0">
              <a:sym typeface="Wingdings" panose="05000000000000000000" pitchFamily="2" charset="2"/>
            </a:endParaRP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en-GB" altLang="en-US" sz="1600" dirty="0">
              <a:sym typeface="Wingdings" panose="05000000000000000000" pitchFamily="2" charset="2"/>
            </a:endParaRP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</a:t>
            </a:r>
            <a:r>
              <a:rPr lang="cs-CZ" altLang="en-US" sz="1800" dirty="0" err="1"/>
              <a:t>Vícevláknový</a:t>
            </a:r>
            <a:r>
              <a:rPr lang="cs-CZ" altLang="en-US" sz="1800" dirty="0"/>
              <a:t> asynchronní </a:t>
            </a:r>
            <a:r>
              <a:rPr lang="cs-CZ" altLang="en-US" sz="1800" dirty="0" err="1"/>
              <a:t>Demultiplexer</a:t>
            </a:r>
            <a:r>
              <a:rPr lang="cs-CZ" altLang="en-US" sz="1800" dirty="0"/>
              <a:t>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Thread</a:t>
            </a:r>
            <a:r>
              <a:rPr lang="cs-CZ" altLang="en-US" dirty="0"/>
              <a:t> pool sdílející </a:t>
            </a:r>
            <a:r>
              <a:rPr lang="cs-CZ" altLang="en-US" dirty="0" err="1"/>
              <a:t>Asynchronous</a:t>
            </a:r>
            <a:r>
              <a:rPr lang="cs-CZ" altLang="en-US" dirty="0"/>
              <a:t> Event </a:t>
            </a:r>
            <a:r>
              <a:rPr lang="cs-CZ" altLang="en-US" dirty="0" err="1"/>
              <a:t>Demultiplexer</a:t>
            </a:r>
            <a:r>
              <a:rPr lang="cs-CZ" altLang="en-US" dirty="0"/>
              <a:t>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cs-CZ" altLang="en-US" sz="1600" dirty="0">
              <a:sym typeface="Wingdings" panose="05000000000000000000" pitchFamily="2" charset="2"/>
            </a:endParaRP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cs-CZ" altLang="en-US" sz="1600" dirty="0">
              <a:sym typeface="Wingdings" panose="05000000000000000000" pitchFamily="2" charset="2"/>
            </a:endParaRP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cs-CZ" altLang="en-US" sz="1600" dirty="0">
              <a:sym typeface="Wingdings" panose="05000000000000000000" pitchFamily="2" charset="2"/>
            </a:endParaRP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GB" altLang="en-US" sz="1800" dirty="0"/>
              <a:t> R</a:t>
            </a:r>
            <a:r>
              <a:rPr lang="cs-CZ" altLang="en-US" sz="1800" dirty="0" err="1"/>
              <a:t>eálné</a:t>
            </a:r>
            <a:r>
              <a:rPr lang="cs-CZ" altLang="en-US" sz="1800" dirty="0"/>
              <a:t> implementace: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en-GB" altLang="en-US" dirty="0"/>
              <a:t>C++: </a:t>
            </a:r>
            <a:r>
              <a:rPr lang="en-GB" altLang="en-US" dirty="0" err="1"/>
              <a:t>Boost.Asio</a:t>
            </a:r>
            <a:endParaRPr lang="sk-SK" altLang="en-US" dirty="0"/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en-GB" altLang="en-US" sz="1600" dirty="0">
              <a:sym typeface="Wingdings" panose="05000000000000000000" pitchFamily="2" charset="2"/>
            </a:endParaRP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en-GB" altLang="en-US" sz="1600" dirty="0"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  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179388" y="1052736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Výhody: 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Rozdělení zodpovědností mezi </a:t>
            </a:r>
            <a:r>
              <a:rPr lang="cs-CZ" altLang="en-US" dirty="0" err="1"/>
              <a:t>Proactor</a:t>
            </a:r>
            <a:r>
              <a:rPr lang="cs-CZ" altLang="en-US" dirty="0"/>
              <a:t> a Aplikaci.</a:t>
            </a:r>
          </a:p>
          <a:p>
            <a:pPr lvl="2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Modularita, </a:t>
            </a:r>
            <a:r>
              <a:rPr lang="cs-CZ" altLang="en-US" dirty="0" err="1"/>
              <a:t>znovupoužitelnost</a:t>
            </a:r>
            <a:r>
              <a:rPr lang="cs-CZ" altLang="en-US" dirty="0"/>
              <a:t>, přenositelnost.</a:t>
            </a:r>
          </a:p>
          <a:p>
            <a:pPr lvl="2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Aplikace implementuje pouze obsluhu.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sk-SK" altLang="en-US" dirty="0"/>
              <a:t>Umožňuje obsloužit více současných spojení bez r</a:t>
            </a:r>
            <a:r>
              <a:rPr lang="en-GB" altLang="en-US" dirty="0"/>
              <a:t>e</a:t>
            </a:r>
            <a:r>
              <a:rPr lang="sk-SK" altLang="en-US" dirty="0"/>
              <a:t>žie více vláken.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sk-SK" altLang="en-US" dirty="0"/>
              <a:t>Performance.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sk-SK" altLang="en-US" dirty="0"/>
              <a:t>Jednodušší synchronizace.</a:t>
            </a:r>
          </a:p>
          <a:p>
            <a:pPr lvl="1" eaLnBrk="1" hangingPunct="1">
              <a:spcBef>
                <a:spcPts val="450"/>
              </a:spcBef>
              <a:buClr>
                <a:srgbClr val="CC9900"/>
              </a:buClr>
              <a:buSzPct val="65000"/>
            </a:pPr>
            <a:endParaRPr lang="cs-CZ" altLang="en-US" sz="1800" b="1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Nevýhody: 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Plánování asynchronních operací.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sk-SK" altLang="en-US" dirty="0"/>
              <a:t>P</a:t>
            </a:r>
            <a:r>
              <a:rPr lang="cs-CZ" altLang="en-US" dirty="0" err="1"/>
              <a:t>odpora</a:t>
            </a:r>
            <a:r>
              <a:rPr lang="cs-CZ" altLang="en-US" dirty="0"/>
              <a:t> OS. 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Ladění a testování.</a:t>
            </a:r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57328595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Proactor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vs </a:t>
            </a: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Reactor</a:t>
            </a:r>
            <a:endParaRPr lang="cs-CZ" altLang="en-US" sz="32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Společná myšlenka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Snaha o nahrazení </a:t>
            </a:r>
            <a:r>
              <a:rPr lang="cs-CZ" altLang="en-US" dirty="0" err="1"/>
              <a:t>multithreadingu</a:t>
            </a:r>
            <a:r>
              <a:rPr lang="cs-CZ" altLang="en-US" dirty="0"/>
              <a:t> v event-</a:t>
            </a:r>
            <a:r>
              <a:rPr lang="cs-CZ" altLang="en-US" dirty="0" err="1"/>
              <a:t>driven</a:t>
            </a:r>
            <a:r>
              <a:rPr lang="cs-CZ" altLang="en-US" dirty="0"/>
              <a:t> systémech.</a:t>
            </a:r>
          </a:p>
          <a:p>
            <a:pPr lvl="1" eaLnBrk="1" hangingPunct="1">
              <a:buClr>
                <a:srgbClr val="3B812F"/>
              </a:buClr>
              <a:buSzPct val="60000"/>
            </a:pPr>
            <a:endParaRPr lang="cs-CZ" altLang="en-US" sz="160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</a:t>
            </a:r>
            <a:r>
              <a:rPr lang="cs-CZ" altLang="en-US" sz="1800" dirty="0" err="1"/>
              <a:t>Reactor</a:t>
            </a:r>
            <a:endParaRPr lang="cs-CZ" altLang="en-US" sz="1800" dirty="0"/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Čeká na informaci, že může vykonat nějakou operaci bez blokování, a pak ji synchronně vykoná.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Samotná obsluha události pak probíhá synchronně v rámci programu.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cs-CZ" altLang="en-US" sz="180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</a:t>
            </a:r>
            <a:r>
              <a:rPr lang="cs-CZ" altLang="en-US" sz="1800" dirty="0" err="1"/>
              <a:t>Proactor</a:t>
            </a:r>
            <a:endParaRPr lang="cs-CZ" altLang="en-US" sz="1800" dirty="0"/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Asynchronně vykonává operace a čeká na informaci, že tyto operace byly dokončeny.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Vyžaduje o dost pokročilejší podporu operačního systému.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endParaRPr lang="cs-CZ" alt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5616" y="257274"/>
            <a:ext cx="7920434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Logovací služba – </a:t>
            </a: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jednovláknové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řešení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Server čte v jednom vlákně všechny </a:t>
            </a:r>
            <a:r>
              <a:rPr lang="en-US" altLang="en-US" sz="1800" dirty="0" err="1"/>
              <a:t>requesty</a:t>
            </a:r>
            <a:r>
              <a:rPr lang="en-US" altLang="en-US" sz="1800" dirty="0"/>
              <a:t>.</a:t>
            </a: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sz="1800" dirty="0"/>
              <a:t> </a:t>
            </a:r>
            <a:r>
              <a:rPr lang="en-US" altLang="en-US" sz="1800" dirty="0" err="1"/>
              <a:t>Aplika</a:t>
            </a:r>
            <a:r>
              <a:rPr lang="cs-CZ" altLang="en-US" sz="1800" dirty="0"/>
              <a:t>ční logika -&gt; </a:t>
            </a:r>
            <a:r>
              <a:rPr lang="cs-CZ" altLang="en-US" sz="1800" dirty="0" err="1"/>
              <a:t>Handlery</a:t>
            </a:r>
            <a:r>
              <a:rPr lang="cs-CZ" altLang="en-US" sz="1800" dirty="0"/>
              <a:t>.</a:t>
            </a: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Výhody: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Aplikační logika </a:t>
            </a:r>
            <a:r>
              <a:rPr lang="cs-CZ" altLang="en-US" dirty="0" err="1"/>
              <a:t>ddělena</a:t>
            </a:r>
            <a:r>
              <a:rPr lang="cs-CZ" altLang="en-US" dirty="0"/>
              <a:t> od logiky zpracovávání událostí.</a:t>
            </a:r>
            <a:endParaRPr lang="cs-CZ" altLang="en-US" sz="180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Nevýhody: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Pomalé</a:t>
            </a:r>
            <a:endParaRPr lang="cs-CZ" altLang="en-US" sz="1800" dirty="0"/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6000"/>
              <a:buFontTx/>
              <a:buNone/>
            </a:pPr>
            <a:endParaRPr lang="cs-CZ" altLang="en-US" sz="1800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2700F31-1613-4387-A5EF-D09CCB47A9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3393982"/>
            <a:ext cx="8305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56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Logovací služba – myšlenka čekání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Efektivně čekat na nové eventy.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80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Probuzení, když přijde událost na jeden z použitých </a:t>
            </a:r>
            <a:r>
              <a:rPr lang="cs-CZ" altLang="en-US" sz="1800" dirty="0" err="1"/>
              <a:t>socketů</a:t>
            </a:r>
            <a:r>
              <a:rPr lang="cs-CZ" altLang="en-US" sz="1800" dirty="0"/>
              <a:t>.</a:t>
            </a:r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6000"/>
              <a:buFontTx/>
              <a:buNone/>
            </a:pPr>
            <a:endParaRPr lang="cs-CZ" altLang="en-US" sz="1800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1BA3879B-08AF-4C1F-AC36-FC12ACEE9D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" y="2924944"/>
            <a:ext cx="865822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98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Logovací služba – myšlenka čekání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Efektivně čekat na nové eventy.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80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Probuzení, když přijde událost na jeden z použitých </a:t>
            </a:r>
            <a:r>
              <a:rPr lang="cs-CZ" altLang="en-US" sz="1800" dirty="0" err="1"/>
              <a:t>socketů</a:t>
            </a:r>
            <a:r>
              <a:rPr lang="cs-CZ" altLang="en-US" sz="1800" dirty="0"/>
              <a:t>.</a:t>
            </a:r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6000"/>
              <a:buFontTx/>
              <a:buNone/>
            </a:pPr>
            <a:endParaRPr lang="cs-CZ" altLang="en-US" sz="1800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F53AA2C-5369-46C3-B5CF-D45D1EA7D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" y="2924944"/>
            <a:ext cx="865822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7793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Logovací služba – myšlenka čekání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Efektivně čekat na nové eventy.</a:t>
            </a:r>
          </a:p>
          <a:p>
            <a:pPr eaLnBrk="1" hangingPunct="1">
              <a:buClr>
                <a:srgbClr val="CC9900"/>
              </a:buClr>
              <a:buSzPct val="65000"/>
            </a:pPr>
            <a:endParaRPr lang="cs-CZ" altLang="en-US" sz="1800" dirty="0"/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Probuzení, když přijde událost na jeden z použitých </a:t>
            </a:r>
            <a:r>
              <a:rPr lang="cs-CZ" altLang="en-US" sz="1800" dirty="0" err="1"/>
              <a:t>socketů</a:t>
            </a:r>
            <a:r>
              <a:rPr lang="cs-CZ" altLang="en-US" sz="1800" dirty="0"/>
              <a:t>.</a:t>
            </a:r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6000"/>
              <a:buFontTx/>
              <a:buNone/>
            </a:pPr>
            <a:endParaRPr lang="cs-CZ" altLang="en-US" sz="1800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DFE93EDE-00E4-473B-AFB5-8E09FD773F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" y="2924944"/>
            <a:ext cx="8658225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50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Logovací služba – </a:t>
            </a: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vícevláknové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řešení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Server pro každého klienta (</a:t>
            </a:r>
            <a:r>
              <a:rPr lang="cs-CZ" altLang="en-US" sz="1800" dirty="0" err="1"/>
              <a:t>connection</a:t>
            </a:r>
            <a:r>
              <a:rPr lang="cs-CZ" altLang="en-US" sz="1800" dirty="0"/>
              <a:t>) vytváří vlákno.</a:t>
            </a: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Vlákno pak na přiděleném </a:t>
            </a:r>
            <a:r>
              <a:rPr lang="cs-CZ" altLang="en-US" sz="1800" dirty="0" err="1"/>
              <a:t>socketu</a:t>
            </a:r>
            <a:r>
              <a:rPr lang="cs-CZ" altLang="en-US" sz="1800" dirty="0"/>
              <a:t> zpracovává </a:t>
            </a:r>
            <a:r>
              <a:rPr lang="cs-CZ" altLang="en-US" sz="1800" dirty="0" err="1"/>
              <a:t>requesty</a:t>
            </a:r>
            <a:r>
              <a:rPr lang="cs-CZ" altLang="en-US" sz="1800" dirty="0"/>
              <a:t>.</a:t>
            </a: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Výhody: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Paralelní čekání na události.</a:t>
            </a: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Nevýhody: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Neefektivní a neškálovatelné kvůli </a:t>
            </a:r>
            <a:r>
              <a:rPr lang="cs-CZ" altLang="en-US" dirty="0" err="1"/>
              <a:t>řežii</a:t>
            </a:r>
            <a:r>
              <a:rPr lang="cs-CZ" altLang="en-US" dirty="0"/>
              <a:t> přepínání vláken a synchronizace.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/>
              <a:t>Zpracovávání </a:t>
            </a:r>
            <a:r>
              <a:rPr lang="cs-CZ" altLang="en-US" dirty="0" err="1"/>
              <a:t>requestů</a:t>
            </a:r>
            <a:r>
              <a:rPr lang="cs-CZ" altLang="en-US" dirty="0"/>
              <a:t> není férové.</a:t>
            </a:r>
            <a:endParaRPr lang="cs-CZ" altLang="en-US" sz="1800" dirty="0"/>
          </a:p>
          <a:p>
            <a:pPr eaLnBrk="1" hangingPunct="1">
              <a:buClrTx/>
              <a:buSzPct val="65000"/>
            </a:pPr>
            <a:endParaRPr lang="cs-CZ" altLang="en-US" sz="1800" dirty="0"/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6000"/>
              <a:buFontTx/>
              <a:buNone/>
            </a:pPr>
            <a:endParaRPr lang="cs-CZ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5850374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06680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Re</a:t>
            </a:r>
            <a:r>
              <a:rPr lang="cs-CZ" altLang="en-US" sz="3200" b="0" dirty="0" err="1">
                <a:solidFill>
                  <a:srgbClr val="006633"/>
                </a:solidFill>
                <a:latin typeface="Garamond" panose="02020404030301010803" pitchFamily="18" charset="0"/>
              </a:rPr>
              <a:t>actor</a:t>
            </a: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- workflow</a:t>
            </a:r>
            <a:r>
              <a:rPr lang="cs-CZ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6213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176213" algn="l"/>
                <a:tab pos="633413" algn="l"/>
                <a:tab pos="1090613" algn="l"/>
                <a:tab pos="1547813" algn="l"/>
                <a:tab pos="2005013" algn="l"/>
                <a:tab pos="2462213" algn="l"/>
                <a:tab pos="2919413" algn="l"/>
                <a:tab pos="3376613" algn="l"/>
                <a:tab pos="3833813" algn="l"/>
                <a:tab pos="4291013" algn="l"/>
                <a:tab pos="4748213" algn="l"/>
                <a:tab pos="5205413" algn="l"/>
                <a:tab pos="5662613" algn="l"/>
                <a:tab pos="6119813" algn="l"/>
                <a:tab pos="6577013" algn="l"/>
                <a:tab pos="7034213" algn="l"/>
                <a:tab pos="7491413" algn="l"/>
                <a:tab pos="7948613" algn="l"/>
                <a:tab pos="8405813" algn="l"/>
                <a:tab pos="8863013" algn="l"/>
                <a:tab pos="9320213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en-US" altLang="en-US" sz="1800" dirty="0"/>
              <a:t>P</a:t>
            </a:r>
            <a:r>
              <a:rPr lang="cs-CZ" altLang="en-US" sz="1800" dirty="0" err="1"/>
              <a:t>říklad</a:t>
            </a:r>
            <a:r>
              <a:rPr lang="cs-CZ" altLang="en-US" sz="1800" dirty="0"/>
              <a:t> připojení klienta k serveru – </a:t>
            </a:r>
            <a:r>
              <a:rPr lang="cs-CZ" altLang="en-US" sz="1800" dirty="0" err="1"/>
              <a:t>Connection</a:t>
            </a:r>
            <a:r>
              <a:rPr lang="cs-CZ" altLang="en-US" sz="1800" dirty="0"/>
              <a:t> událost. 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132B6CE6-211B-4C12-9F94-F48537EFA5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62" y="1844824"/>
            <a:ext cx="8448675" cy="44862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1111250" y="228600"/>
            <a:ext cx="7924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sz="3200" b="0" dirty="0">
                <a:solidFill>
                  <a:srgbClr val="006633"/>
                </a:solidFill>
                <a:latin typeface="Garamond" panose="02020404030301010803" pitchFamily="18" charset="0"/>
              </a:rPr>
              <a:t>Reactor</a:t>
            </a:r>
            <a:endParaRPr lang="cs-CZ" altLang="en-US" sz="3200" b="0" dirty="0">
              <a:solidFill>
                <a:srgbClr val="006633"/>
              </a:solidFill>
              <a:latin typeface="Garamond" panose="02020404030301010803" pitchFamily="18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152400" y="1066800"/>
            <a:ext cx="8839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b="1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536575" indent="-176213">
              <a:spcBef>
                <a:spcPts val="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7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>
              <a:spcBef>
                <a:spcPts val="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5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Každý </a:t>
            </a:r>
            <a:r>
              <a:rPr lang="cs-CZ" altLang="en-US" sz="1800" dirty="0" err="1"/>
              <a:t>EventHandler</a:t>
            </a:r>
            <a:r>
              <a:rPr lang="cs-CZ" altLang="en-US" sz="1800" dirty="0"/>
              <a:t> má svůj Handle (</a:t>
            </a:r>
            <a:r>
              <a:rPr lang="cs-CZ" altLang="en-US" sz="1800" dirty="0" err="1"/>
              <a:t>socket</a:t>
            </a:r>
            <a:r>
              <a:rPr lang="cs-CZ" altLang="en-US" sz="1800" dirty="0"/>
              <a:t>).</a:t>
            </a:r>
          </a:p>
          <a:p>
            <a:pPr eaLnBrk="1" hangingPunct="1">
              <a:buClr>
                <a:srgbClr val="CC9900"/>
              </a:buClr>
              <a:buSzPct val="65000"/>
              <a:buFont typeface="Wingdings" panose="05000000000000000000" pitchFamily="2" charset="2"/>
              <a:buChar char=""/>
            </a:pPr>
            <a:r>
              <a:rPr lang="cs-CZ" altLang="en-US" sz="1800" dirty="0"/>
              <a:t> OS má funkci pro detekci, zda nějaký Handle je aktivní pro zpracování.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SynchronousEventDemultiplexer</a:t>
            </a:r>
            <a:r>
              <a:rPr lang="cs-CZ" altLang="en-US" dirty="0"/>
              <a:t>.</a:t>
            </a:r>
          </a:p>
          <a:p>
            <a:pPr lvl="1" eaLnBrk="1" hangingPunct="1">
              <a:buClr>
                <a:srgbClr val="3B812F"/>
              </a:buClr>
              <a:buSzPct val="60000"/>
              <a:buFont typeface="Wingdings" panose="05000000000000000000" pitchFamily="2" charset="2"/>
              <a:buChar char=""/>
            </a:pPr>
            <a:r>
              <a:rPr lang="cs-CZ" altLang="en-US" dirty="0" err="1"/>
              <a:t>Demultiplexer</a:t>
            </a:r>
            <a:r>
              <a:rPr lang="cs-CZ" altLang="en-US" dirty="0"/>
              <a:t> blokuje a budí se při aktivním Handlu v rámci Handle set </a:t>
            </a:r>
            <a:r>
              <a:rPr lang="cs-CZ" altLang="en-US" dirty="0" err="1"/>
              <a:t>Reactoru</a:t>
            </a:r>
            <a:r>
              <a:rPr lang="cs-CZ" altLang="en-US" dirty="0"/>
              <a:t>.</a:t>
            </a:r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5000"/>
              <a:buFontTx/>
              <a:buNone/>
            </a:pPr>
            <a:endParaRPr lang="cs-CZ" altLang="en-US" sz="1800" dirty="0"/>
          </a:p>
          <a:p>
            <a:pPr eaLnBrk="1" hangingPunct="1">
              <a:buClrTx/>
              <a:buSzPct val="66000"/>
              <a:buFontTx/>
              <a:buNone/>
            </a:pPr>
            <a:endParaRPr lang="cs-CZ" altLang="en-US" sz="1800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8F21C56D-9FB4-4672-9162-EF42A15A1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" y="2780928"/>
            <a:ext cx="837247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9085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dvolený návrh">
  <a:themeElements>
    <a:clrScheme name="Predvolený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dvolený návrh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redvolený návrh">
  <a:themeElements>
    <a:clrScheme name="Predvolený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dvolený návrh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sign Patterns">
  <a:themeElements>
    <a:clrScheme name="Design Patterns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Design Patterns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50000"/>
          </a:srgbClr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36000" rIns="54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99">
            <a:alpha val="50000"/>
          </a:srgbClr>
        </a:solidFill>
        <a:ln w="63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54000" tIns="36000" rIns="54000" bIns="3600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sign Patterns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tterns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tterns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tterns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5502</TotalTime>
  <Words>1358</Words>
  <Application>Microsoft Office PowerPoint</Application>
  <PresentationFormat>On-screen Show (4:3)</PresentationFormat>
  <Paragraphs>328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Garamond</vt:lpstr>
      <vt:lpstr>Times New Roman</vt:lpstr>
      <vt:lpstr>Wingdings</vt:lpstr>
      <vt:lpstr>Predvolený návrh</vt:lpstr>
      <vt:lpstr>1_Predvolený návrh</vt:lpstr>
      <vt:lpstr>Design Patterns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bohdan</dc:creator>
  <cp:lastModifiedBy>Filip O Zavoral</cp:lastModifiedBy>
  <cp:revision>364</cp:revision>
  <cp:lastPrinted>1601-01-01T00:00:00Z</cp:lastPrinted>
  <dcterms:created xsi:type="dcterms:W3CDTF">1601-01-01T00:00:00Z</dcterms:created>
  <dcterms:modified xsi:type="dcterms:W3CDTF">2025-02-19T21:29:18Z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