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91" y="213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mcached.org/" TargetMode="External"/><Relationship Id="rId7" Type="http://schemas.openxmlformats.org/officeDocument/2006/relationships/hyperlink" Target="https://hazelcast.com/glossary/memory-caching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hazelcast.com/glossary/distributed-cache/" TargetMode="External"/><Relationship Id="rId5" Type="http://schemas.openxmlformats.org/officeDocument/2006/relationships/hyperlink" Target="https://docs.microsoft.com/en-us/aspnet/core/performance/caching/distributed?view=aspnetcore-6.0" TargetMode="External"/><Relationship Id="rId4" Type="http://schemas.openxmlformats.org/officeDocument/2006/relationships/hyperlink" Target="https://redis.io/" TargetMode="Externa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b734afcc0_0_4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b734afcc0_0_4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Ad výkon - potřeba správně identifikovaných prostředků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Protipříklad - snažíme se kešovat něco co se už kešuje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b7534098d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b7534098d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Vyšší spotřeba systémových zdrojů - například paměť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Cache related data leak - Steam: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https://arstechnica.com/gaming/2015/12/valve-explains-ddos-induced-caching-problem-led-to-xmas-day-steam-data-leaks-and-downtime/</a:t>
            </a:r>
            <a:endParaRPr sz="1400">
              <a:solidFill>
                <a:srgbClr val="595959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b734afcc0_0_4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b734afcc0_0_4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paging je příklad transparentní cache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https://developer.mozilla.org/en-US/docs/Web/HTTP/Caching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b734afcc0_0_5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b734afcc0_0_5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3"/>
              </a:rPr>
              <a:t>https://memcached.org/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4"/>
              </a:rPr>
              <a:t>https://redis.io/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5"/>
              </a:rPr>
              <a:t>https://docs.microsoft.com/en-us/aspnet/core/performance/caching/distributed?view=aspnetcore-6.0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6"/>
              </a:rPr>
              <a:t>https://hazelcast.com/glossary/distributed-cache/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7"/>
              </a:rPr>
              <a:t>https://hazelcast.com/glossary/memory-caching/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1b734afcc0_0_4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1b734afcc0_0_4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thread pool - vlákna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connection pool - otevřená spojení do jedné databáze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1b7534098d_1_4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1b7534098d_1_4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1b7534098d_1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1b7534098d_1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1b7534098d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11b7534098d_1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1b7534098d_1_4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1b7534098d_1_4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b7534098d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1b7534098d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400"/>
              <a:buChar char="○"/>
            </a:pPr>
            <a:r>
              <a:rPr lang="cs" sz="1400">
                <a:solidFill>
                  <a:srgbClr val="595959"/>
                </a:solidFill>
              </a:rPr>
              <a:t>např. ThreadPool - různé druhy tasků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1b7534098d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1b7534098d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By I, Cburnett, CC BY-SA 3.0, https://commons.wikimedia.org/w/index.php?curid=2233464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1b7534098d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1b7534098d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b7534098d_1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1b7534098d_1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1b7534098d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1b7534098d_1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object pooling e.g. games - missile pool in space invaders - GC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note: PBR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1b7534098d_1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1b7534098d_1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b7534098d_1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1b7534098d_1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b734afcc0_0_4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b734afcc0_0_4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" sz="1400">
                <a:solidFill>
                  <a:srgbClr val="595959"/>
                </a:solidFill>
              </a:rPr>
              <a:t>Kontext: Za prvé potřebujeme opakovaně přistupovat k nějaké množině zdrojů - důraz je na to, že je to opakovaný přístup - cachování nám nepomůže s jednorázovým přístupem (a naopak může způsobit nějaký overhead).</a:t>
            </a:r>
            <a:endParaRPr sz="1400">
              <a:solidFill>
                <a:srgbClr val="595959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cs" sz="1400">
                <a:solidFill>
                  <a:srgbClr val="595959"/>
                </a:solidFill>
              </a:rPr>
              <a:t>Za druhá potřebujeme v daném kontextu optimalizovat výkon v přístupu k těmto zdrojům - pokud nás výkon nezajímá, tak nám použití cacheování přidává práci a potenciální problémy.</a:t>
            </a:r>
            <a:endParaRPr sz="1400">
              <a:solidFill>
                <a:srgbClr val="595959"/>
              </a:solidFill>
            </a:endParaRPr>
          </a:p>
          <a:p>
            <a:pPr marL="9144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 sz="1400">
                <a:solidFill>
                  <a:srgbClr val="595959"/>
                </a:solidFill>
              </a:rPr>
              <a:t>Opakovaná akvizice, inicializace a uvolňování stejných zdrojů způsobuje zbytečný overhead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b7534098d_1_4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b7534098d_1_4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b734afcc0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b734afcc0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b734afcc0_0_4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b734afcc0_0_4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b734afcc0_0_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b734afcc0_0_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b734afcc0_0_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b734afcc0_0_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Caching, Pooling</a:t>
            </a:r>
            <a:endParaRPr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7A4CC7-BF6D-11C3-20B3-F984AA2CD5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Pozitiva</a:t>
            </a:r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Výkon a škálovatelnost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latency x CPU x bandwidth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Dostupnost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krátkodobý výpadek </a:t>
            </a:r>
            <a:r>
              <a:rPr lang="cs" i="1"/>
              <a:t>resource providera</a:t>
            </a:r>
            <a:endParaRPr i="1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Stabilita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POSA: fragmentace paměti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moderní OS - virtuální x fyzická paměť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moderní jazyky - C#/Java CLR/JVM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cs"/>
              <a:t>přesouvání objektů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problém embedded, RTOS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garbage collection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Negativa</a:t>
            </a:r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Odolnost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pády SW, výpadky proudu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řešitelné synchronizací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Vyšší spotřeba některých systémových zdrojů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Implementace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synchronizace a konzistence, invalidace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tuning (kolik paměti)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Zranitelnosti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DoS pomocí “cache poisoning”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DoS pomocí kolizí hashovací funkce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…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Využití</a:t>
            </a:r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Hardware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CPU - L1/L2/L3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HDD - buffer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SSD - buffer, menší SLC, větší TLC/QLC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Webové prohlížeče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obrázky, styly, Javascript, …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Sdílená HTTP cache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Mapování souborů do paměti + stránkování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Databáze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Memoizace, Data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Distribuované systémy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Využití 2</a:t>
            </a:r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Distribuovaná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Cache sdílená mezi více servery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Vlastní cache pro každou instanci je neefektivní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Oddělení životního cyklu serveru a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např.:	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memcached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Redis</a:t>
            </a:r>
            <a:endParaRPr/>
          </a:p>
        </p:txBody>
      </p:sp>
      <p:pic>
        <p:nvPicPr>
          <p:cNvPr id="130" name="Google Shape;1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213" y="342900"/>
            <a:ext cx="2390775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5"/>
          <p:cNvSpPr txBox="1"/>
          <p:nvPr/>
        </p:nvSpPr>
        <p:spPr>
          <a:xfrm>
            <a:off x="61750" y="4783425"/>
            <a:ext cx="89988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900"/>
              <a:t>https://memcached.org/</a:t>
            </a:r>
            <a:endParaRPr sz="9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</a:t>
            </a:r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Kontext a problém: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Opakovaně vytváříme a ničíme prostředky stejného typu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Chtěli bychom je recyklovat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Řešení: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Pool prostředků jednoho typu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Mohou být vytvořeny dopředu pomocí vzoru Eager Acquisition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Velikost může být dynamická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Příklad</a:t>
            </a:r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Webový server s SQL databází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Zpracováváme mnoho dotazů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Vysoká režie otevření a zavření spojení s databází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Budeme udržovat pool otevřených spojení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</a:t>
            </a:r>
            <a:endParaRPr/>
          </a:p>
        </p:txBody>
      </p:sp>
      <p:pic>
        <p:nvPicPr>
          <p:cNvPr id="149" name="Google Shape;14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4575" y="1852613"/>
            <a:ext cx="45148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</a:t>
            </a:r>
            <a:endParaRPr/>
          </a:p>
        </p:txBody>
      </p:sp>
      <p:pic>
        <p:nvPicPr>
          <p:cNvPr id="155" name="Google Shape;15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9738" y="1062038"/>
            <a:ext cx="5724525" cy="362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Implementace</a:t>
            </a:r>
            <a:endParaRPr/>
          </a:p>
        </p:txBody>
      </p:sp>
      <p:sp>
        <p:nvSpPr>
          <p:cNvPr id="161" name="Google Shape;161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Výběr prostředků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Maximální velikost poolu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Počáteční velikost poolu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Rozhraní práce s prostředky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Rozhraní práce s poolem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Vyhazování prostředků z poolu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Jak se bude recyklovat?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například: přepsání paměti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Jak se bude řešit selhání?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Varianty</a:t>
            </a:r>
            <a:endParaRPr/>
          </a:p>
        </p:txBody>
      </p:sp>
      <p:sp>
        <p:nvSpPr>
          <p:cNvPr id="167" name="Google Shape;167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Mixed pool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různé druhy entit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Sub-pools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rozdělení jednoho poolu na více menších poolů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různé sub-pooly k různým účelům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např. různá vlákna v ThreadPool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Úvod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0300" y="1588025"/>
            <a:ext cx="3782002" cy="1955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61750" y="4631025"/>
            <a:ext cx="8998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900"/>
              <a:t>https://www.amd.com/en/processors/ryzen</a:t>
            </a:r>
            <a:endParaRPr sz="9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sz="900"/>
              <a:t>By I, Cburnett, CC BY-SA 3.0, https://commons.wikimedia.org/w/index.php?curid=2233464</a:t>
            </a:r>
            <a:endParaRPr sz="900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1093925"/>
            <a:ext cx="4745500" cy="26693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Pozitiva</a:t>
            </a:r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Výkon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Škálovatelnost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Předvídatelnost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například omezení volání Garbage Collectoru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Negativa</a:t>
            </a:r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Synchronizace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Složitější použití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explicitní release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Režie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Pooling - Příklady</a:t>
            </a:r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Thread pool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JDBC Connection pool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Memory pool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embedded, RTOS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(Region-based memory, arena)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počítačová grafika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kniha PBR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Object pooling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“reinkarnace instancí”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hry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Souvislosti s jinými návrhovými vzory</a:t>
            </a:r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Caching x Pooling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identita prostředků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konkrétní x nějaký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Evictor (POSA3)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Eager Acquisition (POSA3)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Flyweight (GoF)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Proxy (GoF), Cache Proxy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Resource Lifecycle Manager (POSA3)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Leasing (POSA3)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Strategy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více algoritmů synchronizace stavu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Resource</a:t>
            </a:r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Resource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 sz="1400"/>
              <a:t>může být:</a:t>
            </a:r>
            <a:endParaRPr sz="1400"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 b="1"/>
              <a:t>reusable</a:t>
            </a:r>
            <a:r>
              <a:rPr lang="cs"/>
              <a:t> x non-reusable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obrázek, záznam v DB, data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paměť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síťové spojení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Resource User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Resource Provider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Kontext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Opakovaný přístup k nějaké množině prostředků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Potřebujeme optimalizovat “výkon”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Problém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 b="1"/>
              <a:t>Režie</a:t>
            </a:r>
            <a:r>
              <a:rPr lang="cs"/>
              <a:t> opakované akvizice, inicializace a uvolňování stejných prostředků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Řešení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Buffer s rychlejším přístupem = </a:t>
            </a:r>
            <a:r>
              <a:rPr lang="cs" b="1"/>
              <a:t>cache</a:t>
            </a:r>
            <a:endParaRPr b="1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Při následujícím přístupu načteme z cache místo resource providera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(Identifikace, Eviction)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Příklad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Píšeme aplikaci, která ukazuje stav síťových zařízení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Periodicky se ptáme na jejich stav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Nechceme neustále navazovat a ukončovat TCP spojení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Místo uzavření je předáme cache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Zajímá nás identita navázaných spojení!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</a:t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5988" y="1090397"/>
            <a:ext cx="6272025" cy="2962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</a:t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0796" y="1118463"/>
            <a:ext cx="5722408" cy="3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Recept Implementace podle POSA</a:t>
            </a:r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Výběr prostředků, které stojí za to kešovat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Jak bude uživatel interagovat s cache?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Implementace cache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(Integrace cache)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Cache Proxy + Lazy Acquisition (POSA3)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Interceptor (POSA2)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Strategie pro vyhazování prvků z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Evictor(POSA3)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cs"/>
              <a:t>Zajištění konzistence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různé přístupy, např.: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cache-aside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cs"/>
              <a:t>write-through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Caching - Varianty</a:t>
            </a:r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Transparent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Lazy Acquisition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Read-Ahead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Partial Acquisition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Cached Pool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kombinace Caching a Pooling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dočasné zachování identity, poté recyklace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cs"/>
              <a:t>Layered Cache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více vrstev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cs"/>
              <a:t>nějaká z vrstev může být sdílená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Application>Microsoft Office PowerPoint</Application>
  <PresentationFormat>On-screen Show (16:9)</PresentationFormat>
  <Paragraphs>190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Arial</vt:lpstr>
      <vt:lpstr>Simple Light</vt:lpstr>
      <vt:lpstr>Caching, Pooling</vt:lpstr>
      <vt:lpstr>Úvod</vt:lpstr>
      <vt:lpstr>Resource</vt:lpstr>
      <vt:lpstr>Caching</vt:lpstr>
      <vt:lpstr>Caching - Příklad</vt:lpstr>
      <vt:lpstr>Caching</vt:lpstr>
      <vt:lpstr>Caching</vt:lpstr>
      <vt:lpstr>Caching - Recept Implementace podle POSA</vt:lpstr>
      <vt:lpstr>Caching - Varianty</vt:lpstr>
      <vt:lpstr>Caching - Pozitiva</vt:lpstr>
      <vt:lpstr>Caching - Negativa</vt:lpstr>
      <vt:lpstr>Caching - Využití</vt:lpstr>
      <vt:lpstr>Caching - Využití 2</vt:lpstr>
      <vt:lpstr>Pooling</vt:lpstr>
      <vt:lpstr>Pooling - Příklad</vt:lpstr>
      <vt:lpstr>Pooling</vt:lpstr>
      <vt:lpstr>Pooling</vt:lpstr>
      <vt:lpstr>Pooling - Implementace</vt:lpstr>
      <vt:lpstr>Pooling - Varianty</vt:lpstr>
      <vt:lpstr>Pooling - Pozitiva</vt:lpstr>
      <vt:lpstr>Pooling - Negativa</vt:lpstr>
      <vt:lpstr>Pooling - Příklady</vt:lpstr>
      <vt:lpstr>Souvislosti s jinými návrhovými vzory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Caching, Pooling</dc:title>
  <cp:lastModifiedBy>Filip Zavoral</cp:lastModifiedBy>
  <cp:revision>1</cp:revision>
  <dcterms:modified xsi:type="dcterms:W3CDTF">2022-06-25T18:05:40Z</dcterms:modified>
</cp:coreProperties>
</file>