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7" r:id="rId4"/>
  </p:sldMasterIdLst>
  <p:notesMasterIdLst>
    <p:notesMasterId r:id="rId21"/>
  </p:notesMasterIdLst>
  <p:handoutMasterIdLst>
    <p:handoutMasterId r:id="rId22"/>
  </p:handoutMasterIdLst>
  <p:sldIdLst>
    <p:sldId id="260" r:id="rId5"/>
    <p:sldId id="259" r:id="rId6"/>
    <p:sldId id="261" r:id="rId7"/>
    <p:sldId id="265" r:id="rId8"/>
    <p:sldId id="266" r:id="rId9"/>
    <p:sldId id="267" r:id="rId10"/>
    <p:sldId id="268" r:id="rId11"/>
    <p:sldId id="272" r:id="rId12"/>
    <p:sldId id="273" r:id="rId13"/>
    <p:sldId id="274" r:id="rId14"/>
    <p:sldId id="269" r:id="rId15"/>
    <p:sldId id="278" r:id="rId16"/>
    <p:sldId id="271" r:id="rId17"/>
    <p:sldId id="262" r:id="rId18"/>
    <p:sldId id="277" r:id="rId19"/>
    <p:sldId id="270"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A8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4AD5CC4-D1AD-4674-905B-565C602AD497}" v="14" dt="2022-04-19T21:42:10.51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0905" autoAdjust="0"/>
  </p:normalViewPr>
  <p:slideViewPr>
    <p:cSldViewPr snapToGrid="0">
      <p:cViewPr varScale="1">
        <p:scale>
          <a:sx n="117" d="100"/>
          <a:sy n="117" d="100"/>
        </p:scale>
        <p:origin x="480" y="96"/>
      </p:cViewPr>
      <p:guideLst/>
    </p:cSldViewPr>
  </p:slideViewPr>
  <p:notesTextViewPr>
    <p:cViewPr>
      <p:scale>
        <a:sx n="1" d="1"/>
        <a:sy n="1" d="1"/>
      </p:scale>
      <p:origin x="0" y="0"/>
    </p:cViewPr>
  </p:notesTextViewPr>
  <p:notesViewPr>
    <p:cSldViewPr snapToGrid="0">
      <p:cViewPr varScale="1">
        <p:scale>
          <a:sx n="89" d="100"/>
          <a:sy n="89" d="100"/>
        </p:scale>
        <p:origin x="3798"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DEFFD43-DBD7-426E-9297-7E07C6D2667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0D449FA1-A4D7-41C5-9935-2D28008B0B0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FDCA34C-4DA7-4DF4-91D6-30D4ACFE197D}" type="datetimeFigureOut">
              <a:rPr lang="en-US" smtClean="0"/>
              <a:t>2/19/2025</a:t>
            </a:fld>
            <a:endParaRPr lang="en-US"/>
          </a:p>
        </p:txBody>
      </p:sp>
      <p:sp>
        <p:nvSpPr>
          <p:cNvPr id="4" name="Footer Placeholder 3">
            <a:extLst>
              <a:ext uri="{FF2B5EF4-FFF2-40B4-BE49-F238E27FC236}">
                <a16:creationId xmlns:a16="http://schemas.microsoft.com/office/drawing/2014/main" id="{DD9D160A-C7A8-4D10-8F1D-231444BC54D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a:t>Hoang Anh Tuan</a:t>
            </a:r>
          </a:p>
        </p:txBody>
      </p:sp>
      <p:sp>
        <p:nvSpPr>
          <p:cNvPr id="5" name="Slide Number Placeholder 4">
            <a:extLst>
              <a:ext uri="{FF2B5EF4-FFF2-40B4-BE49-F238E27FC236}">
                <a16:creationId xmlns:a16="http://schemas.microsoft.com/office/drawing/2014/main" id="{309D1EAB-78EC-479A-9C72-6D54054EDFC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EAA1963-A4C9-488C-8D1E-15B72487348F}" type="slidenum">
              <a:rPr lang="en-US" smtClean="0"/>
              <a:t>‹#›</a:t>
            </a:fld>
            <a:endParaRPr lang="en-US"/>
          </a:p>
        </p:txBody>
      </p:sp>
    </p:spTree>
    <p:extLst>
      <p:ext uri="{BB962C8B-B14F-4D97-AF65-F5344CB8AC3E}">
        <p14:creationId xmlns:p14="http://schemas.microsoft.com/office/powerpoint/2010/main" val="995890014"/>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A06D3B-4C0F-4F38-BFC8-3C2858B5FE6A}" type="datetimeFigureOut">
              <a:rPr lang="en-US" smtClean="0"/>
              <a:t>2/19/2025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a:t>Hoang Anh Tuan</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BC0EB95-5263-4CD4-9FE8-83E0B8FD6214}" type="slidenum">
              <a:rPr lang="en-US" smtClean="0"/>
              <a:t>‹#›</a:t>
            </a:fld>
            <a:endParaRPr lang="en-US"/>
          </a:p>
        </p:txBody>
      </p:sp>
    </p:spTree>
    <p:extLst>
      <p:ext uri="{BB962C8B-B14F-4D97-AF65-F5344CB8AC3E}">
        <p14:creationId xmlns:p14="http://schemas.microsoft.com/office/powerpoint/2010/main" val="3039137656"/>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s-CZ"/>
              <a:t>Filters and Pipes vzor se používá k řešení komplexnějších problémů pomocí rozdělení problému na menší úkoly které je pak možné znovu využít.</a:t>
            </a:r>
          </a:p>
          <a:p>
            <a:endParaRPr lang="cs-CZ"/>
          </a:p>
          <a:p>
            <a:r>
              <a:rPr lang="cs-CZ"/>
              <a:t>Filtry slouží k zpracování vstupu na požadovaný výstup.</a:t>
            </a:r>
          </a:p>
          <a:p>
            <a:r>
              <a:rPr lang="cs-CZ"/>
              <a:t>Pipy slouží k propojení vstupu, filtrů a výstupu, aby se dalo mezi nimi </a:t>
            </a:r>
          </a:p>
          <a:p>
            <a:r>
              <a:rPr lang="cs-CZ"/>
              <a:t>Do filtru a z filtru může vést vícero pip, ale pipa vede z právě jednoho filtru</a:t>
            </a:r>
            <a:r>
              <a:rPr lang="en-US"/>
              <a:t>/vstupu</a:t>
            </a:r>
            <a:r>
              <a:rPr lang="cs-CZ"/>
              <a:t> do právě jednoho filtru</a:t>
            </a:r>
            <a:r>
              <a:rPr lang="en-US"/>
              <a:t>/</a:t>
            </a:r>
            <a:r>
              <a:rPr lang="cs-CZ"/>
              <a:t>výstupu</a:t>
            </a:r>
          </a:p>
          <a:p>
            <a:endParaRPr lang="cs-CZ"/>
          </a:p>
          <a:p>
            <a:r>
              <a:rPr lang="cs-CZ"/>
              <a:t>Na obrázku vidíme menší příklad. Dostáváme na vstup data, které jsou pipou poslány do prvního filtru, kde se zpracují a pipou se pošlou do dalšího filtru až nakonec dojdeme k požadovanému outputu.</a:t>
            </a:r>
            <a:endParaRPr lang="en-US"/>
          </a:p>
        </p:txBody>
      </p:sp>
      <p:sp>
        <p:nvSpPr>
          <p:cNvPr id="4" name="Footer Placeholder 3"/>
          <p:cNvSpPr>
            <a:spLocks noGrp="1"/>
          </p:cNvSpPr>
          <p:nvPr>
            <p:ph type="ftr" sz="quarter" idx="4"/>
          </p:nvPr>
        </p:nvSpPr>
        <p:spPr/>
        <p:txBody>
          <a:bodyPr/>
          <a:lstStyle/>
          <a:p>
            <a:r>
              <a:rPr lang="en-US"/>
              <a:t>Hoang Anh Tuan</a:t>
            </a:r>
          </a:p>
        </p:txBody>
      </p:sp>
      <p:sp>
        <p:nvSpPr>
          <p:cNvPr id="5" name="Slide Number Placeholder 4"/>
          <p:cNvSpPr>
            <a:spLocks noGrp="1"/>
          </p:cNvSpPr>
          <p:nvPr>
            <p:ph type="sldNum" sz="quarter" idx="5"/>
          </p:nvPr>
        </p:nvSpPr>
        <p:spPr/>
        <p:txBody>
          <a:bodyPr/>
          <a:lstStyle/>
          <a:p>
            <a:fld id="{6BC0EB95-5263-4CD4-9FE8-83E0B8FD6214}" type="slidenum">
              <a:rPr lang="en-US" smtClean="0"/>
              <a:t>2</a:t>
            </a:fld>
            <a:endParaRPr lang="en-US"/>
          </a:p>
        </p:txBody>
      </p:sp>
    </p:spTree>
    <p:extLst>
      <p:ext uri="{BB962C8B-B14F-4D97-AF65-F5344CB8AC3E}">
        <p14:creationId xmlns:p14="http://schemas.microsoft.com/office/powerpoint/2010/main" val="14511334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Flexibilita</a:t>
            </a:r>
            <a:endParaRPr lang="cs-CZ"/>
          </a:p>
          <a:p>
            <a:r>
              <a:rPr lang="en-US"/>
              <a:t>– v</a:t>
            </a:r>
            <a:r>
              <a:rPr lang="cs-CZ"/>
              <a:t>ýměna filtrů, oprava pipeliny může probíhat na více místech najednou</a:t>
            </a:r>
          </a:p>
          <a:p>
            <a:r>
              <a:rPr lang="en-US"/>
              <a:t>–</a:t>
            </a:r>
            <a:r>
              <a:rPr lang="cs-CZ"/>
              <a:t> Nové pipeliny mohou být vytvořeny na základě již existujících filtrů</a:t>
            </a:r>
          </a:p>
          <a:p>
            <a:br>
              <a:rPr lang="cs-CZ"/>
            </a:br>
            <a:r>
              <a:rPr lang="cs-CZ"/>
              <a:t>Paralelnost</a:t>
            </a:r>
          </a:p>
          <a:p>
            <a:pPr marL="171450" indent="-171450">
              <a:buFontTx/>
              <a:buChar char="-"/>
            </a:pPr>
            <a:r>
              <a:rPr lang="cs-CZ"/>
              <a:t>Pro některé časově náročné filtry je možné data rozdělit a zpracovávat pomocí vícero paralelních filtrů</a:t>
            </a:r>
          </a:p>
          <a:p>
            <a:pPr marL="171450" indent="-171450">
              <a:buFontTx/>
              <a:buChar char="-"/>
            </a:pPr>
            <a:endParaRPr lang="cs-CZ"/>
          </a:p>
          <a:p>
            <a:pPr marL="0" indent="0">
              <a:buFontTx/>
              <a:buNone/>
            </a:pPr>
            <a:r>
              <a:rPr lang="cs-CZ"/>
              <a:t>Komplexní pipeliny</a:t>
            </a:r>
          </a:p>
          <a:p>
            <a:pPr marL="0" indent="0">
              <a:buFontTx/>
              <a:buNone/>
            </a:pPr>
            <a:r>
              <a:rPr lang="cs-CZ"/>
              <a:t>- Kvůli vysoké flexibilitě se může stát, že pipelina bude pro některé těžší problémy velmi komplexní a chaotická</a:t>
            </a:r>
          </a:p>
          <a:p>
            <a:pPr marL="0" indent="0">
              <a:buFontTx/>
              <a:buNone/>
            </a:pPr>
            <a:endParaRPr lang="cs-CZ"/>
          </a:p>
          <a:p>
            <a:pPr marL="0" indent="0">
              <a:buFontTx/>
              <a:buNone/>
            </a:pPr>
            <a:r>
              <a:rPr lang="cs-CZ"/>
              <a:t>Funguje nejefektivněji bezstavově, stavy lze ukládat do nějaké menší databáze</a:t>
            </a:r>
          </a:p>
          <a:p>
            <a:pPr marL="0" indent="0">
              <a:buFontTx/>
              <a:buNone/>
            </a:pPr>
            <a:endParaRPr lang="cs-CZ"/>
          </a:p>
          <a:p>
            <a:pPr marL="0" indent="0">
              <a:buFontTx/>
              <a:buNone/>
            </a:pPr>
            <a:r>
              <a:rPr lang="cs-CZ"/>
              <a:t>Je potřeba správně pořešit hlášení a zpracování chyb. Chyba se nemusí objevit a posílat a rozšiřovat se dále nebo se jedna chyba ohlásí vícekrát na různých filtrech.</a:t>
            </a:r>
          </a:p>
          <a:p>
            <a:pPr marL="0" indent="0">
              <a:buFontTx/>
              <a:buNone/>
            </a:pPr>
            <a:endParaRPr lang="cs-CZ"/>
          </a:p>
          <a:p>
            <a:pPr marL="0" indent="0">
              <a:buFontTx/>
              <a:buNone/>
            </a:pPr>
            <a:r>
              <a:rPr lang="cs-CZ"/>
              <a:t>Jednoduché pokud všechny datové typy inputů a outputů jsou stejné, trochu náročnější pokud mají rozdílné a je třeba si pak na to dávat pozor a když se špatně použije filtr, tak aby to měl filtr ošetřené.</a:t>
            </a:r>
          </a:p>
        </p:txBody>
      </p:sp>
      <p:sp>
        <p:nvSpPr>
          <p:cNvPr id="4" name="Footer Placeholder 3"/>
          <p:cNvSpPr>
            <a:spLocks noGrp="1"/>
          </p:cNvSpPr>
          <p:nvPr>
            <p:ph type="ftr" sz="quarter" idx="4"/>
          </p:nvPr>
        </p:nvSpPr>
        <p:spPr/>
        <p:txBody>
          <a:bodyPr/>
          <a:lstStyle/>
          <a:p>
            <a:r>
              <a:rPr lang="en-US"/>
              <a:t>Hoang Anh Tuan</a:t>
            </a:r>
          </a:p>
        </p:txBody>
      </p:sp>
      <p:sp>
        <p:nvSpPr>
          <p:cNvPr id="5" name="Slide Number Placeholder 4"/>
          <p:cNvSpPr>
            <a:spLocks noGrp="1"/>
          </p:cNvSpPr>
          <p:nvPr>
            <p:ph type="sldNum" sz="quarter" idx="5"/>
          </p:nvPr>
        </p:nvSpPr>
        <p:spPr/>
        <p:txBody>
          <a:bodyPr/>
          <a:lstStyle/>
          <a:p>
            <a:fld id="{6BC0EB95-5263-4CD4-9FE8-83E0B8FD6214}" type="slidenum">
              <a:rPr lang="en-US" smtClean="0"/>
              <a:t>11</a:t>
            </a:fld>
            <a:endParaRPr lang="en-US"/>
          </a:p>
        </p:txBody>
      </p:sp>
    </p:spTree>
    <p:extLst>
      <p:ext uri="{BB962C8B-B14F-4D97-AF65-F5344CB8AC3E}">
        <p14:creationId xmlns:p14="http://schemas.microsoft.com/office/powerpoint/2010/main" val="10878729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s-CZ"/>
              <a:t>Tady máme jednoduchý příklad vzoru udělaný pomocí </a:t>
            </a:r>
            <a:r>
              <a:rPr lang="en-US"/>
              <a:t>pole</a:t>
            </a:r>
            <a:r>
              <a:rPr lang="cs-CZ"/>
              <a:t>. Takto nadefinovaný vzor nemá všechny vlastnosti, ale kvůli přehlednosti jsem zvolil jednodušší implementaci, jelikož stačí k pochopení vzoru.</a:t>
            </a:r>
          </a:p>
          <a:p>
            <a:endParaRPr lang="cs-CZ"/>
          </a:p>
          <a:p>
            <a:r>
              <a:rPr lang="cs-CZ"/>
              <a:t>Nejdříve nadefinujeme filtr, který bude mít svoji metodu, tedy jak zpracuje data a bude si pamatovat který vzor má následovat. Nadefinoval jsem si dvě jednoduché funkce, které budou vracet malá písmena a odstraní overhead délky 3.</a:t>
            </a:r>
          </a:p>
          <a:p>
            <a:r>
              <a:rPr lang="cs-CZ"/>
              <a:t>Dále si nadefinujeme pipelinu, která si bude udržovat </a:t>
            </a:r>
            <a:r>
              <a:rPr lang="en-US"/>
              <a:t>pole </a:t>
            </a:r>
            <a:r>
              <a:rPr lang="cs-CZ"/>
              <a:t>filtrů. Poté do pipeliny přidáváme další filtry a nakonec ho zavoláme, který pak zavolá filtry postupně podle toho, jak byly přidány.</a:t>
            </a:r>
          </a:p>
          <a:p>
            <a:endParaRPr lang="cs-CZ"/>
          </a:p>
          <a:p>
            <a:r>
              <a:rPr lang="cs-CZ"/>
              <a:t>A na pravo vidíme, příklad použití. Máme nějaký vstupní text, vytvoříme pipelinu, do které přidáme vytvořené filtry a do outputu si uložíme zavolání pipeliny a dostanem</a:t>
            </a:r>
            <a:r>
              <a:rPr lang="en-US"/>
              <a:t>e v</a:t>
            </a:r>
            <a:r>
              <a:rPr lang="cs-CZ"/>
              <a:t>ýstupní text což můžeme vidět podtím.</a:t>
            </a:r>
          </a:p>
        </p:txBody>
      </p:sp>
      <p:sp>
        <p:nvSpPr>
          <p:cNvPr id="4" name="Footer Placeholder 3"/>
          <p:cNvSpPr>
            <a:spLocks noGrp="1"/>
          </p:cNvSpPr>
          <p:nvPr>
            <p:ph type="ftr" sz="quarter" idx="4"/>
          </p:nvPr>
        </p:nvSpPr>
        <p:spPr/>
        <p:txBody>
          <a:bodyPr/>
          <a:lstStyle/>
          <a:p>
            <a:r>
              <a:rPr lang="en-US"/>
              <a:t>Hoang Anh Tuan</a:t>
            </a:r>
          </a:p>
        </p:txBody>
      </p:sp>
      <p:sp>
        <p:nvSpPr>
          <p:cNvPr id="5" name="Slide Number Placeholder 4"/>
          <p:cNvSpPr>
            <a:spLocks noGrp="1"/>
          </p:cNvSpPr>
          <p:nvPr>
            <p:ph type="sldNum" sz="quarter" idx="5"/>
          </p:nvPr>
        </p:nvSpPr>
        <p:spPr/>
        <p:txBody>
          <a:bodyPr/>
          <a:lstStyle/>
          <a:p>
            <a:fld id="{6BC0EB95-5263-4CD4-9FE8-83E0B8FD6214}" type="slidenum">
              <a:rPr lang="en-US" smtClean="0"/>
              <a:t>12</a:t>
            </a:fld>
            <a:endParaRPr lang="en-US"/>
          </a:p>
        </p:txBody>
      </p:sp>
    </p:spTree>
    <p:extLst>
      <p:ext uri="{BB962C8B-B14F-4D97-AF65-F5344CB8AC3E}">
        <p14:creationId xmlns:p14="http://schemas.microsoft.com/office/powerpoint/2010/main" val="25420614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s-CZ"/>
              <a:t>Filters and pipes je nejlepší používat, když nějaký problém můžeme jednodušše rozdělit do menších úkolů, obvykle to bývá nějaký data preprocessing.</a:t>
            </a:r>
          </a:p>
          <a:p>
            <a:endParaRPr lang="cs-CZ"/>
          </a:p>
          <a:p>
            <a:r>
              <a:rPr lang="cs-CZ"/>
              <a:t>Dále se používá, pokud některé úkoly se vyskytují vícekrát v jednom nebo vícero různých problémech a pro každý z nich vytvoříme vlastní pipelinu a znovupoužívají se filtry.</a:t>
            </a:r>
          </a:p>
          <a:p>
            <a:endParaRPr lang="cs-CZ"/>
          </a:p>
          <a:p>
            <a:r>
              <a:rPr lang="cs-CZ"/>
              <a:t>Pokud je potřeba flexibilnost, např je potřeba někdy odebrat, přidat nebo paralelizovat nějaké filtry. </a:t>
            </a:r>
            <a:endParaRPr lang="en-US"/>
          </a:p>
        </p:txBody>
      </p:sp>
      <p:sp>
        <p:nvSpPr>
          <p:cNvPr id="4" name="Footer Placeholder 3"/>
          <p:cNvSpPr>
            <a:spLocks noGrp="1"/>
          </p:cNvSpPr>
          <p:nvPr>
            <p:ph type="ftr" sz="quarter" idx="4"/>
          </p:nvPr>
        </p:nvSpPr>
        <p:spPr/>
        <p:txBody>
          <a:bodyPr/>
          <a:lstStyle/>
          <a:p>
            <a:r>
              <a:rPr lang="en-US"/>
              <a:t>Hoang Anh Tuan</a:t>
            </a:r>
          </a:p>
        </p:txBody>
      </p:sp>
      <p:sp>
        <p:nvSpPr>
          <p:cNvPr id="5" name="Slide Number Placeholder 4"/>
          <p:cNvSpPr>
            <a:spLocks noGrp="1"/>
          </p:cNvSpPr>
          <p:nvPr>
            <p:ph type="sldNum" sz="quarter" idx="5"/>
          </p:nvPr>
        </p:nvSpPr>
        <p:spPr/>
        <p:txBody>
          <a:bodyPr/>
          <a:lstStyle/>
          <a:p>
            <a:fld id="{6BC0EB95-5263-4CD4-9FE8-83E0B8FD6214}" type="slidenum">
              <a:rPr lang="en-US" smtClean="0"/>
              <a:t>13</a:t>
            </a:fld>
            <a:endParaRPr lang="en-US"/>
          </a:p>
        </p:txBody>
      </p:sp>
    </p:spTree>
    <p:extLst>
      <p:ext uri="{BB962C8B-B14F-4D97-AF65-F5344CB8AC3E}">
        <p14:creationId xmlns:p14="http://schemas.microsoft.com/office/powerpoint/2010/main" val="36671067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s-CZ"/>
              <a:t>Když jsem poprvé slyšel o pipes and filters, tak se mi hned vybavily pipy v unixu a měl jsem pravdu ! Přesně tak je to udělané.</a:t>
            </a:r>
          </a:p>
          <a:p>
            <a:endParaRPr lang="cs-CZ"/>
          </a:p>
          <a:p>
            <a:r>
              <a:rPr lang="cs-CZ"/>
              <a:t>Pipy jsou pipy a jednotlivé příkazy jsou filtry.</a:t>
            </a:r>
          </a:p>
          <a:p>
            <a:endParaRPr lang="cs-CZ"/>
          </a:p>
          <a:p>
            <a:r>
              <a:rPr lang="cs-CZ"/>
              <a:t>Vidíme, že nejdříve dostaneme vstupní data pomocí ls, který nám vypíše obsah aktuální složky, potom tyto data pipou předáme grepu, který pak vybere řádky obsahující „Aug“ a tyto výsledky pipou předáme sortu, který je uspořádá </a:t>
            </a:r>
            <a:r>
              <a:rPr lang="en-US"/>
              <a:t>podle 5. </a:t>
            </a:r>
            <a:r>
              <a:rPr lang="cs-CZ"/>
              <a:t>řádku, tedy velikosti souboru</a:t>
            </a:r>
            <a:endParaRPr lang="en-US"/>
          </a:p>
        </p:txBody>
      </p:sp>
      <p:sp>
        <p:nvSpPr>
          <p:cNvPr id="4" name="Footer Placeholder 3"/>
          <p:cNvSpPr>
            <a:spLocks noGrp="1"/>
          </p:cNvSpPr>
          <p:nvPr>
            <p:ph type="ftr" sz="quarter" idx="4"/>
          </p:nvPr>
        </p:nvSpPr>
        <p:spPr/>
        <p:txBody>
          <a:bodyPr/>
          <a:lstStyle/>
          <a:p>
            <a:r>
              <a:rPr lang="en-US"/>
              <a:t>Hoang Anh Tuan</a:t>
            </a:r>
          </a:p>
        </p:txBody>
      </p:sp>
      <p:sp>
        <p:nvSpPr>
          <p:cNvPr id="5" name="Slide Number Placeholder 4"/>
          <p:cNvSpPr>
            <a:spLocks noGrp="1"/>
          </p:cNvSpPr>
          <p:nvPr>
            <p:ph type="sldNum" sz="quarter" idx="5"/>
          </p:nvPr>
        </p:nvSpPr>
        <p:spPr/>
        <p:txBody>
          <a:bodyPr/>
          <a:lstStyle/>
          <a:p>
            <a:fld id="{6BC0EB95-5263-4CD4-9FE8-83E0B8FD6214}" type="slidenum">
              <a:rPr lang="en-US" smtClean="0"/>
              <a:t>14</a:t>
            </a:fld>
            <a:endParaRPr lang="en-US"/>
          </a:p>
        </p:txBody>
      </p:sp>
    </p:spTree>
    <p:extLst>
      <p:ext uri="{BB962C8B-B14F-4D97-AF65-F5344CB8AC3E}">
        <p14:creationId xmlns:p14="http://schemas.microsoft.com/office/powerpoint/2010/main" val="28913189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a:t>
            </a:r>
            <a:r>
              <a:rPr lang="cs-CZ"/>
              <a:t>ále se vzor vyskytuje v překladačích programovacích jazyků.</a:t>
            </a:r>
          </a:p>
          <a:p>
            <a:endParaRPr lang="cs-CZ"/>
          </a:p>
          <a:p>
            <a:r>
              <a:rPr lang="cs-CZ"/>
              <a:t>Nejdříve se provede lexikální analýza, která přes pipu posílá tokeny, které jsou pomocí parseru naparsují do derivačního stromu který je poslán na sémantickou analýzu, která stromu přidává sémantické informace a tabulku symbolů a pak se z toho vygenerový bytekód, který je pak optimalizován.</a:t>
            </a:r>
            <a:br>
              <a:rPr lang="cs-CZ"/>
            </a:br>
            <a:br>
              <a:rPr lang="cs-CZ"/>
            </a:br>
            <a:r>
              <a:rPr lang="cs-CZ"/>
              <a:t>Pod filtry vidíme znázornění řešení vyjímek, které se vypisují v error message streamu.</a:t>
            </a:r>
          </a:p>
        </p:txBody>
      </p:sp>
      <p:sp>
        <p:nvSpPr>
          <p:cNvPr id="4" name="Footer Placeholder 3"/>
          <p:cNvSpPr>
            <a:spLocks noGrp="1"/>
          </p:cNvSpPr>
          <p:nvPr>
            <p:ph type="ftr" sz="quarter" idx="4"/>
          </p:nvPr>
        </p:nvSpPr>
        <p:spPr/>
        <p:txBody>
          <a:bodyPr/>
          <a:lstStyle/>
          <a:p>
            <a:r>
              <a:rPr lang="en-US"/>
              <a:t>Hoang Anh Tuan</a:t>
            </a:r>
          </a:p>
        </p:txBody>
      </p:sp>
      <p:sp>
        <p:nvSpPr>
          <p:cNvPr id="5" name="Slide Number Placeholder 4"/>
          <p:cNvSpPr>
            <a:spLocks noGrp="1"/>
          </p:cNvSpPr>
          <p:nvPr>
            <p:ph type="sldNum" sz="quarter" idx="5"/>
          </p:nvPr>
        </p:nvSpPr>
        <p:spPr/>
        <p:txBody>
          <a:bodyPr/>
          <a:lstStyle/>
          <a:p>
            <a:fld id="{6BC0EB95-5263-4CD4-9FE8-83E0B8FD6214}" type="slidenum">
              <a:rPr lang="en-US" smtClean="0"/>
              <a:t>15</a:t>
            </a:fld>
            <a:endParaRPr lang="en-US"/>
          </a:p>
        </p:txBody>
      </p:sp>
    </p:spTree>
    <p:extLst>
      <p:ext uri="{BB962C8B-B14F-4D97-AF65-F5344CB8AC3E}">
        <p14:creationId xmlns:p14="http://schemas.microsoft.com/office/powerpoint/2010/main" val="24783709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s-CZ"/>
              <a:t>Chtěl bych filters and pipes porovna s layers, protože jsou si na první pohled velice podobné.</a:t>
            </a:r>
          </a:p>
          <a:p>
            <a:endParaRPr lang="cs-CZ"/>
          </a:p>
          <a:p>
            <a:r>
              <a:rPr lang="cs-CZ"/>
              <a:t>Doufám, že jsem to pochopil správně a tedy tak, že oba vzory dělí svůj problém do menších úkolů, které se pak řeší zvlášť. Tyto části jsou pak jednoduše nezávisle vyměnitelné a opravovatelné.</a:t>
            </a:r>
          </a:p>
          <a:p>
            <a:endParaRPr lang="cs-CZ"/>
          </a:p>
          <a:p>
            <a:r>
              <a:rPr lang="cs-CZ"/>
              <a:t>Rozdíl je v tom, že vstrevnatý vzor řeší jenom jeden a ten konkrétní problém, zatímco pipy a filtry jsou schopni řešit i jiné podobné problémy. Dalším rozdílem je, že jsou vrstvy mezi sebou hodně propojené, že je občas těžké poznat kde končí jaká vrstva, zatímco u pipes a filters je to jednoznačné</a:t>
            </a:r>
            <a:endParaRPr lang="en-US"/>
          </a:p>
        </p:txBody>
      </p:sp>
      <p:sp>
        <p:nvSpPr>
          <p:cNvPr id="4" name="Footer Placeholder 3"/>
          <p:cNvSpPr>
            <a:spLocks noGrp="1"/>
          </p:cNvSpPr>
          <p:nvPr>
            <p:ph type="ftr" sz="quarter" idx="4"/>
          </p:nvPr>
        </p:nvSpPr>
        <p:spPr/>
        <p:txBody>
          <a:bodyPr/>
          <a:lstStyle/>
          <a:p>
            <a:r>
              <a:rPr lang="en-US"/>
              <a:t>Hoang Anh Tuan</a:t>
            </a:r>
          </a:p>
        </p:txBody>
      </p:sp>
      <p:sp>
        <p:nvSpPr>
          <p:cNvPr id="5" name="Slide Number Placeholder 4"/>
          <p:cNvSpPr>
            <a:spLocks noGrp="1"/>
          </p:cNvSpPr>
          <p:nvPr>
            <p:ph type="sldNum" sz="quarter" idx="5"/>
          </p:nvPr>
        </p:nvSpPr>
        <p:spPr/>
        <p:txBody>
          <a:bodyPr/>
          <a:lstStyle/>
          <a:p>
            <a:fld id="{6BC0EB95-5263-4CD4-9FE8-83E0B8FD6214}" type="slidenum">
              <a:rPr lang="en-US" smtClean="0"/>
              <a:t>16</a:t>
            </a:fld>
            <a:endParaRPr lang="en-US"/>
          </a:p>
        </p:txBody>
      </p:sp>
    </p:spTree>
    <p:extLst>
      <p:ext uri="{BB962C8B-B14F-4D97-AF65-F5344CB8AC3E}">
        <p14:creationId xmlns:p14="http://schemas.microsoft.com/office/powerpoint/2010/main" val="4583758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s-CZ"/>
              <a:t>A proč existuje tento vzor? Představme si, že dostane</a:t>
            </a:r>
            <a:r>
              <a:rPr lang="en-US"/>
              <a:t>t</a:t>
            </a:r>
            <a:r>
              <a:rPr lang="cs-CZ"/>
              <a:t>e hromadu dat, které potřebuje</a:t>
            </a:r>
            <a:r>
              <a:rPr lang="en-US"/>
              <a:t>t</a:t>
            </a:r>
            <a:r>
              <a:rPr lang="cs-CZ"/>
              <a:t>e zpracovat předtím než je může</a:t>
            </a:r>
            <a:r>
              <a:rPr lang="en-US"/>
              <a:t>t</a:t>
            </a:r>
            <a:r>
              <a:rPr lang="cs-CZ"/>
              <a:t>e nějak používat</a:t>
            </a:r>
            <a:r>
              <a:rPr lang="en-US"/>
              <a:t> d</a:t>
            </a:r>
            <a:r>
              <a:rPr lang="cs-CZ"/>
              <a:t>ále.</a:t>
            </a:r>
          </a:p>
          <a:p>
            <a:endParaRPr lang="cs-CZ"/>
          </a:p>
          <a:p>
            <a:r>
              <a:rPr lang="cs-CZ"/>
              <a:t>Dostáváme data ze dvou různých zdrojů, které je třeba zprvu zpracovat stejně (Task A, B), ale ke konci je třeba ale doupravit jinak (Task C,D,E,F). Řekněme, že pro každý zdroj se udělá separátní funkce, která zpracovává data, jak je potřeba. Ale tady vidíme, že je to neefektivní, protože tvoříme dva různé kódy, nebo (co je možná horší) stejný duplikátní kód pro stejné </a:t>
            </a:r>
            <a:r>
              <a:rPr lang="en-US"/>
              <a:t>Tasky</a:t>
            </a:r>
            <a:r>
              <a:rPr lang="cs-CZ"/>
              <a:t> A, B.  </a:t>
            </a:r>
            <a:endParaRPr lang="en-US"/>
          </a:p>
        </p:txBody>
      </p:sp>
      <p:sp>
        <p:nvSpPr>
          <p:cNvPr id="4" name="Footer Placeholder 3"/>
          <p:cNvSpPr>
            <a:spLocks noGrp="1"/>
          </p:cNvSpPr>
          <p:nvPr>
            <p:ph type="ftr" sz="quarter" idx="4"/>
          </p:nvPr>
        </p:nvSpPr>
        <p:spPr/>
        <p:txBody>
          <a:bodyPr/>
          <a:lstStyle/>
          <a:p>
            <a:r>
              <a:rPr lang="en-US"/>
              <a:t>Hoang Anh Tuan</a:t>
            </a:r>
          </a:p>
        </p:txBody>
      </p:sp>
      <p:sp>
        <p:nvSpPr>
          <p:cNvPr id="5" name="Slide Number Placeholder 4"/>
          <p:cNvSpPr>
            <a:spLocks noGrp="1"/>
          </p:cNvSpPr>
          <p:nvPr>
            <p:ph type="sldNum" sz="quarter" idx="5"/>
          </p:nvPr>
        </p:nvSpPr>
        <p:spPr/>
        <p:txBody>
          <a:bodyPr/>
          <a:lstStyle/>
          <a:p>
            <a:fld id="{6BC0EB95-5263-4CD4-9FE8-83E0B8FD6214}" type="slidenum">
              <a:rPr lang="en-US" smtClean="0"/>
              <a:t>3</a:t>
            </a:fld>
            <a:endParaRPr lang="en-US"/>
          </a:p>
        </p:txBody>
      </p:sp>
    </p:spTree>
    <p:extLst>
      <p:ext uri="{BB962C8B-B14F-4D97-AF65-F5344CB8AC3E}">
        <p14:creationId xmlns:p14="http://schemas.microsoft.com/office/powerpoint/2010/main" val="36773959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s-CZ"/>
              <a:t>A tedy rozumnější by bylo kdyby se zpracování dat ze zdrojů rozdělilo na menší úkoly a pak</a:t>
            </a:r>
            <a:r>
              <a:rPr lang="en-US"/>
              <a:t> </a:t>
            </a:r>
            <a:r>
              <a:rPr lang="cs-CZ"/>
              <a:t>řešení společných úkolů by se využilo znovu – Task A, B.</a:t>
            </a:r>
            <a:br>
              <a:rPr lang="cs-CZ"/>
            </a:br>
            <a:br>
              <a:rPr lang="cs-CZ"/>
            </a:br>
            <a:r>
              <a:rPr lang="cs-CZ"/>
              <a:t>Rychlost zpracování dat v tomto příkladu závisí na nejpomalejším filtru. Představte si, že Task A a F jsou o mnoho časově náročnější než Task B a E a tedy ikdyž Task B a E uděláme velice rychle, tak stále bude rychlost pomalá jako Task A nebo F. Jak to vyřešit?</a:t>
            </a:r>
            <a:endParaRPr lang="en-US"/>
          </a:p>
        </p:txBody>
      </p:sp>
      <p:sp>
        <p:nvSpPr>
          <p:cNvPr id="4" name="Footer Placeholder 3"/>
          <p:cNvSpPr>
            <a:spLocks noGrp="1"/>
          </p:cNvSpPr>
          <p:nvPr>
            <p:ph type="ftr" sz="quarter" idx="4"/>
          </p:nvPr>
        </p:nvSpPr>
        <p:spPr/>
        <p:txBody>
          <a:bodyPr/>
          <a:lstStyle/>
          <a:p>
            <a:r>
              <a:rPr lang="en-US"/>
              <a:t>Hoang Anh Tuan</a:t>
            </a:r>
          </a:p>
        </p:txBody>
      </p:sp>
      <p:sp>
        <p:nvSpPr>
          <p:cNvPr id="5" name="Slide Number Placeholder 4"/>
          <p:cNvSpPr>
            <a:spLocks noGrp="1"/>
          </p:cNvSpPr>
          <p:nvPr>
            <p:ph type="sldNum" sz="quarter" idx="5"/>
          </p:nvPr>
        </p:nvSpPr>
        <p:spPr/>
        <p:txBody>
          <a:bodyPr/>
          <a:lstStyle/>
          <a:p>
            <a:fld id="{6BC0EB95-5263-4CD4-9FE8-83E0B8FD6214}" type="slidenum">
              <a:rPr lang="en-US" smtClean="0"/>
              <a:t>4</a:t>
            </a:fld>
            <a:endParaRPr lang="en-US"/>
          </a:p>
        </p:txBody>
      </p:sp>
    </p:spTree>
    <p:extLst>
      <p:ext uri="{BB962C8B-B14F-4D97-AF65-F5344CB8AC3E}">
        <p14:creationId xmlns:p14="http://schemas.microsoft.com/office/powerpoint/2010/main" val="34504958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s-CZ"/>
              <a:t>Pokud je to možné, tak si data rozdělíme na několik částí a pak je zpracujeme paralelně a tím zvýšíme celkovou rychlost zpracování dat.</a:t>
            </a:r>
            <a:br>
              <a:rPr lang="cs-CZ"/>
            </a:br>
            <a:br>
              <a:rPr lang="cs-CZ"/>
            </a:br>
            <a:r>
              <a:rPr lang="cs-CZ"/>
              <a:t>Rozdělení dat tímto způsobem ale nelze provést pro všechny data. Například někdy je potřeba mít data na začátku, uprostřed i na konci, tak v tomto případě nelze nějak dělit data.</a:t>
            </a:r>
          </a:p>
        </p:txBody>
      </p:sp>
      <p:sp>
        <p:nvSpPr>
          <p:cNvPr id="4" name="Footer Placeholder 3"/>
          <p:cNvSpPr>
            <a:spLocks noGrp="1"/>
          </p:cNvSpPr>
          <p:nvPr>
            <p:ph type="ftr" sz="quarter" idx="4"/>
          </p:nvPr>
        </p:nvSpPr>
        <p:spPr/>
        <p:txBody>
          <a:bodyPr/>
          <a:lstStyle/>
          <a:p>
            <a:r>
              <a:rPr lang="en-US"/>
              <a:t>Hoang Anh Tuan</a:t>
            </a:r>
          </a:p>
        </p:txBody>
      </p:sp>
      <p:sp>
        <p:nvSpPr>
          <p:cNvPr id="5" name="Slide Number Placeholder 4"/>
          <p:cNvSpPr>
            <a:spLocks noGrp="1"/>
          </p:cNvSpPr>
          <p:nvPr>
            <p:ph type="sldNum" sz="quarter" idx="5"/>
          </p:nvPr>
        </p:nvSpPr>
        <p:spPr/>
        <p:txBody>
          <a:bodyPr/>
          <a:lstStyle/>
          <a:p>
            <a:fld id="{6BC0EB95-5263-4CD4-9FE8-83E0B8FD6214}" type="slidenum">
              <a:rPr lang="en-US" smtClean="0"/>
              <a:t>5</a:t>
            </a:fld>
            <a:endParaRPr lang="en-US"/>
          </a:p>
        </p:txBody>
      </p:sp>
    </p:spTree>
    <p:extLst>
      <p:ext uri="{BB962C8B-B14F-4D97-AF65-F5344CB8AC3E}">
        <p14:creationId xmlns:p14="http://schemas.microsoft.com/office/powerpoint/2010/main" val="13138629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s-CZ"/>
              <a:t>Co když ale nemáme všechna data najednou, ale </a:t>
            </a:r>
            <a:r>
              <a:rPr lang="en-US"/>
              <a:t>dost</a:t>
            </a:r>
            <a:r>
              <a:rPr lang="cs-CZ"/>
              <a:t>ávám je postupně?</a:t>
            </a:r>
            <a:br>
              <a:rPr lang="cs-CZ"/>
            </a:br>
            <a:br>
              <a:rPr lang="cs-CZ"/>
            </a:br>
            <a:r>
              <a:rPr lang="cs-CZ"/>
              <a:t>Na obrázku vidíme příklad, ve kterém dostaneme postupně tři zprávy, které je třeba nejdříve dešifrovat, potom ověřit a nakonec se odstraní duplikáty. Kdybychom je zpracovávaly sekvenčně, ikdyž druhou a třetí zprávu dostaneme dřív než zpracujeme první, tak zbytečně čekáme dokud se nezpracuje první zpráva, tedy co se může udělat je, že každou zprávu budeme zpracovávat paralelně v každém vláknu zvlášť.</a:t>
            </a:r>
          </a:p>
          <a:p>
            <a:endParaRPr lang="cs-CZ"/>
          </a:p>
          <a:p>
            <a:r>
              <a:rPr lang="cs-CZ"/>
              <a:t>Je to rychlejší, ale může se stát toto, že se první se nepodaří zpracovat, ale ta druhá ano tak to může být někdy problém nebo jako tady na obrázku ne :D</a:t>
            </a:r>
            <a:endParaRPr lang="en-US"/>
          </a:p>
        </p:txBody>
      </p:sp>
      <p:sp>
        <p:nvSpPr>
          <p:cNvPr id="4" name="Footer Placeholder 3"/>
          <p:cNvSpPr>
            <a:spLocks noGrp="1"/>
          </p:cNvSpPr>
          <p:nvPr>
            <p:ph type="ftr" sz="quarter" idx="4"/>
          </p:nvPr>
        </p:nvSpPr>
        <p:spPr/>
        <p:txBody>
          <a:bodyPr/>
          <a:lstStyle/>
          <a:p>
            <a:r>
              <a:rPr lang="en-US"/>
              <a:t>Hoang Anh Tuan</a:t>
            </a:r>
          </a:p>
        </p:txBody>
      </p:sp>
      <p:sp>
        <p:nvSpPr>
          <p:cNvPr id="5" name="Slide Number Placeholder 4"/>
          <p:cNvSpPr>
            <a:spLocks noGrp="1"/>
          </p:cNvSpPr>
          <p:nvPr>
            <p:ph type="sldNum" sz="quarter" idx="5"/>
          </p:nvPr>
        </p:nvSpPr>
        <p:spPr/>
        <p:txBody>
          <a:bodyPr/>
          <a:lstStyle/>
          <a:p>
            <a:fld id="{6BC0EB95-5263-4CD4-9FE8-83E0B8FD6214}" type="slidenum">
              <a:rPr lang="en-US" smtClean="0"/>
              <a:t>6</a:t>
            </a:fld>
            <a:endParaRPr lang="en-US"/>
          </a:p>
        </p:txBody>
      </p:sp>
    </p:spTree>
    <p:extLst>
      <p:ext uri="{BB962C8B-B14F-4D97-AF65-F5344CB8AC3E}">
        <p14:creationId xmlns:p14="http://schemas.microsoft.com/office/powerpoint/2010/main" val="34195252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s-CZ"/>
              <a:t>Když třeba někomu pošlu na facebooku video a pak zprávu popisující video, tak se mi vždy stává, že se pošle nejdřív ten text, ale video se stále ještě posílá a jelikož ten text nedává smysl bez toho videa, tak pak příjemce pak vůbec nechápe, co se děje a pak až se to pošle, tak oba máme jiné pořadí zpráv, což nepovažují ve facebooku za problém, ale někde jinde to může být problém.</a:t>
            </a:r>
            <a:endParaRPr lang="en-US"/>
          </a:p>
        </p:txBody>
      </p:sp>
      <p:sp>
        <p:nvSpPr>
          <p:cNvPr id="4" name="Footer Placeholder 3"/>
          <p:cNvSpPr>
            <a:spLocks noGrp="1"/>
          </p:cNvSpPr>
          <p:nvPr>
            <p:ph type="ftr" sz="quarter" idx="4"/>
          </p:nvPr>
        </p:nvSpPr>
        <p:spPr/>
        <p:txBody>
          <a:bodyPr/>
          <a:lstStyle/>
          <a:p>
            <a:r>
              <a:rPr lang="en-US"/>
              <a:t>Hoang Anh Tuan</a:t>
            </a:r>
          </a:p>
        </p:txBody>
      </p:sp>
      <p:sp>
        <p:nvSpPr>
          <p:cNvPr id="5" name="Slide Number Placeholder 4"/>
          <p:cNvSpPr>
            <a:spLocks noGrp="1"/>
          </p:cNvSpPr>
          <p:nvPr>
            <p:ph type="sldNum" sz="quarter" idx="5"/>
          </p:nvPr>
        </p:nvSpPr>
        <p:spPr/>
        <p:txBody>
          <a:bodyPr/>
          <a:lstStyle/>
          <a:p>
            <a:fld id="{6BC0EB95-5263-4CD4-9FE8-83E0B8FD6214}" type="slidenum">
              <a:rPr lang="en-US" smtClean="0"/>
              <a:t>7</a:t>
            </a:fld>
            <a:endParaRPr lang="en-US"/>
          </a:p>
        </p:txBody>
      </p:sp>
    </p:spTree>
    <p:extLst>
      <p:ext uri="{BB962C8B-B14F-4D97-AF65-F5344CB8AC3E}">
        <p14:creationId xmlns:p14="http://schemas.microsoft.com/office/powerpoint/2010/main" val="33341304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s-CZ"/>
              <a:t>Tady máme jednoduchý příklad vzoru udělaný pomocí </a:t>
            </a:r>
            <a:r>
              <a:rPr lang="en-US"/>
              <a:t>pole</a:t>
            </a:r>
            <a:r>
              <a:rPr lang="cs-CZ"/>
              <a:t>. Takto nadefinovaný vzor nemá všechny vlastnosti, ale kvůli přehlednosti jsem zvolil jednodušší implementaci, jelikož stačí k pochopení vzoru.</a:t>
            </a:r>
          </a:p>
          <a:p>
            <a:endParaRPr lang="cs-CZ"/>
          </a:p>
          <a:p>
            <a:r>
              <a:rPr lang="cs-CZ"/>
              <a:t>Nejdříve nadefinujeme filtr, který bude mít svoji metodu, tedy jak zpracuje data a bude si pamatovat který vzor má následovat. Nadefinoval jsem si dvě jednoduché funkce, které budou vracet malá písmena a odstraní overhead délky 3.</a:t>
            </a:r>
          </a:p>
          <a:p>
            <a:r>
              <a:rPr lang="cs-CZ"/>
              <a:t>Dále si nadefinujeme pipelinu, která si bude udržovat </a:t>
            </a:r>
            <a:r>
              <a:rPr lang="en-US"/>
              <a:t>pole </a:t>
            </a:r>
            <a:r>
              <a:rPr lang="cs-CZ"/>
              <a:t>filtrů. Poté do pipeliny přidáváme další filtry a nakonec ho zavoláme, který pak zavolá filtry postupně podle toho, jak byly přidány.</a:t>
            </a:r>
          </a:p>
          <a:p>
            <a:endParaRPr lang="cs-CZ"/>
          </a:p>
          <a:p>
            <a:r>
              <a:rPr lang="cs-CZ"/>
              <a:t>A na pravo vidíme, příklad použití. Máme nějaký vstupní text, vytvoříme pipelinu, do které přidáme vytvořené filtry a do outputu si uložíme zavolání pipeliny a dostanem</a:t>
            </a:r>
            <a:r>
              <a:rPr lang="en-US"/>
              <a:t>e v</a:t>
            </a:r>
            <a:r>
              <a:rPr lang="cs-CZ"/>
              <a:t>ýstupní text což můžeme vidět podtím.</a:t>
            </a:r>
          </a:p>
        </p:txBody>
      </p:sp>
      <p:sp>
        <p:nvSpPr>
          <p:cNvPr id="4" name="Footer Placeholder 3"/>
          <p:cNvSpPr>
            <a:spLocks noGrp="1"/>
          </p:cNvSpPr>
          <p:nvPr>
            <p:ph type="ftr" sz="quarter" idx="4"/>
          </p:nvPr>
        </p:nvSpPr>
        <p:spPr/>
        <p:txBody>
          <a:bodyPr/>
          <a:lstStyle/>
          <a:p>
            <a:r>
              <a:rPr lang="en-US"/>
              <a:t>Hoang Anh Tuan</a:t>
            </a:r>
          </a:p>
        </p:txBody>
      </p:sp>
      <p:sp>
        <p:nvSpPr>
          <p:cNvPr id="5" name="Slide Number Placeholder 4"/>
          <p:cNvSpPr>
            <a:spLocks noGrp="1"/>
          </p:cNvSpPr>
          <p:nvPr>
            <p:ph type="sldNum" sz="quarter" idx="5"/>
          </p:nvPr>
        </p:nvSpPr>
        <p:spPr/>
        <p:txBody>
          <a:bodyPr/>
          <a:lstStyle/>
          <a:p>
            <a:fld id="{6BC0EB95-5263-4CD4-9FE8-83E0B8FD6214}" type="slidenum">
              <a:rPr lang="en-US" smtClean="0"/>
              <a:t>8</a:t>
            </a:fld>
            <a:endParaRPr lang="en-US"/>
          </a:p>
        </p:txBody>
      </p:sp>
    </p:spTree>
    <p:extLst>
      <p:ext uri="{BB962C8B-B14F-4D97-AF65-F5344CB8AC3E}">
        <p14:creationId xmlns:p14="http://schemas.microsoft.com/office/powerpoint/2010/main" val="13865313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s-CZ"/>
              <a:t>Mohli jsme si ušetřit práci a udělat to bez tříd a prostě je zavolat zanořeně.</a:t>
            </a:r>
          </a:p>
          <a:p>
            <a:endParaRPr lang="cs-CZ"/>
          </a:p>
          <a:p>
            <a:r>
              <a:rPr lang="cs-CZ"/>
              <a:t>Zavolá se nejdřív funkce to_lower a potom remove_overhead</a:t>
            </a:r>
            <a:endParaRPr lang="en-US"/>
          </a:p>
        </p:txBody>
      </p:sp>
      <p:sp>
        <p:nvSpPr>
          <p:cNvPr id="4" name="Footer Placeholder 3"/>
          <p:cNvSpPr>
            <a:spLocks noGrp="1"/>
          </p:cNvSpPr>
          <p:nvPr>
            <p:ph type="ftr" sz="quarter" idx="4"/>
          </p:nvPr>
        </p:nvSpPr>
        <p:spPr/>
        <p:txBody>
          <a:bodyPr/>
          <a:lstStyle/>
          <a:p>
            <a:r>
              <a:rPr lang="en-US"/>
              <a:t>Hoang Anh Tuan</a:t>
            </a:r>
          </a:p>
        </p:txBody>
      </p:sp>
      <p:sp>
        <p:nvSpPr>
          <p:cNvPr id="5" name="Slide Number Placeholder 4"/>
          <p:cNvSpPr>
            <a:spLocks noGrp="1"/>
          </p:cNvSpPr>
          <p:nvPr>
            <p:ph type="sldNum" sz="quarter" idx="5"/>
          </p:nvPr>
        </p:nvSpPr>
        <p:spPr/>
        <p:txBody>
          <a:bodyPr/>
          <a:lstStyle/>
          <a:p>
            <a:fld id="{6BC0EB95-5263-4CD4-9FE8-83E0B8FD6214}" type="slidenum">
              <a:rPr lang="en-US" smtClean="0"/>
              <a:t>9</a:t>
            </a:fld>
            <a:endParaRPr lang="en-US"/>
          </a:p>
        </p:txBody>
      </p:sp>
    </p:spTree>
    <p:extLst>
      <p:ext uri="{BB962C8B-B14F-4D97-AF65-F5344CB8AC3E}">
        <p14:creationId xmlns:p14="http://schemas.microsoft.com/office/powerpoint/2010/main" val="32652040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cs-CZ"/>
              <a:t>A můžeme si ještě více usnadnit a použít předdefinované funkce.</a:t>
            </a:r>
            <a:endParaRPr lang="en-US"/>
          </a:p>
        </p:txBody>
      </p:sp>
      <p:sp>
        <p:nvSpPr>
          <p:cNvPr id="4" name="Footer Placeholder 3"/>
          <p:cNvSpPr>
            <a:spLocks noGrp="1"/>
          </p:cNvSpPr>
          <p:nvPr>
            <p:ph type="ftr" sz="quarter" idx="4"/>
          </p:nvPr>
        </p:nvSpPr>
        <p:spPr/>
        <p:txBody>
          <a:bodyPr/>
          <a:lstStyle/>
          <a:p>
            <a:r>
              <a:rPr lang="en-US"/>
              <a:t>Hoang Anh Tuan</a:t>
            </a:r>
          </a:p>
        </p:txBody>
      </p:sp>
      <p:sp>
        <p:nvSpPr>
          <p:cNvPr id="5" name="Slide Number Placeholder 4"/>
          <p:cNvSpPr>
            <a:spLocks noGrp="1"/>
          </p:cNvSpPr>
          <p:nvPr>
            <p:ph type="sldNum" sz="quarter" idx="5"/>
          </p:nvPr>
        </p:nvSpPr>
        <p:spPr/>
        <p:txBody>
          <a:bodyPr/>
          <a:lstStyle/>
          <a:p>
            <a:fld id="{6BC0EB95-5263-4CD4-9FE8-83E0B8FD6214}" type="slidenum">
              <a:rPr lang="en-US" smtClean="0"/>
              <a:t>10</a:t>
            </a:fld>
            <a:endParaRPr lang="en-US"/>
          </a:p>
        </p:txBody>
      </p:sp>
    </p:spTree>
    <p:extLst>
      <p:ext uri="{BB962C8B-B14F-4D97-AF65-F5344CB8AC3E}">
        <p14:creationId xmlns:p14="http://schemas.microsoft.com/office/powerpoint/2010/main" val="23578555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CE4ED10-EF0B-47EC-8996-4ECFBB99D26A}" type="datetime1">
              <a:rPr lang="en-US" smtClean="0"/>
              <a:t>2/19/2025</a:t>
            </a:fld>
            <a:endParaRPr lang="en-US" dirty="0"/>
          </a:p>
        </p:txBody>
      </p:sp>
      <p:sp>
        <p:nvSpPr>
          <p:cNvPr id="5" name="Footer Placeholder 4"/>
          <p:cNvSpPr>
            <a:spLocks noGrp="1"/>
          </p:cNvSpPr>
          <p:nvPr>
            <p:ph type="ftr" sz="quarter" idx="11"/>
          </p:nvPr>
        </p:nvSpPr>
        <p:spPr/>
        <p:txBody>
          <a:bodyPr/>
          <a:lstStyle/>
          <a:p>
            <a:r>
              <a:rPr lang="en-US"/>
              <a:t>Hoang Anh Tuan</a:t>
            </a:r>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39049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BF9CEBD-DAE1-4A6B-AFB5-7A9EA7864B9C}" type="datetime1">
              <a:rPr lang="en-US" smtClean="0"/>
              <a:t>2/19/2025</a:t>
            </a:fld>
            <a:endParaRPr lang="en-US" dirty="0"/>
          </a:p>
        </p:txBody>
      </p:sp>
      <p:sp>
        <p:nvSpPr>
          <p:cNvPr id="6" name="Footer Placeholder 5"/>
          <p:cNvSpPr>
            <a:spLocks noGrp="1"/>
          </p:cNvSpPr>
          <p:nvPr>
            <p:ph type="ftr" sz="quarter" idx="11"/>
          </p:nvPr>
        </p:nvSpPr>
        <p:spPr/>
        <p:txBody>
          <a:bodyPr/>
          <a:lstStyle/>
          <a:p>
            <a:pPr algn="l"/>
            <a:r>
              <a:rPr lang="en-US"/>
              <a:t>Hoang Anh Tuan</a:t>
            </a:r>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744824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DECA692-8E51-4B23-8A9E-8942DC0B71E1}" type="datetime1">
              <a:rPr lang="en-US" smtClean="0"/>
              <a:t>2/19/2025</a:t>
            </a:fld>
            <a:endParaRPr lang="en-US" dirty="0"/>
          </a:p>
        </p:txBody>
      </p:sp>
      <p:sp>
        <p:nvSpPr>
          <p:cNvPr id="5" name="Footer Placeholder 4"/>
          <p:cNvSpPr>
            <a:spLocks noGrp="1"/>
          </p:cNvSpPr>
          <p:nvPr>
            <p:ph type="ftr" sz="quarter" idx="11"/>
          </p:nvPr>
        </p:nvSpPr>
        <p:spPr/>
        <p:txBody>
          <a:bodyPr/>
          <a:lstStyle/>
          <a:p>
            <a:r>
              <a:rPr lang="en-US"/>
              <a:t>Hoang Anh Tuan</a:t>
            </a:r>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168070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486F2EF-6D64-4276-9C31-311257F668C9}" type="datetime1">
              <a:rPr lang="en-US" smtClean="0"/>
              <a:t>2/19/2025</a:t>
            </a:fld>
            <a:endParaRPr lang="en-US" dirty="0"/>
          </a:p>
        </p:txBody>
      </p:sp>
      <p:sp>
        <p:nvSpPr>
          <p:cNvPr id="5" name="Footer Placeholder 4"/>
          <p:cNvSpPr>
            <a:spLocks noGrp="1"/>
          </p:cNvSpPr>
          <p:nvPr>
            <p:ph type="ftr" sz="quarter" idx="11"/>
          </p:nvPr>
        </p:nvSpPr>
        <p:spPr/>
        <p:txBody>
          <a:bodyPr/>
          <a:lstStyle/>
          <a:p>
            <a:r>
              <a:rPr lang="en-US"/>
              <a:t>Hoang Anh Tuan</a:t>
            </a:r>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910026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5DB21DA4-6B4C-42C0-A87F-C7D00FC0515D}"/>
              </a:ext>
            </a:extLst>
          </p:cNvPr>
          <p:cNvSpPr>
            <a:spLocks noGrp="1"/>
          </p:cNvSpPr>
          <p:nvPr>
            <p:ph type="dt" sz="half" idx="10"/>
          </p:nvPr>
        </p:nvSpPr>
        <p:spPr/>
        <p:txBody>
          <a:bodyPr/>
          <a:lstStyle/>
          <a:p>
            <a:fld id="{200B38FB-67FA-4B83-9230-D67A6D160A23}" type="datetime1">
              <a:rPr lang="en-US" smtClean="0"/>
              <a:t>2/19/2025</a:t>
            </a:fld>
            <a:endParaRPr lang="en-US" dirty="0"/>
          </a:p>
        </p:txBody>
      </p:sp>
      <p:sp>
        <p:nvSpPr>
          <p:cNvPr id="9" name="Slide Number Placeholder 8">
            <a:extLst>
              <a:ext uri="{FF2B5EF4-FFF2-40B4-BE49-F238E27FC236}">
                <a16:creationId xmlns:a16="http://schemas.microsoft.com/office/drawing/2014/main" id="{37E32A5D-F9DC-49E3-9927-E64776E11EBB}"/>
              </a:ext>
            </a:extLst>
          </p:cNvPr>
          <p:cNvSpPr>
            <a:spLocks noGrp="1"/>
          </p:cNvSpPr>
          <p:nvPr>
            <p:ph type="sldNum" sz="quarter" idx="12"/>
          </p:nvPr>
        </p:nvSpPr>
        <p:spPr/>
        <p:txBody>
          <a:bodyPr/>
          <a:lstStyle/>
          <a:p>
            <a:fld id="{3A98EE3D-8CD1-4C3F-BD1C-C98C9596463C}" type="slidenum">
              <a:rPr lang="en-US" smtClean="0"/>
              <a:t>‹#›</a:t>
            </a:fld>
            <a:endParaRPr lang="en-US" dirty="0"/>
          </a:p>
        </p:txBody>
      </p:sp>
      <p:sp>
        <p:nvSpPr>
          <p:cNvPr id="10" name="Title 9">
            <a:extLst>
              <a:ext uri="{FF2B5EF4-FFF2-40B4-BE49-F238E27FC236}">
                <a16:creationId xmlns:a16="http://schemas.microsoft.com/office/drawing/2014/main" id="{ADE4C488-46B5-4025-8674-33F34DAD187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3712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01767-2735-4BC3-B23E-D72C083BDF3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E5DDBCF-A855-4648-A6F3-D8D0412B8658}"/>
              </a:ext>
            </a:extLst>
          </p:cNvPr>
          <p:cNvSpPr>
            <a:spLocks noGrp="1"/>
          </p:cNvSpPr>
          <p:nvPr>
            <p:ph type="dt" sz="half" idx="10"/>
          </p:nvPr>
        </p:nvSpPr>
        <p:spPr/>
        <p:txBody>
          <a:bodyPr/>
          <a:lstStyle/>
          <a:p>
            <a:fld id="{BB746E9F-A0C9-4B73-B0C6-5C1B756BF683}" type="datetime1">
              <a:rPr lang="en-US" smtClean="0"/>
              <a:t>2/19/2025</a:t>
            </a:fld>
            <a:endParaRPr lang="en-US" dirty="0"/>
          </a:p>
        </p:txBody>
      </p:sp>
      <p:sp>
        <p:nvSpPr>
          <p:cNvPr id="4" name="Footer Placeholder 3">
            <a:extLst>
              <a:ext uri="{FF2B5EF4-FFF2-40B4-BE49-F238E27FC236}">
                <a16:creationId xmlns:a16="http://schemas.microsoft.com/office/drawing/2014/main" id="{9D846512-6BCF-41AC-8280-A7BD3F21224C}"/>
              </a:ext>
            </a:extLst>
          </p:cNvPr>
          <p:cNvSpPr>
            <a:spLocks noGrp="1"/>
          </p:cNvSpPr>
          <p:nvPr>
            <p:ph type="ftr" sz="quarter" idx="11"/>
          </p:nvPr>
        </p:nvSpPr>
        <p:spPr/>
        <p:txBody>
          <a:bodyPr/>
          <a:lstStyle/>
          <a:p>
            <a:r>
              <a:rPr lang="en-US"/>
              <a:t>Hoang Anh Tuan</a:t>
            </a:r>
            <a:endParaRPr lang="en-US" dirty="0"/>
          </a:p>
        </p:txBody>
      </p:sp>
      <p:sp>
        <p:nvSpPr>
          <p:cNvPr id="5" name="Slide Number Placeholder 4">
            <a:extLst>
              <a:ext uri="{FF2B5EF4-FFF2-40B4-BE49-F238E27FC236}">
                <a16:creationId xmlns:a16="http://schemas.microsoft.com/office/drawing/2014/main" id="{66A679F4-0A5A-4F59-8F63-FF5708562C7F}"/>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5050412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75806FC-D7E5-4F6A-B280-5EB9647DA87F}" type="datetime1">
              <a:rPr lang="en-US" smtClean="0"/>
              <a:t>2/19/2025</a:t>
            </a:fld>
            <a:endParaRPr lang="en-US" dirty="0"/>
          </a:p>
        </p:txBody>
      </p:sp>
      <p:sp>
        <p:nvSpPr>
          <p:cNvPr id="5" name="Footer Placeholder 4"/>
          <p:cNvSpPr>
            <a:spLocks noGrp="1"/>
          </p:cNvSpPr>
          <p:nvPr>
            <p:ph type="ftr" sz="quarter" idx="11"/>
          </p:nvPr>
        </p:nvSpPr>
        <p:spPr/>
        <p:txBody>
          <a:bodyPr/>
          <a:lstStyle/>
          <a:p>
            <a:r>
              <a:rPr lang="en-US"/>
              <a:t>Hoang Anh Tuan</a:t>
            </a:r>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398878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5FEF4E3-AF50-4CA5-AD2D-D23E88AA29D5}" type="datetime1">
              <a:rPr lang="en-US" smtClean="0"/>
              <a:t>2/19/2025</a:t>
            </a:fld>
            <a:endParaRPr lang="en-US" dirty="0"/>
          </a:p>
        </p:txBody>
      </p:sp>
      <p:sp>
        <p:nvSpPr>
          <p:cNvPr id="6" name="Footer Placeholder 5"/>
          <p:cNvSpPr>
            <a:spLocks noGrp="1"/>
          </p:cNvSpPr>
          <p:nvPr>
            <p:ph type="ftr" sz="quarter" idx="11"/>
          </p:nvPr>
        </p:nvSpPr>
        <p:spPr/>
        <p:txBody>
          <a:bodyPr/>
          <a:lstStyle/>
          <a:p>
            <a:r>
              <a:rPr lang="en-US"/>
              <a:t>Hoang Anh Tuan</a:t>
            </a:r>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5214404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5CC0495-7E1E-4F5B-A338-56BA8E97C35C}" type="datetime1">
              <a:rPr lang="en-US" smtClean="0"/>
              <a:t>2/19/2025</a:t>
            </a:fld>
            <a:endParaRPr lang="en-US" dirty="0"/>
          </a:p>
        </p:txBody>
      </p:sp>
      <p:sp>
        <p:nvSpPr>
          <p:cNvPr id="8" name="Footer Placeholder 7"/>
          <p:cNvSpPr>
            <a:spLocks noGrp="1"/>
          </p:cNvSpPr>
          <p:nvPr>
            <p:ph type="ftr" sz="quarter" idx="11"/>
          </p:nvPr>
        </p:nvSpPr>
        <p:spPr/>
        <p:txBody>
          <a:bodyPr/>
          <a:lstStyle/>
          <a:p>
            <a:r>
              <a:rPr lang="en-US"/>
              <a:t>Hoang Anh Tuan</a:t>
            </a:r>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5820271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07DB759-AFBA-4DAA-BE0D-F37A20DEC265}" type="datetime1">
              <a:rPr lang="en-US" smtClean="0"/>
              <a:t>2/19/2025</a:t>
            </a:fld>
            <a:endParaRPr lang="en-US" dirty="0"/>
          </a:p>
        </p:txBody>
      </p:sp>
      <p:sp>
        <p:nvSpPr>
          <p:cNvPr id="4" name="Footer Placeholder 3"/>
          <p:cNvSpPr>
            <a:spLocks noGrp="1"/>
          </p:cNvSpPr>
          <p:nvPr>
            <p:ph type="ftr" sz="quarter" idx="11"/>
          </p:nvPr>
        </p:nvSpPr>
        <p:spPr/>
        <p:txBody>
          <a:bodyPr/>
          <a:lstStyle/>
          <a:p>
            <a:r>
              <a:rPr lang="en-US"/>
              <a:t>Hoang Anh Tuan</a:t>
            </a:r>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8173911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225EE0E7-3912-4AAB-9786-35EE8E910E55}" type="datetime1">
              <a:rPr lang="en-US" smtClean="0"/>
              <a:t>2/19/2025</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a:t>Hoang Anh Tuan</a:t>
            </a:r>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669772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9FCD1318-F22A-4772-9E19-843F952BC142}" type="datetime1">
              <a:rPr lang="en-US" smtClean="0"/>
              <a:t>2/19/2025</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a:t>Hoang Anh Tuan</a:t>
            </a:r>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4253874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DBBC3E7-033A-4013-9501-46772EAC08BC}" type="datetime1">
              <a:rPr lang="en-US" smtClean="0"/>
              <a:t>2/19/2025</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a:t>Hoang Anh Tuan</a:t>
            </a:r>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3A98EE3D-8CD1-4C3F-BD1C-C98C9596463C}" type="slidenum">
              <a:rPr lang="en-US" smtClean="0"/>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4254324"/>
      </p:ext>
    </p:extLst>
  </p:cSld>
  <p:clrMap bg1="lt1" tx1="dk1" bg2="lt2" tx2="dk2" accent1="accent1" accent2="accent2" accent3="accent3" accent4="accent4" accent5="accent5" accent6="accent6" hlink="hlink" folHlink="folHlink"/>
  <p:sldLayoutIdLst>
    <p:sldLayoutId id="2147483888" r:id="rId1"/>
    <p:sldLayoutId id="2147483889" r:id="rId2"/>
    <p:sldLayoutId id="2147483899" r:id="rId3"/>
    <p:sldLayoutId id="2147483890" r:id="rId4"/>
    <p:sldLayoutId id="2147483891" r:id="rId5"/>
    <p:sldLayoutId id="2147483892" r:id="rId6"/>
    <p:sldLayoutId id="2147483893" r:id="rId7"/>
    <p:sldLayoutId id="2147483894" r:id="rId8"/>
    <p:sldLayoutId id="2147483895" r:id="rId9"/>
    <p:sldLayoutId id="2147483896" r:id="rId10"/>
    <p:sldLayoutId id="2147483897" r:id="rId11"/>
    <p:sldLayoutId id="2147483898" r:id="rId12"/>
  </p:sldLayoutIdLst>
  <p:hf sldNum="0"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8.jp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24EEA0-3C80-42C3-995D-8AA6E80B11D9}"/>
              </a:ext>
            </a:extLst>
          </p:cNvPr>
          <p:cNvSpPr>
            <a:spLocks noGrp="1"/>
          </p:cNvSpPr>
          <p:nvPr>
            <p:ph type="title"/>
          </p:nvPr>
        </p:nvSpPr>
        <p:spPr/>
        <p:txBody>
          <a:bodyPr/>
          <a:lstStyle/>
          <a:p>
            <a:r>
              <a:rPr lang="en-US"/>
              <a:t>Filters and pipes</a:t>
            </a:r>
            <a:br>
              <a:rPr lang="en-US"/>
            </a:br>
            <a:endParaRPr lang="en-US"/>
          </a:p>
        </p:txBody>
      </p:sp>
      <p:sp>
        <p:nvSpPr>
          <p:cNvPr id="4" name="Footer Placeholder 3">
            <a:extLst>
              <a:ext uri="{FF2B5EF4-FFF2-40B4-BE49-F238E27FC236}">
                <a16:creationId xmlns:a16="http://schemas.microsoft.com/office/drawing/2014/main" id="{CCEF63FE-1E0D-4B40-BDBA-D88838037A50}"/>
              </a:ext>
            </a:extLst>
          </p:cNvPr>
          <p:cNvSpPr>
            <a:spLocks noGrp="1"/>
          </p:cNvSpPr>
          <p:nvPr>
            <p:ph type="ftr" sz="quarter" idx="11"/>
          </p:nvPr>
        </p:nvSpPr>
        <p:spPr/>
        <p:txBody>
          <a:bodyPr/>
          <a:lstStyle/>
          <a:p>
            <a:r>
              <a:rPr lang="en-US"/>
              <a:t>Hoang Anh Tuan</a:t>
            </a:r>
            <a:endParaRPr lang="en-US" dirty="0"/>
          </a:p>
        </p:txBody>
      </p:sp>
      <p:sp>
        <p:nvSpPr>
          <p:cNvPr id="5" name="Date Placeholder 4">
            <a:extLst>
              <a:ext uri="{FF2B5EF4-FFF2-40B4-BE49-F238E27FC236}">
                <a16:creationId xmlns:a16="http://schemas.microsoft.com/office/drawing/2014/main" id="{DEB466E8-14DC-4150-A7A8-7DC6B30D21F7}"/>
              </a:ext>
            </a:extLst>
          </p:cNvPr>
          <p:cNvSpPr>
            <a:spLocks noGrp="1"/>
          </p:cNvSpPr>
          <p:nvPr>
            <p:ph type="dt" sz="half" idx="10"/>
          </p:nvPr>
        </p:nvSpPr>
        <p:spPr/>
        <p:txBody>
          <a:bodyPr/>
          <a:lstStyle/>
          <a:p>
            <a:fld id="{0A9DC6F8-125D-458E-884A-5643876FCB1C}" type="datetime1">
              <a:rPr lang="en-US" smtClean="0"/>
              <a:t>2/19/2025</a:t>
            </a:fld>
            <a:r>
              <a:rPr lang="en-US"/>
              <a:t>ff</a:t>
            </a:r>
            <a:endParaRPr lang="en-US" dirty="0"/>
          </a:p>
        </p:txBody>
      </p:sp>
    </p:spTree>
    <p:extLst>
      <p:ext uri="{BB962C8B-B14F-4D97-AF65-F5344CB8AC3E}">
        <p14:creationId xmlns:p14="http://schemas.microsoft.com/office/powerpoint/2010/main" val="17483099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F2E092B-DBFF-4D8E-BD52-B45F5DCA08B5}"/>
              </a:ext>
            </a:extLst>
          </p:cNvPr>
          <p:cNvSpPr>
            <a:spLocks noGrp="1"/>
          </p:cNvSpPr>
          <p:nvPr>
            <p:ph type="ftr" sz="quarter" idx="4294967295"/>
          </p:nvPr>
        </p:nvSpPr>
        <p:spPr>
          <a:xfrm>
            <a:off x="9715500" y="6459785"/>
            <a:ext cx="1440179" cy="365125"/>
          </a:xfrm>
        </p:spPr>
        <p:txBody>
          <a:bodyPr/>
          <a:lstStyle/>
          <a:p>
            <a:r>
              <a:rPr lang="en-US">
                <a:solidFill>
                  <a:schemeClr val="tx1"/>
                </a:solidFill>
              </a:rPr>
              <a:t>Filters and pipes</a:t>
            </a:r>
          </a:p>
        </p:txBody>
      </p:sp>
      <p:sp>
        <p:nvSpPr>
          <p:cNvPr id="5" name="Footer Placeholder 3">
            <a:extLst>
              <a:ext uri="{FF2B5EF4-FFF2-40B4-BE49-F238E27FC236}">
                <a16:creationId xmlns:a16="http://schemas.microsoft.com/office/drawing/2014/main" id="{6DEAECCF-F1AE-403D-949B-CE01E0A276CE}"/>
              </a:ext>
            </a:extLst>
          </p:cNvPr>
          <p:cNvSpPr txBox="1">
            <a:spLocks/>
          </p:cNvSpPr>
          <p:nvPr/>
        </p:nvSpPr>
        <p:spPr>
          <a:xfrm>
            <a:off x="1097280" y="6459784"/>
            <a:ext cx="1637756" cy="365125"/>
          </a:xfrm>
          <a:prstGeom prst="rect">
            <a:avLst/>
          </a:prstGeom>
        </p:spPr>
        <p:txBody>
          <a:bodyPr vert="horz" lIns="91440" tIns="45720" rIns="91440" bIns="45720" rtlCol="0" anchor="ctr"/>
          <a:lstStyle>
            <a:defPPr>
              <a:defRPr lang="en-US"/>
            </a:defPPr>
            <a:lvl1pPr marL="0" algn="ctr" defTabSz="457200" rtl="0" eaLnBrk="1" latinLnBrk="0" hangingPunct="1">
              <a:defRPr sz="900" kern="1200" cap="all" baseline="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solidFill>
                  <a:schemeClr val="tx1"/>
                </a:solidFill>
              </a:rPr>
              <a:t>Hoang Anh Tuan</a:t>
            </a:r>
            <a:endParaRPr lang="en-US" dirty="0">
              <a:solidFill>
                <a:schemeClr val="tx1"/>
              </a:solidFill>
            </a:endParaRPr>
          </a:p>
        </p:txBody>
      </p:sp>
      <p:sp>
        <p:nvSpPr>
          <p:cNvPr id="20" name="Title 1">
            <a:extLst>
              <a:ext uri="{FF2B5EF4-FFF2-40B4-BE49-F238E27FC236}">
                <a16:creationId xmlns:a16="http://schemas.microsoft.com/office/drawing/2014/main" id="{2DDEFABD-20BB-4185-82EB-F1300587A232}"/>
              </a:ext>
            </a:extLst>
          </p:cNvPr>
          <p:cNvSpPr>
            <a:spLocks noGrp="1"/>
          </p:cNvSpPr>
          <p:nvPr>
            <p:ph type="title"/>
          </p:nvPr>
        </p:nvSpPr>
        <p:spPr>
          <a:xfrm>
            <a:off x="1183820" y="286603"/>
            <a:ext cx="9971860" cy="1450757"/>
          </a:xfrm>
        </p:spPr>
        <p:txBody>
          <a:bodyPr/>
          <a:lstStyle/>
          <a:p>
            <a:r>
              <a:rPr lang="en-US"/>
              <a:t>Even even simpler code example</a:t>
            </a:r>
          </a:p>
        </p:txBody>
      </p:sp>
      <p:pic>
        <p:nvPicPr>
          <p:cNvPr id="30" name="Picture 29">
            <a:extLst>
              <a:ext uri="{FF2B5EF4-FFF2-40B4-BE49-F238E27FC236}">
                <a16:creationId xmlns:a16="http://schemas.microsoft.com/office/drawing/2014/main" id="{1491B1ED-B4EF-4B0C-9B92-88CC37691AD9}"/>
              </a:ext>
            </a:extLst>
          </p:cNvPr>
          <p:cNvPicPr>
            <a:picLocks noChangeAspect="1"/>
          </p:cNvPicPr>
          <p:nvPr/>
        </p:nvPicPr>
        <p:blipFill>
          <a:blip r:embed="rId3"/>
          <a:stretch>
            <a:fillRect/>
          </a:stretch>
        </p:blipFill>
        <p:spPr>
          <a:xfrm>
            <a:off x="1183820" y="3101838"/>
            <a:ext cx="3848637" cy="1590897"/>
          </a:xfrm>
          <a:prstGeom prst="rect">
            <a:avLst/>
          </a:prstGeom>
        </p:spPr>
      </p:pic>
      <p:pic>
        <p:nvPicPr>
          <p:cNvPr id="6" name="Picture 5">
            <a:extLst>
              <a:ext uri="{FF2B5EF4-FFF2-40B4-BE49-F238E27FC236}">
                <a16:creationId xmlns:a16="http://schemas.microsoft.com/office/drawing/2014/main" id="{A5055BA2-6E86-43F7-BD84-B401D4F545D8}"/>
              </a:ext>
            </a:extLst>
          </p:cNvPr>
          <p:cNvPicPr>
            <a:picLocks noChangeAspect="1"/>
          </p:cNvPicPr>
          <p:nvPr/>
        </p:nvPicPr>
        <p:blipFill>
          <a:blip r:embed="rId4"/>
          <a:stretch>
            <a:fillRect/>
          </a:stretch>
        </p:blipFill>
        <p:spPr>
          <a:xfrm>
            <a:off x="1183820" y="1986151"/>
            <a:ext cx="3896269" cy="866896"/>
          </a:xfrm>
          <a:prstGeom prst="rect">
            <a:avLst/>
          </a:prstGeom>
        </p:spPr>
      </p:pic>
    </p:spTree>
    <p:extLst>
      <p:ext uri="{BB962C8B-B14F-4D97-AF65-F5344CB8AC3E}">
        <p14:creationId xmlns:p14="http://schemas.microsoft.com/office/powerpoint/2010/main" val="30003933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28E56E-ECCC-408C-BD34-DB4834805094}"/>
              </a:ext>
            </a:extLst>
          </p:cNvPr>
          <p:cNvSpPr>
            <a:spLocks noGrp="1"/>
          </p:cNvSpPr>
          <p:nvPr>
            <p:ph type="title"/>
          </p:nvPr>
        </p:nvSpPr>
        <p:spPr>
          <a:xfrm>
            <a:off x="1183820" y="286603"/>
            <a:ext cx="9971860" cy="1450757"/>
          </a:xfrm>
        </p:spPr>
        <p:txBody>
          <a:bodyPr/>
          <a:lstStyle/>
          <a:p>
            <a:r>
              <a:rPr lang="en-US"/>
              <a:t>Pros and cons</a:t>
            </a:r>
          </a:p>
        </p:txBody>
      </p:sp>
      <p:sp>
        <p:nvSpPr>
          <p:cNvPr id="4" name="Footer Placeholder 3">
            <a:extLst>
              <a:ext uri="{FF2B5EF4-FFF2-40B4-BE49-F238E27FC236}">
                <a16:creationId xmlns:a16="http://schemas.microsoft.com/office/drawing/2014/main" id="{BF2E092B-DBFF-4D8E-BD52-B45F5DCA08B5}"/>
              </a:ext>
            </a:extLst>
          </p:cNvPr>
          <p:cNvSpPr>
            <a:spLocks noGrp="1"/>
          </p:cNvSpPr>
          <p:nvPr>
            <p:ph type="ftr" sz="quarter" idx="4294967295"/>
          </p:nvPr>
        </p:nvSpPr>
        <p:spPr>
          <a:xfrm>
            <a:off x="9715500" y="6459785"/>
            <a:ext cx="1440179" cy="365125"/>
          </a:xfrm>
        </p:spPr>
        <p:txBody>
          <a:bodyPr/>
          <a:lstStyle/>
          <a:p>
            <a:r>
              <a:rPr lang="en-US">
                <a:solidFill>
                  <a:schemeClr val="tx1"/>
                </a:solidFill>
              </a:rPr>
              <a:t>Filters and pipes</a:t>
            </a:r>
          </a:p>
        </p:txBody>
      </p:sp>
      <p:sp>
        <p:nvSpPr>
          <p:cNvPr id="5" name="Footer Placeholder 3">
            <a:extLst>
              <a:ext uri="{FF2B5EF4-FFF2-40B4-BE49-F238E27FC236}">
                <a16:creationId xmlns:a16="http://schemas.microsoft.com/office/drawing/2014/main" id="{6DEAECCF-F1AE-403D-949B-CE01E0A276CE}"/>
              </a:ext>
            </a:extLst>
          </p:cNvPr>
          <p:cNvSpPr txBox="1">
            <a:spLocks/>
          </p:cNvSpPr>
          <p:nvPr/>
        </p:nvSpPr>
        <p:spPr>
          <a:xfrm>
            <a:off x="1097280" y="6459784"/>
            <a:ext cx="1637756" cy="365125"/>
          </a:xfrm>
          <a:prstGeom prst="rect">
            <a:avLst/>
          </a:prstGeom>
        </p:spPr>
        <p:txBody>
          <a:bodyPr vert="horz" lIns="91440" tIns="45720" rIns="91440" bIns="45720" rtlCol="0" anchor="ctr"/>
          <a:lstStyle>
            <a:defPPr>
              <a:defRPr lang="en-US"/>
            </a:defPPr>
            <a:lvl1pPr marL="0" algn="ctr" defTabSz="457200" rtl="0" eaLnBrk="1" latinLnBrk="0" hangingPunct="1">
              <a:defRPr sz="900" kern="1200" cap="all" baseline="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solidFill>
                  <a:schemeClr val="tx1"/>
                </a:solidFill>
              </a:rPr>
              <a:t>Hoang Anh Tuan</a:t>
            </a:r>
            <a:endParaRPr lang="en-US" dirty="0">
              <a:solidFill>
                <a:schemeClr val="tx1"/>
              </a:solidFill>
            </a:endParaRPr>
          </a:p>
        </p:txBody>
      </p:sp>
      <p:sp>
        <p:nvSpPr>
          <p:cNvPr id="9" name="Content Placeholder 8">
            <a:extLst>
              <a:ext uri="{FF2B5EF4-FFF2-40B4-BE49-F238E27FC236}">
                <a16:creationId xmlns:a16="http://schemas.microsoft.com/office/drawing/2014/main" id="{C134A8B4-1B3B-4070-9D48-24188D637F11}"/>
              </a:ext>
            </a:extLst>
          </p:cNvPr>
          <p:cNvSpPr>
            <a:spLocks noGrp="1"/>
          </p:cNvSpPr>
          <p:nvPr>
            <p:ph idx="1"/>
          </p:nvPr>
        </p:nvSpPr>
        <p:spPr>
          <a:xfrm>
            <a:off x="6169750" y="1828800"/>
            <a:ext cx="5059680" cy="4101829"/>
          </a:xfrm>
        </p:spPr>
        <p:txBody>
          <a:bodyPr/>
          <a:lstStyle/>
          <a:p>
            <a:pPr marL="0" indent="0">
              <a:buNone/>
            </a:pPr>
            <a:r>
              <a:rPr lang="en-US"/>
              <a:t>Cons</a:t>
            </a:r>
          </a:p>
          <a:p>
            <a:pPr>
              <a:buFont typeface="Arial" panose="020B0604020202020204" pitchFamily="34" charset="0"/>
              <a:buChar char="•"/>
            </a:pPr>
            <a:r>
              <a:rPr lang="en-US"/>
              <a:t> Complex pipeline</a:t>
            </a:r>
            <a:r>
              <a:rPr lang="cs-CZ"/>
              <a:t> </a:t>
            </a:r>
            <a:r>
              <a:rPr lang="en-US"/>
              <a:t>+ overhead</a:t>
            </a:r>
          </a:p>
          <a:p>
            <a:pPr>
              <a:buFont typeface="Arial" panose="020B0604020202020204" pitchFamily="34" charset="0"/>
              <a:buChar char="•"/>
            </a:pPr>
            <a:r>
              <a:rPr lang="en-US"/>
              <a:t> </a:t>
            </a:r>
            <a:r>
              <a:rPr lang="cs-CZ"/>
              <a:t>Less efficient if state is needed</a:t>
            </a:r>
            <a:endParaRPr lang="en-US"/>
          </a:p>
          <a:p>
            <a:pPr>
              <a:buFont typeface="Arial" panose="020B0604020202020204" pitchFamily="34" charset="0"/>
              <a:buChar char="•"/>
            </a:pPr>
            <a:r>
              <a:rPr lang="en-US"/>
              <a:t> Needs proper error handling</a:t>
            </a:r>
            <a:endParaRPr lang="cs-CZ"/>
          </a:p>
          <a:p>
            <a:pPr>
              <a:buFont typeface="Arial" panose="020B0604020202020204" pitchFamily="34" charset="0"/>
              <a:buChar char="•"/>
            </a:pPr>
            <a:r>
              <a:rPr lang="cs-CZ"/>
              <a:t> Possible different filter data types</a:t>
            </a:r>
            <a:endParaRPr lang="en-US"/>
          </a:p>
        </p:txBody>
      </p:sp>
      <p:sp>
        <p:nvSpPr>
          <p:cNvPr id="10" name="Content Placeholder 8">
            <a:extLst>
              <a:ext uri="{FF2B5EF4-FFF2-40B4-BE49-F238E27FC236}">
                <a16:creationId xmlns:a16="http://schemas.microsoft.com/office/drawing/2014/main" id="{4D421AB5-CF96-4FEF-9CD0-0C48BC0C3B5B}"/>
              </a:ext>
            </a:extLst>
          </p:cNvPr>
          <p:cNvSpPr txBox="1">
            <a:spLocks/>
          </p:cNvSpPr>
          <p:nvPr/>
        </p:nvSpPr>
        <p:spPr>
          <a:xfrm>
            <a:off x="1336220" y="1828801"/>
            <a:ext cx="4833530" cy="410183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buNone/>
            </a:pPr>
            <a:r>
              <a:rPr lang="en-US"/>
              <a:t>Pros</a:t>
            </a:r>
          </a:p>
          <a:p>
            <a:pPr>
              <a:buFont typeface="Arial" panose="020B0604020202020204" pitchFamily="34" charset="0"/>
              <a:buChar char="•"/>
            </a:pPr>
            <a:r>
              <a:rPr lang="en-US"/>
              <a:t> Flexibility</a:t>
            </a:r>
          </a:p>
          <a:p>
            <a:pPr>
              <a:buFont typeface="Arial" panose="020B0604020202020204" pitchFamily="34" charset="0"/>
              <a:buChar char="•"/>
            </a:pPr>
            <a:r>
              <a:rPr lang="en-US"/>
              <a:t> Parallelism</a:t>
            </a:r>
          </a:p>
        </p:txBody>
      </p:sp>
    </p:spTree>
    <p:extLst>
      <p:ext uri="{BB962C8B-B14F-4D97-AF65-F5344CB8AC3E}">
        <p14:creationId xmlns:p14="http://schemas.microsoft.com/office/powerpoint/2010/main" val="2348252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F2E092B-DBFF-4D8E-BD52-B45F5DCA08B5}"/>
              </a:ext>
            </a:extLst>
          </p:cNvPr>
          <p:cNvSpPr>
            <a:spLocks noGrp="1"/>
          </p:cNvSpPr>
          <p:nvPr>
            <p:ph type="ftr" sz="quarter" idx="4294967295"/>
          </p:nvPr>
        </p:nvSpPr>
        <p:spPr>
          <a:xfrm>
            <a:off x="9715500" y="6459785"/>
            <a:ext cx="1440179" cy="365125"/>
          </a:xfrm>
        </p:spPr>
        <p:txBody>
          <a:bodyPr/>
          <a:lstStyle/>
          <a:p>
            <a:r>
              <a:rPr lang="en-US">
                <a:solidFill>
                  <a:schemeClr val="tx1"/>
                </a:solidFill>
              </a:rPr>
              <a:t>Filters and pipes</a:t>
            </a:r>
          </a:p>
        </p:txBody>
      </p:sp>
      <p:sp>
        <p:nvSpPr>
          <p:cNvPr id="5" name="Footer Placeholder 3">
            <a:extLst>
              <a:ext uri="{FF2B5EF4-FFF2-40B4-BE49-F238E27FC236}">
                <a16:creationId xmlns:a16="http://schemas.microsoft.com/office/drawing/2014/main" id="{6DEAECCF-F1AE-403D-949B-CE01E0A276CE}"/>
              </a:ext>
            </a:extLst>
          </p:cNvPr>
          <p:cNvSpPr txBox="1">
            <a:spLocks/>
          </p:cNvSpPr>
          <p:nvPr/>
        </p:nvSpPr>
        <p:spPr>
          <a:xfrm>
            <a:off x="1097280" y="6459784"/>
            <a:ext cx="1637756" cy="365125"/>
          </a:xfrm>
          <a:prstGeom prst="rect">
            <a:avLst/>
          </a:prstGeom>
        </p:spPr>
        <p:txBody>
          <a:bodyPr vert="horz" lIns="91440" tIns="45720" rIns="91440" bIns="45720" rtlCol="0" anchor="ctr"/>
          <a:lstStyle>
            <a:defPPr>
              <a:defRPr lang="en-US"/>
            </a:defPPr>
            <a:lvl1pPr marL="0" algn="ctr" defTabSz="457200" rtl="0" eaLnBrk="1" latinLnBrk="0" hangingPunct="1">
              <a:defRPr sz="900" kern="1200" cap="all" baseline="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solidFill>
                  <a:schemeClr val="tx1"/>
                </a:solidFill>
              </a:rPr>
              <a:t>Hoang Anh Tuan</a:t>
            </a:r>
            <a:endParaRPr lang="en-US" dirty="0">
              <a:solidFill>
                <a:schemeClr val="tx1"/>
              </a:solidFill>
            </a:endParaRPr>
          </a:p>
        </p:txBody>
      </p:sp>
      <p:sp>
        <p:nvSpPr>
          <p:cNvPr id="20" name="Title 1">
            <a:extLst>
              <a:ext uri="{FF2B5EF4-FFF2-40B4-BE49-F238E27FC236}">
                <a16:creationId xmlns:a16="http://schemas.microsoft.com/office/drawing/2014/main" id="{2DDEFABD-20BB-4185-82EB-F1300587A232}"/>
              </a:ext>
            </a:extLst>
          </p:cNvPr>
          <p:cNvSpPr>
            <a:spLocks noGrp="1"/>
          </p:cNvSpPr>
          <p:nvPr>
            <p:ph type="title"/>
          </p:nvPr>
        </p:nvSpPr>
        <p:spPr>
          <a:xfrm>
            <a:off x="1183820" y="286603"/>
            <a:ext cx="9971860" cy="1450757"/>
          </a:xfrm>
        </p:spPr>
        <p:txBody>
          <a:bodyPr/>
          <a:lstStyle/>
          <a:p>
            <a:r>
              <a:rPr lang="en-US"/>
              <a:t>Simple code example – array</a:t>
            </a:r>
          </a:p>
        </p:txBody>
      </p:sp>
      <p:pic>
        <p:nvPicPr>
          <p:cNvPr id="22" name="Picture 21">
            <a:extLst>
              <a:ext uri="{FF2B5EF4-FFF2-40B4-BE49-F238E27FC236}">
                <a16:creationId xmlns:a16="http://schemas.microsoft.com/office/drawing/2014/main" id="{F5258DF2-8002-4129-9C5F-267397225292}"/>
              </a:ext>
            </a:extLst>
          </p:cNvPr>
          <p:cNvPicPr>
            <a:picLocks noChangeAspect="1"/>
          </p:cNvPicPr>
          <p:nvPr/>
        </p:nvPicPr>
        <p:blipFill>
          <a:blip r:embed="rId3"/>
          <a:stretch>
            <a:fillRect/>
          </a:stretch>
        </p:blipFill>
        <p:spPr>
          <a:xfrm>
            <a:off x="336473" y="1878231"/>
            <a:ext cx="2943636" cy="781159"/>
          </a:xfrm>
          <a:prstGeom prst="rect">
            <a:avLst/>
          </a:prstGeom>
        </p:spPr>
      </p:pic>
      <p:pic>
        <p:nvPicPr>
          <p:cNvPr id="26" name="Picture 25">
            <a:extLst>
              <a:ext uri="{FF2B5EF4-FFF2-40B4-BE49-F238E27FC236}">
                <a16:creationId xmlns:a16="http://schemas.microsoft.com/office/drawing/2014/main" id="{545600A1-24F2-446D-8EC9-A051FEE18B4D}"/>
              </a:ext>
            </a:extLst>
          </p:cNvPr>
          <p:cNvPicPr>
            <a:picLocks noChangeAspect="1"/>
          </p:cNvPicPr>
          <p:nvPr/>
        </p:nvPicPr>
        <p:blipFill>
          <a:blip r:embed="rId4"/>
          <a:stretch>
            <a:fillRect/>
          </a:stretch>
        </p:blipFill>
        <p:spPr>
          <a:xfrm>
            <a:off x="336473" y="2837878"/>
            <a:ext cx="2581635" cy="1257475"/>
          </a:xfrm>
          <a:prstGeom prst="rect">
            <a:avLst/>
          </a:prstGeom>
        </p:spPr>
      </p:pic>
      <p:pic>
        <p:nvPicPr>
          <p:cNvPr id="30" name="Picture 29">
            <a:extLst>
              <a:ext uri="{FF2B5EF4-FFF2-40B4-BE49-F238E27FC236}">
                <a16:creationId xmlns:a16="http://schemas.microsoft.com/office/drawing/2014/main" id="{1491B1ED-B4EF-4B0C-9B92-88CC37691AD9}"/>
              </a:ext>
            </a:extLst>
          </p:cNvPr>
          <p:cNvPicPr>
            <a:picLocks noChangeAspect="1"/>
          </p:cNvPicPr>
          <p:nvPr/>
        </p:nvPicPr>
        <p:blipFill>
          <a:blip r:embed="rId5"/>
          <a:stretch>
            <a:fillRect/>
          </a:stretch>
        </p:blipFill>
        <p:spPr>
          <a:xfrm>
            <a:off x="7927242" y="4290206"/>
            <a:ext cx="3848637" cy="1590897"/>
          </a:xfrm>
          <a:prstGeom prst="rect">
            <a:avLst/>
          </a:prstGeom>
        </p:spPr>
      </p:pic>
      <p:pic>
        <p:nvPicPr>
          <p:cNvPr id="3" name="Picture 2">
            <a:extLst>
              <a:ext uri="{FF2B5EF4-FFF2-40B4-BE49-F238E27FC236}">
                <a16:creationId xmlns:a16="http://schemas.microsoft.com/office/drawing/2014/main" id="{92C9F494-C455-4799-A357-FEA221B36843}"/>
              </a:ext>
            </a:extLst>
          </p:cNvPr>
          <p:cNvPicPr>
            <a:picLocks noChangeAspect="1"/>
          </p:cNvPicPr>
          <p:nvPr/>
        </p:nvPicPr>
        <p:blipFill>
          <a:blip r:embed="rId6"/>
          <a:stretch>
            <a:fillRect/>
          </a:stretch>
        </p:blipFill>
        <p:spPr>
          <a:xfrm>
            <a:off x="3422146" y="1844364"/>
            <a:ext cx="4353533" cy="2553056"/>
          </a:xfrm>
          <a:prstGeom prst="rect">
            <a:avLst/>
          </a:prstGeom>
        </p:spPr>
      </p:pic>
      <p:pic>
        <p:nvPicPr>
          <p:cNvPr id="7" name="Picture 6">
            <a:extLst>
              <a:ext uri="{FF2B5EF4-FFF2-40B4-BE49-F238E27FC236}">
                <a16:creationId xmlns:a16="http://schemas.microsoft.com/office/drawing/2014/main" id="{87D43E38-E3C8-4ABC-973B-4ED7131A6BCD}"/>
              </a:ext>
            </a:extLst>
          </p:cNvPr>
          <p:cNvPicPr>
            <a:picLocks noChangeAspect="1"/>
          </p:cNvPicPr>
          <p:nvPr/>
        </p:nvPicPr>
        <p:blipFill>
          <a:blip r:embed="rId7"/>
          <a:stretch>
            <a:fillRect/>
          </a:stretch>
        </p:blipFill>
        <p:spPr>
          <a:xfrm>
            <a:off x="7949732" y="1878231"/>
            <a:ext cx="3905795" cy="1857634"/>
          </a:xfrm>
          <a:prstGeom prst="rect">
            <a:avLst/>
          </a:prstGeom>
        </p:spPr>
      </p:pic>
    </p:spTree>
    <p:extLst>
      <p:ext uri="{BB962C8B-B14F-4D97-AF65-F5344CB8AC3E}">
        <p14:creationId xmlns:p14="http://schemas.microsoft.com/office/powerpoint/2010/main" val="36357482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28E56E-ECCC-408C-BD34-DB4834805094}"/>
              </a:ext>
            </a:extLst>
          </p:cNvPr>
          <p:cNvSpPr>
            <a:spLocks noGrp="1"/>
          </p:cNvSpPr>
          <p:nvPr>
            <p:ph type="title"/>
          </p:nvPr>
        </p:nvSpPr>
        <p:spPr>
          <a:xfrm>
            <a:off x="1183820" y="286603"/>
            <a:ext cx="9971860" cy="1450757"/>
          </a:xfrm>
        </p:spPr>
        <p:txBody>
          <a:bodyPr/>
          <a:lstStyle/>
          <a:p>
            <a:r>
              <a:rPr lang="cs-CZ"/>
              <a:t>When to use this pattern?</a:t>
            </a:r>
            <a:endParaRPr lang="en-US"/>
          </a:p>
        </p:txBody>
      </p:sp>
      <p:sp>
        <p:nvSpPr>
          <p:cNvPr id="4" name="Footer Placeholder 3">
            <a:extLst>
              <a:ext uri="{FF2B5EF4-FFF2-40B4-BE49-F238E27FC236}">
                <a16:creationId xmlns:a16="http://schemas.microsoft.com/office/drawing/2014/main" id="{BF2E092B-DBFF-4D8E-BD52-B45F5DCA08B5}"/>
              </a:ext>
            </a:extLst>
          </p:cNvPr>
          <p:cNvSpPr>
            <a:spLocks noGrp="1"/>
          </p:cNvSpPr>
          <p:nvPr>
            <p:ph type="ftr" sz="quarter" idx="4294967295"/>
          </p:nvPr>
        </p:nvSpPr>
        <p:spPr>
          <a:xfrm>
            <a:off x="9715500" y="6459785"/>
            <a:ext cx="1440179" cy="365125"/>
          </a:xfrm>
        </p:spPr>
        <p:txBody>
          <a:bodyPr/>
          <a:lstStyle/>
          <a:p>
            <a:r>
              <a:rPr lang="en-US">
                <a:solidFill>
                  <a:schemeClr val="tx1"/>
                </a:solidFill>
              </a:rPr>
              <a:t>Filters and pipes</a:t>
            </a:r>
          </a:p>
        </p:txBody>
      </p:sp>
      <p:sp>
        <p:nvSpPr>
          <p:cNvPr id="5" name="Footer Placeholder 3">
            <a:extLst>
              <a:ext uri="{FF2B5EF4-FFF2-40B4-BE49-F238E27FC236}">
                <a16:creationId xmlns:a16="http://schemas.microsoft.com/office/drawing/2014/main" id="{6DEAECCF-F1AE-403D-949B-CE01E0A276CE}"/>
              </a:ext>
            </a:extLst>
          </p:cNvPr>
          <p:cNvSpPr txBox="1">
            <a:spLocks/>
          </p:cNvSpPr>
          <p:nvPr/>
        </p:nvSpPr>
        <p:spPr>
          <a:xfrm>
            <a:off x="1097280" y="6459784"/>
            <a:ext cx="1637756" cy="365125"/>
          </a:xfrm>
          <a:prstGeom prst="rect">
            <a:avLst/>
          </a:prstGeom>
        </p:spPr>
        <p:txBody>
          <a:bodyPr vert="horz" lIns="91440" tIns="45720" rIns="91440" bIns="45720" rtlCol="0" anchor="ctr"/>
          <a:lstStyle>
            <a:defPPr>
              <a:defRPr lang="en-US"/>
            </a:defPPr>
            <a:lvl1pPr marL="0" algn="ctr" defTabSz="457200" rtl="0" eaLnBrk="1" latinLnBrk="0" hangingPunct="1">
              <a:defRPr sz="900" kern="1200" cap="all" baseline="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solidFill>
                  <a:schemeClr val="tx1"/>
                </a:solidFill>
              </a:rPr>
              <a:t>Hoang Anh Tuan</a:t>
            </a:r>
            <a:endParaRPr lang="en-US" dirty="0">
              <a:solidFill>
                <a:schemeClr val="tx1"/>
              </a:solidFill>
            </a:endParaRPr>
          </a:p>
        </p:txBody>
      </p:sp>
      <p:sp>
        <p:nvSpPr>
          <p:cNvPr id="10" name="Content Placeholder 8">
            <a:extLst>
              <a:ext uri="{FF2B5EF4-FFF2-40B4-BE49-F238E27FC236}">
                <a16:creationId xmlns:a16="http://schemas.microsoft.com/office/drawing/2014/main" id="{4D421AB5-CF96-4FEF-9CD0-0C48BC0C3B5B}"/>
              </a:ext>
            </a:extLst>
          </p:cNvPr>
          <p:cNvSpPr txBox="1">
            <a:spLocks/>
          </p:cNvSpPr>
          <p:nvPr/>
        </p:nvSpPr>
        <p:spPr>
          <a:xfrm>
            <a:off x="1336219" y="1828801"/>
            <a:ext cx="9819459" cy="410183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buFont typeface="Arial" panose="020B0604020202020204" pitchFamily="34" charset="0"/>
              <a:buChar char="•"/>
            </a:pPr>
            <a:r>
              <a:rPr lang="cs-CZ"/>
              <a:t> Problem can be divided into smaller tasks </a:t>
            </a:r>
            <a:r>
              <a:rPr lang="en-US">
                <a:sym typeface="Wingdings" panose="05000000000000000000" pitchFamily="2" charset="2"/>
              </a:rPr>
              <a:t>=&gt; </a:t>
            </a:r>
            <a:r>
              <a:rPr lang="cs-CZ"/>
              <a:t>Data processing</a:t>
            </a:r>
            <a:endParaRPr lang="en-US"/>
          </a:p>
          <a:p>
            <a:pPr>
              <a:buFont typeface="Arial" panose="020B0604020202020204" pitchFamily="34" charset="0"/>
              <a:buChar char="•"/>
            </a:pPr>
            <a:r>
              <a:rPr lang="en-US"/>
              <a:t> Multiple problems can be solve with </a:t>
            </a:r>
            <a:r>
              <a:rPr lang="cs-CZ"/>
              <a:t>common filters</a:t>
            </a:r>
          </a:p>
          <a:p>
            <a:pPr>
              <a:buFont typeface="Arial" panose="020B0604020202020204" pitchFamily="34" charset="0"/>
              <a:buChar char="•"/>
            </a:pPr>
            <a:r>
              <a:rPr lang="cs-CZ"/>
              <a:t> Flexibility is required for reordering</a:t>
            </a:r>
            <a:endParaRPr lang="en-US"/>
          </a:p>
        </p:txBody>
      </p:sp>
    </p:spTree>
    <p:extLst>
      <p:ext uri="{BB962C8B-B14F-4D97-AF65-F5344CB8AC3E}">
        <p14:creationId xmlns:p14="http://schemas.microsoft.com/office/powerpoint/2010/main" val="18075715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28E56E-ECCC-408C-BD34-DB4834805094}"/>
              </a:ext>
            </a:extLst>
          </p:cNvPr>
          <p:cNvSpPr>
            <a:spLocks noGrp="1"/>
          </p:cNvSpPr>
          <p:nvPr>
            <p:ph type="title"/>
          </p:nvPr>
        </p:nvSpPr>
        <p:spPr>
          <a:xfrm>
            <a:off x="1183820" y="286603"/>
            <a:ext cx="9971860" cy="1450757"/>
          </a:xfrm>
        </p:spPr>
        <p:txBody>
          <a:bodyPr/>
          <a:lstStyle/>
          <a:p>
            <a:r>
              <a:rPr lang="en-US"/>
              <a:t>Real word usage - unix</a:t>
            </a:r>
          </a:p>
        </p:txBody>
      </p:sp>
      <p:pic>
        <p:nvPicPr>
          <p:cNvPr id="7" name="Content Placeholder 6">
            <a:extLst>
              <a:ext uri="{FF2B5EF4-FFF2-40B4-BE49-F238E27FC236}">
                <a16:creationId xmlns:a16="http://schemas.microsoft.com/office/drawing/2014/main" id="{D46AC763-8B4E-4545-BCEE-A08DD114FADE}"/>
              </a:ext>
            </a:extLst>
          </p:cNvPr>
          <p:cNvPicPr>
            <a:picLocks noGrp="1" noChangeAspect="1"/>
          </p:cNvPicPr>
          <p:nvPr>
            <p:ph idx="1"/>
          </p:nvPr>
        </p:nvPicPr>
        <p:blipFill>
          <a:blip r:embed="rId3"/>
          <a:stretch>
            <a:fillRect/>
          </a:stretch>
        </p:blipFill>
        <p:spPr>
          <a:xfrm>
            <a:off x="2975745" y="2865456"/>
            <a:ext cx="6240510" cy="1127088"/>
          </a:xfrm>
        </p:spPr>
      </p:pic>
      <p:sp>
        <p:nvSpPr>
          <p:cNvPr id="4" name="Footer Placeholder 3">
            <a:extLst>
              <a:ext uri="{FF2B5EF4-FFF2-40B4-BE49-F238E27FC236}">
                <a16:creationId xmlns:a16="http://schemas.microsoft.com/office/drawing/2014/main" id="{BF2E092B-DBFF-4D8E-BD52-B45F5DCA08B5}"/>
              </a:ext>
            </a:extLst>
          </p:cNvPr>
          <p:cNvSpPr>
            <a:spLocks noGrp="1"/>
          </p:cNvSpPr>
          <p:nvPr>
            <p:ph type="ftr" sz="quarter" idx="4294967295"/>
          </p:nvPr>
        </p:nvSpPr>
        <p:spPr>
          <a:xfrm>
            <a:off x="9715500" y="6459785"/>
            <a:ext cx="1440179" cy="365125"/>
          </a:xfrm>
        </p:spPr>
        <p:txBody>
          <a:bodyPr/>
          <a:lstStyle/>
          <a:p>
            <a:r>
              <a:rPr lang="en-US">
                <a:solidFill>
                  <a:schemeClr val="tx1"/>
                </a:solidFill>
              </a:rPr>
              <a:t>Filters and pipes</a:t>
            </a:r>
          </a:p>
        </p:txBody>
      </p:sp>
      <p:sp>
        <p:nvSpPr>
          <p:cNvPr id="5" name="Footer Placeholder 3">
            <a:extLst>
              <a:ext uri="{FF2B5EF4-FFF2-40B4-BE49-F238E27FC236}">
                <a16:creationId xmlns:a16="http://schemas.microsoft.com/office/drawing/2014/main" id="{6DEAECCF-F1AE-403D-949B-CE01E0A276CE}"/>
              </a:ext>
            </a:extLst>
          </p:cNvPr>
          <p:cNvSpPr txBox="1">
            <a:spLocks/>
          </p:cNvSpPr>
          <p:nvPr/>
        </p:nvSpPr>
        <p:spPr>
          <a:xfrm>
            <a:off x="1097280" y="6459784"/>
            <a:ext cx="1637756" cy="365125"/>
          </a:xfrm>
          <a:prstGeom prst="rect">
            <a:avLst/>
          </a:prstGeom>
        </p:spPr>
        <p:txBody>
          <a:bodyPr vert="horz" lIns="91440" tIns="45720" rIns="91440" bIns="45720" rtlCol="0" anchor="ctr"/>
          <a:lstStyle>
            <a:defPPr>
              <a:defRPr lang="en-US"/>
            </a:defPPr>
            <a:lvl1pPr marL="0" algn="ctr" defTabSz="457200" rtl="0" eaLnBrk="1" latinLnBrk="0" hangingPunct="1">
              <a:defRPr sz="900" kern="1200" cap="all" baseline="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solidFill>
                  <a:schemeClr val="tx1"/>
                </a:solidFill>
              </a:rPr>
              <a:t>Hoang Anh Tuan</a:t>
            </a:r>
            <a:endParaRPr lang="en-US" dirty="0">
              <a:solidFill>
                <a:schemeClr val="tx1"/>
              </a:solidFill>
            </a:endParaRPr>
          </a:p>
        </p:txBody>
      </p:sp>
    </p:spTree>
    <p:extLst>
      <p:ext uri="{BB962C8B-B14F-4D97-AF65-F5344CB8AC3E}">
        <p14:creationId xmlns:p14="http://schemas.microsoft.com/office/powerpoint/2010/main" val="19253868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28E56E-ECCC-408C-BD34-DB4834805094}"/>
              </a:ext>
            </a:extLst>
          </p:cNvPr>
          <p:cNvSpPr>
            <a:spLocks noGrp="1"/>
          </p:cNvSpPr>
          <p:nvPr>
            <p:ph type="title"/>
          </p:nvPr>
        </p:nvSpPr>
        <p:spPr>
          <a:xfrm>
            <a:off x="1183820" y="286603"/>
            <a:ext cx="9971860" cy="1450757"/>
          </a:xfrm>
        </p:spPr>
        <p:txBody>
          <a:bodyPr/>
          <a:lstStyle/>
          <a:p>
            <a:r>
              <a:rPr lang="en-US"/>
              <a:t>Real word usage - compilers</a:t>
            </a:r>
          </a:p>
        </p:txBody>
      </p:sp>
      <p:sp>
        <p:nvSpPr>
          <p:cNvPr id="3" name="Content Placeholder 2">
            <a:extLst>
              <a:ext uri="{FF2B5EF4-FFF2-40B4-BE49-F238E27FC236}">
                <a16:creationId xmlns:a16="http://schemas.microsoft.com/office/drawing/2014/main" id="{78423330-E8EC-4A3E-BD39-C0471AA829AE}"/>
              </a:ext>
            </a:extLst>
          </p:cNvPr>
          <p:cNvSpPr>
            <a:spLocks noGrp="1"/>
          </p:cNvSpPr>
          <p:nvPr>
            <p:ph idx="1"/>
          </p:nvPr>
        </p:nvSpPr>
        <p:spPr>
          <a:xfrm>
            <a:off x="1183820" y="1845734"/>
            <a:ext cx="9971859" cy="4023360"/>
          </a:xfrm>
        </p:spPr>
        <p:txBody>
          <a:bodyPr/>
          <a:lstStyle/>
          <a:p>
            <a:pPr marL="0" indent="0">
              <a:buNone/>
            </a:pPr>
            <a:endParaRPr lang="en-US"/>
          </a:p>
        </p:txBody>
      </p:sp>
      <p:sp>
        <p:nvSpPr>
          <p:cNvPr id="4" name="Footer Placeholder 3">
            <a:extLst>
              <a:ext uri="{FF2B5EF4-FFF2-40B4-BE49-F238E27FC236}">
                <a16:creationId xmlns:a16="http://schemas.microsoft.com/office/drawing/2014/main" id="{BF2E092B-DBFF-4D8E-BD52-B45F5DCA08B5}"/>
              </a:ext>
            </a:extLst>
          </p:cNvPr>
          <p:cNvSpPr>
            <a:spLocks noGrp="1"/>
          </p:cNvSpPr>
          <p:nvPr>
            <p:ph type="ftr" sz="quarter" idx="4294967295"/>
          </p:nvPr>
        </p:nvSpPr>
        <p:spPr>
          <a:xfrm>
            <a:off x="9715500" y="6459785"/>
            <a:ext cx="1440179" cy="365125"/>
          </a:xfrm>
        </p:spPr>
        <p:txBody>
          <a:bodyPr/>
          <a:lstStyle/>
          <a:p>
            <a:r>
              <a:rPr lang="en-US">
                <a:solidFill>
                  <a:schemeClr val="tx1"/>
                </a:solidFill>
              </a:rPr>
              <a:t>Filters and pipes</a:t>
            </a:r>
          </a:p>
        </p:txBody>
      </p:sp>
      <p:sp>
        <p:nvSpPr>
          <p:cNvPr id="5" name="Footer Placeholder 3">
            <a:extLst>
              <a:ext uri="{FF2B5EF4-FFF2-40B4-BE49-F238E27FC236}">
                <a16:creationId xmlns:a16="http://schemas.microsoft.com/office/drawing/2014/main" id="{6DEAECCF-F1AE-403D-949B-CE01E0A276CE}"/>
              </a:ext>
            </a:extLst>
          </p:cNvPr>
          <p:cNvSpPr txBox="1">
            <a:spLocks/>
          </p:cNvSpPr>
          <p:nvPr/>
        </p:nvSpPr>
        <p:spPr>
          <a:xfrm>
            <a:off x="1097280" y="6459784"/>
            <a:ext cx="1637756" cy="365125"/>
          </a:xfrm>
          <a:prstGeom prst="rect">
            <a:avLst/>
          </a:prstGeom>
        </p:spPr>
        <p:txBody>
          <a:bodyPr vert="horz" lIns="91440" tIns="45720" rIns="91440" bIns="45720" rtlCol="0" anchor="ctr"/>
          <a:lstStyle>
            <a:defPPr>
              <a:defRPr lang="en-US"/>
            </a:defPPr>
            <a:lvl1pPr marL="0" algn="ctr" defTabSz="457200" rtl="0" eaLnBrk="1" latinLnBrk="0" hangingPunct="1">
              <a:defRPr sz="900" kern="1200" cap="all" baseline="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solidFill>
                  <a:schemeClr val="tx1"/>
                </a:solidFill>
              </a:rPr>
              <a:t>Hoang Anh Tuan</a:t>
            </a:r>
            <a:endParaRPr lang="en-US" dirty="0">
              <a:solidFill>
                <a:schemeClr val="tx1"/>
              </a:solidFill>
            </a:endParaRPr>
          </a:p>
        </p:txBody>
      </p:sp>
      <p:pic>
        <p:nvPicPr>
          <p:cNvPr id="7" name="Picture 6">
            <a:extLst>
              <a:ext uri="{FF2B5EF4-FFF2-40B4-BE49-F238E27FC236}">
                <a16:creationId xmlns:a16="http://schemas.microsoft.com/office/drawing/2014/main" id="{546F256F-1114-4F6C-B8C2-3AE42C5CDC9D}"/>
              </a:ext>
            </a:extLst>
          </p:cNvPr>
          <p:cNvPicPr>
            <a:picLocks noChangeAspect="1"/>
          </p:cNvPicPr>
          <p:nvPr/>
        </p:nvPicPr>
        <p:blipFill>
          <a:blip r:embed="rId3"/>
          <a:stretch>
            <a:fillRect/>
          </a:stretch>
        </p:blipFill>
        <p:spPr>
          <a:xfrm>
            <a:off x="3075636" y="2065580"/>
            <a:ext cx="6188226" cy="3583667"/>
          </a:xfrm>
          <a:prstGeom prst="rect">
            <a:avLst/>
          </a:prstGeom>
        </p:spPr>
      </p:pic>
    </p:spTree>
    <p:extLst>
      <p:ext uri="{BB962C8B-B14F-4D97-AF65-F5344CB8AC3E}">
        <p14:creationId xmlns:p14="http://schemas.microsoft.com/office/powerpoint/2010/main" val="32693325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28E56E-ECCC-408C-BD34-DB4834805094}"/>
              </a:ext>
            </a:extLst>
          </p:cNvPr>
          <p:cNvSpPr>
            <a:spLocks noGrp="1"/>
          </p:cNvSpPr>
          <p:nvPr>
            <p:ph type="title"/>
          </p:nvPr>
        </p:nvSpPr>
        <p:spPr>
          <a:xfrm>
            <a:off x="1183820" y="286603"/>
            <a:ext cx="9971860" cy="1450757"/>
          </a:xfrm>
        </p:spPr>
        <p:txBody>
          <a:bodyPr/>
          <a:lstStyle/>
          <a:p>
            <a:r>
              <a:rPr lang="cs-CZ"/>
              <a:t>Pipes and filters vs. Layers</a:t>
            </a:r>
            <a:endParaRPr lang="en-US"/>
          </a:p>
        </p:txBody>
      </p:sp>
      <p:sp>
        <p:nvSpPr>
          <p:cNvPr id="3" name="Content Placeholder 2">
            <a:extLst>
              <a:ext uri="{FF2B5EF4-FFF2-40B4-BE49-F238E27FC236}">
                <a16:creationId xmlns:a16="http://schemas.microsoft.com/office/drawing/2014/main" id="{78423330-E8EC-4A3E-BD39-C0471AA829AE}"/>
              </a:ext>
            </a:extLst>
          </p:cNvPr>
          <p:cNvSpPr>
            <a:spLocks noGrp="1"/>
          </p:cNvSpPr>
          <p:nvPr>
            <p:ph idx="1"/>
          </p:nvPr>
        </p:nvSpPr>
        <p:spPr>
          <a:xfrm>
            <a:off x="1306286" y="1845734"/>
            <a:ext cx="9849393" cy="4023360"/>
          </a:xfrm>
        </p:spPr>
        <p:txBody>
          <a:bodyPr/>
          <a:lstStyle/>
          <a:p>
            <a:pPr>
              <a:buFont typeface="Arial" panose="020B0604020202020204" pitchFamily="34" charset="0"/>
              <a:buChar char="•"/>
            </a:pPr>
            <a:r>
              <a:rPr lang="cs-CZ"/>
              <a:t> Both decompose a problems into smaller tasks</a:t>
            </a:r>
          </a:p>
          <a:p>
            <a:pPr>
              <a:buFont typeface="Arial" panose="020B0604020202020204" pitchFamily="34" charset="0"/>
              <a:buChar char="•"/>
            </a:pPr>
            <a:r>
              <a:rPr lang="cs-CZ"/>
              <a:t> Both parts can be easily reedited or replaced</a:t>
            </a:r>
          </a:p>
          <a:p>
            <a:pPr marL="0" indent="0">
              <a:buNone/>
            </a:pPr>
            <a:endParaRPr lang="en-US"/>
          </a:p>
          <a:p>
            <a:pPr marL="0" indent="0">
              <a:buNone/>
            </a:pPr>
            <a:r>
              <a:rPr lang="en-US"/>
              <a:t>BUT !</a:t>
            </a:r>
          </a:p>
          <a:p>
            <a:pPr marL="0" indent="0">
              <a:buNone/>
            </a:pPr>
            <a:endParaRPr lang="cs-CZ"/>
          </a:p>
          <a:p>
            <a:pPr>
              <a:buFont typeface="Arial" panose="020B0604020202020204" pitchFamily="34" charset="0"/>
              <a:buChar char="•"/>
            </a:pPr>
            <a:r>
              <a:rPr lang="cs-CZ"/>
              <a:t> </a:t>
            </a:r>
            <a:r>
              <a:rPr lang="en-US"/>
              <a:t>Pipes and filters to tackle multiple problems thanks to flexibility</a:t>
            </a:r>
            <a:endParaRPr lang="cs-CZ"/>
          </a:p>
          <a:p>
            <a:pPr>
              <a:buFont typeface="Arial" panose="020B0604020202020204" pitchFamily="34" charset="0"/>
              <a:buChar char="•"/>
            </a:pPr>
            <a:r>
              <a:rPr lang="cs-CZ"/>
              <a:t> </a:t>
            </a:r>
            <a:r>
              <a:rPr lang="en-US"/>
              <a:t>Layers tackle one specific problem</a:t>
            </a:r>
            <a:endParaRPr lang="cs-CZ"/>
          </a:p>
          <a:p>
            <a:pPr>
              <a:buFont typeface="Arial" panose="020B0604020202020204" pitchFamily="34" charset="0"/>
              <a:buChar char="•"/>
            </a:pPr>
            <a:r>
              <a:rPr lang="cs-CZ"/>
              <a:t> Sometimes hard to differentiate between layers</a:t>
            </a:r>
            <a:endParaRPr lang="en-US"/>
          </a:p>
        </p:txBody>
      </p:sp>
      <p:sp>
        <p:nvSpPr>
          <p:cNvPr id="4" name="Footer Placeholder 3">
            <a:extLst>
              <a:ext uri="{FF2B5EF4-FFF2-40B4-BE49-F238E27FC236}">
                <a16:creationId xmlns:a16="http://schemas.microsoft.com/office/drawing/2014/main" id="{BF2E092B-DBFF-4D8E-BD52-B45F5DCA08B5}"/>
              </a:ext>
            </a:extLst>
          </p:cNvPr>
          <p:cNvSpPr>
            <a:spLocks noGrp="1"/>
          </p:cNvSpPr>
          <p:nvPr>
            <p:ph type="ftr" sz="quarter" idx="4294967295"/>
          </p:nvPr>
        </p:nvSpPr>
        <p:spPr>
          <a:xfrm>
            <a:off x="9715500" y="6459785"/>
            <a:ext cx="1440179" cy="365125"/>
          </a:xfrm>
        </p:spPr>
        <p:txBody>
          <a:bodyPr/>
          <a:lstStyle/>
          <a:p>
            <a:r>
              <a:rPr lang="en-US">
                <a:solidFill>
                  <a:schemeClr val="tx1"/>
                </a:solidFill>
              </a:rPr>
              <a:t>Filters and pipes</a:t>
            </a:r>
          </a:p>
        </p:txBody>
      </p:sp>
      <p:sp>
        <p:nvSpPr>
          <p:cNvPr id="5" name="Footer Placeholder 3">
            <a:extLst>
              <a:ext uri="{FF2B5EF4-FFF2-40B4-BE49-F238E27FC236}">
                <a16:creationId xmlns:a16="http://schemas.microsoft.com/office/drawing/2014/main" id="{6DEAECCF-F1AE-403D-949B-CE01E0A276CE}"/>
              </a:ext>
            </a:extLst>
          </p:cNvPr>
          <p:cNvSpPr txBox="1">
            <a:spLocks/>
          </p:cNvSpPr>
          <p:nvPr/>
        </p:nvSpPr>
        <p:spPr>
          <a:xfrm>
            <a:off x="1097280" y="6459784"/>
            <a:ext cx="1637756" cy="365125"/>
          </a:xfrm>
          <a:prstGeom prst="rect">
            <a:avLst/>
          </a:prstGeom>
        </p:spPr>
        <p:txBody>
          <a:bodyPr vert="horz" lIns="91440" tIns="45720" rIns="91440" bIns="45720" rtlCol="0" anchor="ctr"/>
          <a:lstStyle>
            <a:defPPr>
              <a:defRPr lang="en-US"/>
            </a:defPPr>
            <a:lvl1pPr marL="0" algn="ctr" defTabSz="457200" rtl="0" eaLnBrk="1" latinLnBrk="0" hangingPunct="1">
              <a:defRPr sz="900" kern="1200" cap="all" baseline="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solidFill>
                  <a:schemeClr val="tx1"/>
                </a:solidFill>
              </a:rPr>
              <a:t>Hoang Anh Tuan</a:t>
            </a:r>
            <a:endParaRPr lang="en-US" dirty="0">
              <a:solidFill>
                <a:schemeClr val="tx1"/>
              </a:solidFill>
            </a:endParaRPr>
          </a:p>
        </p:txBody>
      </p:sp>
    </p:spTree>
    <p:extLst>
      <p:ext uri="{BB962C8B-B14F-4D97-AF65-F5344CB8AC3E}">
        <p14:creationId xmlns:p14="http://schemas.microsoft.com/office/powerpoint/2010/main" val="4441021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28E56E-ECCC-408C-BD34-DB4834805094}"/>
              </a:ext>
            </a:extLst>
          </p:cNvPr>
          <p:cNvSpPr>
            <a:spLocks noGrp="1"/>
          </p:cNvSpPr>
          <p:nvPr>
            <p:ph type="title"/>
          </p:nvPr>
        </p:nvSpPr>
        <p:spPr>
          <a:xfrm>
            <a:off x="1183820" y="286603"/>
            <a:ext cx="9971860" cy="1450757"/>
          </a:xfrm>
        </p:spPr>
        <p:txBody>
          <a:bodyPr/>
          <a:lstStyle/>
          <a:p>
            <a:r>
              <a:rPr lang="en-US"/>
              <a:t>Definition</a:t>
            </a:r>
          </a:p>
        </p:txBody>
      </p:sp>
      <p:sp>
        <p:nvSpPr>
          <p:cNvPr id="3" name="Content Placeholder 2">
            <a:extLst>
              <a:ext uri="{FF2B5EF4-FFF2-40B4-BE49-F238E27FC236}">
                <a16:creationId xmlns:a16="http://schemas.microsoft.com/office/drawing/2014/main" id="{78423330-E8EC-4A3E-BD39-C0471AA829AE}"/>
              </a:ext>
            </a:extLst>
          </p:cNvPr>
          <p:cNvSpPr>
            <a:spLocks noGrp="1"/>
          </p:cNvSpPr>
          <p:nvPr>
            <p:ph idx="1"/>
          </p:nvPr>
        </p:nvSpPr>
        <p:spPr>
          <a:xfrm>
            <a:off x="1306286" y="1845734"/>
            <a:ext cx="9849393" cy="4023360"/>
          </a:xfrm>
        </p:spPr>
        <p:txBody>
          <a:bodyPr/>
          <a:lstStyle/>
          <a:p>
            <a:pPr>
              <a:buFont typeface="Arial" panose="020B0604020202020204" pitchFamily="34" charset="0"/>
              <a:buChar char="•"/>
            </a:pPr>
            <a:r>
              <a:rPr lang="en-US"/>
              <a:t> Decompose complex problem into smaller reusable tasks</a:t>
            </a:r>
          </a:p>
          <a:p>
            <a:pPr marL="0" indent="0">
              <a:buNone/>
            </a:pPr>
            <a:r>
              <a:rPr lang="en-US"/>
              <a:t>Filters</a:t>
            </a:r>
          </a:p>
          <a:p>
            <a:pPr lvl="1">
              <a:buFont typeface="Arial" panose="020B0604020202020204" pitchFamily="34" charset="0"/>
              <a:buChar char="•"/>
            </a:pPr>
            <a:r>
              <a:rPr lang="en-US"/>
              <a:t>Gets data</a:t>
            </a:r>
          </a:p>
          <a:p>
            <a:pPr lvl="1">
              <a:buFont typeface="Arial" panose="020B0604020202020204" pitchFamily="34" charset="0"/>
              <a:buChar char="•"/>
            </a:pPr>
            <a:r>
              <a:rPr lang="en-US"/>
              <a:t>Transforms data</a:t>
            </a:r>
          </a:p>
          <a:p>
            <a:pPr lvl="1">
              <a:buFont typeface="Arial" panose="020B0604020202020204" pitchFamily="34" charset="0"/>
              <a:buChar char="•"/>
            </a:pPr>
            <a:r>
              <a:rPr lang="en-US"/>
              <a:t>Returns data</a:t>
            </a:r>
          </a:p>
        </p:txBody>
      </p:sp>
      <p:sp>
        <p:nvSpPr>
          <p:cNvPr id="4" name="Footer Placeholder 3">
            <a:extLst>
              <a:ext uri="{FF2B5EF4-FFF2-40B4-BE49-F238E27FC236}">
                <a16:creationId xmlns:a16="http://schemas.microsoft.com/office/drawing/2014/main" id="{BF2E092B-DBFF-4D8E-BD52-B45F5DCA08B5}"/>
              </a:ext>
            </a:extLst>
          </p:cNvPr>
          <p:cNvSpPr>
            <a:spLocks noGrp="1"/>
          </p:cNvSpPr>
          <p:nvPr>
            <p:ph type="ftr" sz="quarter" idx="4294967295"/>
          </p:nvPr>
        </p:nvSpPr>
        <p:spPr>
          <a:xfrm>
            <a:off x="9715500" y="6459785"/>
            <a:ext cx="1440179" cy="365125"/>
          </a:xfrm>
        </p:spPr>
        <p:txBody>
          <a:bodyPr/>
          <a:lstStyle/>
          <a:p>
            <a:r>
              <a:rPr lang="en-US">
                <a:solidFill>
                  <a:schemeClr val="tx1"/>
                </a:solidFill>
              </a:rPr>
              <a:t>Filters and pipes</a:t>
            </a:r>
          </a:p>
        </p:txBody>
      </p:sp>
      <p:sp>
        <p:nvSpPr>
          <p:cNvPr id="5" name="Footer Placeholder 3">
            <a:extLst>
              <a:ext uri="{FF2B5EF4-FFF2-40B4-BE49-F238E27FC236}">
                <a16:creationId xmlns:a16="http://schemas.microsoft.com/office/drawing/2014/main" id="{6DEAECCF-F1AE-403D-949B-CE01E0A276CE}"/>
              </a:ext>
            </a:extLst>
          </p:cNvPr>
          <p:cNvSpPr txBox="1">
            <a:spLocks/>
          </p:cNvSpPr>
          <p:nvPr/>
        </p:nvSpPr>
        <p:spPr>
          <a:xfrm>
            <a:off x="1097280" y="6459784"/>
            <a:ext cx="1637756" cy="365125"/>
          </a:xfrm>
          <a:prstGeom prst="rect">
            <a:avLst/>
          </a:prstGeom>
        </p:spPr>
        <p:txBody>
          <a:bodyPr vert="horz" lIns="91440" tIns="45720" rIns="91440" bIns="45720" rtlCol="0" anchor="ctr"/>
          <a:lstStyle>
            <a:defPPr>
              <a:defRPr lang="en-US"/>
            </a:defPPr>
            <a:lvl1pPr marL="0" algn="ctr" defTabSz="457200" rtl="0" eaLnBrk="1" latinLnBrk="0" hangingPunct="1">
              <a:defRPr sz="900" kern="1200" cap="all" baseline="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solidFill>
                  <a:schemeClr val="tx1"/>
                </a:solidFill>
              </a:rPr>
              <a:t>Hoang Anh Tuan</a:t>
            </a:r>
            <a:endParaRPr lang="en-US" dirty="0">
              <a:solidFill>
                <a:schemeClr val="tx1"/>
              </a:solidFill>
            </a:endParaRPr>
          </a:p>
        </p:txBody>
      </p:sp>
      <p:pic>
        <p:nvPicPr>
          <p:cNvPr id="7" name="Picture 6" descr="Diagram&#10;&#10;Description automatically generated">
            <a:extLst>
              <a:ext uri="{FF2B5EF4-FFF2-40B4-BE49-F238E27FC236}">
                <a16:creationId xmlns:a16="http://schemas.microsoft.com/office/drawing/2014/main" id="{8C24008C-456C-4B58-959C-7B0289E523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70982" y="4073496"/>
            <a:ext cx="8450036" cy="1569164"/>
          </a:xfrm>
          <a:prstGeom prst="rect">
            <a:avLst/>
          </a:prstGeom>
        </p:spPr>
      </p:pic>
      <p:sp>
        <p:nvSpPr>
          <p:cNvPr id="8" name="TextBox 7">
            <a:extLst>
              <a:ext uri="{FF2B5EF4-FFF2-40B4-BE49-F238E27FC236}">
                <a16:creationId xmlns:a16="http://schemas.microsoft.com/office/drawing/2014/main" id="{F08E2300-6282-494B-876D-6236EE21B4AD}"/>
              </a:ext>
            </a:extLst>
          </p:cNvPr>
          <p:cNvSpPr txBox="1"/>
          <p:nvPr/>
        </p:nvSpPr>
        <p:spPr>
          <a:xfrm>
            <a:off x="4153710" y="2269257"/>
            <a:ext cx="5561789" cy="646331"/>
          </a:xfrm>
          <a:prstGeom prst="rect">
            <a:avLst/>
          </a:prstGeom>
          <a:noFill/>
        </p:spPr>
        <p:txBody>
          <a:bodyPr wrap="square">
            <a:spAutoFit/>
          </a:bodyPr>
          <a:lstStyle/>
          <a:p>
            <a:pPr marL="0" indent="0">
              <a:buNone/>
            </a:pPr>
            <a:r>
              <a:rPr lang="en-US"/>
              <a:t>Pipes</a:t>
            </a:r>
          </a:p>
          <a:p>
            <a:pPr lvl="1">
              <a:buFont typeface="Arial" panose="020B0604020202020204" pitchFamily="34" charset="0"/>
              <a:buChar char="•"/>
            </a:pPr>
            <a:r>
              <a:rPr lang="en-US"/>
              <a:t>  connectors for data flow</a:t>
            </a:r>
          </a:p>
        </p:txBody>
      </p:sp>
    </p:spTree>
    <p:extLst>
      <p:ext uri="{BB962C8B-B14F-4D97-AF65-F5344CB8AC3E}">
        <p14:creationId xmlns:p14="http://schemas.microsoft.com/office/powerpoint/2010/main" val="9124282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28E56E-ECCC-408C-BD34-DB4834805094}"/>
              </a:ext>
            </a:extLst>
          </p:cNvPr>
          <p:cNvSpPr>
            <a:spLocks noGrp="1"/>
          </p:cNvSpPr>
          <p:nvPr>
            <p:ph type="title"/>
          </p:nvPr>
        </p:nvSpPr>
        <p:spPr>
          <a:xfrm>
            <a:off x="1183820" y="286603"/>
            <a:ext cx="9971860" cy="1450757"/>
          </a:xfrm>
        </p:spPr>
        <p:txBody>
          <a:bodyPr/>
          <a:lstStyle/>
          <a:p>
            <a:r>
              <a:rPr lang="en-US"/>
              <a:t>Motivation example #1</a:t>
            </a:r>
          </a:p>
        </p:txBody>
      </p:sp>
      <p:pic>
        <p:nvPicPr>
          <p:cNvPr id="7" name="Content Placeholder 6" descr="Diagram&#10;&#10;Description automatically generated">
            <a:extLst>
              <a:ext uri="{FF2B5EF4-FFF2-40B4-BE49-F238E27FC236}">
                <a16:creationId xmlns:a16="http://schemas.microsoft.com/office/drawing/2014/main" id="{C4AF2208-5ABD-4744-BB70-E252AE18A654}"/>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155543" y="1821303"/>
            <a:ext cx="5880914" cy="4440238"/>
          </a:xfrm>
        </p:spPr>
      </p:pic>
      <p:sp>
        <p:nvSpPr>
          <p:cNvPr id="4" name="Footer Placeholder 3">
            <a:extLst>
              <a:ext uri="{FF2B5EF4-FFF2-40B4-BE49-F238E27FC236}">
                <a16:creationId xmlns:a16="http://schemas.microsoft.com/office/drawing/2014/main" id="{BF2E092B-DBFF-4D8E-BD52-B45F5DCA08B5}"/>
              </a:ext>
            </a:extLst>
          </p:cNvPr>
          <p:cNvSpPr>
            <a:spLocks noGrp="1"/>
          </p:cNvSpPr>
          <p:nvPr>
            <p:ph type="ftr" sz="quarter" idx="4294967295"/>
          </p:nvPr>
        </p:nvSpPr>
        <p:spPr>
          <a:xfrm>
            <a:off x="9715500" y="6459785"/>
            <a:ext cx="1440179" cy="365125"/>
          </a:xfrm>
        </p:spPr>
        <p:txBody>
          <a:bodyPr/>
          <a:lstStyle/>
          <a:p>
            <a:r>
              <a:rPr lang="en-US">
                <a:solidFill>
                  <a:schemeClr val="tx1"/>
                </a:solidFill>
              </a:rPr>
              <a:t>Filters and pipes</a:t>
            </a:r>
          </a:p>
        </p:txBody>
      </p:sp>
      <p:sp>
        <p:nvSpPr>
          <p:cNvPr id="5" name="Footer Placeholder 3">
            <a:extLst>
              <a:ext uri="{FF2B5EF4-FFF2-40B4-BE49-F238E27FC236}">
                <a16:creationId xmlns:a16="http://schemas.microsoft.com/office/drawing/2014/main" id="{6DEAECCF-F1AE-403D-949B-CE01E0A276CE}"/>
              </a:ext>
            </a:extLst>
          </p:cNvPr>
          <p:cNvSpPr txBox="1">
            <a:spLocks/>
          </p:cNvSpPr>
          <p:nvPr/>
        </p:nvSpPr>
        <p:spPr>
          <a:xfrm>
            <a:off x="1097280" y="6459784"/>
            <a:ext cx="1637756" cy="365125"/>
          </a:xfrm>
          <a:prstGeom prst="rect">
            <a:avLst/>
          </a:prstGeom>
        </p:spPr>
        <p:txBody>
          <a:bodyPr vert="horz" lIns="91440" tIns="45720" rIns="91440" bIns="45720" rtlCol="0" anchor="ctr"/>
          <a:lstStyle>
            <a:defPPr>
              <a:defRPr lang="en-US"/>
            </a:defPPr>
            <a:lvl1pPr marL="0" algn="ctr" defTabSz="457200" rtl="0" eaLnBrk="1" latinLnBrk="0" hangingPunct="1">
              <a:defRPr sz="900" kern="1200" cap="all" baseline="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solidFill>
                  <a:schemeClr val="tx1"/>
                </a:solidFill>
              </a:rPr>
              <a:t>Hoang Anh Tuan</a:t>
            </a:r>
            <a:endParaRPr lang="en-US" dirty="0">
              <a:solidFill>
                <a:schemeClr val="tx1"/>
              </a:solidFill>
            </a:endParaRPr>
          </a:p>
        </p:txBody>
      </p:sp>
    </p:spTree>
    <p:extLst>
      <p:ext uri="{BB962C8B-B14F-4D97-AF65-F5344CB8AC3E}">
        <p14:creationId xmlns:p14="http://schemas.microsoft.com/office/powerpoint/2010/main" val="3861913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28E56E-ECCC-408C-BD34-DB4834805094}"/>
              </a:ext>
            </a:extLst>
          </p:cNvPr>
          <p:cNvSpPr>
            <a:spLocks noGrp="1"/>
          </p:cNvSpPr>
          <p:nvPr>
            <p:ph type="title"/>
          </p:nvPr>
        </p:nvSpPr>
        <p:spPr>
          <a:xfrm>
            <a:off x="1183820" y="286603"/>
            <a:ext cx="9971860" cy="1450757"/>
          </a:xfrm>
        </p:spPr>
        <p:txBody>
          <a:bodyPr/>
          <a:lstStyle/>
          <a:p>
            <a:r>
              <a:rPr lang="en-US"/>
              <a:t>Motivation example #1</a:t>
            </a:r>
          </a:p>
        </p:txBody>
      </p:sp>
      <p:sp>
        <p:nvSpPr>
          <p:cNvPr id="4" name="Footer Placeholder 3">
            <a:extLst>
              <a:ext uri="{FF2B5EF4-FFF2-40B4-BE49-F238E27FC236}">
                <a16:creationId xmlns:a16="http://schemas.microsoft.com/office/drawing/2014/main" id="{BF2E092B-DBFF-4D8E-BD52-B45F5DCA08B5}"/>
              </a:ext>
            </a:extLst>
          </p:cNvPr>
          <p:cNvSpPr>
            <a:spLocks noGrp="1"/>
          </p:cNvSpPr>
          <p:nvPr>
            <p:ph type="ftr" sz="quarter" idx="4294967295"/>
          </p:nvPr>
        </p:nvSpPr>
        <p:spPr>
          <a:xfrm>
            <a:off x="9715500" y="6459785"/>
            <a:ext cx="1440179" cy="365125"/>
          </a:xfrm>
        </p:spPr>
        <p:txBody>
          <a:bodyPr/>
          <a:lstStyle/>
          <a:p>
            <a:r>
              <a:rPr lang="en-US">
                <a:solidFill>
                  <a:schemeClr val="tx1"/>
                </a:solidFill>
              </a:rPr>
              <a:t>Filters and pipes</a:t>
            </a:r>
          </a:p>
        </p:txBody>
      </p:sp>
      <p:sp>
        <p:nvSpPr>
          <p:cNvPr id="5" name="Footer Placeholder 3">
            <a:extLst>
              <a:ext uri="{FF2B5EF4-FFF2-40B4-BE49-F238E27FC236}">
                <a16:creationId xmlns:a16="http://schemas.microsoft.com/office/drawing/2014/main" id="{6DEAECCF-F1AE-403D-949B-CE01E0A276CE}"/>
              </a:ext>
            </a:extLst>
          </p:cNvPr>
          <p:cNvSpPr txBox="1">
            <a:spLocks/>
          </p:cNvSpPr>
          <p:nvPr/>
        </p:nvSpPr>
        <p:spPr>
          <a:xfrm>
            <a:off x="1097280" y="6459784"/>
            <a:ext cx="1637756" cy="365125"/>
          </a:xfrm>
          <a:prstGeom prst="rect">
            <a:avLst/>
          </a:prstGeom>
        </p:spPr>
        <p:txBody>
          <a:bodyPr vert="horz" lIns="91440" tIns="45720" rIns="91440" bIns="45720" rtlCol="0" anchor="ctr"/>
          <a:lstStyle>
            <a:defPPr>
              <a:defRPr lang="en-US"/>
            </a:defPPr>
            <a:lvl1pPr marL="0" algn="ctr" defTabSz="457200" rtl="0" eaLnBrk="1" latinLnBrk="0" hangingPunct="1">
              <a:defRPr sz="900" kern="1200" cap="all" baseline="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solidFill>
                  <a:schemeClr val="tx1"/>
                </a:solidFill>
              </a:rPr>
              <a:t>Hoang Anh Tuan</a:t>
            </a:r>
            <a:endParaRPr lang="en-US" dirty="0">
              <a:solidFill>
                <a:schemeClr val="tx1"/>
              </a:solidFill>
            </a:endParaRPr>
          </a:p>
        </p:txBody>
      </p:sp>
      <p:pic>
        <p:nvPicPr>
          <p:cNvPr id="11" name="Content Placeholder 10" descr="Graphical user interface, text, application&#10;&#10;Description automatically generated">
            <a:extLst>
              <a:ext uri="{FF2B5EF4-FFF2-40B4-BE49-F238E27FC236}">
                <a16:creationId xmlns:a16="http://schemas.microsoft.com/office/drawing/2014/main" id="{6682A427-B129-4B13-821A-C7CBAC73C014}"/>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369275" y="2090738"/>
            <a:ext cx="7600950" cy="3762375"/>
          </a:xfrm>
        </p:spPr>
      </p:pic>
    </p:spTree>
    <p:extLst>
      <p:ext uri="{BB962C8B-B14F-4D97-AF65-F5344CB8AC3E}">
        <p14:creationId xmlns:p14="http://schemas.microsoft.com/office/powerpoint/2010/main" val="37004724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28E56E-ECCC-408C-BD34-DB4834805094}"/>
              </a:ext>
            </a:extLst>
          </p:cNvPr>
          <p:cNvSpPr>
            <a:spLocks noGrp="1"/>
          </p:cNvSpPr>
          <p:nvPr>
            <p:ph type="title"/>
          </p:nvPr>
        </p:nvSpPr>
        <p:spPr>
          <a:xfrm>
            <a:off x="1183820" y="286603"/>
            <a:ext cx="9971860" cy="1450757"/>
          </a:xfrm>
        </p:spPr>
        <p:txBody>
          <a:bodyPr/>
          <a:lstStyle/>
          <a:p>
            <a:r>
              <a:rPr lang="en-US"/>
              <a:t>Motivational example #1</a:t>
            </a:r>
          </a:p>
        </p:txBody>
      </p:sp>
      <p:sp>
        <p:nvSpPr>
          <p:cNvPr id="4" name="Footer Placeholder 3">
            <a:extLst>
              <a:ext uri="{FF2B5EF4-FFF2-40B4-BE49-F238E27FC236}">
                <a16:creationId xmlns:a16="http://schemas.microsoft.com/office/drawing/2014/main" id="{BF2E092B-DBFF-4D8E-BD52-B45F5DCA08B5}"/>
              </a:ext>
            </a:extLst>
          </p:cNvPr>
          <p:cNvSpPr>
            <a:spLocks noGrp="1"/>
          </p:cNvSpPr>
          <p:nvPr>
            <p:ph type="ftr" sz="quarter" idx="4294967295"/>
          </p:nvPr>
        </p:nvSpPr>
        <p:spPr>
          <a:xfrm>
            <a:off x="9715500" y="6459785"/>
            <a:ext cx="1440179" cy="365125"/>
          </a:xfrm>
        </p:spPr>
        <p:txBody>
          <a:bodyPr/>
          <a:lstStyle/>
          <a:p>
            <a:r>
              <a:rPr lang="en-US">
                <a:solidFill>
                  <a:schemeClr val="tx1"/>
                </a:solidFill>
              </a:rPr>
              <a:t>Filters and pipes</a:t>
            </a:r>
          </a:p>
        </p:txBody>
      </p:sp>
      <p:sp>
        <p:nvSpPr>
          <p:cNvPr id="5" name="Footer Placeholder 3">
            <a:extLst>
              <a:ext uri="{FF2B5EF4-FFF2-40B4-BE49-F238E27FC236}">
                <a16:creationId xmlns:a16="http://schemas.microsoft.com/office/drawing/2014/main" id="{6DEAECCF-F1AE-403D-949B-CE01E0A276CE}"/>
              </a:ext>
            </a:extLst>
          </p:cNvPr>
          <p:cNvSpPr txBox="1">
            <a:spLocks/>
          </p:cNvSpPr>
          <p:nvPr/>
        </p:nvSpPr>
        <p:spPr>
          <a:xfrm>
            <a:off x="1097280" y="6459784"/>
            <a:ext cx="1637756" cy="365125"/>
          </a:xfrm>
          <a:prstGeom prst="rect">
            <a:avLst/>
          </a:prstGeom>
        </p:spPr>
        <p:txBody>
          <a:bodyPr vert="horz" lIns="91440" tIns="45720" rIns="91440" bIns="45720" rtlCol="0" anchor="ctr"/>
          <a:lstStyle>
            <a:defPPr>
              <a:defRPr lang="en-US"/>
            </a:defPPr>
            <a:lvl1pPr marL="0" algn="ctr" defTabSz="457200" rtl="0" eaLnBrk="1" latinLnBrk="0" hangingPunct="1">
              <a:defRPr sz="900" kern="1200" cap="all" baseline="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solidFill>
                  <a:schemeClr val="tx1"/>
                </a:solidFill>
              </a:rPr>
              <a:t>Hoang Anh Tuan</a:t>
            </a:r>
            <a:endParaRPr lang="en-US" dirty="0">
              <a:solidFill>
                <a:schemeClr val="tx1"/>
              </a:solidFill>
            </a:endParaRPr>
          </a:p>
        </p:txBody>
      </p:sp>
      <p:pic>
        <p:nvPicPr>
          <p:cNvPr id="8" name="Content Placeholder 7" descr="Schematic&#10;&#10;Description automatically generated with medium confidence">
            <a:extLst>
              <a:ext uri="{FF2B5EF4-FFF2-40B4-BE49-F238E27FC236}">
                <a16:creationId xmlns:a16="http://schemas.microsoft.com/office/drawing/2014/main" id="{20C07943-0449-4EB1-841F-2FFF0FB3F9F3}"/>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67319" y="2704329"/>
            <a:ext cx="8657362" cy="2098435"/>
          </a:xfrm>
        </p:spPr>
      </p:pic>
    </p:spTree>
    <p:extLst>
      <p:ext uri="{BB962C8B-B14F-4D97-AF65-F5344CB8AC3E}">
        <p14:creationId xmlns:p14="http://schemas.microsoft.com/office/powerpoint/2010/main" val="10014010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28E56E-ECCC-408C-BD34-DB4834805094}"/>
              </a:ext>
            </a:extLst>
          </p:cNvPr>
          <p:cNvSpPr>
            <a:spLocks noGrp="1"/>
          </p:cNvSpPr>
          <p:nvPr>
            <p:ph type="title"/>
          </p:nvPr>
        </p:nvSpPr>
        <p:spPr>
          <a:xfrm>
            <a:off x="1183820" y="286603"/>
            <a:ext cx="9971860" cy="1450757"/>
          </a:xfrm>
        </p:spPr>
        <p:txBody>
          <a:bodyPr/>
          <a:lstStyle/>
          <a:p>
            <a:r>
              <a:rPr lang="en-US"/>
              <a:t>Motivational example #2</a:t>
            </a:r>
          </a:p>
        </p:txBody>
      </p:sp>
      <p:sp>
        <p:nvSpPr>
          <p:cNvPr id="4" name="Footer Placeholder 3">
            <a:extLst>
              <a:ext uri="{FF2B5EF4-FFF2-40B4-BE49-F238E27FC236}">
                <a16:creationId xmlns:a16="http://schemas.microsoft.com/office/drawing/2014/main" id="{BF2E092B-DBFF-4D8E-BD52-B45F5DCA08B5}"/>
              </a:ext>
            </a:extLst>
          </p:cNvPr>
          <p:cNvSpPr>
            <a:spLocks noGrp="1"/>
          </p:cNvSpPr>
          <p:nvPr>
            <p:ph type="ftr" sz="quarter" idx="4294967295"/>
          </p:nvPr>
        </p:nvSpPr>
        <p:spPr>
          <a:xfrm>
            <a:off x="9715500" y="6459785"/>
            <a:ext cx="1440179" cy="365125"/>
          </a:xfrm>
        </p:spPr>
        <p:txBody>
          <a:bodyPr/>
          <a:lstStyle/>
          <a:p>
            <a:r>
              <a:rPr lang="en-US">
                <a:solidFill>
                  <a:schemeClr val="tx1"/>
                </a:solidFill>
              </a:rPr>
              <a:t>Filters and pipes</a:t>
            </a:r>
          </a:p>
        </p:txBody>
      </p:sp>
      <p:sp>
        <p:nvSpPr>
          <p:cNvPr id="5" name="Footer Placeholder 3">
            <a:extLst>
              <a:ext uri="{FF2B5EF4-FFF2-40B4-BE49-F238E27FC236}">
                <a16:creationId xmlns:a16="http://schemas.microsoft.com/office/drawing/2014/main" id="{6DEAECCF-F1AE-403D-949B-CE01E0A276CE}"/>
              </a:ext>
            </a:extLst>
          </p:cNvPr>
          <p:cNvSpPr txBox="1">
            <a:spLocks/>
          </p:cNvSpPr>
          <p:nvPr/>
        </p:nvSpPr>
        <p:spPr>
          <a:xfrm>
            <a:off x="1097280" y="6459784"/>
            <a:ext cx="1637756" cy="365125"/>
          </a:xfrm>
          <a:prstGeom prst="rect">
            <a:avLst/>
          </a:prstGeom>
        </p:spPr>
        <p:txBody>
          <a:bodyPr vert="horz" lIns="91440" tIns="45720" rIns="91440" bIns="45720" rtlCol="0" anchor="ctr"/>
          <a:lstStyle>
            <a:defPPr>
              <a:defRPr lang="en-US"/>
            </a:defPPr>
            <a:lvl1pPr marL="0" algn="ctr" defTabSz="457200" rtl="0" eaLnBrk="1" latinLnBrk="0" hangingPunct="1">
              <a:defRPr sz="900" kern="1200" cap="all" baseline="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solidFill>
                  <a:schemeClr val="tx1"/>
                </a:solidFill>
              </a:rPr>
              <a:t>Hoang Anh Tuan</a:t>
            </a:r>
            <a:endParaRPr lang="en-US" dirty="0">
              <a:solidFill>
                <a:schemeClr val="tx1"/>
              </a:solidFill>
            </a:endParaRPr>
          </a:p>
        </p:txBody>
      </p:sp>
      <p:pic>
        <p:nvPicPr>
          <p:cNvPr id="13" name="Content Placeholder 12">
            <a:extLst>
              <a:ext uri="{FF2B5EF4-FFF2-40B4-BE49-F238E27FC236}">
                <a16:creationId xmlns:a16="http://schemas.microsoft.com/office/drawing/2014/main" id="{30592451-0D1F-454E-A94D-A1700E5FF07E}"/>
              </a:ext>
            </a:extLst>
          </p:cNvPr>
          <p:cNvPicPr>
            <a:picLocks noGrp="1" noChangeAspect="1"/>
          </p:cNvPicPr>
          <p:nvPr>
            <p:ph idx="1"/>
          </p:nvPr>
        </p:nvPicPr>
        <p:blipFill>
          <a:blip r:embed="rId3"/>
          <a:stretch>
            <a:fillRect/>
          </a:stretch>
        </p:blipFill>
        <p:spPr>
          <a:xfrm>
            <a:off x="1097280" y="2168682"/>
            <a:ext cx="7023658" cy="1234533"/>
          </a:xfrm>
        </p:spPr>
      </p:pic>
      <p:pic>
        <p:nvPicPr>
          <p:cNvPr id="15" name="Picture 14">
            <a:extLst>
              <a:ext uri="{FF2B5EF4-FFF2-40B4-BE49-F238E27FC236}">
                <a16:creationId xmlns:a16="http://schemas.microsoft.com/office/drawing/2014/main" id="{5274A3DE-34D9-449F-B2D9-E5190DA0A44C}"/>
              </a:ext>
            </a:extLst>
          </p:cNvPr>
          <p:cNvPicPr>
            <a:picLocks noChangeAspect="1"/>
          </p:cNvPicPr>
          <p:nvPr/>
        </p:nvPicPr>
        <p:blipFill>
          <a:blip r:embed="rId4"/>
          <a:stretch>
            <a:fillRect/>
          </a:stretch>
        </p:blipFill>
        <p:spPr>
          <a:xfrm>
            <a:off x="1183820" y="3871009"/>
            <a:ext cx="6937118" cy="1508587"/>
          </a:xfrm>
          <a:prstGeom prst="rect">
            <a:avLst/>
          </a:prstGeom>
        </p:spPr>
      </p:pic>
      <p:pic>
        <p:nvPicPr>
          <p:cNvPr id="17" name="Picture 16" descr="Graphical user interface, text, application, chat or text message&#10;&#10;Description automatically generated">
            <a:extLst>
              <a:ext uri="{FF2B5EF4-FFF2-40B4-BE49-F238E27FC236}">
                <a16:creationId xmlns:a16="http://schemas.microsoft.com/office/drawing/2014/main" id="{6CFFDEEE-2D94-4681-BE63-90169065B92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31604" y="2491407"/>
            <a:ext cx="2367791" cy="2444667"/>
          </a:xfrm>
          <a:prstGeom prst="rect">
            <a:avLst/>
          </a:prstGeom>
        </p:spPr>
      </p:pic>
    </p:spTree>
    <p:extLst>
      <p:ext uri="{BB962C8B-B14F-4D97-AF65-F5344CB8AC3E}">
        <p14:creationId xmlns:p14="http://schemas.microsoft.com/office/powerpoint/2010/main" val="499018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28E56E-ECCC-408C-BD34-DB4834805094}"/>
              </a:ext>
            </a:extLst>
          </p:cNvPr>
          <p:cNvSpPr>
            <a:spLocks noGrp="1"/>
          </p:cNvSpPr>
          <p:nvPr>
            <p:ph type="title"/>
          </p:nvPr>
        </p:nvSpPr>
        <p:spPr>
          <a:xfrm>
            <a:off x="1183820" y="286603"/>
            <a:ext cx="9971860" cy="1450757"/>
          </a:xfrm>
        </p:spPr>
        <p:txBody>
          <a:bodyPr/>
          <a:lstStyle/>
          <a:p>
            <a:r>
              <a:rPr lang="en-US"/>
              <a:t>Motivational example #2</a:t>
            </a:r>
          </a:p>
        </p:txBody>
      </p:sp>
      <p:sp>
        <p:nvSpPr>
          <p:cNvPr id="4" name="Footer Placeholder 3">
            <a:extLst>
              <a:ext uri="{FF2B5EF4-FFF2-40B4-BE49-F238E27FC236}">
                <a16:creationId xmlns:a16="http://schemas.microsoft.com/office/drawing/2014/main" id="{BF2E092B-DBFF-4D8E-BD52-B45F5DCA08B5}"/>
              </a:ext>
            </a:extLst>
          </p:cNvPr>
          <p:cNvSpPr>
            <a:spLocks noGrp="1"/>
          </p:cNvSpPr>
          <p:nvPr>
            <p:ph type="ftr" sz="quarter" idx="4294967295"/>
          </p:nvPr>
        </p:nvSpPr>
        <p:spPr>
          <a:xfrm>
            <a:off x="9715500" y="6459785"/>
            <a:ext cx="1440179" cy="365125"/>
          </a:xfrm>
        </p:spPr>
        <p:txBody>
          <a:bodyPr/>
          <a:lstStyle/>
          <a:p>
            <a:r>
              <a:rPr lang="en-US">
                <a:solidFill>
                  <a:schemeClr val="tx1"/>
                </a:solidFill>
              </a:rPr>
              <a:t>Filters and pipes</a:t>
            </a:r>
          </a:p>
        </p:txBody>
      </p:sp>
      <p:sp>
        <p:nvSpPr>
          <p:cNvPr id="5" name="Footer Placeholder 3">
            <a:extLst>
              <a:ext uri="{FF2B5EF4-FFF2-40B4-BE49-F238E27FC236}">
                <a16:creationId xmlns:a16="http://schemas.microsoft.com/office/drawing/2014/main" id="{6DEAECCF-F1AE-403D-949B-CE01E0A276CE}"/>
              </a:ext>
            </a:extLst>
          </p:cNvPr>
          <p:cNvSpPr txBox="1">
            <a:spLocks/>
          </p:cNvSpPr>
          <p:nvPr/>
        </p:nvSpPr>
        <p:spPr>
          <a:xfrm>
            <a:off x="1097280" y="6459784"/>
            <a:ext cx="1637756" cy="365125"/>
          </a:xfrm>
          <a:prstGeom prst="rect">
            <a:avLst/>
          </a:prstGeom>
        </p:spPr>
        <p:txBody>
          <a:bodyPr vert="horz" lIns="91440" tIns="45720" rIns="91440" bIns="45720" rtlCol="0" anchor="ctr"/>
          <a:lstStyle>
            <a:defPPr>
              <a:defRPr lang="en-US"/>
            </a:defPPr>
            <a:lvl1pPr marL="0" algn="ctr" defTabSz="457200" rtl="0" eaLnBrk="1" latinLnBrk="0" hangingPunct="1">
              <a:defRPr sz="900" kern="1200" cap="all" baseline="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solidFill>
                  <a:schemeClr val="tx1"/>
                </a:solidFill>
              </a:rPr>
              <a:t>Hoang Anh Tuan</a:t>
            </a:r>
            <a:endParaRPr lang="en-US" dirty="0">
              <a:solidFill>
                <a:schemeClr val="tx1"/>
              </a:solidFill>
            </a:endParaRPr>
          </a:p>
        </p:txBody>
      </p:sp>
      <p:pic>
        <p:nvPicPr>
          <p:cNvPr id="14" name="Content Placeholder 13" descr="A screenshot of a computer&#10;&#10;Description automatically generated with low confidence">
            <a:extLst>
              <a:ext uri="{FF2B5EF4-FFF2-40B4-BE49-F238E27FC236}">
                <a16:creationId xmlns:a16="http://schemas.microsoft.com/office/drawing/2014/main" id="{25588D09-7F46-4120-B2A0-192CA67041B2}"/>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803632" y="2388343"/>
            <a:ext cx="3748087" cy="2425845"/>
          </a:xfrm>
        </p:spPr>
      </p:pic>
      <p:grpSp>
        <p:nvGrpSpPr>
          <p:cNvPr id="11" name="Group 10">
            <a:extLst>
              <a:ext uri="{FF2B5EF4-FFF2-40B4-BE49-F238E27FC236}">
                <a16:creationId xmlns:a16="http://schemas.microsoft.com/office/drawing/2014/main" id="{AA24CBBF-E169-4272-87CB-C155876FB90C}"/>
              </a:ext>
            </a:extLst>
          </p:cNvPr>
          <p:cNvGrpSpPr/>
          <p:nvPr/>
        </p:nvGrpSpPr>
        <p:grpSpPr>
          <a:xfrm>
            <a:off x="1097280" y="2519953"/>
            <a:ext cx="4344006" cy="2372056"/>
            <a:chOff x="7066031" y="3268494"/>
            <a:chExt cx="4344006" cy="2372056"/>
          </a:xfrm>
        </p:grpSpPr>
        <p:pic>
          <p:nvPicPr>
            <p:cNvPr id="8" name="Picture 7">
              <a:extLst>
                <a:ext uri="{FF2B5EF4-FFF2-40B4-BE49-F238E27FC236}">
                  <a16:creationId xmlns:a16="http://schemas.microsoft.com/office/drawing/2014/main" id="{21FB793B-828E-40E0-B238-4A217D907C51}"/>
                </a:ext>
              </a:extLst>
            </p:cNvPr>
            <p:cNvPicPr>
              <a:picLocks noChangeAspect="1"/>
            </p:cNvPicPr>
            <p:nvPr/>
          </p:nvPicPr>
          <p:blipFill>
            <a:blip r:embed="rId4"/>
            <a:stretch>
              <a:fillRect/>
            </a:stretch>
          </p:blipFill>
          <p:spPr>
            <a:xfrm>
              <a:off x="7066031" y="3268494"/>
              <a:ext cx="4344006" cy="1914792"/>
            </a:xfrm>
            <a:prstGeom prst="rect">
              <a:avLst/>
            </a:prstGeom>
          </p:spPr>
        </p:pic>
        <p:pic>
          <p:nvPicPr>
            <p:cNvPr id="10" name="Picture 9">
              <a:extLst>
                <a:ext uri="{FF2B5EF4-FFF2-40B4-BE49-F238E27FC236}">
                  <a16:creationId xmlns:a16="http://schemas.microsoft.com/office/drawing/2014/main" id="{FAAB0204-C5B9-4B5E-9380-DEF132E0F8EC}"/>
                </a:ext>
              </a:extLst>
            </p:cNvPr>
            <p:cNvPicPr>
              <a:picLocks noChangeAspect="1"/>
            </p:cNvPicPr>
            <p:nvPr/>
          </p:nvPicPr>
          <p:blipFill>
            <a:blip r:embed="rId5"/>
            <a:stretch>
              <a:fillRect/>
            </a:stretch>
          </p:blipFill>
          <p:spPr>
            <a:xfrm>
              <a:off x="7609032" y="5183286"/>
              <a:ext cx="3801005" cy="457264"/>
            </a:xfrm>
            <a:prstGeom prst="rect">
              <a:avLst/>
            </a:prstGeom>
          </p:spPr>
        </p:pic>
      </p:grpSp>
    </p:spTree>
    <p:extLst>
      <p:ext uri="{BB962C8B-B14F-4D97-AF65-F5344CB8AC3E}">
        <p14:creationId xmlns:p14="http://schemas.microsoft.com/office/powerpoint/2010/main" val="2285933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F2E092B-DBFF-4D8E-BD52-B45F5DCA08B5}"/>
              </a:ext>
            </a:extLst>
          </p:cNvPr>
          <p:cNvSpPr>
            <a:spLocks noGrp="1"/>
          </p:cNvSpPr>
          <p:nvPr>
            <p:ph type="ftr" sz="quarter" idx="4294967295"/>
          </p:nvPr>
        </p:nvSpPr>
        <p:spPr>
          <a:xfrm>
            <a:off x="9715500" y="6459785"/>
            <a:ext cx="1440179" cy="365125"/>
          </a:xfrm>
        </p:spPr>
        <p:txBody>
          <a:bodyPr/>
          <a:lstStyle/>
          <a:p>
            <a:r>
              <a:rPr lang="en-US">
                <a:solidFill>
                  <a:schemeClr val="tx1"/>
                </a:solidFill>
              </a:rPr>
              <a:t>Filters and pipes</a:t>
            </a:r>
          </a:p>
        </p:txBody>
      </p:sp>
      <p:sp>
        <p:nvSpPr>
          <p:cNvPr id="5" name="Footer Placeholder 3">
            <a:extLst>
              <a:ext uri="{FF2B5EF4-FFF2-40B4-BE49-F238E27FC236}">
                <a16:creationId xmlns:a16="http://schemas.microsoft.com/office/drawing/2014/main" id="{6DEAECCF-F1AE-403D-949B-CE01E0A276CE}"/>
              </a:ext>
            </a:extLst>
          </p:cNvPr>
          <p:cNvSpPr txBox="1">
            <a:spLocks/>
          </p:cNvSpPr>
          <p:nvPr/>
        </p:nvSpPr>
        <p:spPr>
          <a:xfrm>
            <a:off x="1097280" y="6459784"/>
            <a:ext cx="1637756" cy="365125"/>
          </a:xfrm>
          <a:prstGeom prst="rect">
            <a:avLst/>
          </a:prstGeom>
        </p:spPr>
        <p:txBody>
          <a:bodyPr vert="horz" lIns="91440" tIns="45720" rIns="91440" bIns="45720" rtlCol="0" anchor="ctr"/>
          <a:lstStyle>
            <a:defPPr>
              <a:defRPr lang="en-US"/>
            </a:defPPr>
            <a:lvl1pPr marL="0" algn="ctr" defTabSz="457200" rtl="0" eaLnBrk="1" latinLnBrk="0" hangingPunct="1">
              <a:defRPr sz="900" kern="1200" cap="all" baseline="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solidFill>
                  <a:schemeClr val="tx1"/>
                </a:solidFill>
              </a:rPr>
              <a:t>Hoang Anh Tuan</a:t>
            </a:r>
            <a:endParaRPr lang="en-US" dirty="0">
              <a:solidFill>
                <a:schemeClr val="tx1"/>
              </a:solidFill>
            </a:endParaRPr>
          </a:p>
        </p:txBody>
      </p:sp>
      <p:sp>
        <p:nvSpPr>
          <p:cNvPr id="20" name="Title 1">
            <a:extLst>
              <a:ext uri="{FF2B5EF4-FFF2-40B4-BE49-F238E27FC236}">
                <a16:creationId xmlns:a16="http://schemas.microsoft.com/office/drawing/2014/main" id="{2DDEFABD-20BB-4185-82EB-F1300587A232}"/>
              </a:ext>
            </a:extLst>
          </p:cNvPr>
          <p:cNvSpPr>
            <a:spLocks noGrp="1"/>
          </p:cNvSpPr>
          <p:nvPr>
            <p:ph type="title"/>
          </p:nvPr>
        </p:nvSpPr>
        <p:spPr>
          <a:xfrm>
            <a:off x="1183820" y="286603"/>
            <a:ext cx="9971860" cy="1450757"/>
          </a:xfrm>
        </p:spPr>
        <p:txBody>
          <a:bodyPr/>
          <a:lstStyle/>
          <a:p>
            <a:r>
              <a:rPr lang="en-US"/>
              <a:t>Simple code example – array</a:t>
            </a:r>
          </a:p>
        </p:txBody>
      </p:sp>
      <p:pic>
        <p:nvPicPr>
          <p:cNvPr id="22" name="Picture 21">
            <a:extLst>
              <a:ext uri="{FF2B5EF4-FFF2-40B4-BE49-F238E27FC236}">
                <a16:creationId xmlns:a16="http://schemas.microsoft.com/office/drawing/2014/main" id="{F5258DF2-8002-4129-9C5F-267397225292}"/>
              </a:ext>
            </a:extLst>
          </p:cNvPr>
          <p:cNvPicPr>
            <a:picLocks noChangeAspect="1"/>
          </p:cNvPicPr>
          <p:nvPr/>
        </p:nvPicPr>
        <p:blipFill>
          <a:blip r:embed="rId3"/>
          <a:stretch>
            <a:fillRect/>
          </a:stretch>
        </p:blipFill>
        <p:spPr>
          <a:xfrm>
            <a:off x="336473" y="1878231"/>
            <a:ext cx="2943636" cy="781159"/>
          </a:xfrm>
          <a:prstGeom prst="rect">
            <a:avLst/>
          </a:prstGeom>
        </p:spPr>
      </p:pic>
      <p:pic>
        <p:nvPicPr>
          <p:cNvPr id="26" name="Picture 25">
            <a:extLst>
              <a:ext uri="{FF2B5EF4-FFF2-40B4-BE49-F238E27FC236}">
                <a16:creationId xmlns:a16="http://schemas.microsoft.com/office/drawing/2014/main" id="{545600A1-24F2-446D-8EC9-A051FEE18B4D}"/>
              </a:ext>
            </a:extLst>
          </p:cNvPr>
          <p:cNvPicPr>
            <a:picLocks noChangeAspect="1"/>
          </p:cNvPicPr>
          <p:nvPr/>
        </p:nvPicPr>
        <p:blipFill>
          <a:blip r:embed="rId4"/>
          <a:stretch>
            <a:fillRect/>
          </a:stretch>
        </p:blipFill>
        <p:spPr>
          <a:xfrm>
            <a:off x="336473" y="2837878"/>
            <a:ext cx="2581635" cy="1257475"/>
          </a:xfrm>
          <a:prstGeom prst="rect">
            <a:avLst/>
          </a:prstGeom>
        </p:spPr>
      </p:pic>
      <p:pic>
        <p:nvPicPr>
          <p:cNvPr id="30" name="Picture 29">
            <a:extLst>
              <a:ext uri="{FF2B5EF4-FFF2-40B4-BE49-F238E27FC236}">
                <a16:creationId xmlns:a16="http://schemas.microsoft.com/office/drawing/2014/main" id="{1491B1ED-B4EF-4B0C-9B92-88CC37691AD9}"/>
              </a:ext>
            </a:extLst>
          </p:cNvPr>
          <p:cNvPicPr>
            <a:picLocks noChangeAspect="1"/>
          </p:cNvPicPr>
          <p:nvPr/>
        </p:nvPicPr>
        <p:blipFill>
          <a:blip r:embed="rId5"/>
          <a:stretch>
            <a:fillRect/>
          </a:stretch>
        </p:blipFill>
        <p:spPr>
          <a:xfrm>
            <a:off x="7927242" y="4290206"/>
            <a:ext cx="3848637" cy="1590897"/>
          </a:xfrm>
          <a:prstGeom prst="rect">
            <a:avLst/>
          </a:prstGeom>
        </p:spPr>
      </p:pic>
      <p:pic>
        <p:nvPicPr>
          <p:cNvPr id="3" name="Picture 2">
            <a:extLst>
              <a:ext uri="{FF2B5EF4-FFF2-40B4-BE49-F238E27FC236}">
                <a16:creationId xmlns:a16="http://schemas.microsoft.com/office/drawing/2014/main" id="{92C9F494-C455-4799-A357-FEA221B36843}"/>
              </a:ext>
            </a:extLst>
          </p:cNvPr>
          <p:cNvPicPr>
            <a:picLocks noChangeAspect="1"/>
          </p:cNvPicPr>
          <p:nvPr/>
        </p:nvPicPr>
        <p:blipFill>
          <a:blip r:embed="rId6"/>
          <a:stretch>
            <a:fillRect/>
          </a:stretch>
        </p:blipFill>
        <p:spPr>
          <a:xfrm>
            <a:off x="3422146" y="1844364"/>
            <a:ext cx="4353533" cy="2553056"/>
          </a:xfrm>
          <a:prstGeom prst="rect">
            <a:avLst/>
          </a:prstGeom>
        </p:spPr>
      </p:pic>
      <p:pic>
        <p:nvPicPr>
          <p:cNvPr id="7" name="Picture 6">
            <a:extLst>
              <a:ext uri="{FF2B5EF4-FFF2-40B4-BE49-F238E27FC236}">
                <a16:creationId xmlns:a16="http://schemas.microsoft.com/office/drawing/2014/main" id="{87D43E38-E3C8-4ABC-973B-4ED7131A6BCD}"/>
              </a:ext>
            </a:extLst>
          </p:cNvPr>
          <p:cNvPicPr>
            <a:picLocks noChangeAspect="1"/>
          </p:cNvPicPr>
          <p:nvPr/>
        </p:nvPicPr>
        <p:blipFill>
          <a:blip r:embed="rId7"/>
          <a:stretch>
            <a:fillRect/>
          </a:stretch>
        </p:blipFill>
        <p:spPr>
          <a:xfrm>
            <a:off x="7949732" y="1878231"/>
            <a:ext cx="3905795" cy="1857634"/>
          </a:xfrm>
          <a:prstGeom prst="rect">
            <a:avLst/>
          </a:prstGeom>
        </p:spPr>
      </p:pic>
    </p:spTree>
    <p:extLst>
      <p:ext uri="{BB962C8B-B14F-4D97-AF65-F5344CB8AC3E}">
        <p14:creationId xmlns:p14="http://schemas.microsoft.com/office/powerpoint/2010/main" val="3902373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F2E092B-DBFF-4D8E-BD52-B45F5DCA08B5}"/>
              </a:ext>
            </a:extLst>
          </p:cNvPr>
          <p:cNvSpPr>
            <a:spLocks noGrp="1"/>
          </p:cNvSpPr>
          <p:nvPr>
            <p:ph type="ftr" sz="quarter" idx="4294967295"/>
          </p:nvPr>
        </p:nvSpPr>
        <p:spPr>
          <a:xfrm>
            <a:off x="9715500" y="6459785"/>
            <a:ext cx="1440179" cy="365125"/>
          </a:xfrm>
        </p:spPr>
        <p:txBody>
          <a:bodyPr/>
          <a:lstStyle/>
          <a:p>
            <a:r>
              <a:rPr lang="en-US">
                <a:solidFill>
                  <a:schemeClr val="tx1"/>
                </a:solidFill>
              </a:rPr>
              <a:t>Filters and pipes</a:t>
            </a:r>
          </a:p>
        </p:txBody>
      </p:sp>
      <p:sp>
        <p:nvSpPr>
          <p:cNvPr id="5" name="Footer Placeholder 3">
            <a:extLst>
              <a:ext uri="{FF2B5EF4-FFF2-40B4-BE49-F238E27FC236}">
                <a16:creationId xmlns:a16="http://schemas.microsoft.com/office/drawing/2014/main" id="{6DEAECCF-F1AE-403D-949B-CE01E0A276CE}"/>
              </a:ext>
            </a:extLst>
          </p:cNvPr>
          <p:cNvSpPr txBox="1">
            <a:spLocks/>
          </p:cNvSpPr>
          <p:nvPr/>
        </p:nvSpPr>
        <p:spPr>
          <a:xfrm>
            <a:off x="1097280" y="6459784"/>
            <a:ext cx="1637756" cy="365125"/>
          </a:xfrm>
          <a:prstGeom prst="rect">
            <a:avLst/>
          </a:prstGeom>
        </p:spPr>
        <p:txBody>
          <a:bodyPr vert="horz" lIns="91440" tIns="45720" rIns="91440" bIns="45720" rtlCol="0" anchor="ctr"/>
          <a:lstStyle>
            <a:defPPr>
              <a:defRPr lang="en-US"/>
            </a:defPPr>
            <a:lvl1pPr marL="0" algn="ctr" defTabSz="457200" rtl="0" eaLnBrk="1" latinLnBrk="0" hangingPunct="1">
              <a:defRPr sz="900" kern="1200" cap="all" baseline="0">
                <a:solidFill>
                  <a:srgbClr val="FFFFF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solidFill>
                  <a:schemeClr val="tx1"/>
                </a:solidFill>
              </a:rPr>
              <a:t>Hoang Anh Tuan</a:t>
            </a:r>
            <a:endParaRPr lang="en-US" dirty="0">
              <a:solidFill>
                <a:schemeClr val="tx1"/>
              </a:solidFill>
            </a:endParaRPr>
          </a:p>
        </p:txBody>
      </p:sp>
      <p:sp>
        <p:nvSpPr>
          <p:cNvPr id="20" name="Title 1">
            <a:extLst>
              <a:ext uri="{FF2B5EF4-FFF2-40B4-BE49-F238E27FC236}">
                <a16:creationId xmlns:a16="http://schemas.microsoft.com/office/drawing/2014/main" id="{2DDEFABD-20BB-4185-82EB-F1300587A232}"/>
              </a:ext>
            </a:extLst>
          </p:cNvPr>
          <p:cNvSpPr>
            <a:spLocks noGrp="1"/>
          </p:cNvSpPr>
          <p:nvPr>
            <p:ph type="title"/>
          </p:nvPr>
        </p:nvSpPr>
        <p:spPr>
          <a:xfrm>
            <a:off x="1183820" y="286603"/>
            <a:ext cx="9971860" cy="1450757"/>
          </a:xfrm>
        </p:spPr>
        <p:txBody>
          <a:bodyPr/>
          <a:lstStyle/>
          <a:p>
            <a:r>
              <a:rPr lang="en-US"/>
              <a:t>Even simpler code example</a:t>
            </a:r>
          </a:p>
        </p:txBody>
      </p:sp>
      <p:pic>
        <p:nvPicPr>
          <p:cNvPr id="26" name="Picture 25">
            <a:extLst>
              <a:ext uri="{FF2B5EF4-FFF2-40B4-BE49-F238E27FC236}">
                <a16:creationId xmlns:a16="http://schemas.microsoft.com/office/drawing/2014/main" id="{545600A1-24F2-446D-8EC9-A051FEE18B4D}"/>
              </a:ext>
            </a:extLst>
          </p:cNvPr>
          <p:cNvPicPr>
            <a:picLocks noChangeAspect="1"/>
          </p:cNvPicPr>
          <p:nvPr/>
        </p:nvPicPr>
        <p:blipFill>
          <a:blip r:embed="rId3"/>
          <a:stretch>
            <a:fillRect/>
          </a:stretch>
        </p:blipFill>
        <p:spPr>
          <a:xfrm>
            <a:off x="1183820" y="1788824"/>
            <a:ext cx="2581635" cy="1257475"/>
          </a:xfrm>
          <a:prstGeom prst="rect">
            <a:avLst/>
          </a:prstGeom>
        </p:spPr>
      </p:pic>
      <p:pic>
        <p:nvPicPr>
          <p:cNvPr id="30" name="Picture 29">
            <a:extLst>
              <a:ext uri="{FF2B5EF4-FFF2-40B4-BE49-F238E27FC236}">
                <a16:creationId xmlns:a16="http://schemas.microsoft.com/office/drawing/2014/main" id="{1491B1ED-B4EF-4B0C-9B92-88CC37691AD9}"/>
              </a:ext>
            </a:extLst>
          </p:cNvPr>
          <p:cNvPicPr>
            <a:picLocks noChangeAspect="1"/>
          </p:cNvPicPr>
          <p:nvPr/>
        </p:nvPicPr>
        <p:blipFill>
          <a:blip r:embed="rId4"/>
          <a:stretch>
            <a:fillRect/>
          </a:stretch>
        </p:blipFill>
        <p:spPr>
          <a:xfrm>
            <a:off x="1183820" y="4186648"/>
            <a:ext cx="3848637" cy="1590897"/>
          </a:xfrm>
          <a:prstGeom prst="rect">
            <a:avLst/>
          </a:prstGeom>
        </p:spPr>
      </p:pic>
      <p:pic>
        <p:nvPicPr>
          <p:cNvPr id="3" name="Picture 2">
            <a:extLst>
              <a:ext uri="{FF2B5EF4-FFF2-40B4-BE49-F238E27FC236}">
                <a16:creationId xmlns:a16="http://schemas.microsoft.com/office/drawing/2014/main" id="{DB4052E4-71C9-499C-9455-96E19327EA48}"/>
              </a:ext>
            </a:extLst>
          </p:cNvPr>
          <p:cNvPicPr>
            <a:picLocks noChangeAspect="1"/>
          </p:cNvPicPr>
          <p:nvPr/>
        </p:nvPicPr>
        <p:blipFill>
          <a:blip r:embed="rId5"/>
          <a:stretch>
            <a:fillRect/>
          </a:stretch>
        </p:blipFill>
        <p:spPr>
          <a:xfrm>
            <a:off x="1183820" y="3197315"/>
            <a:ext cx="4782217" cy="838317"/>
          </a:xfrm>
          <a:prstGeom prst="rect">
            <a:avLst/>
          </a:prstGeom>
        </p:spPr>
      </p:pic>
    </p:spTree>
    <p:extLst>
      <p:ext uri="{BB962C8B-B14F-4D97-AF65-F5344CB8AC3E}">
        <p14:creationId xmlns:p14="http://schemas.microsoft.com/office/powerpoint/2010/main" val="1973319023"/>
      </p:ext>
    </p:extLst>
  </p:cSld>
  <p:clrMapOvr>
    <a:masterClrMapping/>
  </p:clrMapOvr>
</p:sld>
</file>

<file path=ppt/theme/theme1.xml><?xml version="1.0" encoding="utf-8"?>
<a:theme xmlns:a="http://schemas.openxmlformats.org/drawingml/2006/main" name="Retrospect">
  <a:themeElements>
    <a:clrScheme name="Pipes and filters">
      <a:dk1>
        <a:srgbClr val="000000"/>
      </a:dk1>
      <a:lt1>
        <a:srgbClr val="FFFFFF"/>
      </a:lt1>
      <a:dk2>
        <a:srgbClr val="637052"/>
      </a:dk2>
      <a:lt2>
        <a:srgbClr val="CCDDEA"/>
      </a:lt2>
      <a:accent1>
        <a:srgbClr val="000000"/>
      </a:accent1>
      <a:accent2>
        <a:srgbClr val="FFFFFF"/>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kument" ma:contentTypeID="0x010100E034228E3134F143B3F582FD9CF0C623" ma:contentTypeVersion="7" ma:contentTypeDescription="Vytvoří nový dokument" ma:contentTypeScope="" ma:versionID="ca029096c7dd95e48aec13fc9ac8bb5a">
  <xsd:schema xmlns:xsd="http://www.w3.org/2001/XMLSchema" xmlns:xs="http://www.w3.org/2001/XMLSchema" xmlns:p="http://schemas.microsoft.com/office/2006/metadata/properties" xmlns:ns3="49b0f786-1891-4063-8330-36efb9455b78" xmlns:ns4="918846d8-ee14-42b4-b4fe-fc1ff786a5a9" targetNamespace="http://schemas.microsoft.com/office/2006/metadata/properties" ma:root="true" ma:fieldsID="f77ba972e83ed3d32e430c6a756c544f" ns3:_="" ns4:_="">
    <xsd:import namespace="49b0f786-1891-4063-8330-36efb9455b78"/>
    <xsd:import namespace="918846d8-ee14-42b4-b4fe-fc1ff786a5a9"/>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9b0f786-1891-4063-8330-36efb9455b7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18846d8-ee14-42b4-b4fe-fc1ff786a5a9" elementFormDefault="qualified">
    <xsd:import namespace="http://schemas.microsoft.com/office/2006/documentManagement/types"/>
    <xsd:import namespace="http://schemas.microsoft.com/office/infopath/2007/PartnerControls"/>
    <xsd:element name="SharedWithUsers" ma:index="12" nillable="true" ma:displayName="Sdílí se s"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dílené s podrobnostmi" ma:internalName="SharedWithDetails" ma:readOnly="true">
      <xsd:simpleType>
        <xsd:restriction base="dms:Note">
          <xsd:maxLength value="255"/>
        </xsd:restriction>
      </xsd:simpleType>
    </xsd:element>
    <xsd:element name="SharingHintHash" ma:index="14" nillable="true" ma:displayName="Hodnota hash upozornění na sdílení"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obsahu"/>
        <xsd:element ref="dc:title" minOccurs="0" maxOccurs="1" ma:index="4" ma:displayName="Nadpi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A16EEC2-492E-440A-8251-36F186E70008}">
  <ds:schemaRefs>
    <ds:schemaRef ds:uri="http://schemas.microsoft.com/sharepoint/v3/contenttype/forms"/>
  </ds:schemaRefs>
</ds:datastoreItem>
</file>

<file path=customXml/itemProps2.xml><?xml version="1.0" encoding="utf-8"?>
<ds:datastoreItem xmlns:ds="http://schemas.openxmlformats.org/officeDocument/2006/customXml" ds:itemID="{B5C20363-7186-4801-9AAE-53B7B67011C9}">
  <ds:schemaRefs>
    <ds:schemaRef ds:uri="49b0f786-1891-4063-8330-36efb9455b78"/>
    <ds:schemaRef ds:uri="http://purl.org/dc/dcmitype/"/>
    <ds:schemaRef ds:uri="http://purl.org/dc/terms/"/>
    <ds:schemaRef ds:uri="http://purl.org/dc/elements/1.1/"/>
    <ds:schemaRef ds:uri="http://schemas.microsoft.com/office/infopath/2007/PartnerControls"/>
    <ds:schemaRef ds:uri="http://schemas.openxmlformats.org/package/2006/metadata/core-properties"/>
    <ds:schemaRef ds:uri="http://schemas.microsoft.com/office/2006/documentManagement/types"/>
    <ds:schemaRef ds:uri="918846d8-ee14-42b4-b4fe-fc1ff786a5a9"/>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39C6B837-C4B9-496A-BDC1-7E71F002170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9b0f786-1891-4063-8330-36efb9455b78"/>
    <ds:schemaRef ds:uri="918846d8-ee14-42b4-b4fe-fc1ff786a5a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Retrospect</Template>
  <TotalTime>699</TotalTime>
  <Words>1735</Words>
  <Application>Microsoft Office PowerPoint</Application>
  <PresentationFormat>Widescreen</PresentationFormat>
  <Paragraphs>168</Paragraphs>
  <Slides>16</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Calibri Light</vt:lpstr>
      <vt:lpstr>Wingdings</vt:lpstr>
      <vt:lpstr>Retrospect</vt:lpstr>
      <vt:lpstr>Filters and pipes </vt:lpstr>
      <vt:lpstr>Definition</vt:lpstr>
      <vt:lpstr>Motivation example #1</vt:lpstr>
      <vt:lpstr>Motivation example #1</vt:lpstr>
      <vt:lpstr>Motivational example #1</vt:lpstr>
      <vt:lpstr>Motivational example #2</vt:lpstr>
      <vt:lpstr>Motivational example #2</vt:lpstr>
      <vt:lpstr>Simple code example – array</vt:lpstr>
      <vt:lpstr>Even simpler code example</vt:lpstr>
      <vt:lpstr>Even even simpler code example</vt:lpstr>
      <vt:lpstr>Pros and cons</vt:lpstr>
      <vt:lpstr>Simple code example – array</vt:lpstr>
      <vt:lpstr>When to use this pattern?</vt:lpstr>
      <vt:lpstr>Real word usage - unix</vt:lpstr>
      <vt:lpstr>Real word usage - compilers</vt:lpstr>
      <vt:lpstr>Pipes and filters vs. Layers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Lorem Ipsum</dc:title>
  <dc:creator>Tuan Hoang Anh</dc:creator>
  <cp:lastModifiedBy>Filip O Zavoral</cp:lastModifiedBy>
  <cp:revision>4</cp:revision>
  <dcterms:created xsi:type="dcterms:W3CDTF">2022-04-18T13:20:23Z</dcterms:created>
  <dcterms:modified xsi:type="dcterms:W3CDTF">2025-02-19T21:31:45Z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0x010100E034228E3134F143B3F582FD9CF0C623</vt:lpwstr>
  </property>
</Properties>
</file>