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62" r:id="rId5"/>
    <p:sldId id="260" r:id="rId6"/>
    <p:sldId id="263" r:id="rId7"/>
    <p:sldId id="259" r:id="rId8"/>
    <p:sldId id="264" r:id="rId9"/>
    <p:sldId id="265" r:id="rId10"/>
    <p:sldId id="267" r:id="rId11"/>
    <p:sldId id="266" r:id="rId12"/>
    <p:sldId id="268" r:id="rId13"/>
    <p:sldId id="269" r:id="rId14"/>
    <p:sldId id="270" r:id="rId15"/>
    <p:sldId id="271" r:id="rId16"/>
    <p:sldId id="26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8000" autoAdjust="0"/>
  </p:normalViewPr>
  <p:slideViewPr>
    <p:cSldViewPr snapToGrid="0">
      <p:cViewPr varScale="1">
        <p:scale>
          <a:sx n="128" d="100"/>
          <a:sy n="128" d="100"/>
        </p:scale>
        <p:origin x="125" y="12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4DB898-2D42-4EF8-8A22-31C3D9808CD0}" type="datetimeFigureOut">
              <a:rPr lang="en-GB" smtClean="0"/>
              <a:t>19/02/2025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14A4F3-59E2-4685-9621-915B29F884C6}" type="slidenum">
              <a:rPr lang="en-GB" smtClean="0"/>
              <a:t>‹#›</a:t>
            </a:fld>
            <a:endParaRPr lang="en-GB"/>
          </a:p>
        </p:txBody>
      </p:sp>
    </p:spTree>
    <p:extLst>
      <p:ext uri="{BB962C8B-B14F-4D97-AF65-F5344CB8AC3E}">
        <p14:creationId xmlns:p14="http://schemas.microsoft.com/office/powerpoint/2010/main" val="22244830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Half-Sync/Half-Async pattern decouples synchronous I/O from asynchronous I/O in a system to simplify concurrent programming effort without degrading execution efficiency. </a:t>
            </a:r>
            <a:r>
              <a:rPr lang="en-GB" b="0" i="0" dirty="0">
                <a:solidFill>
                  <a:srgbClr val="242424"/>
                </a:solidFill>
                <a:effectLst/>
                <a:highlight>
                  <a:srgbClr val="FFFFFF"/>
                </a:highlight>
                <a:latin typeface="source-serif-pro"/>
              </a:rPr>
              <a:t>This pattern can improve responsiveness and simplify synchronization by decoupling the execution of synchronous and asynchronous tasks. It is particularly useful in systems with a mix of CPU-bound tasks and I/O-bound tasks, such as network servers or GUI applications.</a:t>
            </a:r>
            <a:endParaRPr lang="en-GB" dirty="0"/>
          </a:p>
        </p:txBody>
      </p:sp>
      <p:sp>
        <p:nvSpPr>
          <p:cNvPr id="4" name="Slide Number Placeholder 3"/>
          <p:cNvSpPr>
            <a:spLocks noGrp="1"/>
          </p:cNvSpPr>
          <p:nvPr>
            <p:ph type="sldNum" sz="quarter" idx="5"/>
          </p:nvPr>
        </p:nvSpPr>
        <p:spPr/>
        <p:txBody>
          <a:bodyPr/>
          <a:lstStyle/>
          <a:p>
            <a:fld id="{5D14A4F3-59E2-4685-9621-915B29F884C6}" type="slidenum">
              <a:rPr lang="en-GB" smtClean="0"/>
              <a:t>1</a:t>
            </a:fld>
            <a:endParaRPr lang="en-GB"/>
          </a:p>
        </p:txBody>
      </p:sp>
    </p:spTree>
    <p:extLst>
      <p:ext uri="{BB962C8B-B14F-4D97-AF65-F5344CB8AC3E}">
        <p14:creationId xmlns:p14="http://schemas.microsoft.com/office/powerpoint/2010/main" val="38915528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programming of higher-level synchronous processing services are simplified without degrading the performance of lower-level system services. Concurrent systems often have a greater number and variety of high-level processing services than lower-level services. The use of synchronous I/O can also simplify programming, and may improve performance on multi-processor platforms. For example, long-duration data transfers, such as downloading a large medical image from a hierarchical storage management system, can be simplified and performed efficiently using synchronous I/O.</a:t>
            </a:r>
          </a:p>
          <a:p>
            <a:endParaRPr lang="en-GB" dirty="0"/>
          </a:p>
          <a:p>
            <a:r>
              <a:rPr lang="en-GB" dirty="0"/>
              <a:t>Synchronization policies in each layer are decoupled. Each layer therefore need not use the same concurrency control strategies</a:t>
            </a:r>
          </a:p>
          <a:p>
            <a:endParaRPr lang="en-GB" dirty="0"/>
          </a:p>
          <a:p>
            <a:r>
              <a:rPr lang="en-GB" dirty="0"/>
              <a:t>Inter-layer communication is centralized at a single access point, because all interaction is mediated by the queueing layer. The queueing layer buffers messages passed between the other two layers. This eliminates the complexities of locking and serialization that would otherwise be necessary if the synchronous and asynchronous service layers accessed objects in each other's memory directly</a:t>
            </a:r>
          </a:p>
          <a:p>
            <a:endParaRPr lang="en-GB" dirty="0"/>
          </a:p>
          <a:p>
            <a:endParaRPr lang="en-GB" dirty="0"/>
          </a:p>
          <a:p>
            <a:r>
              <a:rPr lang="en-GB" dirty="0"/>
              <a:t>, and data copying overhead when data is transferred between the synchronous and asynchronous service layers via the queueing layer.</a:t>
            </a:r>
          </a:p>
          <a:p>
            <a:endParaRPr lang="en-GB" dirty="0"/>
          </a:p>
          <a:p>
            <a:r>
              <a:rPr lang="en-GB" dirty="0"/>
              <a:t>Depending on the design of operating system or application framework interfaces, it may not be possible for higher-level services to use low-level asynchronous I/O devices effectively. </a:t>
            </a:r>
          </a:p>
          <a:p>
            <a:endParaRPr lang="en-GB" dirty="0"/>
          </a:p>
          <a:p>
            <a:r>
              <a:rPr lang="en-GB" dirty="0"/>
              <a:t>Applications written using the Half-Sync/Half-Async pattern can incur the same debugging and testing challenges</a:t>
            </a:r>
          </a:p>
        </p:txBody>
      </p:sp>
      <p:sp>
        <p:nvSpPr>
          <p:cNvPr id="4" name="Slide Number Placeholder 3"/>
          <p:cNvSpPr>
            <a:spLocks noGrp="1"/>
          </p:cNvSpPr>
          <p:nvPr>
            <p:ph type="sldNum" sz="quarter" idx="5"/>
          </p:nvPr>
        </p:nvSpPr>
        <p:spPr/>
        <p:txBody>
          <a:bodyPr/>
          <a:lstStyle/>
          <a:p>
            <a:fld id="{5D14A4F3-59E2-4685-9621-915B29F884C6}" type="slidenum">
              <a:rPr lang="en-GB" smtClean="0"/>
              <a:t>14</a:t>
            </a:fld>
            <a:endParaRPr lang="en-GB"/>
          </a:p>
        </p:txBody>
      </p:sp>
    </p:spTree>
    <p:extLst>
      <p:ext uri="{BB962C8B-B14F-4D97-AF65-F5344CB8AC3E}">
        <p14:creationId xmlns:p14="http://schemas.microsoft.com/office/powerpoint/2010/main" val="3032744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resolve the tension between the need for concurrent programming simplicity and execution efficiency use the Half-Sync/Half-Async pattern. This pattern integrates synchronous and asynchronous I/O models in an efficient and well-structured manner. In this pattern, higher-level tasks (such as database queries or file transfers) use a synchronous I/O model, which simplifies concurrent programming. In contrast, lower-level tasks (such as servicing interrupts from network controllers) use an asynchronous I/O model, which enhances execution efficiency. Because there are usually more high-level tasks than low-level tasks in a system, this pattern localizes the complexity of asynchronous processing within a single layer of a software architecture</a:t>
            </a:r>
          </a:p>
        </p:txBody>
      </p:sp>
      <p:sp>
        <p:nvSpPr>
          <p:cNvPr id="4" name="Slide Number Placeholder 3"/>
          <p:cNvSpPr>
            <a:spLocks noGrp="1"/>
          </p:cNvSpPr>
          <p:nvPr>
            <p:ph type="sldNum" sz="quarter" idx="5"/>
          </p:nvPr>
        </p:nvSpPr>
        <p:spPr/>
        <p:txBody>
          <a:bodyPr/>
          <a:lstStyle/>
          <a:p>
            <a:fld id="{5D14A4F3-59E2-4685-9621-915B29F884C6}" type="slidenum">
              <a:rPr lang="en-GB" smtClean="0"/>
              <a:t>3</a:t>
            </a:fld>
            <a:endParaRPr lang="en-GB"/>
          </a:p>
        </p:txBody>
      </p:sp>
    </p:spTree>
    <p:extLst>
      <p:ext uri="{BB962C8B-B14F-4D97-AF65-F5344CB8AC3E}">
        <p14:creationId xmlns:p14="http://schemas.microsoft.com/office/powerpoint/2010/main" val="28440264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anose="020B0604020202020204" pitchFamily="34" charset="0"/>
              <a:buNone/>
            </a:pPr>
            <a:r>
              <a:rPr lang="en-GB" b="1" dirty="0"/>
              <a:t>Synchronous (Half-Sync):</a:t>
            </a:r>
            <a:r>
              <a:rPr lang="en-GB" dirty="0"/>
              <a:t> The user interface thread handles the image upload request and initial validation (file size, type, etc.). This provides quick feedback to the user. The UI layer displays a progress indicator while the image processing is in progress.</a:t>
            </a:r>
          </a:p>
          <a:p>
            <a:pPr>
              <a:buFont typeface="Arial" panose="020B0604020202020204" pitchFamily="34" charset="0"/>
              <a:buNone/>
            </a:pPr>
            <a:r>
              <a:rPr lang="en-GB" b="1" dirty="0"/>
              <a:t>Asynchronous (Half-Async):</a:t>
            </a:r>
            <a:r>
              <a:rPr lang="en-GB" dirty="0"/>
              <a:t> The UI thread places the image and processing instructions into a queue. A separate worker thread pool picks up tasks from the queue. These threads perform the computationally expensive image processing (resizing, filtering, etc.) asynchronously.</a:t>
            </a:r>
          </a:p>
          <a:p>
            <a:endParaRPr lang="en-GB" dirty="0"/>
          </a:p>
        </p:txBody>
      </p:sp>
      <p:sp>
        <p:nvSpPr>
          <p:cNvPr id="4" name="Slide Number Placeholder 3"/>
          <p:cNvSpPr>
            <a:spLocks noGrp="1"/>
          </p:cNvSpPr>
          <p:nvPr>
            <p:ph type="sldNum" sz="quarter" idx="5"/>
          </p:nvPr>
        </p:nvSpPr>
        <p:spPr/>
        <p:txBody>
          <a:bodyPr/>
          <a:lstStyle/>
          <a:p>
            <a:fld id="{5D14A4F3-59E2-4685-9621-915B29F884C6}" type="slidenum">
              <a:rPr lang="en-GB" smtClean="0"/>
              <a:t>5</a:t>
            </a:fld>
            <a:endParaRPr lang="en-GB"/>
          </a:p>
        </p:txBody>
      </p:sp>
    </p:spTree>
    <p:extLst>
      <p:ext uri="{BB962C8B-B14F-4D97-AF65-F5344CB8AC3E}">
        <p14:creationId xmlns:p14="http://schemas.microsoft.com/office/powerpoint/2010/main" val="10103619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D14A4F3-59E2-4685-9621-915B29F884C6}" type="slidenum">
              <a:rPr lang="en-GB" smtClean="0"/>
              <a:t>6</a:t>
            </a:fld>
            <a:endParaRPr lang="en-GB"/>
          </a:p>
        </p:txBody>
      </p:sp>
    </p:spTree>
    <p:extLst>
      <p:ext uri="{BB962C8B-B14F-4D97-AF65-F5344CB8AC3E}">
        <p14:creationId xmlns:p14="http://schemas.microsoft.com/office/powerpoint/2010/main" val="1258978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synchronous service layer performs high-level processing services. Services in the synchronous layer run in separate threads or processes that can block while performing operations. The asynchronous service layer performs lower-level processing services, which typically emanate from one or more external event sources. Services in the asynchronous layer cannot block while performing operations without unduly degrading the performance of other services. The queueing layer provides the mechanism for communicating between services in the synchronous and asynchronous layers. For example, messages containing data and control information are produced by asynchronous services, then buffered at the queueing layer for subsequent retrieval by synchronous services, and vice versa. External event sources generate events that are received and processed by the asynchronous service </a:t>
            </a:r>
            <a:r>
              <a:rPr lang="en-GB" dirty="0" err="1"/>
              <a:t>laye</a:t>
            </a:r>
            <a:r>
              <a:rPr lang="en-GB" dirty="0"/>
              <a:t>.</a:t>
            </a:r>
          </a:p>
          <a:p>
            <a:endParaRPr lang="en-GB" dirty="0"/>
          </a:p>
          <a:p>
            <a:endParaRPr lang="en-GB" dirty="0"/>
          </a:p>
          <a:p>
            <a:r>
              <a:rPr lang="en-GB" dirty="0"/>
              <a:t>Asynchronous phase. In this phase external sources of input interact with the asynchronous service layer via an asynchronous event notification, such as an interrupt or signal. When asynchronous services have finished processing the input, they can communicate their results to the designated services in the synchronous layer via the queueing layer. 367 § Queueing phase. In this phase the queueing layer buffers input passed from the asynchronous layer to the synchronous layer and notifies the synchronous layer that input is available. § Synchronous phase. In this phase the appropriate service(s) in the synchronous layer retrieve and process the input placed into the queueing layer by service(s) in the asynchronous layer.</a:t>
            </a:r>
          </a:p>
        </p:txBody>
      </p:sp>
      <p:sp>
        <p:nvSpPr>
          <p:cNvPr id="4" name="Slide Number Placeholder 3"/>
          <p:cNvSpPr>
            <a:spLocks noGrp="1"/>
          </p:cNvSpPr>
          <p:nvPr>
            <p:ph type="sldNum" sz="quarter" idx="5"/>
          </p:nvPr>
        </p:nvSpPr>
        <p:spPr/>
        <p:txBody>
          <a:bodyPr/>
          <a:lstStyle/>
          <a:p>
            <a:fld id="{5D14A4F3-59E2-4685-9621-915B29F884C6}" type="slidenum">
              <a:rPr lang="en-GB" smtClean="0"/>
              <a:t>7</a:t>
            </a:fld>
            <a:endParaRPr lang="en-GB"/>
          </a:p>
        </p:txBody>
      </p:sp>
    </p:spTree>
    <p:extLst>
      <p:ext uri="{BB962C8B-B14F-4D97-AF65-F5344CB8AC3E}">
        <p14:creationId xmlns:p14="http://schemas.microsoft.com/office/powerpoint/2010/main" val="2442816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Identify Long-duration Tasks and Implement Them Using Synchronous I/O. Identify Short-duration Tasks and Implement Them Using Asynchronous I/O. Implement a Queueing Layer</a:t>
            </a:r>
          </a:p>
        </p:txBody>
      </p:sp>
      <p:sp>
        <p:nvSpPr>
          <p:cNvPr id="4" name="Slide Number Placeholder 3"/>
          <p:cNvSpPr>
            <a:spLocks noGrp="1"/>
          </p:cNvSpPr>
          <p:nvPr>
            <p:ph type="sldNum" sz="quarter" idx="5"/>
          </p:nvPr>
        </p:nvSpPr>
        <p:spPr/>
        <p:txBody>
          <a:bodyPr/>
          <a:lstStyle/>
          <a:p>
            <a:fld id="{5D14A4F3-59E2-4685-9621-915B29F884C6}" type="slidenum">
              <a:rPr lang="en-GB" smtClean="0"/>
              <a:t>8</a:t>
            </a:fld>
            <a:endParaRPr lang="en-GB"/>
          </a:p>
        </p:txBody>
      </p:sp>
    </p:spTree>
    <p:extLst>
      <p:ext uri="{BB962C8B-B14F-4D97-AF65-F5344CB8AC3E}">
        <p14:creationId xmlns:p14="http://schemas.microsoft.com/office/powerpoint/2010/main" val="4051948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BSD UNIX is an example of an operating system that does not support asynchronous I/O efficiently. </a:t>
            </a:r>
            <a:br>
              <a:rPr lang="en-GB" dirty="0"/>
            </a:br>
            <a:r>
              <a:rPr lang="en-GB" dirty="0"/>
              <a:t>As shown in this figure, the HTTPD process invokes a read() system call on a connected socket handle to receive an HTTP GET request encapsulated in a TCP packet. From the perspective of the HTTPD process, the read() system call is synchronous, because the process invokes read() and blocks until the GET request data is returned. If data is not available immediately, however, the BSD UNIX kernel puts the HTTPD process to sleep until the data arrives from the network. Many asynchronous steps occur to implement the synchronous read() system call, however. Although the HTTPD process can sleep while waiting for data, the BSD UNIX kernel cannot sleep, because other application processes, such as the FTP and TELNET services and I/O devices in the kernel, require its services to run concurrently and efficiently. After the read() system call is issued the application process switches to 'kernel mode' and starts running privileged instructions, which direct it synchronously into the BSD UNIX networking subsystem. Ultimately, the thread of control from the application process ends in the kernel's </a:t>
            </a:r>
            <a:r>
              <a:rPr lang="en-GB" dirty="0" err="1"/>
              <a:t>soreceive</a:t>
            </a:r>
            <a:r>
              <a:rPr lang="en-GB" dirty="0"/>
              <a:t>() function. This function processes input for various types of sockets, such as datagram sockets and stream sockets, by transferring data from the socket queue to the application process. The </a:t>
            </a:r>
            <a:r>
              <a:rPr lang="en-GB" dirty="0" err="1"/>
              <a:t>soreceive</a:t>
            </a:r>
            <a:r>
              <a:rPr lang="en-GB" dirty="0"/>
              <a:t>() function thus defines the boundary between the synchronous application process layer and the asynchronous kernel layer for outgoing packets. </a:t>
            </a:r>
          </a:p>
        </p:txBody>
      </p:sp>
      <p:sp>
        <p:nvSpPr>
          <p:cNvPr id="4" name="Slide Number Placeholder 3"/>
          <p:cNvSpPr>
            <a:spLocks noGrp="1"/>
          </p:cNvSpPr>
          <p:nvPr>
            <p:ph type="sldNum" sz="quarter" idx="5"/>
          </p:nvPr>
        </p:nvSpPr>
        <p:spPr/>
        <p:txBody>
          <a:bodyPr/>
          <a:lstStyle/>
          <a:p>
            <a:fld id="{5D14A4F3-59E2-4685-9621-915B29F884C6}" type="slidenum">
              <a:rPr lang="en-GB" smtClean="0"/>
              <a:t>9</a:t>
            </a:fld>
            <a:endParaRPr lang="en-GB"/>
          </a:p>
        </p:txBody>
      </p:sp>
    </p:spTree>
    <p:extLst>
      <p:ext uri="{BB962C8B-B14F-4D97-AF65-F5344CB8AC3E}">
        <p14:creationId xmlns:p14="http://schemas.microsoft.com/office/powerpoint/2010/main" val="20392158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Asynchronous Control with Synchronous Data I/O: </a:t>
            </a:r>
            <a:r>
              <a:rPr lang="en-GB" dirty="0"/>
              <a:t>thereby combining control and data activities. On some operating system platforms, however, it is possible to decouple control and data so that services in the synchronous layer can be notified asynchronously when messages are inserted into the queueing layer</a:t>
            </a:r>
          </a:p>
          <a:p>
            <a:endParaRPr lang="en-GB" dirty="0"/>
          </a:p>
          <a:p>
            <a:r>
              <a:rPr lang="en-GB" dirty="0"/>
              <a:t>Half Async Half Async: This variant extends the previous variant by propagating asynchronous control notifications and data operations all the way up to higher-level services in the 'synchronous' layer.</a:t>
            </a:r>
          </a:p>
          <a:p>
            <a:endParaRPr lang="en-GB" dirty="0"/>
          </a:p>
          <a:p>
            <a:r>
              <a:rPr lang="en-GB" dirty="0"/>
              <a:t>Half-Sync/Half-Sync: This variant provides synchronous processing to lower-level services. If the asynchronous layer is multi-threaded, its services can run autonomously and use the queueing layer to pass messages to the synchronous service layer. The benefits of this variant are that services in the asynchronous layer may be simplified, because they can block without affecting other services in this layer</a:t>
            </a:r>
          </a:p>
          <a:p>
            <a:endParaRPr lang="en-GB" dirty="0"/>
          </a:p>
          <a:p>
            <a:r>
              <a:rPr lang="en-GB" dirty="0"/>
              <a:t>Half-Sync/Half-Reactive: . In object-oriented applications, the Half-Sync/Half-Async pattern can be implemented as a composite architectural pattern that combines the Reactor pattern with the Thread Pool variant of the Active Object pattern. In this common variant, the reactor's event handlers constitute the services in the 'asynchronous' </a:t>
            </a:r>
            <a:r>
              <a:rPr lang="en-GB" dirty="0" err="1"/>
              <a:t>layerand</a:t>
            </a:r>
            <a:r>
              <a:rPr lang="en-GB" dirty="0"/>
              <a:t> the queueing layer can be implemented by an active object's activation list. </a:t>
            </a:r>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5D14A4F3-59E2-4685-9621-915B29F884C6}" type="slidenum">
              <a:rPr lang="en-GB" smtClean="0"/>
              <a:t>11</a:t>
            </a:fld>
            <a:endParaRPr lang="en-GB"/>
          </a:p>
        </p:txBody>
      </p:sp>
    </p:spTree>
    <p:extLst>
      <p:ext uri="{BB962C8B-B14F-4D97-AF65-F5344CB8AC3E}">
        <p14:creationId xmlns:p14="http://schemas.microsoft.com/office/powerpoint/2010/main" val="31408631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Motorola: Phone</a:t>
            </a:r>
          </a:p>
          <a:p>
            <a:r>
              <a:rPr lang="en-GB" dirty="0"/>
              <a:t>Conduit: communication framework</a:t>
            </a:r>
          </a:p>
        </p:txBody>
      </p:sp>
      <p:sp>
        <p:nvSpPr>
          <p:cNvPr id="4" name="Slide Number Placeholder 3"/>
          <p:cNvSpPr>
            <a:spLocks noGrp="1"/>
          </p:cNvSpPr>
          <p:nvPr>
            <p:ph type="sldNum" sz="quarter" idx="5"/>
          </p:nvPr>
        </p:nvSpPr>
        <p:spPr/>
        <p:txBody>
          <a:bodyPr/>
          <a:lstStyle/>
          <a:p>
            <a:fld id="{5D14A4F3-59E2-4685-9621-915B29F884C6}" type="slidenum">
              <a:rPr lang="en-GB" smtClean="0"/>
              <a:t>12</a:t>
            </a:fld>
            <a:endParaRPr lang="en-GB"/>
          </a:p>
        </p:txBody>
      </p:sp>
    </p:spTree>
    <p:extLst>
      <p:ext uri="{BB962C8B-B14F-4D97-AF65-F5344CB8AC3E}">
        <p14:creationId xmlns:p14="http://schemas.microsoft.com/office/powerpoint/2010/main" val="21199383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AEE41-48BF-85A6-1A27-85B38FDA017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DCCAF16-4B25-4896-8BF6-674859C694C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388FFCB-1605-6EA7-1073-69C8A829FE54}"/>
              </a:ext>
            </a:extLst>
          </p:cNvPr>
          <p:cNvSpPr>
            <a:spLocks noGrp="1"/>
          </p:cNvSpPr>
          <p:nvPr>
            <p:ph type="dt" sz="half" idx="10"/>
          </p:nvPr>
        </p:nvSpPr>
        <p:spPr/>
        <p:txBody>
          <a:bodyPr/>
          <a:lstStyle/>
          <a:p>
            <a:fld id="{AAF376DB-E4B6-4330-8AC5-28967EB4DA24}" type="datetimeFigureOut">
              <a:rPr lang="en-GB" smtClean="0"/>
              <a:t>19/02/2025</a:t>
            </a:fld>
            <a:endParaRPr lang="en-GB"/>
          </a:p>
        </p:txBody>
      </p:sp>
      <p:sp>
        <p:nvSpPr>
          <p:cNvPr id="5" name="Footer Placeholder 4">
            <a:extLst>
              <a:ext uri="{FF2B5EF4-FFF2-40B4-BE49-F238E27FC236}">
                <a16:creationId xmlns:a16="http://schemas.microsoft.com/office/drawing/2014/main" id="{3E3BB29E-5963-8D8F-25E8-390678F37C6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24EACD7-A0E5-B5A6-2A57-2897D2080F8B}"/>
              </a:ext>
            </a:extLst>
          </p:cNvPr>
          <p:cNvSpPr>
            <a:spLocks noGrp="1"/>
          </p:cNvSpPr>
          <p:nvPr>
            <p:ph type="sldNum" sz="quarter" idx="12"/>
          </p:nvPr>
        </p:nvSpPr>
        <p:spPr/>
        <p:txBody>
          <a:bodyPr/>
          <a:lstStyle/>
          <a:p>
            <a:fld id="{2FFB1F6C-3116-4825-832F-8B50C0FF061D}" type="slidenum">
              <a:rPr lang="en-GB" smtClean="0"/>
              <a:t>‹#›</a:t>
            </a:fld>
            <a:endParaRPr lang="en-GB"/>
          </a:p>
        </p:txBody>
      </p:sp>
    </p:spTree>
    <p:extLst>
      <p:ext uri="{BB962C8B-B14F-4D97-AF65-F5344CB8AC3E}">
        <p14:creationId xmlns:p14="http://schemas.microsoft.com/office/powerpoint/2010/main" val="1538927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48F473-7EB1-80B6-3CE1-7F427E1D914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D2BB951-43EA-2D38-5CF0-4F98A899B12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C91C8DB-FA48-4C78-7F3E-7A78686507A3}"/>
              </a:ext>
            </a:extLst>
          </p:cNvPr>
          <p:cNvSpPr>
            <a:spLocks noGrp="1"/>
          </p:cNvSpPr>
          <p:nvPr>
            <p:ph type="dt" sz="half" idx="10"/>
          </p:nvPr>
        </p:nvSpPr>
        <p:spPr/>
        <p:txBody>
          <a:bodyPr/>
          <a:lstStyle/>
          <a:p>
            <a:fld id="{AAF376DB-E4B6-4330-8AC5-28967EB4DA24}" type="datetimeFigureOut">
              <a:rPr lang="en-GB" smtClean="0"/>
              <a:t>19/02/2025</a:t>
            </a:fld>
            <a:endParaRPr lang="en-GB"/>
          </a:p>
        </p:txBody>
      </p:sp>
      <p:sp>
        <p:nvSpPr>
          <p:cNvPr id="5" name="Footer Placeholder 4">
            <a:extLst>
              <a:ext uri="{FF2B5EF4-FFF2-40B4-BE49-F238E27FC236}">
                <a16:creationId xmlns:a16="http://schemas.microsoft.com/office/drawing/2014/main" id="{689A83E3-6222-7A4E-0446-7EBFC287FFC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E89F129-50AF-F06A-7DDC-086FF4C009F8}"/>
              </a:ext>
            </a:extLst>
          </p:cNvPr>
          <p:cNvSpPr>
            <a:spLocks noGrp="1"/>
          </p:cNvSpPr>
          <p:nvPr>
            <p:ph type="sldNum" sz="quarter" idx="12"/>
          </p:nvPr>
        </p:nvSpPr>
        <p:spPr/>
        <p:txBody>
          <a:bodyPr/>
          <a:lstStyle/>
          <a:p>
            <a:fld id="{2FFB1F6C-3116-4825-832F-8B50C0FF061D}" type="slidenum">
              <a:rPr lang="en-GB" smtClean="0"/>
              <a:t>‹#›</a:t>
            </a:fld>
            <a:endParaRPr lang="en-GB"/>
          </a:p>
        </p:txBody>
      </p:sp>
    </p:spTree>
    <p:extLst>
      <p:ext uri="{BB962C8B-B14F-4D97-AF65-F5344CB8AC3E}">
        <p14:creationId xmlns:p14="http://schemas.microsoft.com/office/powerpoint/2010/main" val="2234146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06EA948-F5E1-7AD1-5430-9589A1502E5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FC72360-ACAC-EAF1-AE7B-973808C0B5C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32BEB2B-93FE-25B7-A7E0-473446CDFEE9}"/>
              </a:ext>
            </a:extLst>
          </p:cNvPr>
          <p:cNvSpPr>
            <a:spLocks noGrp="1"/>
          </p:cNvSpPr>
          <p:nvPr>
            <p:ph type="dt" sz="half" idx="10"/>
          </p:nvPr>
        </p:nvSpPr>
        <p:spPr/>
        <p:txBody>
          <a:bodyPr/>
          <a:lstStyle/>
          <a:p>
            <a:fld id="{AAF376DB-E4B6-4330-8AC5-28967EB4DA24}" type="datetimeFigureOut">
              <a:rPr lang="en-GB" smtClean="0"/>
              <a:t>19/02/2025</a:t>
            </a:fld>
            <a:endParaRPr lang="en-GB"/>
          </a:p>
        </p:txBody>
      </p:sp>
      <p:sp>
        <p:nvSpPr>
          <p:cNvPr id="5" name="Footer Placeholder 4">
            <a:extLst>
              <a:ext uri="{FF2B5EF4-FFF2-40B4-BE49-F238E27FC236}">
                <a16:creationId xmlns:a16="http://schemas.microsoft.com/office/drawing/2014/main" id="{84881AEC-70AD-270B-0A02-F6691EAB6D9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DA5A095-E4B1-BA27-6B0E-4158CAD38FAD}"/>
              </a:ext>
            </a:extLst>
          </p:cNvPr>
          <p:cNvSpPr>
            <a:spLocks noGrp="1"/>
          </p:cNvSpPr>
          <p:nvPr>
            <p:ph type="sldNum" sz="quarter" idx="12"/>
          </p:nvPr>
        </p:nvSpPr>
        <p:spPr/>
        <p:txBody>
          <a:bodyPr/>
          <a:lstStyle/>
          <a:p>
            <a:fld id="{2FFB1F6C-3116-4825-832F-8B50C0FF061D}" type="slidenum">
              <a:rPr lang="en-GB" smtClean="0"/>
              <a:t>‹#›</a:t>
            </a:fld>
            <a:endParaRPr lang="en-GB"/>
          </a:p>
        </p:txBody>
      </p:sp>
    </p:spTree>
    <p:extLst>
      <p:ext uri="{BB962C8B-B14F-4D97-AF65-F5344CB8AC3E}">
        <p14:creationId xmlns:p14="http://schemas.microsoft.com/office/powerpoint/2010/main" val="4152451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5B6726-9A19-4AC4-534F-C0ACA555816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DDD750D-D16C-B596-8B8B-54E4878737B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53927E-8048-1A09-3941-1851A92DD671}"/>
              </a:ext>
            </a:extLst>
          </p:cNvPr>
          <p:cNvSpPr>
            <a:spLocks noGrp="1"/>
          </p:cNvSpPr>
          <p:nvPr>
            <p:ph type="dt" sz="half" idx="10"/>
          </p:nvPr>
        </p:nvSpPr>
        <p:spPr/>
        <p:txBody>
          <a:bodyPr/>
          <a:lstStyle/>
          <a:p>
            <a:fld id="{AAF376DB-E4B6-4330-8AC5-28967EB4DA24}" type="datetimeFigureOut">
              <a:rPr lang="en-GB" smtClean="0"/>
              <a:t>19/02/2025</a:t>
            </a:fld>
            <a:endParaRPr lang="en-GB"/>
          </a:p>
        </p:txBody>
      </p:sp>
      <p:sp>
        <p:nvSpPr>
          <p:cNvPr id="5" name="Footer Placeholder 4">
            <a:extLst>
              <a:ext uri="{FF2B5EF4-FFF2-40B4-BE49-F238E27FC236}">
                <a16:creationId xmlns:a16="http://schemas.microsoft.com/office/drawing/2014/main" id="{8489B15A-8210-4EF8-2BC7-92CD6BF6EF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63B880E-4E5E-0F9D-16AD-AC074BB1CB1E}"/>
              </a:ext>
            </a:extLst>
          </p:cNvPr>
          <p:cNvSpPr>
            <a:spLocks noGrp="1"/>
          </p:cNvSpPr>
          <p:nvPr>
            <p:ph type="sldNum" sz="quarter" idx="12"/>
          </p:nvPr>
        </p:nvSpPr>
        <p:spPr/>
        <p:txBody>
          <a:bodyPr/>
          <a:lstStyle/>
          <a:p>
            <a:fld id="{2FFB1F6C-3116-4825-832F-8B50C0FF061D}" type="slidenum">
              <a:rPr lang="en-GB" smtClean="0"/>
              <a:t>‹#›</a:t>
            </a:fld>
            <a:endParaRPr lang="en-GB"/>
          </a:p>
        </p:txBody>
      </p:sp>
    </p:spTree>
    <p:extLst>
      <p:ext uri="{BB962C8B-B14F-4D97-AF65-F5344CB8AC3E}">
        <p14:creationId xmlns:p14="http://schemas.microsoft.com/office/powerpoint/2010/main" val="3541069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6EEB0-1BFD-48CC-3449-0DA5A14D0CF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E894ED0-C0FC-34F6-CCB6-9EB8B25B222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AF88A12-B2C0-025A-4E88-50ADB2F99F57}"/>
              </a:ext>
            </a:extLst>
          </p:cNvPr>
          <p:cNvSpPr>
            <a:spLocks noGrp="1"/>
          </p:cNvSpPr>
          <p:nvPr>
            <p:ph type="dt" sz="half" idx="10"/>
          </p:nvPr>
        </p:nvSpPr>
        <p:spPr/>
        <p:txBody>
          <a:bodyPr/>
          <a:lstStyle/>
          <a:p>
            <a:fld id="{AAF376DB-E4B6-4330-8AC5-28967EB4DA24}" type="datetimeFigureOut">
              <a:rPr lang="en-GB" smtClean="0"/>
              <a:t>19/02/2025</a:t>
            </a:fld>
            <a:endParaRPr lang="en-GB"/>
          </a:p>
        </p:txBody>
      </p:sp>
      <p:sp>
        <p:nvSpPr>
          <p:cNvPr id="5" name="Footer Placeholder 4">
            <a:extLst>
              <a:ext uri="{FF2B5EF4-FFF2-40B4-BE49-F238E27FC236}">
                <a16:creationId xmlns:a16="http://schemas.microsoft.com/office/drawing/2014/main" id="{3CA891DB-9297-4667-E439-134D982FF32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62A3733-6A4F-9708-3DE9-B2B4054F5E01}"/>
              </a:ext>
            </a:extLst>
          </p:cNvPr>
          <p:cNvSpPr>
            <a:spLocks noGrp="1"/>
          </p:cNvSpPr>
          <p:nvPr>
            <p:ph type="sldNum" sz="quarter" idx="12"/>
          </p:nvPr>
        </p:nvSpPr>
        <p:spPr/>
        <p:txBody>
          <a:bodyPr/>
          <a:lstStyle/>
          <a:p>
            <a:fld id="{2FFB1F6C-3116-4825-832F-8B50C0FF061D}" type="slidenum">
              <a:rPr lang="en-GB" smtClean="0"/>
              <a:t>‹#›</a:t>
            </a:fld>
            <a:endParaRPr lang="en-GB"/>
          </a:p>
        </p:txBody>
      </p:sp>
    </p:spTree>
    <p:extLst>
      <p:ext uri="{BB962C8B-B14F-4D97-AF65-F5344CB8AC3E}">
        <p14:creationId xmlns:p14="http://schemas.microsoft.com/office/powerpoint/2010/main" val="1916092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200555-281A-BC12-B3EF-BCF62FCB044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B09659B-3965-3D3C-C849-8FBFEFE0D11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287209D-5CA1-BE9D-807B-0EFD2686CEF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A7F45B7-D896-05CA-3FC8-8441499B2878}"/>
              </a:ext>
            </a:extLst>
          </p:cNvPr>
          <p:cNvSpPr>
            <a:spLocks noGrp="1"/>
          </p:cNvSpPr>
          <p:nvPr>
            <p:ph type="dt" sz="half" idx="10"/>
          </p:nvPr>
        </p:nvSpPr>
        <p:spPr/>
        <p:txBody>
          <a:bodyPr/>
          <a:lstStyle/>
          <a:p>
            <a:fld id="{AAF376DB-E4B6-4330-8AC5-28967EB4DA24}" type="datetimeFigureOut">
              <a:rPr lang="en-GB" smtClean="0"/>
              <a:t>19/02/2025</a:t>
            </a:fld>
            <a:endParaRPr lang="en-GB"/>
          </a:p>
        </p:txBody>
      </p:sp>
      <p:sp>
        <p:nvSpPr>
          <p:cNvPr id="6" name="Footer Placeholder 5">
            <a:extLst>
              <a:ext uri="{FF2B5EF4-FFF2-40B4-BE49-F238E27FC236}">
                <a16:creationId xmlns:a16="http://schemas.microsoft.com/office/drawing/2014/main" id="{09B3DA81-B982-AEC6-8225-FDCFE67366D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7BCB2E3-DFE2-386F-4955-A008E018D87B}"/>
              </a:ext>
            </a:extLst>
          </p:cNvPr>
          <p:cNvSpPr>
            <a:spLocks noGrp="1"/>
          </p:cNvSpPr>
          <p:nvPr>
            <p:ph type="sldNum" sz="quarter" idx="12"/>
          </p:nvPr>
        </p:nvSpPr>
        <p:spPr/>
        <p:txBody>
          <a:bodyPr/>
          <a:lstStyle/>
          <a:p>
            <a:fld id="{2FFB1F6C-3116-4825-832F-8B50C0FF061D}" type="slidenum">
              <a:rPr lang="en-GB" smtClean="0"/>
              <a:t>‹#›</a:t>
            </a:fld>
            <a:endParaRPr lang="en-GB"/>
          </a:p>
        </p:txBody>
      </p:sp>
    </p:spTree>
    <p:extLst>
      <p:ext uri="{BB962C8B-B14F-4D97-AF65-F5344CB8AC3E}">
        <p14:creationId xmlns:p14="http://schemas.microsoft.com/office/powerpoint/2010/main" val="249912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DF0A0-3A52-D4B7-89C1-C5E1F22E6B8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90B367A-7110-8E64-85D1-6CA08E4835C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9800E7-BDB3-CF7C-3B55-32E28B4C9EB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BF22E7A-BFC7-4CC7-5570-60940465643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A6CB401-9E76-7280-9A2C-2C33BFE751B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F03FA4E-A577-8CDB-DF9F-82B49BD7543C}"/>
              </a:ext>
            </a:extLst>
          </p:cNvPr>
          <p:cNvSpPr>
            <a:spLocks noGrp="1"/>
          </p:cNvSpPr>
          <p:nvPr>
            <p:ph type="dt" sz="half" idx="10"/>
          </p:nvPr>
        </p:nvSpPr>
        <p:spPr/>
        <p:txBody>
          <a:bodyPr/>
          <a:lstStyle/>
          <a:p>
            <a:fld id="{AAF376DB-E4B6-4330-8AC5-28967EB4DA24}" type="datetimeFigureOut">
              <a:rPr lang="en-GB" smtClean="0"/>
              <a:t>19/02/2025</a:t>
            </a:fld>
            <a:endParaRPr lang="en-GB"/>
          </a:p>
        </p:txBody>
      </p:sp>
      <p:sp>
        <p:nvSpPr>
          <p:cNvPr id="8" name="Footer Placeholder 7">
            <a:extLst>
              <a:ext uri="{FF2B5EF4-FFF2-40B4-BE49-F238E27FC236}">
                <a16:creationId xmlns:a16="http://schemas.microsoft.com/office/drawing/2014/main" id="{1FE7363E-CB3C-AD9A-379E-937C3839FE2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8CCBF9A-266E-B8F7-2B69-D1CA85889CF4}"/>
              </a:ext>
            </a:extLst>
          </p:cNvPr>
          <p:cNvSpPr>
            <a:spLocks noGrp="1"/>
          </p:cNvSpPr>
          <p:nvPr>
            <p:ph type="sldNum" sz="quarter" idx="12"/>
          </p:nvPr>
        </p:nvSpPr>
        <p:spPr/>
        <p:txBody>
          <a:bodyPr/>
          <a:lstStyle/>
          <a:p>
            <a:fld id="{2FFB1F6C-3116-4825-832F-8B50C0FF061D}" type="slidenum">
              <a:rPr lang="en-GB" smtClean="0"/>
              <a:t>‹#›</a:t>
            </a:fld>
            <a:endParaRPr lang="en-GB"/>
          </a:p>
        </p:txBody>
      </p:sp>
    </p:spTree>
    <p:extLst>
      <p:ext uri="{BB962C8B-B14F-4D97-AF65-F5344CB8AC3E}">
        <p14:creationId xmlns:p14="http://schemas.microsoft.com/office/powerpoint/2010/main" val="2295696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87248-918E-D4B0-C730-D2C059134DD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68CDFEE-0B58-B088-5E90-8F6FDB99786B}"/>
              </a:ext>
            </a:extLst>
          </p:cNvPr>
          <p:cNvSpPr>
            <a:spLocks noGrp="1"/>
          </p:cNvSpPr>
          <p:nvPr>
            <p:ph type="dt" sz="half" idx="10"/>
          </p:nvPr>
        </p:nvSpPr>
        <p:spPr/>
        <p:txBody>
          <a:bodyPr/>
          <a:lstStyle/>
          <a:p>
            <a:fld id="{AAF376DB-E4B6-4330-8AC5-28967EB4DA24}" type="datetimeFigureOut">
              <a:rPr lang="en-GB" smtClean="0"/>
              <a:t>19/02/2025</a:t>
            </a:fld>
            <a:endParaRPr lang="en-GB"/>
          </a:p>
        </p:txBody>
      </p:sp>
      <p:sp>
        <p:nvSpPr>
          <p:cNvPr id="4" name="Footer Placeholder 3">
            <a:extLst>
              <a:ext uri="{FF2B5EF4-FFF2-40B4-BE49-F238E27FC236}">
                <a16:creationId xmlns:a16="http://schemas.microsoft.com/office/drawing/2014/main" id="{DAB81224-2F1A-F92A-4845-DD9574C62C2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EF54D43-61F6-395C-DFE7-CE44BA1347DC}"/>
              </a:ext>
            </a:extLst>
          </p:cNvPr>
          <p:cNvSpPr>
            <a:spLocks noGrp="1"/>
          </p:cNvSpPr>
          <p:nvPr>
            <p:ph type="sldNum" sz="quarter" idx="12"/>
          </p:nvPr>
        </p:nvSpPr>
        <p:spPr/>
        <p:txBody>
          <a:bodyPr/>
          <a:lstStyle/>
          <a:p>
            <a:fld id="{2FFB1F6C-3116-4825-832F-8B50C0FF061D}" type="slidenum">
              <a:rPr lang="en-GB" smtClean="0"/>
              <a:t>‹#›</a:t>
            </a:fld>
            <a:endParaRPr lang="en-GB"/>
          </a:p>
        </p:txBody>
      </p:sp>
    </p:spTree>
    <p:extLst>
      <p:ext uri="{BB962C8B-B14F-4D97-AF65-F5344CB8AC3E}">
        <p14:creationId xmlns:p14="http://schemas.microsoft.com/office/powerpoint/2010/main" val="3936067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486EAD-5BCF-79A6-13BC-7E593F0D28D8}"/>
              </a:ext>
            </a:extLst>
          </p:cNvPr>
          <p:cNvSpPr>
            <a:spLocks noGrp="1"/>
          </p:cNvSpPr>
          <p:nvPr>
            <p:ph type="dt" sz="half" idx="10"/>
          </p:nvPr>
        </p:nvSpPr>
        <p:spPr/>
        <p:txBody>
          <a:bodyPr/>
          <a:lstStyle/>
          <a:p>
            <a:fld id="{AAF376DB-E4B6-4330-8AC5-28967EB4DA24}" type="datetimeFigureOut">
              <a:rPr lang="en-GB" smtClean="0"/>
              <a:t>19/02/2025</a:t>
            </a:fld>
            <a:endParaRPr lang="en-GB"/>
          </a:p>
        </p:txBody>
      </p:sp>
      <p:sp>
        <p:nvSpPr>
          <p:cNvPr id="3" name="Footer Placeholder 2">
            <a:extLst>
              <a:ext uri="{FF2B5EF4-FFF2-40B4-BE49-F238E27FC236}">
                <a16:creationId xmlns:a16="http://schemas.microsoft.com/office/drawing/2014/main" id="{B9534525-F2C4-73D6-6BEE-5F36111E36A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C008EEF-1509-0401-F4A8-8F0AFA89E82F}"/>
              </a:ext>
            </a:extLst>
          </p:cNvPr>
          <p:cNvSpPr>
            <a:spLocks noGrp="1"/>
          </p:cNvSpPr>
          <p:nvPr>
            <p:ph type="sldNum" sz="quarter" idx="12"/>
          </p:nvPr>
        </p:nvSpPr>
        <p:spPr/>
        <p:txBody>
          <a:bodyPr/>
          <a:lstStyle/>
          <a:p>
            <a:fld id="{2FFB1F6C-3116-4825-832F-8B50C0FF061D}" type="slidenum">
              <a:rPr lang="en-GB" smtClean="0"/>
              <a:t>‹#›</a:t>
            </a:fld>
            <a:endParaRPr lang="en-GB"/>
          </a:p>
        </p:txBody>
      </p:sp>
    </p:spTree>
    <p:extLst>
      <p:ext uri="{BB962C8B-B14F-4D97-AF65-F5344CB8AC3E}">
        <p14:creationId xmlns:p14="http://schemas.microsoft.com/office/powerpoint/2010/main" val="3092486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FC957F-EA06-47A5-1635-E55E94800C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18567BE-1A2F-5AC6-330D-4E1C2B4183F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9DD5AD5-0B8E-ADC2-0CA1-60409198BE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9EF9E21-9908-C86D-DDFB-AC0BA5AF69B5}"/>
              </a:ext>
            </a:extLst>
          </p:cNvPr>
          <p:cNvSpPr>
            <a:spLocks noGrp="1"/>
          </p:cNvSpPr>
          <p:nvPr>
            <p:ph type="dt" sz="half" idx="10"/>
          </p:nvPr>
        </p:nvSpPr>
        <p:spPr/>
        <p:txBody>
          <a:bodyPr/>
          <a:lstStyle/>
          <a:p>
            <a:fld id="{AAF376DB-E4B6-4330-8AC5-28967EB4DA24}" type="datetimeFigureOut">
              <a:rPr lang="en-GB" smtClean="0"/>
              <a:t>19/02/2025</a:t>
            </a:fld>
            <a:endParaRPr lang="en-GB"/>
          </a:p>
        </p:txBody>
      </p:sp>
      <p:sp>
        <p:nvSpPr>
          <p:cNvPr id="6" name="Footer Placeholder 5">
            <a:extLst>
              <a:ext uri="{FF2B5EF4-FFF2-40B4-BE49-F238E27FC236}">
                <a16:creationId xmlns:a16="http://schemas.microsoft.com/office/drawing/2014/main" id="{6F675129-4070-49FA-71B5-CB15B5D2E4F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276A0B5-6412-AE02-0330-20A9C5405437}"/>
              </a:ext>
            </a:extLst>
          </p:cNvPr>
          <p:cNvSpPr>
            <a:spLocks noGrp="1"/>
          </p:cNvSpPr>
          <p:nvPr>
            <p:ph type="sldNum" sz="quarter" idx="12"/>
          </p:nvPr>
        </p:nvSpPr>
        <p:spPr/>
        <p:txBody>
          <a:bodyPr/>
          <a:lstStyle/>
          <a:p>
            <a:fld id="{2FFB1F6C-3116-4825-832F-8B50C0FF061D}" type="slidenum">
              <a:rPr lang="en-GB" smtClean="0"/>
              <a:t>‹#›</a:t>
            </a:fld>
            <a:endParaRPr lang="en-GB"/>
          </a:p>
        </p:txBody>
      </p:sp>
    </p:spTree>
    <p:extLst>
      <p:ext uri="{BB962C8B-B14F-4D97-AF65-F5344CB8AC3E}">
        <p14:creationId xmlns:p14="http://schemas.microsoft.com/office/powerpoint/2010/main" val="3283931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41DDE-FD09-21ED-E228-E27494EB17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F6950F5-1227-4016-C565-E3B0CBB777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BFD1690-E682-3627-A840-61980AE399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EB7C31-2E8B-8C70-16DF-A52C44AC1B7B}"/>
              </a:ext>
            </a:extLst>
          </p:cNvPr>
          <p:cNvSpPr>
            <a:spLocks noGrp="1"/>
          </p:cNvSpPr>
          <p:nvPr>
            <p:ph type="dt" sz="half" idx="10"/>
          </p:nvPr>
        </p:nvSpPr>
        <p:spPr/>
        <p:txBody>
          <a:bodyPr/>
          <a:lstStyle/>
          <a:p>
            <a:fld id="{AAF376DB-E4B6-4330-8AC5-28967EB4DA24}" type="datetimeFigureOut">
              <a:rPr lang="en-GB" smtClean="0"/>
              <a:t>19/02/2025</a:t>
            </a:fld>
            <a:endParaRPr lang="en-GB"/>
          </a:p>
        </p:txBody>
      </p:sp>
      <p:sp>
        <p:nvSpPr>
          <p:cNvPr id="6" name="Footer Placeholder 5">
            <a:extLst>
              <a:ext uri="{FF2B5EF4-FFF2-40B4-BE49-F238E27FC236}">
                <a16:creationId xmlns:a16="http://schemas.microsoft.com/office/drawing/2014/main" id="{6933810E-82DF-C59B-4302-1905B3C944A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0B87E53-5401-47F9-5958-5FE414E7BEA8}"/>
              </a:ext>
            </a:extLst>
          </p:cNvPr>
          <p:cNvSpPr>
            <a:spLocks noGrp="1"/>
          </p:cNvSpPr>
          <p:nvPr>
            <p:ph type="sldNum" sz="quarter" idx="12"/>
          </p:nvPr>
        </p:nvSpPr>
        <p:spPr/>
        <p:txBody>
          <a:bodyPr/>
          <a:lstStyle/>
          <a:p>
            <a:fld id="{2FFB1F6C-3116-4825-832F-8B50C0FF061D}" type="slidenum">
              <a:rPr lang="en-GB" smtClean="0"/>
              <a:t>‹#›</a:t>
            </a:fld>
            <a:endParaRPr lang="en-GB"/>
          </a:p>
        </p:txBody>
      </p:sp>
    </p:spTree>
    <p:extLst>
      <p:ext uri="{BB962C8B-B14F-4D97-AF65-F5344CB8AC3E}">
        <p14:creationId xmlns:p14="http://schemas.microsoft.com/office/powerpoint/2010/main" val="1992029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60E4FD6-1246-167E-24AC-8AE954AD61A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6C2DB0E-282A-E3D4-EE67-A370E665252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F62D596-259C-0592-D961-5CA3F293CE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AAF376DB-E4B6-4330-8AC5-28967EB4DA24}" type="datetimeFigureOut">
              <a:rPr lang="en-GB" smtClean="0"/>
              <a:t>19/02/2025</a:t>
            </a:fld>
            <a:endParaRPr lang="en-GB"/>
          </a:p>
        </p:txBody>
      </p:sp>
      <p:sp>
        <p:nvSpPr>
          <p:cNvPr id="5" name="Footer Placeholder 4">
            <a:extLst>
              <a:ext uri="{FF2B5EF4-FFF2-40B4-BE49-F238E27FC236}">
                <a16:creationId xmlns:a16="http://schemas.microsoft.com/office/drawing/2014/main" id="{6932A1CC-3788-4FD0-9BE6-D55D6B35A9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690528EE-64B9-30EA-0781-3F757A4407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FFB1F6C-3116-4825-832F-8B50C0FF061D}" type="slidenum">
              <a:rPr lang="en-GB" smtClean="0"/>
              <a:t>‹#›</a:t>
            </a:fld>
            <a:endParaRPr lang="en-GB"/>
          </a:p>
        </p:txBody>
      </p:sp>
    </p:spTree>
    <p:extLst>
      <p:ext uri="{BB962C8B-B14F-4D97-AF65-F5344CB8AC3E}">
        <p14:creationId xmlns:p14="http://schemas.microsoft.com/office/powerpoint/2010/main" val="39257272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medium.com/@maheshmaddi92/5-3-half-sync-half-async-5f4e0b334201" TargetMode="External"/><Relationship Id="rId2" Type="http://schemas.openxmlformats.org/officeDocument/2006/relationships/hyperlink" Target="https://www.dre.vanderbilt.edu/~schmidt/PDF/PLoP-95.pdf" TargetMode="External"/><Relationship Id="rId1" Type="http://schemas.openxmlformats.org/officeDocument/2006/relationships/slideLayout" Target="../slideLayouts/slideLayout2.xml"/><Relationship Id="rId5" Type="http://schemas.openxmlformats.org/officeDocument/2006/relationships/hyperlink" Target="https://www.youtube.com/watch?v=dde0GAWBRnQ&amp;ab_channel=DouglasSchmidt" TargetMode="External"/><Relationship Id="rId4" Type="http://schemas.openxmlformats.org/officeDocument/2006/relationships/hyperlink" Target="https://www.researchgate.net/publication/215835789_Pattern-Oriented_Software_Architecture_Patterns_for_Concurrent_and_Networked_Objects_Volume_2"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4A72B-5962-C714-0AEC-EA9ADF6A42F2}"/>
              </a:ext>
            </a:extLst>
          </p:cNvPr>
          <p:cNvSpPr>
            <a:spLocks noGrp="1"/>
          </p:cNvSpPr>
          <p:nvPr>
            <p:ph type="ctrTitle"/>
          </p:nvPr>
        </p:nvSpPr>
        <p:spPr/>
        <p:txBody>
          <a:bodyPr/>
          <a:lstStyle/>
          <a:p>
            <a:r>
              <a:rPr lang="en-GB" dirty="0"/>
              <a:t>Half Sync-Half Async</a:t>
            </a:r>
          </a:p>
        </p:txBody>
      </p:sp>
      <p:sp>
        <p:nvSpPr>
          <p:cNvPr id="5" name="Subtitle 4">
            <a:extLst>
              <a:ext uri="{FF2B5EF4-FFF2-40B4-BE49-F238E27FC236}">
                <a16:creationId xmlns:a16="http://schemas.microsoft.com/office/drawing/2014/main" id="{4F4A7F0D-C906-1015-6F0E-81C67C4D03D9}"/>
              </a:ext>
            </a:extLst>
          </p:cNvPr>
          <p:cNvSpPr>
            <a:spLocks noGrp="1"/>
          </p:cNvSpPr>
          <p:nvPr>
            <p:ph type="subTitle" idx="1"/>
          </p:nvPr>
        </p:nvSpPr>
        <p:spPr/>
        <p:txBody>
          <a:bodyPr/>
          <a:lstStyle/>
          <a:p>
            <a:endParaRPr lang="cs-CZ"/>
          </a:p>
        </p:txBody>
      </p:sp>
    </p:spTree>
    <p:extLst>
      <p:ext uri="{BB962C8B-B14F-4D97-AF65-F5344CB8AC3E}">
        <p14:creationId xmlns:p14="http://schemas.microsoft.com/office/powerpoint/2010/main" val="38440815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3DE26-76A1-9F32-1D57-0063AA617147}"/>
              </a:ext>
            </a:extLst>
          </p:cNvPr>
          <p:cNvSpPr>
            <a:spLocks noGrp="1"/>
          </p:cNvSpPr>
          <p:nvPr>
            <p:ph type="title"/>
          </p:nvPr>
        </p:nvSpPr>
        <p:spPr>
          <a:xfrm>
            <a:off x="838200" y="2766218"/>
            <a:ext cx="10515600" cy="1325563"/>
          </a:xfrm>
        </p:spPr>
        <p:txBody>
          <a:bodyPr>
            <a:noAutofit/>
          </a:bodyPr>
          <a:lstStyle/>
          <a:p>
            <a:pPr algn="ctr"/>
            <a:r>
              <a:rPr lang="en-GB" sz="10000" dirty="0"/>
              <a:t>Variants</a:t>
            </a:r>
          </a:p>
        </p:txBody>
      </p:sp>
    </p:spTree>
    <p:extLst>
      <p:ext uri="{BB962C8B-B14F-4D97-AF65-F5344CB8AC3E}">
        <p14:creationId xmlns:p14="http://schemas.microsoft.com/office/powerpoint/2010/main" val="19217251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A2A913A-B455-392A-B855-5331418E2727}"/>
              </a:ext>
            </a:extLst>
          </p:cNvPr>
          <p:cNvSpPr>
            <a:spLocks noGrp="1"/>
          </p:cNvSpPr>
          <p:nvPr>
            <p:ph idx="1"/>
          </p:nvPr>
        </p:nvSpPr>
        <p:spPr>
          <a:xfrm>
            <a:off x="0" y="0"/>
            <a:ext cx="12192000" cy="6858000"/>
          </a:xfrm>
        </p:spPr>
        <p:txBody>
          <a:bodyPr/>
          <a:lstStyle/>
          <a:p>
            <a:r>
              <a:rPr lang="en-GB" sz="2400" dirty="0"/>
              <a:t>Asynchronous Control with Synchronous Data I/O</a:t>
            </a:r>
          </a:p>
          <a:p>
            <a:pPr lvl="1"/>
            <a:r>
              <a:rPr lang="en-GB" sz="1800" dirty="0"/>
              <a:t>Pulls messages synchronously from the queueing layer</a:t>
            </a:r>
          </a:p>
          <a:p>
            <a:pPr lvl="1"/>
            <a:r>
              <a:rPr lang="en-GB" sz="1800" dirty="0"/>
              <a:t>+ synchronous services can be notified asynchronously</a:t>
            </a:r>
          </a:p>
          <a:p>
            <a:pPr lvl="1"/>
            <a:r>
              <a:rPr lang="en-GB" sz="1800" dirty="0"/>
              <a:t>- asynchrony complexities</a:t>
            </a:r>
          </a:p>
          <a:p>
            <a:pPr lvl="1"/>
            <a:r>
              <a:rPr lang="en-GB" sz="1800" dirty="0"/>
              <a:t>Ex.: The UNIX signal-driven I/O mechanism</a:t>
            </a:r>
            <a:endParaRPr lang="en-GB" sz="2400" dirty="0"/>
          </a:p>
          <a:p>
            <a:r>
              <a:rPr lang="en-GB" sz="2400" dirty="0"/>
              <a:t>Half-Async/Half-Async:</a:t>
            </a:r>
          </a:p>
          <a:p>
            <a:pPr lvl="1"/>
            <a:r>
              <a:rPr lang="en-GB" sz="1800" dirty="0"/>
              <a:t>asynchronous control notifications and data operations in the synchronous layer</a:t>
            </a:r>
          </a:p>
          <a:p>
            <a:pPr lvl="1"/>
            <a:r>
              <a:rPr lang="en-GB" sz="1800" dirty="0"/>
              <a:t>+ synchronous services can be notified asynchronously</a:t>
            </a:r>
          </a:p>
          <a:p>
            <a:pPr lvl="1"/>
            <a:r>
              <a:rPr lang="en-GB" sz="1800" dirty="0"/>
              <a:t>- asynchrony complexities – rather use the </a:t>
            </a:r>
            <a:r>
              <a:rPr lang="en-GB" sz="1800" dirty="0" err="1"/>
              <a:t>Proactor</a:t>
            </a:r>
            <a:r>
              <a:rPr lang="en-GB" sz="1800" dirty="0"/>
              <a:t> pattern</a:t>
            </a:r>
          </a:p>
          <a:p>
            <a:pPr lvl="1"/>
            <a:r>
              <a:rPr lang="en-GB" sz="1800" dirty="0"/>
              <a:t>Ex.: real-time signal interface in POSIX</a:t>
            </a:r>
          </a:p>
          <a:p>
            <a:r>
              <a:rPr lang="en-GB" sz="2400" dirty="0"/>
              <a:t>Half-Sync/Half-Sync</a:t>
            </a:r>
          </a:p>
          <a:p>
            <a:pPr lvl="1"/>
            <a:r>
              <a:rPr lang="en-GB" sz="1800" dirty="0"/>
              <a:t>Provides synchronous processing to lower-level services</a:t>
            </a:r>
          </a:p>
          <a:p>
            <a:pPr lvl="1"/>
            <a:r>
              <a:rPr lang="en-GB" sz="1800" dirty="0"/>
              <a:t>+ services in the asynchronous layer may be simplified</a:t>
            </a:r>
          </a:p>
          <a:p>
            <a:pPr lvl="1"/>
            <a:r>
              <a:rPr lang="en-GB" sz="1800" dirty="0"/>
              <a:t>- it may increase overhead</a:t>
            </a:r>
          </a:p>
          <a:p>
            <a:pPr lvl="1"/>
            <a:r>
              <a:rPr lang="en-GB" sz="1800" dirty="0"/>
              <a:t>Ex.: Microkernel operating systems such as March, Amoeba or </a:t>
            </a:r>
            <a:r>
              <a:rPr lang="en-GB" sz="1800" dirty="0" err="1"/>
              <a:t>macrokernel</a:t>
            </a:r>
            <a:r>
              <a:rPr lang="en-GB" sz="1800" dirty="0"/>
              <a:t> operating systems such as Solaris</a:t>
            </a:r>
          </a:p>
          <a:p>
            <a:r>
              <a:rPr lang="en-GB" sz="2400" dirty="0"/>
              <a:t>Half-Sync/Half-Reactive</a:t>
            </a:r>
          </a:p>
          <a:p>
            <a:pPr lvl="1"/>
            <a:r>
              <a:rPr lang="en-GB" sz="1800" dirty="0"/>
              <a:t>Event handlers are the asynchronous layer, and the queue is the object’s activation list</a:t>
            </a:r>
          </a:p>
          <a:p>
            <a:pPr lvl="1"/>
            <a:r>
              <a:rPr lang="en-GB" sz="1800" dirty="0"/>
              <a:t>+ simplification</a:t>
            </a:r>
          </a:p>
          <a:p>
            <a:pPr lvl="1"/>
            <a:r>
              <a:rPr lang="en-GB" sz="1800" dirty="0"/>
              <a:t>- queue adds additional context switching</a:t>
            </a:r>
          </a:p>
          <a:p>
            <a:pPr lvl="1"/>
            <a:r>
              <a:rPr lang="en-GB" sz="1800" dirty="0"/>
              <a:t>Ex.: OLTP (</a:t>
            </a:r>
            <a:r>
              <a:rPr lang="cs-CZ" altLang="en-US" sz="1800" dirty="0">
                <a:solidFill>
                  <a:srgbClr val="000000"/>
                </a:solidFill>
              </a:rPr>
              <a:t>On</a:t>
            </a:r>
            <a:r>
              <a:rPr lang="en-US" altLang="en-US" sz="1800" dirty="0">
                <a:solidFill>
                  <a:srgbClr val="000000"/>
                </a:solidFill>
              </a:rPr>
              <a:t>-</a:t>
            </a:r>
            <a:r>
              <a:rPr lang="cs-CZ" altLang="en-US" sz="1800" dirty="0">
                <a:solidFill>
                  <a:srgbClr val="000000"/>
                </a:solidFill>
              </a:rPr>
              <a:t>line </a:t>
            </a:r>
            <a:r>
              <a:rPr lang="en-US" altLang="en-US" sz="1800" dirty="0">
                <a:solidFill>
                  <a:srgbClr val="000000"/>
                </a:solidFill>
              </a:rPr>
              <a:t>T</a:t>
            </a:r>
            <a:r>
              <a:rPr lang="cs-CZ" altLang="en-US" sz="1800" dirty="0" err="1">
                <a:solidFill>
                  <a:srgbClr val="000000"/>
                </a:solidFill>
              </a:rPr>
              <a:t>ransaction</a:t>
            </a:r>
            <a:r>
              <a:rPr lang="cs-CZ" altLang="en-US" sz="1800" dirty="0">
                <a:solidFill>
                  <a:srgbClr val="000000"/>
                </a:solidFill>
              </a:rPr>
              <a:t> </a:t>
            </a:r>
            <a:r>
              <a:rPr lang="en-US" altLang="en-US" sz="1800" dirty="0">
                <a:solidFill>
                  <a:srgbClr val="000000"/>
                </a:solidFill>
              </a:rPr>
              <a:t>P</a:t>
            </a:r>
            <a:r>
              <a:rPr lang="cs-CZ" altLang="en-US" sz="1800" dirty="0" err="1">
                <a:solidFill>
                  <a:srgbClr val="000000"/>
                </a:solidFill>
              </a:rPr>
              <a:t>rocessing</a:t>
            </a:r>
            <a:r>
              <a:rPr lang="en-GB" sz="1800" dirty="0"/>
              <a:t>) servers</a:t>
            </a:r>
          </a:p>
          <a:p>
            <a:endParaRPr lang="en-GB" dirty="0"/>
          </a:p>
          <a:p>
            <a:endParaRPr lang="en-GB" dirty="0"/>
          </a:p>
        </p:txBody>
      </p:sp>
    </p:spTree>
    <p:extLst>
      <p:ext uri="{BB962C8B-B14F-4D97-AF65-F5344CB8AC3E}">
        <p14:creationId xmlns:p14="http://schemas.microsoft.com/office/powerpoint/2010/main" val="20756142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FEF24-2BA2-D152-DF9F-1387D7C4E5D7}"/>
              </a:ext>
            </a:extLst>
          </p:cNvPr>
          <p:cNvSpPr>
            <a:spLocks noGrp="1"/>
          </p:cNvSpPr>
          <p:nvPr>
            <p:ph type="title"/>
          </p:nvPr>
        </p:nvSpPr>
        <p:spPr/>
        <p:txBody>
          <a:bodyPr/>
          <a:lstStyle/>
          <a:p>
            <a:r>
              <a:rPr lang="en-GB" dirty="0"/>
              <a:t>Known Uses</a:t>
            </a:r>
          </a:p>
        </p:txBody>
      </p:sp>
      <p:sp>
        <p:nvSpPr>
          <p:cNvPr id="3" name="Content Placeholder 2">
            <a:extLst>
              <a:ext uri="{FF2B5EF4-FFF2-40B4-BE49-F238E27FC236}">
                <a16:creationId xmlns:a16="http://schemas.microsoft.com/office/drawing/2014/main" id="{68DF0980-4FE9-35A7-DB21-59D231D40479}"/>
              </a:ext>
            </a:extLst>
          </p:cNvPr>
          <p:cNvSpPr>
            <a:spLocks noGrp="1"/>
          </p:cNvSpPr>
          <p:nvPr>
            <p:ph idx="1"/>
          </p:nvPr>
        </p:nvSpPr>
        <p:spPr/>
        <p:txBody>
          <a:bodyPr/>
          <a:lstStyle/>
          <a:p>
            <a:r>
              <a:rPr lang="en-GB" dirty="0"/>
              <a:t>Motorola Iridium</a:t>
            </a:r>
          </a:p>
          <a:p>
            <a:pPr lvl="1"/>
            <a:r>
              <a:rPr lang="en-GB" dirty="0"/>
              <a:t>Uses the Half-Sync/</a:t>
            </a:r>
            <a:r>
              <a:rPr lang="en-GB" dirty="0" err="1"/>
              <a:t>HalfAsync</a:t>
            </a:r>
            <a:r>
              <a:rPr lang="en-GB" dirty="0"/>
              <a:t> pattern in an application-level Gateway that routes messages between satellites and ground control stations</a:t>
            </a:r>
          </a:p>
          <a:p>
            <a:r>
              <a:rPr lang="en-GB" dirty="0"/>
              <a:t>UNIX Networking Subsystems</a:t>
            </a:r>
          </a:p>
          <a:p>
            <a:pPr lvl="1"/>
            <a:r>
              <a:rPr lang="en-GB" dirty="0"/>
              <a:t>Most UNIX network daemons, are developed as application processes that invoke read() and write() system calls synchronously</a:t>
            </a:r>
          </a:p>
          <a:p>
            <a:r>
              <a:rPr lang="en-GB" dirty="0"/>
              <a:t>Conduit</a:t>
            </a:r>
          </a:p>
          <a:p>
            <a:pPr lvl="1"/>
            <a:r>
              <a:rPr lang="en-GB" dirty="0"/>
              <a:t>Implements an object-oriented version of the Half-Sync/Half-Async pattern. Application processes are synchronous, an Adapter Conduit is the queue, and the Conduit micro-kernel is the asynchronous layer</a:t>
            </a:r>
          </a:p>
          <a:p>
            <a:pPr lvl="1"/>
            <a:endParaRPr lang="en-GB" dirty="0"/>
          </a:p>
        </p:txBody>
      </p:sp>
    </p:spTree>
    <p:extLst>
      <p:ext uri="{BB962C8B-B14F-4D97-AF65-F5344CB8AC3E}">
        <p14:creationId xmlns:p14="http://schemas.microsoft.com/office/powerpoint/2010/main" val="767318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FEF24-2BA2-D152-DF9F-1387D7C4E5D7}"/>
              </a:ext>
            </a:extLst>
          </p:cNvPr>
          <p:cNvSpPr>
            <a:spLocks noGrp="1"/>
          </p:cNvSpPr>
          <p:nvPr>
            <p:ph type="title"/>
          </p:nvPr>
        </p:nvSpPr>
        <p:spPr/>
        <p:txBody>
          <a:bodyPr/>
          <a:lstStyle/>
          <a:p>
            <a:r>
              <a:rPr lang="en-GB" dirty="0"/>
              <a:t>Known Uses</a:t>
            </a:r>
          </a:p>
        </p:txBody>
      </p:sp>
      <p:sp>
        <p:nvSpPr>
          <p:cNvPr id="4" name="Content Placeholder 2">
            <a:extLst>
              <a:ext uri="{FF2B5EF4-FFF2-40B4-BE49-F238E27FC236}">
                <a16:creationId xmlns:a16="http://schemas.microsoft.com/office/drawing/2014/main" id="{FAE793EA-8B5A-8C0E-1379-56960E483C0B}"/>
              </a:ext>
            </a:extLst>
          </p:cNvPr>
          <p:cNvSpPr>
            <a:spLocks noGrp="1"/>
          </p:cNvSpPr>
          <p:nvPr>
            <p:ph idx="1"/>
          </p:nvPr>
        </p:nvSpPr>
        <p:spPr>
          <a:xfrm>
            <a:off x="838200" y="1825625"/>
            <a:ext cx="10515600" cy="4351338"/>
          </a:xfrm>
        </p:spPr>
        <p:txBody>
          <a:bodyPr/>
          <a:lstStyle/>
          <a:p>
            <a:pPr lvl="1"/>
            <a:endParaRPr lang="en-GB" dirty="0"/>
          </a:p>
          <a:p>
            <a:r>
              <a:rPr lang="en-GB" dirty="0"/>
              <a:t>Generally:</a:t>
            </a:r>
          </a:p>
          <a:p>
            <a:pPr lvl="1"/>
            <a:r>
              <a:rPr lang="en-GB" dirty="0"/>
              <a:t>In operating systems</a:t>
            </a:r>
          </a:p>
          <a:p>
            <a:pPr lvl="1"/>
            <a:r>
              <a:rPr lang="en-GB" dirty="0"/>
              <a:t>Modern GUI applications: Prevent UI freezes during operations</a:t>
            </a:r>
          </a:p>
          <a:p>
            <a:pPr lvl="1"/>
            <a:r>
              <a:rPr lang="en-GB" dirty="0"/>
              <a:t>Network servers</a:t>
            </a:r>
          </a:p>
          <a:p>
            <a:pPr lvl="1"/>
            <a:r>
              <a:rPr lang="en-GB" dirty="0"/>
              <a:t>Everywhere where there is a need for responsiveness and concurrency</a:t>
            </a:r>
          </a:p>
          <a:p>
            <a:r>
              <a:rPr lang="en-GB" dirty="0"/>
              <a:t>Restaurants:</a:t>
            </a:r>
          </a:p>
          <a:p>
            <a:pPr lvl="1"/>
            <a:r>
              <a:rPr lang="en-GB" dirty="0"/>
              <a:t>Hostess who is responsible for greeting patrons and keeping track of the order in which they will be seated</a:t>
            </a:r>
          </a:p>
        </p:txBody>
      </p:sp>
    </p:spTree>
    <p:extLst>
      <p:ext uri="{BB962C8B-B14F-4D97-AF65-F5344CB8AC3E}">
        <p14:creationId xmlns:p14="http://schemas.microsoft.com/office/powerpoint/2010/main" val="27496899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FEF24-2BA2-D152-DF9F-1387D7C4E5D7}"/>
              </a:ext>
            </a:extLst>
          </p:cNvPr>
          <p:cNvSpPr>
            <a:spLocks noGrp="1"/>
          </p:cNvSpPr>
          <p:nvPr>
            <p:ph type="title"/>
          </p:nvPr>
        </p:nvSpPr>
        <p:spPr/>
        <p:txBody>
          <a:bodyPr/>
          <a:lstStyle/>
          <a:p>
            <a:r>
              <a:rPr lang="en-GB" dirty="0"/>
              <a:t>Consequences</a:t>
            </a:r>
          </a:p>
        </p:txBody>
      </p:sp>
      <p:sp>
        <p:nvSpPr>
          <p:cNvPr id="4" name="Content Placeholder 2">
            <a:extLst>
              <a:ext uri="{FF2B5EF4-FFF2-40B4-BE49-F238E27FC236}">
                <a16:creationId xmlns:a16="http://schemas.microsoft.com/office/drawing/2014/main" id="{FAE793EA-8B5A-8C0E-1379-56960E483C0B}"/>
              </a:ext>
            </a:extLst>
          </p:cNvPr>
          <p:cNvSpPr>
            <a:spLocks noGrp="1"/>
          </p:cNvSpPr>
          <p:nvPr>
            <p:ph idx="1"/>
          </p:nvPr>
        </p:nvSpPr>
        <p:spPr>
          <a:xfrm>
            <a:off x="838200" y="1825625"/>
            <a:ext cx="10515600" cy="4351338"/>
          </a:xfrm>
        </p:spPr>
        <p:txBody>
          <a:bodyPr/>
          <a:lstStyle/>
          <a:p>
            <a:r>
              <a:rPr lang="en-GB" dirty="0"/>
              <a:t>Benefits:</a:t>
            </a:r>
          </a:p>
          <a:p>
            <a:pPr lvl="1"/>
            <a:r>
              <a:rPr lang="en-GB" dirty="0"/>
              <a:t>Simplification and performance</a:t>
            </a:r>
          </a:p>
          <a:p>
            <a:pPr lvl="1"/>
            <a:r>
              <a:rPr lang="en-GB" dirty="0"/>
              <a:t>Separation of concerns</a:t>
            </a:r>
          </a:p>
          <a:p>
            <a:pPr lvl="1"/>
            <a:r>
              <a:rPr lang="en-GB" dirty="0"/>
              <a:t>Centralization of inter-layer communication</a:t>
            </a:r>
          </a:p>
          <a:p>
            <a:r>
              <a:rPr lang="en-GB" dirty="0"/>
              <a:t>Liabilities:</a:t>
            </a:r>
          </a:p>
          <a:p>
            <a:pPr lvl="1"/>
            <a:r>
              <a:rPr lang="en-GB" dirty="0"/>
              <a:t>A boundary-crossing penalty may be incurred (from context switching, synchronization)</a:t>
            </a:r>
          </a:p>
          <a:p>
            <a:pPr lvl="1"/>
            <a:r>
              <a:rPr lang="en-GB" dirty="0"/>
              <a:t>Higher-level application services may not benefit from the efficiency of asynchronous I/O. </a:t>
            </a:r>
          </a:p>
          <a:p>
            <a:pPr lvl="1"/>
            <a:r>
              <a:rPr lang="en-GB" dirty="0"/>
              <a:t>Complexity of debugging and testing</a:t>
            </a:r>
          </a:p>
          <a:p>
            <a:pPr lvl="1"/>
            <a:endParaRPr lang="en-GB" dirty="0"/>
          </a:p>
          <a:p>
            <a:pPr lvl="1"/>
            <a:endParaRPr lang="en-GB" dirty="0"/>
          </a:p>
        </p:txBody>
      </p:sp>
    </p:spTree>
    <p:extLst>
      <p:ext uri="{BB962C8B-B14F-4D97-AF65-F5344CB8AC3E}">
        <p14:creationId xmlns:p14="http://schemas.microsoft.com/office/powerpoint/2010/main" val="28893589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40201-B831-FCCE-D54E-4BC67B2EE39F}"/>
              </a:ext>
            </a:extLst>
          </p:cNvPr>
          <p:cNvSpPr>
            <a:spLocks noGrp="1"/>
          </p:cNvSpPr>
          <p:nvPr>
            <p:ph type="title"/>
          </p:nvPr>
        </p:nvSpPr>
        <p:spPr/>
        <p:txBody>
          <a:bodyPr/>
          <a:lstStyle/>
          <a:p>
            <a:r>
              <a:rPr lang="en-GB" dirty="0"/>
              <a:t>Connection to other design patterns</a:t>
            </a:r>
          </a:p>
        </p:txBody>
      </p:sp>
      <p:sp>
        <p:nvSpPr>
          <p:cNvPr id="3" name="Content Placeholder 2">
            <a:extLst>
              <a:ext uri="{FF2B5EF4-FFF2-40B4-BE49-F238E27FC236}">
                <a16:creationId xmlns:a16="http://schemas.microsoft.com/office/drawing/2014/main" id="{8D0471EB-02F8-9157-A740-1DA653E0F82B}"/>
              </a:ext>
            </a:extLst>
          </p:cNvPr>
          <p:cNvSpPr>
            <a:spLocks noGrp="1"/>
          </p:cNvSpPr>
          <p:nvPr>
            <p:ph idx="1"/>
          </p:nvPr>
        </p:nvSpPr>
        <p:spPr>
          <a:xfrm>
            <a:off x="838200" y="1825624"/>
            <a:ext cx="10515600" cy="5032375"/>
          </a:xfrm>
        </p:spPr>
        <p:txBody>
          <a:bodyPr>
            <a:normAutofit/>
          </a:bodyPr>
          <a:lstStyle/>
          <a:p>
            <a:r>
              <a:rPr lang="en-GB" dirty="0" err="1"/>
              <a:t>Proactor</a:t>
            </a:r>
            <a:endParaRPr lang="en-GB" dirty="0"/>
          </a:p>
          <a:p>
            <a:pPr lvl="1"/>
            <a:r>
              <a:rPr lang="en-GB" dirty="0"/>
              <a:t>extension of the Half-Sync/Half-Async</a:t>
            </a:r>
          </a:p>
          <a:p>
            <a:r>
              <a:rPr lang="en-GB" dirty="0"/>
              <a:t>Reactor</a:t>
            </a:r>
          </a:p>
          <a:p>
            <a:pPr lvl="1"/>
            <a:r>
              <a:rPr lang="en-GB" dirty="0"/>
              <a:t>in conjunction with the Active Object pattern to implement the Half-Sync/Half-Reactive variant of the Half-Sync/Half-Async pattern</a:t>
            </a:r>
          </a:p>
          <a:p>
            <a:r>
              <a:rPr lang="en-GB" dirty="0"/>
              <a:t>Pipes and Filters</a:t>
            </a:r>
          </a:p>
          <a:p>
            <a:pPr lvl="1"/>
            <a:r>
              <a:rPr lang="en-GB" dirty="0"/>
              <a:t>general principles for implementing producer-consumer communication</a:t>
            </a:r>
          </a:p>
          <a:p>
            <a:pPr lvl="1"/>
            <a:r>
              <a:rPr lang="en-GB" dirty="0"/>
              <a:t>Half-Sync/Half-Async pattern can therefore be viewed as instances of the Pipes and Filters pattern</a:t>
            </a:r>
          </a:p>
          <a:p>
            <a:r>
              <a:rPr lang="en-GB" dirty="0"/>
              <a:t>Layers</a:t>
            </a:r>
          </a:p>
          <a:p>
            <a:pPr lvl="1"/>
            <a:r>
              <a:rPr lang="en-GB" dirty="0"/>
              <a:t>General principle of separating services into separate layers, thus HS/HA can thus be seen as a specialization of this</a:t>
            </a:r>
          </a:p>
        </p:txBody>
      </p:sp>
    </p:spTree>
    <p:extLst>
      <p:ext uri="{BB962C8B-B14F-4D97-AF65-F5344CB8AC3E}">
        <p14:creationId xmlns:p14="http://schemas.microsoft.com/office/powerpoint/2010/main" val="10683964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B9171-7983-AAF0-4224-843857374DA1}"/>
              </a:ext>
            </a:extLst>
          </p:cNvPr>
          <p:cNvSpPr>
            <a:spLocks noGrp="1"/>
          </p:cNvSpPr>
          <p:nvPr>
            <p:ph type="title"/>
          </p:nvPr>
        </p:nvSpPr>
        <p:spPr/>
        <p:txBody>
          <a:bodyPr/>
          <a:lstStyle/>
          <a:p>
            <a:r>
              <a:rPr lang="en-GB" dirty="0"/>
              <a:t>Used literature</a:t>
            </a:r>
          </a:p>
        </p:txBody>
      </p:sp>
      <p:sp>
        <p:nvSpPr>
          <p:cNvPr id="3" name="Content Placeholder 2">
            <a:extLst>
              <a:ext uri="{FF2B5EF4-FFF2-40B4-BE49-F238E27FC236}">
                <a16:creationId xmlns:a16="http://schemas.microsoft.com/office/drawing/2014/main" id="{6B7EAB4F-E3E5-8B13-0A1C-E68E62456D90}"/>
              </a:ext>
            </a:extLst>
          </p:cNvPr>
          <p:cNvSpPr>
            <a:spLocks noGrp="1"/>
          </p:cNvSpPr>
          <p:nvPr>
            <p:ph idx="1"/>
          </p:nvPr>
        </p:nvSpPr>
        <p:spPr/>
        <p:txBody>
          <a:bodyPr/>
          <a:lstStyle/>
          <a:p>
            <a:r>
              <a:rPr lang="en-GB" dirty="0">
                <a:hlinkClick r:id="rId2"/>
              </a:rPr>
              <a:t>https://www.dre.vanderbilt.edu/~schmidt/PDF/PLoP-95.pdf</a:t>
            </a:r>
            <a:endParaRPr lang="en-GB" dirty="0"/>
          </a:p>
          <a:p>
            <a:r>
              <a:rPr lang="en-GB" dirty="0">
                <a:hlinkClick r:id="rId3"/>
              </a:rPr>
              <a:t>https://medium.com/@maheshmaddi92/5-3-half-sync-half-async-5f4e0b334201</a:t>
            </a:r>
            <a:endParaRPr lang="en-GB" dirty="0"/>
          </a:p>
          <a:p>
            <a:r>
              <a:rPr lang="en-GB" dirty="0">
                <a:hlinkClick r:id="rId4"/>
              </a:rPr>
              <a:t>https://www.researchgate.net/publication/215835789_Pattern-Oriented_Software_Architecture_Patterns_for_Concurrent_and_Networked_Objects_Volume_2</a:t>
            </a:r>
            <a:endParaRPr lang="en-GB" dirty="0"/>
          </a:p>
          <a:p>
            <a:r>
              <a:rPr lang="en-GB" dirty="0">
                <a:hlinkClick r:id="rId5"/>
              </a:rPr>
              <a:t>https://www.youtube.com/watch?v=dde0GAWBRnQ&amp;ab_channel=DouglasSchmidt</a:t>
            </a:r>
            <a:endParaRPr lang="en-GB" dirty="0"/>
          </a:p>
          <a:p>
            <a:endParaRPr lang="en-GB" dirty="0"/>
          </a:p>
          <a:p>
            <a:endParaRPr lang="en-GB" dirty="0"/>
          </a:p>
        </p:txBody>
      </p:sp>
    </p:spTree>
    <p:extLst>
      <p:ext uri="{BB962C8B-B14F-4D97-AF65-F5344CB8AC3E}">
        <p14:creationId xmlns:p14="http://schemas.microsoft.com/office/powerpoint/2010/main" val="36450691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B9171-7983-AAF0-4224-843857374DA1}"/>
              </a:ext>
            </a:extLst>
          </p:cNvPr>
          <p:cNvSpPr>
            <a:spLocks noGrp="1"/>
          </p:cNvSpPr>
          <p:nvPr>
            <p:ph type="title"/>
          </p:nvPr>
        </p:nvSpPr>
        <p:spPr/>
        <p:txBody>
          <a:bodyPr/>
          <a:lstStyle/>
          <a:p>
            <a:r>
              <a:rPr lang="en-GB" dirty="0"/>
              <a:t>Problem</a:t>
            </a:r>
          </a:p>
        </p:txBody>
      </p:sp>
      <p:sp>
        <p:nvSpPr>
          <p:cNvPr id="3" name="Content Placeholder 2">
            <a:extLst>
              <a:ext uri="{FF2B5EF4-FFF2-40B4-BE49-F238E27FC236}">
                <a16:creationId xmlns:a16="http://schemas.microsoft.com/office/drawing/2014/main" id="{6B7EAB4F-E3E5-8B13-0A1C-E68E62456D90}"/>
              </a:ext>
            </a:extLst>
          </p:cNvPr>
          <p:cNvSpPr>
            <a:spLocks noGrp="1"/>
          </p:cNvSpPr>
          <p:nvPr>
            <p:ph idx="1"/>
          </p:nvPr>
        </p:nvSpPr>
        <p:spPr/>
        <p:txBody>
          <a:bodyPr/>
          <a:lstStyle/>
          <a:p>
            <a:r>
              <a:rPr lang="en-GB" dirty="0"/>
              <a:t>Concurrent systems often contain a mixture of asynchronous and synchronous processing services</a:t>
            </a:r>
          </a:p>
          <a:p>
            <a:r>
              <a:rPr lang="en-GB" dirty="0"/>
              <a:t>Developers intent to use both asynchronous and synchronous programs</a:t>
            </a:r>
          </a:p>
          <a:p>
            <a:r>
              <a:rPr lang="en-GB" dirty="0"/>
              <a:t>Architecture should allow for both asynchronous and synchronous programming</a:t>
            </a:r>
          </a:p>
          <a:p>
            <a:r>
              <a:rPr lang="en-GB" dirty="0"/>
              <a:t>The architecture should allow the communication between them</a:t>
            </a:r>
          </a:p>
        </p:txBody>
      </p:sp>
    </p:spTree>
    <p:extLst>
      <p:ext uri="{BB962C8B-B14F-4D97-AF65-F5344CB8AC3E}">
        <p14:creationId xmlns:p14="http://schemas.microsoft.com/office/powerpoint/2010/main" val="3520083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B9171-7983-AAF0-4224-843857374DA1}"/>
              </a:ext>
            </a:extLst>
          </p:cNvPr>
          <p:cNvSpPr>
            <a:spLocks noGrp="1"/>
          </p:cNvSpPr>
          <p:nvPr>
            <p:ph type="title"/>
          </p:nvPr>
        </p:nvSpPr>
        <p:spPr/>
        <p:txBody>
          <a:bodyPr/>
          <a:lstStyle/>
          <a:p>
            <a:r>
              <a:rPr lang="en-GB" dirty="0"/>
              <a:t>Solution</a:t>
            </a:r>
          </a:p>
        </p:txBody>
      </p:sp>
      <p:sp>
        <p:nvSpPr>
          <p:cNvPr id="3" name="Content Placeholder 2">
            <a:extLst>
              <a:ext uri="{FF2B5EF4-FFF2-40B4-BE49-F238E27FC236}">
                <a16:creationId xmlns:a16="http://schemas.microsoft.com/office/drawing/2014/main" id="{6B7EAB4F-E3E5-8B13-0A1C-E68E62456D90}"/>
              </a:ext>
            </a:extLst>
          </p:cNvPr>
          <p:cNvSpPr>
            <a:spLocks noGrp="1"/>
          </p:cNvSpPr>
          <p:nvPr>
            <p:ph idx="1"/>
          </p:nvPr>
        </p:nvSpPr>
        <p:spPr/>
        <p:txBody>
          <a:bodyPr/>
          <a:lstStyle/>
          <a:p>
            <a:r>
              <a:rPr lang="en-GB" dirty="0"/>
              <a:t>Decomposition of the system into three layers: Synchronous and asynchronous layer and a queueing layer</a:t>
            </a:r>
          </a:p>
        </p:txBody>
      </p:sp>
      <p:pic>
        <p:nvPicPr>
          <p:cNvPr id="4" name="Picture 2">
            <a:extLst>
              <a:ext uri="{FF2B5EF4-FFF2-40B4-BE49-F238E27FC236}">
                <a16:creationId xmlns:a16="http://schemas.microsoft.com/office/drawing/2014/main" id="{86F424CC-2F80-4A2E-025C-ADE1E02ED3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6651" y="2812799"/>
            <a:ext cx="10527149" cy="321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Tree>
    <p:extLst>
      <p:ext uri="{BB962C8B-B14F-4D97-AF65-F5344CB8AC3E}">
        <p14:creationId xmlns:p14="http://schemas.microsoft.com/office/powerpoint/2010/main" val="3809260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diagram of a task&#10;&#10;Description automatically generated">
            <a:extLst>
              <a:ext uri="{FF2B5EF4-FFF2-40B4-BE49-F238E27FC236}">
                <a16:creationId xmlns:a16="http://schemas.microsoft.com/office/drawing/2014/main" id="{94F00C5E-5DB7-D57C-5BF8-8211F1BF7E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5255" y="457199"/>
            <a:ext cx="5388214" cy="6136105"/>
          </a:xfrm>
          <a:prstGeom prst="rect">
            <a:avLst/>
          </a:prstGeom>
        </p:spPr>
      </p:pic>
    </p:spTree>
    <p:extLst>
      <p:ext uri="{BB962C8B-B14F-4D97-AF65-F5344CB8AC3E}">
        <p14:creationId xmlns:p14="http://schemas.microsoft.com/office/powerpoint/2010/main" val="761578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B9171-7983-AAF0-4224-843857374DA1}"/>
              </a:ext>
            </a:extLst>
          </p:cNvPr>
          <p:cNvSpPr>
            <a:spLocks noGrp="1"/>
          </p:cNvSpPr>
          <p:nvPr>
            <p:ph type="title"/>
          </p:nvPr>
        </p:nvSpPr>
        <p:spPr/>
        <p:txBody>
          <a:bodyPr/>
          <a:lstStyle/>
          <a:p>
            <a:r>
              <a:rPr lang="en-GB" dirty="0"/>
              <a:t>Example</a:t>
            </a:r>
          </a:p>
        </p:txBody>
      </p:sp>
      <p:sp>
        <p:nvSpPr>
          <p:cNvPr id="3" name="Content Placeholder 2">
            <a:extLst>
              <a:ext uri="{FF2B5EF4-FFF2-40B4-BE49-F238E27FC236}">
                <a16:creationId xmlns:a16="http://schemas.microsoft.com/office/drawing/2014/main" id="{6B7EAB4F-E3E5-8B13-0A1C-E68E62456D90}"/>
              </a:ext>
            </a:extLst>
          </p:cNvPr>
          <p:cNvSpPr>
            <a:spLocks noGrp="1"/>
          </p:cNvSpPr>
          <p:nvPr>
            <p:ph idx="1"/>
          </p:nvPr>
        </p:nvSpPr>
        <p:spPr>
          <a:xfrm>
            <a:off x="838200" y="1825625"/>
            <a:ext cx="5899484" cy="4351338"/>
          </a:xfrm>
        </p:spPr>
        <p:txBody>
          <a:bodyPr/>
          <a:lstStyle/>
          <a:p>
            <a:r>
              <a:rPr lang="en-GB" dirty="0"/>
              <a:t>The BSD UNIX operating system</a:t>
            </a:r>
          </a:p>
        </p:txBody>
      </p:sp>
      <p:pic>
        <p:nvPicPr>
          <p:cNvPr id="4" name="Picture 3">
            <a:extLst>
              <a:ext uri="{FF2B5EF4-FFF2-40B4-BE49-F238E27FC236}">
                <a16:creationId xmlns:a16="http://schemas.microsoft.com/office/drawing/2014/main" id="{62DC7FE4-D593-FCE5-45C6-4A86AB93944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7085" y="3061785"/>
            <a:ext cx="5712104" cy="2893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5" name="Content Placeholder 2">
            <a:extLst>
              <a:ext uri="{FF2B5EF4-FFF2-40B4-BE49-F238E27FC236}">
                <a16:creationId xmlns:a16="http://schemas.microsoft.com/office/drawing/2014/main" id="{4AD2B248-8CBC-3892-A2A3-60031B204363}"/>
              </a:ext>
            </a:extLst>
          </p:cNvPr>
          <p:cNvSpPr txBox="1">
            <a:spLocks/>
          </p:cNvSpPr>
          <p:nvPr/>
        </p:nvSpPr>
        <p:spPr>
          <a:xfrm>
            <a:off x="6549189" y="1825625"/>
            <a:ext cx="589948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Web applications</a:t>
            </a:r>
          </a:p>
        </p:txBody>
      </p:sp>
      <p:pic>
        <p:nvPicPr>
          <p:cNvPr id="9" name="Picture 8">
            <a:extLst>
              <a:ext uri="{FF2B5EF4-FFF2-40B4-BE49-F238E27FC236}">
                <a16:creationId xmlns:a16="http://schemas.microsoft.com/office/drawing/2014/main" id="{5F020205-19F9-FE79-2F3F-9C701CE484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99822" y="3429000"/>
            <a:ext cx="5198218" cy="486583"/>
          </a:xfrm>
          <a:prstGeom prst="rect">
            <a:avLst/>
          </a:prstGeom>
        </p:spPr>
      </p:pic>
    </p:spTree>
    <p:extLst>
      <p:ext uri="{BB962C8B-B14F-4D97-AF65-F5344CB8AC3E}">
        <p14:creationId xmlns:p14="http://schemas.microsoft.com/office/powerpoint/2010/main" val="429131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0BFC9-81BB-78C1-333B-7AE4045EB031}"/>
              </a:ext>
            </a:extLst>
          </p:cNvPr>
          <p:cNvSpPr>
            <a:spLocks noGrp="1"/>
          </p:cNvSpPr>
          <p:nvPr>
            <p:ph type="title"/>
          </p:nvPr>
        </p:nvSpPr>
        <p:spPr/>
        <p:txBody>
          <a:bodyPr/>
          <a:lstStyle/>
          <a:p>
            <a:r>
              <a:rPr lang="en-GB"/>
              <a:t>Structure</a:t>
            </a:r>
            <a:endParaRPr lang="en-GB" dirty="0"/>
          </a:p>
        </p:txBody>
      </p:sp>
      <p:sp>
        <p:nvSpPr>
          <p:cNvPr id="3" name="Content Placeholder 2">
            <a:extLst>
              <a:ext uri="{FF2B5EF4-FFF2-40B4-BE49-F238E27FC236}">
                <a16:creationId xmlns:a16="http://schemas.microsoft.com/office/drawing/2014/main" id="{B38DCC0F-4FB7-C469-C23D-37DD6760CCD9}"/>
              </a:ext>
            </a:extLst>
          </p:cNvPr>
          <p:cNvSpPr>
            <a:spLocks noGrp="1"/>
          </p:cNvSpPr>
          <p:nvPr>
            <p:ph idx="1"/>
          </p:nvPr>
        </p:nvSpPr>
        <p:spPr>
          <a:xfrm>
            <a:off x="838200" y="1825625"/>
            <a:ext cx="4708358" cy="4351338"/>
          </a:xfrm>
        </p:spPr>
        <p:txBody>
          <a:bodyPr/>
          <a:lstStyle/>
          <a:p>
            <a:r>
              <a:rPr lang="en-GB" dirty="0"/>
              <a:t>Follows the Layers pattern:</a:t>
            </a:r>
          </a:p>
          <a:p>
            <a:pPr lvl="1"/>
            <a:r>
              <a:rPr lang="en-GB" dirty="0"/>
              <a:t>Synchronous service</a:t>
            </a:r>
          </a:p>
          <a:p>
            <a:pPr lvl="1"/>
            <a:r>
              <a:rPr lang="en-GB" dirty="0"/>
              <a:t>Asynchronous service</a:t>
            </a:r>
          </a:p>
          <a:p>
            <a:pPr lvl="1"/>
            <a:r>
              <a:rPr lang="en-GB" dirty="0"/>
              <a:t>Queueing layer</a:t>
            </a:r>
          </a:p>
          <a:p>
            <a:pPr lvl="1"/>
            <a:r>
              <a:rPr lang="en-GB" dirty="0"/>
              <a:t>External event sources</a:t>
            </a:r>
          </a:p>
        </p:txBody>
      </p:sp>
      <p:sp>
        <p:nvSpPr>
          <p:cNvPr id="4" name="Content Placeholder 2">
            <a:extLst>
              <a:ext uri="{FF2B5EF4-FFF2-40B4-BE49-F238E27FC236}">
                <a16:creationId xmlns:a16="http://schemas.microsoft.com/office/drawing/2014/main" id="{70AEF546-1863-CF0F-C485-A9297D274B60}"/>
              </a:ext>
            </a:extLst>
          </p:cNvPr>
          <p:cNvSpPr txBox="1">
            <a:spLocks/>
          </p:cNvSpPr>
          <p:nvPr/>
        </p:nvSpPr>
        <p:spPr>
          <a:xfrm>
            <a:off x="6096000" y="1854534"/>
            <a:ext cx="4708358"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Dynamics:</a:t>
            </a:r>
          </a:p>
          <a:p>
            <a:pPr lvl="1"/>
            <a:r>
              <a:rPr lang="en-GB" dirty="0"/>
              <a:t>Asynchronous phase</a:t>
            </a:r>
          </a:p>
          <a:p>
            <a:pPr lvl="1"/>
            <a:r>
              <a:rPr lang="en-GB" dirty="0"/>
              <a:t>Queueing phase</a:t>
            </a:r>
          </a:p>
          <a:p>
            <a:pPr lvl="1"/>
            <a:r>
              <a:rPr lang="en-GB" dirty="0"/>
              <a:t>Synchronous phase</a:t>
            </a:r>
          </a:p>
        </p:txBody>
      </p:sp>
    </p:spTree>
    <p:extLst>
      <p:ext uri="{BB962C8B-B14F-4D97-AF65-F5344CB8AC3E}">
        <p14:creationId xmlns:p14="http://schemas.microsoft.com/office/powerpoint/2010/main" val="13699286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a:extLst>
              <a:ext uri="{FF2B5EF4-FFF2-40B4-BE49-F238E27FC236}">
                <a16:creationId xmlns:a16="http://schemas.microsoft.com/office/drawing/2014/main" id="{CAA7A8DE-15DF-66B4-5571-FB8A2402D83E}"/>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7621" y="264695"/>
            <a:ext cx="11996758" cy="6593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947507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5D615-38E9-43AA-778D-104225BBAC05}"/>
              </a:ext>
            </a:extLst>
          </p:cNvPr>
          <p:cNvSpPr>
            <a:spLocks noGrp="1"/>
          </p:cNvSpPr>
          <p:nvPr>
            <p:ph type="title"/>
          </p:nvPr>
        </p:nvSpPr>
        <p:spPr>
          <a:xfrm>
            <a:off x="0" y="0"/>
            <a:ext cx="10515600" cy="1325563"/>
          </a:xfrm>
        </p:spPr>
        <p:txBody>
          <a:bodyPr/>
          <a:lstStyle/>
          <a:p>
            <a:r>
              <a:rPr lang="en-GB" dirty="0"/>
              <a:t>Implementation</a:t>
            </a:r>
          </a:p>
        </p:txBody>
      </p:sp>
      <p:sp>
        <p:nvSpPr>
          <p:cNvPr id="8" name="TextBox 7">
            <a:extLst>
              <a:ext uri="{FF2B5EF4-FFF2-40B4-BE49-F238E27FC236}">
                <a16:creationId xmlns:a16="http://schemas.microsoft.com/office/drawing/2014/main" id="{AD71D981-6A55-13AB-53B7-33C61BAD8F73}"/>
              </a:ext>
            </a:extLst>
          </p:cNvPr>
          <p:cNvSpPr txBox="1"/>
          <p:nvPr/>
        </p:nvSpPr>
        <p:spPr>
          <a:xfrm>
            <a:off x="0" y="890336"/>
            <a:ext cx="5510463" cy="6586418"/>
          </a:xfrm>
          <a:prstGeom prst="rect">
            <a:avLst/>
          </a:prstGeom>
          <a:noFill/>
        </p:spPr>
        <p:txBody>
          <a:bodyPr wrap="square" rtlCol="0">
            <a:spAutoFit/>
          </a:bodyPr>
          <a:lstStyle/>
          <a:p>
            <a:r>
              <a:rPr lang="en-GB" sz="1600" dirty="0">
                <a:solidFill>
                  <a:srgbClr val="0000FF"/>
                </a:solidFill>
                <a:latin typeface="Cascadia Mono" panose="020B0609020000020004" pitchFamily="49" charset="0"/>
              </a:rPr>
              <a:t>class</a:t>
            </a:r>
            <a:r>
              <a:rPr lang="en-GB" sz="1600" dirty="0">
                <a:solidFill>
                  <a:srgbClr val="000000"/>
                </a:solidFill>
                <a:latin typeface="Cascadia Mono" panose="020B0609020000020004" pitchFamily="49" charset="0"/>
              </a:rPr>
              <a:t> </a:t>
            </a:r>
            <a:r>
              <a:rPr lang="en-GB" sz="1600" dirty="0" err="1">
                <a:solidFill>
                  <a:srgbClr val="2B91AF"/>
                </a:solidFill>
                <a:latin typeface="Cascadia Mono" panose="020B0609020000020004" pitchFamily="49" charset="0"/>
              </a:rPr>
              <a:t>HalfSyncHalfAsync</a:t>
            </a:r>
            <a:r>
              <a:rPr lang="en-GB" sz="1600" dirty="0">
                <a:solidFill>
                  <a:srgbClr val="000000"/>
                </a:solidFill>
                <a:latin typeface="Cascadia Mono" panose="020B0609020000020004" pitchFamily="49" charset="0"/>
              </a:rPr>
              <a:t> {</a:t>
            </a:r>
          </a:p>
          <a:p>
            <a:r>
              <a:rPr lang="en-GB" sz="1600" dirty="0">
                <a:solidFill>
                  <a:srgbClr val="0000FF"/>
                </a:solidFill>
                <a:latin typeface="Cascadia Mono" panose="020B0609020000020004" pitchFamily="49" charset="0"/>
              </a:rPr>
              <a:t>public</a:t>
            </a:r>
            <a:r>
              <a:rPr lang="en-GB" sz="1600" dirty="0">
                <a:solidFill>
                  <a:srgbClr val="000000"/>
                </a:solidFill>
                <a:latin typeface="Cascadia Mono" panose="020B0609020000020004" pitchFamily="49" charset="0"/>
              </a:rPr>
              <a:t>:</a:t>
            </a:r>
          </a:p>
          <a:p>
            <a:r>
              <a:rPr lang="en-GB" sz="1600" dirty="0">
                <a:solidFill>
                  <a:srgbClr val="000000"/>
                </a:solidFill>
                <a:latin typeface="Cascadia Mono" panose="020B0609020000020004" pitchFamily="49" charset="0"/>
              </a:rPr>
              <a:t>    </a:t>
            </a:r>
            <a:r>
              <a:rPr lang="en-GB" sz="1600" dirty="0" err="1">
                <a:solidFill>
                  <a:srgbClr val="000000"/>
                </a:solidFill>
                <a:latin typeface="Cascadia Mono" panose="020B0609020000020004" pitchFamily="49" charset="0"/>
              </a:rPr>
              <a:t>HalfSyncHalfAsync</a:t>
            </a:r>
            <a:r>
              <a:rPr lang="en-GB" sz="1600" dirty="0">
                <a:solidFill>
                  <a:srgbClr val="000000"/>
                </a:solidFill>
                <a:latin typeface="Cascadia Mono" panose="020B0609020000020004" pitchFamily="49" charset="0"/>
              </a:rPr>
              <a:t>() {</a:t>
            </a:r>
          </a:p>
          <a:p>
            <a:r>
              <a:rPr lang="en-GB" sz="1600" dirty="0">
                <a:solidFill>
                  <a:srgbClr val="000000"/>
                </a:solidFill>
                <a:latin typeface="Cascadia Mono" panose="020B0609020000020004" pitchFamily="49" charset="0"/>
              </a:rPr>
              <a:t>        worker </a:t>
            </a:r>
            <a:r>
              <a:rPr lang="en-GB" sz="1600" dirty="0">
                <a:solidFill>
                  <a:srgbClr val="008080"/>
                </a:solidFill>
                <a:latin typeface="Cascadia Mono" panose="020B0609020000020004" pitchFamily="49" charset="0"/>
              </a:rPr>
              <a:t>=</a:t>
            </a:r>
            <a:r>
              <a:rPr lang="en-GB" sz="1600" dirty="0">
                <a:solidFill>
                  <a:srgbClr val="000000"/>
                </a:solidFill>
                <a:latin typeface="Cascadia Mono" panose="020B0609020000020004" pitchFamily="49" charset="0"/>
              </a:rPr>
              <a:t> std::</a:t>
            </a:r>
            <a:r>
              <a:rPr lang="en-GB" sz="1600" dirty="0">
                <a:solidFill>
                  <a:srgbClr val="2B91AF"/>
                </a:solidFill>
                <a:latin typeface="Cascadia Mono" panose="020B0609020000020004" pitchFamily="49" charset="0"/>
              </a:rPr>
              <a:t>thread</a:t>
            </a:r>
            <a:r>
              <a:rPr lang="en-GB" sz="1600" dirty="0">
                <a:solidFill>
                  <a:srgbClr val="000000"/>
                </a:solidFill>
                <a:latin typeface="Cascadia Mono" panose="020B0609020000020004" pitchFamily="49" charset="0"/>
              </a:rPr>
              <a:t>([</a:t>
            </a:r>
            <a:r>
              <a:rPr lang="en-GB" sz="1600" dirty="0">
                <a:solidFill>
                  <a:srgbClr val="0000FF"/>
                </a:solidFill>
                <a:latin typeface="Cascadia Mono" panose="020B0609020000020004" pitchFamily="49" charset="0"/>
              </a:rPr>
              <a:t>this</a:t>
            </a:r>
            <a:r>
              <a:rPr lang="en-GB" sz="1600" dirty="0">
                <a:solidFill>
                  <a:srgbClr val="000000"/>
                </a:solidFill>
                <a:latin typeface="Cascadia Mono" panose="020B0609020000020004" pitchFamily="49" charset="0"/>
              </a:rPr>
              <a:t>] { </a:t>
            </a:r>
            <a:r>
              <a:rPr lang="en-GB" sz="1600" dirty="0">
                <a:solidFill>
                  <a:srgbClr val="0000FF"/>
                </a:solidFill>
                <a:latin typeface="Cascadia Mono" panose="020B0609020000020004" pitchFamily="49" charset="0"/>
              </a:rPr>
              <a:t>this</a:t>
            </a:r>
            <a:r>
              <a:rPr lang="en-GB" sz="1600" dirty="0">
                <a:solidFill>
                  <a:srgbClr val="000000"/>
                </a:solidFill>
                <a:latin typeface="Cascadia Mono" panose="020B0609020000020004" pitchFamily="49" charset="0"/>
              </a:rPr>
              <a:t>-&gt;</a:t>
            </a:r>
            <a:r>
              <a:rPr lang="en-GB" sz="1600" dirty="0" err="1">
                <a:solidFill>
                  <a:srgbClr val="000000"/>
                </a:solidFill>
                <a:latin typeface="Cascadia Mono" panose="020B0609020000020004" pitchFamily="49" charset="0"/>
              </a:rPr>
              <a:t>processQueue</a:t>
            </a:r>
            <a:r>
              <a:rPr lang="en-GB" sz="1600" dirty="0">
                <a:solidFill>
                  <a:srgbClr val="000000"/>
                </a:solidFill>
                <a:latin typeface="Cascadia Mono" panose="020B0609020000020004" pitchFamily="49" charset="0"/>
              </a:rPr>
              <a:t>(); });</a:t>
            </a:r>
          </a:p>
          <a:p>
            <a:r>
              <a:rPr lang="en-GB" sz="1600" dirty="0">
                <a:solidFill>
                  <a:srgbClr val="000000"/>
                </a:solidFill>
                <a:latin typeface="Cascadia Mono" panose="020B0609020000020004" pitchFamily="49" charset="0"/>
              </a:rPr>
              <a:t>    }</a:t>
            </a:r>
          </a:p>
          <a:p>
            <a:r>
              <a:rPr lang="en-GB" sz="1600" dirty="0">
                <a:solidFill>
                  <a:srgbClr val="000000"/>
                </a:solidFill>
                <a:latin typeface="Cascadia Mono" panose="020B0609020000020004" pitchFamily="49" charset="0"/>
              </a:rPr>
              <a:t>    ~</a:t>
            </a:r>
            <a:r>
              <a:rPr lang="en-GB" sz="1600" dirty="0" err="1">
                <a:solidFill>
                  <a:srgbClr val="000000"/>
                </a:solidFill>
                <a:latin typeface="Cascadia Mono" panose="020B0609020000020004" pitchFamily="49" charset="0"/>
              </a:rPr>
              <a:t>HalfSyncHalfAsync</a:t>
            </a:r>
            <a:r>
              <a:rPr lang="en-GB" sz="1600" dirty="0">
                <a:solidFill>
                  <a:srgbClr val="000000"/>
                </a:solidFill>
                <a:latin typeface="Cascadia Mono" panose="020B0609020000020004" pitchFamily="49" charset="0"/>
              </a:rPr>
              <a:t>() {</a:t>
            </a:r>
          </a:p>
          <a:p>
            <a:r>
              <a:rPr lang="en-GB" sz="1600" dirty="0">
                <a:solidFill>
                  <a:srgbClr val="000000"/>
                </a:solidFill>
                <a:latin typeface="Cascadia Mono" panose="020B0609020000020004" pitchFamily="49" charset="0"/>
              </a:rPr>
              <a:t>        {</a:t>
            </a:r>
          </a:p>
          <a:p>
            <a:r>
              <a:rPr lang="en-GB" sz="1600" dirty="0">
                <a:solidFill>
                  <a:srgbClr val="000000"/>
                </a:solidFill>
                <a:latin typeface="Cascadia Mono" panose="020B0609020000020004" pitchFamily="49" charset="0"/>
              </a:rPr>
              <a:t>            std::</a:t>
            </a:r>
            <a:r>
              <a:rPr lang="en-GB" sz="1600" dirty="0" err="1">
                <a:solidFill>
                  <a:srgbClr val="2B91AF"/>
                </a:solidFill>
                <a:latin typeface="Cascadia Mono" panose="020B0609020000020004" pitchFamily="49" charset="0"/>
              </a:rPr>
              <a:t>lock_guard</a:t>
            </a:r>
            <a:r>
              <a:rPr lang="en-GB" sz="1600" dirty="0">
                <a:solidFill>
                  <a:srgbClr val="000000"/>
                </a:solidFill>
                <a:latin typeface="Cascadia Mono" panose="020B0609020000020004" pitchFamily="49" charset="0"/>
              </a:rPr>
              <a:t>&lt;std::</a:t>
            </a:r>
            <a:r>
              <a:rPr lang="en-GB" sz="1600" dirty="0">
                <a:solidFill>
                  <a:srgbClr val="2B91AF"/>
                </a:solidFill>
                <a:latin typeface="Cascadia Mono" panose="020B0609020000020004" pitchFamily="49" charset="0"/>
              </a:rPr>
              <a:t>mutex</a:t>
            </a:r>
            <a:r>
              <a:rPr lang="en-GB" sz="1600" dirty="0">
                <a:solidFill>
                  <a:srgbClr val="000000"/>
                </a:solidFill>
                <a:latin typeface="Cascadia Mono" panose="020B0609020000020004" pitchFamily="49" charset="0"/>
              </a:rPr>
              <a:t>&gt; lock(</a:t>
            </a:r>
            <a:r>
              <a:rPr lang="en-GB" sz="1600" dirty="0" err="1">
                <a:solidFill>
                  <a:srgbClr val="000000"/>
                </a:solidFill>
                <a:latin typeface="Cascadia Mono" panose="020B0609020000020004" pitchFamily="49" charset="0"/>
              </a:rPr>
              <a:t>mtx</a:t>
            </a:r>
            <a:r>
              <a:rPr lang="en-GB" sz="1600" dirty="0">
                <a:solidFill>
                  <a:srgbClr val="000000"/>
                </a:solidFill>
                <a:latin typeface="Cascadia Mono" panose="020B0609020000020004" pitchFamily="49" charset="0"/>
              </a:rPr>
              <a:t>);</a:t>
            </a:r>
          </a:p>
          <a:p>
            <a:r>
              <a:rPr lang="en-GB" sz="1600" dirty="0">
                <a:solidFill>
                  <a:srgbClr val="000000"/>
                </a:solidFill>
                <a:latin typeface="Cascadia Mono" panose="020B0609020000020004" pitchFamily="49" charset="0"/>
              </a:rPr>
              <a:t>            stop = </a:t>
            </a:r>
            <a:r>
              <a:rPr lang="en-GB" sz="1600" dirty="0">
                <a:solidFill>
                  <a:srgbClr val="0000FF"/>
                </a:solidFill>
                <a:latin typeface="Cascadia Mono" panose="020B0609020000020004" pitchFamily="49" charset="0"/>
              </a:rPr>
              <a:t>true</a:t>
            </a:r>
            <a:r>
              <a:rPr lang="en-GB" sz="1600" dirty="0">
                <a:solidFill>
                  <a:srgbClr val="000000"/>
                </a:solidFill>
                <a:latin typeface="Cascadia Mono" panose="020B0609020000020004" pitchFamily="49" charset="0"/>
              </a:rPr>
              <a:t>;</a:t>
            </a:r>
          </a:p>
          <a:p>
            <a:r>
              <a:rPr lang="en-GB" sz="1600" dirty="0">
                <a:solidFill>
                  <a:srgbClr val="000000"/>
                </a:solidFill>
                <a:latin typeface="Cascadia Mono" panose="020B0609020000020004" pitchFamily="49" charset="0"/>
              </a:rPr>
              <a:t>        }</a:t>
            </a:r>
          </a:p>
          <a:p>
            <a:r>
              <a:rPr lang="en-GB" sz="1600" dirty="0">
                <a:solidFill>
                  <a:srgbClr val="000000"/>
                </a:solidFill>
                <a:latin typeface="Cascadia Mono" panose="020B0609020000020004" pitchFamily="49" charset="0"/>
              </a:rPr>
              <a:t>        </a:t>
            </a:r>
            <a:r>
              <a:rPr lang="en-GB" sz="1600" dirty="0" err="1">
                <a:solidFill>
                  <a:srgbClr val="000000"/>
                </a:solidFill>
                <a:latin typeface="Cascadia Mono" panose="020B0609020000020004" pitchFamily="49" charset="0"/>
              </a:rPr>
              <a:t>cv.notify_all</a:t>
            </a:r>
            <a:r>
              <a:rPr lang="en-GB" sz="1600" dirty="0">
                <a:solidFill>
                  <a:srgbClr val="000000"/>
                </a:solidFill>
                <a:latin typeface="Cascadia Mono" panose="020B0609020000020004" pitchFamily="49" charset="0"/>
              </a:rPr>
              <a:t>();</a:t>
            </a:r>
          </a:p>
          <a:p>
            <a:r>
              <a:rPr lang="en-GB" sz="1600" dirty="0">
                <a:solidFill>
                  <a:srgbClr val="000000"/>
                </a:solidFill>
                <a:latin typeface="Cascadia Mono" panose="020B0609020000020004" pitchFamily="49" charset="0"/>
              </a:rPr>
              <a:t>        </a:t>
            </a:r>
            <a:r>
              <a:rPr lang="en-GB" sz="1600" dirty="0" err="1">
                <a:solidFill>
                  <a:srgbClr val="000000"/>
                </a:solidFill>
                <a:latin typeface="Cascadia Mono" panose="020B0609020000020004" pitchFamily="49" charset="0"/>
              </a:rPr>
              <a:t>worker.join</a:t>
            </a:r>
            <a:r>
              <a:rPr lang="en-GB" sz="1600" dirty="0">
                <a:solidFill>
                  <a:srgbClr val="000000"/>
                </a:solidFill>
                <a:latin typeface="Cascadia Mono" panose="020B0609020000020004" pitchFamily="49" charset="0"/>
              </a:rPr>
              <a:t>();</a:t>
            </a:r>
          </a:p>
          <a:p>
            <a:r>
              <a:rPr lang="en-GB" sz="1600" dirty="0">
                <a:solidFill>
                  <a:srgbClr val="000000"/>
                </a:solidFill>
                <a:latin typeface="Cascadia Mono" panose="020B0609020000020004" pitchFamily="49" charset="0"/>
              </a:rPr>
              <a:t>    }</a:t>
            </a:r>
          </a:p>
          <a:p>
            <a:r>
              <a:rPr lang="en-GB" sz="1600" dirty="0">
                <a:solidFill>
                  <a:srgbClr val="000000"/>
                </a:solidFill>
                <a:latin typeface="Cascadia Mono" panose="020B0609020000020004" pitchFamily="49" charset="0"/>
              </a:rPr>
              <a:t>    </a:t>
            </a:r>
            <a:r>
              <a:rPr lang="en-GB" sz="1600" dirty="0">
                <a:solidFill>
                  <a:srgbClr val="0000FF"/>
                </a:solidFill>
                <a:latin typeface="Cascadia Mono" panose="020B0609020000020004" pitchFamily="49" charset="0"/>
              </a:rPr>
              <a:t>void</a:t>
            </a:r>
            <a:r>
              <a:rPr lang="en-GB" sz="1600" dirty="0">
                <a:solidFill>
                  <a:srgbClr val="000000"/>
                </a:solidFill>
                <a:latin typeface="Cascadia Mono" panose="020B0609020000020004" pitchFamily="49" charset="0"/>
              </a:rPr>
              <a:t> </a:t>
            </a:r>
            <a:r>
              <a:rPr lang="en-GB" sz="1600" dirty="0" err="1">
                <a:solidFill>
                  <a:srgbClr val="000000"/>
                </a:solidFill>
                <a:latin typeface="Cascadia Mono" panose="020B0609020000020004" pitchFamily="49" charset="0"/>
              </a:rPr>
              <a:t>asyncPart</a:t>
            </a:r>
            <a:r>
              <a:rPr lang="en-GB" sz="1600" dirty="0">
                <a:solidFill>
                  <a:srgbClr val="000000"/>
                </a:solidFill>
                <a:latin typeface="Cascadia Mono" panose="020B0609020000020004" pitchFamily="49" charset="0"/>
              </a:rPr>
              <a:t>(</a:t>
            </a:r>
            <a:r>
              <a:rPr lang="en-GB" sz="1600" dirty="0">
                <a:solidFill>
                  <a:srgbClr val="0000FF"/>
                </a:solidFill>
                <a:latin typeface="Cascadia Mono" panose="020B0609020000020004" pitchFamily="49" charset="0"/>
              </a:rPr>
              <a:t>int</a:t>
            </a:r>
            <a:r>
              <a:rPr lang="en-GB" sz="1600" dirty="0">
                <a:solidFill>
                  <a:srgbClr val="000000"/>
                </a:solidFill>
                <a:latin typeface="Cascadia Mono" panose="020B0609020000020004" pitchFamily="49" charset="0"/>
              </a:rPr>
              <a:t> </a:t>
            </a:r>
            <a:r>
              <a:rPr lang="en-GB" sz="1600" dirty="0">
                <a:solidFill>
                  <a:srgbClr val="808080"/>
                </a:solidFill>
                <a:latin typeface="Cascadia Mono" panose="020B0609020000020004" pitchFamily="49" charset="0"/>
              </a:rPr>
              <a:t>data</a:t>
            </a:r>
            <a:r>
              <a:rPr lang="en-GB" sz="1600" dirty="0">
                <a:solidFill>
                  <a:srgbClr val="000000"/>
                </a:solidFill>
                <a:latin typeface="Cascadia Mono" panose="020B0609020000020004" pitchFamily="49" charset="0"/>
              </a:rPr>
              <a:t>) {</a:t>
            </a:r>
          </a:p>
          <a:p>
            <a:r>
              <a:rPr lang="en-GB" sz="1600" dirty="0">
                <a:solidFill>
                  <a:srgbClr val="000000"/>
                </a:solidFill>
                <a:latin typeface="Cascadia Mono" panose="020B0609020000020004" pitchFamily="49" charset="0"/>
              </a:rPr>
              <a:t>        {</a:t>
            </a:r>
          </a:p>
          <a:p>
            <a:r>
              <a:rPr lang="en-GB" sz="1600" dirty="0">
                <a:solidFill>
                  <a:srgbClr val="000000"/>
                </a:solidFill>
                <a:latin typeface="Cascadia Mono" panose="020B0609020000020004" pitchFamily="49" charset="0"/>
              </a:rPr>
              <a:t>            std::</a:t>
            </a:r>
            <a:r>
              <a:rPr lang="en-GB" sz="1600" dirty="0" err="1">
                <a:solidFill>
                  <a:srgbClr val="2B91AF"/>
                </a:solidFill>
                <a:latin typeface="Cascadia Mono" panose="020B0609020000020004" pitchFamily="49" charset="0"/>
              </a:rPr>
              <a:t>lock_guard</a:t>
            </a:r>
            <a:r>
              <a:rPr lang="en-GB" sz="1600" dirty="0">
                <a:solidFill>
                  <a:srgbClr val="000000"/>
                </a:solidFill>
                <a:latin typeface="Cascadia Mono" panose="020B0609020000020004" pitchFamily="49" charset="0"/>
              </a:rPr>
              <a:t>&lt;std::</a:t>
            </a:r>
            <a:r>
              <a:rPr lang="en-GB" sz="1600" dirty="0">
                <a:solidFill>
                  <a:srgbClr val="2B91AF"/>
                </a:solidFill>
                <a:latin typeface="Cascadia Mono" panose="020B0609020000020004" pitchFamily="49" charset="0"/>
              </a:rPr>
              <a:t>mutex</a:t>
            </a:r>
            <a:r>
              <a:rPr lang="en-GB" sz="1600" dirty="0">
                <a:solidFill>
                  <a:srgbClr val="000000"/>
                </a:solidFill>
                <a:latin typeface="Cascadia Mono" panose="020B0609020000020004" pitchFamily="49" charset="0"/>
              </a:rPr>
              <a:t>&gt; lock(</a:t>
            </a:r>
            <a:r>
              <a:rPr lang="en-GB" sz="1600" dirty="0" err="1">
                <a:solidFill>
                  <a:srgbClr val="000000"/>
                </a:solidFill>
                <a:latin typeface="Cascadia Mono" panose="020B0609020000020004" pitchFamily="49" charset="0"/>
              </a:rPr>
              <a:t>mtx</a:t>
            </a:r>
            <a:r>
              <a:rPr lang="en-GB" sz="1600" dirty="0">
                <a:solidFill>
                  <a:srgbClr val="000000"/>
                </a:solidFill>
                <a:latin typeface="Cascadia Mono" panose="020B0609020000020004" pitchFamily="49" charset="0"/>
              </a:rPr>
              <a:t>);</a:t>
            </a:r>
          </a:p>
          <a:p>
            <a:r>
              <a:rPr lang="en-GB" sz="1600" dirty="0">
                <a:solidFill>
                  <a:srgbClr val="000000"/>
                </a:solidFill>
                <a:latin typeface="Cascadia Mono" panose="020B0609020000020004" pitchFamily="49" charset="0"/>
              </a:rPr>
              <a:t>            </a:t>
            </a:r>
            <a:r>
              <a:rPr lang="en-GB" sz="1600" dirty="0" err="1">
                <a:solidFill>
                  <a:srgbClr val="000000"/>
                </a:solidFill>
                <a:latin typeface="Cascadia Mono" panose="020B0609020000020004" pitchFamily="49" charset="0"/>
              </a:rPr>
              <a:t>queue.push</a:t>
            </a:r>
            <a:r>
              <a:rPr lang="en-GB" sz="1600" dirty="0">
                <a:solidFill>
                  <a:srgbClr val="000000"/>
                </a:solidFill>
                <a:latin typeface="Cascadia Mono" panose="020B0609020000020004" pitchFamily="49" charset="0"/>
              </a:rPr>
              <a:t>(</a:t>
            </a:r>
            <a:r>
              <a:rPr lang="en-GB" sz="1600" dirty="0">
                <a:solidFill>
                  <a:srgbClr val="808080"/>
                </a:solidFill>
                <a:latin typeface="Cascadia Mono" panose="020B0609020000020004" pitchFamily="49" charset="0"/>
              </a:rPr>
              <a:t>data</a:t>
            </a:r>
            <a:r>
              <a:rPr lang="en-GB" sz="1600" dirty="0">
                <a:solidFill>
                  <a:srgbClr val="000000"/>
                </a:solidFill>
                <a:latin typeface="Cascadia Mono" panose="020B0609020000020004" pitchFamily="49" charset="0"/>
              </a:rPr>
              <a:t>);</a:t>
            </a:r>
          </a:p>
          <a:p>
            <a:r>
              <a:rPr lang="en-GB" sz="1600" dirty="0">
                <a:solidFill>
                  <a:srgbClr val="000000"/>
                </a:solidFill>
                <a:latin typeface="Cascadia Mono" panose="020B0609020000020004" pitchFamily="49" charset="0"/>
              </a:rPr>
              <a:t>        }</a:t>
            </a:r>
          </a:p>
          <a:p>
            <a:r>
              <a:rPr lang="en-GB" sz="1600" dirty="0">
                <a:solidFill>
                  <a:srgbClr val="000000"/>
                </a:solidFill>
                <a:latin typeface="Cascadia Mono" panose="020B0609020000020004" pitchFamily="49" charset="0"/>
              </a:rPr>
              <a:t>        </a:t>
            </a:r>
            <a:r>
              <a:rPr lang="en-GB" sz="1600" dirty="0" err="1">
                <a:solidFill>
                  <a:srgbClr val="000000"/>
                </a:solidFill>
                <a:latin typeface="Cascadia Mono" panose="020B0609020000020004" pitchFamily="49" charset="0"/>
              </a:rPr>
              <a:t>cv.notify_all</a:t>
            </a:r>
            <a:r>
              <a:rPr lang="en-GB" sz="1600" dirty="0">
                <a:solidFill>
                  <a:srgbClr val="000000"/>
                </a:solidFill>
                <a:latin typeface="Cascadia Mono" panose="020B0609020000020004" pitchFamily="49" charset="0"/>
              </a:rPr>
              <a:t>();</a:t>
            </a:r>
          </a:p>
          <a:p>
            <a:r>
              <a:rPr lang="en-GB" sz="1600" dirty="0">
                <a:solidFill>
                  <a:srgbClr val="000000"/>
                </a:solidFill>
                <a:latin typeface="Cascadia Mono" panose="020B0609020000020004" pitchFamily="49" charset="0"/>
              </a:rPr>
              <a:t>    }</a:t>
            </a:r>
          </a:p>
          <a:p>
            <a:endParaRPr lang="en-GB" sz="1800" dirty="0">
              <a:solidFill>
                <a:srgbClr val="000000"/>
              </a:solidFill>
              <a:latin typeface="Cascadia Mono" panose="020B0609020000020004" pitchFamily="49" charset="0"/>
            </a:endParaRPr>
          </a:p>
          <a:p>
            <a:endParaRPr lang="en-GB" sz="1800" dirty="0">
              <a:solidFill>
                <a:srgbClr val="000000"/>
              </a:solidFill>
              <a:latin typeface="Cascadia Mono" panose="020B0609020000020004" pitchFamily="49" charset="0"/>
            </a:endParaRPr>
          </a:p>
          <a:p>
            <a:endParaRPr lang="en-GB" dirty="0"/>
          </a:p>
        </p:txBody>
      </p:sp>
      <p:sp>
        <p:nvSpPr>
          <p:cNvPr id="10" name="TextBox 9">
            <a:extLst>
              <a:ext uri="{FF2B5EF4-FFF2-40B4-BE49-F238E27FC236}">
                <a16:creationId xmlns:a16="http://schemas.microsoft.com/office/drawing/2014/main" id="{F8AE5A8C-854A-E851-02C8-96A4668C08D6}"/>
              </a:ext>
            </a:extLst>
          </p:cNvPr>
          <p:cNvSpPr txBox="1"/>
          <p:nvPr/>
        </p:nvSpPr>
        <p:spPr>
          <a:xfrm>
            <a:off x="5855368" y="-64264"/>
            <a:ext cx="5851358" cy="6986528"/>
          </a:xfrm>
          <a:prstGeom prst="rect">
            <a:avLst/>
          </a:prstGeom>
          <a:noFill/>
        </p:spPr>
        <p:txBody>
          <a:bodyPr wrap="square" rtlCol="0">
            <a:spAutoFit/>
          </a:bodyPr>
          <a:lstStyle/>
          <a:p>
            <a:r>
              <a:rPr lang="en-GB" sz="1600" dirty="0">
                <a:solidFill>
                  <a:srgbClr val="0000FF"/>
                </a:solidFill>
                <a:latin typeface="Cascadia Mono" panose="020B0609020000020004" pitchFamily="49" charset="0"/>
              </a:rPr>
              <a:t>private</a:t>
            </a:r>
            <a:r>
              <a:rPr lang="en-GB" sz="1600" dirty="0">
                <a:solidFill>
                  <a:srgbClr val="000000"/>
                </a:solidFill>
                <a:latin typeface="Cascadia Mono" panose="020B0609020000020004" pitchFamily="49" charset="0"/>
              </a:rPr>
              <a:t>:</a:t>
            </a:r>
          </a:p>
          <a:p>
            <a:r>
              <a:rPr lang="en-GB" sz="1600" dirty="0">
                <a:solidFill>
                  <a:srgbClr val="000000"/>
                </a:solidFill>
                <a:latin typeface="Cascadia Mono" panose="020B0609020000020004" pitchFamily="49" charset="0"/>
              </a:rPr>
              <a:t>    </a:t>
            </a:r>
            <a:r>
              <a:rPr lang="en-GB" sz="1600" dirty="0">
                <a:solidFill>
                  <a:srgbClr val="0000FF"/>
                </a:solidFill>
                <a:latin typeface="Cascadia Mono" panose="020B0609020000020004" pitchFamily="49" charset="0"/>
              </a:rPr>
              <a:t>void</a:t>
            </a:r>
            <a:r>
              <a:rPr lang="en-GB" sz="1600" dirty="0">
                <a:solidFill>
                  <a:srgbClr val="000000"/>
                </a:solidFill>
                <a:latin typeface="Cascadia Mono" panose="020B0609020000020004" pitchFamily="49" charset="0"/>
              </a:rPr>
              <a:t> </a:t>
            </a:r>
            <a:r>
              <a:rPr lang="en-GB" sz="1600" dirty="0" err="1">
                <a:solidFill>
                  <a:srgbClr val="000000"/>
                </a:solidFill>
                <a:latin typeface="Cascadia Mono" panose="020B0609020000020004" pitchFamily="49" charset="0"/>
              </a:rPr>
              <a:t>processQueue</a:t>
            </a:r>
            <a:r>
              <a:rPr lang="en-GB" sz="1600" dirty="0">
                <a:solidFill>
                  <a:srgbClr val="000000"/>
                </a:solidFill>
                <a:latin typeface="Cascadia Mono" panose="020B0609020000020004" pitchFamily="49" charset="0"/>
              </a:rPr>
              <a:t>() {</a:t>
            </a:r>
          </a:p>
          <a:p>
            <a:r>
              <a:rPr lang="en-GB" sz="1600" dirty="0">
                <a:solidFill>
                  <a:srgbClr val="000000"/>
                </a:solidFill>
                <a:latin typeface="Cascadia Mono" panose="020B0609020000020004" pitchFamily="49" charset="0"/>
              </a:rPr>
              <a:t>        </a:t>
            </a:r>
            <a:r>
              <a:rPr lang="en-GB" sz="1600" dirty="0">
                <a:solidFill>
                  <a:srgbClr val="0000FF"/>
                </a:solidFill>
                <a:latin typeface="Cascadia Mono" panose="020B0609020000020004" pitchFamily="49" charset="0"/>
              </a:rPr>
              <a:t>while</a:t>
            </a:r>
            <a:r>
              <a:rPr lang="en-GB" sz="1600" dirty="0">
                <a:solidFill>
                  <a:srgbClr val="000000"/>
                </a:solidFill>
                <a:latin typeface="Cascadia Mono" panose="020B0609020000020004" pitchFamily="49" charset="0"/>
              </a:rPr>
              <a:t> (</a:t>
            </a:r>
            <a:r>
              <a:rPr lang="en-GB" sz="1600" dirty="0">
                <a:solidFill>
                  <a:srgbClr val="0000FF"/>
                </a:solidFill>
                <a:latin typeface="Cascadia Mono" panose="020B0609020000020004" pitchFamily="49" charset="0"/>
              </a:rPr>
              <a:t>true</a:t>
            </a:r>
            <a:r>
              <a:rPr lang="en-GB" sz="1600" dirty="0">
                <a:solidFill>
                  <a:srgbClr val="000000"/>
                </a:solidFill>
                <a:latin typeface="Cascadia Mono" panose="020B0609020000020004" pitchFamily="49" charset="0"/>
              </a:rPr>
              <a:t>) {</a:t>
            </a:r>
          </a:p>
          <a:p>
            <a:r>
              <a:rPr lang="en-GB" sz="1600" dirty="0">
                <a:solidFill>
                  <a:srgbClr val="000000"/>
                </a:solidFill>
                <a:latin typeface="Cascadia Mono" panose="020B0609020000020004" pitchFamily="49" charset="0"/>
              </a:rPr>
              <a:t>            std::</a:t>
            </a:r>
            <a:r>
              <a:rPr lang="en-GB" sz="1600" dirty="0" err="1">
                <a:solidFill>
                  <a:srgbClr val="2B91AF"/>
                </a:solidFill>
                <a:latin typeface="Cascadia Mono" panose="020B0609020000020004" pitchFamily="49" charset="0"/>
              </a:rPr>
              <a:t>unique_lock</a:t>
            </a:r>
            <a:r>
              <a:rPr lang="en-GB" sz="1600" dirty="0">
                <a:solidFill>
                  <a:srgbClr val="000000"/>
                </a:solidFill>
                <a:latin typeface="Cascadia Mono" panose="020B0609020000020004" pitchFamily="49" charset="0"/>
              </a:rPr>
              <a:t>&lt;std::</a:t>
            </a:r>
            <a:r>
              <a:rPr lang="en-GB" sz="1600" dirty="0">
                <a:solidFill>
                  <a:srgbClr val="2B91AF"/>
                </a:solidFill>
                <a:latin typeface="Cascadia Mono" panose="020B0609020000020004" pitchFamily="49" charset="0"/>
              </a:rPr>
              <a:t>mutex</a:t>
            </a:r>
            <a:r>
              <a:rPr lang="en-GB" sz="1600" dirty="0">
                <a:solidFill>
                  <a:srgbClr val="000000"/>
                </a:solidFill>
                <a:latin typeface="Cascadia Mono" panose="020B0609020000020004" pitchFamily="49" charset="0"/>
              </a:rPr>
              <a:t>&gt; lock(</a:t>
            </a:r>
            <a:r>
              <a:rPr lang="en-GB" sz="1600" dirty="0" err="1">
                <a:solidFill>
                  <a:srgbClr val="000000"/>
                </a:solidFill>
                <a:latin typeface="Cascadia Mono" panose="020B0609020000020004" pitchFamily="49" charset="0"/>
              </a:rPr>
              <a:t>mtx</a:t>
            </a:r>
            <a:r>
              <a:rPr lang="en-GB" sz="1600" dirty="0">
                <a:solidFill>
                  <a:srgbClr val="000000"/>
                </a:solidFill>
                <a:latin typeface="Cascadia Mono" panose="020B0609020000020004" pitchFamily="49" charset="0"/>
              </a:rPr>
              <a:t>);</a:t>
            </a:r>
          </a:p>
          <a:p>
            <a:r>
              <a:rPr lang="en-GB" sz="1600" dirty="0">
                <a:solidFill>
                  <a:srgbClr val="000000"/>
                </a:solidFill>
                <a:latin typeface="Cascadia Mono" panose="020B0609020000020004" pitchFamily="49" charset="0"/>
              </a:rPr>
              <a:t>            </a:t>
            </a:r>
            <a:r>
              <a:rPr lang="en-GB" sz="1600" dirty="0">
                <a:solidFill>
                  <a:srgbClr val="0000FF"/>
                </a:solidFill>
                <a:latin typeface="Cascadia Mono" panose="020B0609020000020004" pitchFamily="49" charset="0"/>
              </a:rPr>
              <a:t>while</a:t>
            </a:r>
            <a:r>
              <a:rPr lang="en-GB" sz="1600" dirty="0">
                <a:solidFill>
                  <a:srgbClr val="000000"/>
                </a:solidFill>
                <a:latin typeface="Cascadia Mono" panose="020B0609020000020004" pitchFamily="49" charset="0"/>
              </a:rPr>
              <a:t> (!stop &amp;&amp; </a:t>
            </a:r>
            <a:r>
              <a:rPr lang="en-GB" sz="1600" dirty="0" err="1">
                <a:solidFill>
                  <a:srgbClr val="000000"/>
                </a:solidFill>
                <a:latin typeface="Cascadia Mono" panose="020B0609020000020004" pitchFamily="49" charset="0"/>
              </a:rPr>
              <a:t>queue.empty</a:t>
            </a:r>
            <a:r>
              <a:rPr lang="en-GB" sz="1600" dirty="0">
                <a:solidFill>
                  <a:srgbClr val="000000"/>
                </a:solidFill>
                <a:latin typeface="Cascadia Mono" panose="020B0609020000020004" pitchFamily="49" charset="0"/>
              </a:rPr>
              <a:t>()) {</a:t>
            </a:r>
          </a:p>
          <a:p>
            <a:r>
              <a:rPr lang="en-GB" sz="1600" dirty="0">
                <a:solidFill>
                  <a:srgbClr val="000000"/>
                </a:solidFill>
                <a:latin typeface="Cascadia Mono" panose="020B0609020000020004" pitchFamily="49" charset="0"/>
              </a:rPr>
              <a:t>                </a:t>
            </a:r>
            <a:r>
              <a:rPr lang="en-GB" sz="1600" dirty="0" err="1">
                <a:solidFill>
                  <a:srgbClr val="000000"/>
                </a:solidFill>
                <a:latin typeface="Cascadia Mono" panose="020B0609020000020004" pitchFamily="49" charset="0"/>
              </a:rPr>
              <a:t>cv.wait</a:t>
            </a:r>
            <a:r>
              <a:rPr lang="en-GB" sz="1600" dirty="0">
                <a:solidFill>
                  <a:srgbClr val="000000"/>
                </a:solidFill>
                <a:latin typeface="Cascadia Mono" panose="020B0609020000020004" pitchFamily="49" charset="0"/>
              </a:rPr>
              <a:t>(lock);</a:t>
            </a:r>
          </a:p>
          <a:p>
            <a:r>
              <a:rPr lang="en-GB" sz="1600" dirty="0">
                <a:solidFill>
                  <a:srgbClr val="000000"/>
                </a:solidFill>
                <a:latin typeface="Cascadia Mono" panose="020B0609020000020004" pitchFamily="49" charset="0"/>
              </a:rPr>
              <a:t>            }</a:t>
            </a:r>
          </a:p>
          <a:p>
            <a:endParaRPr lang="en-GB" sz="1600" dirty="0">
              <a:solidFill>
                <a:srgbClr val="000000"/>
              </a:solidFill>
              <a:latin typeface="Cascadia Mono" panose="020B0609020000020004" pitchFamily="49" charset="0"/>
            </a:endParaRPr>
          </a:p>
          <a:p>
            <a:r>
              <a:rPr lang="en-GB" sz="1600" dirty="0">
                <a:solidFill>
                  <a:srgbClr val="000000"/>
                </a:solidFill>
                <a:latin typeface="Cascadia Mono" panose="020B0609020000020004" pitchFamily="49" charset="0"/>
              </a:rPr>
              <a:t>            </a:t>
            </a:r>
            <a:r>
              <a:rPr lang="en-GB" sz="1600" dirty="0">
                <a:solidFill>
                  <a:srgbClr val="0000FF"/>
                </a:solidFill>
                <a:latin typeface="Cascadia Mono" panose="020B0609020000020004" pitchFamily="49" charset="0"/>
              </a:rPr>
              <a:t>if</a:t>
            </a:r>
            <a:r>
              <a:rPr lang="en-GB" sz="1600" dirty="0">
                <a:solidFill>
                  <a:srgbClr val="000000"/>
                </a:solidFill>
                <a:latin typeface="Cascadia Mono" panose="020B0609020000020004" pitchFamily="49" charset="0"/>
              </a:rPr>
              <a:t> (stop &amp;&amp; </a:t>
            </a:r>
            <a:r>
              <a:rPr lang="en-GB" sz="1600" dirty="0" err="1">
                <a:solidFill>
                  <a:srgbClr val="000000"/>
                </a:solidFill>
                <a:latin typeface="Cascadia Mono" panose="020B0609020000020004" pitchFamily="49" charset="0"/>
              </a:rPr>
              <a:t>queue.empty</a:t>
            </a:r>
            <a:r>
              <a:rPr lang="en-GB" sz="1600" dirty="0">
                <a:solidFill>
                  <a:srgbClr val="000000"/>
                </a:solidFill>
                <a:latin typeface="Cascadia Mono" panose="020B0609020000020004" pitchFamily="49" charset="0"/>
              </a:rPr>
              <a:t>()) {</a:t>
            </a:r>
          </a:p>
          <a:p>
            <a:r>
              <a:rPr lang="en-GB" sz="1600" dirty="0">
                <a:solidFill>
                  <a:srgbClr val="000000"/>
                </a:solidFill>
                <a:latin typeface="Cascadia Mono" panose="020B0609020000020004" pitchFamily="49" charset="0"/>
              </a:rPr>
              <a:t>                </a:t>
            </a:r>
            <a:r>
              <a:rPr lang="en-GB" sz="1600" dirty="0">
                <a:solidFill>
                  <a:srgbClr val="0000FF"/>
                </a:solidFill>
                <a:latin typeface="Cascadia Mono" panose="020B0609020000020004" pitchFamily="49" charset="0"/>
              </a:rPr>
              <a:t>return</a:t>
            </a:r>
            <a:r>
              <a:rPr lang="en-GB" sz="1600" dirty="0">
                <a:solidFill>
                  <a:srgbClr val="000000"/>
                </a:solidFill>
                <a:latin typeface="Cascadia Mono" panose="020B0609020000020004" pitchFamily="49" charset="0"/>
              </a:rPr>
              <a:t>;</a:t>
            </a:r>
          </a:p>
          <a:p>
            <a:r>
              <a:rPr lang="en-GB" sz="1600" dirty="0">
                <a:solidFill>
                  <a:srgbClr val="000000"/>
                </a:solidFill>
                <a:latin typeface="Cascadia Mono" panose="020B0609020000020004" pitchFamily="49" charset="0"/>
              </a:rPr>
              <a:t>            }</a:t>
            </a:r>
          </a:p>
          <a:p>
            <a:endParaRPr lang="en-GB" sz="1600" dirty="0">
              <a:solidFill>
                <a:srgbClr val="000000"/>
              </a:solidFill>
              <a:latin typeface="Cascadia Mono" panose="020B0609020000020004" pitchFamily="49" charset="0"/>
            </a:endParaRPr>
          </a:p>
          <a:p>
            <a:r>
              <a:rPr lang="en-GB" sz="1600" dirty="0">
                <a:solidFill>
                  <a:srgbClr val="000000"/>
                </a:solidFill>
                <a:latin typeface="Cascadia Mono" panose="020B0609020000020004" pitchFamily="49" charset="0"/>
              </a:rPr>
              <a:t>            </a:t>
            </a:r>
            <a:r>
              <a:rPr lang="en-GB" sz="1600" dirty="0" err="1">
                <a:solidFill>
                  <a:srgbClr val="000000"/>
                </a:solidFill>
                <a:latin typeface="Cascadia Mono" panose="020B0609020000020004" pitchFamily="49" charset="0"/>
              </a:rPr>
              <a:t>syncPart</a:t>
            </a:r>
            <a:r>
              <a:rPr lang="en-GB" sz="1600" dirty="0">
                <a:solidFill>
                  <a:srgbClr val="000000"/>
                </a:solidFill>
                <a:latin typeface="Cascadia Mono" panose="020B0609020000020004" pitchFamily="49" charset="0"/>
              </a:rPr>
              <a:t>(</a:t>
            </a:r>
            <a:r>
              <a:rPr lang="en-GB" sz="1600" dirty="0" err="1">
                <a:solidFill>
                  <a:srgbClr val="000000"/>
                </a:solidFill>
                <a:latin typeface="Cascadia Mono" panose="020B0609020000020004" pitchFamily="49" charset="0"/>
              </a:rPr>
              <a:t>queue.front</a:t>
            </a:r>
            <a:r>
              <a:rPr lang="en-GB" sz="1600" dirty="0">
                <a:solidFill>
                  <a:srgbClr val="000000"/>
                </a:solidFill>
                <a:latin typeface="Cascadia Mono" panose="020B0609020000020004" pitchFamily="49" charset="0"/>
              </a:rPr>
              <a:t>());</a:t>
            </a:r>
          </a:p>
          <a:p>
            <a:r>
              <a:rPr lang="en-GB" sz="1600" dirty="0">
                <a:solidFill>
                  <a:srgbClr val="000000"/>
                </a:solidFill>
                <a:latin typeface="Cascadia Mono" panose="020B0609020000020004" pitchFamily="49" charset="0"/>
              </a:rPr>
              <a:t>            </a:t>
            </a:r>
            <a:r>
              <a:rPr lang="en-GB" sz="1600" dirty="0" err="1">
                <a:solidFill>
                  <a:srgbClr val="000000"/>
                </a:solidFill>
                <a:latin typeface="Cascadia Mono" panose="020B0609020000020004" pitchFamily="49" charset="0"/>
              </a:rPr>
              <a:t>queue.pop</a:t>
            </a:r>
            <a:r>
              <a:rPr lang="en-GB" sz="1600" dirty="0">
                <a:solidFill>
                  <a:srgbClr val="000000"/>
                </a:solidFill>
                <a:latin typeface="Cascadia Mono" panose="020B0609020000020004" pitchFamily="49" charset="0"/>
              </a:rPr>
              <a:t>();</a:t>
            </a:r>
          </a:p>
          <a:p>
            <a:r>
              <a:rPr lang="en-GB" sz="1600" dirty="0">
                <a:solidFill>
                  <a:srgbClr val="000000"/>
                </a:solidFill>
                <a:latin typeface="Cascadia Mono" panose="020B0609020000020004" pitchFamily="49" charset="0"/>
              </a:rPr>
              <a:t>        }</a:t>
            </a:r>
          </a:p>
          <a:p>
            <a:r>
              <a:rPr lang="en-GB" sz="1600" dirty="0">
                <a:solidFill>
                  <a:srgbClr val="000000"/>
                </a:solidFill>
                <a:latin typeface="Cascadia Mono" panose="020B0609020000020004" pitchFamily="49" charset="0"/>
              </a:rPr>
              <a:t>    }</a:t>
            </a:r>
          </a:p>
          <a:p>
            <a:endParaRPr lang="en-GB" sz="1600" dirty="0">
              <a:solidFill>
                <a:srgbClr val="000000"/>
              </a:solidFill>
              <a:latin typeface="Cascadia Mono" panose="020B0609020000020004" pitchFamily="49" charset="0"/>
            </a:endParaRPr>
          </a:p>
          <a:p>
            <a:r>
              <a:rPr lang="en-GB" sz="1600" dirty="0">
                <a:solidFill>
                  <a:srgbClr val="000000"/>
                </a:solidFill>
                <a:latin typeface="Cascadia Mono" panose="020B0609020000020004" pitchFamily="49" charset="0"/>
              </a:rPr>
              <a:t>    </a:t>
            </a:r>
            <a:r>
              <a:rPr lang="en-GB" sz="1600" dirty="0">
                <a:solidFill>
                  <a:srgbClr val="0000FF"/>
                </a:solidFill>
                <a:latin typeface="Cascadia Mono" panose="020B0609020000020004" pitchFamily="49" charset="0"/>
              </a:rPr>
              <a:t>void</a:t>
            </a:r>
            <a:r>
              <a:rPr lang="en-GB" sz="1600" dirty="0">
                <a:solidFill>
                  <a:srgbClr val="000000"/>
                </a:solidFill>
                <a:latin typeface="Cascadia Mono" panose="020B0609020000020004" pitchFamily="49" charset="0"/>
              </a:rPr>
              <a:t> </a:t>
            </a:r>
            <a:r>
              <a:rPr lang="en-GB" sz="1600" dirty="0" err="1">
                <a:solidFill>
                  <a:srgbClr val="000000"/>
                </a:solidFill>
                <a:latin typeface="Cascadia Mono" panose="020B0609020000020004" pitchFamily="49" charset="0"/>
              </a:rPr>
              <a:t>syncPart</a:t>
            </a:r>
            <a:r>
              <a:rPr lang="en-GB" sz="1600" dirty="0">
                <a:solidFill>
                  <a:srgbClr val="000000"/>
                </a:solidFill>
                <a:latin typeface="Cascadia Mono" panose="020B0609020000020004" pitchFamily="49" charset="0"/>
              </a:rPr>
              <a:t>(</a:t>
            </a:r>
            <a:r>
              <a:rPr lang="en-GB" sz="1600" dirty="0">
                <a:solidFill>
                  <a:srgbClr val="0000FF"/>
                </a:solidFill>
                <a:latin typeface="Cascadia Mono" panose="020B0609020000020004" pitchFamily="49" charset="0"/>
              </a:rPr>
              <a:t>int</a:t>
            </a:r>
            <a:r>
              <a:rPr lang="en-GB" sz="1600" dirty="0">
                <a:solidFill>
                  <a:srgbClr val="000000"/>
                </a:solidFill>
                <a:latin typeface="Cascadia Mono" panose="020B0609020000020004" pitchFamily="49" charset="0"/>
              </a:rPr>
              <a:t> </a:t>
            </a:r>
            <a:r>
              <a:rPr lang="en-GB" sz="1600" dirty="0">
                <a:solidFill>
                  <a:srgbClr val="808080"/>
                </a:solidFill>
                <a:latin typeface="Cascadia Mono" panose="020B0609020000020004" pitchFamily="49" charset="0"/>
              </a:rPr>
              <a:t>data</a:t>
            </a:r>
            <a:r>
              <a:rPr lang="en-GB" sz="1600" dirty="0">
                <a:solidFill>
                  <a:srgbClr val="000000"/>
                </a:solidFill>
                <a:latin typeface="Cascadia Mono" panose="020B0609020000020004" pitchFamily="49" charset="0"/>
              </a:rPr>
              <a:t>) {</a:t>
            </a:r>
          </a:p>
          <a:p>
            <a:r>
              <a:rPr lang="en-GB" sz="1600" dirty="0">
                <a:solidFill>
                  <a:srgbClr val="000000"/>
                </a:solidFill>
                <a:latin typeface="Cascadia Mono" panose="020B0609020000020004" pitchFamily="49" charset="0"/>
              </a:rPr>
              <a:t>        </a:t>
            </a:r>
            <a:r>
              <a:rPr lang="en-GB" sz="1600" dirty="0">
                <a:solidFill>
                  <a:srgbClr val="008000"/>
                </a:solidFill>
                <a:latin typeface="Cascadia Mono" panose="020B0609020000020004" pitchFamily="49" charset="0"/>
              </a:rPr>
              <a:t>// Process data synchronously here</a:t>
            </a:r>
            <a:endParaRPr lang="en-GB" sz="1600" dirty="0">
              <a:solidFill>
                <a:srgbClr val="000000"/>
              </a:solidFill>
              <a:latin typeface="Cascadia Mono" panose="020B0609020000020004" pitchFamily="49" charset="0"/>
            </a:endParaRPr>
          </a:p>
          <a:p>
            <a:r>
              <a:rPr lang="en-GB" sz="1600" dirty="0">
                <a:solidFill>
                  <a:srgbClr val="000000"/>
                </a:solidFill>
                <a:latin typeface="Cascadia Mono" panose="020B0609020000020004" pitchFamily="49" charset="0"/>
              </a:rPr>
              <a:t>}</a:t>
            </a:r>
          </a:p>
          <a:p>
            <a:endParaRPr lang="en-GB" sz="1600" dirty="0">
              <a:solidFill>
                <a:srgbClr val="000000"/>
              </a:solidFill>
              <a:latin typeface="Cascadia Mono" panose="020B0609020000020004" pitchFamily="49" charset="0"/>
            </a:endParaRPr>
          </a:p>
          <a:p>
            <a:r>
              <a:rPr lang="en-GB" sz="1600" dirty="0">
                <a:solidFill>
                  <a:srgbClr val="000000"/>
                </a:solidFill>
                <a:latin typeface="Cascadia Mono" panose="020B0609020000020004" pitchFamily="49" charset="0"/>
              </a:rPr>
              <a:t>    std::</a:t>
            </a:r>
            <a:r>
              <a:rPr lang="en-GB" sz="1600" dirty="0">
                <a:solidFill>
                  <a:srgbClr val="2B91AF"/>
                </a:solidFill>
                <a:latin typeface="Cascadia Mono" panose="020B0609020000020004" pitchFamily="49" charset="0"/>
              </a:rPr>
              <a:t>queue</a:t>
            </a:r>
            <a:r>
              <a:rPr lang="en-GB" sz="1600" dirty="0">
                <a:solidFill>
                  <a:srgbClr val="000000"/>
                </a:solidFill>
                <a:latin typeface="Cascadia Mono" panose="020B0609020000020004" pitchFamily="49" charset="0"/>
              </a:rPr>
              <a:t>&lt;</a:t>
            </a:r>
            <a:r>
              <a:rPr lang="en-GB" sz="1600" dirty="0">
                <a:solidFill>
                  <a:srgbClr val="0000FF"/>
                </a:solidFill>
                <a:latin typeface="Cascadia Mono" panose="020B0609020000020004" pitchFamily="49" charset="0"/>
              </a:rPr>
              <a:t>int</a:t>
            </a:r>
            <a:r>
              <a:rPr lang="en-GB" sz="1600" dirty="0">
                <a:solidFill>
                  <a:srgbClr val="000000"/>
                </a:solidFill>
                <a:latin typeface="Cascadia Mono" panose="020B0609020000020004" pitchFamily="49" charset="0"/>
              </a:rPr>
              <a:t>&gt; queue;</a:t>
            </a:r>
          </a:p>
          <a:p>
            <a:r>
              <a:rPr lang="en-GB" sz="1600" dirty="0">
                <a:solidFill>
                  <a:srgbClr val="000000"/>
                </a:solidFill>
                <a:latin typeface="Cascadia Mono" panose="020B0609020000020004" pitchFamily="49" charset="0"/>
              </a:rPr>
              <a:t>    std::</a:t>
            </a:r>
            <a:r>
              <a:rPr lang="en-GB" sz="1600" dirty="0">
                <a:solidFill>
                  <a:srgbClr val="2B91AF"/>
                </a:solidFill>
                <a:latin typeface="Cascadia Mono" panose="020B0609020000020004" pitchFamily="49" charset="0"/>
              </a:rPr>
              <a:t>thread</a:t>
            </a:r>
            <a:r>
              <a:rPr lang="en-GB" sz="1600" dirty="0">
                <a:solidFill>
                  <a:srgbClr val="000000"/>
                </a:solidFill>
                <a:latin typeface="Cascadia Mono" panose="020B0609020000020004" pitchFamily="49" charset="0"/>
              </a:rPr>
              <a:t> worker;</a:t>
            </a:r>
          </a:p>
          <a:p>
            <a:r>
              <a:rPr lang="en-GB" sz="1600" dirty="0">
                <a:solidFill>
                  <a:srgbClr val="000000"/>
                </a:solidFill>
                <a:latin typeface="Cascadia Mono" panose="020B0609020000020004" pitchFamily="49" charset="0"/>
              </a:rPr>
              <a:t>    std::</a:t>
            </a:r>
            <a:r>
              <a:rPr lang="en-GB" sz="1600" dirty="0">
                <a:solidFill>
                  <a:srgbClr val="2B91AF"/>
                </a:solidFill>
                <a:latin typeface="Cascadia Mono" panose="020B0609020000020004" pitchFamily="49" charset="0"/>
              </a:rPr>
              <a:t>mutex</a:t>
            </a:r>
            <a:r>
              <a:rPr lang="en-GB" sz="1600" dirty="0">
                <a:solidFill>
                  <a:srgbClr val="000000"/>
                </a:solidFill>
                <a:latin typeface="Cascadia Mono" panose="020B0609020000020004" pitchFamily="49" charset="0"/>
              </a:rPr>
              <a:t> </a:t>
            </a:r>
            <a:r>
              <a:rPr lang="en-GB" sz="1600" dirty="0" err="1">
                <a:solidFill>
                  <a:srgbClr val="000000"/>
                </a:solidFill>
                <a:latin typeface="Cascadia Mono" panose="020B0609020000020004" pitchFamily="49" charset="0"/>
              </a:rPr>
              <a:t>mtx</a:t>
            </a:r>
            <a:r>
              <a:rPr lang="en-GB" sz="1600" dirty="0">
                <a:solidFill>
                  <a:srgbClr val="000000"/>
                </a:solidFill>
                <a:latin typeface="Cascadia Mono" panose="020B0609020000020004" pitchFamily="49" charset="0"/>
              </a:rPr>
              <a:t>;</a:t>
            </a:r>
          </a:p>
          <a:p>
            <a:r>
              <a:rPr lang="en-GB" sz="1600" dirty="0">
                <a:solidFill>
                  <a:srgbClr val="000000"/>
                </a:solidFill>
                <a:latin typeface="Cascadia Mono" panose="020B0609020000020004" pitchFamily="49" charset="0"/>
              </a:rPr>
              <a:t>    std::</a:t>
            </a:r>
            <a:r>
              <a:rPr lang="en-GB" sz="1600" dirty="0" err="1">
                <a:solidFill>
                  <a:srgbClr val="2B91AF"/>
                </a:solidFill>
                <a:latin typeface="Cascadia Mono" panose="020B0609020000020004" pitchFamily="49" charset="0"/>
              </a:rPr>
              <a:t>condition_variable</a:t>
            </a:r>
            <a:r>
              <a:rPr lang="en-GB" sz="1600" dirty="0">
                <a:solidFill>
                  <a:srgbClr val="000000"/>
                </a:solidFill>
                <a:latin typeface="Cascadia Mono" panose="020B0609020000020004" pitchFamily="49" charset="0"/>
              </a:rPr>
              <a:t> cv;</a:t>
            </a:r>
          </a:p>
          <a:p>
            <a:r>
              <a:rPr lang="en-GB" sz="1600" dirty="0">
                <a:solidFill>
                  <a:srgbClr val="000000"/>
                </a:solidFill>
                <a:latin typeface="Cascadia Mono" panose="020B0609020000020004" pitchFamily="49" charset="0"/>
              </a:rPr>
              <a:t>    </a:t>
            </a:r>
            <a:r>
              <a:rPr lang="en-GB" sz="1600" dirty="0">
                <a:solidFill>
                  <a:srgbClr val="0000FF"/>
                </a:solidFill>
                <a:latin typeface="Cascadia Mono" panose="020B0609020000020004" pitchFamily="49" charset="0"/>
              </a:rPr>
              <a:t>bool</a:t>
            </a:r>
            <a:r>
              <a:rPr lang="en-GB" sz="1600" dirty="0">
                <a:solidFill>
                  <a:srgbClr val="000000"/>
                </a:solidFill>
                <a:latin typeface="Cascadia Mono" panose="020B0609020000020004" pitchFamily="49" charset="0"/>
              </a:rPr>
              <a:t> stop = </a:t>
            </a:r>
            <a:r>
              <a:rPr lang="en-GB" sz="1600" dirty="0">
                <a:solidFill>
                  <a:srgbClr val="0000FF"/>
                </a:solidFill>
                <a:latin typeface="Cascadia Mono" panose="020B0609020000020004" pitchFamily="49" charset="0"/>
              </a:rPr>
              <a:t>false</a:t>
            </a:r>
            <a:r>
              <a:rPr lang="en-GB" sz="1600" dirty="0">
                <a:solidFill>
                  <a:srgbClr val="000000"/>
                </a:solidFill>
                <a:latin typeface="Cascadia Mono" panose="020B0609020000020004" pitchFamily="49" charset="0"/>
              </a:rPr>
              <a:t>;</a:t>
            </a:r>
          </a:p>
          <a:p>
            <a:r>
              <a:rPr lang="en-GB" sz="1600" dirty="0">
                <a:solidFill>
                  <a:srgbClr val="000000"/>
                </a:solidFill>
                <a:latin typeface="Cascadia Mono" panose="020B0609020000020004" pitchFamily="49" charset="0"/>
              </a:rPr>
              <a:t>};</a:t>
            </a:r>
            <a:endParaRPr lang="en-GB" sz="1600" dirty="0"/>
          </a:p>
        </p:txBody>
      </p:sp>
      <p:sp>
        <p:nvSpPr>
          <p:cNvPr id="3" name="TextBox 2">
            <a:extLst>
              <a:ext uri="{FF2B5EF4-FFF2-40B4-BE49-F238E27FC236}">
                <a16:creationId xmlns:a16="http://schemas.microsoft.com/office/drawing/2014/main" id="{919D5CDD-AF1F-38FA-8CE1-F93EBF064D8F}"/>
              </a:ext>
            </a:extLst>
          </p:cNvPr>
          <p:cNvSpPr txBox="1"/>
          <p:nvPr/>
        </p:nvSpPr>
        <p:spPr>
          <a:xfrm>
            <a:off x="1308847" y="1607671"/>
            <a:ext cx="3896659" cy="3693319"/>
          </a:xfrm>
          <a:prstGeom prst="rect">
            <a:avLst/>
          </a:prstGeom>
          <a:solidFill>
            <a:srgbClr val="FF0000"/>
          </a:solidFill>
        </p:spPr>
        <p:txBody>
          <a:bodyPr wrap="square" rtlCol="0">
            <a:spAutoFit/>
          </a:bodyPr>
          <a:lstStyle/>
          <a:p>
            <a:endParaRPr lang="cs-CZ" dirty="0"/>
          </a:p>
          <a:p>
            <a:endParaRPr lang="cs-CZ" dirty="0"/>
          </a:p>
          <a:p>
            <a:endParaRPr lang="cs-CZ" dirty="0"/>
          </a:p>
          <a:p>
            <a:endParaRPr lang="cs-CZ" dirty="0"/>
          </a:p>
          <a:p>
            <a:endParaRPr lang="cs-CZ" dirty="0"/>
          </a:p>
          <a:p>
            <a:r>
              <a:rPr lang="cs-CZ" dirty="0"/>
              <a:t>format </a:t>
            </a:r>
            <a:r>
              <a:rPr lang="en-US" dirty="0"/>
              <a:t>!!!</a:t>
            </a:r>
            <a:endParaRPr lang="cs-CZ" dirty="0"/>
          </a:p>
          <a:p>
            <a:endParaRPr lang="cs-CZ" dirty="0"/>
          </a:p>
          <a:p>
            <a:endParaRPr lang="cs-CZ" dirty="0"/>
          </a:p>
          <a:p>
            <a:endParaRPr lang="cs-CZ" dirty="0"/>
          </a:p>
          <a:p>
            <a:endParaRPr lang="cs-CZ" dirty="0"/>
          </a:p>
          <a:p>
            <a:endParaRPr lang="cs-CZ" dirty="0"/>
          </a:p>
          <a:p>
            <a:endParaRPr lang="cs-CZ" dirty="0"/>
          </a:p>
          <a:p>
            <a:endParaRPr lang="cs-CZ" dirty="0"/>
          </a:p>
        </p:txBody>
      </p:sp>
    </p:spTree>
    <p:extLst>
      <p:ext uri="{BB962C8B-B14F-4D97-AF65-F5344CB8AC3E}">
        <p14:creationId xmlns:p14="http://schemas.microsoft.com/office/powerpoint/2010/main" val="191419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696F02-E137-A77A-DF1C-B8F75F17A10D}"/>
              </a:ext>
            </a:extLst>
          </p:cNvPr>
          <p:cNvSpPr>
            <a:spLocks noGrp="1"/>
          </p:cNvSpPr>
          <p:nvPr>
            <p:ph type="title"/>
          </p:nvPr>
        </p:nvSpPr>
        <p:spPr/>
        <p:txBody>
          <a:bodyPr/>
          <a:lstStyle/>
          <a:p>
            <a:r>
              <a:rPr lang="en-GB" dirty="0"/>
              <a:t>Example</a:t>
            </a:r>
          </a:p>
        </p:txBody>
      </p:sp>
      <p:sp>
        <p:nvSpPr>
          <p:cNvPr id="4" name="AutoShape 1">
            <a:extLst>
              <a:ext uri="{FF2B5EF4-FFF2-40B4-BE49-F238E27FC236}">
                <a16:creationId xmlns:a16="http://schemas.microsoft.com/office/drawing/2014/main" id="{2EB09E53-55AB-6E73-333B-1474222D1E97}"/>
              </a:ext>
            </a:extLst>
          </p:cNvPr>
          <p:cNvSpPr>
            <a:spLocks noChangeArrowheads="1"/>
          </p:cNvSpPr>
          <p:nvPr/>
        </p:nvSpPr>
        <p:spPr bwMode="auto">
          <a:xfrm>
            <a:off x="3904665" y="2532062"/>
            <a:ext cx="6119812" cy="3060700"/>
          </a:xfrm>
          <a:prstGeom prst="roundRect">
            <a:avLst>
              <a:gd name="adj" fmla="val 51"/>
            </a:avLst>
          </a:prstGeom>
          <a:solidFill>
            <a:srgbClr val="FFFFCC"/>
          </a:solidFill>
          <a:ln w="9525">
            <a:solidFill>
              <a:srgbClr val="000000"/>
            </a:solidFill>
            <a:round/>
            <a:headEnd/>
            <a:tailEnd/>
          </a:ln>
        </p:spPr>
        <p:txBody>
          <a:bodyPr wrap="none" anchor="ctr"/>
          <a:lstStyle>
            <a:lvl1pPr>
              <a:spcBef>
                <a:spcPct val="20000"/>
              </a:spcBef>
              <a:buClr>
                <a:schemeClr val="accent1"/>
              </a:buClr>
              <a:buSzPct val="65000"/>
              <a:buFont typeface="Wingdings" panose="05000000000000000000" pitchFamily="2" charset="2"/>
              <a:buChar char="n"/>
              <a:defRPr b="1">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defRPr sz="17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defRPr sz="16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defRPr sz="15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defRPr sz="1400">
                <a:solidFill>
                  <a:schemeClr val="tx1"/>
                </a:solidFill>
                <a:latin typeface="Arial" panose="020B0604020202020204" pitchFamily="34" charset="0"/>
              </a:defRPr>
            </a:lvl9pPr>
          </a:lstStyle>
          <a:p>
            <a:pPr algn="ctr" eaLnBrk="1" hangingPunct="1">
              <a:spcBef>
                <a:spcPct val="0"/>
              </a:spcBef>
              <a:buClrTx/>
              <a:buSzTx/>
              <a:buFontTx/>
              <a:buNone/>
            </a:pPr>
            <a:endParaRPr lang="en-US" altLang="en-US" b="0"/>
          </a:p>
        </p:txBody>
      </p:sp>
      <p:sp>
        <p:nvSpPr>
          <p:cNvPr id="5" name="Rectangle 5">
            <a:extLst>
              <a:ext uri="{FF2B5EF4-FFF2-40B4-BE49-F238E27FC236}">
                <a16:creationId xmlns:a16="http://schemas.microsoft.com/office/drawing/2014/main" id="{27359188-A775-9E76-25C2-3EBB81F5F449}"/>
              </a:ext>
            </a:extLst>
          </p:cNvPr>
          <p:cNvSpPr>
            <a:spLocks noChangeArrowheads="1"/>
          </p:cNvSpPr>
          <p:nvPr/>
        </p:nvSpPr>
        <p:spPr bwMode="auto">
          <a:xfrm>
            <a:off x="4085640" y="1835150"/>
            <a:ext cx="1800225" cy="539750"/>
          </a:xfrm>
          <a:prstGeom prst="rect">
            <a:avLst/>
          </a:prstGeom>
          <a:solidFill>
            <a:srgbClr val="E6E6FF"/>
          </a:solidFill>
          <a:ln w="9525">
            <a:solidFill>
              <a:srgbClr val="000000"/>
            </a:solidFill>
            <a:round/>
            <a:headEnd/>
            <a:tailEnd/>
          </a:ln>
        </p:spPr>
        <p:txBody>
          <a:bodyPr wrap="none" lIns="90000" tIns="45000" rIns="90000" bIns="45000" anchor="ctr"/>
          <a:lstStyle>
            <a:lvl1pPr>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7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5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9pPr>
          </a:lstStyle>
          <a:p>
            <a:pPr algn="ctr" eaLnBrk="1" hangingPunct="1">
              <a:spcBef>
                <a:spcPct val="0"/>
              </a:spcBef>
              <a:buClrTx/>
              <a:buSzTx/>
              <a:buFontTx/>
              <a:buNone/>
            </a:pPr>
            <a:r>
              <a:rPr lang="cs-CZ" altLang="en-US" b="0" dirty="0" err="1">
                <a:solidFill>
                  <a:srgbClr val="000000"/>
                </a:solidFill>
              </a:rPr>
              <a:t>Sync</a:t>
            </a:r>
            <a:r>
              <a:rPr lang="cs-CZ" altLang="en-US" b="0" dirty="0">
                <a:solidFill>
                  <a:srgbClr val="000000"/>
                </a:solidFill>
              </a:rPr>
              <a:t> TELNETD</a:t>
            </a:r>
            <a:br>
              <a:rPr lang="cs-CZ" altLang="en-US" b="0" dirty="0">
                <a:solidFill>
                  <a:srgbClr val="000000"/>
                </a:solidFill>
              </a:rPr>
            </a:br>
            <a:r>
              <a:rPr lang="cs-CZ" altLang="en-US" b="0" dirty="0" err="1">
                <a:solidFill>
                  <a:srgbClr val="000000"/>
                </a:solidFill>
              </a:rPr>
              <a:t>Process</a:t>
            </a:r>
            <a:endParaRPr lang="cs-CZ" altLang="en-US" b="0" dirty="0">
              <a:solidFill>
                <a:srgbClr val="000000"/>
              </a:solidFill>
            </a:endParaRPr>
          </a:p>
        </p:txBody>
      </p:sp>
      <p:sp>
        <p:nvSpPr>
          <p:cNvPr id="6" name="Rectangle 6">
            <a:extLst>
              <a:ext uri="{FF2B5EF4-FFF2-40B4-BE49-F238E27FC236}">
                <a16:creationId xmlns:a16="http://schemas.microsoft.com/office/drawing/2014/main" id="{3D707FC9-43FA-9CDB-5570-5F97FDA0B453}"/>
              </a:ext>
            </a:extLst>
          </p:cNvPr>
          <p:cNvSpPr>
            <a:spLocks noChangeArrowheads="1"/>
          </p:cNvSpPr>
          <p:nvPr/>
        </p:nvSpPr>
        <p:spPr bwMode="auto">
          <a:xfrm>
            <a:off x="6065252" y="1835150"/>
            <a:ext cx="1800225" cy="539750"/>
          </a:xfrm>
          <a:prstGeom prst="rect">
            <a:avLst/>
          </a:prstGeom>
          <a:solidFill>
            <a:srgbClr val="E6E6FF"/>
          </a:solidFill>
          <a:ln w="9525">
            <a:solidFill>
              <a:srgbClr val="000000"/>
            </a:solidFill>
            <a:round/>
            <a:headEnd/>
            <a:tailEnd/>
          </a:ln>
        </p:spPr>
        <p:txBody>
          <a:bodyPr wrap="none" lIns="90000" tIns="45000" rIns="90000" bIns="45000" anchor="ctr"/>
          <a:lstStyle>
            <a:lvl1pPr>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7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5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9pPr>
          </a:lstStyle>
          <a:p>
            <a:pPr algn="ctr" eaLnBrk="1" hangingPunct="1">
              <a:spcBef>
                <a:spcPct val="0"/>
              </a:spcBef>
              <a:buClrTx/>
              <a:buSzTx/>
              <a:buFontTx/>
              <a:buNone/>
            </a:pPr>
            <a:r>
              <a:rPr lang="cs-CZ" altLang="en-US" b="0" dirty="0" err="1">
                <a:solidFill>
                  <a:srgbClr val="000000"/>
                </a:solidFill>
              </a:rPr>
              <a:t>Sync</a:t>
            </a:r>
            <a:r>
              <a:rPr lang="cs-CZ" altLang="en-US" b="0" dirty="0">
                <a:solidFill>
                  <a:srgbClr val="000000"/>
                </a:solidFill>
              </a:rPr>
              <a:t> HTTPD</a:t>
            </a:r>
            <a:br>
              <a:rPr lang="cs-CZ" altLang="en-US" b="0" dirty="0">
                <a:solidFill>
                  <a:srgbClr val="000000"/>
                </a:solidFill>
              </a:rPr>
            </a:br>
            <a:r>
              <a:rPr lang="cs-CZ" altLang="en-US" b="0" dirty="0" err="1">
                <a:solidFill>
                  <a:srgbClr val="000000"/>
                </a:solidFill>
              </a:rPr>
              <a:t>Process</a:t>
            </a:r>
            <a:endParaRPr lang="cs-CZ" altLang="en-US" b="0" dirty="0">
              <a:solidFill>
                <a:srgbClr val="000000"/>
              </a:solidFill>
            </a:endParaRPr>
          </a:p>
        </p:txBody>
      </p:sp>
      <p:sp>
        <p:nvSpPr>
          <p:cNvPr id="7" name="Rectangle 7">
            <a:extLst>
              <a:ext uri="{FF2B5EF4-FFF2-40B4-BE49-F238E27FC236}">
                <a16:creationId xmlns:a16="http://schemas.microsoft.com/office/drawing/2014/main" id="{F1484B6F-7ED2-25A2-C356-FCFA32917318}"/>
              </a:ext>
            </a:extLst>
          </p:cNvPr>
          <p:cNvSpPr>
            <a:spLocks noChangeArrowheads="1"/>
          </p:cNvSpPr>
          <p:nvPr/>
        </p:nvSpPr>
        <p:spPr bwMode="auto">
          <a:xfrm>
            <a:off x="8044865" y="1835150"/>
            <a:ext cx="1800225" cy="539750"/>
          </a:xfrm>
          <a:prstGeom prst="rect">
            <a:avLst/>
          </a:prstGeom>
          <a:solidFill>
            <a:srgbClr val="E6E6FF"/>
          </a:solidFill>
          <a:ln w="9525">
            <a:solidFill>
              <a:srgbClr val="000000"/>
            </a:solidFill>
            <a:round/>
            <a:headEnd/>
            <a:tailEnd/>
          </a:ln>
        </p:spPr>
        <p:txBody>
          <a:bodyPr wrap="none" lIns="90000" tIns="45000" rIns="90000" bIns="45000" anchor="ctr"/>
          <a:lstStyle>
            <a:lvl1pPr>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7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5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9pPr>
          </a:lstStyle>
          <a:p>
            <a:pPr algn="ctr" eaLnBrk="1" hangingPunct="1">
              <a:spcBef>
                <a:spcPct val="0"/>
              </a:spcBef>
              <a:buClrTx/>
              <a:buSzTx/>
              <a:buFontTx/>
              <a:buNone/>
            </a:pPr>
            <a:r>
              <a:rPr lang="cs-CZ" altLang="en-US" b="0" dirty="0" err="1">
                <a:solidFill>
                  <a:srgbClr val="000000"/>
                </a:solidFill>
              </a:rPr>
              <a:t>Sync</a:t>
            </a:r>
            <a:r>
              <a:rPr lang="cs-CZ" altLang="en-US" b="0" dirty="0">
                <a:solidFill>
                  <a:srgbClr val="000000"/>
                </a:solidFill>
              </a:rPr>
              <a:t> FTPD</a:t>
            </a:r>
            <a:br>
              <a:rPr lang="cs-CZ" altLang="en-US" b="0" dirty="0">
                <a:solidFill>
                  <a:srgbClr val="000000"/>
                </a:solidFill>
              </a:rPr>
            </a:br>
            <a:r>
              <a:rPr lang="cs-CZ" altLang="en-US" b="0" dirty="0" err="1">
                <a:solidFill>
                  <a:srgbClr val="000000"/>
                </a:solidFill>
              </a:rPr>
              <a:t>Process</a:t>
            </a:r>
            <a:endParaRPr lang="cs-CZ" altLang="en-US" b="0" dirty="0">
              <a:solidFill>
                <a:srgbClr val="000000"/>
              </a:solidFill>
            </a:endParaRPr>
          </a:p>
        </p:txBody>
      </p:sp>
      <p:sp>
        <p:nvSpPr>
          <p:cNvPr id="8" name="Text Box 8">
            <a:extLst>
              <a:ext uri="{FF2B5EF4-FFF2-40B4-BE49-F238E27FC236}">
                <a16:creationId xmlns:a16="http://schemas.microsoft.com/office/drawing/2014/main" id="{C2DD5442-9035-CF2A-0385-85914213645E}"/>
              </a:ext>
            </a:extLst>
          </p:cNvPr>
          <p:cNvSpPr txBox="1">
            <a:spLocks noChangeArrowheads="1"/>
          </p:cNvSpPr>
          <p:nvPr/>
        </p:nvSpPr>
        <p:spPr bwMode="auto">
          <a:xfrm>
            <a:off x="455821" y="1835150"/>
            <a:ext cx="1417637"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7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5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9pPr>
          </a:lstStyle>
          <a:p>
            <a:pPr algn="ctr" eaLnBrk="1" hangingPunct="1">
              <a:spcBef>
                <a:spcPct val="0"/>
              </a:spcBef>
              <a:buClrTx/>
              <a:buSzTx/>
              <a:buFontTx/>
              <a:buNone/>
            </a:pPr>
            <a:r>
              <a:rPr lang="cs-CZ" altLang="en-US" dirty="0" err="1">
                <a:solidFill>
                  <a:srgbClr val="000000"/>
                </a:solidFill>
              </a:rPr>
              <a:t>Synchronnous</a:t>
            </a:r>
            <a:br>
              <a:rPr lang="cs-CZ" altLang="en-US" dirty="0">
                <a:solidFill>
                  <a:srgbClr val="000000"/>
                </a:solidFill>
              </a:rPr>
            </a:br>
            <a:r>
              <a:rPr lang="cs-CZ" altLang="en-US" dirty="0" err="1">
                <a:solidFill>
                  <a:srgbClr val="000000"/>
                </a:solidFill>
              </a:rPr>
              <a:t>Service</a:t>
            </a:r>
            <a:r>
              <a:rPr lang="cs-CZ" altLang="en-US" dirty="0">
                <a:solidFill>
                  <a:srgbClr val="000000"/>
                </a:solidFill>
              </a:rPr>
              <a:t> </a:t>
            </a:r>
            <a:r>
              <a:rPr lang="cs-CZ" altLang="en-US" dirty="0" err="1">
                <a:solidFill>
                  <a:srgbClr val="000000"/>
                </a:solidFill>
              </a:rPr>
              <a:t>Layer</a:t>
            </a:r>
            <a:endParaRPr lang="cs-CZ" altLang="en-US" dirty="0">
              <a:solidFill>
                <a:srgbClr val="000000"/>
              </a:solidFill>
            </a:endParaRPr>
          </a:p>
        </p:txBody>
      </p:sp>
      <p:sp>
        <p:nvSpPr>
          <p:cNvPr id="9" name="Text Box 9">
            <a:extLst>
              <a:ext uri="{FF2B5EF4-FFF2-40B4-BE49-F238E27FC236}">
                <a16:creationId xmlns:a16="http://schemas.microsoft.com/office/drawing/2014/main" id="{1AA1A4C0-8626-41F6-D78B-E882DAF551BD}"/>
              </a:ext>
            </a:extLst>
          </p:cNvPr>
          <p:cNvSpPr txBox="1">
            <a:spLocks noChangeArrowheads="1"/>
          </p:cNvSpPr>
          <p:nvPr/>
        </p:nvSpPr>
        <p:spPr bwMode="auto">
          <a:xfrm>
            <a:off x="404228" y="3736931"/>
            <a:ext cx="15208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7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5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9pPr>
          </a:lstStyle>
          <a:p>
            <a:pPr algn="ctr" eaLnBrk="1" hangingPunct="1">
              <a:spcBef>
                <a:spcPct val="0"/>
              </a:spcBef>
              <a:buClrTx/>
              <a:buSzTx/>
              <a:buFontTx/>
              <a:buNone/>
            </a:pPr>
            <a:r>
              <a:rPr lang="cs-CZ" altLang="en-US">
                <a:solidFill>
                  <a:srgbClr val="000000"/>
                </a:solidFill>
              </a:rPr>
              <a:t>Queueing Layer</a:t>
            </a:r>
          </a:p>
        </p:txBody>
      </p:sp>
      <p:sp>
        <p:nvSpPr>
          <p:cNvPr id="10" name="Text Box 10">
            <a:extLst>
              <a:ext uri="{FF2B5EF4-FFF2-40B4-BE49-F238E27FC236}">
                <a16:creationId xmlns:a16="http://schemas.microsoft.com/office/drawing/2014/main" id="{F4402261-1853-E1E9-65B4-04AAEDA07E01}"/>
              </a:ext>
            </a:extLst>
          </p:cNvPr>
          <p:cNvSpPr txBox="1">
            <a:spLocks noChangeArrowheads="1"/>
          </p:cNvSpPr>
          <p:nvPr/>
        </p:nvSpPr>
        <p:spPr bwMode="auto">
          <a:xfrm>
            <a:off x="401846" y="5665785"/>
            <a:ext cx="1522412"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7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5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9pPr>
          </a:lstStyle>
          <a:p>
            <a:pPr algn="ctr" eaLnBrk="1" hangingPunct="1">
              <a:spcBef>
                <a:spcPct val="0"/>
              </a:spcBef>
              <a:buClrTx/>
              <a:buSzTx/>
              <a:buFontTx/>
              <a:buNone/>
            </a:pPr>
            <a:r>
              <a:rPr lang="cs-CZ" altLang="en-US" dirty="0" err="1">
                <a:solidFill>
                  <a:srgbClr val="000000"/>
                </a:solidFill>
              </a:rPr>
              <a:t>Asynchronnous</a:t>
            </a:r>
            <a:br>
              <a:rPr lang="cs-CZ" altLang="en-US" dirty="0">
                <a:solidFill>
                  <a:srgbClr val="000000"/>
                </a:solidFill>
              </a:rPr>
            </a:br>
            <a:r>
              <a:rPr lang="cs-CZ" altLang="en-US" dirty="0" err="1">
                <a:solidFill>
                  <a:srgbClr val="000000"/>
                </a:solidFill>
              </a:rPr>
              <a:t>Service</a:t>
            </a:r>
            <a:r>
              <a:rPr lang="cs-CZ" altLang="en-US" dirty="0">
                <a:solidFill>
                  <a:srgbClr val="000000"/>
                </a:solidFill>
              </a:rPr>
              <a:t> </a:t>
            </a:r>
            <a:r>
              <a:rPr lang="cs-CZ" altLang="en-US" dirty="0" err="1">
                <a:solidFill>
                  <a:srgbClr val="000000"/>
                </a:solidFill>
              </a:rPr>
              <a:t>Layer</a:t>
            </a:r>
            <a:endParaRPr lang="cs-CZ" altLang="en-US" dirty="0">
              <a:solidFill>
                <a:srgbClr val="000000"/>
              </a:solidFill>
            </a:endParaRPr>
          </a:p>
        </p:txBody>
      </p:sp>
      <p:sp>
        <p:nvSpPr>
          <p:cNvPr id="11" name="Rectangle 11">
            <a:extLst>
              <a:ext uri="{FF2B5EF4-FFF2-40B4-BE49-F238E27FC236}">
                <a16:creationId xmlns:a16="http://schemas.microsoft.com/office/drawing/2014/main" id="{74C7A8EE-4FDA-5908-0303-8C9FA84F0141}"/>
              </a:ext>
            </a:extLst>
          </p:cNvPr>
          <p:cNvSpPr>
            <a:spLocks noChangeArrowheads="1"/>
          </p:cNvSpPr>
          <p:nvPr/>
        </p:nvSpPr>
        <p:spPr bwMode="auto">
          <a:xfrm>
            <a:off x="6065252" y="2892425"/>
            <a:ext cx="1800225" cy="360362"/>
          </a:xfrm>
          <a:prstGeom prst="rect">
            <a:avLst/>
          </a:prstGeom>
          <a:solidFill>
            <a:srgbClr val="FFCC99"/>
          </a:solidFill>
          <a:ln w="9525">
            <a:solidFill>
              <a:srgbClr val="000000"/>
            </a:solidFill>
            <a:round/>
            <a:headEnd/>
            <a:tailEnd/>
          </a:ln>
        </p:spPr>
        <p:txBody>
          <a:bodyPr wrap="none" lIns="90000" tIns="45000" rIns="90000" bIns="45000" anchor="ctr"/>
          <a:lstStyle>
            <a:lvl1pPr>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7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5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9pPr>
          </a:lstStyle>
          <a:p>
            <a:pPr algn="ctr" eaLnBrk="1" hangingPunct="1">
              <a:spcBef>
                <a:spcPct val="0"/>
              </a:spcBef>
              <a:buClrTx/>
              <a:buSzTx/>
              <a:buFontTx/>
              <a:buNone/>
            </a:pPr>
            <a:r>
              <a:rPr lang="cs-CZ" altLang="en-US" sz="1800" dirty="0" err="1">
                <a:solidFill>
                  <a:srgbClr val="000000"/>
                </a:solidFill>
                <a:latin typeface="Courier New" panose="02070309020205020404" pitchFamily="49" charset="0"/>
              </a:rPr>
              <a:t>read</a:t>
            </a:r>
            <a:r>
              <a:rPr lang="cs-CZ" altLang="en-US" b="0" dirty="0">
                <a:solidFill>
                  <a:srgbClr val="000000"/>
                </a:solidFill>
              </a:rPr>
              <a:t>()</a:t>
            </a:r>
          </a:p>
        </p:txBody>
      </p:sp>
      <p:sp>
        <p:nvSpPr>
          <p:cNvPr id="12" name="Rectangle 12">
            <a:extLst>
              <a:ext uri="{FF2B5EF4-FFF2-40B4-BE49-F238E27FC236}">
                <a16:creationId xmlns:a16="http://schemas.microsoft.com/office/drawing/2014/main" id="{5295294F-C08C-D6BB-049C-B542D31471CF}"/>
              </a:ext>
            </a:extLst>
          </p:cNvPr>
          <p:cNvSpPr>
            <a:spLocks noChangeArrowheads="1"/>
          </p:cNvSpPr>
          <p:nvPr/>
        </p:nvSpPr>
        <p:spPr bwMode="auto">
          <a:xfrm>
            <a:off x="6065252" y="3611562"/>
            <a:ext cx="1800225" cy="360363"/>
          </a:xfrm>
          <a:prstGeom prst="rect">
            <a:avLst/>
          </a:prstGeom>
          <a:solidFill>
            <a:srgbClr val="FFCC99"/>
          </a:solidFill>
          <a:ln w="9525">
            <a:solidFill>
              <a:srgbClr val="000000"/>
            </a:solidFill>
            <a:round/>
            <a:headEnd/>
            <a:tailEnd/>
          </a:ln>
        </p:spPr>
        <p:txBody>
          <a:bodyPr wrap="none" lIns="90000" tIns="45000" rIns="90000" bIns="45000" anchor="ctr"/>
          <a:lstStyle>
            <a:lvl1pPr>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7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5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9pPr>
          </a:lstStyle>
          <a:p>
            <a:pPr algn="ctr" eaLnBrk="1" hangingPunct="1">
              <a:spcBef>
                <a:spcPct val="0"/>
              </a:spcBef>
              <a:buClrTx/>
              <a:buSzTx/>
              <a:buFontTx/>
              <a:buNone/>
            </a:pPr>
            <a:r>
              <a:rPr lang="cs-CZ" altLang="en-US" sz="1800" dirty="0" err="1">
                <a:solidFill>
                  <a:srgbClr val="000000"/>
                </a:solidFill>
                <a:latin typeface="Courier New" panose="02070309020205020404" pitchFamily="49" charset="0"/>
              </a:rPr>
              <a:t>soreceive</a:t>
            </a:r>
            <a:r>
              <a:rPr lang="cs-CZ" altLang="en-US" b="0" dirty="0">
                <a:solidFill>
                  <a:srgbClr val="000000"/>
                </a:solidFill>
              </a:rPr>
              <a:t>()</a:t>
            </a:r>
          </a:p>
        </p:txBody>
      </p:sp>
      <p:sp>
        <p:nvSpPr>
          <p:cNvPr id="13" name="Rectangle 13">
            <a:extLst>
              <a:ext uri="{FF2B5EF4-FFF2-40B4-BE49-F238E27FC236}">
                <a16:creationId xmlns:a16="http://schemas.microsoft.com/office/drawing/2014/main" id="{DE5A8BF5-6FEC-2DD6-B717-F56FE7F0760C}"/>
              </a:ext>
            </a:extLst>
          </p:cNvPr>
          <p:cNvSpPr>
            <a:spLocks noChangeArrowheads="1"/>
          </p:cNvSpPr>
          <p:nvPr/>
        </p:nvSpPr>
        <p:spPr bwMode="auto">
          <a:xfrm>
            <a:off x="4085640" y="4332287"/>
            <a:ext cx="1800225" cy="360363"/>
          </a:xfrm>
          <a:prstGeom prst="rect">
            <a:avLst/>
          </a:prstGeom>
          <a:solidFill>
            <a:srgbClr val="FFCC99"/>
          </a:solidFill>
          <a:ln w="9525">
            <a:solidFill>
              <a:srgbClr val="000000"/>
            </a:solidFill>
            <a:round/>
            <a:headEnd/>
            <a:tailEnd/>
          </a:ln>
        </p:spPr>
        <p:txBody>
          <a:bodyPr wrap="none" lIns="90000" tIns="45000" rIns="90000" bIns="45000" anchor="ctr"/>
          <a:lstStyle>
            <a:lvl1pPr>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7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5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9pPr>
          </a:lstStyle>
          <a:p>
            <a:pPr algn="ctr" eaLnBrk="1" hangingPunct="1">
              <a:spcBef>
                <a:spcPct val="0"/>
              </a:spcBef>
              <a:buClrTx/>
              <a:buSzTx/>
              <a:buFontTx/>
              <a:buNone/>
            </a:pPr>
            <a:r>
              <a:rPr lang="cs-CZ" altLang="en-US" sz="1800">
                <a:solidFill>
                  <a:srgbClr val="000000"/>
                </a:solidFill>
                <a:latin typeface="Courier New" panose="02070309020205020404" pitchFamily="49" charset="0"/>
              </a:rPr>
              <a:t>sbwait</a:t>
            </a:r>
            <a:r>
              <a:rPr lang="cs-CZ" altLang="en-US" b="0">
                <a:solidFill>
                  <a:srgbClr val="000000"/>
                </a:solidFill>
              </a:rPr>
              <a:t>()</a:t>
            </a:r>
          </a:p>
        </p:txBody>
      </p:sp>
      <p:sp>
        <p:nvSpPr>
          <p:cNvPr id="14" name="Rectangle 14">
            <a:extLst>
              <a:ext uri="{FF2B5EF4-FFF2-40B4-BE49-F238E27FC236}">
                <a16:creationId xmlns:a16="http://schemas.microsoft.com/office/drawing/2014/main" id="{4EA392BF-371F-B1F4-0D14-E244E2CA7AEB}"/>
              </a:ext>
            </a:extLst>
          </p:cNvPr>
          <p:cNvSpPr>
            <a:spLocks noChangeArrowheads="1"/>
          </p:cNvSpPr>
          <p:nvPr/>
        </p:nvSpPr>
        <p:spPr bwMode="auto">
          <a:xfrm>
            <a:off x="8044865" y="4332287"/>
            <a:ext cx="1800225" cy="360363"/>
          </a:xfrm>
          <a:prstGeom prst="rect">
            <a:avLst/>
          </a:prstGeom>
          <a:solidFill>
            <a:srgbClr val="FFCC99"/>
          </a:solidFill>
          <a:ln w="9525">
            <a:solidFill>
              <a:srgbClr val="000000"/>
            </a:solidFill>
            <a:round/>
            <a:headEnd/>
            <a:tailEnd/>
          </a:ln>
        </p:spPr>
        <p:txBody>
          <a:bodyPr wrap="none" lIns="90000" tIns="45000" rIns="90000" bIns="45000" anchor="ctr"/>
          <a:lstStyle>
            <a:lvl1pPr>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7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5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9pPr>
          </a:lstStyle>
          <a:p>
            <a:pPr algn="ctr" eaLnBrk="1" hangingPunct="1">
              <a:spcBef>
                <a:spcPct val="0"/>
              </a:spcBef>
              <a:buClrTx/>
              <a:buSzTx/>
              <a:buFontTx/>
              <a:buNone/>
            </a:pPr>
            <a:r>
              <a:rPr lang="cs-CZ" altLang="en-US" sz="1800" dirty="0" err="1">
                <a:solidFill>
                  <a:srgbClr val="000000"/>
                </a:solidFill>
                <a:latin typeface="Courier New" panose="02070309020205020404" pitchFamily="49" charset="0"/>
              </a:rPr>
              <a:t>sowakeup</a:t>
            </a:r>
            <a:r>
              <a:rPr lang="cs-CZ" altLang="en-US" sz="1800" dirty="0">
                <a:solidFill>
                  <a:srgbClr val="000000"/>
                </a:solidFill>
                <a:latin typeface="Courier New" panose="02070309020205020404" pitchFamily="49" charset="0"/>
              </a:rPr>
              <a:t>()</a:t>
            </a:r>
          </a:p>
        </p:txBody>
      </p:sp>
      <p:sp>
        <p:nvSpPr>
          <p:cNvPr id="15" name="Rectangle 15">
            <a:extLst>
              <a:ext uri="{FF2B5EF4-FFF2-40B4-BE49-F238E27FC236}">
                <a16:creationId xmlns:a16="http://schemas.microsoft.com/office/drawing/2014/main" id="{54F526BC-739F-322D-B8DE-0ADA4A011F6C}"/>
              </a:ext>
            </a:extLst>
          </p:cNvPr>
          <p:cNvSpPr>
            <a:spLocks noChangeArrowheads="1"/>
          </p:cNvSpPr>
          <p:nvPr/>
        </p:nvSpPr>
        <p:spPr bwMode="auto">
          <a:xfrm>
            <a:off x="6065252" y="4872037"/>
            <a:ext cx="1800225" cy="539750"/>
          </a:xfrm>
          <a:prstGeom prst="rect">
            <a:avLst/>
          </a:prstGeom>
          <a:solidFill>
            <a:srgbClr val="FF9966"/>
          </a:solidFill>
          <a:ln w="9525">
            <a:solidFill>
              <a:srgbClr val="000000"/>
            </a:solidFill>
            <a:round/>
            <a:headEnd/>
            <a:tailEnd/>
          </a:ln>
        </p:spPr>
        <p:txBody>
          <a:bodyPr wrap="none" lIns="90000" tIns="45000" rIns="90000" bIns="45000" anchor="ctr"/>
          <a:lstStyle>
            <a:lvl1pPr>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7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5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9pPr>
          </a:lstStyle>
          <a:p>
            <a:pPr algn="ctr" eaLnBrk="1" hangingPunct="1">
              <a:spcBef>
                <a:spcPct val="0"/>
              </a:spcBef>
              <a:buClrTx/>
              <a:buSzTx/>
              <a:buFontTx/>
              <a:buNone/>
            </a:pPr>
            <a:r>
              <a:rPr lang="cs-CZ" altLang="en-US">
                <a:solidFill>
                  <a:srgbClr val="000000"/>
                </a:solidFill>
              </a:rPr>
              <a:t>Socket Queues</a:t>
            </a:r>
          </a:p>
        </p:txBody>
      </p:sp>
      <p:sp>
        <p:nvSpPr>
          <p:cNvPr id="16" name="Rectangle 16">
            <a:extLst>
              <a:ext uri="{FF2B5EF4-FFF2-40B4-BE49-F238E27FC236}">
                <a16:creationId xmlns:a16="http://schemas.microsoft.com/office/drawing/2014/main" id="{03ECD09A-DB46-D9B7-35C4-9F4C456B8B16}"/>
              </a:ext>
            </a:extLst>
          </p:cNvPr>
          <p:cNvSpPr>
            <a:spLocks noChangeArrowheads="1"/>
          </p:cNvSpPr>
          <p:nvPr/>
        </p:nvSpPr>
        <p:spPr bwMode="auto">
          <a:xfrm>
            <a:off x="6065252" y="5772149"/>
            <a:ext cx="1979613" cy="720725"/>
          </a:xfrm>
          <a:prstGeom prst="rect">
            <a:avLst/>
          </a:prstGeom>
          <a:solidFill>
            <a:srgbClr val="E6E6E6"/>
          </a:solidFill>
          <a:ln w="9525">
            <a:solidFill>
              <a:srgbClr val="000000"/>
            </a:solidFill>
            <a:round/>
            <a:headEnd/>
            <a:tailEnd/>
          </a:ln>
        </p:spPr>
        <p:txBody>
          <a:bodyPr wrap="none" lIns="90000" tIns="45000" rIns="90000" bIns="45000" anchor="ctr"/>
          <a:lstStyle>
            <a:lvl1pPr>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7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5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9pPr>
          </a:lstStyle>
          <a:p>
            <a:pPr algn="ctr" eaLnBrk="1" hangingPunct="1">
              <a:spcBef>
                <a:spcPct val="0"/>
              </a:spcBef>
              <a:buClrTx/>
              <a:buSzTx/>
              <a:buFontTx/>
              <a:buNone/>
            </a:pPr>
            <a:r>
              <a:rPr lang="cs-CZ" altLang="en-US" b="0" dirty="0" err="1">
                <a:solidFill>
                  <a:srgbClr val="000000"/>
                </a:solidFill>
              </a:rPr>
              <a:t>Async</a:t>
            </a:r>
            <a:r>
              <a:rPr lang="cs-CZ" altLang="en-US" b="0" dirty="0">
                <a:solidFill>
                  <a:srgbClr val="000000"/>
                </a:solidFill>
              </a:rPr>
              <a:t> TCP/IP</a:t>
            </a:r>
            <a:br>
              <a:rPr lang="cs-CZ" altLang="en-US" b="0" dirty="0">
                <a:solidFill>
                  <a:srgbClr val="000000"/>
                </a:solidFill>
              </a:rPr>
            </a:br>
            <a:r>
              <a:rPr lang="cs-CZ" altLang="en-US" b="0" dirty="0" err="1">
                <a:solidFill>
                  <a:srgbClr val="000000"/>
                </a:solidFill>
              </a:rPr>
              <a:t>Protocol</a:t>
            </a:r>
            <a:r>
              <a:rPr lang="cs-CZ" altLang="en-US" b="0" dirty="0">
                <a:solidFill>
                  <a:srgbClr val="000000"/>
                </a:solidFill>
              </a:rPr>
              <a:t> </a:t>
            </a:r>
            <a:r>
              <a:rPr lang="cs-CZ" altLang="en-US" b="0" dirty="0" err="1">
                <a:solidFill>
                  <a:srgbClr val="000000"/>
                </a:solidFill>
              </a:rPr>
              <a:t>Processing</a:t>
            </a:r>
            <a:endParaRPr lang="cs-CZ" altLang="en-US" b="0" dirty="0">
              <a:solidFill>
                <a:srgbClr val="000000"/>
              </a:solidFill>
            </a:endParaRPr>
          </a:p>
        </p:txBody>
      </p:sp>
      <p:sp>
        <p:nvSpPr>
          <p:cNvPr id="17" name="Rectangle 17">
            <a:extLst>
              <a:ext uri="{FF2B5EF4-FFF2-40B4-BE49-F238E27FC236}">
                <a16:creationId xmlns:a16="http://schemas.microsoft.com/office/drawing/2014/main" id="{9F9D9EF6-D345-F110-DCEC-5A31A78AE684}"/>
              </a:ext>
            </a:extLst>
          </p:cNvPr>
          <p:cNvSpPr>
            <a:spLocks noChangeArrowheads="1"/>
          </p:cNvSpPr>
          <p:nvPr/>
        </p:nvSpPr>
        <p:spPr bwMode="auto">
          <a:xfrm>
            <a:off x="10065795" y="5772148"/>
            <a:ext cx="1946568" cy="720725"/>
          </a:xfrm>
          <a:prstGeom prst="rect">
            <a:avLst/>
          </a:prstGeom>
          <a:solidFill>
            <a:srgbClr val="E6E6E6"/>
          </a:solidFill>
          <a:ln w="9525">
            <a:solidFill>
              <a:srgbClr val="000000"/>
            </a:solidFill>
            <a:round/>
            <a:headEnd/>
            <a:tailEnd/>
          </a:ln>
        </p:spPr>
        <p:txBody>
          <a:bodyPr wrap="none" lIns="90000" tIns="45000" rIns="90000" bIns="45000" anchor="ctr"/>
          <a:lstStyle>
            <a:lvl1pPr>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7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5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9pPr>
          </a:lstStyle>
          <a:p>
            <a:pPr algn="ctr" eaLnBrk="1" hangingPunct="1">
              <a:spcBef>
                <a:spcPct val="0"/>
              </a:spcBef>
              <a:buClrTx/>
              <a:buSzTx/>
              <a:buFontTx/>
              <a:buNone/>
            </a:pPr>
            <a:r>
              <a:rPr lang="cs-CZ" altLang="en-US" b="0" dirty="0">
                <a:solidFill>
                  <a:srgbClr val="000000"/>
                </a:solidFill>
              </a:rPr>
              <a:t>Ethernet</a:t>
            </a:r>
            <a:br>
              <a:rPr lang="cs-CZ" altLang="en-US" b="0" dirty="0">
                <a:solidFill>
                  <a:srgbClr val="000000"/>
                </a:solidFill>
              </a:rPr>
            </a:br>
            <a:r>
              <a:rPr lang="cs-CZ" altLang="en-US" b="0" dirty="0">
                <a:solidFill>
                  <a:srgbClr val="000000"/>
                </a:solidFill>
              </a:rPr>
              <a:t>Network Interface</a:t>
            </a:r>
          </a:p>
        </p:txBody>
      </p:sp>
      <p:cxnSp>
        <p:nvCxnSpPr>
          <p:cNvPr id="18" name="AutoShape 18">
            <a:extLst>
              <a:ext uri="{FF2B5EF4-FFF2-40B4-BE49-F238E27FC236}">
                <a16:creationId xmlns:a16="http://schemas.microsoft.com/office/drawing/2014/main" id="{503C2409-276A-BBF4-8ED4-01BF883F6514}"/>
              </a:ext>
            </a:extLst>
          </p:cNvPr>
          <p:cNvCxnSpPr>
            <a:cxnSpLocks noChangeShapeType="1"/>
            <a:stCxn id="6" idx="2"/>
            <a:endCxn id="11" idx="0"/>
          </p:cNvCxnSpPr>
          <p:nvPr/>
        </p:nvCxnSpPr>
        <p:spPr bwMode="auto">
          <a:xfrm>
            <a:off x="6965365" y="2374900"/>
            <a:ext cx="1587" cy="51752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9" name="AutoShape 19">
            <a:extLst>
              <a:ext uri="{FF2B5EF4-FFF2-40B4-BE49-F238E27FC236}">
                <a16:creationId xmlns:a16="http://schemas.microsoft.com/office/drawing/2014/main" id="{58C10395-01BF-90E7-64B3-CECC595B282D}"/>
              </a:ext>
            </a:extLst>
          </p:cNvPr>
          <p:cNvCxnSpPr>
            <a:cxnSpLocks noChangeShapeType="1"/>
            <a:stCxn id="11" idx="2"/>
            <a:endCxn id="12" idx="0"/>
          </p:cNvCxnSpPr>
          <p:nvPr/>
        </p:nvCxnSpPr>
        <p:spPr bwMode="auto">
          <a:xfrm>
            <a:off x="6965365" y="3252787"/>
            <a:ext cx="1587" cy="360363"/>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0" name="AutoShape 20">
            <a:extLst>
              <a:ext uri="{FF2B5EF4-FFF2-40B4-BE49-F238E27FC236}">
                <a16:creationId xmlns:a16="http://schemas.microsoft.com/office/drawing/2014/main" id="{9FA848D1-2F59-43E7-BAFE-DD3811495E3C}"/>
              </a:ext>
            </a:extLst>
          </p:cNvPr>
          <p:cNvCxnSpPr>
            <a:cxnSpLocks noChangeShapeType="1"/>
            <a:stCxn id="11" idx="1"/>
            <a:endCxn id="13" idx="0"/>
          </p:cNvCxnSpPr>
          <p:nvPr/>
        </p:nvCxnSpPr>
        <p:spPr bwMode="auto">
          <a:xfrm flipH="1">
            <a:off x="4985752" y="3071812"/>
            <a:ext cx="1079500" cy="1260475"/>
          </a:xfrm>
          <a:prstGeom prst="bentConnector3">
            <a:avLst>
              <a:gd name="adj1" fmla="val 99852"/>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1" name="AutoShape 21">
            <a:extLst>
              <a:ext uri="{FF2B5EF4-FFF2-40B4-BE49-F238E27FC236}">
                <a16:creationId xmlns:a16="http://schemas.microsoft.com/office/drawing/2014/main" id="{376AE3E3-E9D0-F5A1-748D-E1891D38D085}"/>
              </a:ext>
            </a:extLst>
          </p:cNvPr>
          <p:cNvCxnSpPr>
            <a:cxnSpLocks noChangeShapeType="1"/>
            <a:stCxn id="12" idx="2"/>
            <a:endCxn id="15" idx="0"/>
          </p:cNvCxnSpPr>
          <p:nvPr/>
        </p:nvCxnSpPr>
        <p:spPr bwMode="auto">
          <a:xfrm>
            <a:off x="6965365" y="3971925"/>
            <a:ext cx="1587" cy="900112"/>
          </a:xfrm>
          <a:prstGeom prst="bentConnector3">
            <a:avLst>
              <a:gd name="adj1" fmla="val 50000"/>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2" name="AutoShape 22">
            <a:extLst>
              <a:ext uri="{FF2B5EF4-FFF2-40B4-BE49-F238E27FC236}">
                <a16:creationId xmlns:a16="http://schemas.microsoft.com/office/drawing/2014/main" id="{CCBA910C-4E04-5B07-6C09-2D4278FBEF9F}"/>
              </a:ext>
            </a:extLst>
          </p:cNvPr>
          <p:cNvCxnSpPr>
            <a:cxnSpLocks noChangeShapeType="1"/>
            <a:stCxn id="15" idx="3"/>
            <a:endCxn id="14" idx="2"/>
          </p:cNvCxnSpPr>
          <p:nvPr/>
        </p:nvCxnSpPr>
        <p:spPr bwMode="auto">
          <a:xfrm flipV="1">
            <a:off x="7865477" y="4692650"/>
            <a:ext cx="1081088" cy="449262"/>
          </a:xfrm>
          <a:prstGeom prst="bentConnector3">
            <a:avLst>
              <a:gd name="adj1" fmla="val 100000"/>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3" name="AutoShape 23">
            <a:extLst>
              <a:ext uri="{FF2B5EF4-FFF2-40B4-BE49-F238E27FC236}">
                <a16:creationId xmlns:a16="http://schemas.microsoft.com/office/drawing/2014/main" id="{F3E36E18-9FE0-A9F1-36C2-088E5EC5A2DF}"/>
              </a:ext>
            </a:extLst>
          </p:cNvPr>
          <p:cNvCxnSpPr>
            <a:cxnSpLocks noChangeShapeType="1"/>
            <a:stCxn id="16" idx="0"/>
            <a:endCxn id="15" idx="2"/>
          </p:cNvCxnSpPr>
          <p:nvPr/>
        </p:nvCxnSpPr>
        <p:spPr bwMode="auto">
          <a:xfrm rot="16200000" flipV="1">
            <a:off x="6830031" y="5547121"/>
            <a:ext cx="360362" cy="89694"/>
          </a:xfrm>
          <a:prstGeom prst="bentConnector3">
            <a:avLst>
              <a:gd name="adj1" fmla="val 50000"/>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4" name="AutoShape 24">
            <a:extLst>
              <a:ext uri="{FF2B5EF4-FFF2-40B4-BE49-F238E27FC236}">
                <a16:creationId xmlns:a16="http://schemas.microsoft.com/office/drawing/2014/main" id="{909DE7C0-973C-FAD3-9A3C-F0DCF9F19CBC}"/>
              </a:ext>
            </a:extLst>
          </p:cNvPr>
          <p:cNvCxnSpPr>
            <a:cxnSpLocks noChangeShapeType="1"/>
            <a:stCxn id="17" idx="1"/>
            <a:endCxn id="16" idx="3"/>
          </p:cNvCxnSpPr>
          <p:nvPr/>
        </p:nvCxnSpPr>
        <p:spPr bwMode="auto">
          <a:xfrm rot="10800000" flipV="1">
            <a:off x="8044865" y="6132510"/>
            <a:ext cx="2020930" cy="1"/>
          </a:xfrm>
          <a:prstGeom prst="bentConnector3">
            <a:avLst>
              <a:gd name="adj1" fmla="val 50000"/>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25" name="Text Box 25">
            <a:extLst>
              <a:ext uri="{FF2B5EF4-FFF2-40B4-BE49-F238E27FC236}">
                <a16:creationId xmlns:a16="http://schemas.microsoft.com/office/drawing/2014/main" id="{68452848-DD76-A359-5E07-24E58DAF355D}"/>
              </a:ext>
            </a:extLst>
          </p:cNvPr>
          <p:cNvSpPr txBox="1">
            <a:spLocks noChangeArrowheads="1"/>
          </p:cNvSpPr>
          <p:nvPr/>
        </p:nvSpPr>
        <p:spPr bwMode="auto">
          <a:xfrm>
            <a:off x="5704890" y="2532062"/>
            <a:ext cx="12033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7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5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9pPr>
          </a:lstStyle>
          <a:p>
            <a:pPr algn="ctr" eaLnBrk="1" hangingPunct="1">
              <a:spcBef>
                <a:spcPct val="0"/>
              </a:spcBef>
              <a:buClrTx/>
              <a:buSzTx/>
              <a:buFontTx/>
              <a:buNone/>
            </a:pPr>
            <a:r>
              <a:rPr lang="cs-CZ" altLang="en-US" b="0">
                <a:solidFill>
                  <a:srgbClr val="000000"/>
                </a:solidFill>
              </a:rPr>
              <a:t>1: read(data)</a:t>
            </a:r>
          </a:p>
        </p:txBody>
      </p:sp>
      <p:sp>
        <p:nvSpPr>
          <p:cNvPr id="26" name="Text Box 26">
            <a:extLst>
              <a:ext uri="{FF2B5EF4-FFF2-40B4-BE49-F238E27FC236}">
                <a16:creationId xmlns:a16="http://schemas.microsoft.com/office/drawing/2014/main" id="{8B99E04C-4A8E-E4BC-3267-26647D695CF7}"/>
              </a:ext>
            </a:extLst>
          </p:cNvPr>
          <p:cNvSpPr txBox="1">
            <a:spLocks noChangeArrowheads="1"/>
          </p:cNvSpPr>
          <p:nvPr/>
        </p:nvSpPr>
        <p:spPr bwMode="auto">
          <a:xfrm>
            <a:off x="7144752" y="3252787"/>
            <a:ext cx="126047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7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5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9pPr>
          </a:lstStyle>
          <a:p>
            <a:pPr algn="ctr" eaLnBrk="1" hangingPunct="1">
              <a:spcBef>
                <a:spcPct val="0"/>
              </a:spcBef>
              <a:buClrTx/>
              <a:buSzTx/>
              <a:buFontTx/>
              <a:buNone/>
            </a:pPr>
            <a:r>
              <a:rPr lang="cs-CZ" altLang="en-US" b="0">
                <a:solidFill>
                  <a:srgbClr val="000000"/>
                </a:solidFill>
              </a:rPr>
              <a:t>2: soreceive()</a:t>
            </a:r>
          </a:p>
        </p:txBody>
      </p:sp>
      <p:cxnSp>
        <p:nvCxnSpPr>
          <p:cNvPr id="27" name="AutoShape 27">
            <a:extLst>
              <a:ext uri="{FF2B5EF4-FFF2-40B4-BE49-F238E27FC236}">
                <a16:creationId xmlns:a16="http://schemas.microsoft.com/office/drawing/2014/main" id="{D2F0C767-84A5-BB30-97FD-7904C977FFCC}"/>
              </a:ext>
            </a:extLst>
          </p:cNvPr>
          <p:cNvCxnSpPr>
            <a:cxnSpLocks noChangeShapeType="1"/>
            <a:stCxn id="13" idx="3"/>
            <a:endCxn id="12" idx="2"/>
          </p:cNvCxnSpPr>
          <p:nvPr/>
        </p:nvCxnSpPr>
        <p:spPr bwMode="auto">
          <a:xfrm flipV="1">
            <a:off x="5884277" y="3971925"/>
            <a:ext cx="1081088" cy="539750"/>
          </a:xfrm>
          <a:prstGeom prst="straightConnector1">
            <a:avLst/>
          </a:prstGeom>
          <a:noFill/>
          <a:ln w="9525">
            <a:solidFill>
              <a:srgbClr val="000000"/>
            </a:solidFill>
            <a:prstDash val="dash"/>
            <a:round/>
            <a:headEnd/>
            <a:tailEnd type="triangle" w="med" len="med"/>
          </a:ln>
          <a:extLst>
            <a:ext uri="{909E8E84-426E-40DD-AFC4-6F175D3DCCD1}">
              <a14:hiddenFill xmlns:a14="http://schemas.microsoft.com/office/drawing/2010/main">
                <a:noFill/>
              </a14:hiddenFill>
            </a:ext>
          </a:extLst>
        </p:spPr>
      </p:cxnSp>
      <p:cxnSp>
        <p:nvCxnSpPr>
          <p:cNvPr id="28" name="AutoShape 28">
            <a:extLst>
              <a:ext uri="{FF2B5EF4-FFF2-40B4-BE49-F238E27FC236}">
                <a16:creationId xmlns:a16="http://schemas.microsoft.com/office/drawing/2014/main" id="{A25265E3-ABF0-0F9E-6071-A63F166B0F4D}"/>
              </a:ext>
            </a:extLst>
          </p:cNvPr>
          <p:cNvCxnSpPr>
            <a:cxnSpLocks noChangeShapeType="1"/>
            <a:stCxn id="14" idx="1"/>
            <a:endCxn id="12" idx="2"/>
          </p:cNvCxnSpPr>
          <p:nvPr/>
        </p:nvCxnSpPr>
        <p:spPr bwMode="auto">
          <a:xfrm flipH="1" flipV="1">
            <a:off x="6965365" y="3971925"/>
            <a:ext cx="1079500" cy="539750"/>
          </a:xfrm>
          <a:prstGeom prst="straightConnector1">
            <a:avLst/>
          </a:prstGeom>
          <a:noFill/>
          <a:ln w="9525">
            <a:solidFill>
              <a:srgbClr val="000000"/>
            </a:solidFill>
            <a:prstDash val="dash"/>
            <a:round/>
            <a:headEnd/>
            <a:tailEnd type="triangle" w="med" len="med"/>
          </a:ln>
          <a:extLst>
            <a:ext uri="{909E8E84-426E-40DD-AFC4-6F175D3DCCD1}">
              <a14:hiddenFill xmlns:a14="http://schemas.microsoft.com/office/drawing/2010/main">
                <a:noFill/>
              </a14:hiddenFill>
            </a:ext>
          </a:extLst>
        </p:spPr>
      </p:cxnSp>
      <p:sp>
        <p:nvSpPr>
          <p:cNvPr id="29" name="Text Box 29">
            <a:extLst>
              <a:ext uri="{FF2B5EF4-FFF2-40B4-BE49-F238E27FC236}">
                <a16:creationId xmlns:a16="http://schemas.microsoft.com/office/drawing/2014/main" id="{F7AC7383-FBA6-3259-C293-E67AFF8CFDB4}"/>
              </a:ext>
            </a:extLst>
          </p:cNvPr>
          <p:cNvSpPr txBox="1">
            <a:spLocks noChangeArrowheads="1"/>
          </p:cNvSpPr>
          <p:nvPr/>
        </p:nvSpPr>
        <p:spPr bwMode="auto">
          <a:xfrm>
            <a:off x="4085640" y="2768600"/>
            <a:ext cx="10033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7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5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9pPr>
          </a:lstStyle>
          <a:p>
            <a:pPr algn="ctr" eaLnBrk="1" hangingPunct="1">
              <a:spcBef>
                <a:spcPct val="0"/>
              </a:spcBef>
              <a:buClrTx/>
              <a:buSzTx/>
              <a:buFontTx/>
              <a:buNone/>
            </a:pPr>
            <a:r>
              <a:rPr lang="cs-CZ" altLang="en-US" b="0">
                <a:solidFill>
                  <a:srgbClr val="000000"/>
                </a:solidFill>
              </a:rPr>
              <a:t>4: sbwait()</a:t>
            </a:r>
          </a:p>
        </p:txBody>
      </p:sp>
      <p:sp>
        <p:nvSpPr>
          <p:cNvPr id="30" name="Text Box 30">
            <a:extLst>
              <a:ext uri="{FF2B5EF4-FFF2-40B4-BE49-F238E27FC236}">
                <a16:creationId xmlns:a16="http://schemas.microsoft.com/office/drawing/2014/main" id="{0965F4D5-1CC4-4E28-FA91-01A01B289D99}"/>
              </a:ext>
            </a:extLst>
          </p:cNvPr>
          <p:cNvSpPr txBox="1">
            <a:spLocks noChangeArrowheads="1"/>
          </p:cNvSpPr>
          <p:nvPr/>
        </p:nvSpPr>
        <p:spPr bwMode="auto">
          <a:xfrm>
            <a:off x="5420727" y="3971925"/>
            <a:ext cx="1106488"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7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5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9pPr>
          </a:lstStyle>
          <a:p>
            <a:pPr algn="ctr" eaLnBrk="1" hangingPunct="1">
              <a:spcBef>
                <a:spcPct val="0"/>
              </a:spcBef>
              <a:buClrTx/>
              <a:buSzTx/>
              <a:buFontTx/>
              <a:buNone/>
            </a:pPr>
            <a:r>
              <a:rPr lang="cs-CZ" altLang="en-US" b="0">
                <a:solidFill>
                  <a:srgbClr val="000000"/>
                </a:solidFill>
              </a:rPr>
              <a:t>put to sleep</a:t>
            </a:r>
          </a:p>
        </p:txBody>
      </p:sp>
      <p:sp>
        <p:nvSpPr>
          <p:cNvPr id="31" name="Text Box 31">
            <a:extLst>
              <a:ext uri="{FF2B5EF4-FFF2-40B4-BE49-F238E27FC236}">
                <a16:creationId xmlns:a16="http://schemas.microsoft.com/office/drawing/2014/main" id="{E1502E36-29C9-AD85-5A2A-8411C0B7FE9B}"/>
              </a:ext>
            </a:extLst>
          </p:cNvPr>
          <p:cNvSpPr txBox="1">
            <a:spLocks noChangeArrowheads="1"/>
          </p:cNvSpPr>
          <p:nvPr/>
        </p:nvSpPr>
        <p:spPr bwMode="auto">
          <a:xfrm>
            <a:off x="7530515" y="3971925"/>
            <a:ext cx="693737"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7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5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9pPr>
          </a:lstStyle>
          <a:p>
            <a:pPr algn="ctr" eaLnBrk="1" hangingPunct="1">
              <a:spcBef>
                <a:spcPct val="0"/>
              </a:spcBef>
              <a:buClrTx/>
              <a:buSzTx/>
              <a:buFontTx/>
              <a:buNone/>
            </a:pPr>
            <a:r>
              <a:rPr lang="cs-CZ" altLang="en-US" b="0">
                <a:solidFill>
                  <a:srgbClr val="000000"/>
                </a:solidFill>
              </a:rPr>
              <a:t>awake</a:t>
            </a:r>
          </a:p>
        </p:txBody>
      </p:sp>
      <p:sp>
        <p:nvSpPr>
          <p:cNvPr id="32" name="Text Box 32">
            <a:extLst>
              <a:ext uri="{FF2B5EF4-FFF2-40B4-BE49-F238E27FC236}">
                <a16:creationId xmlns:a16="http://schemas.microsoft.com/office/drawing/2014/main" id="{C07EC993-414D-A283-4F91-FC64D3773E8A}"/>
              </a:ext>
            </a:extLst>
          </p:cNvPr>
          <p:cNvSpPr txBox="1">
            <a:spLocks noChangeArrowheads="1"/>
          </p:cNvSpPr>
          <p:nvPr/>
        </p:nvSpPr>
        <p:spPr bwMode="auto">
          <a:xfrm>
            <a:off x="4144377" y="4993774"/>
            <a:ext cx="173990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7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5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9pPr>
          </a:lstStyle>
          <a:p>
            <a:pPr algn="ctr" eaLnBrk="1" hangingPunct="1">
              <a:spcBef>
                <a:spcPct val="0"/>
              </a:spcBef>
              <a:buClrTx/>
              <a:buSzTx/>
              <a:buFontTx/>
              <a:buNone/>
            </a:pPr>
            <a:r>
              <a:rPr lang="cs-CZ" altLang="en-US" b="0" dirty="0">
                <a:solidFill>
                  <a:srgbClr val="000000"/>
                </a:solidFill>
              </a:rPr>
              <a:t>3, 8: </a:t>
            </a:r>
            <a:r>
              <a:rPr lang="cs-CZ" altLang="en-US" b="0" dirty="0" err="1">
                <a:solidFill>
                  <a:srgbClr val="000000"/>
                </a:solidFill>
              </a:rPr>
              <a:t>dequeue</a:t>
            </a:r>
            <a:r>
              <a:rPr lang="cs-CZ" altLang="en-US" b="0" dirty="0">
                <a:solidFill>
                  <a:srgbClr val="000000"/>
                </a:solidFill>
              </a:rPr>
              <a:t>(data)</a:t>
            </a:r>
          </a:p>
        </p:txBody>
      </p:sp>
      <p:sp>
        <p:nvSpPr>
          <p:cNvPr id="33" name="Text Box 33">
            <a:extLst>
              <a:ext uri="{FF2B5EF4-FFF2-40B4-BE49-F238E27FC236}">
                <a16:creationId xmlns:a16="http://schemas.microsoft.com/office/drawing/2014/main" id="{5431A21A-578A-E021-80D2-4015861D7F62}"/>
              </a:ext>
            </a:extLst>
          </p:cNvPr>
          <p:cNvSpPr txBox="1">
            <a:spLocks noChangeArrowheads="1"/>
          </p:cNvSpPr>
          <p:nvPr/>
        </p:nvSpPr>
        <p:spPr bwMode="auto">
          <a:xfrm>
            <a:off x="8003590" y="5232400"/>
            <a:ext cx="130175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7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5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9pPr>
          </a:lstStyle>
          <a:p>
            <a:pPr algn="ctr" eaLnBrk="1" hangingPunct="1">
              <a:spcBef>
                <a:spcPct val="0"/>
              </a:spcBef>
              <a:buClrTx/>
              <a:buSzTx/>
              <a:buFontTx/>
              <a:buNone/>
            </a:pPr>
            <a:r>
              <a:rPr lang="cs-CZ" altLang="en-US" b="0">
                <a:solidFill>
                  <a:srgbClr val="000000"/>
                </a:solidFill>
              </a:rPr>
              <a:t>7: sowakeup()</a:t>
            </a:r>
          </a:p>
        </p:txBody>
      </p:sp>
      <p:sp>
        <p:nvSpPr>
          <p:cNvPr id="34" name="Text Box 34">
            <a:extLst>
              <a:ext uri="{FF2B5EF4-FFF2-40B4-BE49-F238E27FC236}">
                <a16:creationId xmlns:a16="http://schemas.microsoft.com/office/drawing/2014/main" id="{DD007941-EFA4-A020-72ED-981B2B399DDF}"/>
              </a:ext>
            </a:extLst>
          </p:cNvPr>
          <p:cNvSpPr txBox="1">
            <a:spLocks noChangeArrowheads="1"/>
          </p:cNvSpPr>
          <p:nvPr/>
        </p:nvSpPr>
        <p:spPr bwMode="auto">
          <a:xfrm>
            <a:off x="4215814" y="5829300"/>
            <a:ext cx="1539875"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7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5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9pPr>
          </a:lstStyle>
          <a:p>
            <a:pPr algn="ctr" eaLnBrk="1" hangingPunct="1">
              <a:spcBef>
                <a:spcPct val="0"/>
              </a:spcBef>
              <a:buClrTx/>
              <a:buSzTx/>
              <a:buFontTx/>
              <a:buNone/>
            </a:pPr>
            <a:r>
              <a:rPr lang="cs-CZ" altLang="en-US" b="0" dirty="0">
                <a:solidFill>
                  <a:srgbClr val="000000"/>
                </a:solidFill>
              </a:rPr>
              <a:t>6: </a:t>
            </a:r>
            <a:r>
              <a:rPr lang="cs-CZ" altLang="en-US" b="0" dirty="0" err="1">
                <a:solidFill>
                  <a:srgbClr val="000000"/>
                </a:solidFill>
              </a:rPr>
              <a:t>enqueue</a:t>
            </a:r>
            <a:r>
              <a:rPr lang="cs-CZ" altLang="en-US" b="0" dirty="0">
                <a:solidFill>
                  <a:srgbClr val="000000"/>
                </a:solidFill>
              </a:rPr>
              <a:t>(data)</a:t>
            </a:r>
          </a:p>
        </p:txBody>
      </p:sp>
      <p:sp>
        <p:nvSpPr>
          <p:cNvPr id="35" name="Text Box 35">
            <a:extLst>
              <a:ext uri="{FF2B5EF4-FFF2-40B4-BE49-F238E27FC236}">
                <a16:creationId xmlns:a16="http://schemas.microsoft.com/office/drawing/2014/main" id="{EA2996B7-C90E-EB54-665D-A14E39D591B9}"/>
              </a:ext>
            </a:extLst>
          </p:cNvPr>
          <p:cNvSpPr txBox="1">
            <a:spLocks noChangeArrowheads="1"/>
          </p:cNvSpPr>
          <p:nvPr/>
        </p:nvSpPr>
        <p:spPr bwMode="auto">
          <a:xfrm>
            <a:off x="8372182" y="5772148"/>
            <a:ext cx="103505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1">
                <a:solidFill>
                  <a:schemeClr val="tx1"/>
                </a:solidFill>
                <a:latin typeface="Arial" panose="020B0604020202020204" pitchFamily="34" charset="0"/>
              </a:defRPr>
            </a:lvl1pPr>
            <a:lvl2pPr marL="742950" indent="-285750">
              <a:spcBef>
                <a:spcPct val="20000"/>
              </a:spcBef>
              <a:buClr>
                <a:schemeClr val="accent2"/>
              </a:buClr>
              <a:buSzPct val="6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700">
                <a:solidFill>
                  <a:schemeClr val="tx1"/>
                </a:solidFill>
                <a:latin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n"/>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6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q"/>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500">
                <a:solidFill>
                  <a:schemeClr val="tx1"/>
                </a:solidFill>
                <a:latin typeface="Arial" panose="020B0604020202020204" pitchFamily="34" charset="0"/>
              </a:defRPr>
            </a:lvl4pPr>
            <a:lvl5pPr marL="2057400" indent="-228600">
              <a:spcBef>
                <a:spcPct val="20000"/>
              </a:spcBef>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SzPct val="75000"/>
              <a:buFont typeface="Wingdings" panose="05000000000000000000" pitchFamily="2" charset="2"/>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a:solidFill>
                  <a:schemeClr val="tx1"/>
                </a:solidFill>
                <a:latin typeface="Arial" panose="020B0604020202020204" pitchFamily="34" charset="0"/>
              </a:defRPr>
            </a:lvl9pPr>
          </a:lstStyle>
          <a:p>
            <a:pPr algn="ctr" eaLnBrk="1" hangingPunct="1">
              <a:spcBef>
                <a:spcPct val="0"/>
              </a:spcBef>
              <a:buClrTx/>
              <a:buSzTx/>
              <a:buFontTx/>
              <a:buNone/>
            </a:pPr>
            <a:r>
              <a:rPr lang="cs-CZ" altLang="en-US" b="0" dirty="0">
                <a:solidFill>
                  <a:srgbClr val="000000"/>
                </a:solidFill>
              </a:rPr>
              <a:t>5: </a:t>
            </a:r>
            <a:r>
              <a:rPr lang="cs-CZ" altLang="en-US" b="0" dirty="0" err="1">
                <a:solidFill>
                  <a:srgbClr val="000000"/>
                </a:solidFill>
              </a:rPr>
              <a:t>interrupt</a:t>
            </a:r>
            <a:endParaRPr lang="cs-CZ" altLang="en-US" b="0" dirty="0">
              <a:solidFill>
                <a:srgbClr val="000000"/>
              </a:solidFill>
            </a:endParaRPr>
          </a:p>
        </p:txBody>
      </p:sp>
    </p:spTree>
    <p:extLst>
      <p:ext uri="{BB962C8B-B14F-4D97-AF65-F5344CB8AC3E}">
        <p14:creationId xmlns:p14="http://schemas.microsoft.com/office/powerpoint/2010/main" val="18211869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1376</TotalTime>
  <Words>2220</Words>
  <Application>Microsoft Office PowerPoint</Application>
  <PresentationFormat>Widescreen</PresentationFormat>
  <Paragraphs>208</Paragraphs>
  <Slides>16</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Aptos</vt:lpstr>
      <vt:lpstr>Aptos Display</vt:lpstr>
      <vt:lpstr>Arial</vt:lpstr>
      <vt:lpstr>Cascadia Mono</vt:lpstr>
      <vt:lpstr>Courier New</vt:lpstr>
      <vt:lpstr>source-serif-pro</vt:lpstr>
      <vt:lpstr>Office Theme</vt:lpstr>
      <vt:lpstr>Half Sync-Half Async</vt:lpstr>
      <vt:lpstr>Problem</vt:lpstr>
      <vt:lpstr>Solution</vt:lpstr>
      <vt:lpstr>PowerPoint Presentation</vt:lpstr>
      <vt:lpstr>Example</vt:lpstr>
      <vt:lpstr>Structure</vt:lpstr>
      <vt:lpstr>PowerPoint Presentation</vt:lpstr>
      <vt:lpstr>Implementation</vt:lpstr>
      <vt:lpstr>Example</vt:lpstr>
      <vt:lpstr>Variants</vt:lpstr>
      <vt:lpstr>PowerPoint Presentation</vt:lpstr>
      <vt:lpstr>Known Uses</vt:lpstr>
      <vt:lpstr>Known Uses</vt:lpstr>
      <vt:lpstr>Consequences</vt:lpstr>
      <vt:lpstr>Connection to other design patterns</vt:lpstr>
      <vt:lpstr>Used literature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Half Sync-Half Async</dc:title>
  <dc:creator>Norbi Horváth</dc:creator>
  <cp:lastModifiedBy>Filip O Zavoral</cp:lastModifiedBy>
  <cp:revision>2</cp:revision>
  <dcterms:created xsi:type="dcterms:W3CDTF">2024-05-09T13:50:51Z</dcterms:created>
  <dcterms:modified xsi:type="dcterms:W3CDTF">2025-02-19T21:30:12Z</dcterms:modified>
</cp:coreProperties>
</file>