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04" r:id="rId1"/>
  </p:sldMasterIdLst>
  <p:notesMasterIdLst>
    <p:notesMasterId r:id="rId22"/>
  </p:notesMasterIdLst>
  <p:sldIdLst>
    <p:sldId id="256" r:id="rId2"/>
    <p:sldId id="257" r:id="rId3"/>
    <p:sldId id="258" r:id="rId4"/>
    <p:sldId id="275" r:id="rId5"/>
    <p:sldId id="259" r:id="rId6"/>
    <p:sldId id="276" r:id="rId7"/>
    <p:sldId id="298" r:id="rId8"/>
    <p:sldId id="297" r:id="rId9"/>
    <p:sldId id="286" r:id="rId10"/>
    <p:sldId id="262" r:id="rId11"/>
    <p:sldId id="280" r:id="rId12"/>
    <p:sldId id="304" r:id="rId13"/>
    <p:sldId id="305" r:id="rId14"/>
    <p:sldId id="281" r:id="rId15"/>
    <p:sldId id="306" r:id="rId16"/>
    <p:sldId id="307" r:id="rId17"/>
    <p:sldId id="308" r:id="rId18"/>
    <p:sldId id="288" r:id="rId19"/>
    <p:sldId id="310" r:id="rId20"/>
    <p:sldId id="270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6600FF"/>
    <a:srgbClr val="D25DD5"/>
    <a:srgbClr val="FF9933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40" autoAdjust="0"/>
    <p:restoredTop sz="77239" autoAdjust="0"/>
  </p:normalViewPr>
  <p:slideViewPr>
    <p:cSldViewPr snapToGrid="0">
      <p:cViewPr varScale="1">
        <p:scale>
          <a:sx n="93" d="100"/>
          <a:sy n="93" d="100"/>
        </p:scale>
        <p:origin x="1469" y="86"/>
      </p:cViewPr>
      <p:guideLst/>
    </p:cSldViewPr>
  </p:slideViewPr>
  <p:outlineViewPr>
    <p:cViewPr>
      <p:scale>
        <a:sx n="33" d="100"/>
        <a:sy n="33" d="100"/>
      </p:scale>
      <p:origin x="0" y="-499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F3001-1C1B-42B2-8E64-77BECFBCBDD6}" type="datetimeFigureOut">
              <a:rPr lang="cs-CZ" smtClean="0"/>
              <a:t>20.05.2024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DAA94E-A3D0-4534-A9E1-3B9415251F9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7928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AA94E-A3D0-4534-A9E1-3B9415251F9F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16502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AA94E-A3D0-4534-A9E1-3B9415251F9F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4016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AA94E-A3D0-4534-A9E1-3B9415251F9F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204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69875" indent="-269875">
              <a:buFont typeface="Arial" panose="020B0604020202020204" pitchFamily="34" charset="0"/>
              <a:buChar char="•"/>
            </a:pPr>
            <a:r>
              <a:rPr lang="en-US" dirty="0" err="1" smtClean="0"/>
              <a:t>Eventy</a:t>
            </a:r>
            <a:r>
              <a:rPr lang="en-US" dirty="0" smtClean="0"/>
              <a:t> </a:t>
            </a:r>
            <a:r>
              <a:rPr lang="en-US" dirty="0" err="1" smtClean="0"/>
              <a:t>určují</a:t>
            </a:r>
            <a:r>
              <a:rPr lang="en-US" dirty="0" smtClean="0"/>
              <a:t> </a:t>
            </a:r>
            <a:r>
              <a:rPr lang="en-US" dirty="0" err="1" smtClean="0"/>
              <a:t>stav</a:t>
            </a:r>
            <a:r>
              <a:rPr lang="en-US" dirty="0" smtClean="0"/>
              <a:t> </a:t>
            </a:r>
            <a:r>
              <a:rPr lang="en-US" dirty="0" err="1" smtClean="0"/>
              <a:t>aplikace</a:t>
            </a:r>
            <a:endParaRPr lang="en-US" dirty="0" smtClean="0"/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en-US" dirty="0" err="1" smtClean="0"/>
              <a:t>Můžeme</a:t>
            </a:r>
            <a:r>
              <a:rPr lang="en-US" dirty="0" smtClean="0"/>
              <a:t> se </a:t>
            </a:r>
            <a:r>
              <a:rPr lang="en-US" dirty="0" err="1" smtClean="0"/>
              <a:t>tedy</a:t>
            </a:r>
            <a:r>
              <a:rPr lang="en-US" dirty="0" smtClean="0"/>
              <a:t> </a:t>
            </a:r>
            <a:r>
              <a:rPr lang="en-US" dirty="0" err="1" smtClean="0"/>
              <a:t>vrátit</a:t>
            </a:r>
            <a:r>
              <a:rPr lang="en-US" dirty="0" smtClean="0"/>
              <a:t> k </a:t>
            </a:r>
            <a:r>
              <a:rPr lang="en-US" dirty="0" err="1" smtClean="0"/>
              <a:t>jakémukoliv</a:t>
            </a:r>
            <a:r>
              <a:rPr lang="en-US" dirty="0" smtClean="0"/>
              <a:t> </a:t>
            </a:r>
            <a:r>
              <a:rPr lang="en-US" dirty="0" err="1" smtClean="0"/>
              <a:t>minulému</a:t>
            </a:r>
            <a:r>
              <a:rPr lang="en-US" dirty="0" smtClean="0"/>
              <a:t> </a:t>
            </a:r>
            <a:r>
              <a:rPr lang="en-US" dirty="0" err="1" smtClean="0"/>
              <a:t>stavu</a:t>
            </a:r>
            <a:r>
              <a:rPr lang="en-US" dirty="0" smtClean="0"/>
              <a:t> (</a:t>
            </a:r>
            <a:r>
              <a:rPr lang="en-US" dirty="0" err="1" smtClean="0"/>
              <a:t>znovu</a:t>
            </a:r>
            <a:r>
              <a:rPr lang="ru-RU" dirty="0" smtClean="0"/>
              <a:t> </a:t>
            </a:r>
            <a:r>
              <a:rPr lang="en-US" dirty="0" err="1" smtClean="0"/>
              <a:t>aplikujeme</a:t>
            </a:r>
            <a:r>
              <a:rPr lang="en-US" dirty="0" smtClean="0"/>
              <a:t> </a:t>
            </a:r>
            <a:r>
              <a:rPr lang="en-US" dirty="0" err="1" smtClean="0"/>
              <a:t>eventy</a:t>
            </a:r>
            <a:r>
              <a:rPr lang="en-US" dirty="0" smtClean="0"/>
              <a:t> </a:t>
            </a:r>
            <a:r>
              <a:rPr lang="en-US" dirty="0" err="1" smtClean="0"/>
              <a:t>až</a:t>
            </a:r>
            <a:r>
              <a:rPr lang="en-US" dirty="0" smtClean="0"/>
              <a:t> do </a:t>
            </a:r>
            <a:r>
              <a:rPr lang="en-US" dirty="0" err="1" smtClean="0"/>
              <a:t>požadovaného</a:t>
            </a:r>
            <a:r>
              <a:rPr lang="en-US" dirty="0" smtClean="0"/>
              <a:t> </a:t>
            </a:r>
            <a:r>
              <a:rPr lang="en-US" dirty="0" err="1" smtClean="0"/>
              <a:t>okamžiku</a:t>
            </a:r>
            <a:r>
              <a:rPr lang="en-US" dirty="0" smtClean="0"/>
              <a:t>)</a:t>
            </a:r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en-US" dirty="0" smtClean="0"/>
              <a:t>V </a:t>
            </a:r>
            <a:r>
              <a:rPr lang="en-US" dirty="0" err="1" smtClean="0"/>
              <a:t>případě</a:t>
            </a:r>
            <a:r>
              <a:rPr lang="en-US" dirty="0" smtClean="0"/>
              <a:t> </a:t>
            </a:r>
            <a:r>
              <a:rPr lang="en-US" dirty="0" err="1" smtClean="0"/>
              <a:t>ztráty</a:t>
            </a:r>
            <a:r>
              <a:rPr lang="en-US" dirty="0" smtClean="0"/>
              <a:t> </a:t>
            </a:r>
            <a:r>
              <a:rPr lang="en-US" dirty="0" err="1" smtClean="0"/>
              <a:t>stavu</a:t>
            </a:r>
            <a:r>
              <a:rPr lang="en-US" dirty="0" smtClean="0"/>
              <a:t> </a:t>
            </a:r>
            <a:r>
              <a:rPr lang="en-US" dirty="0" err="1" smtClean="0"/>
              <a:t>jsme</a:t>
            </a:r>
            <a:r>
              <a:rPr lang="en-US" dirty="0" smtClean="0"/>
              <a:t> ho </a:t>
            </a:r>
            <a:r>
              <a:rPr lang="en-US" dirty="0" err="1" smtClean="0"/>
              <a:t>schopni</a:t>
            </a:r>
            <a:r>
              <a:rPr lang="en-US" dirty="0" smtClean="0"/>
              <a:t> </a:t>
            </a:r>
            <a:r>
              <a:rPr lang="en-US" dirty="0" err="1" smtClean="0"/>
              <a:t>rekonstruovat</a:t>
            </a:r>
            <a:r>
              <a:rPr lang="en-US" dirty="0" smtClean="0"/>
              <a:t> </a:t>
            </a:r>
            <a:r>
              <a:rPr lang="en-US" dirty="0" err="1" smtClean="0"/>
              <a:t>pomocí</a:t>
            </a:r>
            <a:r>
              <a:rPr lang="en-US" dirty="0" smtClean="0"/>
              <a:t> </a:t>
            </a:r>
            <a:r>
              <a:rPr lang="en-US" dirty="0" err="1" smtClean="0"/>
              <a:t>eventů</a:t>
            </a:r>
            <a:r>
              <a:rPr lang="cs-CZ" dirty="0" smtClean="0"/>
              <a:t>  -</a:t>
            </a:r>
            <a:r>
              <a:rPr lang="en-US" dirty="0" smtClean="0"/>
              <a:t> </a:t>
            </a:r>
            <a:r>
              <a:rPr lang="cs-CZ" dirty="0" err="1" smtClean="0"/>
              <a:t>side</a:t>
            </a:r>
            <a:r>
              <a:rPr lang="cs-CZ" dirty="0" smtClean="0"/>
              <a:t> efekty </a:t>
            </a:r>
            <a:r>
              <a:rPr lang="en-US" dirty="0" smtClean="0"/>
              <a:t>(e-mail </a:t>
            </a:r>
            <a:r>
              <a:rPr lang="en-US" dirty="0" err="1" smtClean="0"/>
              <a:t>atd</a:t>
            </a:r>
            <a:r>
              <a:rPr lang="en-US" dirty="0" smtClean="0"/>
              <a:t>.), </a:t>
            </a:r>
            <a:r>
              <a:rPr lang="en-US" dirty="0" err="1" smtClean="0"/>
              <a:t>idealne</a:t>
            </a:r>
            <a:r>
              <a:rPr lang="en-US" dirty="0" smtClean="0"/>
              <a:t> bez </a:t>
            </a:r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cs-CZ" dirty="0" err="1" smtClean="0"/>
              <a:t>Event</a:t>
            </a:r>
            <a:r>
              <a:rPr lang="cs-CZ" dirty="0" smtClean="0"/>
              <a:t> nelze zrušit, pro zrušení potřebujeme provést inverzní operaci</a:t>
            </a:r>
            <a:endParaRPr lang="en-US" dirty="0" smtClean="0"/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en-US" dirty="0" err="1" smtClean="0"/>
              <a:t>Eventy</a:t>
            </a:r>
            <a:r>
              <a:rPr lang="en-US" dirty="0" smtClean="0"/>
              <a:t> </a:t>
            </a:r>
            <a:r>
              <a:rPr lang="en-US" dirty="0" err="1" smtClean="0"/>
              <a:t>poskytují</a:t>
            </a:r>
            <a:r>
              <a:rPr lang="en-US" dirty="0" smtClean="0"/>
              <a:t> </a:t>
            </a:r>
            <a:r>
              <a:rPr lang="en-US" dirty="0" err="1" smtClean="0"/>
              <a:t>historii</a:t>
            </a:r>
            <a:r>
              <a:rPr lang="en-US" dirty="0" smtClean="0"/>
              <a:t> </a:t>
            </a:r>
            <a:r>
              <a:rPr lang="en-US" dirty="0" err="1" smtClean="0"/>
              <a:t>zm</a:t>
            </a:r>
            <a:r>
              <a:rPr lang="cs-CZ" dirty="0" smtClean="0"/>
              <a:t>ě</a:t>
            </a:r>
            <a:r>
              <a:rPr lang="en-US" dirty="0" smtClean="0"/>
              <a:t>n </a:t>
            </a:r>
            <a:r>
              <a:rPr lang="ru-RU" dirty="0" smtClean="0"/>
              <a:t>(</a:t>
            </a:r>
            <a:r>
              <a:rPr lang="en-US" dirty="0" err="1" smtClean="0"/>
              <a:t>mohou</a:t>
            </a:r>
            <a:r>
              <a:rPr lang="en-US" dirty="0" smtClean="0"/>
              <a:t> </a:t>
            </a:r>
            <a:r>
              <a:rPr lang="en-US" dirty="0" err="1" smtClean="0"/>
              <a:t>být</a:t>
            </a:r>
            <a:r>
              <a:rPr lang="en-US" dirty="0" smtClean="0"/>
              <a:t> </a:t>
            </a:r>
            <a:r>
              <a:rPr lang="en-US" dirty="0" err="1" smtClean="0"/>
              <a:t>použity</a:t>
            </a:r>
            <a:r>
              <a:rPr lang="en-US" dirty="0" smtClean="0"/>
              <a:t> </a:t>
            </a:r>
            <a:r>
              <a:rPr lang="en-US" dirty="0" err="1" smtClean="0"/>
              <a:t>například</a:t>
            </a:r>
            <a:r>
              <a:rPr lang="en-US" dirty="0" smtClean="0"/>
              <a:t> pro audit</a:t>
            </a:r>
            <a:r>
              <a:rPr lang="ru-RU" dirty="0" smtClean="0"/>
              <a:t>)</a:t>
            </a:r>
            <a:endParaRPr lang="en-US" dirty="0" smtClean="0"/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pl-PL" dirty="0" smtClean="0"/>
              <a:t>Ale co když máme miliony/miliardy eventů?</a:t>
            </a:r>
            <a:endParaRPr lang="en-US" dirty="0" smtClean="0"/>
          </a:p>
          <a:p>
            <a:pPr marL="562483" lvl="1" indent="-269875">
              <a:buFont typeface="Arial" panose="020B0604020202020204" pitchFamily="34" charset="0"/>
              <a:buChar char="•"/>
            </a:pPr>
            <a:r>
              <a:rPr lang="en-US" dirty="0" smtClean="0"/>
              <a:t>Snapshots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AA94E-A3D0-4534-A9E1-3B9415251F9F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5793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AA94E-A3D0-4534-A9E1-3B9415251F9F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775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AA94E-A3D0-4534-A9E1-3B9415251F9F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49062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AA94E-A3D0-4534-A9E1-3B9415251F9F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63175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AA94E-A3D0-4534-A9E1-3B9415251F9F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68180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- Nabízí konkrétní </a:t>
            </a:r>
            <a:r>
              <a:rPr lang="cs-CZ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pattern</a:t>
            </a:r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 práci s doménovým objektem, není potřeba přemýšlet jakým způsobem probíhá čtení a zápis, kód pak vypadá čistě (pro zápis posíláme </a:t>
            </a:r>
            <a:r>
              <a:rPr lang="cs-CZ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command</a:t>
            </a:r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na jehož základě se vygenerují </a:t>
            </a:r>
            <a:r>
              <a:rPr lang="cs-CZ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eventy</a:t>
            </a:r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pro čtení pošleme </a:t>
            </a:r>
            <a:r>
              <a:rPr lang="cs-CZ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query</a:t>
            </a:r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dostaneme </a:t>
            </a:r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potrebna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</a:t>
            </a:r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- Stav doménového objektu může být odvozen z historie </a:t>
            </a:r>
            <a:r>
              <a:rPr lang="cs-CZ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eventů</a:t>
            </a:r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(lze použít např. pro audit)</a:t>
            </a:r>
          </a:p>
          <a:p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- Při spadnutí systému nezahazujeme všechny </a:t>
            </a:r>
            <a:r>
              <a:rPr lang="cs-CZ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requesty</a:t>
            </a:r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uživatelů (po vytvoření </a:t>
            </a:r>
            <a:r>
              <a:rPr lang="cs-CZ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eventu</a:t>
            </a:r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víme, že bude dřív či později zpracován a promítnut do doménového objektu, a to i po restartu systému)</a:t>
            </a:r>
          </a:p>
          <a:p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- Sledování změn v reálném čase pomocí </a:t>
            </a:r>
            <a:r>
              <a:rPr lang="cs-CZ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query</a:t>
            </a:r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controlleru</a:t>
            </a:r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cs-CZ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push-based</a:t>
            </a:r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tedy při zpracování </a:t>
            </a:r>
            <a:r>
              <a:rPr lang="cs-CZ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eventu</a:t>
            </a:r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notifikujeme </a:t>
            </a:r>
            <a:r>
              <a:rPr lang="cs-CZ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subscribery</a:t>
            </a:r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že došlo ke změně, a </a:t>
            </a:r>
            <a:r>
              <a:rPr lang="cs-CZ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query</a:t>
            </a:r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controler</a:t>
            </a:r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pak předává informace klientovi přes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stream/</a:t>
            </a:r>
            <a:r>
              <a:rPr lang="cs-CZ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WebSocket</a:t>
            </a:r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- Jednodušší testovatelnost - při zpracování </a:t>
            </a:r>
            <a:r>
              <a:rPr lang="cs-CZ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commandu</a:t>
            </a:r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očekáváme, že budou emitované určité </a:t>
            </a:r>
            <a:r>
              <a:rPr lang="cs-CZ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eventy</a:t>
            </a:r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na jejichž základě můžeme uvažovat o výsledném stavu doménového objektu</a:t>
            </a:r>
          </a:p>
          <a:p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- Jednodušší debugging - víme jak přesně došlo k problému na základě emitovaných </a:t>
            </a:r>
            <a:r>
              <a:rPr lang="cs-CZ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eventů</a:t>
            </a:r>
            <a:r>
              <a:rPr lang="cs-CZ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můžeme je přehrát lokálně</a:t>
            </a: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AA94E-A3D0-4534-A9E1-3B9415251F9F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36598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AA94E-A3D0-4534-A9E1-3B9415251F9F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8249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smtClean="0"/>
              <a:t>5/20/2024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2512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t>5/20/2024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470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t>5/20/2024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67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t>5/20/2024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986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smtClean="0"/>
              <a:t>5/20/2024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5388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t>5/20/2024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675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5/20/2024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025970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5/20/2024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219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5/20/2024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380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7D525BB-DA17-4BA0-B3C8-3AC3ABC827E6}" type="datetimeFigureOut">
              <a:rPr lang="en-US" smtClean="0"/>
              <a:t>5/20/2024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14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smtClean="0"/>
              <a:t>5/20/2024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007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CBC1C18-307B-4F68-A007-B5B542270E8D}" type="datetimeFigureOut">
              <a:rPr lang="en-US" smtClean="0"/>
              <a:t>5/20/2024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3435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Event Sourcing &amp; CQRS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Emmanuil </a:t>
            </a:r>
            <a:r>
              <a:rPr lang="en-US" sz="2000" dirty="0" err="1" smtClean="0"/>
              <a:t>vaganov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53347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Commands &amp; Events</a:t>
            </a:r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97280" y="2452243"/>
            <a:ext cx="4487974" cy="28931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data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class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CreateOrderCommand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val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orderId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String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,</a:t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val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productId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String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r>
              <a:rPr kumimoji="0" lang="en-US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en-US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data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class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ShipOrder</a:t>
            </a:r>
            <a:r>
              <a:rPr kumimoji="0" lang="en-US" altLang="cs-CZ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Command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val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orderId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String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r>
              <a:rPr kumimoji="0" lang="cs-CZ" altLang="cs-CZ" sz="10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sz="10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endParaRPr kumimoji="0" lang="cs-CZ" altLang="cs-CZ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713837" y="2452243"/>
            <a:ext cx="5478163" cy="286232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data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class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OrderCreatedEvent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val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orderId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String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, </a:t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val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productId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String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r>
              <a:rPr kumimoji="0" lang="en-US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en-US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data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class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OrderShippedEvent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val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orderId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String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, </a:t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val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shippingDate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Date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endParaRPr kumimoji="0" lang="cs-CZ" altLang="cs-CZ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397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13714" y="3343182"/>
            <a:ext cx="11053530" cy="258532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@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PostMapping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"/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create-order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"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fun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627A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createOrder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orderId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String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,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productId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String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CompletableFuture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&lt;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Void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&gt; {</a:t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return </a:t>
            </a:r>
            <a:r>
              <a:rPr kumimoji="0" lang="cs-CZ" altLang="cs-CZ" b="0" i="1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commandGateway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.send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CreateOrderCommand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orderId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,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productId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}</a:t>
            </a:r>
            <a:r>
              <a:rPr kumimoji="0" lang="en-US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en-US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@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PostMapping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"/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ship-order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"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fun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627A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shipOrder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orderId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String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CompletableFuture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&lt;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Void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&gt; {</a:t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return </a:t>
            </a:r>
            <a:r>
              <a:rPr kumimoji="0" lang="cs-CZ" altLang="cs-CZ" b="0" i="1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commandGateway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.send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ShipOrderCommand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orderId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}</a:t>
            </a:r>
            <a:endParaRPr kumimoji="0" lang="cs-CZ" altLang="cs-CZ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2" descr="CQRS &amp; Event Sourcing Code Walk-Through - CodeOpin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714" y="212394"/>
            <a:ext cx="8378181" cy="26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bdélník 6"/>
          <p:cNvSpPr/>
          <p:nvPr/>
        </p:nvSpPr>
        <p:spPr>
          <a:xfrm>
            <a:off x="830650" y="213828"/>
            <a:ext cx="2603592" cy="9505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631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QRS &amp; Event Sourcing Code Walk-Through - CodeOpin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714" y="212394"/>
            <a:ext cx="8378181" cy="26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bdélník 6"/>
          <p:cNvSpPr/>
          <p:nvPr/>
        </p:nvSpPr>
        <p:spPr>
          <a:xfrm>
            <a:off x="3639752" y="212394"/>
            <a:ext cx="2851663" cy="9505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13714" y="3046445"/>
            <a:ext cx="10585622" cy="30469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@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CommandHandler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fun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0627A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handle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command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CreateOrderCommand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 {</a:t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sz="1600" b="0" i="1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event</a:t>
            </a:r>
            <a:r>
              <a:rPr kumimoji="0" lang="en-US" altLang="cs-CZ" sz="16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Gateway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.</a:t>
            </a:r>
            <a:r>
              <a:rPr kumimoji="0" lang="en-US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publish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OrderCreatedEvent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command.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orderId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, 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command.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productId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}</a:t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@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CommandHandler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fun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0627A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handle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command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ShipOrderCommand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 {</a:t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if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!</a:t>
            </a:r>
            <a:r>
              <a:rPr kumimoji="0" lang="cs-CZ" altLang="cs-CZ" sz="1600" b="0" i="1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orderConfirmed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 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{</a:t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    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throw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UnconfirmedOrderException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()</a:t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}</a:t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</a:t>
            </a:r>
            <a:r>
              <a:rPr kumimoji="0" lang="cs-CZ" altLang="cs-CZ" sz="1600" b="0" i="1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event</a:t>
            </a:r>
            <a:r>
              <a:rPr kumimoji="0" lang="en-US" altLang="cs-CZ" sz="16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Gateway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.</a:t>
            </a:r>
            <a:r>
              <a:rPr kumimoji="0" lang="en-US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publish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OrderShippedEvent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command.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orderId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, 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Date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.now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())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}</a:t>
            </a:r>
            <a:endParaRPr kumimoji="0" lang="cs-CZ" altLang="cs-CZ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08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QRS &amp; Event Sourcing Code Walk-Through - CodeOpin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714" y="212394"/>
            <a:ext cx="8378181" cy="26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bdélník 6"/>
          <p:cNvSpPr/>
          <p:nvPr/>
        </p:nvSpPr>
        <p:spPr>
          <a:xfrm>
            <a:off x="5295557" y="212394"/>
            <a:ext cx="4079102" cy="155874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913714" y="2782729"/>
            <a:ext cx="10312125" cy="353943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class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{</a:t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en-US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</a:t>
            </a:r>
            <a:r>
              <a:rPr lang="en-US" altLang="cs-CZ" sz="1400" dirty="0" err="1" smtClean="0">
                <a:solidFill>
                  <a:srgbClr val="0033B3"/>
                </a:solidFill>
                <a:latin typeface="Meslo LG S" panose="020B0609030804020204" pitchFamily="49" charset="0"/>
                <a:cs typeface="Meslo LG S" panose="020B0609030804020204" pitchFamily="49" charset="0"/>
              </a:rPr>
              <a:t>lateinit</a:t>
            </a:r>
            <a:r>
              <a:rPr kumimoji="0" lang="en-US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va</a:t>
            </a:r>
            <a:r>
              <a:rPr kumimoji="0" lang="en-US" altLang="cs-CZ" sz="14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r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orderId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String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va</a:t>
            </a:r>
            <a:r>
              <a:rPr kumimoji="0" lang="en-US" altLang="cs-CZ" sz="14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r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orderConfirmed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Boolean</a:t>
            </a:r>
            <a:r>
              <a:rPr kumimoji="0" lang="en-US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= false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va</a:t>
            </a:r>
            <a:r>
              <a:rPr kumimoji="0" lang="en-US" altLang="cs-CZ" sz="14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r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shippingDate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Date</a:t>
            </a:r>
            <a:r>
              <a:rPr kumimoji="0" lang="en-US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? = null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@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DomainEventHandler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fun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627A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on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event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OrderCreatedEvent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 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{</a:t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   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orderId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=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event.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orderId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   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orderConfirmed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=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false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}</a:t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@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DomainEventHandler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fun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627A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on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event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OrderShippedEvent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 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{</a:t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   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shippingDate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=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event.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shippingDate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}</a:t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}</a:t>
            </a:r>
            <a:endParaRPr kumimoji="0" lang="cs-CZ" altLang="cs-CZ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8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model</a:t>
            </a:r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97280" y="2209447"/>
            <a:ext cx="8285617" cy="313932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data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class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OrderProjection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val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orderId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String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,</a:t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val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productId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String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,</a:t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var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orderStatus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OrderStatus</a:t>
            </a:r>
            <a:r>
              <a:rPr kumimoji="0" lang="en-US" altLang="cs-CZ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= </a:t>
            </a:r>
            <a:r>
              <a:rPr kumimoji="0" lang="en-US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OrderStatus.</a:t>
            </a:r>
            <a:r>
              <a:rPr lang="en-US" altLang="cs-CZ" dirty="0" err="1" smtClean="0">
                <a:solidFill>
                  <a:srgbClr val="871094"/>
                </a:solidFill>
                <a:latin typeface="Meslo LG S" panose="020B0609030804020204" pitchFamily="49" charset="0"/>
                <a:cs typeface="Meslo LG S" panose="020B0609030804020204" pitchFamily="49" charset="0"/>
              </a:rPr>
              <a:t>CREATED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,</a:t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var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shippingDate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Date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? =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null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enum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class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OrderStatus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{</a:t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CREATED</a:t>
            </a: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,</a:t>
            </a:r>
            <a:b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SHIPPED</a:t>
            </a:r>
            <a:br>
              <a:rPr kumimoji="0" lang="cs-CZ" altLang="cs-CZ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}</a:t>
            </a:r>
            <a:endParaRPr kumimoji="0" lang="cs-CZ" altLang="cs-CZ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974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QRS &amp; Event Sourcing Code Walk-Through - CodeOpin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714" y="212394"/>
            <a:ext cx="8378181" cy="26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bdélník 6"/>
          <p:cNvSpPr/>
          <p:nvPr/>
        </p:nvSpPr>
        <p:spPr>
          <a:xfrm>
            <a:off x="7595286" y="1133370"/>
            <a:ext cx="2010033" cy="1707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913714" y="3046970"/>
            <a:ext cx="10097943" cy="310854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@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QueryEventHandler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fun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627A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on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event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OrderCreatedEvent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 {</a:t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sz="1400" b="0" i="1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orderRepository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.saveOrder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   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OrderProjection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event.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orderId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,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event.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productId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}</a:t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@</a:t>
            </a:r>
            <a:r>
              <a:rPr kumimoji="0" lang="en-US" altLang="cs-CZ" sz="1400" b="0" i="0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Query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EventHandler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fun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627A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on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event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OrderShippedEvent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 {</a:t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val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= </a:t>
            </a:r>
            <a:r>
              <a:rPr kumimoji="0" lang="cs-CZ" altLang="cs-CZ" sz="1400" b="0" i="1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orderRepository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.getOrder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event.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orderId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sz="1400" b="0" i="1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orderRepository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.saveOrder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   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.copy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4A86E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orderStatus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4A86E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=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OrderStatus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.</a:t>
            </a:r>
            <a:r>
              <a:rPr kumimoji="0" lang="cs-CZ" altLang="cs-CZ" sz="1400" b="0" i="1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SHIPPED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,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4A86E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shippingDate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4A86E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= 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event.</a:t>
            </a:r>
            <a:r>
              <a:rPr kumimoji="0" lang="cs-CZ" altLang="cs-CZ" sz="1400" b="0" i="0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shippingDate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b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}</a:t>
            </a:r>
            <a:endParaRPr kumimoji="0" lang="cs-CZ" altLang="cs-CZ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89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QRS &amp; Event Sourcing Code Walk-Through - CodeOpin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714" y="212394"/>
            <a:ext cx="8378181" cy="26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bdélník 6"/>
          <p:cNvSpPr/>
          <p:nvPr/>
        </p:nvSpPr>
        <p:spPr>
          <a:xfrm>
            <a:off x="913714" y="1273467"/>
            <a:ext cx="2414372" cy="1707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913714" y="3366809"/>
            <a:ext cx="11104607" cy="255454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@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GetMapping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"/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orders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"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fun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0627A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getOrders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()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CompletableFuture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&lt;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List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&lt;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OrderProjection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&gt;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&gt; {</a:t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return </a:t>
            </a:r>
            <a:r>
              <a:rPr lang="en-US" altLang="cs-CZ" sz="1600" i="1" dirty="0" err="1" smtClean="0">
                <a:solidFill>
                  <a:srgbClr val="871094"/>
                </a:solidFill>
                <a:latin typeface="Meslo LG S" panose="020B0609030804020204" pitchFamily="49" charset="0"/>
                <a:cs typeface="Meslo LG S" panose="020B0609030804020204" pitchFamily="49" charset="0"/>
              </a:rPr>
              <a:t>queryGateway</a:t>
            </a:r>
            <a:r>
              <a:rPr lang="cs-CZ" altLang="cs-CZ" sz="1600" dirty="0" smtClean="0">
                <a:solidFill>
                  <a:srgbClr val="080808"/>
                </a:solidFill>
                <a:latin typeface="Meslo LG S" panose="020B0609030804020204" pitchFamily="49" charset="0"/>
                <a:cs typeface="Meslo LG S" panose="020B0609030804020204" pitchFamily="49" charset="0"/>
              </a:rPr>
              <a:t>.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query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FindAllOrdersQuery</a:t>
            </a:r>
            <a:r>
              <a:rPr lang="en-US" altLang="cs-CZ" sz="1600" dirty="0" smtClean="0">
                <a:solidFill>
                  <a:srgbClr val="080808"/>
                </a:solidFill>
                <a:latin typeface="Meslo LG S" panose="020B0609030804020204" pitchFamily="49" charset="0"/>
                <a:cs typeface="Meslo LG S" panose="020B0609030804020204" pitchFamily="49" charset="0"/>
              </a:rPr>
              <a:t>()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}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@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GetMapping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"/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67D17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shipped-orders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67D17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"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fun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0627A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getShippedOrders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()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CompletableFuture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&lt;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List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&lt;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OrderProjection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&gt;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&gt; {</a:t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return </a:t>
            </a:r>
            <a:r>
              <a:rPr lang="en-US" altLang="cs-CZ" sz="1600" i="1" dirty="0" err="1">
                <a:solidFill>
                  <a:srgbClr val="871094"/>
                </a:solidFill>
                <a:latin typeface="Meslo LG S" panose="020B0609030804020204" pitchFamily="49" charset="0"/>
                <a:cs typeface="Meslo LG S" panose="020B0609030804020204" pitchFamily="49" charset="0"/>
              </a:rPr>
              <a:t>queryGateway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.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query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FindShippedOrdersQuery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E4A8E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()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}</a:t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endParaRPr kumimoji="0" lang="cs-CZ" altLang="cs-CZ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39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QRS &amp; Event Sourcing Code Walk-Through - CodeOpin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714" y="212394"/>
            <a:ext cx="8378181" cy="26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bdélník 6"/>
          <p:cNvSpPr/>
          <p:nvPr/>
        </p:nvSpPr>
        <p:spPr>
          <a:xfrm>
            <a:off x="3632885" y="1911177"/>
            <a:ext cx="5881817" cy="10445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913714" y="3261904"/>
            <a:ext cx="9424772" cy="255454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@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QueryHandler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fun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0627A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handle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query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FindAllOrdersQuery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List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&lt;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&gt; {</a:t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return </a:t>
            </a:r>
            <a:r>
              <a:rPr kumimoji="0" lang="cs-CZ" altLang="cs-CZ" sz="1600" b="0" i="1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orderRepository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.getAllOrders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()</a:t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}</a:t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@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9933FF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QueryHandler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/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fun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0627A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handle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query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FindShippedOrdersQuery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)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: 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List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&lt;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&gt; {</a:t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033B3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return </a:t>
            </a:r>
            <a:r>
              <a:rPr kumimoji="0" lang="cs-CZ" altLang="cs-CZ" sz="1600" b="0" i="1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orderRepository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.getAllOrders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()</a:t>
            </a:r>
            <a:b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       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.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filter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600" b="1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{ 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600" b="1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-&gt; 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order.orderStatus</a:t>
            </a: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== 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OrderStatus</a:t>
            </a:r>
            <a:r>
              <a:rPr kumimoji="0" lang="cs-CZ" altLang="cs-CZ" sz="1600" b="0" i="0" u="none" strike="noStrike" cap="none" normalizeH="0" baseline="0" dirty="0" err="1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.</a:t>
            </a:r>
            <a:r>
              <a:rPr kumimoji="0" lang="cs-CZ" altLang="cs-CZ" sz="1600" b="0" i="1" u="none" strike="noStrike" cap="none" normalizeH="0" baseline="0" dirty="0" err="1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SHIPPED</a:t>
            </a:r>
            <a:r>
              <a:rPr kumimoji="0" lang="cs-CZ" altLang="cs-CZ" sz="1600" b="0" i="1" u="none" strike="noStrike" cap="none" normalizeH="0" baseline="0" dirty="0" smtClean="0">
                <a:ln>
                  <a:noFill/>
                </a:ln>
                <a:solidFill>
                  <a:srgbClr val="871094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 </a:t>
            </a:r>
            <a:r>
              <a:rPr kumimoji="0" lang="cs-CZ" altLang="cs-CZ" sz="1600" b="1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}</a:t>
            </a:r>
            <a:br>
              <a:rPr kumimoji="0" lang="cs-CZ" altLang="cs-CZ" sz="1600" b="1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</a:br>
            <a:r>
              <a:rPr kumimoji="0" lang="cs-CZ" altLang="cs-CZ" sz="1600" b="0" i="0" u="none" strike="noStrike" cap="none" normalizeH="0" baseline="0" dirty="0" smtClean="0">
                <a:ln>
                  <a:noFill/>
                </a:ln>
                <a:solidFill>
                  <a:srgbClr val="3F9101"/>
                </a:solidFill>
                <a:effectLst/>
                <a:latin typeface="Meslo LG S" panose="020B0609030804020204" pitchFamily="49" charset="0"/>
                <a:cs typeface="Meslo LG S" panose="020B0609030804020204" pitchFamily="49" charset="0"/>
              </a:rPr>
              <a:t>}</a:t>
            </a:r>
            <a:endParaRPr kumimoji="0" lang="cs-CZ" altLang="cs-CZ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478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Shrnut</a:t>
            </a:r>
            <a:r>
              <a:rPr lang="cs-CZ" dirty="0" smtClean="0"/>
              <a:t>í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69875" indent="-269875">
              <a:buFont typeface="Arial" panose="020B0604020202020204" pitchFamily="34" charset="0"/>
              <a:buChar char="•"/>
            </a:pPr>
            <a:r>
              <a:rPr lang="cs-CZ" sz="2400" dirty="0" smtClean="0"/>
              <a:t>Výhody:</a:t>
            </a:r>
          </a:p>
          <a:p>
            <a:pPr marL="562483" lvl="1" indent="-269875">
              <a:buFont typeface="Arial" panose="020B0604020202020204" pitchFamily="34" charset="0"/>
              <a:buChar char="•"/>
            </a:pPr>
            <a:r>
              <a:rPr lang="cs-CZ" dirty="0" smtClean="0"/>
              <a:t>Konkrétní </a:t>
            </a:r>
            <a:r>
              <a:rPr lang="cs-CZ" dirty="0" err="1" smtClean="0"/>
              <a:t>pattern</a:t>
            </a:r>
            <a:r>
              <a:rPr lang="en-US" dirty="0" smtClean="0"/>
              <a:t>,</a:t>
            </a:r>
            <a:r>
              <a:rPr lang="cs-CZ" dirty="0" smtClean="0"/>
              <a:t> jak realizovat čtení a zápis doménových objektů</a:t>
            </a:r>
            <a:endParaRPr lang="en-US" dirty="0" smtClean="0"/>
          </a:p>
          <a:p>
            <a:pPr marL="562483" lvl="1" indent="-269875">
              <a:buFont typeface="Arial" panose="020B0604020202020204" pitchFamily="34" charset="0"/>
              <a:buChar char="•"/>
            </a:pPr>
            <a:r>
              <a:rPr lang="cs-CZ" dirty="0"/>
              <a:t>Škálovatelnost</a:t>
            </a:r>
            <a:endParaRPr lang="cs-CZ" dirty="0" smtClean="0"/>
          </a:p>
          <a:p>
            <a:pPr marL="562483" lvl="1" indent="-269875">
              <a:buFont typeface="Arial" panose="020B0604020202020204" pitchFamily="34" charset="0"/>
              <a:buChar char="•"/>
            </a:pPr>
            <a:r>
              <a:rPr lang="cs-CZ" dirty="0" smtClean="0"/>
              <a:t>Stav doménového objektu může být odvozen z historie </a:t>
            </a:r>
            <a:r>
              <a:rPr lang="cs-CZ" dirty="0" err="1" smtClean="0"/>
              <a:t>eventů</a:t>
            </a:r>
            <a:endParaRPr lang="cs-CZ" dirty="0" smtClean="0"/>
          </a:p>
          <a:p>
            <a:pPr marL="562483" lvl="1" indent="-269875">
              <a:buFont typeface="Arial" panose="020B0604020202020204" pitchFamily="34" charset="0"/>
              <a:buChar char="•"/>
            </a:pPr>
            <a:r>
              <a:rPr lang="cs-CZ" dirty="0" smtClean="0"/>
              <a:t>Při výpadku systému nezahazujeme </a:t>
            </a:r>
            <a:r>
              <a:rPr lang="cs-CZ" dirty="0" err="1" smtClean="0"/>
              <a:t>requesty</a:t>
            </a:r>
            <a:r>
              <a:rPr lang="cs-CZ" dirty="0" smtClean="0"/>
              <a:t> uživatelů</a:t>
            </a:r>
          </a:p>
          <a:p>
            <a:pPr marL="562483" lvl="1" indent="-269875">
              <a:buFont typeface="Arial" panose="020B0604020202020204" pitchFamily="34" charset="0"/>
              <a:buChar char="•"/>
            </a:pPr>
            <a:r>
              <a:rPr lang="cs-CZ" dirty="0" smtClean="0"/>
              <a:t>Sledování změn doménových objektů v reálném čase</a:t>
            </a:r>
            <a:endParaRPr lang="en-US" dirty="0" smtClean="0"/>
          </a:p>
          <a:p>
            <a:pPr marL="562483" lvl="1" indent="-269875">
              <a:buFont typeface="Arial" panose="020B0604020202020204" pitchFamily="34" charset="0"/>
              <a:buChar char="•"/>
            </a:pPr>
            <a:r>
              <a:rPr lang="cs-CZ" dirty="0" smtClean="0"/>
              <a:t>Jednodušší testovatelnost</a:t>
            </a:r>
          </a:p>
          <a:p>
            <a:pPr marL="562483" lvl="1" indent="-269875">
              <a:buFont typeface="Arial" panose="020B0604020202020204" pitchFamily="34" charset="0"/>
              <a:buChar char="•"/>
            </a:pPr>
            <a:r>
              <a:rPr lang="cs-CZ" dirty="0" smtClean="0"/>
              <a:t>Jednodušší debugging</a:t>
            </a:r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cs-CZ" dirty="0" smtClean="0"/>
              <a:t>Nevýhody:</a:t>
            </a:r>
          </a:p>
          <a:p>
            <a:pPr marL="562483" lvl="1" indent="-269875">
              <a:buFont typeface="Arial" panose="020B0604020202020204" pitchFamily="34" charset="0"/>
              <a:buChar char="•"/>
            </a:pPr>
            <a:r>
              <a:rPr lang="cs-CZ" dirty="0" smtClean="0"/>
              <a:t>Náročné koncepty, </a:t>
            </a:r>
            <a:r>
              <a:rPr lang="cs-CZ" dirty="0" err="1" smtClean="0"/>
              <a:t>steep</a:t>
            </a:r>
            <a:r>
              <a:rPr lang="cs-CZ" dirty="0" smtClean="0"/>
              <a:t> </a:t>
            </a:r>
            <a:r>
              <a:rPr lang="cs-CZ" dirty="0" err="1" smtClean="0"/>
              <a:t>learning</a:t>
            </a:r>
            <a:r>
              <a:rPr lang="cs-CZ" dirty="0" smtClean="0"/>
              <a:t> </a:t>
            </a:r>
            <a:r>
              <a:rPr lang="cs-CZ" dirty="0" err="1" smtClean="0"/>
              <a:t>curve</a:t>
            </a:r>
            <a:endParaRPr lang="cs-CZ" dirty="0" smtClean="0"/>
          </a:p>
          <a:p>
            <a:pPr marL="562483" lvl="1" indent="-269875">
              <a:buFont typeface="Arial" panose="020B0604020202020204" pitchFamily="34" charset="0"/>
              <a:buChar char="•"/>
            </a:pPr>
            <a:r>
              <a:rPr lang="cs-CZ" dirty="0" err="1" smtClean="0"/>
              <a:t>Eventual</a:t>
            </a:r>
            <a:r>
              <a:rPr lang="cs-CZ" dirty="0" smtClean="0"/>
              <a:t> </a:t>
            </a:r>
            <a:r>
              <a:rPr lang="cs-CZ" dirty="0" err="1" smtClean="0"/>
              <a:t>consistency</a:t>
            </a:r>
            <a:r>
              <a:rPr lang="cs-CZ" dirty="0" smtClean="0"/>
              <a:t> v UI (</a:t>
            </a:r>
            <a:r>
              <a:rPr lang="en-US" dirty="0" err="1" smtClean="0"/>
              <a:t>reaktivita</a:t>
            </a:r>
            <a:r>
              <a:rPr lang="cs-CZ" dirty="0" smtClean="0"/>
              <a:t>)</a:t>
            </a:r>
          </a:p>
          <a:p>
            <a:pPr marL="562483" lvl="1" indent="-269875">
              <a:buFont typeface="Arial" panose="020B0604020202020204" pitchFamily="34" charset="0"/>
              <a:buChar char="•"/>
            </a:pPr>
            <a:r>
              <a:rPr lang="cs-CZ" dirty="0" smtClean="0"/>
              <a:t>Potřebujeme více paměti pro uložení </a:t>
            </a:r>
            <a:r>
              <a:rPr lang="cs-CZ" dirty="0" err="1" smtClean="0"/>
              <a:t>eventů</a:t>
            </a:r>
            <a:endParaRPr lang="cs-CZ" dirty="0" smtClean="0"/>
          </a:p>
          <a:p>
            <a:pPr marL="562483" lvl="1" indent="-269875">
              <a:buFont typeface="Arial" panose="020B0604020202020204" pitchFamily="34" charset="0"/>
              <a:buChar char="•"/>
            </a:pPr>
            <a:r>
              <a:rPr lang="cs-CZ" dirty="0"/>
              <a:t>Zpětná kompatibilita </a:t>
            </a:r>
            <a:r>
              <a:rPr lang="cs-CZ" dirty="0" err="1"/>
              <a:t>commandů</a:t>
            </a:r>
            <a:r>
              <a:rPr lang="cs-CZ" dirty="0"/>
              <a:t> a </a:t>
            </a:r>
            <a:r>
              <a:rPr lang="cs-CZ" dirty="0" err="1"/>
              <a:t>eventů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82506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Existující</a:t>
            </a:r>
            <a:r>
              <a:rPr lang="en-US" dirty="0" smtClean="0"/>
              <a:t> </a:t>
            </a:r>
            <a:r>
              <a:rPr lang="en-US" dirty="0" err="1" smtClean="0"/>
              <a:t>řešen</a:t>
            </a:r>
            <a:r>
              <a:rPr lang="cs-CZ" dirty="0" smtClean="0"/>
              <a:t>í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69875" indent="-269875">
              <a:buFont typeface="Arial" panose="020B0604020202020204" pitchFamily="34" charset="0"/>
              <a:buChar char="•"/>
            </a:pPr>
            <a:r>
              <a:rPr lang="en-US" sz="2400" dirty="0" smtClean="0"/>
              <a:t>Axon</a:t>
            </a:r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en-US" sz="2400" dirty="0" err="1" smtClean="0"/>
              <a:t>EventFlow</a:t>
            </a:r>
            <a:endParaRPr lang="en-US" sz="2400" dirty="0"/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en-US" sz="2400" dirty="0" err="1" smtClean="0"/>
              <a:t>EventStoreDB</a:t>
            </a:r>
            <a:endParaRPr lang="en-US" sz="2400" dirty="0" smtClean="0"/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en-US" sz="2400" dirty="0" err="1" smtClean="0"/>
              <a:t>Eventuous</a:t>
            </a:r>
            <a:endParaRPr lang="en-US" sz="2400" dirty="0" smtClean="0"/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en-US" sz="2400" dirty="0" smtClean="0"/>
              <a:t>…</a:t>
            </a:r>
          </a:p>
          <a:p>
            <a:pPr marL="269875" indent="-269875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69875" indent="-269875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145202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69875" indent="-269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400" dirty="0" smtClean="0"/>
              <a:t>CQRS </a:t>
            </a:r>
            <a:r>
              <a:rPr lang="en-US" sz="2400" dirty="0" smtClean="0"/>
              <a:t>(</a:t>
            </a:r>
            <a:r>
              <a:rPr lang="cs-CZ" sz="2400" dirty="0" err="1" smtClean="0"/>
              <a:t>Command</a:t>
            </a:r>
            <a:r>
              <a:rPr lang="cs-CZ" sz="2400" dirty="0" smtClean="0"/>
              <a:t> </a:t>
            </a:r>
            <a:r>
              <a:rPr lang="cs-CZ" sz="2400" dirty="0" err="1"/>
              <a:t>Query</a:t>
            </a:r>
            <a:r>
              <a:rPr lang="cs-CZ" sz="2400" dirty="0"/>
              <a:t> </a:t>
            </a:r>
            <a:r>
              <a:rPr lang="cs-CZ" sz="2400" dirty="0" err="1"/>
              <a:t>Responsibility</a:t>
            </a:r>
            <a:r>
              <a:rPr lang="cs-CZ" sz="2400" dirty="0"/>
              <a:t> </a:t>
            </a:r>
            <a:r>
              <a:rPr lang="cs-CZ" sz="2400" dirty="0" err="1" smtClean="0"/>
              <a:t>Segregation</a:t>
            </a:r>
            <a:r>
              <a:rPr lang="en-US" sz="2400" dirty="0" smtClean="0"/>
              <a:t>) </a:t>
            </a:r>
            <a:endParaRPr lang="en-US" sz="2400" dirty="0"/>
          </a:p>
          <a:p>
            <a:pPr marL="562483" lvl="1" indent="-269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err="1" smtClean="0"/>
              <a:t>Popisuje</a:t>
            </a:r>
            <a:r>
              <a:rPr lang="en-US" sz="2200" dirty="0" smtClean="0"/>
              <a:t>, j</a:t>
            </a:r>
            <a:r>
              <a:rPr lang="cs-CZ" sz="2200" dirty="0" err="1"/>
              <a:t>ak</a:t>
            </a:r>
            <a:r>
              <a:rPr lang="cs-CZ" sz="2200" dirty="0"/>
              <a:t> zapisovat a načítat </a:t>
            </a:r>
            <a:r>
              <a:rPr lang="cs-CZ" sz="2200" dirty="0" smtClean="0"/>
              <a:t>data</a:t>
            </a:r>
            <a:endParaRPr lang="en-US" sz="2200" dirty="0" smtClean="0"/>
          </a:p>
          <a:p>
            <a:pPr marL="269875" indent="-269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Event Sourcing - </a:t>
            </a:r>
            <a:r>
              <a:rPr lang="en-US" sz="2400" dirty="0"/>
              <a:t>j</a:t>
            </a:r>
            <a:r>
              <a:rPr lang="cs-CZ" sz="2400" dirty="0" err="1" smtClean="0"/>
              <a:t>ak</a:t>
            </a:r>
            <a:r>
              <a:rPr lang="cs-CZ" sz="2400" dirty="0" smtClean="0"/>
              <a:t> </a:t>
            </a:r>
            <a:r>
              <a:rPr lang="cs-CZ" sz="2400" dirty="0"/>
              <a:t>reprezentovat </a:t>
            </a:r>
            <a:r>
              <a:rPr lang="en-US" sz="2400" dirty="0" smtClean="0"/>
              <a:t>a </a:t>
            </a:r>
            <a:r>
              <a:rPr lang="en-US" sz="2400" dirty="0" err="1" smtClean="0"/>
              <a:t>spravovat</a:t>
            </a:r>
            <a:r>
              <a:rPr lang="en-US" sz="2400" dirty="0" smtClean="0"/>
              <a:t> </a:t>
            </a:r>
            <a:r>
              <a:rPr lang="cs-CZ" sz="2400" dirty="0" smtClean="0"/>
              <a:t>stav aplikace</a:t>
            </a:r>
            <a:endParaRPr lang="en-US" sz="2400" dirty="0" smtClean="0"/>
          </a:p>
          <a:p>
            <a:pPr marL="269875" indent="-269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err="1"/>
              <a:t>Tyto</a:t>
            </a:r>
            <a:r>
              <a:rPr lang="en-US" sz="2400" dirty="0"/>
              <a:t> </a:t>
            </a:r>
            <a:r>
              <a:rPr lang="en-US" sz="2400" dirty="0" err="1"/>
              <a:t>architektonické</a:t>
            </a:r>
            <a:r>
              <a:rPr lang="en-US" sz="2400" dirty="0"/>
              <a:t> </a:t>
            </a:r>
            <a:r>
              <a:rPr lang="en-US" sz="2400" dirty="0" err="1"/>
              <a:t>vzory</a:t>
            </a:r>
            <a:r>
              <a:rPr lang="en-US" sz="2400" dirty="0"/>
              <a:t> se </a:t>
            </a:r>
            <a:r>
              <a:rPr lang="en-US" sz="2400" dirty="0" err="1"/>
              <a:t>často</a:t>
            </a:r>
            <a:r>
              <a:rPr lang="en-US" sz="2400" dirty="0"/>
              <a:t> </a:t>
            </a:r>
            <a:r>
              <a:rPr lang="en-US" sz="2400" dirty="0" err="1"/>
              <a:t>používají</a:t>
            </a:r>
            <a:r>
              <a:rPr lang="en-US" sz="2400" dirty="0"/>
              <a:t> </a:t>
            </a:r>
            <a:r>
              <a:rPr lang="en-US" sz="2400" dirty="0" err="1" smtClean="0"/>
              <a:t>dohromady</a:t>
            </a:r>
            <a:endParaRPr lang="en-US" sz="2400" dirty="0" smtClean="0"/>
          </a:p>
          <a:p>
            <a:pPr marL="269875" indent="-2698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err="1"/>
              <a:t>Využití</a:t>
            </a:r>
            <a:r>
              <a:rPr lang="en-US" sz="2400" dirty="0"/>
              <a:t> – </a:t>
            </a:r>
            <a:r>
              <a:rPr lang="en-US" sz="2400" dirty="0" err="1"/>
              <a:t>velké</a:t>
            </a:r>
            <a:r>
              <a:rPr lang="en-US" sz="2400" dirty="0"/>
              <a:t> </a:t>
            </a:r>
            <a:r>
              <a:rPr lang="en-US" sz="2400" dirty="0" err="1"/>
              <a:t>mikroservisní</a:t>
            </a:r>
            <a:r>
              <a:rPr lang="en-US" sz="2400" dirty="0"/>
              <a:t> </a:t>
            </a:r>
            <a:r>
              <a:rPr lang="en-US" sz="2400" dirty="0" err="1"/>
              <a:t>aplikace</a:t>
            </a:r>
            <a:r>
              <a:rPr lang="en-US" sz="2400" dirty="0"/>
              <a:t>, </a:t>
            </a:r>
            <a:r>
              <a:rPr lang="en-US" sz="2400" dirty="0" err="1"/>
              <a:t>komplexní</a:t>
            </a:r>
            <a:r>
              <a:rPr lang="en-US" sz="2400" dirty="0"/>
              <a:t> business </a:t>
            </a:r>
            <a:r>
              <a:rPr lang="en-US" sz="2400" dirty="0" err="1"/>
              <a:t>logika</a:t>
            </a:r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159419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05" end="2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charRg st="205" end="27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Děkuji za pozornost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7559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sourcing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69875" indent="-269875">
              <a:buFont typeface="Arial" panose="020B0604020202020204" pitchFamily="34" charset="0"/>
              <a:buChar char="•"/>
            </a:pPr>
            <a:r>
              <a:rPr lang="cs-CZ" sz="2400" dirty="0" err="1" smtClean="0"/>
              <a:t>Pattern</a:t>
            </a:r>
            <a:r>
              <a:rPr lang="cs-CZ" sz="2400" dirty="0" smtClean="0"/>
              <a:t> při kterém:</a:t>
            </a:r>
          </a:p>
          <a:p>
            <a:pPr marL="562483" lvl="1" indent="-2698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dirty="0" smtClean="0"/>
              <a:t>Změny stavu aplikace jsou ukládány jako </a:t>
            </a:r>
            <a:r>
              <a:rPr lang="cs-CZ" sz="2000" dirty="0" err="1" smtClean="0"/>
              <a:t>eventy</a:t>
            </a:r>
            <a:endParaRPr lang="cs-CZ" sz="2000" dirty="0" smtClean="0"/>
          </a:p>
          <a:p>
            <a:pPr marL="562483" lvl="1" indent="-2698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dirty="0" err="1" smtClean="0"/>
              <a:t>Eventy</a:t>
            </a:r>
            <a:r>
              <a:rPr lang="cs-CZ" sz="2000" dirty="0" smtClean="0"/>
              <a:t> jsou uloženy v </a:t>
            </a:r>
            <a:r>
              <a:rPr lang="cs-CZ" sz="2000" dirty="0" smtClean="0"/>
              <a:t>sekvenci</a:t>
            </a:r>
            <a:r>
              <a:rPr lang="en-US" sz="2000" dirty="0" smtClean="0"/>
              <a:t>,</a:t>
            </a:r>
            <a:r>
              <a:rPr lang="cs-CZ" sz="2000" dirty="0" smtClean="0"/>
              <a:t> </a:t>
            </a:r>
            <a:r>
              <a:rPr lang="cs-CZ" sz="2000" dirty="0" smtClean="0"/>
              <a:t>ve které byly provedeny</a:t>
            </a:r>
          </a:p>
          <a:p>
            <a:pPr marL="562483" lvl="1" indent="-2698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dirty="0" smtClean="0"/>
              <a:t>Stav doménových objektů může být odvozen z odpovídajících </a:t>
            </a:r>
            <a:r>
              <a:rPr lang="cs-CZ" sz="2000" dirty="0" err="1" smtClean="0"/>
              <a:t>eventů</a:t>
            </a:r>
            <a:endParaRPr lang="cs-CZ" sz="2000" dirty="0"/>
          </a:p>
        </p:txBody>
      </p:sp>
      <p:sp>
        <p:nvSpPr>
          <p:cNvPr id="4" name="Obdélník 3"/>
          <p:cNvSpPr/>
          <p:nvPr/>
        </p:nvSpPr>
        <p:spPr>
          <a:xfrm>
            <a:off x="1195319" y="4050100"/>
            <a:ext cx="900000" cy="5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Client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3849530" y="4050100"/>
            <a:ext cx="1260000" cy="5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Application</a:t>
            </a:r>
            <a:r>
              <a:rPr lang="en-US" dirty="0"/>
              <a:t> </a:t>
            </a:r>
            <a:r>
              <a:rPr lang="en-US" dirty="0" smtClean="0"/>
              <a:t>state</a:t>
            </a:r>
            <a:endParaRPr lang="cs-CZ" dirty="0"/>
          </a:p>
        </p:txBody>
      </p:sp>
      <p:cxnSp>
        <p:nvCxnSpPr>
          <p:cNvPr id="7" name="Přímá spojnice se šipkou 6"/>
          <p:cNvCxnSpPr>
            <a:stCxn id="4" idx="3"/>
            <a:endCxn id="5" idx="1"/>
          </p:cNvCxnSpPr>
          <p:nvPr/>
        </p:nvCxnSpPr>
        <p:spPr>
          <a:xfrm>
            <a:off x="2095319" y="4320100"/>
            <a:ext cx="1754211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ovéPole 7"/>
          <p:cNvSpPr txBox="1"/>
          <p:nvPr/>
        </p:nvSpPr>
        <p:spPr>
          <a:xfrm>
            <a:off x="2252178" y="4266355"/>
            <a:ext cx="1440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Update order</a:t>
            </a:r>
            <a:endParaRPr lang="cs-CZ" dirty="0"/>
          </a:p>
        </p:txBody>
      </p:sp>
      <p:sp>
        <p:nvSpPr>
          <p:cNvPr id="9" name="Obdélník 8"/>
          <p:cNvSpPr/>
          <p:nvPr/>
        </p:nvSpPr>
        <p:spPr>
          <a:xfrm>
            <a:off x="6208748" y="4050100"/>
            <a:ext cx="900000" cy="5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Client</a:t>
            </a:r>
            <a:endParaRPr lang="cs-CZ" dirty="0"/>
          </a:p>
        </p:txBody>
      </p:sp>
      <p:sp>
        <p:nvSpPr>
          <p:cNvPr id="10" name="Obdélník 9"/>
          <p:cNvSpPr/>
          <p:nvPr/>
        </p:nvSpPr>
        <p:spPr>
          <a:xfrm>
            <a:off x="9178901" y="4050100"/>
            <a:ext cx="1260000" cy="5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Application state</a:t>
            </a:r>
            <a:endParaRPr lang="cs-CZ" dirty="0"/>
          </a:p>
        </p:txBody>
      </p:sp>
      <p:cxnSp>
        <p:nvCxnSpPr>
          <p:cNvPr id="11" name="Přímá spojnice se šipkou 10"/>
          <p:cNvCxnSpPr>
            <a:stCxn id="9" idx="2"/>
            <a:endCxn id="15" idx="1"/>
          </p:cNvCxnSpPr>
          <p:nvPr/>
        </p:nvCxnSpPr>
        <p:spPr>
          <a:xfrm>
            <a:off x="6658748" y="4590100"/>
            <a:ext cx="1164071" cy="129346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ovéPole 11"/>
          <p:cNvSpPr txBox="1"/>
          <p:nvPr/>
        </p:nvSpPr>
        <p:spPr>
          <a:xfrm>
            <a:off x="6266684" y="4590100"/>
            <a:ext cx="28448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Order created</a:t>
            </a:r>
            <a:br>
              <a:rPr lang="en-US" sz="1600" dirty="0" smtClean="0"/>
            </a:br>
            <a:r>
              <a:rPr lang="en-US" sz="1600" dirty="0" smtClean="0"/>
              <a:t>Item 1 added</a:t>
            </a:r>
            <a:br>
              <a:rPr lang="en-US" sz="1600" dirty="0" smtClean="0"/>
            </a:br>
            <a:r>
              <a:rPr lang="en-US" sz="1600" dirty="0" smtClean="0"/>
              <a:t>Item 2 added</a:t>
            </a:r>
            <a:br>
              <a:rPr lang="en-US" sz="1600" dirty="0" smtClean="0"/>
            </a:br>
            <a:r>
              <a:rPr lang="en-US" sz="1600" dirty="0" smtClean="0"/>
              <a:t>Shipping info added</a:t>
            </a:r>
            <a:endParaRPr lang="cs-CZ" sz="1600" dirty="0"/>
          </a:p>
        </p:txBody>
      </p:sp>
      <p:sp>
        <p:nvSpPr>
          <p:cNvPr id="15" name="Obdélník 14"/>
          <p:cNvSpPr/>
          <p:nvPr/>
        </p:nvSpPr>
        <p:spPr>
          <a:xfrm>
            <a:off x="7822819" y="5613565"/>
            <a:ext cx="1260000" cy="5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Event store</a:t>
            </a:r>
            <a:endParaRPr lang="cs-CZ" dirty="0"/>
          </a:p>
        </p:txBody>
      </p:sp>
      <p:cxnSp>
        <p:nvCxnSpPr>
          <p:cNvPr id="20" name="Přímá spojnice se šipkou 19"/>
          <p:cNvCxnSpPr>
            <a:stCxn id="15" idx="3"/>
            <a:endCxn id="10" idx="2"/>
          </p:cNvCxnSpPr>
          <p:nvPr/>
        </p:nvCxnSpPr>
        <p:spPr>
          <a:xfrm flipV="1">
            <a:off x="9082819" y="4590100"/>
            <a:ext cx="726082" cy="129346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ovéPole 23"/>
          <p:cNvSpPr txBox="1"/>
          <p:nvPr/>
        </p:nvSpPr>
        <p:spPr>
          <a:xfrm>
            <a:off x="8591006" y="4904290"/>
            <a:ext cx="2435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Update based on events</a:t>
            </a:r>
            <a:endParaRPr lang="cs-CZ" sz="1600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097280" y="3558227"/>
            <a:ext cx="1695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Klasický </a:t>
            </a:r>
            <a:r>
              <a:rPr lang="cs-CZ" dirty="0" smtClean="0"/>
              <a:t>přístup</a:t>
            </a:r>
            <a:r>
              <a:rPr lang="en-US" dirty="0" smtClean="0"/>
              <a:t>:</a:t>
            </a:r>
            <a:endParaRPr lang="cs-CZ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6076497" y="3553814"/>
            <a:ext cx="161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Event sourcing: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93481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5" grpId="0" animBg="1"/>
      <p:bldP spid="8" grpId="0"/>
      <p:bldP spid="9" grpId="0" animBg="1"/>
      <p:bldP spid="10" grpId="0" animBg="1"/>
      <p:bldP spid="12" grpId="0"/>
      <p:bldP spid="15" grpId="0" animBg="1"/>
      <p:bldP spid="24" grpId="0"/>
      <p:bldP spid="27" grpId="0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sourcing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97280" y="1836215"/>
            <a:ext cx="10058400" cy="4103265"/>
          </a:xfrm>
        </p:spPr>
        <p:txBody>
          <a:bodyPr>
            <a:normAutofit fontScale="62500" lnSpcReduction="20000"/>
          </a:bodyPr>
          <a:lstStyle/>
          <a:p>
            <a:pPr marL="269875" indent="-269875">
              <a:lnSpc>
                <a:spcPct val="134000"/>
              </a:lnSpc>
              <a:buFont typeface="Arial" panose="020B0604020202020204" pitchFamily="34" charset="0"/>
              <a:buChar char="•"/>
            </a:pPr>
            <a:r>
              <a:rPr lang="cs-CZ" sz="3400" dirty="0" err="1" smtClean="0"/>
              <a:t>Eventy</a:t>
            </a:r>
            <a:r>
              <a:rPr lang="cs-CZ" sz="3400" dirty="0" smtClean="0"/>
              <a:t> určují stav aplikace</a:t>
            </a:r>
          </a:p>
          <a:p>
            <a:pPr marL="269875" indent="-269875">
              <a:lnSpc>
                <a:spcPct val="134000"/>
              </a:lnSpc>
              <a:buFont typeface="Arial" panose="020B0604020202020204" pitchFamily="34" charset="0"/>
              <a:buChar char="•"/>
            </a:pPr>
            <a:r>
              <a:rPr lang="cs-CZ" sz="3400" dirty="0" smtClean="0"/>
              <a:t>Poskytují historii změn </a:t>
            </a:r>
          </a:p>
          <a:p>
            <a:pPr marL="269875" indent="-269875">
              <a:lnSpc>
                <a:spcPct val="134000"/>
              </a:lnSpc>
              <a:buFont typeface="Arial" panose="020B0604020202020204" pitchFamily="34" charset="0"/>
              <a:buChar char="•"/>
            </a:pPr>
            <a:r>
              <a:rPr lang="cs-CZ" sz="3400" dirty="0" smtClean="0"/>
              <a:t>Můžeme se vrátit k jakémukoliv minulému stavu </a:t>
            </a:r>
          </a:p>
          <a:p>
            <a:pPr marL="269875" indent="-269875">
              <a:lnSpc>
                <a:spcPct val="134000"/>
              </a:lnSpc>
              <a:buFont typeface="Arial" panose="020B0604020202020204" pitchFamily="34" charset="0"/>
              <a:buChar char="•"/>
            </a:pPr>
            <a:r>
              <a:rPr lang="cs-CZ" sz="3400" dirty="0" smtClean="0"/>
              <a:t>V případě ztráty stavu jsme ho schopni rekonstruovat</a:t>
            </a:r>
          </a:p>
          <a:p>
            <a:pPr marL="562483" lvl="1" indent="-269875">
              <a:lnSpc>
                <a:spcPct val="134000"/>
              </a:lnSpc>
              <a:buFont typeface="Arial" panose="020B0604020202020204" pitchFamily="34" charset="0"/>
              <a:buChar char="•"/>
            </a:pPr>
            <a:r>
              <a:rPr lang="cs-CZ" sz="3200" dirty="0" smtClean="0"/>
              <a:t>Pozor na </a:t>
            </a:r>
            <a:r>
              <a:rPr lang="cs-CZ" sz="3200" dirty="0" err="1" smtClean="0"/>
              <a:t>side</a:t>
            </a:r>
            <a:r>
              <a:rPr lang="cs-CZ" sz="3200" dirty="0" smtClean="0"/>
              <a:t> efekty!</a:t>
            </a:r>
          </a:p>
          <a:p>
            <a:pPr marL="269875" indent="-269875">
              <a:lnSpc>
                <a:spcPct val="134000"/>
              </a:lnSpc>
              <a:buFont typeface="Arial" panose="020B0604020202020204" pitchFamily="34" charset="0"/>
              <a:buChar char="•"/>
            </a:pPr>
            <a:r>
              <a:rPr lang="cs-CZ" sz="3400" dirty="0" err="1" smtClean="0"/>
              <a:t>Event</a:t>
            </a:r>
            <a:r>
              <a:rPr lang="cs-CZ" sz="3400" dirty="0" smtClean="0"/>
              <a:t> nelze zrušit, pro zrušení potřebujeme provést inverzní operaci</a:t>
            </a:r>
          </a:p>
          <a:p>
            <a:pPr marL="269875" indent="-269875">
              <a:lnSpc>
                <a:spcPct val="134000"/>
              </a:lnSpc>
              <a:buFont typeface="Arial" panose="020B0604020202020204" pitchFamily="34" charset="0"/>
              <a:buChar char="•"/>
            </a:pPr>
            <a:r>
              <a:rPr lang="cs-CZ" sz="3400" dirty="0" smtClean="0"/>
              <a:t>Ale co když máme miliony/miliardy </a:t>
            </a:r>
            <a:r>
              <a:rPr lang="cs-CZ" sz="3400" dirty="0" err="1" smtClean="0"/>
              <a:t>eventů</a:t>
            </a:r>
            <a:r>
              <a:rPr lang="cs-CZ" sz="3400" dirty="0" smtClean="0"/>
              <a:t>?</a:t>
            </a:r>
          </a:p>
          <a:p>
            <a:pPr marL="562483" lvl="1" indent="-269875">
              <a:lnSpc>
                <a:spcPct val="134000"/>
              </a:lnSpc>
              <a:buFont typeface="Arial" panose="020B0604020202020204" pitchFamily="34" charset="0"/>
              <a:buChar char="•"/>
            </a:pPr>
            <a:r>
              <a:rPr lang="cs-CZ" sz="3300" dirty="0" err="1" smtClean="0"/>
              <a:t>Snapshots</a:t>
            </a:r>
            <a:endParaRPr lang="cs-CZ" sz="3300" dirty="0"/>
          </a:p>
        </p:txBody>
      </p:sp>
      <p:pic>
        <p:nvPicPr>
          <p:cNvPr id="1026" name="Picture 2" descr="Event Sourci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4" t="3253" r="2111" b="11371"/>
          <a:stretch/>
        </p:blipFill>
        <p:spPr bwMode="auto">
          <a:xfrm>
            <a:off x="7191632" y="1911149"/>
            <a:ext cx="4744994" cy="2104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23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CQRS</a:t>
            </a:r>
            <a:endParaRPr lang="en-US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1097280" y="1845734"/>
            <a:ext cx="9990850" cy="4023360"/>
          </a:xfrm>
        </p:spPr>
        <p:txBody>
          <a:bodyPr/>
          <a:lstStyle/>
          <a:p>
            <a:pPr marL="269875" indent="-269875">
              <a:buFont typeface="Arial" panose="020B0604020202020204" pitchFamily="34" charset="0"/>
              <a:buChar char="•"/>
            </a:pPr>
            <a:r>
              <a:rPr lang="cs-CZ" dirty="0" err="1" smtClean="0"/>
              <a:t>Command</a:t>
            </a:r>
            <a:r>
              <a:rPr lang="cs-CZ" dirty="0" smtClean="0"/>
              <a:t> </a:t>
            </a:r>
            <a:r>
              <a:rPr lang="cs-CZ" dirty="0" err="1" smtClean="0"/>
              <a:t>Query</a:t>
            </a:r>
            <a:r>
              <a:rPr lang="cs-CZ" dirty="0" smtClean="0"/>
              <a:t> </a:t>
            </a:r>
            <a:r>
              <a:rPr lang="cs-CZ" dirty="0" err="1" smtClean="0"/>
              <a:t>Responsibility</a:t>
            </a:r>
            <a:r>
              <a:rPr lang="cs-CZ" dirty="0" smtClean="0"/>
              <a:t> </a:t>
            </a:r>
            <a:r>
              <a:rPr lang="cs-CZ" dirty="0" err="1" smtClean="0"/>
              <a:t>Segregation</a:t>
            </a:r>
            <a:endParaRPr lang="cs-CZ" dirty="0" smtClean="0"/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cs-CZ" dirty="0" smtClean="0"/>
              <a:t>Odděluje model pro zápis od modelu na čtení</a:t>
            </a:r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cs-CZ" dirty="0" smtClean="0"/>
              <a:t>Jedna operace buď změní stav objektu nebo vrátí výsledek, ale ne obojí najednou</a:t>
            </a:r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cs-CZ" dirty="0" smtClean="0"/>
              <a:t>Máme tedy dva typy operací:</a:t>
            </a:r>
          </a:p>
          <a:p>
            <a:pPr marL="562483" lvl="1" indent="-269875">
              <a:buFont typeface="Arial" panose="020B0604020202020204" pitchFamily="34" charset="0"/>
              <a:buChar char="•"/>
            </a:pPr>
            <a:r>
              <a:rPr lang="cs-CZ" dirty="0" err="1" smtClean="0"/>
              <a:t>Command</a:t>
            </a:r>
            <a:r>
              <a:rPr lang="cs-CZ" dirty="0" smtClean="0"/>
              <a:t> - mění stav objektu</a:t>
            </a:r>
          </a:p>
          <a:p>
            <a:pPr marL="562483" lvl="1" indent="-269875">
              <a:buFont typeface="Arial" panose="020B0604020202020204" pitchFamily="34" charset="0"/>
              <a:buChar char="•"/>
            </a:pPr>
            <a:r>
              <a:rPr lang="cs-CZ" dirty="0" err="1" smtClean="0"/>
              <a:t>Query</a:t>
            </a:r>
            <a:r>
              <a:rPr lang="cs-CZ" dirty="0" smtClean="0"/>
              <a:t> - vrací výsledek a nemění stav objektu</a:t>
            </a:r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cs-CZ" dirty="0" smtClean="0"/>
              <a:t>Není nutné používat pro celý systém</a:t>
            </a:r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cs-CZ" dirty="0" smtClean="0"/>
              <a:t>Důležité je identifikovat části, pro které se vyplatí</a:t>
            </a:r>
            <a:r>
              <a:rPr lang="en-US" dirty="0" smtClean="0"/>
              <a:t> </a:t>
            </a:r>
          </a:p>
          <a:p>
            <a:pPr marL="562483" lvl="1" indent="-269875">
              <a:buFont typeface="Arial" panose="020B0604020202020204" pitchFamily="34" charset="0"/>
              <a:buChar char="•"/>
            </a:pPr>
            <a:r>
              <a:rPr lang="en-US" dirty="0" err="1" smtClean="0"/>
              <a:t>Nemusí</a:t>
            </a:r>
            <a:r>
              <a:rPr lang="en-US" dirty="0" smtClean="0"/>
              <a:t> </a:t>
            </a:r>
            <a:r>
              <a:rPr lang="en-US" dirty="0" err="1"/>
              <a:t>být</a:t>
            </a:r>
            <a:r>
              <a:rPr lang="en-US" dirty="0"/>
              <a:t> </a:t>
            </a:r>
            <a:r>
              <a:rPr lang="en-US" dirty="0" err="1" smtClean="0"/>
              <a:t>snadné</a:t>
            </a:r>
            <a:endParaRPr lang="cs-CZ" dirty="0"/>
          </a:p>
        </p:txBody>
      </p:sp>
      <p:pic>
        <p:nvPicPr>
          <p:cNvPr id="1026" name="Picture 2" descr="CQRS and Mediator Design Patterns | by Darshana Mihiran Edirisinghe | Medi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70"/>
          <a:stretch/>
        </p:blipFill>
        <p:spPr bwMode="auto">
          <a:xfrm>
            <a:off x="6646991" y="3279597"/>
            <a:ext cx="4876800" cy="258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463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CQRS</a:t>
            </a:r>
            <a:endParaRPr lang="en-US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69875" indent="-269875">
              <a:buFont typeface="Arial" panose="020B0604020202020204" pitchFamily="34" charset="0"/>
              <a:buChar char="•"/>
            </a:pPr>
            <a:r>
              <a:rPr lang="cs-CZ" sz="2400" dirty="0" smtClean="0"/>
              <a:t>Oba modely (pro čtení a zápis) můžeme optimalizovat a </a:t>
            </a:r>
            <a:r>
              <a:rPr lang="cs-CZ" sz="2400" dirty="0" err="1" smtClean="0"/>
              <a:t>škálovat</a:t>
            </a:r>
            <a:r>
              <a:rPr lang="cs-CZ" sz="2400" dirty="0" smtClean="0"/>
              <a:t> nezávislé</a:t>
            </a:r>
            <a:endParaRPr lang="cs-CZ" sz="2400" dirty="0"/>
          </a:p>
        </p:txBody>
      </p:sp>
      <p:pic>
        <p:nvPicPr>
          <p:cNvPr id="5" name="Picture 6" descr="How to scale an application horizontally using the CQRS pattern | by Tech  Tales Club | Dev Geniu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8" b="6557"/>
          <a:stretch/>
        </p:blipFill>
        <p:spPr bwMode="auto">
          <a:xfrm>
            <a:off x="3179745" y="2553729"/>
            <a:ext cx="6442047" cy="3163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002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CQRS</a:t>
            </a:r>
            <a:endParaRPr lang="en-US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69875" indent="-269875">
              <a:buFont typeface="Arial" panose="020B0604020202020204" pitchFamily="34" charset="0"/>
              <a:buChar char="•"/>
            </a:pPr>
            <a:r>
              <a:rPr lang="cs-CZ" sz="2400" dirty="0" smtClean="0"/>
              <a:t>Dobře se kombinuje s </a:t>
            </a:r>
            <a:r>
              <a:rPr lang="cs-CZ" sz="2400" dirty="0" err="1" smtClean="0"/>
              <a:t>Event</a:t>
            </a:r>
            <a:r>
              <a:rPr lang="cs-CZ" sz="2400" dirty="0" smtClean="0"/>
              <a:t> </a:t>
            </a:r>
            <a:r>
              <a:rPr lang="cs-CZ" sz="2400" dirty="0" err="1" smtClean="0"/>
              <a:t>sourcingem</a:t>
            </a:r>
            <a:r>
              <a:rPr lang="cs-CZ" sz="2400" dirty="0" smtClean="0"/>
              <a:t> – při zápisu můžeme vytvářet </a:t>
            </a:r>
            <a:r>
              <a:rPr lang="cs-CZ" sz="2400" dirty="0" err="1" smtClean="0"/>
              <a:t>eventy</a:t>
            </a:r>
            <a:endParaRPr lang="cs-CZ" sz="2400" dirty="0"/>
          </a:p>
        </p:txBody>
      </p:sp>
      <p:pic>
        <p:nvPicPr>
          <p:cNvPr id="2050" name="Picture 2" descr="CQRS &amp; Event Sourcing Code Walk-Through - CodeOpin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645" y="2710276"/>
            <a:ext cx="8813935" cy="276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12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 vs Event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97280" y="1737360"/>
            <a:ext cx="10058400" cy="4770531"/>
          </a:xfrm>
        </p:spPr>
        <p:txBody>
          <a:bodyPr>
            <a:normAutofit/>
          </a:bodyPr>
          <a:lstStyle/>
          <a:p>
            <a:pPr marL="269875" indent="-2698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800" dirty="0" err="1" smtClean="0"/>
              <a:t>Command</a:t>
            </a:r>
            <a:r>
              <a:rPr lang="cs-CZ" sz="2800" dirty="0" smtClean="0"/>
              <a:t> -  co se má udělat</a:t>
            </a:r>
          </a:p>
          <a:p>
            <a:pPr marL="562483" lvl="1" indent="-2698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400" dirty="0" smtClean="0"/>
              <a:t>Může být zamítnut</a:t>
            </a:r>
          </a:p>
          <a:p>
            <a:pPr marL="269875" indent="-2698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800" dirty="0" err="1" smtClean="0"/>
              <a:t>Event</a:t>
            </a:r>
            <a:r>
              <a:rPr lang="cs-CZ" sz="2800" dirty="0" smtClean="0"/>
              <a:t> – co se stalo </a:t>
            </a:r>
          </a:p>
          <a:p>
            <a:pPr marL="562483" lvl="1" indent="-2698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400" dirty="0"/>
              <a:t>Skutečnost, kterou </a:t>
            </a:r>
            <a:r>
              <a:rPr lang="en-US" sz="2400" dirty="0" err="1" smtClean="0"/>
              <a:t>nelze</a:t>
            </a:r>
            <a:r>
              <a:rPr lang="cs-CZ" sz="2400" dirty="0" smtClean="0"/>
              <a:t> změnit</a:t>
            </a:r>
            <a:r>
              <a:rPr lang="en-US" sz="2400" dirty="0" smtClean="0"/>
              <a:t> (ale </a:t>
            </a:r>
            <a:r>
              <a:rPr lang="en-US" sz="2400" dirty="0" err="1" smtClean="0"/>
              <a:t>lze</a:t>
            </a:r>
            <a:r>
              <a:rPr lang="en-US" sz="2400" dirty="0" smtClean="0"/>
              <a:t> “</a:t>
            </a:r>
            <a:r>
              <a:rPr lang="en-US" sz="2400" dirty="0" err="1" smtClean="0"/>
              <a:t>kompenzovat</a:t>
            </a:r>
            <a:r>
              <a:rPr lang="en-US" sz="2400" dirty="0" smtClean="0"/>
              <a:t>”)</a:t>
            </a:r>
            <a:endParaRPr lang="cs-CZ" sz="2400" dirty="0"/>
          </a:p>
        </p:txBody>
      </p:sp>
      <p:sp>
        <p:nvSpPr>
          <p:cNvPr id="5" name="Obdélník 4"/>
          <p:cNvSpPr/>
          <p:nvPr/>
        </p:nvSpPr>
        <p:spPr>
          <a:xfrm>
            <a:off x="4325696" y="4000673"/>
            <a:ext cx="1168941" cy="62899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message</a:t>
            </a: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6073746" y="4000673"/>
            <a:ext cx="1260000" cy="6289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Command handler</a:t>
            </a:r>
            <a:endParaRPr lang="cs-CZ" dirty="0"/>
          </a:p>
        </p:txBody>
      </p:sp>
      <p:cxnSp>
        <p:nvCxnSpPr>
          <p:cNvPr id="7" name="Přímá spojnice se šipkou 6"/>
          <p:cNvCxnSpPr>
            <a:stCxn id="5" idx="3"/>
            <a:endCxn id="6" idx="1"/>
          </p:cNvCxnSpPr>
          <p:nvPr/>
        </p:nvCxnSpPr>
        <p:spPr>
          <a:xfrm flipV="1">
            <a:off x="5494637" y="4315168"/>
            <a:ext cx="579109" cy="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bdélník 12"/>
          <p:cNvSpPr/>
          <p:nvPr/>
        </p:nvSpPr>
        <p:spPr>
          <a:xfrm>
            <a:off x="7912855" y="4000672"/>
            <a:ext cx="1168941" cy="62899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Message sent</a:t>
            </a:r>
            <a:endParaRPr lang="cs-CZ" dirty="0"/>
          </a:p>
        </p:txBody>
      </p:sp>
      <p:cxnSp>
        <p:nvCxnSpPr>
          <p:cNvPr id="14" name="Přímá spojnice se šipkou 13"/>
          <p:cNvCxnSpPr>
            <a:endCxn id="13" idx="1"/>
          </p:cNvCxnSpPr>
          <p:nvPr/>
        </p:nvCxnSpPr>
        <p:spPr>
          <a:xfrm>
            <a:off x="7335394" y="4306625"/>
            <a:ext cx="577461" cy="854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bdélník 16"/>
          <p:cNvSpPr/>
          <p:nvPr/>
        </p:nvSpPr>
        <p:spPr>
          <a:xfrm>
            <a:off x="4325696" y="5009211"/>
            <a:ext cx="1168941" cy="62899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message</a:t>
            </a:r>
            <a:endParaRPr lang="cs-CZ" dirty="0"/>
          </a:p>
        </p:txBody>
      </p:sp>
      <p:sp>
        <p:nvSpPr>
          <p:cNvPr id="18" name="Obdélník 17"/>
          <p:cNvSpPr/>
          <p:nvPr/>
        </p:nvSpPr>
        <p:spPr>
          <a:xfrm>
            <a:off x="6073746" y="5015356"/>
            <a:ext cx="1260000" cy="6289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Command handler</a:t>
            </a:r>
            <a:endParaRPr lang="cs-CZ" dirty="0"/>
          </a:p>
        </p:txBody>
      </p:sp>
      <p:cxnSp>
        <p:nvCxnSpPr>
          <p:cNvPr id="19" name="Přímá spojnice se šipkou 18"/>
          <p:cNvCxnSpPr/>
          <p:nvPr/>
        </p:nvCxnSpPr>
        <p:spPr>
          <a:xfrm flipV="1">
            <a:off x="5494637" y="5323706"/>
            <a:ext cx="579109" cy="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Násobení 23"/>
          <p:cNvSpPr/>
          <p:nvPr/>
        </p:nvSpPr>
        <p:spPr>
          <a:xfrm>
            <a:off x="5650533" y="5167187"/>
            <a:ext cx="224069" cy="313038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TextovéPole 24"/>
          <p:cNvSpPr txBox="1"/>
          <p:nvPr/>
        </p:nvSpPr>
        <p:spPr>
          <a:xfrm>
            <a:off x="5084833" y="5660707"/>
            <a:ext cx="1398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User blocked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243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  <p:bldP spid="13" grpId="0" animBg="1"/>
      <p:bldP spid="17" grpId="0" animBg="1"/>
      <p:bldP spid="18" grpId="0" animBg="1"/>
      <p:bldP spid="24" grpId="0" animBg="1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QRS &amp; Event Sourcing Code Walk-Through - CodeOpin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17" y="2207767"/>
            <a:ext cx="10662526" cy="3344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Nadpis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dirty="0" err="1" smtClean="0"/>
              <a:t>Příklad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37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ktiva">
  <a:themeElements>
    <a:clrScheme name="Retrospektiva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k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1166</TotalTime>
  <Words>1121</Words>
  <Application>Microsoft Office PowerPoint</Application>
  <PresentationFormat>Širokoúhlá obrazovka</PresentationFormat>
  <Paragraphs>113</Paragraphs>
  <Slides>20</Slides>
  <Notes>10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Meslo LG S</vt:lpstr>
      <vt:lpstr>Retrospektiva</vt:lpstr>
      <vt:lpstr>Event Sourcing &amp; CQRS</vt:lpstr>
      <vt:lpstr>Úvod</vt:lpstr>
      <vt:lpstr>Event sourcing</vt:lpstr>
      <vt:lpstr>Event sourcing</vt:lpstr>
      <vt:lpstr>CQRS</vt:lpstr>
      <vt:lpstr>CQRS</vt:lpstr>
      <vt:lpstr>CQRS</vt:lpstr>
      <vt:lpstr>Command vs Event</vt:lpstr>
      <vt:lpstr>Příklad </vt:lpstr>
      <vt:lpstr>Commands &amp; Events</vt:lpstr>
      <vt:lpstr>Prezentace aplikace PowerPoint</vt:lpstr>
      <vt:lpstr>Prezentace aplikace PowerPoint</vt:lpstr>
      <vt:lpstr>Prezentace aplikace PowerPoint</vt:lpstr>
      <vt:lpstr>Query model</vt:lpstr>
      <vt:lpstr>Prezentace aplikace PowerPoint</vt:lpstr>
      <vt:lpstr>Prezentace aplikace PowerPoint</vt:lpstr>
      <vt:lpstr>Prezentace aplikace PowerPoint</vt:lpstr>
      <vt:lpstr>Shrnutí</vt:lpstr>
      <vt:lpstr>Existující řešení</vt:lpstr>
      <vt:lpstr>Děkuji za pozornost</vt:lpstr>
    </vt:vector>
  </TitlesOfParts>
  <Company>Profinit EU s.r.o.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Axon Framework</dc:title>
  <dc:creator>Vaganov Emmanuil</dc:creator>
  <cp:lastModifiedBy>Vaganov Emmanuil</cp:lastModifiedBy>
  <cp:revision>80</cp:revision>
  <dcterms:created xsi:type="dcterms:W3CDTF">2023-11-08T20:25:00Z</dcterms:created>
  <dcterms:modified xsi:type="dcterms:W3CDTF">2024-05-19T23:34:06Z</dcterms:modified>
</cp:coreProperties>
</file>