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14" r:id="rId1"/>
  </p:sldMasterIdLst>
  <p:notesMasterIdLst>
    <p:notesMasterId r:id="rId29"/>
  </p:notesMasterIdLst>
  <p:handoutMasterIdLst>
    <p:handoutMasterId r:id="rId30"/>
  </p:handoutMasterIdLst>
  <p:sldIdLst>
    <p:sldId id="256" r:id="rId2"/>
    <p:sldId id="257" r:id="rId3"/>
    <p:sldId id="275" r:id="rId4"/>
    <p:sldId id="268" r:id="rId5"/>
    <p:sldId id="258" r:id="rId6"/>
    <p:sldId id="259" r:id="rId7"/>
    <p:sldId id="260" r:id="rId8"/>
    <p:sldId id="279" r:id="rId9"/>
    <p:sldId id="283" r:id="rId10"/>
    <p:sldId id="280" r:id="rId11"/>
    <p:sldId id="261" r:id="rId12"/>
    <p:sldId id="281" r:id="rId13"/>
    <p:sldId id="282" r:id="rId14"/>
    <p:sldId id="284" r:id="rId15"/>
    <p:sldId id="273" r:id="rId16"/>
    <p:sldId id="262" r:id="rId17"/>
    <p:sldId id="286" r:id="rId18"/>
    <p:sldId id="266" r:id="rId19"/>
    <p:sldId id="287" r:id="rId20"/>
    <p:sldId id="269" r:id="rId21"/>
    <p:sldId id="267" r:id="rId22"/>
    <p:sldId id="270" r:id="rId23"/>
    <p:sldId id="289" r:id="rId24"/>
    <p:sldId id="271" r:id="rId25"/>
    <p:sldId id="272" r:id="rId26"/>
    <p:sldId id="274" r:id="rId27"/>
    <p:sldId id="288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B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85" autoAdjust="0"/>
    <p:restoredTop sz="96374" autoAdjust="0"/>
  </p:normalViewPr>
  <p:slideViewPr>
    <p:cSldViewPr snapToGrid="0">
      <p:cViewPr varScale="1">
        <p:scale>
          <a:sx n="84" d="100"/>
          <a:sy n="84" d="100"/>
        </p:scale>
        <p:origin x="96" y="224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384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542A350-A753-4449-9414-9203D23E049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85CF9E-7BBC-4A0B-AA5C-AC2F10E0D74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FB4E5-BD92-401F-9B7D-31460E74F964}" type="datetimeFigureOut">
              <a:rPr lang="en-US" smtClean="0"/>
              <a:t>6/25/2022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1BDD93-2277-44F9-BDF6-CE6938B757A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3B9E93-054E-4A07-8865-D0657982C10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E48A08-1E90-4500-9474-AB5C2817E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9327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2DB2BA-FA13-4751-A70E-D2C98318E85E}" type="datetimeFigureOut">
              <a:rPr lang="en-US" smtClean="0"/>
              <a:t>6/25/2022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4E6558-5395-4170-943D-BE00C5F94E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5452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4E6558-5395-4170-943D-BE00C5F94E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7678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4E6558-5395-4170-943D-BE00C5F94E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793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7B197-D143-46CA-B587-3D58F14CDC20}" type="datetimeFigureOut">
              <a:rPr lang="en-US" smtClean="0"/>
              <a:t>6/25/2022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DDDA67BF-FC00-4ED5-8C18-6A8A548259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776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7B197-D143-46CA-B587-3D58F14CDC20}" type="datetimeFigureOut">
              <a:rPr lang="en-US" smtClean="0"/>
              <a:t>6/25/2022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A67BF-FC00-4ED5-8C18-6A8A548259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77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7B197-D143-46CA-B587-3D58F14CDC20}" type="datetimeFigureOut">
              <a:rPr lang="en-US" smtClean="0"/>
              <a:t>6/25/2022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A67BF-FC00-4ED5-8C18-6A8A548259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253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7B197-D143-46CA-B587-3D58F14CDC20}" type="datetimeFigureOut">
              <a:rPr lang="en-US" smtClean="0"/>
              <a:t>6/25/2022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A67BF-FC00-4ED5-8C18-6A8A548259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917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0AB7B197-D143-46CA-B587-3D58F14CDC20}" type="datetimeFigureOut">
              <a:rPr lang="en-US" smtClean="0"/>
              <a:t>6/25/2022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DDDA67BF-FC00-4ED5-8C18-6A8A548259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418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7B197-D143-46CA-B587-3D58F14CDC20}" type="datetimeFigureOut">
              <a:rPr lang="en-US" smtClean="0"/>
              <a:t>6/25/2022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A67BF-FC00-4ED5-8C18-6A8A548259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591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7B197-D143-46CA-B587-3D58F14CDC20}" type="datetimeFigureOut">
              <a:rPr lang="en-US" smtClean="0"/>
              <a:t>6/25/2022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A67BF-FC00-4ED5-8C18-6A8A548259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750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7B197-D143-46CA-B587-3D58F14CDC20}" type="datetimeFigureOut">
              <a:rPr lang="en-US" smtClean="0"/>
              <a:t>6/25/2022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A67BF-FC00-4ED5-8C18-6A8A548259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935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7B197-D143-46CA-B587-3D58F14CDC20}" type="datetimeFigureOut">
              <a:rPr lang="en-US" smtClean="0"/>
              <a:t>6/25/2022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A67BF-FC00-4ED5-8C18-6A8A548259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97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7B197-D143-46CA-B587-3D58F14CDC20}" type="datetimeFigureOut">
              <a:rPr lang="en-US" smtClean="0"/>
              <a:t>6/25/2022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A67BF-FC00-4ED5-8C18-6A8A548259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916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7B197-D143-46CA-B587-3D58F14CDC20}" type="datetimeFigureOut">
              <a:rPr lang="en-US" smtClean="0"/>
              <a:t>6/25/2022</a:t>
            </a:fld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A67BF-FC00-4ED5-8C18-6A8A548259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985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0AB7B197-D143-46CA-B587-3D58F14CDC20}" type="datetimeFigureOut">
              <a:rPr lang="en-US" smtClean="0"/>
              <a:t>6/25/2022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DDDA67BF-FC00-4ED5-8C18-6A8A548259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541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5" r:id="rId1"/>
    <p:sldLayoutId id="2147484016" r:id="rId2"/>
    <p:sldLayoutId id="2147484017" r:id="rId3"/>
    <p:sldLayoutId id="2147484018" r:id="rId4"/>
    <p:sldLayoutId id="2147484019" r:id="rId5"/>
    <p:sldLayoutId id="2147484020" r:id="rId6"/>
    <p:sldLayoutId id="2147484021" r:id="rId7"/>
    <p:sldLayoutId id="2147484022" r:id="rId8"/>
    <p:sldLayoutId id="2147484023" r:id="rId9"/>
    <p:sldLayoutId id="2147484024" r:id="rId10"/>
    <p:sldLayoutId id="214748402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91A41-E98A-462F-B3BA-3E1CD5945A2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Actor Object &amp;</a:t>
            </a:r>
            <a:br>
              <a:rPr lang="en-US" b="1" dirty="0"/>
            </a:br>
            <a:r>
              <a:rPr lang="en-US" b="1" dirty="0"/>
              <a:t>Monitor Object patterns</a:t>
            </a:r>
          </a:p>
        </p:txBody>
      </p:sp>
    </p:spTree>
    <p:extLst>
      <p:ext uri="{BB962C8B-B14F-4D97-AF65-F5344CB8AC3E}">
        <p14:creationId xmlns:p14="http://schemas.microsoft.com/office/powerpoint/2010/main" val="3214623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81"/>
    </mc:Choice>
    <mc:Fallback xmlns="">
      <p:transition spd="slow" advTm="98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C3F88F-929C-4E29-A741-72D4FA731A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484632"/>
            <a:ext cx="10395778" cy="1609344"/>
          </a:xfrm>
        </p:spPr>
        <p:txBody>
          <a:bodyPr/>
          <a:lstStyle/>
          <a:p>
            <a:r>
              <a:rPr lang="en-US" dirty="0"/>
              <a:t>Adding a scheduler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AAD4CA-6603-4EF4-AFAC-14239A5910E2}"/>
              </a:ext>
            </a:extLst>
          </p:cNvPr>
          <p:cNvSpPr txBox="1"/>
          <p:nvPr/>
        </p:nvSpPr>
        <p:spPr>
          <a:xfrm>
            <a:off x="958850" y="1873250"/>
            <a:ext cx="51943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Logging should be in the correct order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We leveraged logic from the proxy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We’re lacking ‘close()’ though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Also what if we wanted something else than just passing messages?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D00C478-7E87-4EEB-B546-2E3A7240F4BD}"/>
              </a:ext>
            </a:extLst>
          </p:cNvPr>
          <p:cNvSpPr txBox="1"/>
          <p:nvPr/>
        </p:nvSpPr>
        <p:spPr>
          <a:xfrm>
            <a:off x="1949231" y="5281168"/>
            <a:ext cx="3213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b="1" u="sng" dirty="0"/>
              <a:t>We need ABSTRACTIONS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FBEA515-7AAE-4BC8-B6E8-B4458DF503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2208" y="1422400"/>
            <a:ext cx="4834416" cy="476584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1DD511A-FAAA-4EF3-98C5-1BF820CE68CD}"/>
              </a:ext>
            </a:extLst>
          </p:cNvPr>
          <p:cNvSpPr txBox="1"/>
          <p:nvPr/>
        </p:nvSpPr>
        <p:spPr>
          <a:xfrm rot="18330507">
            <a:off x="7198525" y="4677449"/>
            <a:ext cx="16671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OVERENGINEERING</a:t>
            </a:r>
          </a:p>
          <a:p>
            <a:pPr algn="ctr"/>
            <a:r>
              <a:rPr lang="en-US" sz="1200" dirty="0"/>
              <a:t>IS THE WAY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C466A3-1DB1-4BEB-A92F-F7141AEBBA22}"/>
              </a:ext>
            </a:extLst>
          </p:cNvPr>
          <p:cNvSpPr txBox="1"/>
          <p:nvPr/>
        </p:nvSpPr>
        <p:spPr>
          <a:xfrm>
            <a:off x="9074150" y="166196"/>
            <a:ext cx="2970083" cy="120032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 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LogLevel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enum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rgbClr val="0033B3"/>
              </a:solidFill>
              <a:effectLst/>
              <a:latin typeface="Fira Code" pitchFamily="1" charset="0"/>
              <a:cs typeface="Fira Code" pitchFamily="1" charset="0"/>
            </a:endParaRPr>
          </a:p>
          <a:p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  Logger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 interface</a:t>
            </a:r>
          </a:p>
          <a:p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	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FileLogger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class</a:t>
            </a:r>
          </a:p>
          <a:p>
            <a:r>
              <a:rPr lang="en-US" altLang="en-US" sz="1200" dirty="0">
                <a:solidFill>
                  <a:srgbClr val="000000"/>
                </a:solidFill>
                <a:latin typeface="Fira Code" pitchFamily="1" charset="0"/>
                <a:cs typeface="Fira Code" pitchFamily="1" charset="0"/>
              </a:rPr>
              <a:t>	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ThreadedFileLogger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class</a:t>
            </a:r>
          </a:p>
          <a:p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 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LoggerScheduler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class</a:t>
            </a:r>
          </a:p>
          <a:p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  Message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class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77409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201"/>
    </mc:Choice>
    <mc:Fallback xmlns="">
      <p:transition spd="slow" advTm="1120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95ABF-8B7F-4FBD-A479-B15977177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617" y="501860"/>
            <a:ext cx="10058400" cy="1609344"/>
          </a:xfrm>
        </p:spPr>
        <p:txBody>
          <a:bodyPr/>
          <a:lstStyle/>
          <a:p>
            <a:r>
              <a:rPr lang="en-US" dirty="0"/>
              <a:t>Making Messages into requests</a:t>
            </a: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F383E945-436D-4013-ACAF-03393F5850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6352" y="2370974"/>
            <a:ext cx="4987798" cy="120032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abstract class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LoggerMethodRequest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final int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priority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= -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Fira Code" pitchFamily="1" charset="0"/>
                <a:cs typeface="Fira Code" pitchFamily="1" charset="0"/>
              </a:rPr>
              <a:t>1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int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ordNum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= -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Fira Code" pitchFamily="1" charset="0"/>
                <a:cs typeface="Fira Code" pitchFamily="1" charset="0"/>
              </a:rPr>
              <a:t>1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abstract void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627A"/>
                </a:solidFill>
                <a:effectLst/>
                <a:latin typeface="Fira Code" pitchFamily="1" charset="0"/>
                <a:cs typeface="Fira Code" pitchFamily="1" charset="0"/>
              </a:rPr>
              <a:t>execute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Logger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logger)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throws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IOException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}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C4B2DCF2-6860-4E38-8B5C-4613C5D22AAA}"/>
              </a:ext>
            </a:extLst>
          </p:cNvPr>
          <p:cNvSpPr/>
          <p:nvPr/>
        </p:nvSpPr>
        <p:spPr>
          <a:xfrm>
            <a:off x="5456593" y="2894939"/>
            <a:ext cx="790449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794FC0-44AE-4F1E-95BD-658AE5280FF6}"/>
              </a:ext>
            </a:extLst>
          </p:cNvPr>
          <p:cNvSpPr txBox="1"/>
          <p:nvPr/>
        </p:nvSpPr>
        <p:spPr>
          <a:xfrm>
            <a:off x="2470277" y="4197350"/>
            <a:ext cx="8312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Make messages more abstract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Now they can pass complete logic, not just parameters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7648CFE-61BF-45BE-991E-5723BF92FCC6}"/>
              </a:ext>
            </a:extLst>
          </p:cNvPr>
          <p:cNvSpPr txBox="1"/>
          <p:nvPr/>
        </p:nvSpPr>
        <p:spPr>
          <a:xfrm>
            <a:off x="9107678" y="100162"/>
            <a:ext cx="2970083" cy="138499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 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LogLevel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enum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rgbClr val="0033B3"/>
              </a:solidFill>
              <a:effectLst/>
              <a:latin typeface="Fira Code" pitchFamily="1" charset="0"/>
              <a:cs typeface="Fira Code" pitchFamily="1" charset="0"/>
            </a:endParaRPr>
          </a:p>
          <a:p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  Logger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 interface</a:t>
            </a:r>
          </a:p>
          <a:p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	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FileLogger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class</a:t>
            </a:r>
          </a:p>
          <a:p>
            <a:r>
              <a:rPr lang="en-US" altLang="en-US" sz="1200" dirty="0">
                <a:solidFill>
                  <a:srgbClr val="000000"/>
                </a:solidFill>
                <a:latin typeface="Fira Code" pitchFamily="1" charset="0"/>
                <a:cs typeface="Fira Code" pitchFamily="1" charset="0"/>
              </a:rPr>
              <a:t>	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ThreadedFileLogger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class</a:t>
            </a:r>
          </a:p>
          <a:p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 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LoggerScheduler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class</a:t>
            </a:r>
          </a:p>
          <a:p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- 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0000"/>
                </a:highlight>
                <a:latin typeface="Fira Code" pitchFamily="1" charset="0"/>
                <a:cs typeface="Fira Code" pitchFamily="1" charset="0"/>
              </a:rPr>
              <a:t>Message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class</a:t>
            </a:r>
          </a:p>
          <a:p>
            <a:r>
              <a:rPr lang="en-US" altLang="en-US" sz="1200" dirty="0">
                <a:solidFill>
                  <a:srgbClr val="0033B3"/>
                </a:solidFill>
                <a:latin typeface="Fira Code" pitchFamily="1" charset="0"/>
                <a:cs typeface="Fira Code" pitchFamily="1" charset="0"/>
              </a:rPr>
              <a:t>+ 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00FF00"/>
                </a:highlight>
                <a:latin typeface="Fira Code" pitchFamily="1" charset="0"/>
                <a:cs typeface="Fira Code" pitchFamily="1" charset="0"/>
              </a:rPr>
              <a:t>LoggerMethodRequest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 class</a:t>
            </a:r>
          </a:p>
        </p:txBody>
      </p:sp>
      <p:sp>
        <p:nvSpPr>
          <p:cNvPr id="10" name="Rectangle 1">
            <a:extLst>
              <a:ext uri="{FF2B5EF4-FFF2-40B4-BE49-F238E27FC236}">
                <a16:creationId xmlns:a16="http://schemas.microsoft.com/office/drawing/2014/main" id="{2F65793B-F494-4A5E-9102-6C29591CB8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5533" y="2163224"/>
            <a:ext cx="3841750" cy="161582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class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Message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int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ordNum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LogLevel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level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String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message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627A"/>
                </a:solidFill>
                <a:effectLst/>
                <a:latin typeface="Fira Code" pitchFamily="1" charset="0"/>
                <a:cs typeface="Fira Code" pitchFamily="1" charset="0"/>
              </a:rPr>
              <a:t>Message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LogLevel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level,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String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message) 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ordNum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=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nextOrdNum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this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level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= level;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this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message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= message;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}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9208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384"/>
    </mc:Choice>
    <mc:Fallback xmlns="">
      <p:transition spd="slow" advTm="41384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95ABF-8B7F-4FBD-A479-B15977177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848" y="463469"/>
            <a:ext cx="10058400" cy="1609344"/>
          </a:xfrm>
        </p:spPr>
        <p:txBody>
          <a:bodyPr/>
          <a:lstStyle/>
          <a:p>
            <a:r>
              <a:rPr lang="en-US" dirty="0"/>
              <a:t>Making Messages into requests</a:t>
            </a: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F383E945-436D-4013-ACAF-03393F5850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3752" y="1970823"/>
            <a:ext cx="4987798" cy="120032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abstract class </a:t>
            </a:r>
            <a:r>
              <a:rPr kumimoji="0" lang="en-US" altLang="en-US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LoggerMethodRequest </a:t>
            </a:r>
            <a:r>
              <a:rPr kumimoji="0" lang="en-US" altLang="en-US" sz="9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{</a:t>
            </a:r>
            <a:br>
              <a:rPr kumimoji="0" lang="en-US" altLang="en-US" sz="9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final int </a:t>
            </a:r>
            <a:r>
              <a:rPr kumimoji="0" lang="en-US" altLang="en-US" sz="900" b="0" i="0" u="none" strike="noStrike" cap="none" normalizeH="0" baseline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priority </a:t>
            </a:r>
            <a:r>
              <a:rPr kumimoji="0" lang="en-US" altLang="en-US" sz="9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= -</a:t>
            </a:r>
            <a:r>
              <a:rPr kumimoji="0" lang="en-US" altLang="en-US" sz="900" b="0" i="0" u="none" strike="noStrike" cap="none" normalizeH="0" baseline="0">
                <a:ln>
                  <a:noFill/>
                </a:ln>
                <a:solidFill>
                  <a:srgbClr val="1750EB"/>
                </a:solidFill>
                <a:effectLst/>
                <a:latin typeface="Fira Code" pitchFamily="1" charset="0"/>
                <a:cs typeface="Fira Code" pitchFamily="1" charset="0"/>
              </a:rPr>
              <a:t>1</a:t>
            </a:r>
            <a:r>
              <a:rPr kumimoji="0" lang="en-US" altLang="en-US" sz="9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</a:t>
            </a:r>
            <a:br>
              <a:rPr kumimoji="0" lang="en-US" altLang="en-US" sz="9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int </a:t>
            </a:r>
            <a:r>
              <a:rPr kumimoji="0" lang="en-US" altLang="en-US" sz="900" b="0" i="0" u="none" strike="noStrike" cap="none" normalizeH="0" baseline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ordNum </a:t>
            </a:r>
            <a:r>
              <a:rPr kumimoji="0" lang="en-US" altLang="en-US" sz="9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= -</a:t>
            </a:r>
            <a:r>
              <a:rPr kumimoji="0" lang="en-US" altLang="en-US" sz="900" b="0" i="0" u="none" strike="noStrike" cap="none" normalizeH="0" baseline="0">
                <a:ln>
                  <a:noFill/>
                </a:ln>
                <a:solidFill>
                  <a:srgbClr val="1750EB"/>
                </a:solidFill>
                <a:effectLst/>
                <a:latin typeface="Fira Code" pitchFamily="1" charset="0"/>
                <a:cs typeface="Fira Code" pitchFamily="1" charset="0"/>
              </a:rPr>
              <a:t>1</a:t>
            </a:r>
            <a:r>
              <a:rPr kumimoji="0" lang="en-US" altLang="en-US" sz="9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</a:t>
            </a:r>
            <a:br>
              <a:rPr kumimoji="0" lang="en-US" altLang="en-US" sz="9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abstract void </a:t>
            </a:r>
            <a:r>
              <a:rPr kumimoji="0" lang="en-US" altLang="en-US" sz="900" b="0" i="0" u="none" strike="noStrike" cap="none" normalizeH="0" baseline="0">
                <a:ln>
                  <a:noFill/>
                </a:ln>
                <a:solidFill>
                  <a:srgbClr val="00627A"/>
                </a:solidFill>
                <a:effectLst/>
                <a:latin typeface="Fira Code" pitchFamily="1" charset="0"/>
                <a:cs typeface="Fira Code" pitchFamily="1" charset="0"/>
              </a:rPr>
              <a:t>execute</a:t>
            </a:r>
            <a:r>
              <a:rPr kumimoji="0" lang="en-US" altLang="en-US" sz="9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Logger </a:t>
            </a:r>
            <a:r>
              <a:rPr kumimoji="0" lang="en-US" altLang="en-US" sz="9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logger) </a:t>
            </a:r>
            <a:r>
              <a:rPr kumimoji="0" lang="en-US" altLang="en-US" sz="900" b="0" i="0" u="none" strike="noStrike" cap="none" normalizeH="0" baseline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throws </a:t>
            </a:r>
            <a:r>
              <a:rPr kumimoji="0" lang="en-US" altLang="en-US" sz="9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IOException</a:t>
            </a:r>
            <a:r>
              <a:rPr kumimoji="0" lang="en-US" altLang="en-US" sz="9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</a:t>
            </a:r>
            <a:br>
              <a:rPr kumimoji="0" lang="en-US" altLang="en-US" sz="9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}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1E52CD04-8214-4FB1-9FFC-381AFF1EFF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84098" y="3524379"/>
            <a:ext cx="4445000" cy="258532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class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LoggerLogRequest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extends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LoggerMethodRequest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final int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priority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=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Fira Code" pitchFamily="1" charset="0"/>
                <a:cs typeface="Fira Code" pitchFamily="1" charset="0"/>
              </a:rPr>
              <a:t>3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private static int </a:t>
            </a:r>
            <a:r>
              <a:rPr kumimoji="0" lang="en-US" altLang="en-US" sz="900" b="0" i="1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ordNumCounter</a:t>
            </a:r>
            <a:r>
              <a:rPr kumimoji="0" lang="en-US" altLang="en-US" sz="900" b="0" i="1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=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Fira Code" pitchFamily="1" charset="0"/>
                <a:cs typeface="Fira Code" pitchFamily="1" charset="0"/>
              </a:rPr>
              <a:t>0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LogLevel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level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String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message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627A"/>
                </a:solidFill>
                <a:effectLst/>
                <a:latin typeface="Fira Code" pitchFamily="1" charset="0"/>
                <a:cs typeface="Fira Code" pitchFamily="1" charset="0"/>
              </a:rPr>
              <a:t>LoggerLogRequest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LogLevel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level,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String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message) 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ordNum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= </a:t>
            </a:r>
            <a:r>
              <a:rPr kumimoji="0" lang="en-US" altLang="en-US" sz="900" b="0" i="1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ordNumCounter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++;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this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level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= level;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this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message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= message;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9E880D"/>
                </a:solidFill>
                <a:effectLst/>
                <a:latin typeface="Fira Code" pitchFamily="1" charset="0"/>
                <a:cs typeface="Fira Code" pitchFamily="1" charset="0"/>
              </a:rPr>
              <a:t>@Override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9E880D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9E880D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void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627A"/>
                </a:solidFill>
                <a:effectLst/>
                <a:latin typeface="Fira Code" pitchFamily="1" charset="0"/>
                <a:cs typeface="Fira Code" pitchFamily="1" charset="0"/>
              </a:rPr>
              <a:t>execute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Logger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logger)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throws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IOException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logger.log(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level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,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message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}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6F9C992E-3DB8-471B-97C1-0370A89230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84098" y="1845153"/>
            <a:ext cx="4445000" cy="133882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class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LoggerCloseRequest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extends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LoggerMethodRequest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final int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priority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=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Fira Code" pitchFamily="1" charset="0"/>
                <a:cs typeface="Fira Code" pitchFamily="1" charset="0"/>
              </a:rPr>
              <a:t>1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9E880D"/>
                </a:solidFill>
                <a:effectLst/>
                <a:latin typeface="Fira Code" pitchFamily="1" charset="0"/>
                <a:cs typeface="Fira Code" pitchFamily="1" charset="0"/>
              </a:rPr>
              <a:t>@Override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9E880D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9E880D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void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627A"/>
                </a:solidFill>
                <a:effectLst/>
                <a:latin typeface="Fira Code" pitchFamily="1" charset="0"/>
                <a:cs typeface="Fira Code" pitchFamily="1" charset="0"/>
              </a:rPr>
              <a:t>execute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Logger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logger)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throws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IOException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logger.close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}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D1703E4-1806-4998-AB9A-92588A13272B}"/>
              </a:ext>
            </a:extLst>
          </p:cNvPr>
          <p:cNvCxnSpPr>
            <a:cxnSpLocks/>
            <a:stCxn id="5" idx="1"/>
            <a:endCxn id="7" idx="3"/>
          </p:cNvCxnSpPr>
          <p:nvPr/>
        </p:nvCxnSpPr>
        <p:spPr>
          <a:xfrm flipH="1">
            <a:off x="6051550" y="2514567"/>
            <a:ext cx="1332548" cy="56421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EFF1B37-9C3E-466B-810A-4D113F1522E2}"/>
              </a:ext>
            </a:extLst>
          </p:cNvPr>
          <p:cNvCxnSpPr>
            <a:cxnSpLocks/>
            <a:stCxn id="3" idx="1"/>
            <a:endCxn id="7" idx="3"/>
          </p:cNvCxnSpPr>
          <p:nvPr/>
        </p:nvCxnSpPr>
        <p:spPr>
          <a:xfrm flipH="1" flipV="1">
            <a:off x="6051550" y="2570988"/>
            <a:ext cx="1332548" cy="2246053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8C5CADEE-4415-474B-A2CD-9C93F03A0C2E}"/>
              </a:ext>
            </a:extLst>
          </p:cNvPr>
          <p:cNvSpPr txBox="1"/>
          <p:nvPr/>
        </p:nvSpPr>
        <p:spPr>
          <a:xfrm>
            <a:off x="1397000" y="3686849"/>
            <a:ext cx="42227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Requests can now request actual methods of the servant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Sky is the limit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DCCF98F-89AE-4414-9E4B-943F07093F82}"/>
              </a:ext>
            </a:extLst>
          </p:cNvPr>
          <p:cNvSpPr txBox="1"/>
          <p:nvPr/>
        </p:nvSpPr>
        <p:spPr>
          <a:xfrm>
            <a:off x="9107678" y="100162"/>
            <a:ext cx="2970083" cy="15696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 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LogLevel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enum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rgbClr val="0033B3"/>
              </a:solidFill>
              <a:effectLst/>
              <a:latin typeface="Fira Code" pitchFamily="1" charset="0"/>
              <a:cs typeface="Fira Code" pitchFamily="1" charset="0"/>
            </a:endParaRPr>
          </a:p>
          <a:p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  Logger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 interface</a:t>
            </a:r>
          </a:p>
          <a:p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	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FileLogger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class</a:t>
            </a:r>
          </a:p>
          <a:p>
            <a:r>
              <a:rPr lang="en-US" altLang="en-US" sz="1200" dirty="0">
                <a:solidFill>
                  <a:srgbClr val="000000"/>
                </a:solidFill>
                <a:latin typeface="Fira Code" pitchFamily="1" charset="0"/>
                <a:cs typeface="Fira Code" pitchFamily="1" charset="0"/>
              </a:rPr>
              <a:t>	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ThreadedFileLogger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class</a:t>
            </a:r>
          </a:p>
          <a:p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 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LoggerScheduler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class</a:t>
            </a:r>
            <a:r>
              <a:rPr lang="en-US" altLang="en-US" sz="1200" dirty="0">
                <a:solidFill>
                  <a:srgbClr val="0033B3"/>
                </a:solidFill>
                <a:latin typeface="Fira Code" pitchFamily="1" charset="0"/>
                <a:cs typeface="Fira Code" pitchFamily="1" charset="0"/>
              </a:rPr>
              <a:t> </a:t>
            </a:r>
          </a:p>
          <a:p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  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LoggerMethodRequest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 class</a:t>
            </a:r>
          </a:p>
          <a:p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+   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00FF00"/>
                </a:highlight>
                <a:latin typeface="Fira Code" pitchFamily="1" charset="0"/>
                <a:cs typeface="Fira Code" pitchFamily="1" charset="0"/>
              </a:rPr>
              <a:t>LoggerCloseRequest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 class</a:t>
            </a:r>
          </a:p>
          <a:p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+   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00FF00"/>
                </a:highlight>
                <a:latin typeface="Fira Code" pitchFamily="1" charset="0"/>
                <a:cs typeface="Fira Code" pitchFamily="1" charset="0"/>
              </a:rPr>
              <a:t>LoggerLogRequest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 class</a:t>
            </a:r>
          </a:p>
        </p:txBody>
      </p:sp>
      <p:sp>
        <p:nvSpPr>
          <p:cNvPr id="10" name="Rectangle 1">
            <a:extLst>
              <a:ext uri="{FF2B5EF4-FFF2-40B4-BE49-F238E27FC236}">
                <a16:creationId xmlns:a16="http://schemas.microsoft.com/office/drawing/2014/main" id="{1D4F3A7C-0C14-4907-BB05-FCCFF7C08E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6776" y="4886289"/>
            <a:ext cx="3841750" cy="161582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class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Message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int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ordNum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LogLevel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level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String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message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627A"/>
                </a:solidFill>
                <a:effectLst/>
                <a:latin typeface="Fira Code" pitchFamily="1" charset="0"/>
                <a:cs typeface="Fira Code" pitchFamily="1" charset="0"/>
              </a:rPr>
              <a:t>Message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LogLevel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level,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String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message) 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ordNum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=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nextOrdNum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this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level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= level;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this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message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= message;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}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129F9F6B-5EC5-4D4E-92E0-89709B9292B0}"/>
              </a:ext>
            </a:extLst>
          </p:cNvPr>
          <p:cNvSpPr/>
          <p:nvPr/>
        </p:nvSpPr>
        <p:spPr>
          <a:xfrm>
            <a:off x="6082310" y="5541803"/>
            <a:ext cx="790449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065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131"/>
    </mc:Choice>
    <mc:Fallback xmlns="">
      <p:transition spd="slow" advTm="4913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95ABF-8B7F-4FBD-A479-B15977177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798" y="484632"/>
            <a:ext cx="10058400" cy="1609344"/>
          </a:xfrm>
        </p:spPr>
        <p:txBody>
          <a:bodyPr/>
          <a:lstStyle/>
          <a:p>
            <a:r>
              <a:rPr lang="en-US" dirty="0"/>
              <a:t>Making Messages into requests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0428A2DE-D3C3-440E-9865-A9213A3187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37200" y="1740386"/>
            <a:ext cx="5676900" cy="493981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class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LoggerScheduler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implements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Runnable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private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Queue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&lt;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LoggerMethodRequest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&gt;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queue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=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new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ArrayDeque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&lt;&gt;();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900" b="0" i="1" u="none" strike="noStrike" cap="none" normalizeH="0" baseline="0" dirty="0">
                <a:ln>
                  <a:noFill/>
                </a:ln>
                <a:solidFill>
                  <a:srgbClr val="8C8C8C"/>
                </a:solidFill>
                <a:effectLst/>
                <a:latin typeface="Fira Code" pitchFamily="1" charset="0"/>
                <a:cs typeface="Fira Code" pitchFamily="1" charset="0"/>
              </a:rPr>
              <a:t>    // ...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private void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627A"/>
                </a:solidFill>
                <a:effectLst/>
                <a:latin typeface="Fira Code" pitchFamily="1" charset="0"/>
                <a:cs typeface="Fira Code" pitchFamily="1" charset="0"/>
              </a:rPr>
              <a:t>tryDispatchMessage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 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LoggerMethodRequest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nextRequest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=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null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for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var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request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: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queue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) 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if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nextRequest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==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null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) 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nextRequest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=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request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else if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nextRequest.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priority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&lt;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request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priority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) 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nextRequest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=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request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else if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nextRequest.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ordNum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&gt;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request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ordNum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) 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nextRequest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=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request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if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nextRequest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!=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null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) 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queue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.remove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nextRequest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try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nextRequest.execute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servant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}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catch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IOException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e) 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try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servant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.log(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LogLevel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</a:t>
            </a:r>
            <a:r>
              <a:rPr kumimoji="0" lang="en-US" altLang="en-US" sz="900" b="0" i="1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ERROR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,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e.getStackTrace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().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toString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servant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.close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    }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catch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IOException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ignored) {}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}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C1873C3-A162-4C80-B3FF-0B0B0AB0E62E}"/>
              </a:ext>
            </a:extLst>
          </p:cNvPr>
          <p:cNvSpPr txBox="1"/>
          <p:nvPr/>
        </p:nvSpPr>
        <p:spPr>
          <a:xfrm>
            <a:off x="9107678" y="100162"/>
            <a:ext cx="2970083" cy="15696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 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LogLevel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enum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rgbClr val="0033B3"/>
              </a:solidFill>
              <a:effectLst/>
              <a:latin typeface="Fira Code" pitchFamily="1" charset="0"/>
              <a:cs typeface="Fira Code" pitchFamily="1" charset="0"/>
            </a:endParaRPr>
          </a:p>
          <a:p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  Logger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 interface</a:t>
            </a:r>
          </a:p>
          <a:p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	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FileLogger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class</a:t>
            </a:r>
          </a:p>
          <a:p>
            <a:r>
              <a:rPr lang="en-US" altLang="en-US" sz="1200" dirty="0">
                <a:solidFill>
                  <a:srgbClr val="000000"/>
                </a:solidFill>
                <a:latin typeface="Fira Code" pitchFamily="1" charset="0"/>
                <a:cs typeface="Fira Code" pitchFamily="1" charset="0"/>
              </a:rPr>
              <a:t>	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ThreadedFileLogger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class</a:t>
            </a:r>
          </a:p>
          <a:p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~ 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00"/>
                </a:highlight>
                <a:latin typeface="Fira Code" pitchFamily="1" charset="0"/>
                <a:cs typeface="Fira Code" pitchFamily="1" charset="0"/>
              </a:rPr>
              <a:t>LoggerScheduler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class</a:t>
            </a:r>
            <a:r>
              <a:rPr lang="en-US" altLang="en-US" sz="1200" dirty="0">
                <a:solidFill>
                  <a:srgbClr val="0033B3"/>
                </a:solidFill>
                <a:latin typeface="Fira Code" pitchFamily="1" charset="0"/>
                <a:cs typeface="Fira Code" pitchFamily="1" charset="0"/>
              </a:rPr>
              <a:t> </a:t>
            </a:r>
          </a:p>
          <a:p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  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LoggerMethodRequest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 class</a:t>
            </a:r>
          </a:p>
          <a:p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   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LoggerCloseRequest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 class</a:t>
            </a:r>
          </a:p>
          <a:p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   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LoggerLogRequest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 class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A1592B6-7778-49C3-A9AB-0AAF5BEF44FB}"/>
              </a:ext>
            </a:extLst>
          </p:cNvPr>
          <p:cNvSpPr txBox="1"/>
          <p:nvPr/>
        </p:nvSpPr>
        <p:spPr>
          <a:xfrm>
            <a:off x="419100" y="1936750"/>
            <a:ext cx="49847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Make the scheduler compatible with method requests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One last thing left to work out: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/>
              <a:t>How to get data from the logger in main thread?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0B7BC64-0599-4B69-9390-92CEBEDDD7BD}"/>
              </a:ext>
            </a:extLst>
          </p:cNvPr>
          <p:cNvSpPr txBox="1"/>
          <p:nvPr/>
        </p:nvSpPr>
        <p:spPr>
          <a:xfrm>
            <a:off x="1498600" y="4958528"/>
            <a:ext cx="2705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FUTURE / PROMISE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5B24B4A-198D-4A2B-88B3-48C6DD80842F}"/>
              </a:ext>
            </a:extLst>
          </p:cNvPr>
          <p:cNvSpPr/>
          <p:nvPr/>
        </p:nvSpPr>
        <p:spPr>
          <a:xfrm>
            <a:off x="6174377" y="2830286"/>
            <a:ext cx="3857897" cy="1689463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E194E45-D613-4BFC-A881-32EBA0A7039A}"/>
              </a:ext>
            </a:extLst>
          </p:cNvPr>
          <p:cNvSpPr/>
          <p:nvPr/>
        </p:nvSpPr>
        <p:spPr>
          <a:xfrm>
            <a:off x="9022080" y="2842629"/>
            <a:ext cx="2623795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Tx/>
              <a:buChar char="-"/>
            </a:pPr>
            <a:r>
              <a:rPr lang="en-US" dirty="0"/>
              <a:t>Pick highest priority</a:t>
            </a:r>
          </a:p>
          <a:p>
            <a:pPr marL="285750" indent="-285750">
              <a:buFontTx/>
              <a:buChar char="-"/>
            </a:pPr>
            <a:r>
              <a:rPr lang="en-US" dirty="0"/>
              <a:t>Pick lowest order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4232B42-DD5C-4BC5-9261-231420D6B40C}"/>
              </a:ext>
            </a:extLst>
          </p:cNvPr>
          <p:cNvSpPr/>
          <p:nvPr/>
        </p:nvSpPr>
        <p:spPr>
          <a:xfrm>
            <a:off x="6174377" y="4590313"/>
            <a:ext cx="2847703" cy="1540521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4D0C634-C3C2-4E83-8C37-D2804891ED37}"/>
              </a:ext>
            </a:extLst>
          </p:cNvPr>
          <p:cNvSpPr/>
          <p:nvPr/>
        </p:nvSpPr>
        <p:spPr>
          <a:xfrm>
            <a:off x="9022081" y="4590313"/>
            <a:ext cx="195072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/>
              <a:t>Execute the selected method</a:t>
            </a:r>
          </a:p>
        </p:txBody>
      </p:sp>
    </p:spTree>
    <p:extLst>
      <p:ext uri="{BB962C8B-B14F-4D97-AF65-F5344CB8AC3E}">
        <p14:creationId xmlns:p14="http://schemas.microsoft.com/office/powerpoint/2010/main" val="454885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3254"/>
    </mc:Choice>
    <mc:Fallback xmlns="">
      <p:transition spd="slow" advTm="63254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8C94E8-03F7-4BB9-B091-B1068C992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future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87E705-191A-4A6A-93E7-3F9FD54E12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3752" y="1732491"/>
            <a:ext cx="5026152" cy="4050792"/>
          </a:xfrm>
        </p:spPr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As the result is not available at the time of calling, Future is returned instead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Client can wait and pull the value out once it’s done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 err="1"/>
              <a:t>ThreadedLogger</a:t>
            </a:r>
            <a:r>
              <a:rPr lang="en-US" dirty="0"/>
              <a:t> no longer conforms to original interface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A0BA5EA-6309-457D-A3EE-E9C8BE17A1D9}"/>
              </a:ext>
            </a:extLst>
          </p:cNvPr>
          <p:cNvSpPr txBox="1"/>
          <p:nvPr/>
        </p:nvSpPr>
        <p:spPr>
          <a:xfrm>
            <a:off x="8877300" y="100162"/>
            <a:ext cx="3200461" cy="193899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 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LogLevel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enum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rgbClr val="0033B3"/>
              </a:solidFill>
              <a:effectLst/>
              <a:latin typeface="Fira Code" pitchFamily="1" charset="0"/>
              <a:cs typeface="Fira Code" pitchFamily="1" charset="0"/>
            </a:endParaRPr>
          </a:p>
          <a:p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  Logger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 interface</a:t>
            </a:r>
          </a:p>
          <a:p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	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FileLogger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class</a:t>
            </a:r>
          </a:p>
          <a:p>
            <a:r>
              <a:rPr lang="en-US" altLang="en-US" sz="1200" dirty="0">
                <a:solidFill>
                  <a:srgbClr val="000000"/>
                </a:solidFill>
                <a:latin typeface="Fira Code" pitchFamily="1" charset="0"/>
                <a:cs typeface="Fira Code" pitchFamily="1" charset="0"/>
              </a:rPr>
              <a:t>+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00FF00"/>
                </a:highlight>
                <a:latin typeface="Fira Code" pitchFamily="1" charset="0"/>
                <a:cs typeface="Fira Code" pitchFamily="1" charset="0"/>
              </a:rPr>
              <a:t>ThreadedLogger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 interface</a:t>
            </a:r>
          </a:p>
          <a:p>
            <a:r>
              <a:rPr lang="en-US" altLang="en-US" sz="1200" dirty="0">
                <a:solidFill>
                  <a:srgbClr val="000000"/>
                </a:solidFill>
                <a:latin typeface="Fira Code" pitchFamily="1" charset="0"/>
                <a:cs typeface="Fira Code" pitchFamily="1" charset="0"/>
              </a:rPr>
              <a:t>~   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00"/>
                </a:highlight>
                <a:latin typeface="Fira Code" pitchFamily="1" charset="0"/>
                <a:cs typeface="Fira Code" pitchFamily="1" charset="0"/>
              </a:rPr>
              <a:t>ThreadedFileLogger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class</a:t>
            </a:r>
          </a:p>
          <a:p>
            <a:r>
              <a:rPr lang="en-US" altLang="en-US" sz="1200" dirty="0">
                <a:solidFill>
                  <a:srgbClr val="000000"/>
                </a:solidFill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LoggerScheduler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class</a:t>
            </a:r>
            <a:r>
              <a:rPr lang="en-US" altLang="en-US" sz="1200" dirty="0">
                <a:solidFill>
                  <a:srgbClr val="0033B3"/>
                </a:solidFill>
                <a:latin typeface="Fira Code" pitchFamily="1" charset="0"/>
                <a:cs typeface="Fira Code" pitchFamily="1" charset="0"/>
              </a:rPr>
              <a:t> </a:t>
            </a:r>
          </a:p>
          <a:p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  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LoggerMethodRequest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 class</a:t>
            </a:r>
          </a:p>
          <a:p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   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LoggerCloseRequest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 class</a:t>
            </a:r>
          </a:p>
          <a:p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   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LoggerLogRequest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 class</a:t>
            </a:r>
          </a:p>
          <a:p>
            <a:r>
              <a:rPr lang="en-US" altLang="en-US" sz="1200" dirty="0">
                <a:solidFill>
                  <a:srgbClr val="000000"/>
                </a:solidFill>
                <a:latin typeface="Fira Code" pitchFamily="1" charset="0"/>
                <a:cs typeface="Fira Code" pitchFamily="1" charset="0"/>
              </a:rPr>
              <a:t>+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00FF00"/>
                </a:highlight>
                <a:latin typeface="Fira Code" pitchFamily="1" charset="0"/>
                <a:cs typeface="Fira Code" pitchFamily="1" charset="0"/>
              </a:rPr>
              <a:t>LoggerCounterRequest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 class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9DABC3AD-A754-4913-85AC-B510B0721D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2061" y="2325483"/>
            <a:ext cx="4965700" cy="20313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class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LoggerCounterRequest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extends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LoggerMethodRequest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final int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priority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=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Fira Code" pitchFamily="1" charset="0"/>
                <a:cs typeface="Fira Code" pitchFamily="1" charset="0"/>
              </a:rPr>
              <a:t>2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CompletableFuture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&lt;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Integer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&gt;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response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=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new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CompletableFuture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&lt;&gt;();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Future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&lt;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Integer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&gt;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627A"/>
                </a:solidFill>
                <a:effectLst/>
                <a:latin typeface="Fira Code" pitchFamily="1" charset="0"/>
                <a:cs typeface="Fira Code" pitchFamily="1" charset="0"/>
              </a:rPr>
              <a:t>getResponse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 {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return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response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9E880D"/>
                </a:solidFill>
                <a:effectLst/>
                <a:latin typeface="Fira Code" pitchFamily="1" charset="0"/>
                <a:cs typeface="Fira Code" pitchFamily="1" charset="0"/>
              </a:rPr>
              <a:t>@Override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9E880D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9E880D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void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627A"/>
                </a:solidFill>
                <a:effectLst/>
                <a:latin typeface="Fira Code" pitchFamily="1" charset="0"/>
                <a:cs typeface="Fira Code" pitchFamily="1" charset="0"/>
              </a:rPr>
              <a:t>execute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Logger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logger)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throws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IOException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var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counter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=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logger.getLogCounter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response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.complete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counter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.get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}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B9362D92-91FD-488C-B0FD-DCED9EA8CC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51761" y="4417874"/>
            <a:ext cx="4826000" cy="175432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class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ThreadedFileLogger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implements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Logger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rgbClr val="080808"/>
              </a:solidFill>
              <a:effectLst/>
              <a:latin typeface="Fira Code" pitchFamily="1" charset="0"/>
              <a:cs typeface="Fira Code" pitchFamily="1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900" b="0" i="1" u="none" strike="noStrike" cap="none" normalizeH="0" baseline="0" dirty="0">
                <a:ln>
                  <a:noFill/>
                </a:ln>
                <a:solidFill>
                  <a:srgbClr val="8C8C8C"/>
                </a:solidFill>
                <a:effectLst/>
                <a:latin typeface="Fira Code" pitchFamily="1" charset="0"/>
                <a:cs typeface="Fira Code" pitchFamily="1" charset="0"/>
              </a:rPr>
              <a:t>    // ...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9E880D"/>
                </a:solidFill>
                <a:effectLst/>
                <a:latin typeface="Fira Code" pitchFamily="1" charset="0"/>
                <a:cs typeface="Fira Code" pitchFamily="1" charset="0"/>
              </a:rPr>
              <a:t>@Override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9E880D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9E880D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Future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&lt;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Integer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&gt;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627A"/>
                </a:solidFill>
                <a:effectLst/>
                <a:latin typeface="Fira Code" pitchFamily="1" charset="0"/>
                <a:cs typeface="Fira Code" pitchFamily="1" charset="0"/>
              </a:rPr>
              <a:t>getLogCounter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 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var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counterRequest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=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new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LoggerCounterRequest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var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counterResponse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=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counterRequest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.getResponse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scheduler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.insertRequest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counterRequest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return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counterResponse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}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D33ACEA4-F4C6-4235-8C26-7011D6E815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547" y="3863876"/>
            <a:ext cx="6976753" cy="286232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class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Main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static void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627A"/>
                </a:solidFill>
                <a:effectLst/>
                <a:latin typeface="Fira Code" pitchFamily="1" charset="0"/>
                <a:cs typeface="Fira Code" pitchFamily="1" charset="0"/>
              </a:rPr>
              <a:t>main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String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[]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args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) 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Logger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logger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=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new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ThreadedFileLogger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Fira Code" pitchFamily="1" charset="0"/>
                <a:cs typeface="Fira Code" pitchFamily="1" charset="0"/>
              </a:rPr>
              <a:t>"./out.txt"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var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count =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Fira Code" pitchFamily="1" charset="0"/>
                <a:cs typeface="Fira Code" pitchFamily="1" charset="0"/>
              </a:rPr>
              <a:t>1000000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for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int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i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=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Fira Code" pitchFamily="1" charset="0"/>
                <a:cs typeface="Fira Code" pitchFamily="1" charset="0"/>
              </a:rPr>
              <a:t>0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i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&lt; count;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i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++) 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logger.log(LogLevel.LOG,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String.format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Fira Code" pitchFamily="1" charset="0"/>
                <a:cs typeface="Fira Code" pitchFamily="1" charset="0"/>
              </a:rPr>
              <a:t>" Sqrt of number %d is %f"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,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i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,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Math.sqrt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i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)));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System.out.println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Fira Code" pitchFamily="1" charset="0"/>
                <a:cs typeface="Fira Code" pitchFamily="1" charset="0"/>
              </a:rPr>
              <a:t>"Logging finished, now for the summary..."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var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counter =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logger.getLogCounter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while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(!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counter.isDone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()) 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Thread.sleep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Fira Code" pitchFamily="1" charset="0"/>
                <a:cs typeface="Fira Code" pitchFamily="1" charset="0"/>
              </a:rPr>
              <a:t>1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System.out.println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Fira Code" pitchFamily="1" charset="0"/>
                <a:cs typeface="Fira Code" pitchFamily="1" charset="0"/>
              </a:rPr>
              <a:t>"Altogether logged "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+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counter.get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 +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Fira Code" pitchFamily="1" charset="0"/>
                <a:cs typeface="Fira Code" pitchFamily="1" charset="0"/>
              </a:rPr>
              <a:t>" messages."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logger.close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}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F6E6D06-895E-481A-9A41-6F64838AC2A7}"/>
              </a:ext>
            </a:extLst>
          </p:cNvPr>
          <p:cNvSpPr/>
          <p:nvPr/>
        </p:nvSpPr>
        <p:spPr>
          <a:xfrm>
            <a:off x="720908" y="5427023"/>
            <a:ext cx="5100452" cy="712519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C499FE5-AF73-4AAD-B382-37117645C3BC}"/>
              </a:ext>
            </a:extLst>
          </p:cNvPr>
          <p:cNvSpPr txBox="1"/>
          <p:nvPr/>
        </p:nvSpPr>
        <p:spPr>
          <a:xfrm>
            <a:off x="4223657" y="6139542"/>
            <a:ext cx="2726324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Get future, wait for it to</a:t>
            </a:r>
          </a:p>
          <a:p>
            <a:r>
              <a:rPr lang="en-US" dirty="0"/>
              <a:t>complete, get the result</a:t>
            </a:r>
          </a:p>
        </p:txBody>
      </p:sp>
    </p:spTree>
    <p:extLst>
      <p:ext uri="{BB962C8B-B14F-4D97-AF65-F5344CB8AC3E}">
        <p14:creationId xmlns:p14="http://schemas.microsoft.com/office/powerpoint/2010/main" val="3780459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2580"/>
    </mc:Choice>
    <mc:Fallback xmlns="">
      <p:transition spd="slow" advTm="8258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>
            <a:extLst>
              <a:ext uri="{FF2B5EF4-FFF2-40B4-BE49-F238E27FC236}">
                <a16:creationId xmlns:a16="http://schemas.microsoft.com/office/drawing/2014/main" id="{967070A8-340A-482A-B1ED-523086BCBE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1" y="1906651"/>
            <a:ext cx="6162304" cy="3433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CF28F73-5FBE-4F71-973C-4BEE4D219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Active Object pattern - Formally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E867CE-E5C1-4B71-BFF9-3BDF56BE0B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Consists of: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A </a:t>
            </a:r>
            <a:r>
              <a:rPr lang="en-US" b="1" u="sng" dirty="0"/>
              <a:t>proxy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which provides an interface towards clients </a:t>
            </a:r>
            <a:br>
              <a:rPr lang="en-US" dirty="0"/>
            </a:br>
            <a:r>
              <a:rPr lang="en-US" dirty="0"/>
              <a:t>with publicly accessible methods.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An </a:t>
            </a:r>
            <a:r>
              <a:rPr lang="en-US" b="1" u="sng" dirty="0"/>
              <a:t>interface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which defines the method request.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A </a:t>
            </a:r>
            <a:r>
              <a:rPr lang="en-US" b="1" u="sng" dirty="0"/>
              <a:t>list of pending requests</a:t>
            </a:r>
            <a:r>
              <a:rPr lang="en-US" b="1" dirty="0"/>
              <a:t> </a:t>
            </a:r>
            <a:r>
              <a:rPr lang="en-US" dirty="0"/>
              <a:t>from clients.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A </a:t>
            </a:r>
            <a:r>
              <a:rPr lang="en-US" b="1" u="sng" dirty="0"/>
              <a:t>scheduler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which decides which request to execute next.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The </a:t>
            </a:r>
            <a:r>
              <a:rPr lang="en-US" b="1" u="sng" dirty="0"/>
              <a:t>implementation</a:t>
            </a:r>
            <a:r>
              <a:rPr lang="en-US" dirty="0"/>
              <a:t> (servant)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of the active object method.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A </a:t>
            </a:r>
            <a:r>
              <a:rPr lang="en-US" b="1" u="sng" dirty="0"/>
              <a:t>callback</a:t>
            </a:r>
            <a:r>
              <a:rPr lang="en-US" dirty="0"/>
              <a:t> or variable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for the client to receive the result.</a:t>
            </a:r>
          </a:p>
        </p:txBody>
      </p:sp>
    </p:spTree>
    <p:extLst>
      <p:ext uri="{BB962C8B-B14F-4D97-AF65-F5344CB8AC3E}">
        <p14:creationId xmlns:p14="http://schemas.microsoft.com/office/powerpoint/2010/main" val="4100949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1550"/>
    </mc:Choice>
    <mc:Fallback xmlns="">
      <p:transition spd="slow" advTm="11155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9DB812A9-F763-4E64-8532-1535EBB050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121408"/>
            <a:ext cx="5724525" cy="29813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CF28F73-5FBE-4F71-973C-4BEE4D219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Active Object pattern vs. our logger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E867CE-E5C1-4B71-BFF9-3BDF56BE0B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Consists of: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A </a:t>
            </a:r>
            <a:r>
              <a:rPr lang="en-US" b="1" u="sng" dirty="0"/>
              <a:t>proxy - </a:t>
            </a:r>
            <a:r>
              <a:rPr lang="en-US" b="1" u="sng" dirty="0" err="1"/>
              <a:t>ThreadedFileLogger</a:t>
            </a: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An </a:t>
            </a:r>
            <a:r>
              <a:rPr lang="en-US" b="1" u="sng" dirty="0"/>
              <a:t>interface – Logger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A </a:t>
            </a:r>
            <a:r>
              <a:rPr lang="en-US" b="1" u="sng" dirty="0"/>
              <a:t>list of pending requests</a:t>
            </a:r>
            <a:r>
              <a:rPr lang="en-US" b="1" dirty="0"/>
              <a:t> </a:t>
            </a:r>
            <a:r>
              <a:rPr lang="en-US" dirty="0"/>
              <a:t>from clients.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A </a:t>
            </a:r>
            <a:r>
              <a:rPr lang="en-US" b="1" u="sng" dirty="0"/>
              <a:t>scheduler - </a:t>
            </a:r>
            <a:r>
              <a:rPr lang="en-US" b="1" u="sng" dirty="0" err="1"/>
              <a:t>LoggerScheduler</a:t>
            </a: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The </a:t>
            </a:r>
            <a:r>
              <a:rPr lang="en-US" b="1" u="sng" dirty="0"/>
              <a:t>implementation - </a:t>
            </a:r>
            <a:r>
              <a:rPr lang="en-US" b="1" u="sng" dirty="0" err="1"/>
              <a:t>FileLogger</a:t>
            </a: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A </a:t>
            </a:r>
            <a:r>
              <a:rPr lang="en-US" b="1" u="sng" dirty="0"/>
              <a:t>callback – Future&lt;&gt;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9164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1"/>
    </mc:Choice>
    <mc:Fallback xmlns="">
      <p:transition spd="slow" advTm="671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4A7BD5-FAAD-4096-9508-243D75B1E0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Active object – last analogy: </a:t>
            </a:r>
            <a:br>
              <a:rPr lang="en-US" dirty="0"/>
            </a:br>
            <a:r>
              <a:rPr lang="en-US" dirty="0"/>
              <a:t>The restaurant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D12292-BF09-4A4F-8D61-43FF88B193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A </a:t>
            </a:r>
            <a:r>
              <a:rPr lang="en-US" b="1" u="sng" dirty="0"/>
              <a:t>proxy</a:t>
            </a:r>
            <a:r>
              <a:rPr lang="en-US" dirty="0"/>
              <a:t> is the waiter, taking orders and forwarding them to the kitchen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A </a:t>
            </a:r>
            <a:r>
              <a:rPr lang="en-US" b="1" u="sng" dirty="0"/>
              <a:t>list of pending requests</a:t>
            </a:r>
            <a:r>
              <a:rPr lang="en-US" dirty="0"/>
              <a:t> is that weird string you see in diners in movies where new orders are hung.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A </a:t>
            </a:r>
            <a:r>
              <a:rPr lang="en-US" b="1" u="sng" dirty="0"/>
              <a:t>scheduler</a:t>
            </a:r>
            <a:r>
              <a:rPr lang="en-US" dirty="0"/>
              <a:t> is the poor cook trying to pick which orders can be made sooner.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The </a:t>
            </a:r>
            <a:r>
              <a:rPr lang="en-US" b="1" u="sng" dirty="0"/>
              <a:t>implementation</a:t>
            </a:r>
            <a:r>
              <a:rPr lang="en-US" dirty="0"/>
              <a:t> (servant) is the chef, whom the client never sees and knows nothing about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A </a:t>
            </a:r>
            <a:r>
              <a:rPr lang="en-US" b="1" u="sng" dirty="0"/>
              <a:t>callback</a:t>
            </a:r>
            <a:r>
              <a:rPr lang="en-US" dirty="0"/>
              <a:t> is the table’s number written in waiter’s notebook, that’ll make him bring the food once it’s good to go.</a:t>
            </a:r>
          </a:p>
        </p:txBody>
      </p:sp>
    </p:spTree>
    <p:extLst>
      <p:ext uri="{BB962C8B-B14F-4D97-AF65-F5344CB8AC3E}">
        <p14:creationId xmlns:p14="http://schemas.microsoft.com/office/powerpoint/2010/main" val="468385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525"/>
    </mc:Choice>
    <mc:Fallback xmlns="">
      <p:transition spd="slow" advTm="49525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6C75F-22DE-4E0F-B62B-C36FD98EE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flow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44C369-FCE8-4F94-8983-15DF44AAFE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3629099" cy="4023360"/>
          </a:xfrm>
        </p:spPr>
        <p:txBody>
          <a:bodyPr>
            <a:normAutofit fontScale="92500" lnSpcReduction="10000"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Client calls the method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Proxy creates a future and method request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Scheduler adds it to activation list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Once method is on top of the queue, it is executed by the servant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Method request writes the return value (if any) to the future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Finally client can read and use it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4200E48B-0F9A-4933-AE85-9C6E67F00E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253" y="181008"/>
            <a:ext cx="7251864" cy="5937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3058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98"/>
    </mc:Choice>
    <mc:Fallback xmlns="">
      <p:transition spd="slow" advTm="4998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F03901-73B2-41E7-9239-B396DDB93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Active object – why and when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4CBF8C-9649-48B4-BE39-0F55843857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Making a background process “more than just a process”.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Full-fledged service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Can communicate to and </a:t>
            </a:r>
            <a:r>
              <a:rPr lang="en-US" dirty="0" err="1"/>
              <a:t>fro</a:t>
            </a:r>
            <a:r>
              <a:rPr lang="en-US" dirty="0"/>
              <a:t> using a fixed interface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Can support arbitrarily complex scheduling heuristics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Fair amount of added complexity – usually used on non-trivial worker threads.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Good design (e.g., not passing </a:t>
            </a:r>
            <a:r>
              <a:rPr lang="en-US" dirty="0" err="1"/>
              <a:t>MethodRequest</a:t>
            </a:r>
            <a:r>
              <a:rPr lang="en-US" dirty="0"/>
              <a:t> mutable params by reference) removes pitfalls of multithreading.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From client standpoint no added complexity (apart from futures).</a:t>
            </a:r>
          </a:p>
        </p:txBody>
      </p:sp>
    </p:spTree>
    <p:extLst>
      <p:ext uri="{BB962C8B-B14F-4D97-AF65-F5344CB8AC3E}">
        <p14:creationId xmlns:p14="http://schemas.microsoft.com/office/powerpoint/2010/main" val="2880834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9020"/>
    </mc:Choice>
    <mc:Fallback xmlns="">
      <p:transition spd="slow" advTm="8902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2CD50-68FD-4DD7-A7AA-A76C58906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parallelism?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6EA1EE-1F19-4D30-8DED-BE6006E78A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b="1" dirty="0"/>
              <a:t>Improving performance transparently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Taking advantage of today’s hardware capabilities (utilizing multiple threads, hyperthreading…)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b="1" dirty="0"/>
              <a:t>Improving performance explicitly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Making independent computations overlap, as they don’t need to run sequentially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b="1" dirty="0"/>
              <a:t>Shortening perceived response time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E.g., not blocking the GUI and letting user interact with other parts of the system while heavy computations take place in the background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b="1" dirty="0"/>
              <a:t>Simplifying application design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E.g., creating abstractions, turning worker threads into services, “packing” complex computations into self-contained threads…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9B13BD3-EE6C-449B-B17D-C2831BFC14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50581" y="113919"/>
            <a:ext cx="2191554" cy="22194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05009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249"/>
    </mc:Choice>
    <mc:Fallback xmlns="">
      <p:transition spd="slow" advTm="14249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259A4E50-09EA-4BB1-8E69-738060D609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0524" y="82986"/>
            <a:ext cx="6310951" cy="6692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3E54C6A-2F1C-4329-BB2D-ECC1B3D5C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Monitor object</a:t>
            </a:r>
          </a:p>
        </p:txBody>
      </p:sp>
    </p:spTree>
    <p:extLst>
      <p:ext uri="{BB962C8B-B14F-4D97-AF65-F5344CB8AC3E}">
        <p14:creationId xmlns:p14="http://schemas.microsoft.com/office/powerpoint/2010/main" val="444331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408"/>
    </mc:Choice>
    <mc:Fallback xmlns="">
      <p:transition spd="slow" advTm="18408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B20F0-53EC-47F4-B284-EA661E05F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problem – </a:t>
            </a:r>
            <a:br>
              <a:rPr lang="en-US" dirty="0"/>
            </a:br>
            <a:r>
              <a:rPr lang="en-US" dirty="0"/>
              <a:t>order manager</a:t>
            </a: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80F51B03-0616-4064-B0E6-C69E68E75D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9812" y="58846"/>
            <a:ext cx="4827319" cy="674030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class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OrderQueue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Queue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&lt;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Order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&gt;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orders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Lock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lock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=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new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ReentrantLock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627A"/>
                </a:solidFill>
                <a:effectLst/>
                <a:latin typeface="Fira Code" pitchFamily="1" charset="0"/>
                <a:cs typeface="Fira Code" pitchFamily="1" charset="0"/>
              </a:rPr>
              <a:t>OrderQueue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 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orders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=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new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ArrayDeque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&lt;&gt;(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Fira Code" pitchFamily="1" charset="0"/>
                <a:cs typeface="Fira Code" pitchFamily="1" charset="0"/>
              </a:rPr>
              <a:t>10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boolean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627A"/>
                </a:solidFill>
                <a:effectLst/>
                <a:latin typeface="Fira Code" pitchFamily="1" charset="0"/>
                <a:cs typeface="Fira Code" pitchFamily="1" charset="0"/>
              </a:rPr>
              <a:t>isFull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 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return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orders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.size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 ==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Fira Code" pitchFamily="1" charset="0"/>
                <a:cs typeface="Fira Code" pitchFamily="1" charset="0"/>
              </a:rPr>
              <a:t>10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boolean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627A"/>
                </a:solidFill>
                <a:effectLst/>
                <a:latin typeface="Fira Code" pitchFamily="1" charset="0"/>
                <a:cs typeface="Fira Code" pitchFamily="1" charset="0"/>
              </a:rPr>
              <a:t>isEmpty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 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return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orders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.isEmpty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Order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627A"/>
                </a:solidFill>
                <a:effectLst/>
                <a:latin typeface="Fira Code" pitchFamily="1" charset="0"/>
                <a:cs typeface="Fira Code" pitchFamily="1" charset="0"/>
              </a:rPr>
              <a:t>getNext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throws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InterruptedException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while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true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) 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lock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.lock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if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isEmpty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()) 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lock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.unlock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Thread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</a:t>
            </a:r>
            <a:r>
              <a:rPr kumimoji="0" lang="en-US" altLang="en-US" sz="900" b="0" i="1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sleep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Fira Code" pitchFamily="1" charset="0"/>
                <a:cs typeface="Fira Code" pitchFamily="1" charset="0"/>
              </a:rPr>
              <a:t>1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else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var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next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=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orders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.poll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lock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.unlock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return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next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void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627A"/>
                </a:solidFill>
                <a:effectLst/>
                <a:latin typeface="Fira Code" pitchFamily="1" charset="0"/>
                <a:cs typeface="Fira Code" pitchFamily="1" charset="0"/>
              </a:rPr>
              <a:t>addNext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Order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order)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throws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InterruptedException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while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true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) 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lock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.lock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if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isFull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()) 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lock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.unlock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Thread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</a:t>
            </a:r>
            <a:r>
              <a:rPr kumimoji="0" lang="en-US" altLang="en-US" sz="900" b="0" i="1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sleep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Fira Code" pitchFamily="1" charset="0"/>
                <a:cs typeface="Fira Code" pitchFamily="1" charset="0"/>
              </a:rPr>
              <a:t>1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else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orders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.add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(order);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lock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.unlock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return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}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8">
            <a:extLst>
              <a:ext uri="{FF2B5EF4-FFF2-40B4-BE49-F238E27FC236}">
                <a16:creationId xmlns:a16="http://schemas.microsoft.com/office/drawing/2014/main" id="{BD629328-9798-4304-975F-FCE301E3C0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9534" y="4203542"/>
            <a:ext cx="3556068" cy="21698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class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OrderConsumer</a:t>
            </a:r>
            <a:r>
              <a:rPr lang="en-US" altLang="en-US" sz="900" dirty="0">
                <a:solidFill>
                  <a:srgbClr val="000000"/>
                </a:solidFill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private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OrderQueue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queue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627A"/>
                </a:solidFill>
                <a:effectLst/>
                <a:latin typeface="Fira Code" pitchFamily="1" charset="0"/>
                <a:cs typeface="Fira Code" pitchFamily="1" charset="0"/>
              </a:rPr>
              <a:t>OrderConsumer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OrderQueue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queue) 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this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queue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= queue;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void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627A"/>
                </a:solidFill>
                <a:effectLst/>
                <a:latin typeface="Fira Code" pitchFamily="1" charset="0"/>
                <a:cs typeface="Fira Code" pitchFamily="1" charset="0"/>
              </a:rPr>
              <a:t>consume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 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Order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order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=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null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try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order =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queue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.getNext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}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catch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Exception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ignored) {}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}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9">
            <a:extLst>
              <a:ext uri="{FF2B5EF4-FFF2-40B4-BE49-F238E27FC236}">
                <a16:creationId xmlns:a16="http://schemas.microsoft.com/office/drawing/2014/main" id="{19DD992D-14D6-46C7-9A0B-EFFEC0C098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9534" y="2031198"/>
            <a:ext cx="3556068" cy="203132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class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OrderSupplier</a:t>
            </a:r>
            <a:r>
              <a:rPr lang="en-US" altLang="en-US" sz="900" dirty="0">
                <a:solidFill>
                  <a:srgbClr val="000000"/>
                </a:solidFill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private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OrderQueue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queue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627A"/>
                </a:solidFill>
                <a:effectLst/>
                <a:latin typeface="Fira Code" pitchFamily="1" charset="0"/>
                <a:cs typeface="Fira Code" pitchFamily="1" charset="0"/>
              </a:rPr>
              <a:t>OrderSupplier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OrderQueue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queue) 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this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queue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= queue;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void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627A"/>
                </a:solidFill>
                <a:effectLst/>
                <a:latin typeface="Fira Code" pitchFamily="1" charset="0"/>
                <a:cs typeface="Fira Code" pitchFamily="1" charset="0"/>
              </a:rPr>
              <a:t>supply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Order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order) 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try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queue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.addNext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(order);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}</a:t>
            </a:r>
            <a:r>
              <a:rPr lang="en-US" altLang="en-US" sz="900" dirty="0">
                <a:solidFill>
                  <a:srgbClr val="080808"/>
                </a:solidFill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catch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Exception </a:t>
            </a:r>
            <a:r>
              <a:rPr lang="en-US" altLang="en-US" sz="900" dirty="0">
                <a:solidFill>
                  <a:srgbClr val="080808"/>
                </a:solidFill>
                <a:latin typeface="Fira Code" pitchFamily="1" charset="0"/>
                <a:cs typeface="Fira Code" pitchFamily="1" charset="0"/>
              </a:rPr>
              <a:t>ignored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) {}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}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1238F1C-F902-4D4F-BA75-999FD04DE1AA}"/>
              </a:ext>
            </a:extLst>
          </p:cNvPr>
          <p:cNvSpPr txBox="1"/>
          <p:nvPr/>
        </p:nvSpPr>
        <p:spPr>
          <a:xfrm>
            <a:off x="498764" y="2025261"/>
            <a:ext cx="290655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Single shared memory contains all the data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Individual threads manipulate it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Issues: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/>
              <a:t>Lots of waiting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/>
              <a:t>We know the suppliers only need to get access once a consumer takes something, and vice versa.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68D757A-A7AF-41A1-950F-0DA775B0D6FC}"/>
              </a:ext>
            </a:extLst>
          </p:cNvPr>
          <p:cNvSpPr/>
          <p:nvPr/>
        </p:nvSpPr>
        <p:spPr>
          <a:xfrm>
            <a:off x="8159931" y="2795451"/>
            <a:ext cx="1503540" cy="692525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5CBE5D1-F6D1-4294-8F41-A3EB61F5CADD}"/>
              </a:ext>
            </a:extLst>
          </p:cNvPr>
          <p:cNvSpPr txBox="1"/>
          <p:nvPr/>
        </p:nvSpPr>
        <p:spPr>
          <a:xfrm>
            <a:off x="9724658" y="2819537"/>
            <a:ext cx="2467342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Nothing to take, </a:t>
            </a:r>
          </a:p>
          <a:p>
            <a:r>
              <a:rPr lang="en-US" dirty="0"/>
              <a:t>sleep and check later</a:t>
            </a:r>
          </a:p>
        </p:txBody>
      </p:sp>
    </p:spTree>
    <p:extLst>
      <p:ext uri="{BB962C8B-B14F-4D97-AF65-F5344CB8AC3E}">
        <p14:creationId xmlns:p14="http://schemas.microsoft.com/office/powerpoint/2010/main" val="2985031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6461"/>
    </mc:Choice>
    <mc:Fallback xmlns="">
      <p:transition spd="slow" advTm="66461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DB920-8EAD-42A1-ABE5-D28EEF599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heuristic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05581C-BDF0-471B-AC24-A36B4E7767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9848" y="2121408"/>
            <a:ext cx="4976672" cy="4050792"/>
          </a:xfrm>
        </p:spPr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Once queue is empty, deactivate all consumers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Reactivate them once that changes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Vice versa for suppliers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We just invented </a:t>
            </a:r>
            <a:r>
              <a:rPr lang="en-US" b="1" u="sng" dirty="0"/>
              <a:t>Condition Variables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If condition is not met, put a thread on hold, and get back to it once condition holds again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B5178A1E-82F9-4A5F-9B3E-7749708DD0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45481" y="484632"/>
            <a:ext cx="4589813" cy="5770811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class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OrderManager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1" u="none" strike="noStrike" cap="none" normalizeH="0" baseline="0" dirty="0">
                <a:ln>
                  <a:noFill/>
                </a:ln>
                <a:solidFill>
                  <a:srgbClr val="8C8C8C"/>
                </a:solidFill>
                <a:effectLst/>
                <a:latin typeface="Fira Code" pitchFamily="1" charset="0"/>
                <a:cs typeface="Fira Code" pitchFamily="1" charset="0"/>
              </a:rPr>
              <a:t>// ...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List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&lt;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Thread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&gt;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waitingForNonEmpty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List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&lt;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Thread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&gt;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waitingForNonFull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627A"/>
                </a:solidFill>
                <a:effectLst/>
                <a:latin typeface="Fira Code" pitchFamily="1" charset="0"/>
                <a:cs typeface="Fira Code" pitchFamily="1" charset="0"/>
              </a:rPr>
              <a:t>OrderManager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 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orders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=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new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ArrayDeque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&lt;&gt;(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Fira Code" pitchFamily="1" charset="0"/>
                <a:cs typeface="Fira Code" pitchFamily="1" charset="0"/>
              </a:rPr>
              <a:t>10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waitingForNonEmpty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=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new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ArrayList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&lt;&gt;();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waitingForNonFull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=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new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ArrayList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&lt;&gt;();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rgbClr val="080808"/>
              </a:solidFill>
              <a:effectLst/>
              <a:latin typeface="Fira Code" pitchFamily="1" charset="0"/>
              <a:cs typeface="Fira Code" pitchFamily="1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900" dirty="0">
                <a:solidFill>
                  <a:srgbClr val="080808"/>
                </a:solidFill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1" u="none" strike="noStrike" cap="none" normalizeH="0" baseline="0" dirty="0">
                <a:ln>
                  <a:noFill/>
                </a:ln>
                <a:solidFill>
                  <a:srgbClr val="8C8C8C"/>
                </a:solidFill>
                <a:effectLst/>
                <a:latin typeface="Fira Code" pitchFamily="1" charset="0"/>
                <a:cs typeface="Fira Code" pitchFamily="1" charset="0"/>
              </a:rPr>
              <a:t>// ...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void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627A"/>
                </a:solidFill>
                <a:effectLst/>
                <a:latin typeface="Fira Code" pitchFamily="1" charset="0"/>
                <a:cs typeface="Fira Code" pitchFamily="1" charset="0"/>
              </a:rPr>
              <a:t>reactivateNonFullThreads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 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for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var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thread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: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waitingForNonFull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) 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thread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.resume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Order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627A"/>
                </a:solidFill>
                <a:effectLst/>
                <a:latin typeface="Fira Code" pitchFamily="1" charset="0"/>
                <a:cs typeface="Fira Code" pitchFamily="1" charset="0"/>
              </a:rPr>
              <a:t>getNext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throws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InterruptedException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while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true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) 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lock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.lock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if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isEmpty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()) 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waitingForNonEmpty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.add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Thread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</a:t>
            </a:r>
            <a:r>
              <a:rPr kumimoji="0" lang="en-US" altLang="en-US" sz="900" b="0" i="1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currentThread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lock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.unlock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Thread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</a:t>
            </a:r>
            <a:r>
              <a:rPr kumimoji="0" lang="en-US" altLang="en-US" sz="900" b="0" i="1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currentThread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().suspend();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else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var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next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=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orders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.poll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reactivateNonFullThreads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lock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.unlock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return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next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} 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rgbClr val="080808"/>
              </a:solidFill>
              <a:effectLst/>
              <a:latin typeface="Fira Code" pitchFamily="1" charset="0"/>
              <a:cs typeface="Fira Code" pitchFamily="1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900" dirty="0">
                <a:solidFill>
                  <a:srgbClr val="080808"/>
                </a:solidFill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1" u="none" strike="noStrike" cap="none" normalizeH="0" baseline="0" dirty="0">
                <a:ln>
                  <a:noFill/>
                </a:ln>
                <a:solidFill>
                  <a:srgbClr val="8C8C8C"/>
                </a:solidFill>
                <a:effectLst/>
                <a:latin typeface="Fira Code" pitchFamily="1" charset="0"/>
                <a:cs typeface="Fira Code" pitchFamily="1" charset="0"/>
              </a:rPr>
              <a:t>// ...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}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BC76F9A-2575-4B3F-81A4-A9B1E09F5D0A}"/>
              </a:ext>
            </a:extLst>
          </p:cNvPr>
          <p:cNvSpPr/>
          <p:nvPr/>
        </p:nvSpPr>
        <p:spPr>
          <a:xfrm>
            <a:off x="7080307" y="3984770"/>
            <a:ext cx="3582099" cy="6878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B4DE7CE-43E2-42A9-A6E6-A8B477F8BB6C}"/>
              </a:ext>
            </a:extLst>
          </p:cNvPr>
          <p:cNvSpPr/>
          <p:nvPr/>
        </p:nvSpPr>
        <p:spPr>
          <a:xfrm>
            <a:off x="7349673" y="4934126"/>
            <a:ext cx="1894996" cy="1579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688B20D-57B9-45F4-B8FA-2CDBBB74C0A1}"/>
              </a:ext>
            </a:extLst>
          </p:cNvPr>
          <p:cNvSpPr txBox="1"/>
          <p:nvPr/>
        </p:nvSpPr>
        <p:spPr>
          <a:xfrm>
            <a:off x="9907398" y="2273065"/>
            <a:ext cx="2215222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Instead of polling, </a:t>
            </a:r>
          </a:p>
          <a:p>
            <a:r>
              <a:rPr lang="en-US" dirty="0"/>
              <a:t>just take a nap and </a:t>
            </a:r>
          </a:p>
          <a:p>
            <a:r>
              <a:rPr lang="en-US" dirty="0"/>
              <a:t>make it someone </a:t>
            </a:r>
          </a:p>
          <a:p>
            <a:r>
              <a:rPr lang="en-US" dirty="0"/>
              <a:t>else’s problem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C8D788-CB27-4F12-991D-152D54106DCF}"/>
              </a:ext>
            </a:extLst>
          </p:cNvPr>
          <p:cNvSpPr txBox="1"/>
          <p:nvPr/>
        </p:nvSpPr>
        <p:spPr>
          <a:xfrm>
            <a:off x="10136048" y="4836735"/>
            <a:ext cx="1972207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Now things </a:t>
            </a:r>
          </a:p>
          <a:p>
            <a:r>
              <a:rPr lang="en-US" dirty="0"/>
              <a:t>have changed, </a:t>
            </a:r>
          </a:p>
          <a:p>
            <a:r>
              <a:rPr lang="en-US" dirty="0"/>
              <a:t>go tell the others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C4BA643-FCF1-484A-AE61-30E4D40B977B}"/>
              </a:ext>
            </a:extLst>
          </p:cNvPr>
          <p:cNvCxnSpPr>
            <a:stCxn id="4" idx="3"/>
            <a:endCxn id="7" idx="2"/>
          </p:cNvCxnSpPr>
          <p:nvPr/>
        </p:nvCxnSpPr>
        <p:spPr>
          <a:xfrm flipV="1">
            <a:off x="10662406" y="3473394"/>
            <a:ext cx="352603" cy="8553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1DBBB60-E2CC-4EB4-81E4-AE08FD6E0256}"/>
              </a:ext>
            </a:extLst>
          </p:cNvPr>
          <p:cNvCxnSpPr>
            <a:stCxn id="6" idx="3"/>
            <a:endCxn id="8" idx="1"/>
          </p:cNvCxnSpPr>
          <p:nvPr/>
        </p:nvCxnSpPr>
        <p:spPr>
          <a:xfrm>
            <a:off x="9244669" y="5013122"/>
            <a:ext cx="891379" cy="2852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4297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04"/>
    </mc:Choice>
    <mc:Fallback xmlns="">
      <p:transition spd="slow" advTm="3404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DB920-8EAD-42A1-ABE5-D28EEF599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heuristic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05581C-BDF0-471B-AC24-A36B4E7767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6345" y="2093976"/>
            <a:ext cx="5518014" cy="4050792"/>
          </a:xfrm>
        </p:spPr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Languages have fancy constructs for this: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Java has </a:t>
            </a:r>
            <a:r>
              <a:rPr lang="fr-FR" dirty="0" err="1"/>
              <a:t>java.util.concurrent.locks.Condition</a:t>
            </a:r>
            <a:endParaRPr lang="fr-FR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fr-FR" dirty="0"/>
              <a:t>C# has </a:t>
            </a:r>
            <a:r>
              <a:rPr lang="fr-FR" dirty="0" err="1"/>
              <a:t>System.Threading.Monitor</a:t>
            </a:r>
            <a:endParaRPr lang="fr-FR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fr-FR" dirty="0"/>
              <a:t>C++ has std::</a:t>
            </a:r>
            <a:r>
              <a:rPr lang="fr-FR" dirty="0" err="1"/>
              <a:t>condition_variable</a:t>
            </a:r>
            <a:endParaRPr lang="fr-FR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fr-FR" dirty="0"/>
              <a:t>JS has… lots of </a:t>
            </a:r>
            <a:r>
              <a:rPr lang="fr-FR" dirty="0" err="1"/>
              <a:t>questionable</a:t>
            </a:r>
            <a:r>
              <a:rPr lang="fr-FR" dirty="0"/>
              <a:t> NPM packages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endParaRPr lang="en-US" dirty="0"/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9720F53B-7825-4FEC-B72F-C074A8AC0A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46877" y="889843"/>
            <a:ext cx="4829263" cy="507831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class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OrderManager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1" u="none" strike="noStrike" cap="none" normalizeH="0" baseline="0" dirty="0">
                <a:ln>
                  <a:noFill/>
                </a:ln>
                <a:solidFill>
                  <a:srgbClr val="8C8C8C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1" u="none" strike="noStrike" cap="none" normalizeH="0" baseline="0" dirty="0">
                <a:ln>
                  <a:noFill/>
                </a:ln>
                <a:solidFill>
                  <a:srgbClr val="8C8C8C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Queue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&lt;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Order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&gt;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orders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Lock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lock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=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new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ReentrantLock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Condition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notFull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=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lock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.newCondition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Condition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notEmpty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=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lock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.newCondition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1" u="none" strike="noStrike" cap="none" normalizeH="0" baseline="0" dirty="0">
                <a:ln>
                  <a:noFill/>
                </a:ln>
                <a:solidFill>
                  <a:srgbClr val="8C8C8C"/>
                </a:solidFill>
                <a:effectLst/>
                <a:latin typeface="Fira Code" pitchFamily="1" charset="0"/>
                <a:cs typeface="Fira Code" pitchFamily="1" charset="0"/>
              </a:rPr>
              <a:t>// ...</a:t>
            </a:r>
            <a:br>
              <a:rPr kumimoji="0" lang="en-US" altLang="en-US" sz="900" b="0" i="1" u="none" strike="noStrike" cap="none" normalizeH="0" baseline="0" dirty="0">
                <a:ln>
                  <a:noFill/>
                </a:ln>
                <a:solidFill>
                  <a:srgbClr val="8C8C8C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Order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627A"/>
                </a:solidFill>
                <a:effectLst/>
                <a:latin typeface="Fira Code" pitchFamily="1" charset="0"/>
                <a:cs typeface="Fira Code" pitchFamily="1" charset="0"/>
              </a:rPr>
              <a:t>getNext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throws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InterruptedException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Order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next =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null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lock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.lock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while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isEmpty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())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notEmpty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.await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next =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orders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.poll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notFull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.signal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lock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.unlock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return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next;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void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627A"/>
                </a:solidFill>
                <a:effectLst/>
                <a:latin typeface="Fira Code" pitchFamily="1" charset="0"/>
                <a:cs typeface="Fira Code" pitchFamily="1" charset="0"/>
              </a:rPr>
              <a:t>addNext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Order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order)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throws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InterruptedException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lock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.lock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while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isFull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())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notFull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.await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orders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.offer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(order);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notEmpty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.signal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lock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.unlock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}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508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5813"/>
    </mc:Choice>
    <mc:Fallback xmlns="">
      <p:transition spd="slow" advTm="255813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45A0D-2754-4734-BCAA-F7C121F4A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Monitor object pattern - formally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0C4D03-C662-412D-9B65-047ED96FD8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9848" y="2121408"/>
            <a:ext cx="5396266" cy="405079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Consists of: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Monitor object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Object which is accessed concurrently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Synchronized method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Method within monitor object, publicly accessible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Monitor lock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A lock object ensuring only one method of monitor is executed at the same time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Monitor Condition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Helps determine which synchronized methods should be suspended and reactivated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1E67004B-4DF2-4F83-ACD6-5CBCD882D7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0493" y="1802175"/>
            <a:ext cx="4661662" cy="4943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5697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2983"/>
    </mc:Choice>
    <mc:Fallback xmlns="">
      <p:transition spd="slow" advTm="212983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The Monitor Object pattern class diagram (revised from [Sch00, BHS07a]) ">
            <a:extLst>
              <a:ext uri="{FF2B5EF4-FFF2-40B4-BE49-F238E27FC236}">
                <a16:creationId xmlns:a16="http://schemas.microsoft.com/office/drawing/2014/main" id="{6B838FFA-B22A-45BB-BD3D-40770D1D82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1408" y="2393926"/>
            <a:ext cx="6260276" cy="3505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1845A0D-2754-4734-BCAA-F7C121F4A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Monitor object pattern - formally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0C4D03-C662-412D-9B65-047ED96FD8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9848" y="2121408"/>
            <a:ext cx="5396266" cy="405079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Consists of: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Monitor object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Object which is accessed concurrently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Synchronized method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Method within monitor object, publicly accessible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Monitor lock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A lock object ensuring only one method of monitor is executed at the same time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Monitor Condition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Helps determine which synchronized methods should be suspended and reactivated</a:t>
            </a:r>
          </a:p>
        </p:txBody>
      </p:sp>
    </p:spTree>
    <p:extLst>
      <p:ext uri="{BB962C8B-B14F-4D97-AF65-F5344CB8AC3E}">
        <p14:creationId xmlns:p14="http://schemas.microsoft.com/office/powerpoint/2010/main" val="1725755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81"/>
    </mc:Choice>
    <mc:Fallback xmlns="">
      <p:transition spd="slow" advTm="2781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8A17D8-64DC-481A-8DBE-0F05B20DC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flow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994579-A86D-4A32-92F1-1A31E8A02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3752" y="1735459"/>
            <a:ext cx="3383399" cy="4368457"/>
          </a:xfrm>
        </p:spPr>
        <p:txBody>
          <a:bodyPr>
            <a:normAutofit fontScale="77500" lnSpcReduction="20000"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Client 1 starts a method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Acquires lock, does some work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Encounters state where it cannot work (e.g., supplier finds full queue)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Client 1 waits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Scheduler releases lock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Client 2 starts a method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Does some work that changes the condition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Notifies about the change and releases the lock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Monitor condition re-activates Client 1, reacquires the lock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Client 1 finishes its job, releases lock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6E9AF4A-6257-43A1-9943-1B9A3468E4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4234" y="368135"/>
            <a:ext cx="5281331" cy="6121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523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4878"/>
    </mc:Choice>
    <mc:Fallback xmlns="">
      <p:transition spd="slow" advTm="114878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A7BAFE-FA06-45EC-9DD5-614C36134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Monitor object – why and when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26E194-DFCD-4F8D-AF16-3AE311D51A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Used when some shared memory has set of fixed contracts which affect each other, and are accessed by multiple processes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Handles synchronization and enables processes to stay oblivious to it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Lacks own thread of control and, therefore has no control over the order synchronized methods access it</a:t>
            </a:r>
          </a:p>
        </p:txBody>
      </p:sp>
    </p:spTree>
    <p:extLst>
      <p:ext uri="{BB962C8B-B14F-4D97-AF65-F5344CB8AC3E}">
        <p14:creationId xmlns:p14="http://schemas.microsoft.com/office/powerpoint/2010/main" val="4051566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2CD50-68FD-4DD7-A7AA-A76C58906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Why, parallelism?!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6EA1EE-1F19-4D30-8DED-BE6006E78A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b="1" dirty="0"/>
              <a:t>Writing truly parallel software is hard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Fully maximizing performance often results in incomprehensible code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b="1" dirty="0"/>
              <a:t>There’s lots of caveats one has to be aware of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Deadlocks, </a:t>
            </a:r>
            <a:r>
              <a:rPr lang="en-US" dirty="0" err="1"/>
              <a:t>livelocks</a:t>
            </a:r>
            <a:r>
              <a:rPr lang="en-US" dirty="0"/>
              <a:t>, starvation, race conditions…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b="1" dirty="0"/>
              <a:t>Bottlenecks can ruin it all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Regardless how well the system runs, a single bottleneck can nullify any advantages of concurrency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605BBB-88D1-4C98-AC37-E38F5D7C997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199" t="2594" r="8675" b="4883"/>
          <a:stretch/>
        </p:blipFill>
        <p:spPr>
          <a:xfrm>
            <a:off x="9850581" y="113919"/>
            <a:ext cx="2191554" cy="22194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34114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21"/>
    </mc:Choice>
    <mc:Fallback xmlns="">
      <p:transition spd="slow" advTm="382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8A537-750E-426B-8839-97E060CD1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Active Object pattern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95F1E4-14CC-4083-8DC4-6863065313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Why have a thread when you can have a service?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A7FEB47-EB57-42A6-9CDC-23373C8E6B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8638" y="2559063"/>
            <a:ext cx="7214724" cy="4050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443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201"/>
    </mc:Choice>
    <mc:Fallback xmlns="">
      <p:transition spd="slow" advTm="1120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5FFFD1-8FEE-43B4-A6C2-C7253E2782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problem – A logger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864DBE1E-495E-46A0-8F63-D4FCB682FCD8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6327333" y="2158867"/>
            <a:ext cx="4769368" cy="78483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interface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Logger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void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627A"/>
                </a:solidFill>
                <a:effectLst/>
                <a:latin typeface="Fira Code" pitchFamily="1" charset="0"/>
                <a:cs typeface="Fira Code" pitchFamily="1" charset="0"/>
              </a:rPr>
              <a:t>log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LogLevel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level,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String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message)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throws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IOException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void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627A"/>
                </a:solidFill>
                <a:effectLst/>
                <a:latin typeface="Fira Code" pitchFamily="1" charset="0"/>
                <a:cs typeface="Fira Code" pitchFamily="1" charset="0"/>
              </a:rPr>
              <a:t>close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throws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IOException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}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6AC28A31-A112-4262-BECC-5CF4F023AD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7280" y="2158867"/>
            <a:ext cx="4767389" cy="78483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enum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LogLevel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1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LOG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,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1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WARNING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,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1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ERROR</a:t>
            </a:r>
            <a:br>
              <a:rPr kumimoji="0" lang="en-US" altLang="en-US" sz="900" b="0" i="1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lang="en-US" altLang="en-US" sz="900" dirty="0">
                <a:solidFill>
                  <a:srgbClr val="080808"/>
                </a:solidFill>
                <a:latin typeface="Fira Code" pitchFamily="1" charset="0"/>
                <a:cs typeface="Fira Code" pitchFamily="1" charset="0"/>
              </a:rPr>
              <a:t>}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A43C5107-7074-4064-ADCA-DBFB56A856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6094" y="3403823"/>
            <a:ext cx="6799811" cy="133882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static void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627A"/>
                </a:solidFill>
                <a:effectLst/>
                <a:latin typeface="Fira Code" pitchFamily="1" charset="0"/>
                <a:cs typeface="Fira Code" pitchFamily="1" charset="0"/>
              </a:rPr>
              <a:t>main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String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[]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args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)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throws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IOException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Logger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logger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= </a:t>
            </a:r>
            <a:r>
              <a:rPr kumimoji="0" lang="en-US" altLang="en-US" sz="900" b="0" i="1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getDefaultLogger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for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int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i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=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Fira Code" pitchFamily="1" charset="0"/>
                <a:cs typeface="Fira Code" pitchFamily="1" charset="0"/>
              </a:rPr>
              <a:t>0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i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&lt;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Fira Code" pitchFamily="1" charset="0"/>
                <a:cs typeface="Fira Code" pitchFamily="1" charset="0"/>
              </a:rPr>
              <a:t>1000000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i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++) 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logger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.log(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LogLevel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</a:t>
            </a:r>
            <a:r>
              <a:rPr kumimoji="0" lang="en-US" altLang="en-US" sz="900" b="0" i="1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LOG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,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String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</a:t>
            </a:r>
            <a:r>
              <a:rPr kumimoji="0" lang="en-US" altLang="en-US" sz="900" b="0" i="1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format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Fira Code" pitchFamily="1" charset="0"/>
                <a:cs typeface="Fira Code" pitchFamily="1" charset="0"/>
              </a:rPr>
              <a:t>" Sqrt of number %d is %f"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,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i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,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Math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</a:t>
            </a:r>
            <a:r>
              <a:rPr kumimoji="0" lang="en-US" altLang="en-US" sz="900" b="0" i="1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sqrt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i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)));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logger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.close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}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61C0F2B-155D-482E-8934-7692ECD5822E}"/>
              </a:ext>
            </a:extLst>
          </p:cNvPr>
          <p:cNvSpPr txBox="1"/>
          <p:nvPr/>
        </p:nvSpPr>
        <p:spPr>
          <a:xfrm>
            <a:off x="9671050" y="161466"/>
            <a:ext cx="2371205" cy="46166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+ 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00FF00"/>
                </a:highlight>
                <a:latin typeface="Fira Code" pitchFamily="1" charset="0"/>
                <a:cs typeface="Fira Code" pitchFamily="1" charset="0"/>
              </a:rPr>
              <a:t>LogLevel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enum</a:t>
            </a:r>
            <a:endParaRPr lang="en-US" sz="1200" dirty="0"/>
          </a:p>
          <a:p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+ 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00FF00"/>
                </a:highlight>
                <a:latin typeface="Fira Code" pitchFamily="1" charset="0"/>
                <a:cs typeface="Fira Code" pitchFamily="1" charset="0"/>
              </a:rPr>
              <a:t>Logger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 interface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946393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107"/>
    </mc:Choice>
    <mc:Fallback xmlns="">
      <p:transition spd="slow" advTm="40107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00BFAD-1239-41B8-92E8-AE0861BFD4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7" y="484632"/>
            <a:ext cx="10193897" cy="1609344"/>
          </a:xfrm>
        </p:spPr>
        <p:txBody>
          <a:bodyPr/>
          <a:lstStyle/>
          <a:p>
            <a:r>
              <a:rPr lang="en-US" dirty="0"/>
              <a:t>Classic logger in main thread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C0025C-36CF-408A-9AB7-F5C9BBAC9E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4862945" cy="4023360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Logs clog the main thread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Everything else needs to wait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That’s especially painful once we add a GUI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dirty="0"/>
          </a:p>
          <a:p>
            <a:pPr marL="0" indent="0">
              <a:buNone/>
            </a:pPr>
            <a:endParaRPr lang="en-US" u="sng" dirty="0"/>
          </a:p>
          <a:p>
            <a:pPr marL="0" indent="0">
              <a:buNone/>
            </a:pPr>
            <a:endParaRPr lang="en-US" u="sng" dirty="0"/>
          </a:p>
          <a:p>
            <a:pPr marL="0" indent="0">
              <a:buNone/>
            </a:pPr>
            <a:endParaRPr lang="en-US" u="sng" dirty="0"/>
          </a:p>
          <a:p>
            <a:pPr marL="0" indent="0">
              <a:buNone/>
            </a:pPr>
            <a:endParaRPr lang="en-US" u="sng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E0BA0E0-D7D5-4F1C-84BB-BE2FE9AF5F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489" y="3205211"/>
            <a:ext cx="1914525" cy="1924050"/>
          </a:xfrm>
          <a:prstGeom prst="rect">
            <a:avLst/>
          </a:prstGeom>
        </p:spPr>
      </p:pic>
      <p:sp>
        <p:nvSpPr>
          <p:cNvPr id="14" name="Rectangle 3">
            <a:extLst>
              <a:ext uri="{FF2B5EF4-FFF2-40B4-BE49-F238E27FC236}">
                <a16:creationId xmlns:a16="http://schemas.microsoft.com/office/drawing/2014/main" id="{E7A302A4-9F0C-4CF1-A514-948F34F32A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4541" y="1997908"/>
            <a:ext cx="5284519" cy="327782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class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FileLogger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implements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Logger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FileWriter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writer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627A"/>
                </a:solidFill>
                <a:effectLst/>
                <a:latin typeface="Fira Code" pitchFamily="1" charset="0"/>
                <a:cs typeface="Fira Code" pitchFamily="1" charset="0"/>
              </a:rPr>
              <a:t>FileLogger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String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outFile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)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throws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IOException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writer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=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new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FileWriter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outFile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,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true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9E880D"/>
                </a:solidFill>
                <a:effectLst/>
                <a:latin typeface="Fira Code" pitchFamily="1" charset="0"/>
                <a:cs typeface="Fira Code" pitchFamily="1" charset="0"/>
              </a:rPr>
              <a:t>@Override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9E880D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9E880D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void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627A"/>
                </a:solidFill>
                <a:effectLst/>
                <a:latin typeface="Fira Code" pitchFamily="1" charset="0"/>
                <a:cs typeface="Fira Code" pitchFamily="1" charset="0"/>
              </a:rPr>
              <a:t>log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LogLevel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level,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String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message)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throws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IOException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switch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(level) 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case </a:t>
            </a:r>
            <a:r>
              <a:rPr kumimoji="0" lang="en-US" altLang="en-US" sz="900" b="0" i="1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LOG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-&gt;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writer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.write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Fira Code" pitchFamily="1" charset="0"/>
                <a:cs typeface="Fira Code" pitchFamily="1" charset="0"/>
              </a:rPr>
              <a:t>"LOG:"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+ message +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Fira Code" pitchFamily="1" charset="0"/>
                <a:cs typeface="Fira Code" pitchFamily="1" charset="0"/>
              </a:rPr>
              <a:t>"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7A6"/>
                </a:solidFill>
                <a:effectLst/>
                <a:latin typeface="Fira Code" pitchFamily="1" charset="0"/>
                <a:cs typeface="Fira Code" pitchFamily="1" charset="0"/>
              </a:rPr>
              <a:t>\n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Fira Code" pitchFamily="1" charset="0"/>
                <a:cs typeface="Fira Code" pitchFamily="1" charset="0"/>
              </a:rPr>
              <a:t>"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case </a:t>
            </a:r>
            <a:r>
              <a:rPr kumimoji="0" lang="en-US" altLang="en-US" sz="900" b="0" i="1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WARNING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-&gt;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writer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.write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Fira Code" pitchFamily="1" charset="0"/>
                <a:cs typeface="Fira Code" pitchFamily="1" charset="0"/>
              </a:rPr>
              <a:t>"WARNING:"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+ message +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Fira Code" pitchFamily="1" charset="0"/>
                <a:cs typeface="Fira Code" pitchFamily="1" charset="0"/>
              </a:rPr>
              <a:t>"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7A6"/>
                </a:solidFill>
                <a:effectLst/>
                <a:latin typeface="Fira Code" pitchFamily="1" charset="0"/>
                <a:cs typeface="Fira Code" pitchFamily="1" charset="0"/>
              </a:rPr>
              <a:t>\n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Fira Code" pitchFamily="1" charset="0"/>
                <a:cs typeface="Fira Code" pitchFamily="1" charset="0"/>
              </a:rPr>
              <a:t>"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case </a:t>
            </a:r>
            <a:r>
              <a:rPr kumimoji="0" lang="en-US" altLang="en-US" sz="900" b="0" i="1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ERROR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-&gt;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writer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.write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Fira Code" pitchFamily="1" charset="0"/>
                <a:cs typeface="Fira Code" pitchFamily="1" charset="0"/>
              </a:rPr>
              <a:t>"ERROR:"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+ message +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Fira Code" pitchFamily="1" charset="0"/>
                <a:cs typeface="Fira Code" pitchFamily="1" charset="0"/>
              </a:rPr>
              <a:t>"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7A6"/>
                </a:solidFill>
                <a:effectLst/>
                <a:latin typeface="Fira Code" pitchFamily="1" charset="0"/>
                <a:cs typeface="Fira Code" pitchFamily="1" charset="0"/>
              </a:rPr>
              <a:t>\n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67D17"/>
                </a:solidFill>
                <a:effectLst/>
                <a:latin typeface="Fira Code" pitchFamily="1" charset="0"/>
                <a:cs typeface="Fira Code" pitchFamily="1" charset="0"/>
              </a:rPr>
              <a:t>"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default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-&gt;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throw new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IllegalArgumentException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9E880D"/>
                </a:solidFill>
                <a:effectLst/>
                <a:latin typeface="Fira Code" pitchFamily="1" charset="0"/>
                <a:cs typeface="Fira Code" pitchFamily="1" charset="0"/>
              </a:rPr>
              <a:t>@Override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9E880D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9E880D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void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627A"/>
                </a:solidFill>
                <a:effectLst/>
                <a:latin typeface="Fira Code" pitchFamily="1" charset="0"/>
                <a:cs typeface="Fira Code" pitchFamily="1" charset="0"/>
              </a:rPr>
              <a:t>close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throws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IOException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writer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.close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}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345B939-6976-4871-B360-AB84F54E6924}"/>
              </a:ext>
            </a:extLst>
          </p:cNvPr>
          <p:cNvSpPr txBox="1"/>
          <p:nvPr/>
        </p:nvSpPr>
        <p:spPr>
          <a:xfrm>
            <a:off x="1069847" y="5889591"/>
            <a:ext cx="4233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b="1" u="sng" dirty="0"/>
              <a:t>Let’s try putting it in another thread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AAE160D-612D-4E48-8AB9-6B6C3C70B102}"/>
              </a:ext>
            </a:extLst>
          </p:cNvPr>
          <p:cNvSpPr txBox="1"/>
          <p:nvPr/>
        </p:nvSpPr>
        <p:spPr>
          <a:xfrm>
            <a:off x="9671050" y="161466"/>
            <a:ext cx="2371205" cy="64633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 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LogLevel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enum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rgbClr val="0033B3"/>
              </a:solidFill>
              <a:effectLst/>
              <a:latin typeface="Fira Code" pitchFamily="1" charset="0"/>
              <a:cs typeface="Fira Code" pitchFamily="1" charset="0"/>
            </a:endParaRPr>
          </a:p>
          <a:p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  Logger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 interface</a:t>
            </a:r>
          </a:p>
          <a:p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+  	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00FF00"/>
                </a:highlight>
                <a:latin typeface="Fira Code" pitchFamily="1" charset="0"/>
                <a:cs typeface="Fira Code" pitchFamily="1" charset="0"/>
              </a:rPr>
              <a:t>FileLogger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class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436290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9021"/>
    </mc:Choice>
    <mc:Fallback xmlns="">
      <p:transition spd="slow" advTm="6902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C3F88F-929C-4E29-A741-72D4FA731A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484632"/>
            <a:ext cx="10395778" cy="1609344"/>
          </a:xfrm>
        </p:spPr>
        <p:txBody>
          <a:bodyPr/>
          <a:lstStyle/>
          <a:p>
            <a:r>
              <a:rPr lang="en-US" dirty="0"/>
              <a:t>logger in another thread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E1233D-FE3D-4950-915E-3DFC171C47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940" y="1715105"/>
            <a:ext cx="4581525" cy="4023360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Pretty bad coordination </a:t>
            </a:r>
            <a:br>
              <a:rPr lang="en-US" dirty="0"/>
            </a:br>
            <a:r>
              <a:rPr lang="en-US" dirty="0"/>
              <a:t>(logs out of order)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Messy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Hard to extend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If internal logger fails, we have no way of knowing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endParaRPr lang="en-US" dirty="0"/>
          </a:p>
          <a:p>
            <a:pPr marL="0" indent="0">
              <a:buNone/>
            </a:pPr>
            <a:endParaRPr lang="en-US" b="1" u="sng" dirty="0"/>
          </a:p>
          <a:p>
            <a:pPr marL="0" indent="0">
              <a:buNone/>
            </a:pPr>
            <a:endParaRPr lang="en-US" b="1" u="sng" dirty="0"/>
          </a:p>
          <a:p>
            <a:pPr marL="0" indent="0">
              <a:buNone/>
            </a:pPr>
            <a:endParaRPr lang="en-US" b="1" u="sng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04B01F9-E09A-40EF-A478-4541459A1E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106" y="3986106"/>
            <a:ext cx="4581525" cy="1924050"/>
          </a:xfrm>
          <a:prstGeom prst="rect">
            <a:avLst/>
          </a:prstGeom>
        </p:spPr>
      </p:pic>
      <p:sp>
        <p:nvSpPr>
          <p:cNvPr id="19" name="Rectangle 4">
            <a:extLst>
              <a:ext uri="{FF2B5EF4-FFF2-40B4-BE49-F238E27FC236}">
                <a16:creationId xmlns:a16="http://schemas.microsoft.com/office/drawing/2014/main" id="{E786729D-94B5-4F65-8AAF-54E662C1F3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0299" y="1649864"/>
            <a:ext cx="6861681" cy="507831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class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ThreadedFileLogger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implements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Logger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private final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Logger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internalLogger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private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Lock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lock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=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new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ReentrantLock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627A"/>
                </a:solidFill>
                <a:effectLst/>
                <a:latin typeface="Fira Code" pitchFamily="1" charset="0"/>
                <a:cs typeface="Fira Code" pitchFamily="1" charset="0"/>
              </a:rPr>
              <a:t>ThreadedFileLogger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String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outFile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)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throws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IOException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internalLogger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=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new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FileLogger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outFile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9E880D"/>
                </a:solidFill>
                <a:effectLst/>
                <a:latin typeface="Fira Code" pitchFamily="1" charset="0"/>
                <a:cs typeface="Fira Code" pitchFamily="1" charset="0"/>
              </a:rPr>
              <a:t>@Override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9E880D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9E880D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void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627A"/>
                </a:solidFill>
                <a:effectLst/>
                <a:latin typeface="Fira Code" pitchFamily="1" charset="0"/>
                <a:cs typeface="Fira Code" pitchFamily="1" charset="0"/>
              </a:rPr>
              <a:t>log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LogLevel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level,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String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message) 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new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Thread(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new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Runnable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 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9E880D"/>
                </a:solidFill>
                <a:effectLst/>
                <a:latin typeface="Fira Code" pitchFamily="1" charset="0"/>
                <a:cs typeface="Fira Code" pitchFamily="1" charset="0"/>
              </a:rPr>
              <a:t>@Override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9E880D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9E880D"/>
                </a:solidFill>
                <a:effectLst/>
                <a:latin typeface="Fira Code" pitchFamily="1" charset="0"/>
                <a:cs typeface="Fira Code" pitchFamily="1" charset="0"/>
              </a:rPr>
              <a:t>    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void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627A"/>
                </a:solidFill>
                <a:effectLst/>
                <a:latin typeface="Fira Code" pitchFamily="1" charset="0"/>
                <a:cs typeface="Fira Code" pitchFamily="1" charset="0"/>
              </a:rPr>
              <a:t>run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 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try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lock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.lock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internalLogger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.log(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51691"/>
                </a:solidFill>
                <a:effectLst/>
                <a:latin typeface="Fira Code" pitchFamily="1" charset="0"/>
                <a:cs typeface="Fira Code" pitchFamily="1" charset="0"/>
              </a:rPr>
              <a:t>level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,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51691"/>
                </a:solidFill>
                <a:effectLst/>
                <a:latin typeface="Fira Code" pitchFamily="1" charset="0"/>
                <a:cs typeface="Fira Code" pitchFamily="1" charset="0"/>
              </a:rPr>
              <a:t>message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    }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catch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IOException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e) 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try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    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internalLogger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.log(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LogLevel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</a:t>
            </a:r>
            <a:r>
              <a:rPr kumimoji="0" lang="en-US" altLang="en-US" sz="900" b="0" i="1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ERROR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,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Arrays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</a:t>
            </a:r>
            <a:r>
              <a:rPr kumimoji="0" lang="en-US" altLang="en-US" sz="900" b="0" i="1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toString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e.getStackTrace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()));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    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internalLogger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.close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        }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catch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IOException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ignored) {}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    } 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finally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lock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.unlock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}).start();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9E880D"/>
                </a:solidFill>
                <a:effectLst/>
                <a:latin typeface="Fira Code" pitchFamily="1" charset="0"/>
                <a:cs typeface="Fira Code" pitchFamily="1" charset="0"/>
              </a:rPr>
              <a:t>@Override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9E880D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9E880D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void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627A"/>
                </a:solidFill>
                <a:effectLst/>
                <a:latin typeface="Fira Code" pitchFamily="1" charset="0"/>
                <a:cs typeface="Fira Code" pitchFamily="1" charset="0"/>
              </a:rPr>
              <a:t>close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throws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IOException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internalLogger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.close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}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Rectangle 5">
            <a:extLst>
              <a:ext uri="{FF2B5EF4-FFF2-40B4-BE49-F238E27FC236}">
                <a16:creationId xmlns:a16="http://schemas.microsoft.com/office/drawing/2014/main" id="{4CC15D95-227A-45A8-9DDF-99E748170F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68692" y="5809472"/>
            <a:ext cx="2636322" cy="78483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LOG: Sqrt of number 3 is 1.732051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LOG: Sqrt of number 4 is 2.000000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LOG: Sqrt of number 53 is 7.280110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LOG: Sqrt of number 5 is 2.236068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LOG: Sqrt of number 6 is 2.449490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FED0EDD-319F-4B60-B020-82C36FAC1A6B}"/>
              </a:ext>
            </a:extLst>
          </p:cNvPr>
          <p:cNvSpPr txBox="1"/>
          <p:nvPr/>
        </p:nvSpPr>
        <p:spPr>
          <a:xfrm>
            <a:off x="1139932" y="6081846"/>
            <a:ext cx="32135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b="1" u="sng" dirty="0"/>
              <a:t>We need a scheduler to keep the correct order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89EE71E-558F-4625-AF18-E34385E04A34}"/>
              </a:ext>
            </a:extLst>
          </p:cNvPr>
          <p:cNvSpPr txBox="1"/>
          <p:nvPr/>
        </p:nvSpPr>
        <p:spPr>
          <a:xfrm>
            <a:off x="9137650" y="161466"/>
            <a:ext cx="2904605" cy="83099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 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LogLevel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enum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rgbClr val="0033B3"/>
              </a:solidFill>
              <a:effectLst/>
              <a:latin typeface="Fira Code" pitchFamily="1" charset="0"/>
              <a:cs typeface="Fira Code" pitchFamily="1" charset="0"/>
            </a:endParaRPr>
          </a:p>
          <a:p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  Logger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 interface</a:t>
            </a:r>
          </a:p>
          <a:p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	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FileLogger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class</a:t>
            </a:r>
          </a:p>
          <a:p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+   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00FF00"/>
                </a:highlight>
                <a:latin typeface="Fira Code" pitchFamily="1" charset="0"/>
                <a:cs typeface="Fira Code" pitchFamily="1" charset="0"/>
              </a:rPr>
              <a:t>ThreadedFileLogger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class</a:t>
            </a:r>
            <a:endParaRPr lang="en-US" sz="12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E4C53BF-555A-4203-B136-3CE98A684D57}"/>
              </a:ext>
            </a:extLst>
          </p:cNvPr>
          <p:cNvSpPr/>
          <p:nvPr/>
        </p:nvSpPr>
        <p:spPr>
          <a:xfrm>
            <a:off x="6299860" y="3705101"/>
            <a:ext cx="2798055" cy="1647949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36BF70-7B82-40B1-8738-8D4F66F92F03}"/>
              </a:ext>
            </a:extLst>
          </p:cNvPr>
          <p:cNvSpPr txBox="1"/>
          <p:nvPr/>
        </p:nvSpPr>
        <p:spPr>
          <a:xfrm>
            <a:off x="9283583" y="2847898"/>
            <a:ext cx="1375954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- Lock</a:t>
            </a:r>
          </a:p>
          <a:p>
            <a:r>
              <a:rPr lang="en-US" dirty="0"/>
              <a:t>- Log</a:t>
            </a:r>
          </a:p>
          <a:p>
            <a:r>
              <a:rPr lang="en-US" dirty="0"/>
              <a:t>- Unlock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8D34269-4488-4407-B7CA-38110240150B}"/>
              </a:ext>
            </a:extLst>
          </p:cNvPr>
          <p:cNvCxnSpPr>
            <a:stCxn id="4" idx="0"/>
            <a:endCxn id="5" idx="1"/>
          </p:cNvCxnSpPr>
          <p:nvPr/>
        </p:nvCxnSpPr>
        <p:spPr>
          <a:xfrm flipV="1">
            <a:off x="7698888" y="3309563"/>
            <a:ext cx="1584695" cy="3955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4102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305"/>
    </mc:Choice>
    <mc:Fallback xmlns="">
      <p:transition spd="slow" advTm="75305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C3F88F-929C-4E29-A741-72D4FA731A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6064" y="764032"/>
            <a:ext cx="10395778" cy="1609344"/>
          </a:xfrm>
        </p:spPr>
        <p:txBody>
          <a:bodyPr/>
          <a:lstStyle/>
          <a:p>
            <a:r>
              <a:rPr lang="en-US" dirty="0"/>
              <a:t>Adding a scheduler</a:t>
            </a: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49BAB68C-7776-42D4-941B-3BDA9900B5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67155" y="128096"/>
            <a:ext cx="5698175" cy="660180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class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LoggerScheduler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implements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Runnable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private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Queue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&lt;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Message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&gt;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queue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=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new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ArrayDeque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&lt;&gt;();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private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Lock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queueLock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=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new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ReentrantLock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private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Logger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servant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627A"/>
                </a:solidFill>
                <a:effectLst/>
                <a:latin typeface="Fira Code" pitchFamily="1" charset="0"/>
                <a:cs typeface="Fira Code" pitchFamily="1" charset="0"/>
              </a:rPr>
              <a:t>LoggerScheduler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Logger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servant) 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this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servant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= servant;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void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627A"/>
                </a:solidFill>
                <a:effectLst/>
                <a:latin typeface="Fira Code" pitchFamily="1" charset="0"/>
                <a:cs typeface="Fira Code" pitchFamily="1" charset="0"/>
              </a:rPr>
              <a:t>insertMessage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Message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message) 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queueLock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.lock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queue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.add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(message);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queueLock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.unlock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9E880D"/>
                </a:solidFill>
                <a:effectLst/>
                <a:latin typeface="Fira Code" pitchFamily="1" charset="0"/>
                <a:cs typeface="Fira Code" pitchFamily="1" charset="0"/>
              </a:rPr>
              <a:t>@Override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9E880D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9E880D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void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627A"/>
                </a:solidFill>
                <a:effectLst/>
                <a:latin typeface="Fira Code" pitchFamily="1" charset="0"/>
                <a:cs typeface="Fira Code" pitchFamily="1" charset="0"/>
              </a:rPr>
              <a:t>run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 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while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true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) 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queueLock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.lock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tryDispatchMessage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queueLock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.unlock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private void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627A"/>
                </a:solidFill>
                <a:effectLst/>
                <a:latin typeface="Fira Code" pitchFamily="1" charset="0"/>
                <a:cs typeface="Fira Code" pitchFamily="1" charset="0"/>
              </a:rPr>
              <a:t>tryDispatchMessage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 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Message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bestMessage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=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null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for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var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message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: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queue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) 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if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bestMessage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==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null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||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bestMessage.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ordNum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&gt;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message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ordNum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) 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bestMessage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=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message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if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bestMessage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!=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null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) 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queue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.remove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bestMessage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try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servant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.log(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bestMessage.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level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,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bestMessage.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message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}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catch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IOException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e) 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try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servant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.log(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LogLevel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</a:t>
            </a:r>
            <a:r>
              <a:rPr kumimoji="0" lang="en-US" altLang="en-US" sz="900" b="0" i="1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ERROR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,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e.getStackTrace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().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toString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servant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.close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    }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catch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IOException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ignored) {}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}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F819E4-2ED2-40A9-9A39-F57A0513A267}"/>
              </a:ext>
            </a:extLst>
          </p:cNvPr>
          <p:cNvSpPr txBox="1"/>
          <p:nvPr/>
        </p:nvSpPr>
        <p:spPr>
          <a:xfrm>
            <a:off x="622300" y="2222500"/>
            <a:ext cx="5321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Scheduler runs on a separate thread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Actively inspects messages, looking for the best one to dispatch based on heuristics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7478095-0677-4468-8856-D75F6704E3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237" y="3627576"/>
            <a:ext cx="4781550" cy="276225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012AA05-EF5B-411A-8E8A-E0E89C1818A5}"/>
              </a:ext>
            </a:extLst>
          </p:cNvPr>
          <p:cNvSpPr txBox="1"/>
          <p:nvPr/>
        </p:nvSpPr>
        <p:spPr>
          <a:xfrm>
            <a:off x="126670" y="110283"/>
            <a:ext cx="2904605" cy="10156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 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LogLevel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enum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rgbClr val="0033B3"/>
              </a:solidFill>
              <a:effectLst/>
              <a:latin typeface="Fira Code" pitchFamily="1" charset="0"/>
              <a:cs typeface="Fira Code" pitchFamily="1" charset="0"/>
            </a:endParaRPr>
          </a:p>
          <a:p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  Logger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 interface</a:t>
            </a:r>
          </a:p>
          <a:p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	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FileLogger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class</a:t>
            </a:r>
          </a:p>
          <a:p>
            <a:r>
              <a:rPr lang="en-US" altLang="en-US" sz="1200" dirty="0">
                <a:solidFill>
                  <a:srgbClr val="000000"/>
                </a:solidFill>
                <a:latin typeface="Fira Code" pitchFamily="1" charset="0"/>
                <a:cs typeface="Fira Code" pitchFamily="1" charset="0"/>
              </a:rPr>
              <a:t>	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ThreadedFileLogger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class</a:t>
            </a:r>
          </a:p>
          <a:p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+ 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00FF00"/>
                </a:highlight>
                <a:latin typeface="Fira Code" pitchFamily="1" charset="0"/>
                <a:cs typeface="Fira Code" pitchFamily="1" charset="0"/>
              </a:rPr>
              <a:t>LoggerScheduler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class</a:t>
            </a:r>
            <a:endParaRPr lang="en-US" sz="12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36C54B8-311C-4DE7-BC3D-23E44402AD92}"/>
              </a:ext>
            </a:extLst>
          </p:cNvPr>
          <p:cNvSpPr/>
          <p:nvPr/>
        </p:nvSpPr>
        <p:spPr>
          <a:xfrm>
            <a:off x="6994566" y="2737263"/>
            <a:ext cx="1775361" cy="691738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A134B05-9623-4F4F-AACE-510BED656F43}"/>
              </a:ext>
            </a:extLst>
          </p:cNvPr>
          <p:cNvSpPr txBox="1"/>
          <p:nvPr/>
        </p:nvSpPr>
        <p:spPr>
          <a:xfrm flipH="1">
            <a:off x="9279480" y="2799028"/>
            <a:ext cx="2596740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Scheduler’s dispatch loop, needs to unlock to give space for proxy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70FCEBD-D6AC-454E-82DA-F3C357FD8902}"/>
              </a:ext>
            </a:extLst>
          </p:cNvPr>
          <p:cNvCxnSpPr>
            <a:stCxn id="3" idx="3"/>
            <a:endCxn id="8" idx="3"/>
          </p:cNvCxnSpPr>
          <p:nvPr/>
        </p:nvCxnSpPr>
        <p:spPr>
          <a:xfrm flipH="1" flipV="1">
            <a:off x="8769927" y="3083132"/>
            <a:ext cx="509553" cy="1775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8A48637F-20A5-436A-941B-C5EFD7115A93}"/>
              </a:ext>
            </a:extLst>
          </p:cNvPr>
          <p:cNvSpPr/>
          <p:nvPr/>
        </p:nvSpPr>
        <p:spPr>
          <a:xfrm>
            <a:off x="6994567" y="1755458"/>
            <a:ext cx="1371600" cy="467042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C92974C-65E7-47ED-BC60-F649E09E7FB1}"/>
              </a:ext>
            </a:extLst>
          </p:cNvPr>
          <p:cNvSpPr txBox="1"/>
          <p:nvPr/>
        </p:nvSpPr>
        <p:spPr>
          <a:xfrm flipH="1">
            <a:off x="9067535" y="1783457"/>
            <a:ext cx="2808685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Synchronized method to alter queue, called from non-scheduler threads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87BD32C-5C97-43B3-AC1C-277C96D18543}"/>
              </a:ext>
            </a:extLst>
          </p:cNvPr>
          <p:cNvCxnSpPr>
            <a:stCxn id="13" idx="3"/>
            <a:endCxn id="17" idx="3"/>
          </p:cNvCxnSpPr>
          <p:nvPr/>
        </p:nvCxnSpPr>
        <p:spPr>
          <a:xfrm>
            <a:off x="8366167" y="1988979"/>
            <a:ext cx="701368" cy="2561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2479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286"/>
    </mc:Choice>
    <mc:Fallback xmlns="">
      <p:transition spd="slow" advTm="15286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C3F88F-929C-4E29-A741-72D4FA731A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3363" y="511053"/>
            <a:ext cx="10395778" cy="1609344"/>
          </a:xfrm>
        </p:spPr>
        <p:txBody>
          <a:bodyPr/>
          <a:lstStyle/>
          <a:p>
            <a:r>
              <a:rPr lang="en-US" dirty="0"/>
              <a:t>Adding a scheduler</a:t>
            </a:r>
          </a:p>
        </p:txBody>
      </p:sp>
      <p:sp>
        <p:nvSpPr>
          <p:cNvPr id="10" name="Rectangle 1">
            <a:extLst>
              <a:ext uri="{FF2B5EF4-FFF2-40B4-BE49-F238E27FC236}">
                <a16:creationId xmlns:a16="http://schemas.microsoft.com/office/drawing/2014/main" id="{5FD499CD-092B-4B26-A810-33A1FACD3E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0935" y="1711382"/>
            <a:ext cx="4803569" cy="272382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class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ThreadedFileLogger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implements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Logger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private final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LoggerScheduler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scheduler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627A"/>
                </a:solidFill>
                <a:effectLst/>
                <a:latin typeface="Fira Code" pitchFamily="1" charset="0"/>
                <a:cs typeface="Fira Code" pitchFamily="1" charset="0"/>
              </a:rPr>
              <a:t>ThreadedFileLogger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String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outFile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)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throws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IOException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var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internalLogger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=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new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FileLogger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outFile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scheduler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=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new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LoggerScheduler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internalLogger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new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Thread(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scheduler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).start();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9E880D"/>
                </a:solidFill>
                <a:effectLst/>
                <a:latin typeface="Fira Code" pitchFamily="1" charset="0"/>
                <a:cs typeface="Fira Code" pitchFamily="1" charset="0"/>
              </a:rPr>
              <a:t>@Override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9E880D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9E880D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void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627A"/>
                </a:solidFill>
                <a:effectLst/>
                <a:latin typeface="Fira Code" pitchFamily="1" charset="0"/>
                <a:cs typeface="Fira Code" pitchFamily="1" charset="0"/>
              </a:rPr>
              <a:t>log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LogLevel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level,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String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message) 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scheduler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.insertMessage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new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Message(level, message));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9E880D"/>
                </a:solidFill>
                <a:effectLst/>
                <a:latin typeface="Fira Code" pitchFamily="1" charset="0"/>
                <a:cs typeface="Fira Code" pitchFamily="1" charset="0"/>
              </a:rPr>
              <a:t>@Override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9E880D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9E880D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void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627A"/>
                </a:solidFill>
                <a:effectLst/>
                <a:latin typeface="Fira Code" pitchFamily="1" charset="0"/>
                <a:cs typeface="Fira Code" pitchFamily="1" charset="0"/>
              </a:rPr>
              <a:t>close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()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throws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IOException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}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79B07847-1F59-4BC9-8791-8DE33D6BC3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0935" y="4737604"/>
            <a:ext cx="3841750" cy="1754326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class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Message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private static int </a:t>
            </a:r>
            <a:r>
              <a:rPr kumimoji="0" lang="en-US" altLang="en-US" sz="900" b="0" i="1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ordNumCounter</a:t>
            </a:r>
            <a:r>
              <a:rPr kumimoji="0" lang="en-US" altLang="en-US" sz="900" b="0" i="1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=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1750EB"/>
                </a:solidFill>
                <a:effectLst/>
                <a:latin typeface="Fira Code" pitchFamily="1" charset="0"/>
                <a:cs typeface="Fira Code" pitchFamily="1" charset="0"/>
              </a:rPr>
              <a:t>0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int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ordNum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LogLevel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level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String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message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public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627A"/>
                </a:solidFill>
                <a:effectLst/>
                <a:latin typeface="Fira Code" pitchFamily="1" charset="0"/>
                <a:cs typeface="Fira Code" pitchFamily="1" charset="0"/>
              </a:rPr>
              <a:t>Message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(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LogLevel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level,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String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message) {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ordNum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= </a:t>
            </a:r>
            <a:r>
              <a:rPr kumimoji="0" lang="en-US" altLang="en-US" sz="900" b="0" i="1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ordNumCounter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++;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this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level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= level;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   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this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.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message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871094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= message;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    }</a:t>
            </a:r>
            <a:b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</a:b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80808"/>
                </a:solidFill>
                <a:effectLst/>
                <a:latin typeface="Fira Code" pitchFamily="1" charset="0"/>
                <a:cs typeface="Fira Code" pitchFamily="1" charset="0"/>
              </a:rPr>
              <a:t>}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6F5A40-D300-49E5-B733-30B6655D16E0}"/>
              </a:ext>
            </a:extLst>
          </p:cNvPr>
          <p:cNvSpPr txBox="1"/>
          <p:nvPr/>
        </p:nvSpPr>
        <p:spPr>
          <a:xfrm>
            <a:off x="717550" y="1993900"/>
            <a:ext cx="49911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Wrap logging parameters in a Message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/>
              <a:t>Also contains info for Scheduler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err="1"/>
              <a:t>ThreadedFileLogger</a:t>
            </a:r>
            <a:r>
              <a:rPr lang="en-US" dirty="0"/>
              <a:t> talks with Scheduler instead of Servant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AA83DE-A5F0-423F-AC5F-58FCC986FB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413" y="3453455"/>
            <a:ext cx="5305425" cy="303847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B19FA21-BF35-4D4F-A5ED-DA6FBDAB5273}"/>
              </a:ext>
            </a:extLst>
          </p:cNvPr>
          <p:cNvSpPr txBox="1"/>
          <p:nvPr/>
        </p:nvSpPr>
        <p:spPr>
          <a:xfrm>
            <a:off x="9150382" y="115396"/>
            <a:ext cx="2904605" cy="120032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 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LogLevel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enum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rgbClr val="0033B3"/>
              </a:solidFill>
              <a:effectLst/>
              <a:latin typeface="Fira Code" pitchFamily="1" charset="0"/>
              <a:cs typeface="Fira Code" pitchFamily="1" charset="0"/>
            </a:endParaRPr>
          </a:p>
          <a:p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  Logger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 interface</a:t>
            </a:r>
          </a:p>
          <a:p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	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FileLogger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class</a:t>
            </a:r>
          </a:p>
          <a:p>
            <a:r>
              <a:rPr lang="en-US" altLang="en-US" sz="1200" dirty="0">
                <a:solidFill>
                  <a:srgbClr val="000000"/>
                </a:solidFill>
                <a:latin typeface="Fira Code" pitchFamily="1" charset="0"/>
                <a:cs typeface="Fira Code" pitchFamily="1" charset="0"/>
              </a:rPr>
              <a:t>~	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00"/>
                </a:highlight>
                <a:latin typeface="Fira Code" pitchFamily="1" charset="0"/>
                <a:cs typeface="Fira Code" pitchFamily="1" charset="0"/>
              </a:rPr>
              <a:t>ThreadedFileLogger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class</a:t>
            </a:r>
          </a:p>
          <a:p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+ 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LoggerScheduler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class</a:t>
            </a:r>
          </a:p>
          <a:p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+ 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00FF00"/>
                </a:highlight>
                <a:latin typeface="Fira Code" pitchFamily="1" charset="0"/>
                <a:cs typeface="Fira Code" pitchFamily="1" charset="0"/>
              </a:rPr>
              <a:t>Message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Fira Code" pitchFamily="1" charset="0"/>
                <a:cs typeface="Fira Code" pitchFamily="1" charset="0"/>
              </a:rPr>
              <a:t>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33B3"/>
                </a:solidFill>
                <a:effectLst/>
                <a:latin typeface="Fira Code" pitchFamily="1" charset="0"/>
                <a:cs typeface="Fira Code" pitchFamily="1" charset="0"/>
              </a:rPr>
              <a:t>class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830663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17"/>
    </mc:Choice>
    <mc:Fallback xmlns="">
      <p:transition spd="slow" advTm="5217"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1146</TotalTime>
  <Words>4002</Words>
  <Application>Microsoft Office PowerPoint</Application>
  <PresentationFormat>Widescreen</PresentationFormat>
  <Paragraphs>273</Paragraphs>
  <Slides>27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Arial</vt:lpstr>
      <vt:lpstr>Calibri</vt:lpstr>
      <vt:lpstr>Courier New</vt:lpstr>
      <vt:lpstr>Fira Code</vt:lpstr>
      <vt:lpstr>Rockwell</vt:lpstr>
      <vt:lpstr>Rockwell Condensed</vt:lpstr>
      <vt:lpstr>Wingdings</vt:lpstr>
      <vt:lpstr>Wood Type</vt:lpstr>
      <vt:lpstr>Actor Object &amp; Monitor Object patterns</vt:lpstr>
      <vt:lpstr>Why parallelism?</vt:lpstr>
      <vt:lpstr>Why, parallelism?!</vt:lpstr>
      <vt:lpstr>Active Object pattern</vt:lpstr>
      <vt:lpstr>The problem – A logger</vt:lpstr>
      <vt:lpstr>Classic logger in main thread</vt:lpstr>
      <vt:lpstr>logger in another thread</vt:lpstr>
      <vt:lpstr>Adding a scheduler</vt:lpstr>
      <vt:lpstr>Adding a scheduler</vt:lpstr>
      <vt:lpstr>Adding a scheduler</vt:lpstr>
      <vt:lpstr>Making Messages into requests</vt:lpstr>
      <vt:lpstr>Making Messages into requests</vt:lpstr>
      <vt:lpstr>Making Messages into requests</vt:lpstr>
      <vt:lpstr>Creating future</vt:lpstr>
      <vt:lpstr>Active Object pattern - Formally</vt:lpstr>
      <vt:lpstr>Active Object pattern vs. our logger</vt:lpstr>
      <vt:lpstr>Active object – last analogy:  The restaurant</vt:lpstr>
      <vt:lpstr>The flow</vt:lpstr>
      <vt:lpstr>Active object – why and when</vt:lpstr>
      <vt:lpstr>Monitor object</vt:lpstr>
      <vt:lpstr>The problem –  order manager</vt:lpstr>
      <vt:lpstr>Adding heuristic</vt:lpstr>
      <vt:lpstr>Adding heuristic</vt:lpstr>
      <vt:lpstr>Monitor object pattern - formally</vt:lpstr>
      <vt:lpstr>Monitor object pattern - formally</vt:lpstr>
      <vt:lpstr>The flow</vt:lpstr>
      <vt:lpstr>Monitor object – why and when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Actor Object &amp; Monitor Object patterns</dc:title>
  <dc:creator>Samuel Novelinka</dc:creator>
  <cp:lastModifiedBy>Filip Zavoral</cp:lastModifiedBy>
  <cp:revision>8</cp:revision>
  <dcterms:created xsi:type="dcterms:W3CDTF">2022-04-24T11:33:14Z</dcterms:created>
  <dcterms:modified xsi:type="dcterms:W3CDTF">2022-06-25T17:57:30Z</dcterms:modified>
</cp:coreProperties>
</file>