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35"/>
  </p:notesMasterIdLst>
  <p:handoutMasterIdLst>
    <p:handoutMasterId r:id="rId36"/>
  </p:handout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</p:sldIdLst>
  <p:sldSz cx="10080625" cy="5670550"/>
  <p:notesSz cx="7559675" cy="10691813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86">
          <p15:clr>
            <a:srgbClr val="A4A3A4"/>
          </p15:clr>
        </p15:guide>
        <p15:guide id="2" pos="317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4" y="2472"/>
      </p:cViewPr>
      <p:guideLst>
        <p:guide orient="horz" pos="1786"/>
        <p:guide pos="317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theme" Target="theme/theme1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cs-CZ" sz="1400" b="0" i="0" u="none" strike="noStrike" kern="1200" cap="none">
              <a:ln>
                <a:noFill/>
              </a:ln>
              <a:latin typeface="Liberation Sans" pitchFamily="18"/>
              <a:ea typeface="Segoe UI" pitchFamily="2"/>
              <a:cs typeface="Tahoma" pitchFamily="2"/>
            </a:endParaRPr>
          </a:p>
        </p:txBody>
      </p:sp>
      <p:sp>
        <p:nvSpPr>
          <p:cNvPr id="3" name="Zástupný symbol pro datum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/>
          <a:lstStyle/>
          <a:p>
            <a:pPr marL="0" marR="0" lvl="0" indent="0" algn="r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cs-CZ" sz="1400" b="0" i="0" u="none" strike="noStrike" kern="1200" cap="none">
              <a:ln>
                <a:noFill/>
              </a:ln>
              <a:latin typeface="Liberation Sans" pitchFamily="18"/>
              <a:ea typeface="Segoe UI" pitchFamily="2"/>
              <a:cs typeface="Tahoma" pitchFamily="2"/>
            </a:endParaRPr>
          </a:p>
        </p:txBody>
      </p:sp>
      <p:sp>
        <p:nvSpPr>
          <p:cNvPr id="4" name="Zástupný symbol pro zápatí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="b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cs-CZ" sz="1400" b="0" i="0" u="none" strike="noStrike" kern="1200" cap="none">
              <a:ln>
                <a:noFill/>
              </a:ln>
              <a:latin typeface="Liberation Sans" pitchFamily="18"/>
              <a:ea typeface="Segoe UI" pitchFamily="2"/>
              <a:cs typeface="Tahoma" pitchFamily="2"/>
            </a:endParaRPr>
          </a:p>
        </p:txBody>
      </p:sp>
      <p:sp>
        <p:nvSpPr>
          <p:cNvPr id="5" name="Zástupný symbol pro číslo snímku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="b" anchorCtr="0" compatLnSpc="0"/>
          <a:lstStyle/>
          <a:p>
            <a:pPr marL="0" marR="0" lvl="0" indent="0" algn="r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47FFD298-A087-43D7-9798-86353DB9FC78}" type="slidenum">
              <a:t>‹#›</a:t>
            </a:fld>
            <a:endParaRPr lang="cs-CZ" sz="1400" b="0" i="0" u="none" strike="noStrike" kern="1200" cap="none">
              <a:ln>
                <a:noFill/>
              </a:ln>
              <a:latin typeface="Liberation Sans" pitchFamily="18"/>
              <a:ea typeface="Segoe UI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2700627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 idx="2"/>
          </p:nvPr>
        </p:nvSpPr>
        <p:spPr>
          <a:xfrm>
            <a:off x="216000" y="812520"/>
            <a:ext cx="7127279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cs-CZ"/>
          </a:p>
        </p:txBody>
      </p:sp>
      <p:sp>
        <p:nvSpPr>
          <p:cNvPr id="4" name="Zástupný symbol pro záhlaví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hangingPunct="0">
              <a:buNone/>
              <a:tabLst/>
              <a:defRPr lang="cs-CZ" sz="1400" kern="1200">
                <a:latin typeface="Liberation Sans" pitchFamily="18"/>
                <a:ea typeface="Segoe UI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5" name="Zástupný symbol pro datum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hangingPunct="0">
              <a:buNone/>
              <a:tabLst/>
              <a:defRPr lang="cs-CZ" sz="1400" kern="1200">
                <a:latin typeface="Liberation Sans" pitchFamily="18"/>
                <a:ea typeface="Segoe UI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6" name="Zástupný symbol pro zápatí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hangingPunct="0">
              <a:buNone/>
              <a:tabLst/>
              <a:defRPr lang="cs-CZ" sz="1400" kern="1200">
                <a:latin typeface="Liberation Sans" pitchFamily="18"/>
                <a:ea typeface="Segoe UI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7" name="Zástupný symbol pro číslo snímku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algn="r" hangingPunct="0">
              <a:buNone/>
              <a:tabLst/>
              <a:defRPr lang="cs-CZ" sz="1400" kern="1200">
                <a:latin typeface="Liberation Sans" pitchFamily="18"/>
                <a:ea typeface="Segoe UI" pitchFamily="2"/>
                <a:cs typeface="Tahoma" pitchFamily="2"/>
              </a:defRPr>
            </a:lvl1pPr>
          </a:lstStyle>
          <a:p>
            <a:pPr lvl="0"/>
            <a:fld id="{F37A9E45-25F1-4816-B6A6-D2A2C3A35874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99609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hangingPunct="0">
      <a:tabLst/>
      <a:defRPr lang="cs-CZ" sz="2000" b="0" i="0" u="none" strike="noStrike" kern="1200" cap="none">
        <a:ln>
          <a:noFill/>
        </a:ln>
        <a:highlight>
          <a:scrgbClr r="0" g="0" b="0">
            <a:alpha val="0"/>
          </a:scrgbClr>
        </a:highlight>
        <a:latin typeface="Liberation Sans" pitchFamily="18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cs-CZ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cs-CZ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cs-CZ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cs-CZ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cs-CZ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cs-CZ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cs-CZ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cs-CZ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cs-CZ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cs-CZ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cs-CZ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cs-CZ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cs-CZ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cs-CZ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cs-CZ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cs-CZ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cs-CZ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cs-CZ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cs-CZ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cs-CZ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cs-CZ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cs-CZ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cs-CZ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cs-CZ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cs-CZ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cs-CZ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cs-CZ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cs-CZ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cs-CZ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55650" y="1762125"/>
            <a:ext cx="8569325" cy="1214438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12888" y="3213100"/>
            <a:ext cx="7056437" cy="14493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3560569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1983194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894513" y="647700"/>
            <a:ext cx="2249487" cy="3898900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44463" y="647700"/>
            <a:ext cx="6597650" cy="3898900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23423269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55650" y="1762125"/>
            <a:ext cx="8569325" cy="1214438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12888" y="3213100"/>
            <a:ext cx="7056437" cy="14493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69897A1-6FE2-4F99-8E4E-E3361B9D58A6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282352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0B23B1C-D7C6-4657-9DC9-3EF57601890D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786668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96925" y="3643313"/>
            <a:ext cx="8567738" cy="11271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96925" y="2403475"/>
            <a:ext cx="8567738" cy="12398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9B4A440-E7EC-4A7B-851A-1529BF5C8DB9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835755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03238" y="1327150"/>
            <a:ext cx="4459287" cy="32877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14925" y="1327150"/>
            <a:ext cx="4460875" cy="32877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270A375-B463-426E-BE21-613A4721BD75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082468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4825" y="227013"/>
            <a:ext cx="9072563" cy="944562"/>
          </a:xfrm>
        </p:spPr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04825" y="1270000"/>
            <a:ext cx="4452938" cy="5286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04825" y="1798638"/>
            <a:ext cx="4452938" cy="32670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5121275" y="1270000"/>
            <a:ext cx="4456113" cy="5286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5121275" y="1798638"/>
            <a:ext cx="4456113" cy="32670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6EB3659-60B9-48E9-AA1C-3370451EA713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498417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D15FD99-C98A-4189-AB56-67984ACFAAAC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74375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37C7928-F785-4F22-9CDF-C65ACB7ACA2A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20332691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4825" y="225425"/>
            <a:ext cx="3316288" cy="9604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41763" y="225425"/>
            <a:ext cx="5635625" cy="48402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04825" y="1185863"/>
            <a:ext cx="3316288" cy="38798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BB206A6-AC87-4F5B-A9C8-279BD675E7D5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828305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18419216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976438" y="3968750"/>
            <a:ext cx="6048375" cy="4699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976438" y="506413"/>
            <a:ext cx="6048375" cy="34020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976438" y="4438650"/>
            <a:ext cx="6048375" cy="6651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9BEE3AE-7F0F-411A-9EEA-139C1DEA971E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42370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6E08B31-74AA-437D-87FC-DB398D223301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7933023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299325" y="71438"/>
            <a:ext cx="2384425" cy="4543425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44463" y="71438"/>
            <a:ext cx="7002462" cy="4543425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23F7B34-F81A-46E2-9BB7-ECAF4F89924E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783347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55650" y="1762125"/>
            <a:ext cx="8569325" cy="1214438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12888" y="3213100"/>
            <a:ext cx="7056437" cy="14493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19C31AF-8F01-4D6E-8865-85A2FB19D3CD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489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21161B6-A612-4C4E-8F65-C4F52A265F75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2786929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96925" y="3643313"/>
            <a:ext cx="8567738" cy="11271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96925" y="2403475"/>
            <a:ext cx="8567738" cy="12398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71FD5EA-F8B5-40DE-B764-A6265A01BAAE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1774771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03238" y="1327150"/>
            <a:ext cx="4459287" cy="32877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14925" y="1327150"/>
            <a:ext cx="4460875" cy="32877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199909F-D8C6-4898-B25B-180211B02BD4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161794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4825" y="227013"/>
            <a:ext cx="9072563" cy="944562"/>
          </a:xfrm>
        </p:spPr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04825" y="1270000"/>
            <a:ext cx="4452938" cy="5286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04825" y="1798638"/>
            <a:ext cx="4452938" cy="32670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5121275" y="1270000"/>
            <a:ext cx="4456113" cy="5286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5121275" y="1798638"/>
            <a:ext cx="4456113" cy="32670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30C6361-A956-417C-A8BF-545203045A89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4129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3B0D3F9-CA05-4F7D-AAF7-5AB10667EA3B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3203002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346F6B2-0818-4B62-BBA0-362A993C60D7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005859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96925" y="3643313"/>
            <a:ext cx="8567738" cy="11271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96925" y="2403475"/>
            <a:ext cx="8567738" cy="12398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139826473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4825" y="225425"/>
            <a:ext cx="3316288" cy="9604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41763" y="225425"/>
            <a:ext cx="5635625" cy="48402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04825" y="1185863"/>
            <a:ext cx="3316288" cy="38798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77190C6-04DC-406F-95A3-F4FB4C51D1AA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0672703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976438" y="3968750"/>
            <a:ext cx="6048375" cy="4699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976438" y="506413"/>
            <a:ext cx="6048375" cy="34020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976438" y="4438650"/>
            <a:ext cx="6048375" cy="6651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2FB2BAD-165D-4071-A1E0-8692881115FE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9756144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C141319-53BE-47B8-8F6B-9F8B1C4A51B3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163509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299325" y="71438"/>
            <a:ext cx="2384425" cy="4543425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44463" y="71438"/>
            <a:ext cx="7002462" cy="4543425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9047C63-172C-4E3A-8548-FAEE71393336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417601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584325" y="647700"/>
            <a:ext cx="3162300" cy="25987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899025" y="647700"/>
            <a:ext cx="3163888" cy="25987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40842733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4825" y="227013"/>
            <a:ext cx="9072563" cy="944562"/>
          </a:xfrm>
        </p:spPr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04825" y="1270000"/>
            <a:ext cx="4452938" cy="5286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04825" y="1798638"/>
            <a:ext cx="4452938" cy="32670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5121275" y="1270000"/>
            <a:ext cx="4456113" cy="5286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5121275" y="1798638"/>
            <a:ext cx="4456113" cy="32670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832068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210204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2363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4825" y="225425"/>
            <a:ext cx="3316288" cy="9604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41763" y="225425"/>
            <a:ext cx="5635625" cy="48402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04825" y="1185863"/>
            <a:ext cx="3316288" cy="38798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24240034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976438" y="3968750"/>
            <a:ext cx="6048375" cy="4699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976438" y="506413"/>
            <a:ext cx="6048375" cy="34020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976438" y="4438650"/>
            <a:ext cx="6048375" cy="6651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3368911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 txBox="1">
            <a:spLocks noGrp="1"/>
          </p:cNvSpPr>
          <p:nvPr>
            <p:ph type="title"/>
          </p:nvPr>
        </p:nvSpPr>
        <p:spPr>
          <a:xfrm>
            <a:off x="144000" y="3888000"/>
            <a:ext cx="9000000" cy="658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cs-CZ"/>
          </a:p>
        </p:txBody>
      </p:sp>
      <p:sp>
        <p:nvSpPr>
          <p:cNvPr id="3" name="Zástupný symbol pro text 2"/>
          <p:cNvSpPr txBox="1">
            <a:spLocks noGrp="1"/>
          </p:cNvSpPr>
          <p:nvPr>
            <p:ph type="body" idx="1"/>
          </p:nvPr>
        </p:nvSpPr>
        <p:spPr>
          <a:xfrm>
            <a:off x="1584000" y="648000"/>
            <a:ext cx="6479640" cy="25988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lvl="0">
              <a:spcBef>
                <a:spcPts val="1417"/>
              </a:spcBef>
              <a:spcAft>
                <a:spcPts val="0"/>
              </a:spcAft>
              <a:buNone/>
              <a:tabLst/>
              <a:defRPr lang="cs-CZ" sz="32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defPPr>
            <a:lvl1pPr lvl="0">
              <a:spcBef>
                <a:spcPts val="1417"/>
              </a:spcBef>
              <a:spcAft>
                <a:spcPts val="0"/>
              </a:spcAft>
              <a:buNone/>
              <a:tabLst/>
              <a:defRPr lang="cs-CZ" sz="32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1pPr>
            <a:lvl2pPr lvl="1">
              <a:spcBef>
                <a:spcPts val="1134"/>
              </a:spcBef>
              <a:spcAft>
                <a:spcPts val="0"/>
              </a:spcAft>
              <a:buNone/>
              <a:tabLst/>
              <a:defRPr lang="cs-CZ" sz="28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2pPr>
            <a:lvl3pPr lvl="2">
              <a:spcBef>
                <a:spcPts val="850"/>
              </a:spcBef>
              <a:spcAft>
                <a:spcPts val="0"/>
              </a:spcAft>
              <a:buNone/>
              <a:tabLst/>
              <a:defRPr lang="cs-CZ" sz="24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3pPr>
            <a:lvl4pPr lvl="3">
              <a:spcBef>
                <a:spcPts val="567"/>
              </a:spcBef>
              <a:spcAft>
                <a:spcPts val="0"/>
              </a:spcAft>
              <a:buNone/>
              <a:tabLst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4pPr>
            <a:lvl5pPr lvl="4">
              <a:spcBef>
                <a:spcPts val="283"/>
              </a:spcBef>
              <a:spcAft>
                <a:spcPts val="0"/>
              </a:spcAft>
              <a:buNone/>
              <a:tabLst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5pPr>
            <a:lvl6pPr lvl="5">
              <a:spcBef>
                <a:spcPts val="283"/>
              </a:spcBef>
              <a:spcAft>
                <a:spcPts val="0"/>
              </a:spcAft>
              <a:buNone/>
              <a:tabLst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6pPr>
            <a:lvl7pPr lvl="6">
              <a:spcBef>
                <a:spcPts val="283"/>
              </a:spcBef>
              <a:spcAft>
                <a:spcPts val="0"/>
              </a:spcAft>
              <a:buNone/>
              <a:tabLst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7pPr>
            <a:lvl8pPr marL="3456000" lvl="7" indent="-216000">
              <a:spcBef>
                <a:spcPts val="283"/>
              </a:spcBef>
              <a:spcAft>
                <a:spcPts val="0"/>
              </a:spcAft>
              <a:buNone/>
              <a:tabLst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8pPr>
            <a:lvl9pPr marL="3887999" lvl="8" indent="-216000">
              <a:spcBef>
                <a:spcPts val="283"/>
              </a:spcBef>
              <a:spcAft>
                <a:spcPts val="0"/>
              </a:spcAft>
              <a:buNone/>
              <a:tabLst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4104000" y="4896000"/>
            <a:ext cx="4392000" cy="34632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0">
            <a:sp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cs-CZ" sz="1800" b="0" i="0" u="none" strike="noStrike" kern="1200" cap="none">
              <a:ln>
                <a:noFill/>
              </a:ln>
              <a:latin typeface="Liberation Sans" pitchFamily="18"/>
              <a:ea typeface="Segoe UI" pitchFamily="2"/>
              <a:cs typeface="Tahoma" pitchFamily="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hangingPunct="0">
        <a:tabLst/>
        <a:defRPr lang="cs-CZ" sz="4400" b="0" i="0" u="none" strike="noStrike" kern="1200" cap="none">
          <a:ln>
            <a:noFill/>
          </a:ln>
          <a:highlight>
            <a:scrgbClr r="0" g="0" b="0">
              <a:alpha val="0"/>
            </a:scrgbClr>
          </a:highlight>
          <a:latin typeface="Liberation Sans" pitchFamily="18"/>
        </a:defRPr>
      </a:lvl1pPr>
    </p:titleStyle>
    <p:bodyStyle>
      <a:lvl1pPr hangingPunct="0">
        <a:spcBef>
          <a:spcPts val="1417"/>
        </a:spcBef>
        <a:spcAft>
          <a:spcPts val="0"/>
        </a:spcAft>
        <a:tabLst/>
        <a:defRPr lang="cs-CZ" sz="3200" b="0" i="0" u="none" strike="noStrike" kern="1200" cap="none">
          <a:ln>
            <a:noFill/>
          </a:ln>
          <a:highlight>
            <a:scrgbClr r="0" g="0" b="0">
              <a:alpha val="0"/>
            </a:scrgbClr>
          </a:highlight>
          <a:latin typeface="Liberation Sans" pitchFamily="18"/>
        </a:defRPr>
      </a:lvl1pPr>
    </p:bodyStyle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 txBox="1">
            <a:spLocks noGrp="1"/>
          </p:cNvSpPr>
          <p:nvPr>
            <p:ph type="title"/>
          </p:nvPr>
        </p:nvSpPr>
        <p:spPr>
          <a:xfrm>
            <a:off x="144000" y="72000"/>
            <a:ext cx="9540000" cy="648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cs-CZ"/>
          </a:p>
        </p:txBody>
      </p:sp>
      <p:sp>
        <p:nvSpPr>
          <p:cNvPr id="3" name="Zástupný symbol pro text 2"/>
          <p:cNvSpPr txBox="1">
            <a:spLocks noGrp="1"/>
          </p:cNvSpPr>
          <p:nvPr>
            <p:ph type="body" idx="1"/>
          </p:nvPr>
        </p:nvSpPr>
        <p:spPr>
          <a:xfrm>
            <a:off x="503999" y="1326600"/>
            <a:ext cx="9071640" cy="328823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lvl="0" indent="-324000">
              <a:spcBef>
                <a:spcPts val="1417"/>
              </a:spcBef>
              <a:spcAft>
                <a:spcPts val="0"/>
              </a:spcAft>
              <a:buSzPct val="45000"/>
              <a:buFont typeface="StarSymbol"/>
              <a:buNone/>
              <a:defRPr lang="cs-CZ" sz="32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defPPr>
            <a:lvl1pPr marL="432000" lvl="0" indent="-324000">
              <a:spcBef>
                <a:spcPts val="1417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32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1pPr>
            <a:lvl2pPr marL="864000" lvl="1" indent="-324000">
              <a:spcBef>
                <a:spcPts val="1134"/>
              </a:spcBef>
              <a:spcAft>
                <a:spcPts val="0"/>
              </a:spcAft>
              <a:buSzPct val="75000"/>
              <a:buFont typeface="StarSymbol"/>
              <a:buChar char="–"/>
              <a:defRPr lang="cs-CZ" sz="28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2pPr>
            <a:lvl3pPr marL="1295999" lvl="2" indent="-288000">
              <a:spcBef>
                <a:spcPts val="850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4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3pPr>
            <a:lvl4pPr marL="1728000" lvl="3" indent="-216000">
              <a:spcBef>
                <a:spcPts val="567"/>
              </a:spcBef>
              <a:spcAft>
                <a:spcPts val="0"/>
              </a:spcAft>
              <a:buSzPct val="75000"/>
              <a:buFont typeface="StarSymbol"/>
              <a:buChar char="–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4pPr>
            <a:lvl5pPr marL="2160000" lvl="4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5pPr>
            <a:lvl6pPr marL="2592000" lvl="5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6pPr>
            <a:lvl7pPr marL="3024000" lvl="6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7pPr>
            <a:lvl8pPr marL="3456000" lvl="7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8pPr>
            <a:lvl9pPr marL="3887999" lvl="8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 txBox="1">
            <a:spLocks noGrp="1"/>
          </p:cNvSpPr>
          <p:nvPr>
            <p:ph type="dt" sz="half" idx="2"/>
          </p:nvPr>
        </p:nvSpPr>
        <p:spPr>
          <a:xfrm>
            <a:off x="503999" y="5256000"/>
            <a:ext cx="1655999" cy="4104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hangingPunct="0">
              <a:buNone/>
              <a:tabLst/>
              <a:defRPr lang="cs-CZ" sz="1400" kern="1200">
                <a:latin typeface="Liberation Sans" pitchFamily="18"/>
                <a:ea typeface="Segoe UI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5" name="Zástupný symbol pro zápatí 4"/>
          <p:cNvSpPr txBox="1">
            <a:spLocks noGrp="1"/>
          </p:cNvSpPr>
          <p:nvPr>
            <p:ph type="ftr" sz="quarter" idx="3"/>
          </p:nvPr>
        </p:nvSpPr>
        <p:spPr>
          <a:xfrm>
            <a:off x="2520000" y="5256000"/>
            <a:ext cx="4680000" cy="4104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ctr" hangingPunct="0">
              <a:buNone/>
              <a:tabLst/>
              <a:defRPr lang="cs-CZ" sz="1400" kern="1200">
                <a:latin typeface="Liberation Sans" pitchFamily="18"/>
                <a:ea typeface="Segoe UI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6" name="Zástupný symbol pro číslo snímku 5"/>
          <p:cNvSpPr txBox="1">
            <a:spLocks noGrp="1"/>
          </p:cNvSpPr>
          <p:nvPr>
            <p:ph type="sldNum" sz="quarter" idx="4"/>
          </p:nvPr>
        </p:nvSpPr>
        <p:spPr>
          <a:xfrm>
            <a:off x="7560000" y="5256000"/>
            <a:ext cx="1655999" cy="4104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hangingPunct="0">
              <a:buNone/>
              <a:tabLst/>
              <a:defRPr lang="cs-CZ" sz="1400" kern="1200">
                <a:latin typeface="Liberation Sans" pitchFamily="18"/>
                <a:ea typeface="Segoe UI" pitchFamily="2"/>
                <a:cs typeface="Tahoma" pitchFamily="2"/>
              </a:defRPr>
            </a:lvl1pPr>
          </a:lstStyle>
          <a:p>
            <a:pPr lvl="0"/>
            <a:fld id="{38D17CB4-4480-4C65-B490-E3F19EC66CC9}" type="slidenum"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hangingPunct="0">
        <a:tabLst/>
        <a:defRPr lang="cs-CZ" sz="4400" b="0" i="0" u="none" strike="noStrike" kern="1200" cap="none">
          <a:ln>
            <a:noFill/>
          </a:ln>
          <a:highlight>
            <a:scrgbClr r="0" g="0" b="0">
              <a:alpha val="0"/>
            </a:scrgbClr>
          </a:highlight>
          <a:latin typeface="Liberation Sans" pitchFamily="18"/>
        </a:defRPr>
      </a:lvl1pPr>
    </p:titleStyle>
    <p:bodyStyle>
      <a:lvl1pPr hangingPunct="0">
        <a:spcBef>
          <a:spcPts val="1417"/>
        </a:spcBef>
        <a:spcAft>
          <a:spcPts val="0"/>
        </a:spcAft>
        <a:tabLst/>
        <a:defRPr lang="cs-CZ" sz="3200" b="0" i="0" u="none" strike="noStrike" kern="1200" cap="none">
          <a:ln>
            <a:noFill/>
          </a:ln>
          <a:highlight>
            <a:scrgbClr r="0" g="0" b="0">
              <a:alpha val="0"/>
            </a:scrgbClr>
          </a:highlight>
          <a:latin typeface="Liberation Sans" pitchFamily="18"/>
        </a:defRPr>
      </a:lvl1pPr>
    </p:bodyStyle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 txBox="1">
            <a:spLocks noGrp="1"/>
          </p:cNvSpPr>
          <p:nvPr>
            <p:ph type="title"/>
          </p:nvPr>
        </p:nvSpPr>
        <p:spPr>
          <a:xfrm>
            <a:off x="144000" y="72000"/>
            <a:ext cx="9540000" cy="648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cs-CZ"/>
          </a:p>
        </p:txBody>
      </p:sp>
      <p:sp>
        <p:nvSpPr>
          <p:cNvPr id="3" name="Zástupný symbol pro text 2"/>
          <p:cNvSpPr txBox="1">
            <a:spLocks noGrp="1"/>
          </p:cNvSpPr>
          <p:nvPr>
            <p:ph type="body" idx="1"/>
          </p:nvPr>
        </p:nvSpPr>
        <p:spPr>
          <a:xfrm>
            <a:off x="503999" y="1326600"/>
            <a:ext cx="9072000" cy="328823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lvl="0" indent="-324000">
              <a:spcBef>
                <a:spcPts val="1417"/>
              </a:spcBef>
              <a:spcAft>
                <a:spcPts val="0"/>
              </a:spcAft>
              <a:buSzPct val="45000"/>
              <a:buFont typeface="StarSymbol"/>
              <a:buNone/>
              <a:defRPr lang="cs-CZ" sz="32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defPPr>
            <a:lvl1pPr marL="432000" lvl="0" indent="-324000">
              <a:spcBef>
                <a:spcPts val="1417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32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1pPr>
            <a:lvl2pPr marL="864000" lvl="1" indent="-324000">
              <a:spcBef>
                <a:spcPts val="1134"/>
              </a:spcBef>
              <a:spcAft>
                <a:spcPts val="0"/>
              </a:spcAft>
              <a:buSzPct val="75000"/>
              <a:buFont typeface="StarSymbol"/>
              <a:buChar char="–"/>
              <a:defRPr lang="cs-CZ" sz="28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2pPr>
            <a:lvl3pPr marL="1295999" lvl="2" indent="-288000">
              <a:spcBef>
                <a:spcPts val="850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4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3pPr>
            <a:lvl4pPr marL="1728000" lvl="3" indent="-216000">
              <a:spcBef>
                <a:spcPts val="567"/>
              </a:spcBef>
              <a:spcAft>
                <a:spcPts val="0"/>
              </a:spcAft>
              <a:buSzPct val="75000"/>
              <a:buFont typeface="StarSymbol"/>
              <a:buChar char="–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4pPr>
            <a:lvl5pPr marL="2160000" lvl="4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5pPr>
            <a:lvl6pPr marL="2592000" lvl="5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6pPr>
            <a:lvl7pPr marL="3024000" lvl="6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7pPr>
            <a:lvl8pPr marL="3456000" lvl="7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8pPr>
            <a:lvl9pPr marL="3887999" lvl="8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 txBox="1">
            <a:spLocks noGrp="1"/>
          </p:cNvSpPr>
          <p:nvPr>
            <p:ph type="dt" sz="half" idx="2"/>
          </p:nvPr>
        </p:nvSpPr>
        <p:spPr>
          <a:xfrm>
            <a:off x="503999" y="5256000"/>
            <a:ext cx="1655999" cy="4104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hangingPunct="0">
              <a:buNone/>
              <a:tabLst/>
              <a:defRPr lang="cs-CZ" sz="1400" kern="1200">
                <a:latin typeface="Liberation Sans" pitchFamily="18"/>
                <a:ea typeface="Segoe UI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5" name="Zástupný symbol pro zápatí 4"/>
          <p:cNvSpPr txBox="1">
            <a:spLocks noGrp="1"/>
          </p:cNvSpPr>
          <p:nvPr>
            <p:ph type="ftr" sz="quarter" idx="3"/>
          </p:nvPr>
        </p:nvSpPr>
        <p:spPr>
          <a:xfrm>
            <a:off x="2520000" y="5256000"/>
            <a:ext cx="4680000" cy="4104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ctr" hangingPunct="0">
              <a:buNone/>
              <a:tabLst/>
              <a:defRPr lang="cs-CZ" sz="1400" kern="1200">
                <a:latin typeface="Liberation Sans" pitchFamily="18"/>
                <a:ea typeface="Segoe UI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6" name="Zástupný symbol pro číslo snímku 5"/>
          <p:cNvSpPr txBox="1">
            <a:spLocks noGrp="1"/>
          </p:cNvSpPr>
          <p:nvPr>
            <p:ph type="sldNum" sz="quarter" idx="4"/>
          </p:nvPr>
        </p:nvSpPr>
        <p:spPr>
          <a:xfrm>
            <a:off x="7560000" y="5256000"/>
            <a:ext cx="1655999" cy="4104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hangingPunct="0">
              <a:buNone/>
              <a:tabLst/>
              <a:defRPr lang="cs-CZ" sz="1400" kern="1200">
                <a:latin typeface="Liberation Sans" pitchFamily="18"/>
                <a:ea typeface="Segoe UI" pitchFamily="2"/>
                <a:cs typeface="Tahoma" pitchFamily="2"/>
              </a:defRPr>
            </a:lvl1pPr>
          </a:lstStyle>
          <a:p>
            <a:pPr lvl="0"/>
            <a:fld id="{63BD30EE-0292-4E87-9FFB-E398A40E5C2A}" type="slidenum"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hangingPunct="0">
        <a:tabLst/>
        <a:defRPr lang="cs-CZ" sz="4400" b="0" i="0" u="none" strike="noStrike" kern="1200" cap="none">
          <a:ln>
            <a:noFill/>
          </a:ln>
          <a:highlight>
            <a:scrgbClr r="0" g="0" b="0">
              <a:alpha val="0"/>
            </a:scrgbClr>
          </a:highlight>
          <a:latin typeface="Liberation Sans" pitchFamily="18"/>
        </a:defRPr>
      </a:lvl1pPr>
    </p:titleStyle>
    <p:bodyStyle>
      <a:lvl1pPr hangingPunct="0">
        <a:spcBef>
          <a:spcPts val="1417"/>
        </a:spcBef>
        <a:spcAft>
          <a:spcPts val="0"/>
        </a:spcAft>
        <a:tabLst/>
        <a:defRPr lang="cs-CZ" sz="3200" b="0" i="0" u="none" strike="noStrike" kern="1200" cap="none">
          <a:ln>
            <a:noFill/>
          </a:ln>
          <a:highlight>
            <a:scrgbClr r="0" g="0" b="0">
              <a:alpha val="0"/>
            </a:scrgbClr>
          </a:highlight>
          <a:latin typeface="Liberation Sans" pitchFamily="18"/>
        </a:defRPr>
      </a:lvl1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 txBox="1">
            <a:spLocks noGrp="1"/>
          </p:cNvSpPr>
          <p:nvPr>
            <p:ph type="title" idx="4294967295"/>
          </p:nvPr>
        </p:nvSpPr>
        <p:spPr>
          <a:xfrm>
            <a:off x="2592000" y="2271616"/>
            <a:ext cx="5328000" cy="2800767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cs-CZ" sz="5400" dirty="0">
                <a:solidFill>
                  <a:schemeClr val="bg1"/>
                </a:solidFill>
                <a:cs typeface="Tahoma" pitchFamily="2"/>
              </a:rPr>
              <a:t>Synchronizace</a:t>
            </a:r>
            <a:br>
              <a:rPr lang="en-US" sz="5400" dirty="0">
                <a:solidFill>
                  <a:schemeClr val="bg1"/>
                </a:solidFill>
                <a:cs typeface="Tahoma" pitchFamily="2"/>
              </a:rPr>
            </a:br>
            <a:br>
              <a:rPr lang="en-US" sz="3200" dirty="0">
                <a:solidFill>
                  <a:schemeClr val="bg1"/>
                </a:solidFill>
                <a:cs typeface="Tahoma" pitchFamily="2"/>
              </a:rPr>
            </a:br>
            <a:r>
              <a:rPr lang="en-US" sz="3200" dirty="0">
                <a:solidFill>
                  <a:schemeClr val="bg1"/>
                </a:solidFill>
                <a:cs typeface="Tahoma" pitchFamily="2"/>
              </a:rPr>
              <a:t>scoped / strategized locking</a:t>
            </a:r>
            <a:br>
              <a:rPr lang="en-US" sz="3200" dirty="0">
                <a:solidFill>
                  <a:schemeClr val="bg1"/>
                </a:solidFill>
                <a:cs typeface="Tahoma" pitchFamily="2"/>
              </a:rPr>
            </a:br>
            <a:r>
              <a:rPr lang="en-US" sz="3200" dirty="0">
                <a:solidFill>
                  <a:schemeClr val="bg1"/>
                </a:solidFill>
                <a:cs typeface="Tahoma" pitchFamily="2"/>
              </a:rPr>
              <a:t>thread-safe interface</a:t>
            </a:r>
            <a:br>
              <a:rPr lang="en-US" sz="3200" dirty="0">
                <a:solidFill>
                  <a:schemeClr val="bg1"/>
                </a:solidFill>
                <a:cs typeface="Tahoma" pitchFamily="2"/>
              </a:rPr>
            </a:br>
            <a:r>
              <a:rPr lang="en-US" sz="3200" dirty="0">
                <a:solidFill>
                  <a:schemeClr val="bg1"/>
                </a:solidFill>
                <a:cs typeface="Tahoma" pitchFamily="2"/>
              </a:rPr>
              <a:t>double-checked locking</a:t>
            </a:r>
            <a:endParaRPr lang="cs-CZ" sz="5400" dirty="0">
              <a:solidFill>
                <a:schemeClr val="bg1"/>
              </a:solidFill>
              <a:cs typeface="Tahoma" pitchFamily="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>
          <a:xfrm>
            <a:off x="144000" y="57446"/>
            <a:ext cx="9540000" cy="677108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cs-CZ">
                <a:solidFill>
                  <a:schemeClr val="bg1"/>
                </a:solidFill>
                <a:cs typeface="Tahoma" pitchFamily="2"/>
              </a:rPr>
              <a:t>Synchronizovaný blok</a:t>
            </a:r>
          </a:p>
        </p:txBody>
      </p:sp>
      <p:sp>
        <p:nvSpPr>
          <p:cNvPr id="3" name="Zástupný symbol pro text 2"/>
          <p:cNvSpPr txBox="1">
            <a:spLocks noGrp="1"/>
          </p:cNvSpPr>
          <p:nvPr>
            <p:ph type="body" idx="4294967295"/>
          </p:nvPr>
        </p:nvSpPr>
        <p:spPr>
          <a:xfrm>
            <a:off x="432000" y="1584000"/>
            <a:ext cx="9072000" cy="2088000"/>
          </a:xfrm>
        </p:spPr>
        <p:txBody>
          <a:bodyPr/>
          <a:lstStyle>
            <a:defPPr marL="432000" lvl="0" indent="-324000">
              <a:spcBef>
                <a:spcPts val="1417"/>
              </a:spcBef>
              <a:spcAft>
                <a:spcPts val="0"/>
              </a:spcAft>
              <a:buSzPct val="45000"/>
              <a:buFont typeface="StarSymbol"/>
              <a:buNone/>
              <a:defRPr lang="cs-CZ" sz="32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defPPr>
            <a:lvl1pPr marL="432000" lvl="0" indent="-324000">
              <a:spcBef>
                <a:spcPts val="1417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32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1pPr>
            <a:lvl2pPr marL="864000" lvl="1" indent="-324000">
              <a:spcBef>
                <a:spcPts val="1134"/>
              </a:spcBef>
              <a:spcAft>
                <a:spcPts val="0"/>
              </a:spcAft>
              <a:buSzPct val="75000"/>
              <a:buFont typeface="StarSymbol"/>
              <a:buChar char="–"/>
              <a:defRPr lang="cs-CZ" sz="28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2pPr>
            <a:lvl3pPr marL="1295999" lvl="2" indent="-288000">
              <a:spcBef>
                <a:spcPts val="850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4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3pPr>
            <a:lvl4pPr marL="1728000" lvl="3" indent="-216000">
              <a:spcBef>
                <a:spcPts val="567"/>
              </a:spcBef>
              <a:spcAft>
                <a:spcPts val="0"/>
              </a:spcAft>
              <a:buSzPct val="75000"/>
              <a:buFont typeface="StarSymbol"/>
              <a:buChar char="–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4pPr>
            <a:lvl5pPr marL="2160000" lvl="4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5pPr>
            <a:lvl6pPr marL="2592000" lvl="5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6pPr>
            <a:lvl7pPr marL="3024000" lvl="6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7pPr>
            <a:lvl8pPr marL="3456000" lvl="7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8pPr>
            <a:lvl9pPr marL="3887999" lvl="8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9pPr>
          </a:lstStyle>
          <a:p>
            <a:pPr lvl="0"/>
            <a:r>
              <a:rPr lang="cs-CZ" sz="1800">
                <a:solidFill>
                  <a:schemeClr val="bg1"/>
                </a:solidFill>
                <a:cs typeface="Tahoma" pitchFamily="2"/>
              </a:rPr>
              <a:t>volání destruktorů zajištěné pouze sémantikou jazyka</a:t>
            </a:r>
          </a:p>
          <a:p>
            <a:pPr lvl="0"/>
            <a:r>
              <a:rPr lang="cs-CZ" sz="1800">
                <a:solidFill>
                  <a:schemeClr val="bg1"/>
                </a:solidFill>
                <a:cs typeface="Tahoma" pitchFamily="2"/>
              </a:rPr>
              <a:t>při volání funkce, ze které se nevrací (př. exit, exec,...), nebo Céčkovské longjmp k uvolnění zámku nedojde</a:t>
            </a:r>
          </a:p>
          <a:p>
            <a:pPr lvl="0"/>
            <a:r>
              <a:rPr lang="cs-CZ" sz="1800">
                <a:solidFill>
                  <a:schemeClr val="bg1"/>
                </a:solidFill>
                <a:cs typeface="Tahoma" pitchFamily="2"/>
              </a:rPr>
              <a:t>otravné stížnosti kompilátoru na nepoužívanou proměnnou</a:t>
            </a:r>
          </a:p>
        </p:txBody>
      </p:sp>
      <p:sp>
        <p:nvSpPr>
          <p:cNvPr id="4" name="Nadpis 3"/>
          <p:cNvSpPr txBox="1">
            <a:spLocks noGrp="1"/>
          </p:cNvSpPr>
          <p:nvPr>
            <p:ph type="title" idx="4294967295"/>
          </p:nvPr>
        </p:nvSpPr>
        <p:spPr>
          <a:xfrm>
            <a:off x="5760000" y="87945"/>
            <a:ext cx="2448000" cy="400110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cs-CZ" sz="2600">
                <a:solidFill>
                  <a:schemeClr val="bg1"/>
                </a:solidFill>
                <a:cs typeface="Tahoma" pitchFamily="2"/>
              </a:rPr>
              <a:t>(scoped locking)</a:t>
            </a:r>
          </a:p>
        </p:txBody>
      </p:sp>
      <p:sp>
        <p:nvSpPr>
          <p:cNvPr id="5" name="Nadpis 4"/>
          <p:cNvSpPr txBox="1">
            <a:spLocks noGrp="1"/>
          </p:cNvSpPr>
          <p:nvPr>
            <p:ph type="title" idx="4294967295"/>
          </p:nvPr>
        </p:nvSpPr>
        <p:spPr>
          <a:xfrm>
            <a:off x="353880" y="748364"/>
            <a:ext cx="7422120" cy="400110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cs-CZ" sz="2600" u="sng">
                <a:solidFill>
                  <a:schemeClr val="bg1"/>
                </a:solidFill>
                <a:cs typeface="Tahoma" pitchFamily="2"/>
              </a:rPr>
              <a:t>na co si dát pozor - C++: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>
          <a:xfrm>
            <a:off x="144000" y="57446"/>
            <a:ext cx="9540000" cy="677108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cs-CZ">
                <a:solidFill>
                  <a:schemeClr val="bg1"/>
                </a:solidFill>
                <a:cs typeface="Tahoma" pitchFamily="2"/>
              </a:rPr>
              <a:t>Synchronizovaný blok</a:t>
            </a:r>
          </a:p>
        </p:txBody>
      </p:sp>
      <p:sp>
        <p:nvSpPr>
          <p:cNvPr id="3" name="Zástupný symbol pro text 2"/>
          <p:cNvSpPr txBox="1">
            <a:spLocks noGrp="1"/>
          </p:cNvSpPr>
          <p:nvPr>
            <p:ph type="body" idx="4294967295"/>
          </p:nvPr>
        </p:nvSpPr>
        <p:spPr>
          <a:xfrm>
            <a:off x="432000" y="1584000"/>
            <a:ext cx="9072000" cy="1728000"/>
          </a:xfrm>
        </p:spPr>
        <p:txBody>
          <a:bodyPr/>
          <a:lstStyle>
            <a:defPPr marL="432000" lvl="0" indent="-324000">
              <a:spcBef>
                <a:spcPts val="1417"/>
              </a:spcBef>
              <a:spcAft>
                <a:spcPts val="0"/>
              </a:spcAft>
              <a:buSzPct val="45000"/>
              <a:buFont typeface="StarSymbol"/>
              <a:buNone/>
              <a:defRPr lang="cs-CZ" sz="32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defPPr>
            <a:lvl1pPr marL="432000" lvl="0" indent="-324000">
              <a:spcBef>
                <a:spcPts val="1417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32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1pPr>
            <a:lvl2pPr marL="864000" lvl="1" indent="-324000">
              <a:spcBef>
                <a:spcPts val="1134"/>
              </a:spcBef>
              <a:spcAft>
                <a:spcPts val="0"/>
              </a:spcAft>
              <a:buSzPct val="75000"/>
              <a:buFont typeface="StarSymbol"/>
              <a:buChar char="–"/>
              <a:defRPr lang="cs-CZ" sz="28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2pPr>
            <a:lvl3pPr marL="1295999" lvl="2" indent="-288000">
              <a:spcBef>
                <a:spcPts val="850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4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3pPr>
            <a:lvl4pPr marL="1728000" lvl="3" indent="-216000">
              <a:spcBef>
                <a:spcPts val="567"/>
              </a:spcBef>
              <a:spcAft>
                <a:spcPts val="0"/>
              </a:spcAft>
              <a:buSzPct val="75000"/>
              <a:buFont typeface="StarSymbol"/>
              <a:buChar char="–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4pPr>
            <a:lvl5pPr marL="2160000" lvl="4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5pPr>
            <a:lvl6pPr marL="2592000" lvl="5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6pPr>
            <a:lvl7pPr marL="3024000" lvl="6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7pPr>
            <a:lvl8pPr marL="3456000" lvl="7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8pPr>
            <a:lvl9pPr marL="3887999" lvl="8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9pPr>
          </a:lstStyle>
          <a:p>
            <a:pPr lvl="0"/>
            <a:r>
              <a:rPr lang="cs-CZ" sz="1800">
                <a:solidFill>
                  <a:schemeClr val="bg1"/>
                </a:solidFill>
                <a:cs typeface="Tahoma" pitchFamily="2"/>
              </a:rPr>
              <a:t>antipattern: zámek na </a:t>
            </a:r>
            <a:r>
              <a:rPr lang="cs-CZ" sz="1800" i="1">
                <a:solidFill>
                  <a:schemeClr val="bg1"/>
                </a:solidFill>
                <a:cs typeface="Tahoma" pitchFamily="2"/>
              </a:rPr>
              <a:t>this</a:t>
            </a:r>
            <a:r>
              <a:rPr lang="cs-CZ" sz="1800">
                <a:solidFill>
                  <a:schemeClr val="bg1"/>
                </a:solidFill>
                <a:cs typeface="Tahoma" pitchFamily="2"/>
              </a:rPr>
              <a:t> - vidí i náhodné objekty zvenku - klidně taky mohou zamykat -&gt; nepředvídatelný deadlock</a:t>
            </a:r>
          </a:p>
          <a:p>
            <a:pPr lvl="0"/>
            <a:r>
              <a:rPr lang="cs-CZ" sz="1800">
                <a:solidFill>
                  <a:schemeClr val="bg1"/>
                </a:solidFill>
                <a:cs typeface="Tahoma" pitchFamily="2"/>
              </a:rPr>
              <a:t>řešení: vytvořit si privátní objekt</a:t>
            </a:r>
          </a:p>
          <a:p>
            <a:pPr lvl="0"/>
            <a:r>
              <a:rPr lang="cs-CZ" sz="1800">
                <a:solidFill>
                  <a:schemeClr val="bg1"/>
                </a:solidFill>
                <a:cs typeface="Tahoma" pitchFamily="2"/>
              </a:rPr>
              <a:t>obdobně pro statické metody a </a:t>
            </a:r>
            <a:r>
              <a:rPr lang="cs-CZ" sz="1800" i="1">
                <a:solidFill>
                  <a:schemeClr val="bg1"/>
                </a:solidFill>
                <a:cs typeface="Tahoma" pitchFamily="2"/>
              </a:rPr>
              <a:t>typeof(this)</a:t>
            </a:r>
          </a:p>
        </p:txBody>
      </p:sp>
      <p:sp>
        <p:nvSpPr>
          <p:cNvPr id="4" name="Nadpis 3"/>
          <p:cNvSpPr txBox="1">
            <a:spLocks noGrp="1"/>
          </p:cNvSpPr>
          <p:nvPr>
            <p:ph type="title" idx="4294967295"/>
          </p:nvPr>
        </p:nvSpPr>
        <p:spPr>
          <a:xfrm>
            <a:off x="5760000" y="87945"/>
            <a:ext cx="2448000" cy="400110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cs-CZ" sz="2600">
                <a:solidFill>
                  <a:schemeClr val="bg1"/>
                </a:solidFill>
                <a:cs typeface="Tahoma" pitchFamily="2"/>
              </a:rPr>
              <a:t>(scoped locking)</a:t>
            </a:r>
          </a:p>
        </p:txBody>
      </p:sp>
      <p:sp>
        <p:nvSpPr>
          <p:cNvPr id="5" name="Nadpis 4"/>
          <p:cNvSpPr txBox="1">
            <a:spLocks noGrp="1"/>
          </p:cNvSpPr>
          <p:nvPr>
            <p:ph type="title" idx="4294967295"/>
          </p:nvPr>
        </p:nvSpPr>
        <p:spPr>
          <a:xfrm>
            <a:off x="353880" y="748364"/>
            <a:ext cx="7422120" cy="400110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cs-CZ" sz="2600" u="sng">
                <a:solidFill>
                  <a:schemeClr val="bg1"/>
                </a:solidFill>
                <a:cs typeface="Tahoma" pitchFamily="2"/>
              </a:rPr>
              <a:t>na co si dát pozor - Java/C#:</a:t>
            </a: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48000" y="3888000"/>
            <a:ext cx="1962720" cy="119735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2775960" y="3528000"/>
            <a:ext cx="1904040" cy="1601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6192000" y="3528000"/>
            <a:ext cx="1984680" cy="15840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Přímá spojnice 8"/>
          <p:cNvSpPr/>
          <p:nvPr/>
        </p:nvSpPr>
        <p:spPr>
          <a:xfrm>
            <a:off x="5146920" y="3961440"/>
            <a:ext cx="466920" cy="606600"/>
          </a:xfrm>
          <a:prstGeom prst="line">
            <a:avLst/>
          </a:prstGeom>
          <a:noFill/>
          <a:ln w="38160">
            <a:solidFill>
              <a:srgbClr val="FF4000"/>
            </a:solidFill>
            <a:prstDash val="solid"/>
          </a:ln>
        </p:spPr>
        <p:txBody>
          <a:bodyPr wrap="none" lIns="109080" tIns="64080" rIns="109080" bIns="64080" anchor="ctr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cs-CZ" sz="1800" b="0" i="0" u="none" strike="noStrike" kern="1200" cap="none">
              <a:ln>
                <a:noFill/>
              </a:ln>
              <a:solidFill>
                <a:schemeClr val="bg1"/>
              </a:solidFill>
              <a:latin typeface="Liberation Sans" pitchFamily="18"/>
              <a:ea typeface="Segoe UI" pitchFamily="2"/>
              <a:cs typeface="Tahoma" pitchFamily="2"/>
            </a:endParaRPr>
          </a:p>
        </p:txBody>
      </p:sp>
      <p:sp>
        <p:nvSpPr>
          <p:cNvPr id="10" name="Přímá spojnice 9"/>
          <p:cNvSpPr/>
          <p:nvPr/>
        </p:nvSpPr>
        <p:spPr>
          <a:xfrm flipH="1">
            <a:off x="5145120" y="3962879"/>
            <a:ext cx="470880" cy="603361"/>
          </a:xfrm>
          <a:prstGeom prst="line">
            <a:avLst/>
          </a:prstGeom>
          <a:noFill/>
          <a:ln w="38160">
            <a:solidFill>
              <a:srgbClr val="FF4000"/>
            </a:solidFill>
            <a:prstDash val="solid"/>
          </a:ln>
        </p:spPr>
        <p:txBody>
          <a:bodyPr wrap="none" lIns="109080" tIns="64080" rIns="109080" bIns="64080" anchor="ctr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cs-CZ" sz="1800" b="0" i="0" u="none" strike="noStrike" kern="1200" cap="none">
              <a:ln>
                <a:noFill/>
              </a:ln>
              <a:solidFill>
                <a:schemeClr val="bg1"/>
              </a:solidFill>
              <a:latin typeface="Liberation Sans" pitchFamily="18"/>
              <a:ea typeface="Segoe UI" pitchFamily="2"/>
              <a:cs typeface="Tahoma" pitchFamily="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>
          <a:xfrm>
            <a:off x="144000" y="57446"/>
            <a:ext cx="9540000" cy="677108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cs-CZ">
                <a:solidFill>
                  <a:schemeClr val="bg1"/>
                </a:solidFill>
                <a:cs typeface="Tahoma" pitchFamily="2"/>
              </a:rPr>
              <a:t>Synchronizovaný blok</a:t>
            </a:r>
          </a:p>
        </p:txBody>
      </p:sp>
      <p:sp>
        <p:nvSpPr>
          <p:cNvPr id="3" name="Zástupný symbol pro text 2"/>
          <p:cNvSpPr txBox="1">
            <a:spLocks noGrp="1"/>
          </p:cNvSpPr>
          <p:nvPr>
            <p:ph type="body" idx="4294967295"/>
          </p:nvPr>
        </p:nvSpPr>
        <p:spPr>
          <a:xfrm>
            <a:off x="432000" y="1584000"/>
            <a:ext cx="9072000" cy="2088000"/>
          </a:xfrm>
        </p:spPr>
        <p:txBody>
          <a:bodyPr/>
          <a:lstStyle>
            <a:defPPr marL="432000" lvl="0" indent="-324000">
              <a:spcBef>
                <a:spcPts val="1417"/>
              </a:spcBef>
              <a:spcAft>
                <a:spcPts val="0"/>
              </a:spcAft>
              <a:buSzPct val="45000"/>
              <a:buFont typeface="StarSymbol"/>
              <a:buNone/>
              <a:defRPr lang="cs-CZ" sz="32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defPPr>
            <a:lvl1pPr marL="432000" lvl="0" indent="-324000">
              <a:spcBef>
                <a:spcPts val="1417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32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1pPr>
            <a:lvl2pPr marL="864000" lvl="1" indent="-324000">
              <a:spcBef>
                <a:spcPts val="1134"/>
              </a:spcBef>
              <a:spcAft>
                <a:spcPts val="0"/>
              </a:spcAft>
              <a:buSzPct val="75000"/>
              <a:buFont typeface="StarSymbol"/>
              <a:buChar char="–"/>
              <a:defRPr lang="cs-CZ" sz="28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2pPr>
            <a:lvl3pPr marL="1295999" lvl="2" indent="-288000">
              <a:spcBef>
                <a:spcPts val="850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4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3pPr>
            <a:lvl4pPr marL="1728000" lvl="3" indent="-216000">
              <a:spcBef>
                <a:spcPts val="567"/>
              </a:spcBef>
              <a:spcAft>
                <a:spcPts val="0"/>
              </a:spcAft>
              <a:buSzPct val="75000"/>
              <a:buFont typeface="StarSymbol"/>
              <a:buChar char="–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4pPr>
            <a:lvl5pPr marL="2160000" lvl="4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5pPr>
            <a:lvl6pPr marL="2592000" lvl="5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6pPr>
            <a:lvl7pPr marL="3024000" lvl="6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7pPr>
            <a:lvl8pPr marL="3456000" lvl="7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8pPr>
            <a:lvl9pPr marL="3887999" lvl="8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9pPr>
          </a:lstStyle>
          <a:p>
            <a:pPr lvl="0"/>
            <a:r>
              <a:rPr lang="cs-CZ" sz="1800">
                <a:solidFill>
                  <a:schemeClr val="bg1"/>
                </a:solidFill>
                <a:cs typeface="Tahoma" pitchFamily="2"/>
              </a:rPr>
              <a:t>Strategized Locking: jediná implementace platná pro všechny možné typy zámků - ještě víc DRY</a:t>
            </a:r>
          </a:p>
          <a:p>
            <a:pPr lvl="0"/>
            <a:r>
              <a:rPr lang="cs-CZ" sz="1800">
                <a:solidFill>
                  <a:schemeClr val="bg1"/>
                </a:solidFill>
                <a:cs typeface="Tahoma" pitchFamily="2"/>
              </a:rPr>
              <a:t>Thread-safe interface: ještě větší odolnost proti self-deadlocku</a:t>
            </a:r>
          </a:p>
          <a:p>
            <a:pPr lvl="0"/>
            <a:r>
              <a:rPr lang="cs-CZ" sz="1800">
                <a:solidFill>
                  <a:schemeClr val="bg1"/>
                </a:solidFill>
                <a:cs typeface="Tahoma" pitchFamily="2"/>
              </a:rPr>
              <a:t>prakticky jakýkoliv reálný scénář kde je potřeba držet nějaký zámek (reálně používáno skoro všude)</a:t>
            </a:r>
          </a:p>
        </p:txBody>
      </p:sp>
      <p:sp>
        <p:nvSpPr>
          <p:cNvPr id="4" name="Nadpis 3"/>
          <p:cNvSpPr txBox="1">
            <a:spLocks noGrp="1"/>
          </p:cNvSpPr>
          <p:nvPr>
            <p:ph type="title" idx="4294967295"/>
          </p:nvPr>
        </p:nvSpPr>
        <p:spPr>
          <a:xfrm>
            <a:off x="5760000" y="87945"/>
            <a:ext cx="2448000" cy="400110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cs-CZ" sz="2600">
                <a:solidFill>
                  <a:schemeClr val="bg1"/>
                </a:solidFill>
                <a:cs typeface="Tahoma" pitchFamily="2"/>
              </a:rPr>
              <a:t>(scoped locking)</a:t>
            </a:r>
          </a:p>
        </p:txBody>
      </p:sp>
      <p:sp>
        <p:nvSpPr>
          <p:cNvPr id="5" name="Nadpis 4"/>
          <p:cNvSpPr txBox="1">
            <a:spLocks noGrp="1"/>
          </p:cNvSpPr>
          <p:nvPr>
            <p:ph type="title" idx="4294967295"/>
          </p:nvPr>
        </p:nvSpPr>
        <p:spPr>
          <a:xfrm>
            <a:off x="353880" y="748364"/>
            <a:ext cx="7422120" cy="400110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cs-CZ" sz="2600" u="sng">
                <a:solidFill>
                  <a:schemeClr val="bg1"/>
                </a:solidFill>
                <a:cs typeface="Tahoma" pitchFamily="2"/>
              </a:rPr>
              <a:t>s čím lze kombinovat: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>
          <a:xfrm>
            <a:off x="144000" y="57446"/>
            <a:ext cx="9540000" cy="677108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cs-CZ">
                <a:solidFill>
                  <a:schemeClr val="bg1"/>
                </a:solidFill>
                <a:cs typeface="Tahoma" pitchFamily="2"/>
              </a:rPr>
              <a:t>Zamykání dle strategie</a:t>
            </a:r>
          </a:p>
        </p:txBody>
      </p:sp>
      <p:sp>
        <p:nvSpPr>
          <p:cNvPr id="3" name="Nadpis 2"/>
          <p:cNvSpPr txBox="1">
            <a:spLocks noGrp="1"/>
          </p:cNvSpPr>
          <p:nvPr>
            <p:ph type="title" idx="4294967295"/>
          </p:nvPr>
        </p:nvSpPr>
        <p:spPr>
          <a:xfrm>
            <a:off x="5976000" y="87945"/>
            <a:ext cx="3311999" cy="400110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cs-CZ" sz="2600">
                <a:solidFill>
                  <a:schemeClr val="bg1"/>
                </a:solidFill>
                <a:cs typeface="Tahoma" pitchFamily="2"/>
              </a:rPr>
              <a:t>(strategized locking)</a:t>
            </a:r>
          </a:p>
        </p:txBody>
      </p:sp>
      <p:sp>
        <p:nvSpPr>
          <p:cNvPr id="4" name="Zástupný symbol pro text 3"/>
          <p:cNvSpPr txBox="1">
            <a:spLocks noGrp="1"/>
          </p:cNvSpPr>
          <p:nvPr>
            <p:ph type="body" idx="4294967295"/>
          </p:nvPr>
        </p:nvSpPr>
        <p:spPr>
          <a:xfrm>
            <a:off x="504359" y="1326600"/>
            <a:ext cx="9071640" cy="3288239"/>
          </a:xfrm>
        </p:spPr>
        <p:txBody>
          <a:bodyPr/>
          <a:lstStyle>
            <a:defPPr marL="432000" lvl="0" indent="-324000">
              <a:spcBef>
                <a:spcPts val="1417"/>
              </a:spcBef>
              <a:spcAft>
                <a:spcPts val="0"/>
              </a:spcAft>
              <a:buSzPct val="45000"/>
              <a:buFont typeface="StarSymbol"/>
              <a:buNone/>
              <a:defRPr lang="cs-CZ" sz="32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defPPr>
            <a:lvl1pPr marL="432000" lvl="0" indent="-324000">
              <a:spcBef>
                <a:spcPts val="1417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32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1pPr>
            <a:lvl2pPr marL="864000" lvl="1" indent="-324000">
              <a:spcBef>
                <a:spcPts val="1134"/>
              </a:spcBef>
              <a:spcAft>
                <a:spcPts val="0"/>
              </a:spcAft>
              <a:buSzPct val="75000"/>
              <a:buFont typeface="StarSymbol"/>
              <a:buChar char="–"/>
              <a:defRPr lang="cs-CZ" sz="28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2pPr>
            <a:lvl3pPr marL="1295999" lvl="2" indent="-288000">
              <a:spcBef>
                <a:spcPts val="850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4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3pPr>
            <a:lvl4pPr marL="1728000" lvl="3" indent="-216000">
              <a:spcBef>
                <a:spcPts val="567"/>
              </a:spcBef>
              <a:spcAft>
                <a:spcPts val="0"/>
              </a:spcAft>
              <a:buSzPct val="75000"/>
              <a:buFont typeface="StarSymbol"/>
              <a:buChar char="–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4pPr>
            <a:lvl5pPr marL="2160000" lvl="4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5pPr>
            <a:lvl6pPr marL="2592000" lvl="5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6pPr>
            <a:lvl7pPr marL="3024000" lvl="6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7pPr>
            <a:lvl8pPr marL="3456000" lvl="7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8pPr>
            <a:lvl9pPr marL="3887999" lvl="8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9pPr>
          </a:lstStyle>
          <a:p>
            <a:pPr lvl="0"/>
            <a:r>
              <a:rPr lang="cs-CZ" sz="2000" dirty="0">
                <a:solidFill>
                  <a:schemeClr val="bg1"/>
                </a:solidFill>
                <a:cs typeface="Tahoma" pitchFamily="2"/>
              </a:rPr>
              <a:t>problém: jeden kus funkcionality, několik různých prostředí (co do interakce vláken) ve kterých má běžet</a:t>
            </a:r>
          </a:p>
          <a:p>
            <a:pPr lvl="0"/>
            <a:r>
              <a:rPr lang="cs-CZ" sz="2000" dirty="0">
                <a:solidFill>
                  <a:schemeClr val="bg1"/>
                </a:solidFill>
                <a:cs typeface="Tahoma" pitchFamily="2"/>
              </a:rPr>
              <a:t>řešení: pro každé prostředí naimplementovat funkcionalitu znovu (velmi nepraktické) </a:t>
            </a:r>
            <a:r>
              <a:rPr lang="cs-CZ" sz="2000" dirty="0">
                <a:solidFill>
                  <a:srgbClr val="FF0000"/>
                </a:solidFill>
                <a:cs typeface="Tahoma" pitchFamily="2"/>
              </a:rPr>
              <a:t>X</a:t>
            </a:r>
            <a:r>
              <a:rPr lang="cs-CZ" sz="2000" dirty="0">
                <a:solidFill>
                  <a:schemeClr val="bg1"/>
                </a:solidFill>
                <a:cs typeface="Tahoma" pitchFamily="2"/>
              </a:rPr>
              <a:t> použít návrhový vzor Strategie - do ní zamykání vyabstrahovat</a:t>
            </a:r>
          </a:p>
          <a:p>
            <a:pPr lvl="0"/>
            <a:r>
              <a:rPr lang="cs-CZ" sz="2000" dirty="0">
                <a:solidFill>
                  <a:schemeClr val="bg1"/>
                </a:solidFill>
                <a:cs typeface="Tahoma" pitchFamily="2"/>
              </a:rPr>
              <a:t>samotný objekt zámku i strategii pro jeho používání pro stručnost zkoncentrujeme do jediného objektu, kterým je naše funkcionalita parametrizována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>
          <a:xfrm>
            <a:off x="144000" y="57446"/>
            <a:ext cx="9540000" cy="677108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cs-CZ">
                <a:solidFill>
                  <a:schemeClr val="bg1"/>
                </a:solidFill>
                <a:cs typeface="Tahoma" pitchFamily="2"/>
              </a:rPr>
              <a:t>Zamykání dle strategie</a:t>
            </a:r>
          </a:p>
        </p:txBody>
      </p:sp>
      <p:sp>
        <p:nvSpPr>
          <p:cNvPr id="3" name="Nadpis 2"/>
          <p:cNvSpPr txBox="1">
            <a:spLocks noGrp="1"/>
          </p:cNvSpPr>
          <p:nvPr>
            <p:ph type="title" idx="4294967295"/>
          </p:nvPr>
        </p:nvSpPr>
        <p:spPr>
          <a:xfrm>
            <a:off x="5976000" y="87945"/>
            <a:ext cx="3311999" cy="400110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cs-CZ" sz="2600">
                <a:solidFill>
                  <a:schemeClr val="bg1"/>
                </a:solidFill>
                <a:cs typeface="Tahoma" pitchFamily="2"/>
              </a:rPr>
              <a:t>(strategized locking)</a:t>
            </a:r>
          </a:p>
        </p:txBody>
      </p:sp>
      <p:sp>
        <p:nvSpPr>
          <p:cNvPr id="4" name="Zástupný symbol pro text 3"/>
          <p:cNvSpPr txBox="1">
            <a:spLocks noGrp="1"/>
          </p:cNvSpPr>
          <p:nvPr>
            <p:ph type="body" idx="4294967295"/>
          </p:nvPr>
        </p:nvSpPr>
        <p:spPr>
          <a:xfrm>
            <a:off x="503999" y="1296000"/>
            <a:ext cx="9071640" cy="2304000"/>
          </a:xfrm>
        </p:spPr>
        <p:txBody>
          <a:bodyPr/>
          <a:lstStyle>
            <a:defPPr marL="432000" lvl="0" indent="-324000">
              <a:spcBef>
                <a:spcPts val="1417"/>
              </a:spcBef>
              <a:spcAft>
                <a:spcPts val="0"/>
              </a:spcAft>
              <a:buSzPct val="45000"/>
              <a:buFont typeface="StarSymbol"/>
              <a:buNone/>
              <a:defRPr lang="cs-CZ" sz="32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defPPr>
            <a:lvl1pPr marL="432000" lvl="0" indent="-324000">
              <a:spcBef>
                <a:spcPts val="1417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32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1pPr>
            <a:lvl2pPr marL="864000" lvl="1" indent="-324000">
              <a:spcBef>
                <a:spcPts val="1134"/>
              </a:spcBef>
              <a:spcAft>
                <a:spcPts val="0"/>
              </a:spcAft>
              <a:buSzPct val="75000"/>
              <a:buFont typeface="StarSymbol"/>
              <a:buChar char="–"/>
              <a:defRPr lang="cs-CZ" sz="28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2pPr>
            <a:lvl3pPr marL="1295999" lvl="2" indent="-288000">
              <a:spcBef>
                <a:spcPts val="850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4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3pPr>
            <a:lvl4pPr marL="1728000" lvl="3" indent="-216000">
              <a:spcBef>
                <a:spcPts val="567"/>
              </a:spcBef>
              <a:spcAft>
                <a:spcPts val="0"/>
              </a:spcAft>
              <a:buSzPct val="75000"/>
              <a:buFont typeface="StarSymbol"/>
              <a:buChar char="–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4pPr>
            <a:lvl5pPr marL="2160000" lvl="4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5pPr>
            <a:lvl6pPr marL="2592000" lvl="5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6pPr>
            <a:lvl7pPr marL="3024000" lvl="6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7pPr>
            <a:lvl8pPr marL="3456000" lvl="7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8pPr>
            <a:lvl9pPr marL="3887999" lvl="8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9pPr>
          </a:lstStyle>
          <a:p>
            <a:pPr lvl="0"/>
            <a:r>
              <a:rPr lang="cs-CZ" sz="2000">
                <a:solidFill>
                  <a:schemeClr val="bg1"/>
                </a:solidFill>
                <a:cs typeface="Tahoma" pitchFamily="2"/>
              </a:rPr>
              <a:t>strategie předána např. polymorfně nebo jako typový parametr (silnější)</a:t>
            </a:r>
          </a:p>
          <a:p>
            <a:pPr lvl="0"/>
            <a:r>
              <a:rPr lang="cs-CZ" sz="2000">
                <a:solidFill>
                  <a:schemeClr val="bg1"/>
                </a:solidFill>
                <a:cs typeface="Tahoma" pitchFamily="2"/>
              </a:rPr>
              <a:t>všechny typy zámků se musí shodnout na rozhraní - mohou se hodit vzory Adaptér, Wrapperová fasáda, ...</a:t>
            </a:r>
          </a:p>
          <a:p>
            <a:pPr lvl="0"/>
            <a:r>
              <a:rPr lang="cs-CZ" sz="2000">
                <a:solidFill>
                  <a:schemeClr val="bg1"/>
                </a:solidFill>
                <a:cs typeface="Tahoma" pitchFamily="2"/>
              </a:rPr>
              <a:t>vhodné zkombinovat s blokovým zamykáním - naimplementovat obecný Guard rovněž parametrizovaný zámkem (= strategií)</a:t>
            </a: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5184000" y="3456000"/>
            <a:ext cx="2611440" cy="187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2150280" y="3240000"/>
            <a:ext cx="2306160" cy="216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>
          <a:xfrm>
            <a:off x="144000" y="57446"/>
            <a:ext cx="9540000" cy="677108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cs-CZ">
                <a:solidFill>
                  <a:schemeClr val="bg1"/>
                </a:solidFill>
                <a:cs typeface="Tahoma" pitchFamily="2"/>
              </a:rPr>
              <a:t>Zamykání dle strategie</a:t>
            </a:r>
          </a:p>
        </p:txBody>
      </p:sp>
      <p:sp>
        <p:nvSpPr>
          <p:cNvPr id="3" name="Nadpis 2"/>
          <p:cNvSpPr txBox="1">
            <a:spLocks noGrp="1"/>
          </p:cNvSpPr>
          <p:nvPr>
            <p:ph type="title" idx="4294967295"/>
          </p:nvPr>
        </p:nvSpPr>
        <p:spPr>
          <a:xfrm>
            <a:off x="5976000" y="87945"/>
            <a:ext cx="3311999" cy="400110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cs-CZ" sz="2600">
                <a:solidFill>
                  <a:schemeClr val="bg1"/>
                </a:solidFill>
                <a:cs typeface="Tahoma" pitchFamily="2"/>
              </a:rPr>
              <a:t>(strategized locking)</a:t>
            </a:r>
          </a:p>
        </p:txBody>
      </p:sp>
      <p:sp>
        <p:nvSpPr>
          <p:cNvPr id="4" name="Zástupný symbol pro text 3"/>
          <p:cNvSpPr txBox="1">
            <a:spLocks noGrp="1"/>
          </p:cNvSpPr>
          <p:nvPr>
            <p:ph type="body" idx="4294967295"/>
          </p:nvPr>
        </p:nvSpPr>
        <p:spPr>
          <a:xfrm>
            <a:off x="504359" y="1326600"/>
            <a:ext cx="9071640" cy="2345400"/>
          </a:xfrm>
        </p:spPr>
        <p:txBody>
          <a:bodyPr/>
          <a:lstStyle>
            <a:defPPr marL="432000" lvl="0" indent="-324000">
              <a:spcBef>
                <a:spcPts val="1417"/>
              </a:spcBef>
              <a:spcAft>
                <a:spcPts val="0"/>
              </a:spcAft>
              <a:buSzPct val="45000"/>
              <a:buFont typeface="StarSymbol"/>
              <a:buNone/>
              <a:defRPr lang="cs-CZ" sz="32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defPPr>
            <a:lvl1pPr marL="432000" lvl="0" indent="-324000">
              <a:spcBef>
                <a:spcPts val="1417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32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1pPr>
            <a:lvl2pPr marL="864000" lvl="1" indent="-324000">
              <a:spcBef>
                <a:spcPts val="1134"/>
              </a:spcBef>
              <a:spcAft>
                <a:spcPts val="0"/>
              </a:spcAft>
              <a:buSzPct val="75000"/>
              <a:buFont typeface="StarSymbol"/>
              <a:buChar char="–"/>
              <a:defRPr lang="cs-CZ" sz="28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2pPr>
            <a:lvl3pPr marL="1295999" lvl="2" indent="-288000">
              <a:spcBef>
                <a:spcPts val="850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4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3pPr>
            <a:lvl4pPr marL="1728000" lvl="3" indent="-216000">
              <a:spcBef>
                <a:spcPts val="567"/>
              </a:spcBef>
              <a:spcAft>
                <a:spcPts val="0"/>
              </a:spcAft>
              <a:buSzPct val="75000"/>
              <a:buFont typeface="StarSymbol"/>
              <a:buChar char="–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4pPr>
            <a:lvl5pPr marL="2160000" lvl="4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5pPr>
            <a:lvl6pPr marL="2592000" lvl="5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6pPr>
            <a:lvl7pPr marL="3024000" lvl="6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7pPr>
            <a:lvl8pPr marL="3456000" lvl="7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8pPr>
            <a:lvl9pPr marL="3887999" lvl="8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9pPr>
          </a:lstStyle>
          <a:p>
            <a:pPr lvl="0"/>
            <a:r>
              <a:rPr lang="cs-CZ" sz="2000">
                <a:solidFill>
                  <a:schemeClr val="bg1"/>
                </a:solidFill>
                <a:cs typeface="Tahoma" pitchFamily="2"/>
              </a:rPr>
              <a:t>mít na zámkový typ co nejméně požadavků - vyhýbat se dvojitému zamčení apod. (jinak pro některé parametry self-deadlock) -&gt; viz např. </a:t>
            </a:r>
            <a:r>
              <a:rPr lang="cs-CZ" sz="2000" i="1">
                <a:solidFill>
                  <a:schemeClr val="bg1"/>
                </a:solidFill>
                <a:cs typeface="Tahoma" pitchFamily="2"/>
              </a:rPr>
              <a:t>Thread-Safe Interface</a:t>
            </a:r>
            <a:r>
              <a:rPr lang="cs-CZ" sz="2000">
                <a:solidFill>
                  <a:schemeClr val="bg1"/>
                </a:solidFill>
                <a:cs typeface="Tahoma" pitchFamily="2"/>
              </a:rPr>
              <a:t> pattern</a:t>
            </a:r>
          </a:p>
          <a:p>
            <a:pPr lvl="0"/>
            <a:r>
              <a:rPr lang="cs-CZ" sz="2000">
                <a:solidFill>
                  <a:schemeClr val="bg1"/>
                </a:solidFill>
                <a:cs typeface="Tahoma" pitchFamily="2"/>
              </a:rPr>
              <a:t>může se stát, že jsme v čistě single thread prostředí - šikovný trik: lock s prázdnou implementací - dodat jako parametr a zbavíme se lockovacího overheadu</a:t>
            </a:r>
          </a:p>
        </p:txBody>
      </p:sp>
      <p:sp>
        <p:nvSpPr>
          <p:cNvPr id="5" name="Nadpis 4"/>
          <p:cNvSpPr txBox="1">
            <a:spLocks noGrp="1"/>
          </p:cNvSpPr>
          <p:nvPr>
            <p:ph type="title" idx="4294967295"/>
          </p:nvPr>
        </p:nvSpPr>
        <p:spPr>
          <a:xfrm>
            <a:off x="349560" y="748723"/>
            <a:ext cx="7422120" cy="400110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cs-CZ" sz="2600" u="sng">
                <a:solidFill>
                  <a:schemeClr val="bg1"/>
                </a:solidFill>
                <a:cs typeface="Tahoma" pitchFamily="2"/>
              </a:rPr>
              <a:t>na co si dát pozor:</a:t>
            </a: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744000" y="3528000"/>
            <a:ext cx="1919160" cy="122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>
          <a:xfrm>
            <a:off x="144000" y="57446"/>
            <a:ext cx="9540000" cy="677108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cs-CZ">
                <a:solidFill>
                  <a:schemeClr val="bg1"/>
                </a:solidFill>
                <a:cs typeface="Tahoma" pitchFamily="2"/>
              </a:rPr>
              <a:t>Zamykání dle strategie</a:t>
            </a:r>
          </a:p>
        </p:txBody>
      </p:sp>
      <p:sp>
        <p:nvSpPr>
          <p:cNvPr id="3" name="Nadpis 2"/>
          <p:cNvSpPr txBox="1">
            <a:spLocks noGrp="1"/>
          </p:cNvSpPr>
          <p:nvPr>
            <p:ph type="title" idx="4294967295"/>
          </p:nvPr>
        </p:nvSpPr>
        <p:spPr>
          <a:xfrm>
            <a:off x="5976000" y="87945"/>
            <a:ext cx="3311999" cy="400110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cs-CZ" sz="2600">
                <a:solidFill>
                  <a:schemeClr val="bg1"/>
                </a:solidFill>
                <a:cs typeface="Tahoma" pitchFamily="2"/>
              </a:rPr>
              <a:t>(strategized locking)</a:t>
            </a:r>
          </a:p>
        </p:txBody>
      </p:sp>
      <p:sp>
        <p:nvSpPr>
          <p:cNvPr id="4" name="Zástupný symbol pro text 3"/>
          <p:cNvSpPr txBox="1">
            <a:spLocks noGrp="1"/>
          </p:cNvSpPr>
          <p:nvPr>
            <p:ph type="body" idx="4294967295"/>
          </p:nvPr>
        </p:nvSpPr>
        <p:spPr>
          <a:xfrm>
            <a:off x="504359" y="1326600"/>
            <a:ext cx="9071640" cy="3288239"/>
          </a:xfrm>
        </p:spPr>
        <p:txBody>
          <a:bodyPr/>
          <a:lstStyle>
            <a:defPPr marL="432000" lvl="0" indent="-324000">
              <a:spcBef>
                <a:spcPts val="1417"/>
              </a:spcBef>
              <a:spcAft>
                <a:spcPts val="0"/>
              </a:spcAft>
              <a:buSzPct val="45000"/>
              <a:buFont typeface="StarSymbol"/>
              <a:buNone/>
              <a:defRPr lang="cs-CZ" sz="32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defPPr>
            <a:lvl1pPr marL="432000" lvl="0" indent="-324000">
              <a:spcBef>
                <a:spcPts val="1417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32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1pPr>
            <a:lvl2pPr marL="864000" lvl="1" indent="-324000">
              <a:spcBef>
                <a:spcPts val="1134"/>
              </a:spcBef>
              <a:spcAft>
                <a:spcPts val="0"/>
              </a:spcAft>
              <a:buSzPct val="75000"/>
              <a:buFont typeface="StarSymbol"/>
              <a:buChar char="–"/>
              <a:defRPr lang="cs-CZ" sz="28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2pPr>
            <a:lvl3pPr marL="1295999" lvl="2" indent="-288000">
              <a:spcBef>
                <a:spcPts val="850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4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3pPr>
            <a:lvl4pPr marL="1728000" lvl="3" indent="-216000">
              <a:spcBef>
                <a:spcPts val="567"/>
              </a:spcBef>
              <a:spcAft>
                <a:spcPts val="0"/>
              </a:spcAft>
              <a:buSzPct val="75000"/>
              <a:buFont typeface="StarSymbol"/>
              <a:buChar char="–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4pPr>
            <a:lvl5pPr marL="2160000" lvl="4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5pPr>
            <a:lvl6pPr marL="2592000" lvl="5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6pPr>
            <a:lvl7pPr marL="3024000" lvl="6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7pPr>
            <a:lvl8pPr marL="3456000" lvl="7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8pPr>
            <a:lvl9pPr marL="3887999" lvl="8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9pPr>
          </a:lstStyle>
          <a:p>
            <a:pPr lvl="0"/>
            <a:r>
              <a:rPr lang="cs-CZ" sz="2000">
                <a:solidFill>
                  <a:schemeClr val="bg1"/>
                </a:solidFill>
                <a:cs typeface="Tahoma" pitchFamily="2"/>
              </a:rPr>
              <a:t>jako u obecného použití patternu Strategie</a:t>
            </a:r>
          </a:p>
          <a:p>
            <a:pPr lvl="0"/>
            <a:r>
              <a:rPr lang="cs-CZ" sz="2000">
                <a:solidFill>
                  <a:schemeClr val="bg1"/>
                </a:solidFill>
                <a:cs typeface="Tahoma" pitchFamily="2"/>
              </a:rPr>
              <a:t>flexibilita a možnost přizpůsobení  (možné spojit libovolnou komponentu a strategii jak zrovna člověk potřebuje)</a:t>
            </a:r>
          </a:p>
          <a:p>
            <a:pPr lvl="0"/>
            <a:r>
              <a:rPr lang="cs-CZ" sz="2000">
                <a:solidFill>
                  <a:schemeClr val="bg1"/>
                </a:solidFill>
                <a:cs typeface="Tahoma" pitchFamily="2"/>
              </a:rPr>
              <a:t>jednodušší údržba - DRY - každá věc napsána jen na jednom místě</a:t>
            </a:r>
          </a:p>
          <a:p>
            <a:pPr lvl="0"/>
            <a:r>
              <a:rPr lang="cs-CZ" sz="2000">
                <a:solidFill>
                  <a:schemeClr val="bg1"/>
                </a:solidFill>
                <a:cs typeface="Tahoma" pitchFamily="2"/>
              </a:rPr>
              <a:t>výsledek obecnější, znovupoužitelnější</a:t>
            </a:r>
          </a:p>
          <a:p>
            <a:pPr lvl="0"/>
            <a:r>
              <a:rPr lang="cs-CZ" sz="2000">
                <a:solidFill>
                  <a:schemeClr val="bg1"/>
                </a:solidFill>
                <a:cs typeface="Tahoma" pitchFamily="2"/>
              </a:rPr>
              <a:t>zamykací strategie a funkcionalita komponenty nuceně ortogonální -&gt; větší přehlednost</a:t>
            </a:r>
          </a:p>
        </p:txBody>
      </p:sp>
      <p:sp>
        <p:nvSpPr>
          <p:cNvPr id="5" name="Nadpis 4"/>
          <p:cNvSpPr txBox="1">
            <a:spLocks noGrp="1"/>
          </p:cNvSpPr>
          <p:nvPr>
            <p:ph type="title" idx="4294967295"/>
          </p:nvPr>
        </p:nvSpPr>
        <p:spPr>
          <a:xfrm>
            <a:off x="345240" y="749084"/>
            <a:ext cx="7422120" cy="400110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cs-CZ" sz="2600" u="sng">
                <a:solidFill>
                  <a:schemeClr val="bg1"/>
                </a:solidFill>
                <a:cs typeface="Tahoma" pitchFamily="2"/>
              </a:rPr>
              <a:t>výhody: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>
          <a:xfrm>
            <a:off x="144000" y="57446"/>
            <a:ext cx="9540000" cy="677108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cs-CZ">
                <a:solidFill>
                  <a:schemeClr val="bg1"/>
                </a:solidFill>
                <a:cs typeface="Tahoma" pitchFamily="2"/>
              </a:rPr>
              <a:t>Zamykání dle strategie</a:t>
            </a:r>
          </a:p>
        </p:txBody>
      </p:sp>
      <p:sp>
        <p:nvSpPr>
          <p:cNvPr id="3" name="Nadpis 2"/>
          <p:cNvSpPr txBox="1">
            <a:spLocks noGrp="1"/>
          </p:cNvSpPr>
          <p:nvPr>
            <p:ph type="title" idx="4294967295"/>
          </p:nvPr>
        </p:nvSpPr>
        <p:spPr>
          <a:xfrm>
            <a:off x="5976000" y="87945"/>
            <a:ext cx="3311999" cy="400110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cs-CZ" sz="2600">
                <a:solidFill>
                  <a:schemeClr val="bg1"/>
                </a:solidFill>
                <a:cs typeface="Tahoma" pitchFamily="2"/>
              </a:rPr>
              <a:t>(strategized locking)</a:t>
            </a:r>
          </a:p>
        </p:txBody>
      </p:sp>
      <p:sp>
        <p:nvSpPr>
          <p:cNvPr id="4" name="Zástupný symbol pro text 3"/>
          <p:cNvSpPr txBox="1">
            <a:spLocks noGrp="1"/>
          </p:cNvSpPr>
          <p:nvPr>
            <p:ph type="body" idx="4294967295"/>
          </p:nvPr>
        </p:nvSpPr>
        <p:spPr>
          <a:xfrm>
            <a:off x="504359" y="1326600"/>
            <a:ext cx="9071640" cy="3209400"/>
          </a:xfrm>
        </p:spPr>
        <p:txBody>
          <a:bodyPr/>
          <a:lstStyle>
            <a:defPPr marL="432000" lvl="0" indent="-324000">
              <a:spcBef>
                <a:spcPts val="1417"/>
              </a:spcBef>
              <a:spcAft>
                <a:spcPts val="0"/>
              </a:spcAft>
              <a:buSzPct val="45000"/>
              <a:buFont typeface="StarSymbol"/>
              <a:buNone/>
              <a:defRPr lang="cs-CZ" sz="32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defPPr>
            <a:lvl1pPr marL="432000" lvl="0" indent="-324000">
              <a:spcBef>
                <a:spcPts val="1417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32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1pPr>
            <a:lvl2pPr marL="864000" lvl="1" indent="-324000">
              <a:spcBef>
                <a:spcPts val="1134"/>
              </a:spcBef>
              <a:spcAft>
                <a:spcPts val="0"/>
              </a:spcAft>
              <a:buSzPct val="75000"/>
              <a:buFont typeface="StarSymbol"/>
              <a:buChar char="–"/>
              <a:defRPr lang="cs-CZ" sz="28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2pPr>
            <a:lvl3pPr marL="1295999" lvl="2" indent="-288000">
              <a:spcBef>
                <a:spcPts val="850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4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3pPr>
            <a:lvl4pPr marL="1728000" lvl="3" indent="-216000">
              <a:spcBef>
                <a:spcPts val="567"/>
              </a:spcBef>
              <a:spcAft>
                <a:spcPts val="0"/>
              </a:spcAft>
              <a:buSzPct val="75000"/>
              <a:buFont typeface="StarSymbol"/>
              <a:buChar char="–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4pPr>
            <a:lvl5pPr marL="2160000" lvl="4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5pPr>
            <a:lvl6pPr marL="2592000" lvl="5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6pPr>
            <a:lvl7pPr marL="3024000" lvl="6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7pPr>
            <a:lvl8pPr marL="3456000" lvl="7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8pPr>
            <a:lvl9pPr marL="3887999" lvl="8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9pPr>
          </a:lstStyle>
          <a:p>
            <a:pPr lvl="0"/>
            <a:r>
              <a:rPr lang="cs-CZ" sz="2000">
                <a:solidFill>
                  <a:schemeClr val="bg1"/>
                </a:solidFill>
                <a:cs typeface="Tahoma" pitchFamily="2"/>
              </a:rPr>
              <a:t>zamykací strategie a funkcionalita komponenty nuceně ortogonální - někdy se nehodí</a:t>
            </a:r>
          </a:p>
          <a:p>
            <a:pPr lvl="0"/>
            <a:r>
              <a:rPr lang="cs-CZ" sz="2000">
                <a:solidFill>
                  <a:schemeClr val="bg1"/>
                </a:solidFill>
                <a:cs typeface="Tahoma" pitchFamily="2"/>
              </a:rPr>
              <a:t>při compile-time parametru rozhlašujeme do světa, jaká konkrétní zamykací strategie bude použita</a:t>
            </a:r>
          </a:p>
          <a:p>
            <a:pPr lvl="0"/>
            <a:r>
              <a:rPr lang="cs-CZ" sz="2000">
                <a:solidFill>
                  <a:schemeClr val="bg1"/>
                </a:solidFill>
                <a:cs typeface="Tahoma" pitchFamily="2"/>
              </a:rPr>
              <a:t>někdy není třeba (v praxi bude použita vážně jen jediná zamykací strategie) - zbytečná komplexita a prostor pro vznik chyb (např. nezkušený programátor parametrizuje čím nemá -&gt; neočekávané chování)</a:t>
            </a:r>
          </a:p>
        </p:txBody>
      </p:sp>
      <p:sp>
        <p:nvSpPr>
          <p:cNvPr id="5" name="Nadpis 4"/>
          <p:cNvSpPr txBox="1">
            <a:spLocks noGrp="1"/>
          </p:cNvSpPr>
          <p:nvPr>
            <p:ph type="title" idx="4294967295"/>
          </p:nvPr>
        </p:nvSpPr>
        <p:spPr>
          <a:xfrm>
            <a:off x="349560" y="748723"/>
            <a:ext cx="7422120" cy="400110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cs-CZ" sz="2600" u="sng">
                <a:solidFill>
                  <a:schemeClr val="bg1"/>
                </a:solidFill>
                <a:cs typeface="Tahoma" pitchFamily="2"/>
              </a:rPr>
              <a:t>na co si dát pozor: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>
          <a:xfrm>
            <a:off x="144000" y="57446"/>
            <a:ext cx="9540000" cy="677108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cs-CZ" dirty="0">
                <a:solidFill>
                  <a:schemeClr val="bg1"/>
                </a:solidFill>
                <a:cs typeface="Tahoma" pitchFamily="2"/>
              </a:rPr>
              <a:t>Synchronizovaný blok</a:t>
            </a:r>
          </a:p>
        </p:txBody>
      </p:sp>
      <p:sp>
        <p:nvSpPr>
          <p:cNvPr id="3" name="Nadpis 2"/>
          <p:cNvSpPr txBox="1">
            <a:spLocks noGrp="1"/>
          </p:cNvSpPr>
          <p:nvPr>
            <p:ph type="title" idx="4294967295"/>
          </p:nvPr>
        </p:nvSpPr>
        <p:spPr>
          <a:xfrm>
            <a:off x="5760000" y="87945"/>
            <a:ext cx="2448000" cy="400110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cs-CZ" sz="2600">
                <a:solidFill>
                  <a:schemeClr val="bg1"/>
                </a:solidFill>
                <a:cs typeface="Tahoma" pitchFamily="2"/>
              </a:rPr>
              <a:t>(scoped locking)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080000" y="1152000"/>
            <a:ext cx="2863440" cy="358091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6408000" y="1598400"/>
            <a:ext cx="2711160" cy="257759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Přímá spojnice 5"/>
          <p:cNvSpPr/>
          <p:nvPr/>
        </p:nvSpPr>
        <p:spPr>
          <a:xfrm>
            <a:off x="4248000" y="2736000"/>
            <a:ext cx="1872000" cy="0"/>
          </a:xfrm>
          <a:prstGeom prst="line">
            <a:avLst/>
          </a:prstGeom>
          <a:noFill/>
          <a:ln w="0">
            <a:solidFill>
              <a:srgbClr val="FFFFFF"/>
            </a:solidFill>
            <a:prstDash val="solid"/>
            <a:tailEnd type="arrow"/>
          </a:ln>
        </p:spPr>
        <p:txBody>
          <a:bodyPr wrap="none" lIns="90000" tIns="45000" rIns="90000" bIns="45000" anchor="ctr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cs-CZ" sz="1800" b="0" i="0" u="none" strike="noStrike" kern="1200" cap="none">
              <a:ln>
                <a:noFill/>
              </a:ln>
              <a:solidFill>
                <a:schemeClr val="bg1"/>
              </a:solidFill>
              <a:latin typeface="Liberation Sans" pitchFamily="18"/>
              <a:ea typeface="Segoe UI" pitchFamily="2"/>
              <a:cs typeface="Tahoma" pitchFamily="2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E26F2F9-AE77-83F7-FEDB-7A2DEAC641DF}"/>
              </a:ext>
            </a:extLst>
          </p:cNvPr>
          <p:cNvSpPr txBox="1"/>
          <p:nvPr/>
        </p:nvSpPr>
        <p:spPr>
          <a:xfrm>
            <a:off x="2880072" y="1598400"/>
            <a:ext cx="2952328" cy="1754326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endParaRPr lang="cs-CZ" dirty="0">
              <a:highlight>
                <a:srgbClr val="FF0000"/>
              </a:highlight>
            </a:endParaRPr>
          </a:p>
          <a:p>
            <a:r>
              <a:rPr lang="en-US" dirty="0">
                <a:highlight>
                  <a:srgbClr val="FF0000"/>
                </a:highlight>
              </a:rPr>
              <a:t>ne svelte pismo </a:t>
            </a:r>
            <a:r>
              <a:rPr lang="en-US" dirty="0" err="1">
                <a:highlight>
                  <a:srgbClr val="FF0000"/>
                </a:highlight>
              </a:rPr>
              <a:t>na</a:t>
            </a:r>
            <a:r>
              <a:rPr lang="en-US" dirty="0">
                <a:highlight>
                  <a:srgbClr val="FF0000"/>
                </a:highlight>
              </a:rPr>
              <a:t> </a:t>
            </a:r>
            <a:r>
              <a:rPr lang="en-US" dirty="0" err="1">
                <a:highlight>
                  <a:srgbClr val="FF0000"/>
                </a:highlight>
              </a:rPr>
              <a:t>tmavem</a:t>
            </a:r>
            <a:r>
              <a:rPr lang="en-US" dirty="0">
                <a:highlight>
                  <a:srgbClr val="FF0000"/>
                </a:highlight>
              </a:rPr>
              <a:t> </a:t>
            </a:r>
            <a:r>
              <a:rPr lang="en-US" dirty="0" err="1">
                <a:highlight>
                  <a:srgbClr val="FF0000"/>
                </a:highlight>
              </a:rPr>
              <a:t>podklade</a:t>
            </a:r>
            <a:r>
              <a:rPr lang="en-US" dirty="0">
                <a:highlight>
                  <a:srgbClr val="FF0000"/>
                </a:highlight>
              </a:rPr>
              <a:t> !</a:t>
            </a:r>
          </a:p>
          <a:p>
            <a:endParaRPr lang="en-US" dirty="0">
              <a:highlight>
                <a:srgbClr val="FF0000"/>
              </a:highlight>
            </a:endParaRPr>
          </a:p>
          <a:p>
            <a:r>
              <a:rPr lang="en-US" dirty="0" err="1">
                <a:highlight>
                  <a:srgbClr val="FF0000"/>
                </a:highlight>
              </a:rPr>
              <a:t>zdrojov</a:t>
            </a:r>
            <a:r>
              <a:rPr lang="cs-CZ" dirty="0">
                <a:highlight>
                  <a:srgbClr val="FF0000"/>
                </a:highlight>
              </a:rPr>
              <a:t>ý kód ne jako obrázek</a:t>
            </a:r>
          </a:p>
          <a:p>
            <a:endParaRPr lang="cs-CZ" dirty="0">
              <a:highlight>
                <a:srgbClr val="FF0000"/>
              </a:highlight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>
          <a:xfrm>
            <a:off x="144000" y="57446"/>
            <a:ext cx="9540000" cy="677108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cs-CZ">
                <a:solidFill>
                  <a:schemeClr val="bg1"/>
                </a:solidFill>
                <a:cs typeface="Tahoma" pitchFamily="2"/>
              </a:rPr>
              <a:t>Thread-safe interface</a:t>
            </a:r>
          </a:p>
        </p:txBody>
      </p:sp>
      <p:sp>
        <p:nvSpPr>
          <p:cNvPr id="3" name="Zástupný symbol pro text 2"/>
          <p:cNvSpPr txBox="1">
            <a:spLocks noGrp="1"/>
          </p:cNvSpPr>
          <p:nvPr>
            <p:ph type="body" idx="4294967295"/>
          </p:nvPr>
        </p:nvSpPr>
        <p:spPr>
          <a:xfrm>
            <a:off x="504359" y="1326600"/>
            <a:ext cx="9071640" cy="3288239"/>
          </a:xfrm>
        </p:spPr>
        <p:txBody>
          <a:bodyPr/>
          <a:lstStyle>
            <a:defPPr marL="432000" lvl="0" indent="-324000">
              <a:spcBef>
                <a:spcPts val="1417"/>
              </a:spcBef>
              <a:spcAft>
                <a:spcPts val="0"/>
              </a:spcAft>
              <a:buSzPct val="45000"/>
              <a:buFont typeface="StarSymbol"/>
              <a:buNone/>
              <a:defRPr lang="cs-CZ" sz="32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defPPr>
            <a:lvl1pPr marL="432000" lvl="0" indent="-324000">
              <a:spcBef>
                <a:spcPts val="1417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32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1pPr>
            <a:lvl2pPr marL="864000" lvl="1" indent="-324000">
              <a:spcBef>
                <a:spcPts val="1134"/>
              </a:spcBef>
              <a:spcAft>
                <a:spcPts val="0"/>
              </a:spcAft>
              <a:buSzPct val="75000"/>
              <a:buFont typeface="StarSymbol"/>
              <a:buChar char="–"/>
              <a:defRPr lang="cs-CZ" sz="28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2pPr>
            <a:lvl3pPr marL="1295999" lvl="2" indent="-288000">
              <a:spcBef>
                <a:spcPts val="850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4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3pPr>
            <a:lvl4pPr marL="1728000" lvl="3" indent="-216000">
              <a:spcBef>
                <a:spcPts val="567"/>
              </a:spcBef>
              <a:spcAft>
                <a:spcPts val="0"/>
              </a:spcAft>
              <a:buSzPct val="75000"/>
              <a:buFont typeface="StarSymbol"/>
              <a:buChar char="–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4pPr>
            <a:lvl5pPr marL="2160000" lvl="4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5pPr>
            <a:lvl6pPr marL="2592000" lvl="5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6pPr>
            <a:lvl7pPr marL="3024000" lvl="6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7pPr>
            <a:lvl8pPr marL="3456000" lvl="7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8pPr>
            <a:lvl9pPr marL="3887999" lvl="8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9pPr>
          </a:lstStyle>
          <a:p>
            <a:pPr lvl="0"/>
            <a:r>
              <a:rPr lang="cs-CZ" sz="2000">
                <a:solidFill>
                  <a:schemeClr val="bg1"/>
                </a:solidFill>
                <a:cs typeface="Tahoma" pitchFamily="2"/>
              </a:rPr>
              <a:t>situace: komponenta v paralelním prostředí, jejíž metody se vzájemně volají</a:t>
            </a:r>
          </a:p>
          <a:p>
            <a:pPr lvl="0"/>
            <a:r>
              <a:rPr lang="cs-CZ" sz="2000">
                <a:solidFill>
                  <a:schemeClr val="bg1"/>
                </a:solidFill>
                <a:cs typeface="Tahoma" pitchFamily="2"/>
              </a:rPr>
              <a:t>cíl: snížit zamykací overhead, zamezit self-deadlockům</a:t>
            </a:r>
          </a:p>
          <a:p>
            <a:pPr lvl="0"/>
            <a:r>
              <a:rPr lang="cs-CZ" sz="2000">
                <a:solidFill>
                  <a:schemeClr val="bg1"/>
                </a:solidFill>
                <a:cs typeface="Tahoma" pitchFamily="2"/>
              </a:rPr>
              <a:t>myšlenka: zamknout pouze jednou na hranici komponenty, jakmile jsme uvnitř, už se o zámek nestarat</a:t>
            </a:r>
          </a:p>
          <a:p>
            <a:pPr lvl="0"/>
            <a:r>
              <a:rPr lang="cs-CZ" sz="2000">
                <a:solidFill>
                  <a:schemeClr val="bg1"/>
                </a:solidFill>
                <a:cs typeface="Tahoma" pitchFamily="2"/>
              </a:rPr>
              <a:t>možné řešení:</a:t>
            </a:r>
          </a:p>
          <a:p>
            <a:pPr lvl="1" hangingPunct="0"/>
            <a:r>
              <a:rPr lang="cs-CZ" sz="2000">
                <a:solidFill>
                  <a:schemeClr val="bg1"/>
                </a:solidFill>
                <a:cs typeface="Tahoma" pitchFamily="2"/>
              </a:rPr>
              <a:t>privátní metody... v nich veškerá logika komponenty; věří, že při jejich volání je již zámek držen</a:t>
            </a:r>
          </a:p>
          <a:p>
            <a:pPr lvl="1" hangingPunct="0"/>
            <a:r>
              <a:rPr lang="cs-CZ" sz="2000">
                <a:solidFill>
                  <a:schemeClr val="bg1"/>
                </a:solidFill>
                <a:cs typeface="Tahoma" pitchFamily="2"/>
              </a:rPr>
              <a:t>veřejné metody... pouze zajistí zámek a zavolá privátní metodu, volána pouze zvenku komponenty, nikdy ne zevnitř ( -&gt; self-deadlock)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>
          <a:xfrm>
            <a:off x="144000" y="57446"/>
            <a:ext cx="9540000" cy="677108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cs-CZ">
                <a:solidFill>
                  <a:schemeClr val="bg1"/>
                </a:solidFill>
                <a:cs typeface="Tahoma" pitchFamily="2"/>
              </a:rPr>
              <a:t>Thread-safe interface</a:t>
            </a: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080000" y="1440000"/>
            <a:ext cx="2926079" cy="280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6341760" y="1080000"/>
            <a:ext cx="2658240" cy="34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Přímá spojnice 4"/>
          <p:cNvSpPr/>
          <p:nvPr/>
        </p:nvSpPr>
        <p:spPr>
          <a:xfrm>
            <a:off x="4248000" y="2736000"/>
            <a:ext cx="1872000" cy="0"/>
          </a:xfrm>
          <a:prstGeom prst="line">
            <a:avLst/>
          </a:prstGeom>
          <a:noFill/>
          <a:ln w="0">
            <a:solidFill>
              <a:srgbClr val="FFFFFF"/>
            </a:solidFill>
            <a:prstDash val="solid"/>
            <a:tailEnd type="arrow"/>
          </a:ln>
        </p:spPr>
        <p:txBody>
          <a:bodyPr wrap="none" lIns="90000" tIns="45000" rIns="90000" bIns="45000" anchor="ctr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cs-CZ" sz="1800" b="0" i="0" u="none" strike="noStrike" kern="1200" cap="none">
              <a:ln>
                <a:noFill/>
              </a:ln>
              <a:solidFill>
                <a:schemeClr val="bg1"/>
              </a:solidFill>
              <a:latin typeface="Liberation Sans" pitchFamily="18"/>
              <a:ea typeface="Segoe UI" pitchFamily="2"/>
              <a:cs typeface="Tahoma" pitchFamily="2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>
          <a:xfrm>
            <a:off x="144000" y="57446"/>
            <a:ext cx="9540000" cy="677108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cs-CZ">
                <a:solidFill>
                  <a:schemeClr val="bg1"/>
                </a:solidFill>
                <a:cs typeface="Tahoma" pitchFamily="2"/>
              </a:rPr>
              <a:t>Thread-safe interface</a:t>
            </a:r>
          </a:p>
        </p:txBody>
      </p:sp>
      <p:sp>
        <p:nvSpPr>
          <p:cNvPr id="3" name="Zástupný symbol pro text 2"/>
          <p:cNvSpPr txBox="1">
            <a:spLocks noGrp="1"/>
          </p:cNvSpPr>
          <p:nvPr>
            <p:ph type="body" idx="4294967295"/>
          </p:nvPr>
        </p:nvSpPr>
        <p:spPr>
          <a:xfrm>
            <a:off x="216360" y="1031759"/>
            <a:ext cx="7199640" cy="4224239"/>
          </a:xfrm>
        </p:spPr>
        <p:txBody>
          <a:bodyPr/>
          <a:lstStyle>
            <a:defPPr marL="432000" lvl="0" indent="-324000">
              <a:spcBef>
                <a:spcPts val="1417"/>
              </a:spcBef>
              <a:spcAft>
                <a:spcPts val="0"/>
              </a:spcAft>
              <a:buSzPct val="45000"/>
              <a:buFont typeface="StarSymbol"/>
              <a:buNone/>
              <a:defRPr lang="cs-CZ" sz="32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defPPr>
            <a:lvl1pPr marL="432000" lvl="0" indent="-324000">
              <a:spcBef>
                <a:spcPts val="1417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32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1pPr>
            <a:lvl2pPr marL="864000" lvl="1" indent="-324000">
              <a:spcBef>
                <a:spcPts val="1134"/>
              </a:spcBef>
              <a:spcAft>
                <a:spcPts val="0"/>
              </a:spcAft>
              <a:buSzPct val="75000"/>
              <a:buFont typeface="StarSymbol"/>
              <a:buChar char="–"/>
              <a:defRPr lang="cs-CZ" sz="28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2pPr>
            <a:lvl3pPr marL="1295999" lvl="2" indent="-288000">
              <a:spcBef>
                <a:spcPts val="850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4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3pPr>
            <a:lvl4pPr marL="1728000" lvl="3" indent="-216000">
              <a:spcBef>
                <a:spcPts val="567"/>
              </a:spcBef>
              <a:spcAft>
                <a:spcPts val="0"/>
              </a:spcAft>
              <a:buSzPct val="75000"/>
              <a:buFont typeface="StarSymbol"/>
              <a:buChar char="–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4pPr>
            <a:lvl5pPr marL="2160000" lvl="4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5pPr>
            <a:lvl6pPr marL="2592000" lvl="5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6pPr>
            <a:lvl7pPr marL="3024000" lvl="6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7pPr>
            <a:lvl8pPr marL="3456000" lvl="7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8pPr>
            <a:lvl9pPr marL="3887999" lvl="8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9pPr>
          </a:lstStyle>
          <a:p>
            <a:pPr lvl="0"/>
            <a:r>
              <a:rPr lang="cs-CZ" sz="2000" dirty="0">
                <a:solidFill>
                  <a:schemeClr val="bg1"/>
                </a:solidFill>
                <a:cs typeface="Tahoma" pitchFamily="2"/>
              </a:rPr>
              <a:t>nevýhody:</a:t>
            </a:r>
          </a:p>
          <a:p>
            <a:pPr lvl="1" hangingPunct="0"/>
            <a:r>
              <a:rPr lang="cs-CZ" sz="2000" dirty="0">
                <a:solidFill>
                  <a:schemeClr val="bg1"/>
                </a:solidFill>
                <a:cs typeface="Tahoma" pitchFamily="2"/>
              </a:rPr>
              <a:t>metody psány pokaždé dvakrát</a:t>
            </a:r>
          </a:p>
          <a:p>
            <a:pPr lvl="1" hangingPunct="0"/>
            <a:r>
              <a:rPr lang="cs-CZ" sz="2000" dirty="0">
                <a:solidFill>
                  <a:schemeClr val="bg1"/>
                </a:solidFill>
                <a:cs typeface="Tahoma" pitchFamily="2"/>
              </a:rPr>
              <a:t>volání veřejné funkce z privátní - chyba </a:t>
            </a:r>
            <a:r>
              <a:rPr lang="cs-CZ" sz="2000" dirty="0">
                <a:solidFill>
                  <a:srgbClr val="FF0000"/>
                </a:solidFill>
                <a:cs typeface="Tahoma" pitchFamily="2"/>
              </a:rPr>
              <a:t>X</a:t>
            </a:r>
            <a:r>
              <a:rPr lang="cs-CZ" sz="2000" dirty="0">
                <a:solidFill>
                  <a:schemeClr val="bg1"/>
                </a:solidFill>
                <a:cs typeface="Tahoma" pitchFamily="2"/>
              </a:rPr>
              <a:t> kompilátor ji nepodchytí</a:t>
            </a:r>
          </a:p>
          <a:p>
            <a:pPr lvl="0"/>
            <a:r>
              <a:rPr lang="cs-CZ" sz="2000" dirty="0">
                <a:solidFill>
                  <a:schemeClr val="bg1"/>
                </a:solidFill>
                <a:cs typeface="Tahoma" pitchFamily="2"/>
              </a:rPr>
              <a:t>lepší řešení: při psaní komponenty ignorovat synchronizaci, zamykání soustředíme do </a:t>
            </a:r>
            <a:r>
              <a:rPr lang="cs-CZ" sz="2000" i="1" dirty="0" err="1">
                <a:solidFill>
                  <a:schemeClr val="bg1"/>
                </a:solidFill>
                <a:cs typeface="Tahoma" pitchFamily="2"/>
              </a:rPr>
              <a:t>Dekorátoru</a:t>
            </a:r>
            <a:r>
              <a:rPr lang="cs-CZ" sz="2000" dirty="0">
                <a:solidFill>
                  <a:schemeClr val="bg1"/>
                </a:solidFill>
                <a:cs typeface="Tahoma" pitchFamily="2"/>
              </a:rPr>
              <a:t>, kterým komponentu příp. obalíme</a:t>
            </a:r>
          </a:p>
          <a:p>
            <a:pPr lvl="1" hangingPunct="0"/>
            <a:r>
              <a:rPr lang="cs-CZ" sz="2000" dirty="0">
                <a:solidFill>
                  <a:schemeClr val="bg1"/>
                </a:solidFill>
                <a:cs typeface="Tahoma" pitchFamily="2"/>
              </a:rPr>
              <a:t>např. </a:t>
            </a:r>
            <a:r>
              <a:rPr lang="cs-CZ" sz="2000" dirty="0" err="1">
                <a:solidFill>
                  <a:schemeClr val="bg1"/>
                </a:solidFill>
                <a:cs typeface="Tahoma" pitchFamily="2"/>
              </a:rPr>
              <a:t>java.util.Collections.synchronizedMap</a:t>
            </a:r>
            <a:r>
              <a:rPr lang="cs-CZ" sz="2000" dirty="0">
                <a:solidFill>
                  <a:schemeClr val="bg1"/>
                </a:solidFill>
                <a:cs typeface="Tahoma" pitchFamily="2"/>
              </a:rPr>
              <a:t>()</a:t>
            </a:r>
          </a:p>
          <a:p>
            <a:pPr lvl="1" hangingPunct="0"/>
            <a:r>
              <a:rPr lang="cs-CZ" sz="2000" dirty="0">
                <a:solidFill>
                  <a:schemeClr val="bg1"/>
                </a:solidFill>
                <a:cs typeface="Tahoma" pitchFamily="2"/>
              </a:rPr>
              <a:t>větší modularita, nemožné volat zamykací metodu z </a:t>
            </a:r>
            <a:r>
              <a:rPr lang="en-US" sz="2000" dirty="0">
                <a:solidFill>
                  <a:schemeClr val="bg1"/>
                </a:solidFill>
                <a:cs typeface="Tahoma" pitchFamily="2"/>
              </a:rPr>
              <a:t>‘</a:t>
            </a:r>
            <a:r>
              <a:rPr lang="cs-CZ" sz="2000" dirty="0">
                <a:solidFill>
                  <a:schemeClr val="bg1"/>
                </a:solidFill>
                <a:cs typeface="Tahoma" pitchFamily="2"/>
              </a:rPr>
              <a:t>privátní</a:t>
            </a:r>
            <a:r>
              <a:rPr lang="en-US" sz="2000">
                <a:solidFill>
                  <a:schemeClr val="bg1"/>
                </a:solidFill>
                <a:cs typeface="Tahoma" pitchFamily="2"/>
              </a:rPr>
              <a:t>’</a:t>
            </a:r>
            <a:endParaRPr lang="cs-CZ" sz="2000" dirty="0">
              <a:solidFill>
                <a:schemeClr val="bg1"/>
              </a:solidFill>
              <a:cs typeface="Tahoma" pitchFamily="2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7396560" y="1152000"/>
            <a:ext cx="2467439" cy="396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>
          <a:xfrm>
            <a:off x="144000" y="57446"/>
            <a:ext cx="9540000" cy="677108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cs-CZ">
                <a:solidFill>
                  <a:schemeClr val="bg1"/>
                </a:solidFill>
                <a:cs typeface="Tahoma" pitchFamily="2"/>
              </a:rPr>
              <a:t>Thread-safe interface</a:t>
            </a:r>
          </a:p>
        </p:txBody>
      </p:sp>
      <p:sp>
        <p:nvSpPr>
          <p:cNvPr id="3" name="Zástupný symbol pro text 2"/>
          <p:cNvSpPr txBox="1">
            <a:spLocks noGrp="1"/>
          </p:cNvSpPr>
          <p:nvPr>
            <p:ph type="body" idx="4294967295"/>
          </p:nvPr>
        </p:nvSpPr>
        <p:spPr>
          <a:xfrm>
            <a:off x="216360" y="1031759"/>
            <a:ext cx="7199640" cy="4224239"/>
          </a:xfrm>
        </p:spPr>
        <p:txBody>
          <a:bodyPr/>
          <a:lstStyle>
            <a:defPPr marL="432000" lvl="0" indent="-324000">
              <a:spcBef>
                <a:spcPts val="1417"/>
              </a:spcBef>
              <a:spcAft>
                <a:spcPts val="0"/>
              </a:spcAft>
              <a:buSzPct val="45000"/>
              <a:buFont typeface="StarSymbol"/>
              <a:buNone/>
              <a:defRPr lang="cs-CZ" sz="32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defPPr>
            <a:lvl1pPr marL="432000" lvl="0" indent="-324000">
              <a:spcBef>
                <a:spcPts val="1417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32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1pPr>
            <a:lvl2pPr marL="864000" lvl="1" indent="-324000">
              <a:spcBef>
                <a:spcPts val="1134"/>
              </a:spcBef>
              <a:spcAft>
                <a:spcPts val="0"/>
              </a:spcAft>
              <a:buSzPct val="75000"/>
              <a:buFont typeface="StarSymbol"/>
              <a:buChar char="–"/>
              <a:defRPr lang="cs-CZ" sz="28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2pPr>
            <a:lvl3pPr marL="1295999" lvl="2" indent="-288000">
              <a:spcBef>
                <a:spcPts val="850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4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3pPr>
            <a:lvl4pPr marL="1728000" lvl="3" indent="-216000">
              <a:spcBef>
                <a:spcPts val="567"/>
              </a:spcBef>
              <a:spcAft>
                <a:spcPts val="0"/>
              </a:spcAft>
              <a:buSzPct val="75000"/>
              <a:buFont typeface="StarSymbol"/>
              <a:buChar char="–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4pPr>
            <a:lvl5pPr marL="2160000" lvl="4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5pPr>
            <a:lvl6pPr marL="2592000" lvl="5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6pPr>
            <a:lvl7pPr marL="3024000" lvl="6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7pPr>
            <a:lvl8pPr marL="3456000" lvl="7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8pPr>
            <a:lvl9pPr marL="3887999" lvl="8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9pPr>
          </a:lstStyle>
          <a:p>
            <a:pPr lvl="0"/>
            <a:r>
              <a:rPr lang="cs-CZ" sz="2000">
                <a:solidFill>
                  <a:schemeClr val="bg1"/>
                </a:solidFill>
                <a:cs typeface="Tahoma" pitchFamily="2"/>
              </a:rPr>
              <a:t>implementace skrze polymorfismus - objekt navíc - zbytečný overhead</a:t>
            </a:r>
          </a:p>
          <a:p>
            <a:pPr lvl="0"/>
            <a:r>
              <a:rPr lang="cs-CZ" sz="2000">
                <a:solidFill>
                  <a:schemeClr val="bg1"/>
                </a:solidFill>
                <a:cs typeface="Tahoma" pitchFamily="2"/>
              </a:rPr>
              <a:t>pořád musíme psát synchronizační </a:t>
            </a:r>
            <a:r>
              <a:rPr lang="cs-CZ" sz="2000" i="1">
                <a:solidFill>
                  <a:schemeClr val="bg1"/>
                </a:solidFill>
                <a:cs typeface="Tahoma" pitchFamily="2"/>
              </a:rPr>
              <a:t>Dekorátor</a:t>
            </a:r>
            <a:r>
              <a:rPr lang="cs-CZ" sz="2000">
                <a:solidFill>
                  <a:schemeClr val="bg1"/>
                </a:solidFill>
                <a:cs typeface="Tahoma" pitchFamily="2"/>
              </a:rPr>
              <a:t> pro každé rozhranní zvlášť</a:t>
            </a:r>
          </a:p>
          <a:p>
            <a:pPr lvl="0"/>
            <a:r>
              <a:rPr lang="cs-CZ" sz="2000">
                <a:solidFill>
                  <a:schemeClr val="bg1"/>
                </a:solidFill>
                <a:cs typeface="Tahoma" pitchFamily="2"/>
              </a:rPr>
              <a:t>v C++ se dá přetížením operator-&gt;() napsat proxy synchronizující obecně libovolný objekt</a:t>
            </a:r>
          </a:p>
          <a:p>
            <a:pPr lvl="0"/>
            <a:r>
              <a:rPr lang="cs-CZ" sz="2000">
                <a:solidFill>
                  <a:schemeClr val="bg1"/>
                </a:solidFill>
                <a:cs typeface="Tahoma" pitchFamily="2"/>
              </a:rPr>
              <a:t>někdy chceme jedním zámkem synchronizovat přístup k celé síti objektů - synchronizovaná </a:t>
            </a:r>
            <a:r>
              <a:rPr lang="cs-CZ" sz="2000" i="1">
                <a:solidFill>
                  <a:schemeClr val="bg1"/>
                </a:solidFill>
                <a:cs typeface="Tahoma" pitchFamily="2"/>
              </a:rPr>
              <a:t>Fasáda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7396560" y="1152000"/>
            <a:ext cx="2467439" cy="396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>
          <a:xfrm>
            <a:off x="144000" y="57446"/>
            <a:ext cx="9540000" cy="677108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cs-CZ">
                <a:solidFill>
                  <a:schemeClr val="bg1"/>
                </a:solidFill>
                <a:cs typeface="Tahoma" pitchFamily="2"/>
              </a:rPr>
              <a:t>Thread-safe interface</a:t>
            </a:r>
          </a:p>
        </p:txBody>
      </p:sp>
      <p:sp>
        <p:nvSpPr>
          <p:cNvPr id="3" name="Zástupný symbol pro text 2"/>
          <p:cNvSpPr txBox="1">
            <a:spLocks noGrp="1"/>
          </p:cNvSpPr>
          <p:nvPr>
            <p:ph type="body" idx="4294967295"/>
          </p:nvPr>
        </p:nvSpPr>
        <p:spPr>
          <a:xfrm>
            <a:off x="216360" y="1296000"/>
            <a:ext cx="9359640" cy="4224239"/>
          </a:xfrm>
        </p:spPr>
        <p:txBody>
          <a:bodyPr/>
          <a:lstStyle>
            <a:defPPr marL="432000" lvl="0" indent="-324000">
              <a:spcBef>
                <a:spcPts val="1417"/>
              </a:spcBef>
              <a:spcAft>
                <a:spcPts val="0"/>
              </a:spcAft>
              <a:buSzPct val="45000"/>
              <a:buFont typeface="StarSymbol"/>
              <a:buNone/>
              <a:defRPr lang="cs-CZ" sz="32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defPPr>
            <a:lvl1pPr marL="432000" lvl="0" indent="-324000">
              <a:spcBef>
                <a:spcPts val="1417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32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1pPr>
            <a:lvl2pPr marL="864000" lvl="1" indent="-324000">
              <a:spcBef>
                <a:spcPts val="1134"/>
              </a:spcBef>
              <a:spcAft>
                <a:spcPts val="0"/>
              </a:spcAft>
              <a:buSzPct val="75000"/>
              <a:buFont typeface="StarSymbol"/>
              <a:buChar char="–"/>
              <a:defRPr lang="cs-CZ" sz="28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2pPr>
            <a:lvl3pPr marL="1295999" lvl="2" indent="-288000">
              <a:spcBef>
                <a:spcPts val="850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4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3pPr>
            <a:lvl4pPr marL="1728000" lvl="3" indent="-216000">
              <a:spcBef>
                <a:spcPts val="567"/>
              </a:spcBef>
              <a:spcAft>
                <a:spcPts val="0"/>
              </a:spcAft>
              <a:buSzPct val="75000"/>
              <a:buFont typeface="StarSymbol"/>
              <a:buChar char="–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4pPr>
            <a:lvl5pPr marL="2160000" lvl="4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5pPr>
            <a:lvl6pPr marL="2592000" lvl="5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6pPr>
            <a:lvl7pPr marL="3024000" lvl="6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7pPr>
            <a:lvl8pPr marL="3456000" lvl="7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8pPr>
            <a:lvl9pPr marL="3887999" lvl="8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9pPr>
          </a:lstStyle>
          <a:p>
            <a:pPr lvl="0"/>
            <a:r>
              <a:rPr lang="cs-CZ" sz="2000">
                <a:solidFill>
                  <a:schemeClr val="bg1"/>
                </a:solidFill>
                <a:cs typeface="Tahoma" pitchFamily="2"/>
              </a:rPr>
              <a:t>self-deadlock pořád možný (z privátní metody voláme jiný objekt - ten obratem volá naši veřejnou metodu)</a:t>
            </a:r>
          </a:p>
          <a:p>
            <a:pPr lvl="0"/>
            <a:r>
              <a:rPr lang="cs-CZ" sz="2000">
                <a:solidFill>
                  <a:schemeClr val="bg1"/>
                </a:solidFill>
                <a:cs typeface="Tahoma" pitchFamily="2"/>
              </a:rPr>
              <a:t>znemožňuje zamykání jemněji než vždy pro celou metodu - ne dokonale optimální (zbytečné zamykání apod.)</a:t>
            </a:r>
          </a:p>
        </p:txBody>
      </p:sp>
      <p:sp>
        <p:nvSpPr>
          <p:cNvPr id="4" name="Nadpis 3"/>
          <p:cNvSpPr txBox="1">
            <a:spLocks noGrp="1"/>
          </p:cNvSpPr>
          <p:nvPr>
            <p:ph type="title" idx="4294967295"/>
          </p:nvPr>
        </p:nvSpPr>
        <p:spPr>
          <a:xfrm>
            <a:off x="345240" y="749084"/>
            <a:ext cx="7422120" cy="400110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cs-CZ" sz="2600" u="sng">
                <a:solidFill>
                  <a:schemeClr val="bg1"/>
                </a:solidFill>
                <a:cs typeface="Tahoma" pitchFamily="2"/>
              </a:rPr>
              <a:t>na co si dát pozor: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>
          <a:xfrm>
            <a:off x="144000" y="57446"/>
            <a:ext cx="9540000" cy="677108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cs-CZ">
                <a:solidFill>
                  <a:schemeClr val="bg1"/>
                </a:solidFill>
                <a:cs typeface="Tahoma" pitchFamily="2"/>
              </a:rPr>
              <a:t>Double-Checked locking optimization</a:t>
            </a:r>
          </a:p>
        </p:txBody>
      </p:sp>
      <p:sp>
        <p:nvSpPr>
          <p:cNvPr id="3" name="Zástupný symbol pro text 2"/>
          <p:cNvSpPr txBox="1">
            <a:spLocks noGrp="1"/>
          </p:cNvSpPr>
          <p:nvPr>
            <p:ph type="body" idx="4294967295"/>
          </p:nvPr>
        </p:nvSpPr>
        <p:spPr>
          <a:xfrm>
            <a:off x="504359" y="1326600"/>
            <a:ext cx="9071640" cy="3288239"/>
          </a:xfrm>
        </p:spPr>
        <p:txBody>
          <a:bodyPr/>
          <a:lstStyle>
            <a:defPPr marL="432000" lvl="0" indent="-324000">
              <a:spcBef>
                <a:spcPts val="1417"/>
              </a:spcBef>
              <a:spcAft>
                <a:spcPts val="0"/>
              </a:spcAft>
              <a:buSzPct val="45000"/>
              <a:buFont typeface="StarSymbol"/>
              <a:buNone/>
              <a:defRPr lang="cs-CZ" sz="32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defPPr>
            <a:lvl1pPr marL="432000" lvl="0" indent="-324000">
              <a:spcBef>
                <a:spcPts val="1417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32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1pPr>
            <a:lvl2pPr marL="864000" lvl="1" indent="-324000">
              <a:spcBef>
                <a:spcPts val="1134"/>
              </a:spcBef>
              <a:spcAft>
                <a:spcPts val="0"/>
              </a:spcAft>
              <a:buSzPct val="75000"/>
              <a:buFont typeface="StarSymbol"/>
              <a:buChar char="–"/>
              <a:defRPr lang="cs-CZ" sz="28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2pPr>
            <a:lvl3pPr marL="1295999" lvl="2" indent="-288000">
              <a:spcBef>
                <a:spcPts val="850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4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3pPr>
            <a:lvl4pPr marL="1728000" lvl="3" indent="-216000">
              <a:spcBef>
                <a:spcPts val="567"/>
              </a:spcBef>
              <a:spcAft>
                <a:spcPts val="0"/>
              </a:spcAft>
              <a:buSzPct val="75000"/>
              <a:buFont typeface="StarSymbol"/>
              <a:buChar char="–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4pPr>
            <a:lvl5pPr marL="2160000" lvl="4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5pPr>
            <a:lvl6pPr marL="2592000" lvl="5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6pPr>
            <a:lvl7pPr marL="3024000" lvl="6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7pPr>
            <a:lvl8pPr marL="3456000" lvl="7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8pPr>
            <a:lvl9pPr marL="3887999" lvl="8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9pPr>
          </a:lstStyle>
          <a:p>
            <a:pPr lvl="0"/>
            <a:r>
              <a:rPr lang="cs-CZ" sz="2000">
                <a:solidFill>
                  <a:schemeClr val="bg1"/>
                </a:solidFill>
                <a:cs typeface="Tahoma" pitchFamily="2"/>
              </a:rPr>
              <a:t>situace: kritická sekce, která má proběhnout nanejvýš jednou za běh programu, uvnitř procedury, jež je volána velmi často (př. u </a:t>
            </a:r>
            <a:r>
              <a:rPr lang="cs-CZ" sz="2000" i="1">
                <a:solidFill>
                  <a:schemeClr val="bg1"/>
                </a:solidFill>
                <a:cs typeface="Tahoma" pitchFamily="2"/>
              </a:rPr>
              <a:t>Singletonu</a:t>
            </a:r>
            <a:r>
              <a:rPr lang="cs-CZ" sz="2000">
                <a:solidFill>
                  <a:schemeClr val="bg1"/>
                </a:solidFill>
                <a:cs typeface="Tahoma" pitchFamily="2"/>
              </a:rPr>
              <a:t>)</a:t>
            </a:r>
          </a:p>
          <a:p>
            <a:pPr lvl="0"/>
            <a:r>
              <a:rPr lang="cs-CZ" sz="2000">
                <a:solidFill>
                  <a:schemeClr val="bg1"/>
                </a:solidFill>
                <a:cs typeface="Tahoma" pitchFamily="2"/>
              </a:rPr>
              <a:t>chceme, aby zamykání proběhlo vážně jen jednou a nepřineslo overhead ke každému volání procedury</a:t>
            </a:r>
          </a:p>
        </p:txBody>
      </p:sp>
      <p:sp>
        <p:nvSpPr>
          <p:cNvPr id="4" name="Volný tvar 3"/>
          <p:cNvSpPr/>
          <p:nvPr/>
        </p:nvSpPr>
        <p:spPr>
          <a:xfrm>
            <a:off x="2304000" y="3024000"/>
            <a:ext cx="2088000" cy="216000"/>
          </a:xfrm>
          <a:custGeom>
            <a:avLst>
              <a:gd name="f0" fmla="val 4531"/>
              <a:gd name="f1" fmla="val 41618"/>
            </a:avLst>
            <a:gdLst>
              <a:gd name="f2" fmla="val 10800000"/>
              <a:gd name="f3" fmla="val 5400000"/>
              <a:gd name="f4" fmla="val 16200000"/>
              <a:gd name="f5" fmla="val w"/>
              <a:gd name="f6" fmla="val h"/>
              <a:gd name="f7" fmla="val 0"/>
              <a:gd name="f8" fmla="val 21600"/>
              <a:gd name="f9" fmla="+- 0 0 1"/>
              <a:gd name="f10" fmla="val -2147483647"/>
              <a:gd name="f11" fmla="val 2147483647"/>
              <a:gd name="f12" fmla="val 3590"/>
              <a:gd name="f13" fmla="val 8970"/>
              <a:gd name="f14" fmla="val 12630"/>
              <a:gd name="f15" fmla="val 18010"/>
              <a:gd name="f16" fmla="*/ f5 1 21600"/>
              <a:gd name="f17" fmla="*/ f6 1 21600"/>
              <a:gd name="f18" fmla="pin -2147483647 f0 2147483647"/>
              <a:gd name="f19" fmla="pin -2147483647 f1 2147483647"/>
              <a:gd name="f20" fmla="+- 0 0 f12"/>
              <a:gd name="f21" fmla="+- 3590 0 f7"/>
              <a:gd name="f22" fmla="+- 0 0 f3"/>
              <a:gd name="f23" fmla="+- 21600 0 f15"/>
              <a:gd name="f24" fmla="+- 18010 0 f8"/>
              <a:gd name="f25" fmla="+- f18 0 10800"/>
              <a:gd name="f26" fmla="+- f19 0 10800"/>
              <a:gd name="f27" fmla="+- f19 0 21600"/>
              <a:gd name="f28" fmla="+- f18 0 21600"/>
              <a:gd name="f29" fmla="*/ f18 f16 1"/>
              <a:gd name="f30" fmla="*/ f19 f17 1"/>
              <a:gd name="f31" fmla="*/ 800 f16 1"/>
              <a:gd name="f32" fmla="*/ 20800 f16 1"/>
              <a:gd name="f33" fmla="*/ 20800 f17 1"/>
              <a:gd name="f34" fmla="*/ 800 f17 1"/>
              <a:gd name="f35" fmla="abs f20"/>
              <a:gd name="f36" fmla="abs f21"/>
              <a:gd name="f37" fmla="?: f20 f22 f3"/>
              <a:gd name="f38" fmla="?: f20 f3 f22"/>
              <a:gd name="f39" fmla="?: f20 f4 f3"/>
              <a:gd name="f40" fmla="?: f20 f3 f4"/>
              <a:gd name="f41" fmla="abs f23"/>
              <a:gd name="f42" fmla="?: f21 f22 f3"/>
              <a:gd name="f43" fmla="?: f21 f3 f22"/>
              <a:gd name="f44" fmla="?: f23 0 f2"/>
              <a:gd name="f45" fmla="?: f23 f2 0"/>
              <a:gd name="f46" fmla="abs f24"/>
              <a:gd name="f47" fmla="?: f23 f22 f3"/>
              <a:gd name="f48" fmla="?: f23 f3 f22"/>
              <a:gd name="f49" fmla="?: f23 f4 f3"/>
              <a:gd name="f50" fmla="?: f23 f3 f4"/>
              <a:gd name="f51" fmla="?: f24 f22 f3"/>
              <a:gd name="f52" fmla="?: f24 f3 f22"/>
              <a:gd name="f53" fmla="?: f20 0 f2"/>
              <a:gd name="f54" fmla="?: f20 f2 0"/>
              <a:gd name="f55" fmla="abs f25"/>
              <a:gd name="f56" fmla="abs f26"/>
              <a:gd name="f57" fmla="?: f20 f40 f39"/>
              <a:gd name="f58" fmla="?: f20 f39 f40"/>
              <a:gd name="f59" fmla="?: f21 f38 f37"/>
              <a:gd name="f60" fmla="?: f21 f45 f44"/>
              <a:gd name="f61" fmla="?: f21 f44 f45"/>
              <a:gd name="f62" fmla="?: f23 f42 f43"/>
              <a:gd name="f63" fmla="?: f23 f50 f49"/>
              <a:gd name="f64" fmla="?: f23 f49 f50"/>
              <a:gd name="f65" fmla="?: f24 f48 f47"/>
              <a:gd name="f66" fmla="?: f24 f54 f53"/>
              <a:gd name="f67" fmla="?: f24 f53 f54"/>
              <a:gd name="f68" fmla="?: f20 f51 f52"/>
              <a:gd name="f69" fmla="+- f55 0 f56"/>
              <a:gd name="f70" fmla="+- f56 0 f55"/>
              <a:gd name="f71" fmla="?: f21 f58 f57"/>
              <a:gd name="f72" fmla="?: f23 f60 f61"/>
              <a:gd name="f73" fmla="?: f24 f64 f63"/>
              <a:gd name="f74" fmla="?: f20 f66 f67"/>
              <a:gd name="f75" fmla="?: f26 f9 f69"/>
              <a:gd name="f76" fmla="?: f26 f69 f9"/>
              <a:gd name="f77" fmla="?: f25 f9 f70"/>
              <a:gd name="f78" fmla="?: f25 f70 f9"/>
              <a:gd name="f79" fmla="?: f18 f9 f75"/>
              <a:gd name="f80" fmla="?: f18 f9 f76"/>
              <a:gd name="f81" fmla="?: f27 f77 f9"/>
              <a:gd name="f82" fmla="?: f27 f78 f9"/>
              <a:gd name="f83" fmla="?: f28 f76 f9"/>
              <a:gd name="f84" fmla="?: f28 f75 f9"/>
              <a:gd name="f85" fmla="?: f19 f9 f78"/>
              <a:gd name="f86" fmla="?: f19 f9 f77"/>
              <a:gd name="f87" fmla="?: f79 f18 0"/>
              <a:gd name="f88" fmla="?: f79 f19 6280"/>
              <a:gd name="f89" fmla="?: f80 f18 0"/>
              <a:gd name="f90" fmla="?: f80 f19 15320"/>
              <a:gd name="f91" fmla="?: f81 f18 6280"/>
              <a:gd name="f92" fmla="?: f81 f19 21600"/>
              <a:gd name="f93" fmla="?: f82 f18 15320"/>
              <a:gd name="f94" fmla="?: f82 f19 21600"/>
              <a:gd name="f95" fmla="?: f83 f18 21600"/>
              <a:gd name="f96" fmla="?: f83 f19 15320"/>
              <a:gd name="f97" fmla="?: f84 f18 21600"/>
              <a:gd name="f98" fmla="?: f84 f19 6280"/>
              <a:gd name="f99" fmla="?: f85 f18 15320"/>
              <a:gd name="f100" fmla="?: f85 f19 0"/>
              <a:gd name="f101" fmla="?: f86 f18 6280"/>
              <a:gd name="f102" fmla="?: f86 f19 0"/>
            </a:gdLst>
            <a:ahLst>
              <a:ahXY gdRefX="f0" minX="f10" maxX="f11" gdRefY="f1" minY="f10" maxY="f11">
                <a:pos x="f29" y="f30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31" t="f34" r="f32" b="f33"/>
            <a:pathLst>
              <a:path w="21600" h="21600">
                <a:moveTo>
                  <a:pt x="f12" y="f7"/>
                </a:moveTo>
                <a:arcTo wR="f35" hR="f36" stAng="f71" swAng="f59"/>
                <a:lnTo>
                  <a:pt x="f87" y="f88"/>
                </a:lnTo>
                <a:lnTo>
                  <a:pt x="f7" y="f13"/>
                </a:lnTo>
                <a:lnTo>
                  <a:pt x="f7" y="f14"/>
                </a:lnTo>
                <a:lnTo>
                  <a:pt x="f89" y="f90"/>
                </a:lnTo>
                <a:lnTo>
                  <a:pt x="f7" y="f15"/>
                </a:lnTo>
                <a:arcTo wR="f36" hR="f41" stAng="f72" swAng="f62"/>
                <a:lnTo>
                  <a:pt x="f91" y="f92"/>
                </a:lnTo>
                <a:lnTo>
                  <a:pt x="f13" y="f8"/>
                </a:lnTo>
                <a:lnTo>
                  <a:pt x="f14" y="f8"/>
                </a:lnTo>
                <a:lnTo>
                  <a:pt x="f93" y="f94"/>
                </a:lnTo>
                <a:lnTo>
                  <a:pt x="f15" y="f8"/>
                </a:lnTo>
                <a:arcTo wR="f41" hR="f46" stAng="f73" swAng="f65"/>
                <a:lnTo>
                  <a:pt x="f95" y="f96"/>
                </a:lnTo>
                <a:lnTo>
                  <a:pt x="f8" y="f14"/>
                </a:lnTo>
                <a:lnTo>
                  <a:pt x="f8" y="f13"/>
                </a:lnTo>
                <a:lnTo>
                  <a:pt x="f97" y="f98"/>
                </a:lnTo>
                <a:lnTo>
                  <a:pt x="f8" y="f12"/>
                </a:lnTo>
                <a:arcTo wR="f46" hR="f35" stAng="f74" swAng="f68"/>
                <a:lnTo>
                  <a:pt x="f99" y="f100"/>
                </a:lnTo>
                <a:lnTo>
                  <a:pt x="f14" y="f7"/>
                </a:lnTo>
                <a:lnTo>
                  <a:pt x="f13" y="f7"/>
                </a:lnTo>
                <a:lnTo>
                  <a:pt x="f101" y="f102"/>
                </a:lnTo>
                <a:close/>
              </a:path>
            </a:pathLst>
          </a:custGeom>
          <a:solidFill>
            <a:srgbClr val="729FCF"/>
          </a:solidFill>
          <a:ln w="0">
            <a:solidFill>
              <a:srgbClr val="3465A4"/>
            </a:solidFill>
            <a:prstDash val="solid"/>
          </a:ln>
        </p:spPr>
        <p:txBody>
          <a:bodyPr wrap="none" lIns="90000" tIns="45000" rIns="90000" bIns="45000" anchor="ctr" anchorCtr="0" compatLnSpc="0"/>
          <a:lstStyle/>
          <a:p>
            <a:pPr marL="0" marR="0" lvl="0" indent="0" algn="ctr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500"/>
            </a:pPr>
            <a:r>
              <a:rPr lang="cs-CZ" sz="1500" b="0" i="0" u="none" strike="noStrike" kern="1200" cap="none">
                <a:ln>
                  <a:noFill/>
                </a:ln>
                <a:solidFill>
                  <a:schemeClr val="bg1"/>
                </a:solidFill>
                <a:latin typeface="Liberation Sans" pitchFamily="18"/>
                <a:ea typeface="Segoe UI" pitchFamily="2"/>
                <a:cs typeface="Tahoma" pitchFamily="2"/>
              </a:rPr>
              <a:t>Není thread-safe</a:t>
            </a:r>
          </a:p>
        </p:txBody>
      </p:sp>
      <p:sp>
        <p:nvSpPr>
          <p:cNvPr id="5" name="Volný tvar 4"/>
          <p:cNvSpPr/>
          <p:nvPr/>
        </p:nvSpPr>
        <p:spPr>
          <a:xfrm>
            <a:off x="5903999" y="2880000"/>
            <a:ext cx="2088000" cy="216000"/>
          </a:xfrm>
          <a:custGeom>
            <a:avLst>
              <a:gd name="f0" fmla="val 4531"/>
              <a:gd name="f1" fmla="val 41618"/>
            </a:avLst>
            <a:gdLst>
              <a:gd name="f2" fmla="val 10800000"/>
              <a:gd name="f3" fmla="val 5400000"/>
              <a:gd name="f4" fmla="val 16200000"/>
              <a:gd name="f5" fmla="val w"/>
              <a:gd name="f6" fmla="val h"/>
              <a:gd name="f7" fmla="val 0"/>
              <a:gd name="f8" fmla="val 21600"/>
              <a:gd name="f9" fmla="+- 0 0 1"/>
              <a:gd name="f10" fmla="val -2147483647"/>
              <a:gd name="f11" fmla="val 2147483647"/>
              <a:gd name="f12" fmla="val 3590"/>
              <a:gd name="f13" fmla="val 8970"/>
              <a:gd name="f14" fmla="val 12630"/>
              <a:gd name="f15" fmla="val 18010"/>
              <a:gd name="f16" fmla="*/ f5 1 21600"/>
              <a:gd name="f17" fmla="*/ f6 1 21600"/>
              <a:gd name="f18" fmla="pin -2147483647 f0 2147483647"/>
              <a:gd name="f19" fmla="pin -2147483647 f1 2147483647"/>
              <a:gd name="f20" fmla="+- 0 0 f12"/>
              <a:gd name="f21" fmla="+- 3590 0 f7"/>
              <a:gd name="f22" fmla="+- 0 0 f3"/>
              <a:gd name="f23" fmla="+- 21600 0 f15"/>
              <a:gd name="f24" fmla="+- 18010 0 f8"/>
              <a:gd name="f25" fmla="+- f18 0 10800"/>
              <a:gd name="f26" fmla="+- f19 0 10800"/>
              <a:gd name="f27" fmla="+- f19 0 21600"/>
              <a:gd name="f28" fmla="+- f18 0 21600"/>
              <a:gd name="f29" fmla="*/ f18 f16 1"/>
              <a:gd name="f30" fmla="*/ f19 f17 1"/>
              <a:gd name="f31" fmla="*/ 800 f16 1"/>
              <a:gd name="f32" fmla="*/ 20800 f16 1"/>
              <a:gd name="f33" fmla="*/ 20800 f17 1"/>
              <a:gd name="f34" fmla="*/ 800 f17 1"/>
              <a:gd name="f35" fmla="abs f20"/>
              <a:gd name="f36" fmla="abs f21"/>
              <a:gd name="f37" fmla="?: f20 f22 f3"/>
              <a:gd name="f38" fmla="?: f20 f3 f22"/>
              <a:gd name="f39" fmla="?: f20 f4 f3"/>
              <a:gd name="f40" fmla="?: f20 f3 f4"/>
              <a:gd name="f41" fmla="abs f23"/>
              <a:gd name="f42" fmla="?: f21 f22 f3"/>
              <a:gd name="f43" fmla="?: f21 f3 f22"/>
              <a:gd name="f44" fmla="?: f23 0 f2"/>
              <a:gd name="f45" fmla="?: f23 f2 0"/>
              <a:gd name="f46" fmla="abs f24"/>
              <a:gd name="f47" fmla="?: f23 f22 f3"/>
              <a:gd name="f48" fmla="?: f23 f3 f22"/>
              <a:gd name="f49" fmla="?: f23 f4 f3"/>
              <a:gd name="f50" fmla="?: f23 f3 f4"/>
              <a:gd name="f51" fmla="?: f24 f22 f3"/>
              <a:gd name="f52" fmla="?: f24 f3 f22"/>
              <a:gd name="f53" fmla="?: f20 0 f2"/>
              <a:gd name="f54" fmla="?: f20 f2 0"/>
              <a:gd name="f55" fmla="abs f25"/>
              <a:gd name="f56" fmla="abs f26"/>
              <a:gd name="f57" fmla="?: f20 f40 f39"/>
              <a:gd name="f58" fmla="?: f20 f39 f40"/>
              <a:gd name="f59" fmla="?: f21 f38 f37"/>
              <a:gd name="f60" fmla="?: f21 f45 f44"/>
              <a:gd name="f61" fmla="?: f21 f44 f45"/>
              <a:gd name="f62" fmla="?: f23 f42 f43"/>
              <a:gd name="f63" fmla="?: f23 f50 f49"/>
              <a:gd name="f64" fmla="?: f23 f49 f50"/>
              <a:gd name="f65" fmla="?: f24 f48 f47"/>
              <a:gd name="f66" fmla="?: f24 f54 f53"/>
              <a:gd name="f67" fmla="?: f24 f53 f54"/>
              <a:gd name="f68" fmla="?: f20 f51 f52"/>
              <a:gd name="f69" fmla="+- f55 0 f56"/>
              <a:gd name="f70" fmla="+- f56 0 f55"/>
              <a:gd name="f71" fmla="?: f21 f58 f57"/>
              <a:gd name="f72" fmla="?: f23 f60 f61"/>
              <a:gd name="f73" fmla="?: f24 f64 f63"/>
              <a:gd name="f74" fmla="?: f20 f66 f67"/>
              <a:gd name="f75" fmla="?: f26 f9 f69"/>
              <a:gd name="f76" fmla="?: f26 f69 f9"/>
              <a:gd name="f77" fmla="?: f25 f9 f70"/>
              <a:gd name="f78" fmla="?: f25 f70 f9"/>
              <a:gd name="f79" fmla="?: f18 f9 f75"/>
              <a:gd name="f80" fmla="?: f18 f9 f76"/>
              <a:gd name="f81" fmla="?: f27 f77 f9"/>
              <a:gd name="f82" fmla="?: f27 f78 f9"/>
              <a:gd name="f83" fmla="?: f28 f76 f9"/>
              <a:gd name="f84" fmla="?: f28 f75 f9"/>
              <a:gd name="f85" fmla="?: f19 f9 f78"/>
              <a:gd name="f86" fmla="?: f19 f9 f77"/>
              <a:gd name="f87" fmla="?: f79 f18 0"/>
              <a:gd name="f88" fmla="?: f79 f19 6280"/>
              <a:gd name="f89" fmla="?: f80 f18 0"/>
              <a:gd name="f90" fmla="?: f80 f19 15320"/>
              <a:gd name="f91" fmla="?: f81 f18 6280"/>
              <a:gd name="f92" fmla="?: f81 f19 21600"/>
              <a:gd name="f93" fmla="?: f82 f18 15320"/>
              <a:gd name="f94" fmla="?: f82 f19 21600"/>
              <a:gd name="f95" fmla="?: f83 f18 21600"/>
              <a:gd name="f96" fmla="?: f83 f19 15320"/>
              <a:gd name="f97" fmla="?: f84 f18 21600"/>
              <a:gd name="f98" fmla="?: f84 f19 6280"/>
              <a:gd name="f99" fmla="?: f85 f18 15320"/>
              <a:gd name="f100" fmla="?: f85 f19 0"/>
              <a:gd name="f101" fmla="?: f86 f18 6280"/>
              <a:gd name="f102" fmla="?: f86 f19 0"/>
            </a:gdLst>
            <a:ahLst>
              <a:ahXY gdRefX="f0" minX="f10" maxX="f11" gdRefY="f1" minY="f10" maxY="f11">
                <a:pos x="f29" y="f30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31" t="f34" r="f32" b="f33"/>
            <a:pathLst>
              <a:path w="21600" h="21600">
                <a:moveTo>
                  <a:pt x="f12" y="f7"/>
                </a:moveTo>
                <a:arcTo wR="f35" hR="f36" stAng="f71" swAng="f59"/>
                <a:lnTo>
                  <a:pt x="f87" y="f88"/>
                </a:lnTo>
                <a:lnTo>
                  <a:pt x="f7" y="f13"/>
                </a:lnTo>
                <a:lnTo>
                  <a:pt x="f7" y="f14"/>
                </a:lnTo>
                <a:lnTo>
                  <a:pt x="f89" y="f90"/>
                </a:lnTo>
                <a:lnTo>
                  <a:pt x="f7" y="f15"/>
                </a:lnTo>
                <a:arcTo wR="f36" hR="f41" stAng="f72" swAng="f62"/>
                <a:lnTo>
                  <a:pt x="f91" y="f92"/>
                </a:lnTo>
                <a:lnTo>
                  <a:pt x="f13" y="f8"/>
                </a:lnTo>
                <a:lnTo>
                  <a:pt x="f14" y="f8"/>
                </a:lnTo>
                <a:lnTo>
                  <a:pt x="f93" y="f94"/>
                </a:lnTo>
                <a:lnTo>
                  <a:pt x="f15" y="f8"/>
                </a:lnTo>
                <a:arcTo wR="f41" hR="f46" stAng="f73" swAng="f65"/>
                <a:lnTo>
                  <a:pt x="f95" y="f96"/>
                </a:lnTo>
                <a:lnTo>
                  <a:pt x="f8" y="f14"/>
                </a:lnTo>
                <a:lnTo>
                  <a:pt x="f8" y="f13"/>
                </a:lnTo>
                <a:lnTo>
                  <a:pt x="f97" y="f98"/>
                </a:lnTo>
                <a:lnTo>
                  <a:pt x="f8" y="f12"/>
                </a:lnTo>
                <a:arcTo wR="f46" hR="f35" stAng="f74" swAng="f68"/>
                <a:lnTo>
                  <a:pt x="f99" y="f100"/>
                </a:lnTo>
                <a:lnTo>
                  <a:pt x="f14" y="f7"/>
                </a:lnTo>
                <a:lnTo>
                  <a:pt x="f13" y="f7"/>
                </a:lnTo>
                <a:lnTo>
                  <a:pt x="f101" y="f102"/>
                </a:lnTo>
                <a:close/>
              </a:path>
            </a:pathLst>
          </a:custGeom>
          <a:solidFill>
            <a:srgbClr val="729FCF"/>
          </a:solidFill>
          <a:ln w="0">
            <a:solidFill>
              <a:srgbClr val="3465A4"/>
            </a:solidFill>
            <a:prstDash val="solid"/>
          </a:ln>
        </p:spPr>
        <p:txBody>
          <a:bodyPr wrap="none" lIns="90000" tIns="45000" rIns="90000" bIns="45000" anchor="ctr" anchorCtr="0" compatLnSpc="0"/>
          <a:lstStyle/>
          <a:p>
            <a:pPr marL="0" marR="0" lvl="0" indent="0" algn="ctr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500"/>
            </a:pPr>
            <a:r>
              <a:rPr lang="cs-CZ" sz="1500" b="0" i="0" u="none" strike="noStrike" kern="1200" cap="none">
                <a:ln>
                  <a:noFill/>
                </a:ln>
                <a:solidFill>
                  <a:schemeClr val="bg1"/>
                </a:solidFill>
                <a:latin typeface="Liberation Sans" pitchFamily="18"/>
                <a:ea typeface="Segoe UI" pitchFamily="2"/>
                <a:cs typeface="Tahoma" pitchFamily="2"/>
              </a:rPr>
              <a:t>Zbytečný overhead</a:t>
            </a: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5760000" y="3311999"/>
            <a:ext cx="2376000" cy="180936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2160000" y="3456000"/>
            <a:ext cx="2376000" cy="16768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>
          <a:xfrm>
            <a:off x="144000" y="57446"/>
            <a:ext cx="9540000" cy="677108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cs-CZ">
                <a:solidFill>
                  <a:schemeClr val="bg1"/>
                </a:solidFill>
                <a:cs typeface="Tahoma" pitchFamily="2"/>
              </a:rPr>
              <a:t>Double-Checked locking optimization</a:t>
            </a:r>
          </a:p>
        </p:txBody>
      </p:sp>
      <p:sp>
        <p:nvSpPr>
          <p:cNvPr id="4" name="Nadpis 3"/>
          <p:cNvSpPr txBox="1">
            <a:spLocks noGrp="1"/>
          </p:cNvSpPr>
          <p:nvPr>
            <p:ph type="title" idx="4294967295"/>
          </p:nvPr>
        </p:nvSpPr>
        <p:spPr>
          <a:xfrm>
            <a:off x="345240" y="749084"/>
            <a:ext cx="7422120" cy="400110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cs-CZ" sz="2600" u="sng">
                <a:solidFill>
                  <a:schemeClr val="bg1"/>
                </a:solidFill>
                <a:cs typeface="Tahoma" pitchFamily="2"/>
              </a:rPr>
              <a:t>1. nápad</a:t>
            </a: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232000" y="1584000"/>
            <a:ext cx="2736000" cy="21996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Volný tvar 5"/>
          <p:cNvSpPr/>
          <p:nvPr/>
        </p:nvSpPr>
        <p:spPr>
          <a:xfrm>
            <a:off x="4896000" y="1800000"/>
            <a:ext cx="2160000" cy="216000"/>
          </a:xfrm>
          <a:custGeom>
            <a:avLst>
              <a:gd name="f0" fmla="val -7367"/>
              <a:gd name="f1" fmla="val 36622"/>
            </a:avLst>
            <a:gdLst>
              <a:gd name="f2" fmla="val 10800000"/>
              <a:gd name="f3" fmla="val 5400000"/>
              <a:gd name="f4" fmla="val 16200000"/>
              <a:gd name="f5" fmla="val w"/>
              <a:gd name="f6" fmla="val h"/>
              <a:gd name="f7" fmla="val 0"/>
              <a:gd name="f8" fmla="val 21600"/>
              <a:gd name="f9" fmla="+- 0 0 1"/>
              <a:gd name="f10" fmla="val -2147483647"/>
              <a:gd name="f11" fmla="val 2147483647"/>
              <a:gd name="f12" fmla="val 3590"/>
              <a:gd name="f13" fmla="val 8970"/>
              <a:gd name="f14" fmla="val 12630"/>
              <a:gd name="f15" fmla="val 18010"/>
              <a:gd name="f16" fmla="*/ f5 1 21600"/>
              <a:gd name="f17" fmla="*/ f6 1 21600"/>
              <a:gd name="f18" fmla="pin -2147483647 f0 2147483647"/>
              <a:gd name="f19" fmla="pin -2147483647 f1 2147483647"/>
              <a:gd name="f20" fmla="+- 0 0 f12"/>
              <a:gd name="f21" fmla="+- 3590 0 f7"/>
              <a:gd name="f22" fmla="+- 0 0 f3"/>
              <a:gd name="f23" fmla="+- 21600 0 f15"/>
              <a:gd name="f24" fmla="+- 18010 0 f8"/>
              <a:gd name="f25" fmla="+- f18 0 10800"/>
              <a:gd name="f26" fmla="+- f19 0 10800"/>
              <a:gd name="f27" fmla="+- f19 0 21600"/>
              <a:gd name="f28" fmla="+- f18 0 21600"/>
              <a:gd name="f29" fmla="*/ f18 f16 1"/>
              <a:gd name="f30" fmla="*/ f19 f17 1"/>
              <a:gd name="f31" fmla="*/ 800 f16 1"/>
              <a:gd name="f32" fmla="*/ 20800 f16 1"/>
              <a:gd name="f33" fmla="*/ 20800 f17 1"/>
              <a:gd name="f34" fmla="*/ 800 f17 1"/>
              <a:gd name="f35" fmla="abs f20"/>
              <a:gd name="f36" fmla="abs f21"/>
              <a:gd name="f37" fmla="?: f20 f22 f3"/>
              <a:gd name="f38" fmla="?: f20 f3 f22"/>
              <a:gd name="f39" fmla="?: f20 f4 f3"/>
              <a:gd name="f40" fmla="?: f20 f3 f4"/>
              <a:gd name="f41" fmla="abs f23"/>
              <a:gd name="f42" fmla="?: f21 f22 f3"/>
              <a:gd name="f43" fmla="?: f21 f3 f22"/>
              <a:gd name="f44" fmla="?: f23 0 f2"/>
              <a:gd name="f45" fmla="?: f23 f2 0"/>
              <a:gd name="f46" fmla="abs f24"/>
              <a:gd name="f47" fmla="?: f23 f22 f3"/>
              <a:gd name="f48" fmla="?: f23 f3 f22"/>
              <a:gd name="f49" fmla="?: f23 f4 f3"/>
              <a:gd name="f50" fmla="?: f23 f3 f4"/>
              <a:gd name="f51" fmla="?: f24 f22 f3"/>
              <a:gd name="f52" fmla="?: f24 f3 f22"/>
              <a:gd name="f53" fmla="?: f20 0 f2"/>
              <a:gd name="f54" fmla="?: f20 f2 0"/>
              <a:gd name="f55" fmla="abs f25"/>
              <a:gd name="f56" fmla="abs f26"/>
              <a:gd name="f57" fmla="?: f20 f40 f39"/>
              <a:gd name="f58" fmla="?: f20 f39 f40"/>
              <a:gd name="f59" fmla="?: f21 f38 f37"/>
              <a:gd name="f60" fmla="?: f21 f45 f44"/>
              <a:gd name="f61" fmla="?: f21 f44 f45"/>
              <a:gd name="f62" fmla="?: f23 f42 f43"/>
              <a:gd name="f63" fmla="?: f23 f50 f49"/>
              <a:gd name="f64" fmla="?: f23 f49 f50"/>
              <a:gd name="f65" fmla="?: f24 f48 f47"/>
              <a:gd name="f66" fmla="?: f24 f54 f53"/>
              <a:gd name="f67" fmla="?: f24 f53 f54"/>
              <a:gd name="f68" fmla="?: f20 f51 f52"/>
              <a:gd name="f69" fmla="+- f55 0 f56"/>
              <a:gd name="f70" fmla="+- f56 0 f55"/>
              <a:gd name="f71" fmla="?: f21 f58 f57"/>
              <a:gd name="f72" fmla="?: f23 f60 f61"/>
              <a:gd name="f73" fmla="?: f24 f64 f63"/>
              <a:gd name="f74" fmla="?: f20 f66 f67"/>
              <a:gd name="f75" fmla="?: f26 f9 f69"/>
              <a:gd name="f76" fmla="?: f26 f69 f9"/>
              <a:gd name="f77" fmla="?: f25 f9 f70"/>
              <a:gd name="f78" fmla="?: f25 f70 f9"/>
              <a:gd name="f79" fmla="?: f18 f9 f75"/>
              <a:gd name="f80" fmla="?: f18 f9 f76"/>
              <a:gd name="f81" fmla="?: f27 f77 f9"/>
              <a:gd name="f82" fmla="?: f27 f78 f9"/>
              <a:gd name="f83" fmla="?: f28 f76 f9"/>
              <a:gd name="f84" fmla="?: f28 f75 f9"/>
              <a:gd name="f85" fmla="?: f19 f9 f78"/>
              <a:gd name="f86" fmla="?: f19 f9 f77"/>
              <a:gd name="f87" fmla="?: f79 f18 0"/>
              <a:gd name="f88" fmla="?: f79 f19 6280"/>
              <a:gd name="f89" fmla="?: f80 f18 0"/>
              <a:gd name="f90" fmla="?: f80 f19 15320"/>
              <a:gd name="f91" fmla="?: f81 f18 6280"/>
              <a:gd name="f92" fmla="?: f81 f19 21600"/>
              <a:gd name="f93" fmla="?: f82 f18 15320"/>
              <a:gd name="f94" fmla="?: f82 f19 21600"/>
              <a:gd name="f95" fmla="?: f83 f18 21600"/>
              <a:gd name="f96" fmla="?: f83 f19 15320"/>
              <a:gd name="f97" fmla="?: f84 f18 21600"/>
              <a:gd name="f98" fmla="?: f84 f19 6280"/>
              <a:gd name="f99" fmla="?: f85 f18 15320"/>
              <a:gd name="f100" fmla="?: f85 f19 0"/>
              <a:gd name="f101" fmla="?: f86 f18 6280"/>
              <a:gd name="f102" fmla="?: f86 f19 0"/>
            </a:gdLst>
            <a:ahLst>
              <a:ahXY gdRefX="f0" minX="f10" maxX="f11" gdRefY="f1" minY="f10" maxY="f11">
                <a:pos x="f29" y="f30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31" t="f34" r="f32" b="f33"/>
            <a:pathLst>
              <a:path w="21600" h="21600">
                <a:moveTo>
                  <a:pt x="f12" y="f7"/>
                </a:moveTo>
                <a:arcTo wR="f35" hR="f36" stAng="f71" swAng="f59"/>
                <a:lnTo>
                  <a:pt x="f87" y="f88"/>
                </a:lnTo>
                <a:lnTo>
                  <a:pt x="f7" y="f13"/>
                </a:lnTo>
                <a:lnTo>
                  <a:pt x="f7" y="f14"/>
                </a:lnTo>
                <a:lnTo>
                  <a:pt x="f89" y="f90"/>
                </a:lnTo>
                <a:lnTo>
                  <a:pt x="f7" y="f15"/>
                </a:lnTo>
                <a:arcTo wR="f36" hR="f41" stAng="f72" swAng="f62"/>
                <a:lnTo>
                  <a:pt x="f91" y="f92"/>
                </a:lnTo>
                <a:lnTo>
                  <a:pt x="f13" y="f8"/>
                </a:lnTo>
                <a:lnTo>
                  <a:pt x="f14" y="f8"/>
                </a:lnTo>
                <a:lnTo>
                  <a:pt x="f93" y="f94"/>
                </a:lnTo>
                <a:lnTo>
                  <a:pt x="f15" y="f8"/>
                </a:lnTo>
                <a:arcTo wR="f41" hR="f46" stAng="f73" swAng="f65"/>
                <a:lnTo>
                  <a:pt x="f95" y="f96"/>
                </a:lnTo>
                <a:lnTo>
                  <a:pt x="f8" y="f14"/>
                </a:lnTo>
                <a:lnTo>
                  <a:pt x="f8" y="f13"/>
                </a:lnTo>
                <a:lnTo>
                  <a:pt x="f97" y="f98"/>
                </a:lnTo>
                <a:lnTo>
                  <a:pt x="f8" y="f12"/>
                </a:lnTo>
                <a:arcTo wR="f46" hR="f35" stAng="f74" swAng="f68"/>
                <a:lnTo>
                  <a:pt x="f99" y="f100"/>
                </a:lnTo>
                <a:lnTo>
                  <a:pt x="f14" y="f7"/>
                </a:lnTo>
                <a:lnTo>
                  <a:pt x="f13" y="f7"/>
                </a:lnTo>
                <a:lnTo>
                  <a:pt x="f101" y="f102"/>
                </a:lnTo>
                <a:close/>
              </a:path>
            </a:pathLst>
          </a:custGeom>
          <a:solidFill>
            <a:srgbClr val="729FCF"/>
          </a:solidFill>
          <a:ln w="0">
            <a:solidFill>
              <a:srgbClr val="3465A4"/>
            </a:solidFill>
            <a:prstDash val="solid"/>
          </a:ln>
        </p:spPr>
        <p:txBody>
          <a:bodyPr wrap="none" lIns="90000" tIns="45000" rIns="90000" bIns="45000" anchor="ctr" anchorCtr="0" compatLnSpc="0"/>
          <a:lstStyle/>
          <a:p>
            <a:pPr marL="0" marR="0" lvl="0" indent="0" algn="ctr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500"/>
            </a:pPr>
            <a:r>
              <a:rPr lang="cs-CZ" sz="1500" b="0" i="0" u="none" strike="noStrike" kern="1200" cap="none">
                <a:ln>
                  <a:noFill/>
                </a:ln>
                <a:solidFill>
                  <a:schemeClr val="bg1"/>
                </a:solidFill>
                <a:latin typeface="Liberation Sans" pitchFamily="18"/>
                <a:ea typeface="Segoe UI" pitchFamily="2"/>
                <a:cs typeface="Tahoma" pitchFamily="2"/>
              </a:rPr>
              <a:t>race condition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>
          <a:xfrm>
            <a:off x="144000" y="57446"/>
            <a:ext cx="9540000" cy="677108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cs-CZ">
                <a:solidFill>
                  <a:schemeClr val="bg1"/>
                </a:solidFill>
                <a:cs typeface="Tahoma" pitchFamily="2"/>
              </a:rPr>
              <a:t>Double-Checked locking optimization</a:t>
            </a:r>
          </a:p>
        </p:txBody>
      </p:sp>
      <p:sp>
        <p:nvSpPr>
          <p:cNvPr id="4" name="Nadpis 3"/>
          <p:cNvSpPr txBox="1">
            <a:spLocks noGrp="1"/>
          </p:cNvSpPr>
          <p:nvPr>
            <p:ph type="title" idx="4294967295"/>
          </p:nvPr>
        </p:nvSpPr>
        <p:spPr>
          <a:xfrm>
            <a:off x="345240" y="749084"/>
            <a:ext cx="7422120" cy="400110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cs-CZ" sz="2600" u="sng">
                <a:solidFill>
                  <a:schemeClr val="bg1"/>
                </a:solidFill>
                <a:cs typeface="Tahoma" pitchFamily="2"/>
              </a:rPr>
              <a:t>víceméně funkční řešení</a:t>
            </a: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728000" y="1380239"/>
            <a:ext cx="3454200" cy="272376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Volný tvar 5"/>
          <p:cNvSpPr/>
          <p:nvPr/>
        </p:nvSpPr>
        <p:spPr>
          <a:xfrm>
            <a:off x="4824000" y="2015999"/>
            <a:ext cx="2160000" cy="216000"/>
          </a:xfrm>
          <a:custGeom>
            <a:avLst>
              <a:gd name="f0" fmla="val -7367"/>
              <a:gd name="f1" fmla="val 36622"/>
            </a:avLst>
            <a:gdLst>
              <a:gd name="f2" fmla="val 10800000"/>
              <a:gd name="f3" fmla="val 5400000"/>
              <a:gd name="f4" fmla="val 16200000"/>
              <a:gd name="f5" fmla="val w"/>
              <a:gd name="f6" fmla="val h"/>
              <a:gd name="f7" fmla="val 0"/>
              <a:gd name="f8" fmla="val 21600"/>
              <a:gd name="f9" fmla="+- 0 0 1"/>
              <a:gd name="f10" fmla="val -2147483647"/>
              <a:gd name="f11" fmla="val 2147483647"/>
              <a:gd name="f12" fmla="val 3590"/>
              <a:gd name="f13" fmla="val 8970"/>
              <a:gd name="f14" fmla="val 12630"/>
              <a:gd name="f15" fmla="val 18010"/>
              <a:gd name="f16" fmla="*/ f5 1 21600"/>
              <a:gd name="f17" fmla="*/ f6 1 21600"/>
              <a:gd name="f18" fmla="pin -2147483647 f0 2147483647"/>
              <a:gd name="f19" fmla="pin -2147483647 f1 2147483647"/>
              <a:gd name="f20" fmla="+- 0 0 f12"/>
              <a:gd name="f21" fmla="+- 3590 0 f7"/>
              <a:gd name="f22" fmla="+- 0 0 f3"/>
              <a:gd name="f23" fmla="+- 21600 0 f15"/>
              <a:gd name="f24" fmla="+- 18010 0 f8"/>
              <a:gd name="f25" fmla="+- f18 0 10800"/>
              <a:gd name="f26" fmla="+- f19 0 10800"/>
              <a:gd name="f27" fmla="+- f19 0 21600"/>
              <a:gd name="f28" fmla="+- f18 0 21600"/>
              <a:gd name="f29" fmla="*/ f18 f16 1"/>
              <a:gd name="f30" fmla="*/ f19 f17 1"/>
              <a:gd name="f31" fmla="*/ 800 f16 1"/>
              <a:gd name="f32" fmla="*/ 20800 f16 1"/>
              <a:gd name="f33" fmla="*/ 20800 f17 1"/>
              <a:gd name="f34" fmla="*/ 800 f17 1"/>
              <a:gd name="f35" fmla="abs f20"/>
              <a:gd name="f36" fmla="abs f21"/>
              <a:gd name="f37" fmla="?: f20 f22 f3"/>
              <a:gd name="f38" fmla="?: f20 f3 f22"/>
              <a:gd name="f39" fmla="?: f20 f4 f3"/>
              <a:gd name="f40" fmla="?: f20 f3 f4"/>
              <a:gd name="f41" fmla="abs f23"/>
              <a:gd name="f42" fmla="?: f21 f22 f3"/>
              <a:gd name="f43" fmla="?: f21 f3 f22"/>
              <a:gd name="f44" fmla="?: f23 0 f2"/>
              <a:gd name="f45" fmla="?: f23 f2 0"/>
              <a:gd name="f46" fmla="abs f24"/>
              <a:gd name="f47" fmla="?: f23 f22 f3"/>
              <a:gd name="f48" fmla="?: f23 f3 f22"/>
              <a:gd name="f49" fmla="?: f23 f4 f3"/>
              <a:gd name="f50" fmla="?: f23 f3 f4"/>
              <a:gd name="f51" fmla="?: f24 f22 f3"/>
              <a:gd name="f52" fmla="?: f24 f3 f22"/>
              <a:gd name="f53" fmla="?: f20 0 f2"/>
              <a:gd name="f54" fmla="?: f20 f2 0"/>
              <a:gd name="f55" fmla="abs f25"/>
              <a:gd name="f56" fmla="abs f26"/>
              <a:gd name="f57" fmla="?: f20 f40 f39"/>
              <a:gd name="f58" fmla="?: f20 f39 f40"/>
              <a:gd name="f59" fmla="?: f21 f38 f37"/>
              <a:gd name="f60" fmla="?: f21 f45 f44"/>
              <a:gd name="f61" fmla="?: f21 f44 f45"/>
              <a:gd name="f62" fmla="?: f23 f42 f43"/>
              <a:gd name="f63" fmla="?: f23 f50 f49"/>
              <a:gd name="f64" fmla="?: f23 f49 f50"/>
              <a:gd name="f65" fmla="?: f24 f48 f47"/>
              <a:gd name="f66" fmla="?: f24 f54 f53"/>
              <a:gd name="f67" fmla="?: f24 f53 f54"/>
              <a:gd name="f68" fmla="?: f20 f51 f52"/>
              <a:gd name="f69" fmla="+- f55 0 f56"/>
              <a:gd name="f70" fmla="+- f56 0 f55"/>
              <a:gd name="f71" fmla="?: f21 f58 f57"/>
              <a:gd name="f72" fmla="?: f23 f60 f61"/>
              <a:gd name="f73" fmla="?: f24 f64 f63"/>
              <a:gd name="f74" fmla="?: f20 f66 f67"/>
              <a:gd name="f75" fmla="?: f26 f9 f69"/>
              <a:gd name="f76" fmla="?: f26 f69 f9"/>
              <a:gd name="f77" fmla="?: f25 f9 f70"/>
              <a:gd name="f78" fmla="?: f25 f70 f9"/>
              <a:gd name="f79" fmla="?: f18 f9 f75"/>
              <a:gd name="f80" fmla="?: f18 f9 f76"/>
              <a:gd name="f81" fmla="?: f27 f77 f9"/>
              <a:gd name="f82" fmla="?: f27 f78 f9"/>
              <a:gd name="f83" fmla="?: f28 f76 f9"/>
              <a:gd name="f84" fmla="?: f28 f75 f9"/>
              <a:gd name="f85" fmla="?: f19 f9 f78"/>
              <a:gd name="f86" fmla="?: f19 f9 f77"/>
              <a:gd name="f87" fmla="?: f79 f18 0"/>
              <a:gd name="f88" fmla="?: f79 f19 6280"/>
              <a:gd name="f89" fmla="?: f80 f18 0"/>
              <a:gd name="f90" fmla="?: f80 f19 15320"/>
              <a:gd name="f91" fmla="?: f81 f18 6280"/>
              <a:gd name="f92" fmla="?: f81 f19 21600"/>
              <a:gd name="f93" fmla="?: f82 f18 15320"/>
              <a:gd name="f94" fmla="?: f82 f19 21600"/>
              <a:gd name="f95" fmla="?: f83 f18 21600"/>
              <a:gd name="f96" fmla="?: f83 f19 15320"/>
              <a:gd name="f97" fmla="?: f84 f18 21600"/>
              <a:gd name="f98" fmla="?: f84 f19 6280"/>
              <a:gd name="f99" fmla="?: f85 f18 15320"/>
              <a:gd name="f100" fmla="?: f85 f19 0"/>
              <a:gd name="f101" fmla="?: f86 f18 6280"/>
              <a:gd name="f102" fmla="?: f86 f19 0"/>
            </a:gdLst>
            <a:ahLst>
              <a:ahXY gdRefX="f0" minX="f10" maxX="f11" gdRefY="f1" minY="f10" maxY="f11">
                <a:pos x="f29" y="f30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31" t="f34" r="f32" b="f33"/>
            <a:pathLst>
              <a:path w="21600" h="21600">
                <a:moveTo>
                  <a:pt x="f12" y="f7"/>
                </a:moveTo>
                <a:arcTo wR="f35" hR="f36" stAng="f71" swAng="f59"/>
                <a:lnTo>
                  <a:pt x="f87" y="f88"/>
                </a:lnTo>
                <a:lnTo>
                  <a:pt x="f7" y="f13"/>
                </a:lnTo>
                <a:lnTo>
                  <a:pt x="f7" y="f14"/>
                </a:lnTo>
                <a:lnTo>
                  <a:pt x="f89" y="f90"/>
                </a:lnTo>
                <a:lnTo>
                  <a:pt x="f7" y="f15"/>
                </a:lnTo>
                <a:arcTo wR="f36" hR="f41" stAng="f72" swAng="f62"/>
                <a:lnTo>
                  <a:pt x="f91" y="f92"/>
                </a:lnTo>
                <a:lnTo>
                  <a:pt x="f13" y="f8"/>
                </a:lnTo>
                <a:lnTo>
                  <a:pt x="f14" y="f8"/>
                </a:lnTo>
                <a:lnTo>
                  <a:pt x="f93" y="f94"/>
                </a:lnTo>
                <a:lnTo>
                  <a:pt x="f15" y="f8"/>
                </a:lnTo>
                <a:arcTo wR="f41" hR="f46" stAng="f73" swAng="f65"/>
                <a:lnTo>
                  <a:pt x="f95" y="f96"/>
                </a:lnTo>
                <a:lnTo>
                  <a:pt x="f8" y="f14"/>
                </a:lnTo>
                <a:lnTo>
                  <a:pt x="f8" y="f13"/>
                </a:lnTo>
                <a:lnTo>
                  <a:pt x="f97" y="f98"/>
                </a:lnTo>
                <a:lnTo>
                  <a:pt x="f8" y="f12"/>
                </a:lnTo>
                <a:arcTo wR="f46" hR="f35" stAng="f74" swAng="f68"/>
                <a:lnTo>
                  <a:pt x="f99" y="f100"/>
                </a:lnTo>
                <a:lnTo>
                  <a:pt x="f14" y="f7"/>
                </a:lnTo>
                <a:lnTo>
                  <a:pt x="f13" y="f7"/>
                </a:lnTo>
                <a:lnTo>
                  <a:pt x="f101" y="f102"/>
                </a:lnTo>
                <a:close/>
              </a:path>
            </a:pathLst>
          </a:custGeom>
          <a:solidFill>
            <a:srgbClr val="729FCF"/>
          </a:solidFill>
          <a:ln w="0">
            <a:solidFill>
              <a:srgbClr val="3465A4"/>
            </a:solidFill>
            <a:prstDash val="solid"/>
          </a:ln>
        </p:spPr>
        <p:txBody>
          <a:bodyPr wrap="none" lIns="90000" tIns="45000" rIns="90000" bIns="45000" anchor="ctr" anchorCtr="0" compatLnSpc="0"/>
          <a:lstStyle/>
          <a:p>
            <a:pPr marL="0" marR="0" lvl="0" indent="0" algn="ctr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500"/>
            </a:pPr>
            <a:r>
              <a:rPr lang="cs-CZ" sz="1500" b="0" i="0" u="none" strike="noStrike" kern="1200" cap="none">
                <a:ln>
                  <a:noFill/>
                </a:ln>
                <a:solidFill>
                  <a:schemeClr val="bg1"/>
                </a:solidFill>
                <a:latin typeface="Liberation Sans" pitchFamily="18"/>
                <a:ea typeface="Segoe UI" pitchFamily="2"/>
                <a:cs typeface="Tahoma" pitchFamily="2"/>
              </a:rPr>
              <a:t>testujeme podruhé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>
          <a:xfrm>
            <a:off x="144000" y="57446"/>
            <a:ext cx="9540000" cy="677108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cs-CZ">
                <a:solidFill>
                  <a:schemeClr val="bg1"/>
                </a:solidFill>
                <a:cs typeface="Tahoma" pitchFamily="2"/>
              </a:rPr>
              <a:t>Double-Checked locking optimization</a:t>
            </a:r>
          </a:p>
        </p:txBody>
      </p:sp>
      <p:sp>
        <p:nvSpPr>
          <p:cNvPr id="3" name="Nadpis 2"/>
          <p:cNvSpPr txBox="1">
            <a:spLocks noGrp="1"/>
          </p:cNvSpPr>
          <p:nvPr>
            <p:ph type="title" idx="4294967295"/>
          </p:nvPr>
        </p:nvSpPr>
        <p:spPr>
          <a:xfrm>
            <a:off x="345240" y="749084"/>
            <a:ext cx="7422120" cy="400110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cs-CZ" sz="2600" u="sng">
                <a:solidFill>
                  <a:schemeClr val="bg1"/>
                </a:solidFill>
                <a:cs typeface="Tahoma" pitchFamily="2"/>
              </a:rPr>
              <a:t>problémy - C++: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5544000" y="1326600"/>
            <a:ext cx="3454200" cy="272376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Volný tvar 4"/>
          <p:cNvSpPr/>
          <p:nvPr/>
        </p:nvSpPr>
        <p:spPr>
          <a:xfrm>
            <a:off x="8136000" y="1962360"/>
            <a:ext cx="1800000" cy="216000"/>
          </a:xfrm>
          <a:custGeom>
            <a:avLst>
              <a:gd name="f0" fmla="val -2794"/>
              <a:gd name="f1" fmla="val 36622"/>
            </a:avLst>
            <a:gdLst>
              <a:gd name="f2" fmla="val 10800000"/>
              <a:gd name="f3" fmla="val 5400000"/>
              <a:gd name="f4" fmla="val 16200000"/>
              <a:gd name="f5" fmla="val w"/>
              <a:gd name="f6" fmla="val h"/>
              <a:gd name="f7" fmla="val 0"/>
              <a:gd name="f8" fmla="val 21600"/>
              <a:gd name="f9" fmla="+- 0 0 1"/>
              <a:gd name="f10" fmla="val -2147483647"/>
              <a:gd name="f11" fmla="val 2147483647"/>
              <a:gd name="f12" fmla="val 3590"/>
              <a:gd name="f13" fmla="val 8970"/>
              <a:gd name="f14" fmla="val 12630"/>
              <a:gd name="f15" fmla="val 18010"/>
              <a:gd name="f16" fmla="*/ f5 1 21600"/>
              <a:gd name="f17" fmla="*/ f6 1 21600"/>
              <a:gd name="f18" fmla="pin -2147483647 f0 2147483647"/>
              <a:gd name="f19" fmla="pin -2147483647 f1 2147483647"/>
              <a:gd name="f20" fmla="+- 0 0 f12"/>
              <a:gd name="f21" fmla="+- 3590 0 f7"/>
              <a:gd name="f22" fmla="+- 0 0 f3"/>
              <a:gd name="f23" fmla="+- 21600 0 f15"/>
              <a:gd name="f24" fmla="+- 18010 0 f8"/>
              <a:gd name="f25" fmla="+- f18 0 10800"/>
              <a:gd name="f26" fmla="+- f19 0 10800"/>
              <a:gd name="f27" fmla="+- f19 0 21600"/>
              <a:gd name="f28" fmla="+- f18 0 21600"/>
              <a:gd name="f29" fmla="*/ f18 f16 1"/>
              <a:gd name="f30" fmla="*/ f19 f17 1"/>
              <a:gd name="f31" fmla="*/ 800 f16 1"/>
              <a:gd name="f32" fmla="*/ 20800 f16 1"/>
              <a:gd name="f33" fmla="*/ 20800 f17 1"/>
              <a:gd name="f34" fmla="*/ 800 f17 1"/>
              <a:gd name="f35" fmla="abs f20"/>
              <a:gd name="f36" fmla="abs f21"/>
              <a:gd name="f37" fmla="?: f20 f22 f3"/>
              <a:gd name="f38" fmla="?: f20 f3 f22"/>
              <a:gd name="f39" fmla="?: f20 f4 f3"/>
              <a:gd name="f40" fmla="?: f20 f3 f4"/>
              <a:gd name="f41" fmla="abs f23"/>
              <a:gd name="f42" fmla="?: f21 f22 f3"/>
              <a:gd name="f43" fmla="?: f21 f3 f22"/>
              <a:gd name="f44" fmla="?: f23 0 f2"/>
              <a:gd name="f45" fmla="?: f23 f2 0"/>
              <a:gd name="f46" fmla="abs f24"/>
              <a:gd name="f47" fmla="?: f23 f22 f3"/>
              <a:gd name="f48" fmla="?: f23 f3 f22"/>
              <a:gd name="f49" fmla="?: f23 f4 f3"/>
              <a:gd name="f50" fmla="?: f23 f3 f4"/>
              <a:gd name="f51" fmla="?: f24 f22 f3"/>
              <a:gd name="f52" fmla="?: f24 f3 f22"/>
              <a:gd name="f53" fmla="?: f20 0 f2"/>
              <a:gd name="f54" fmla="?: f20 f2 0"/>
              <a:gd name="f55" fmla="abs f25"/>
              <a:gd name="f56" fmla="abs f26"/>
              <a:gd name="f57" fmla="?: f20 f40 f39"/>
              <a:gd name="f58" fmla="?: f20 f39 f40"/>
              <a:gd name="f59" fmla="?: f21 f38 f37"/>
              <a:gd name="f60" fmla="?: f21 f45 f44"/>
              <a:gd name="f61" fmla="?: f21 f44 f45"/>
              <a:gd name="f62" fmla="?: f23 f42 f43"/>
              <a:gd name="f63" fmla="?: f23 f50 f49"/>
              <a:gd name="f64" fmla="?: f23 f49 f50"/>
              <a:gd name="f65" fmla="?: f24 f48 f47"/>
              <a:gd name="f66" fmla="?: f24 f54 f53"/>
              <a:gd name="f67" fmla="?: f24 f53 f54"/>
              <a:gd name="f68" fmla="?: f20 f51 f52"/>
              <a:gd name="f69" fmla="+- f55 0 f56"/>
              <a:gd name="f70" fmla="+- f56 0 f55"/>
              <a:gd name="f71" fmla="?: f21 f58 f57"/>
              <a:gd name="f72" fmla="?: f23 f60 f61"/>
              <a:gd name="f73" fmla="?: f24 f64 f63"/>
              <a:gd name="f74" fmla="?: f20 f66 f67"/>
              <a:gd name="f75" fmla="?: f26 f9 f69"/>
              <a:gd name="f76" fmla="?: f26 f69 f9"/>
              <a:gd name="f77" fmla="?: f25 f9 f70"/>
              <a:gd name="f78" fmla="?: f25 f70 f9"/>
              <a:gd name="f79" fmla="?: f18 f9 f75"/>
              <a:gd name="f80" fmla="?: f18 f9 f76"/>
              <a:gd name="f81" fmla="?: f27 f77 f9"/>
              <a:gd name="f82" fmla="?: f27 f78 f9"/>
              <a:gd name="f83" fmla="?: f28 f76 f9"/>
              <a:gd name="f84" fmla="?: f28 f75 f9"/>
              <a:gd name="f85" fmla="?: f19 f9 f78"/>
              <a:gd name="f86" fmla="?: f19 f9 f77"/>
              <a:gd name="f87" fmla="?: f79 f18 0"/>
              <a:gd name="f88" fmla="?: f79 f19 6280"/>
              <a:gd name="f89" fmla="?: f80 f18 0"/>
              <a:gd name="f90" fmla="?: f80 f19 15320"/>
              <a:gd name="f91" fmla="?: f81 f18 6280"/>
              <a:gd name="f92" fmla="?: f81 f19 21600"/>
              <a:gd name="f93" fmla="?: f82 f18 15320"/>
              <a:gd name="f94" fmla="?: f82 f19 21600"/>
              <a:gd name="f95" fmla="?: f83 f18 21600"/>
              <a:gd name="f96" fmla="?: f83 f19 15320"/>
              <a:gd name="f97" fmla="?: f84 f18 21600"/>
              <a:gd name="f98" fmla="?: f84 f19 6280"/>
              <a:gd name="f99" fmla="?: f85 f18 15320"/>
              <a:gd name="f100" fmla="?: f85 f19 0"/>
              <a:gd name="f101" fmla="?: f86 f18 6280"/>
              <a:gd name="f102" fmla="?: f86 f19 0"/>
            </a:gdLst>
            <a:ahLst>
              <a:ahXY gdRefX="f0" minX="f10" maxX="f11" gdRefY="f1" minY="f10" maxY="f11">
                <a:pos x="f29" y="f30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31" t="f34" r="f32" b="f33"/>
            <a:pathLst>
              <a:path w="21600" h="21600">
                <a:moveTo>
                  <a:pt x="f12" y="f7"/>
                </a:moveTo>
                <a:arcTo wR="f35" hR="f36" stAng="f71" swAng="f59"/>
                <a:lnTo>
                  <a:pt x="f87" y="f88"/>
                </a:lnTo>
                <a:lnTo>
                  <a:pt x="f7" y="f13"/>
                </a:lnTo>
                <a:lnTo>
                  <a:pt x="f7" y="f14"/>
                </a:lnTo>
                <a:lnTo>
                  <a:pt x="f89" y="f90"/>
                </a:lnTo>
                <a:lnTo>
                  <a:pt x="f7" y="f15"/>
                </a:lnTo>
                <a:arcTo wR="f36" hR="f41" stAng="f72" swAng="f62"/>
                <a:lnTo>
                  <a:pt x="f91" y="f92"/>
                </a:lnTo>
                <a:lnTo>
                  <a:pt x="f13" y="f8"/>
                </a:lnTo>
                <a:lnTo>
                  <a:pt x="f14" y="f8"/>
                </a:lnTo>
                <a:lnTo>
                  <a:pt x="f93" y="f94"/>
                </a:lnTo>
                <a:lnTo>
                  <a:pt x="f15" y="f8"/>
                </a:lnTo>
                <a:arcTo wR="f41" hR="f46" stAng="f73" swAng="f65"/>
                <a:lnTo>
                  <a:pt x="f95" y="f96"/>
                </a:lnTo>
                <a:lnTo>
                  <a:pt x="f8" y="f14"/>
                </a:lnTo>
                <a:lnTo>
                  <a:pt x="f8" y="f13"/>
                </a:lnTo>
                <a:lnTo>
                  <a:pt x="f97" y="f98"/>
                </a:lnTo>
                <a:lnTo>
                  <a:pt x="f8" y="f12"/>
                </a:lnTo>
                <a:arcTo wR="f46" hR="f35" stAng="f74" swAng="f68"/>
                <a:lnTo>
                  <a:pt x="f99" y="f100"/>
                </a:lnTo>
                <a:lnTo>
                  <a:pt x="f14" y="f7"/>
                </a:lnTo>
                <a:lnTo>
                  <a:pt x="f13" y="f7"/>
                </a:lnTo>
                <a:lnTo>
                  <a:pt x="f101" y="f102"/>
                </a:lnTo>
                <a:close/>
              </a:path>
            </a:pathLst>
          </a:custGeom>
          <a:solidFill>
            <a:srgbClr val="729FCF"/>
          </a:solidFill>
          <a:ln w="0">
            <a:solidFill>
              <a:srgbClr val="3465A4"/>
            </a:solidFill>
            <a:prstDash val="solid"/>
          </a:ln>
        </p:spPr>
        <p:txBody>
          <a:bodyPr wrap="none" lIns="90000" tIns="45000" rIns="90000" bIns="45000" anchor="ctr" anchorCtr="0" compatLnSpc="0"/>
          <a:lstStyle/>
          <a:p>
            <a:pPr marL="0" marR="0" lvl="0" indent="0" algn="ctr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500"/>
            </a:pPr>
            <a:r>
              <a:rPr lang="cs-CZ" sz="1500" b="0" i="0" u="none" strike="noStrike" kern="1200" cap="none">
                <a:ln>
                  <a:noFill/>
                </a:ln>
                <a:solidFill>
                  <a:schemeClr val="bg1"/>
                </a:solidFill>
                <a:latin typeface="Liberation Sans" pitchFamily="18"/>
                <a:ea typeface="Segoe UI" pitchFamily="2"/>
                <a:cs typeface="Tahoma" pitchFamily="2"/>
              </a:rPr>
              <a:t>testujeme podruhé</a:t>
            </a:r>
          </a:p>
        </p:txBody>
      </p:sp>
      <p:sp>
        <p:nvSpPr>
          <p:cNvPr id="6" name="Zástupný symbol pro text 5"/>
          <p:cNvSpPr txBox="1">
            <a:spLocks noGrp="1"/>
          </p:cNvSpPr>
          <p:nvPr>
            <p:ph type="body" idx="4294967295"/>
          </p:nvPr>
        </p:nvSpPr>
        <p:spPr>
          <a:xfrm>
            <a:off x="504719" y="1326600"/>
            <a:ext cx="4967279" cy="3857400"/>
          </a:xfrm>
        </p:spPr>
        <p:txBody>
          <a:bodyPr/>
          <a:lstStyle>
            <a:defPPr marL="432000" lvl="0" indent="-324000">
              <a:spcBef>
                <a:spcPts val="1417"/>
              </a:spcBef>
              <a:spcAft>
                <a:spcPts val="0"/>
              </a:spcAft>
              <a:buSzPct val="45000"/>
              <a:buFont typeface="StarSymbol"/>
              <a:buNone/>
              <a:defRPr lang="cs-CZ" sz="32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defPPr>
            <a:lvl1pPr marL="432000" lvl="0" indent="-324000">
              <a:spcBef>
                <a:spcPts val="1417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32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1pPr>
            <a:lvl2pPr marL="864000" lvl="1" indent="-324000">
              <a:spcBef>
                <a:spcPts val="1134"/>
              </a:spcBef>
              <a:spcAft>
                <a:spcPts val="0"/>
              </a:spcAft>
              <a:buSzPct val="75000"/>
              <a:buFont typeface="StarSymbol"/>
              <a:buChar char="–"/>
              <a:defRPr lang="cs-CZ" sz="28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2pPr>
            <a:lvl3pPr marL="1295999" lvl="2" indent="-288000">
              <a:spcBef>
                <a:spcPts val="850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4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3pPr>
            <a:lvl4pPr marL="1728000" lvl="3" indent="-216000">
              <a:spcBef>
                <a:spcPts val="567"/>
              </a:spcBef>
              <a:spcAft>
                <a:spcPts val="0"/>
              </a:spcAft>
              <a:buSzPct val="75000"/>
              <a:buFont typeface="StarSymbol"/>
              <a:buChar char="–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4pPr>
            <a:lvl5pPr marL="2160000" lvl="4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5pPr>
            <a:lvl6pPr marL="2592000" lvl="5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6pPr>
            <a:lvl7pPr marL="3024000" lvl="6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7pPr>
            <a:lvl8pPr marL="3456000" lvl="7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8pPr>
            <a:lvl9pPr marL="3887999" lvl="8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9pPr>
          </a:lstStyle>
          <a:p>
            <a:pPr lvl="0"/>
            <a:r>
              <a:rPr lang="cs-CZ" sz="2000">
                <a:solidFill>
                  <a:schemeClr val="bg1"/>
                </a:solidFill>
                <a:cs typeface="Tahoma" pitchFamily="2"/>
              </a:rPr>
              <a:t>kompilátor může prohodit pořadí instrukcí, odoptimalizovat 2. test pryč, ... -&gt; řešení: volatile proměnná nebo bariéra</a:t>
            </a:r>
          </a:p>
          <a:p>
            <a:pPr lvl="0"/>
            <a:r>
              <a:rPr lang="cs-CZ" sz="2000">
                <a:solidFill>
                  <a:schemeClr val="bg1"/>
                </a:solidFill>
                <a:cs typeface="Tahoma" pitchFamily="2"/>
              </a:rPr>
              <a:t>někdy CPU cache nejsou transparentní (Itanium, ...) - potřeba specielní bariéra</a:t>
            </a:r>
          </a:p>
          <a:p>
            <a:pPr lvl="0"/>
            <a:r>
              <a:rPr lang="cs-CZ" sz="2000">
                <a:solidFill>
                  <a:schemeClr val="bg1"/>
                </a:solidFill>
                <a:cs typeface="Tahoma" pitchFamily="2"/>
              </a:rPr>
              <a:t>přiřazení pointeru nemusí být atomické -&gt; race condition SEGFAULT</a:t>
            </a:r>
          </a:p>
          <a:p>
            <a:pPr lvl="0"/>
            <a:r>
              <a:rPr lang="cs-CZ" sz="2000">
                <a:solidFill>
                  <a:schemeClr val="bg1"/>
                </a:solidFill>
                <a:cs typeface="Tahoma" pitchFamily="2"/>
              </a:rPr>
              <a:t>-&gt; špatná portabilita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>
          <a:xfrm>
            <a:off x="144000" y="57446"/>
            <a:ext cx="9540000" cy="677108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cs-CZ">
                <a:solidFill>
                  <a:schemeClr val="bg1"/>
                </a:solidFill>
                <a:cs typeface="Tahoma" pitchFamily="2"/>
              </a:rPr>
              <a:t>Synchronizovaný blok</a:t>
            </a:r>
          </a:p>
        </p:txBody>
      </p:sp>
      <p:sp>
        <p:nvSpPr>
          <p:cNvPr id="3" name="Zástupný symbol pro text 2"/>
          <p:cNvSpPr txBox="1">
            <a:spLocks noGrp="1"/>
          </p:cNvSpPr>
          <p:nvPr>
            <p:ph type="body" idx="4294967295"/>
          </p:nvPr>
        </p:nvSpPr>
        <p:spPr>
          <a:xfrm>
            <a:off x="216000" y="1326600"/>
            <a:ext cx="9359640" cy="3713400"/>
          </a:xfrm>
        </p:spPr>
        <p:txBody>
          <a:bodyPr/>
          <a:lstStyle>
            <a:defPPr marL="432000" lvl="0" indent="-324000">
              <a:spcBef>
                <a:spcPts val="1417"/>
              </a:spcBef>
              <a:spcAft>
                <a:spcPts val="0"/>
              </a:spcAft>
              <a:buSzPct val="45000"/>
              <a:buFont typeface="StarSymbol"/>
              <a:buNone/>
              <a:defRPr lang="cs-CZ" sz="32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defPPr>
            <a:lvl1pPr marL="432000" lvl="0" indent="-324000">
              <a:spcBef>
                <a:spcPts val="1417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32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1pPr>
            <a:lvl2pPr marL="864000" lvl="1" indent="-324000">
              <a:spcBef>
                <a:spcPts val="1134"/>
              </a:spcBef>
              <a:spcAft>
                <a:spcPts val="0"/>
              </a:spcAft>
              <a:buSzPct val="75000"/>
              <a:buFont typeface="StarSymbol"/>
              <a:buChar char="–"/>
              <a:defRPr lang="cs-CZ" sz="28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2pPr>
            <a:lvl3pPr marL="1295999" lvl="2" indent="-288000">
              <a:spcBef>
                <a:spcPts val="850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4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3pPr>
            <a:lvl4pPr marL="1728000" lvl="3" indent="-216000">
              <a:spcBef>
                <a:spcPts val="567"/>
              </a:spcBef>
              <a:spcAft>
                <a:spcPts val="0"/>
              </a:spcAft>
              <a:buSzPct val="75000"/>
              <a:buFont typeface="StarSymbol"/>
              <a:buChar char="–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4pPr>
            <a:lvl5pPr marL="2160000" lvl="4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5pPr>
            <a:lvl6pPr marL="2592000" lvl="5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6pPr>
            <a:lvl7pPr marL="3024000" lvl="6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7pPr>
            <a:lvl8pPr marL="3456000" lvl="7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8pPr>
            <a:lvl9pPr marL="3887999" lvl="8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9pPr>
          </a:lstStyle>
          <a:p>
            <a:pPr lvl="0"/>
            <a:r>
              <a:rPr lang="cs-CZ" sz="2000">
                <a:solidFill>
                  <a:schemeClr val="bg1"/>
                </a:solidFill>
                <a:cs typeface="Tahoma" pitchFamily="2"/>
              </a:rPr>
              <a:t>spíš ustálený obrat než návrhový vzor</a:t>
            </a:r>
          </a:p>
          <a:p>
            <a:pPr lvl="0"/>
            <a:r>
              <a:rPr lang="cs-CZ" sz="2000">
                <a:solidFill>
                  <a:schemeClr val="bg1"/>
                </a:solidFill>
                <a:cs typeface="Tahoma" pitchFamily="2"/>
              </a:rPr>
              <a:t>cíl: mít zámek zamčený tehdy a pouze tehdy, když probíhá kritická sekce, na kterou je vázán, aniž by na to autor kritické sekce musel neustále myslet</a:t>
            </a:r>
          </a:p>
          <a:p>
            <a:pPr lvl="0"/>
            <a:r>
              <a:rPr lang="cs-CZ" sz="2000">
                <a:solidFill>
                  <a:schemeClr val="bg1"/>
                </a:solidFill>
                <a:cs typeface="Tahoma" pitchFamily="2"/>
              </a:rPr>
              <a:t>myšlenka: zámek je vázán na blok kódu obsahující krit. sekci - na jeho začátku se zamkne a uvolní se automaticky právě tehdy, když blok opustíme</a:t>
            </a:r>
          </a:p>
          <a:p>
            <a:pPr lvl="0"/>
            <a:r>
              <a:rPr lang="cs-CZ" sz="2000">
                <a:solidFill>
                  <a:schemeClr val="bg1"/>
                </a:solidFill>
                <a:cs typeface="Tahoma" pitchFamily="2"/>
              </a:rPr>
              <a:t>implementace: různá dle jazyka, ale zpravidla dost přímočará - hodně jazyků na to má dedikovaný mechanismus</a:t>
            </a:r>
          </a:p>
        </p:txBody>
      </p:sp>
      <p:sp>
        <p:nvSpPr>
          <p:cNvPr id="4" name="Nadpis 3"/>
          <p:cNvSpPr txBox="1">
            <a:spLocks noGrp="1"/>
          </p:cNvSpPr>
          <p:nvPr>
            <p:ph type="title" idx="4294967295"/>
          </p:nvPr>
        </p:nvSpPr>
        <p:spPr>
          <a:xfrm>
            <a:off x="5760000" y="87945"/>
            <a:ext cx="2448000" cy="400110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cs-CZ" sz="2600">
                <a:solidFill>
                  <a:schemeClr val="bg1"/>
                </a:solidFill>
                <a:cs typeface="Tahoma" pitchFamily="2"/>
              </a:rPr>
              <a:t>(scoped locking)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>
          <a:xfrm>
            <a:off x="144000" y="57446"/>
            <a:ext cx="9540000" cy="677108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cs-CZ">
                <a:solidFill>
                  <a:schemeClr val="bg1"/>
                </a:solidFill>
                <a:cs typeface="Tahoma" pitchFamily="2"/>
              </a:rPr>
              <a:t>Double-Checked locking optimization</a:t>
            </a:r>
          </a:p>
        </p:txBody>
      </p:sp>
      <p:sp>
        <p:nvSpPr>
          <p:cNvPr id="3" name="Nadpis 2"/>
          <p:cNvSpPr txBox="1">
            <a:spLocks noGrp="1"/>
          </p:cNvSpPr>
          <p:nvPr>
            <p:ph type="title" idx="4294967295"/>
          </p:nvPr>
        </p:nvSpPr>
        <p:spPr>
          <a:xfrm>
            <a:off x="345240" y="749084"/>
            <a:ext cx="7422120" cy="400110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cs-CZ" sz="2600" u="sng">
                <a:solidFill>
                  <a:schemeClr val="bg1"/>
                </a:solidFill>
                <a:cs typeface="Tahoma" pitchFamily="2"/>
              </a:rPr>
              <a:t>Java/C#:</a:t>
            </a:r>
          </a:p>
        </p:txBody>
      </p:sp>
      <p:sp>
        <p:nvSpPr>
          <p:cNvPr id="4" name="Zástupný symbol pro text 3"/>
          <p:cNvSpPr txBox="1">
            <a:spLocks noGrp="1"/>
          </p:cNvSpPr>
          <p:nvPr>
            <p:ph type="body" idx="4294967295"/>
          </p:nvPr>
        </p:nvSpPr>
        <p:spPr>
          <a:xfrm>
            <a:off x="504719" y="1326600"/>
            <a:ext cx="5543280" cy="3857400"/>
          </a:xfrm>
        </p:spPr>
        <p:txBody>
          <a:bodyPr/>
          <a:lstStyle>
            <a:defPPr marL="432000" lvl="0" indent="-324000">
              <a:spcBef>
                <a:spcPts val="1417"/>
              </a:spcBef>
              <a:spcAft>
                <a:spcPts val="0"/>
              </a:spcAft>
              <a:buSzPct val="45000"/>
              <a:buFont typeface="StarSymbol"/>
              <a:buNone/>
              <a:defRPr lang="cs-CZ" sz="32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defPPr>
            <a:lvl1pPr marL="432000" lvl="0" indent="-324000">
              <a:spcBef>
                <a:spcPts val="1417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32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1pPr>
            <a:lvl2pPr marL="864000" lvl="1" indent="-324000">
              <a:spcBef>
                <a:spcPts val="1134"/>
              </a:spcBef>
              <a:spcAft>
                <a:spcPts val="0"/>
              </a:spcAft>
              <a:buSzPct val="75000"/>
              <a:buFont typeface="StarSymbol"/>
              <a:buChar char="–"/>
              <a:defRPr lang="cs-CZ" sz="28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2pPr>
            <a:lvl3pPr marL="1295999" lvl="2" indent="-288000">
              <a:spcBef>
                <a:spcPts val="850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4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3pPr>
            <a:lvl4pPr marL="1728000" lvl="3" indent="-216000">
              <a:spcBef>
                <a:spcPts val="567"/>
              </a:spcBef>
              <a:spcAft>
                <a:spcPts val="0"/>
              </a:spcAft>
              <a:buSzPct val="75000"/>
              <a:buFont typeface="StarSymbol"/>
              <a:buChar char="–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4pPr>
            <a:lvl5pPr marL="2160000" lvl="4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5pPr>
            <a:lvl6pPr marL="2592000" lvl="5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6pPr>
            <a:lvl7pPr marL="3024000" lvl="6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7pPr>
            <a:lvl8pPr marL="3456000" lvl="7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8pPr>
            <a:lvl9pPr marL="3887999" lvl="8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9pPr>
          </a:lstStyle>
          <a:p>
            <a:pPr lvl="0"/>
            <a:r>
              <a:rPr lang="cs-CZ" sz="2000">
                <a:solidFill>
                  <a:schemeClr val="bg1"/>
                </a:solidFill>
                <a:cs typeface="Tahoma" pitchFamily="2"/>
              </a:rPr>
              <a:t>mají standardně volatile proměnné (Java od v5.0)</a:t>
            </a:r>
          </a:p>
          <a:p>
            <a:pPr lvl="0"/>
            <a:r>
              <a:rPr lang="cs-CZ" sz="2000">
                <a:solidFill>
                  <a:schemeClr val="bg1"/>
                </a:solidFill>
                <a:cs typeface="Tahoma" pitchFamily="2"/>
              </a:rPr>
              <a:t>většinou není vůbec potřeba řešit</a:t>
            </a:r>
          </a:p>
          <a:p>
            <a:pPr lvl="1" hangingPunct="0"/>
            <a:r>
              <a:rPr lang="cs-CZ" sz="1600">
                <a:solidFill>
                  <a:schemeClr val="bg1"/>
                </a:solidFill>
                <a:cs typeface="Tahoma" pitchFamily="2"/>
              </a:rPr>
              <a:t>pořadí inicializace statických proměnných dobře definované, probíhá líně až při 1. interakci s třídou</a:t>
            </a:r>
          </a:p>
          <a:p>
            <a:pPr lvl="1" hangingPunct="0"/>
            <a:r>
              <a:rPr lang="cs-CZ" sz="1600">
                <a:solidFill>
                  <a:schemeClr val="bg1"/>
                </a:solidFill>
                <a:cs typeface="Tahoma" pitchFamily="2"/>
              </a:rPr>
              <a:t>narozdíl od C++</a:t>
            </a:r>
          </a:p>
          <a:p>
            <a:pPr lvl="2" hangingPunct="0"/>
            <a:r>
              <a:rPr lang="cs-CZ" sz="1600">
                <a:solidFill>
                  <a:schemeClr val="bg1"/>
                </a:solidFill>
                <a:cs typeface="Tahoma" pitchFamily="2"/>
              </a:rPr>
              <a:t>nedefinované pořadí inicializace napříč kompilačními jednotkami</a:t>
            </a:r>
          </a:p>
          <a:p>
            <a:pPr lvl="2" hangingPunct="0"/>
            <a:r>
              <a:rPr lang="cs-CZ" sz="1600">
                <a:solidFill>
                  <a:schemeClr val="bg1"/>
                </a:solidFill>
                <a:cs typeface="Tahoma" pitchFamily="2"/>
              </a:rPr>
              <a:t>všechno globální se inicializuje vždy a hned při spuštění</a:t>
            </a:r>
          </a:p>
          <a:p>
            <a:pPr lvl="2" hangingPunct="0"/>
            <a:r>
              <a:rPr lang="cs-CZ" sz="1600">
                <a:solidFill>
                  <a:schemeClr val="bg1"/>
                </a:solidFill>
                <a:cs typeface="Tahoma" pitchFamily="2"/>
              </a:rPr>
              <a:t>-&gt; inicializovat explicitně líně je jediné řešení</a:t>
            </a: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120000" y="2664000"/>
            <a:ext cx="3601800" cy="151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6152039" y="1402920"/>
            <a:ext cx="3135959" cy="61308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Volný tvar 6"/>
          <p:cNvSpPr/>
          <p:nvPr/>
        </p:nvSpPr>
        <p:spPr>
          <a:xfrm>
            <a:off x="6696000" y="1080000"/>
            <a:ext cx="2592000" cy="216000"/>
          </a:xfrm>
          <a:custGeom>
            <a:avLst>
              <a:gd name="f0" fmla="val 18813"/>
              <a:gd name="f1" fmla="val 60954"/>
            </a:avLst>
            <a:gdLst>
              <a:gd name="f2" fmla="val 10800000"/>
              <a:gd name="f3" fmla="val 5400000"/>
              <a:gd name="f4" fmla="val 16200000"/>
              <a:gd name="f5" fmla="val w"/>
              <a:gd name="f6" fmla="val h"/>
              <a:gd name="f7" fmla="val 0"/>
              <a:gd name="f8" fmla="val 21600"/>
              <a:gd name="f9" fmla="+- 0 0 1"/>
              <a:gd name="f10" fmla="val -2147483647"/>
              <a:gd name="f11" fmla="val 2147483647"/>
              <a:gd name="f12" fmla="val 3590"/>
              <a:gd name="f13" fmla="val 8970"/>
              <a:gd name="f14" fmla="val 12630"/>
              <a:gd name="f15" fmla="val 18010"/>
              <a:gd name="f16" fmla="*/ f5 1 21600"/>
              <a:gd name="f17" fmla="*/ f6 1 21600"/>
              <a:gd name="f18" fmla="pin -2147483647 f0 2147483647"/>
              <a:gd name="f19" fmla="pin -2147483647 f1 2147483647"/>
              <a:gd name="f20" fmla="+- 0 0 f12"/>
              <a:gd name="f21" fmla="+- 3590 0 f7"/>
              <a:gd name="f22" fmla="+- 0 0 f3"/>
              <a:gd name="f23" fmla="+- 21600 0 f15"/>
              <a:gd name="f24" fmla="+- 18010 0 f8"/>
              <a:gd name="f25" fmla="+- f18 0 10800"/>
              <a:gd name="f26" fmla="+- f19 0 10800"/>
              <a:gd name="f27" fmla="+- f19 0 21600"/>
              <a:gd name="f28" fmla="+- f18 0 21600"/>
              <a:gd name="f29" fmla="*/ f18 f16 1"/>
              <a:gd name="f30" fmla="*/ f19 f17 1"/>
              <a:gd name="f31" fmla="*/ 800 f16 1"/>
              <a:gd name="f32" fmla="*/ 20800 f16 1"/>
              <a:gd name="f33" fmla="*/ 20800 f17 1"/>
              <a:gd name="f34" fmla="*/ 800 f17 1"/>
              <a:gd name="f35" fmla="abs f20"/>
              <a:gd name="f36" fmla="abs f21"/>
              <a:gd name="f37" fmla="?: f20 f22 f3"/>
              <a:gd name="f38" fmla="?: f20 f3 f22"/>
              <a:gd name="f39" fmla="?: f20 f4 f3"/>
              <a:gd name="f40" fmla="?: f20 f3 f4"/>
              <a:gd name="f41" fmla="abs f23"/>
              <a:gd name="f42" fmla="?: f21 f22 f3"/>
              <a:gd name="f43" fmla="?: f21 f3 f22"/>
              <a:gd name="f44" fmla="?: f23 0 f2"/>
              <a:gd name="f45" fmla="?: f23 f2 0"/>
              <a:gd name="f46" fmla="abs f24"/>
              <a:gd name="f47" fmla="?: f23 f22 f3"/>
              <a:gd name="f48" fmla="?: f23 f3 f22"/>
              <a:gd name="f49" fmla="?: f23 f4 f3"/>
              <a:gd name="f50" fmla="?: f23 f3 f4"/>
              <a:gd name="f51" fmla="?: f24 f22 f3"/>
              <a:gd name="f52" fmla="?: f24 f3 f22"/>
              <a:gd name="f53" fmla="?: f20 0 f2"/>
              <a:gd name="f54" fmla="?: f20 f2 0"/>
              <a:gd name="f55" fmla="abs f25"/>
              <a:gd name="f56" fmla="abs f26"/>
              <a:gd name="f57" fmla="?: f20 f40 f39"/>
              <a:gd name="f58" fmla="?: f20 f39 f40"/>
              <a:gd name="f59" fmla="?: f21 f38 f37"/>
              <a:gd name="f60" fmla="?: f21 f45 f44"/>
              <a:gd name="f61" fmla="?: f21 f44 f45"/>
              <a:gd name="f62" fmla="?: f23 f42 f43"/>
              <a:gd name="f63" fmla="?: f23 f50 f49"/>
              <a:gd name="f64" fmla="?: f23 f49 f50"/>
              <a:gd name="f65" fmla="?: f24 f48 f47"/>
              <a:gd name="f66" fmla="?: f24 f54 f53"/>
              <a:gd name="f67" fmla="?: f24 f53 f54"/>
              <a:gd name="f68" fmla="?: f20 f51 f52"/>
              <a:gd name="f69" fmla="+- f55 0 f56"/>
              <a:gd name="f70" fmla="+- f56 0 f55"/>
              <a:gd name="f71" fmla="?: f21 f58 f57"/>
              <a:gd name="f72" fmla="?: f23 f60 f61"/>
              <a:gd name="f73" fmla="?: f24 f64 f63"/>
              <a:gd name="f74" fmla="?: f20 f66 f67"/>
              <a:gd name="f75" fmla="?: f26 f9 f69"/>
              <a:gd name="f76" fmla="?: f26 f69 f9"/>
              <a:gd name="f77" fmla="?: f25 f9 f70"/>
              <a:gd name="f78" fmla="?: f25 f70 f9"/>
              <a:gd name="f79" fmla="?: f18 f9 f75"/>
              <a:gd name="f80" fmla="?: f18 f9 f76"/>
              <a:gd name="f81" fmla="?: f27 f77 f9"/>
              <a:gd name="f82" fmla="?: f27 f78 f9"/>
              <a:gd name="f83" fmla="?: f28 f76 f9"/>
              <a:gd name="f84" fmla="?: f28 f75 f9"/>
              <a:gd name="f85" fmla="?: f19 f9 f78"/>
              <a:gd name="f86" fmla="?: f19 f9 f77"/>
              <a:gd name="f87" fmla="?: f79 f18 0"/>
              <a:gd name="f88" fmla="?: f79 f19 6280"/>
              <a:gd name="f89" fmla="?: f80 f18 0"/>
              <a:gd name="f90" fmla="?: f80 f19 15320"/>
              <a:gd name="f91" fmla="?: f81 f18 6280"/>
              <a:gd name="f92" fmla="?: f81 f19 21600"/>
              <a:gd name="f93" fmla="?: f82 f18 15320"/>
              <a:gd name="f94" fmla="?: f82 f19 21600"/>
              <a:gd name="f95" fmla="?: f83 f18 21600"/>
              <a:gd name="f96" fmla="?: f83 f19 15320"/>
              <a:gd name="f97" fmla="?: f84 f18 21600"/>
              <a:gd name="f98" fmla="?: f84 f19 6280"/>
              <a:gd name="f99" fmla="?: f85 f18 15320"/>
              <a:gd name="f100" fmla="?: f85 f19 0"/>
              <a:gd name="f101" fmla="?: f86 f18 6280"/>
              <a:gd name="f102" fmla="?: f86 f19 0"/>
            </a:gdLst>
            <a:ahLst>
              <a:ahXY gdRefX="f0" minX="f10" maxX="f11" gdRefY="f1" minY="f10" maxY="f11">
                <a:pos x="f29" y="f30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31" t="f34" r="f32" b="f33"/>
            <a:pathLst>
              <a:path w="21600" h="21600">
                <a:moveTo>
                  <a:pt x="f12" y="f7"/>
                </a:moveTo>
                <a:arcTo wR="f35" hR="f36" stAng="f71" swAng="f59"/>
                <a:lnTo>
                  <a:pt x="f87" y="f88"/>
                </a:lnTo>
                <a:lnTo>
                  <a:pt x="f7" y="f13"/>
                </a:lnTo>
                <a:lnTo>
                  <a:pt x="f7" y="f14"/>
                </a:lnTo>
                <a:lnTo>
                  <a:pt x="f89" y="f90"/>
                </a:lnTo>
                <a:lnTo>
                  <a:pt x="f7" y="f15"/>
                </a:lnTo>
                <a:arcTo wR="f36" hR="f41" stAng="f72" swAng="f62"/>
                <a:lnTo>
                  <a:pt x="f91" y="f92"/>
                </a:lnTo>
                <a:lnTo>
                  <a:pt x="f13" y="f8"/>
                </a:lnTo>
                <a:lnTo>
                  <a:pt x="f14" y="f8"/>
                </a:lnTo>
                <a:lnTo>
                  <a:pt x="f93" y="f94"/>
                </a:lnTo>
                <a:lnTo>
                  <a:pt x="f15" y="f8"/>
                </a:lnTo>
                <a:arcTo wR="f41" hR="f46" stAng="f73" swAng="f65"/>
                <a:lnTo>
                  <a:pt x="f95" y="f96"/>
                </a:lnTo>
                <a:lnTo>
                  <a:pt x="f8" y="f14"/>
                </a:lnTo>
                <a:lnTo>
                  <a:pt x="f8" y="f13"/>
                </a:lnTo>
                <a:lnTo>
                  <a:pt x="f97" y="f98"/>
                </a:lnTo>
                <a:lnTo>
                  <a:pt x="f8" y="f12"/>
                </a:lnTo>
                <a:arcTo wR="f46" hR="f35" stAng="f74" swAng="f68"/>
                <a:lnTo>
                  <a:pt x="f99" y="f100"/>
                </a:lnTo>
                <a:lnTo>
                  <a:pt x="f14" y="f7"/>
                </a:lnTo>
                <a:lnTo>
                  <a:pt x="f13" y="f7"/>
                </a:lnTo>
                <a:lnTo>
                  <a:pt x="f101" y="f102"/>
                </a:lnTo>
                <a:close/>
              </a:path>
            </a:pathLst>
          </a:custGeom>
          <a:solidFill>
            <a:srgbClr val="729FCF"/>
          </a:solidFill>
          <a:ln w="0">
            <a:solidFill>
              <a:srgbClr val="3465A4"/>
            </a:solidFill>
            <a:prstDash val="solid"/>
          </a:ln>
        </p:spPr>
        <p:txBody>
          <a:bodyPr wrap="none" lIns="90000" tIns="45000" rIns="90000" bIns="45000" anchor="ctr" anchorCtr="0" compatLnSpc="0"/>
          <a:lstStyle/>
          <a:p>
            <a:pPr marL="0" marR="0" lvl="0" indent="0" algn="ctr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600"/>
            </a:pPr>
            <a:r>
              <a:rPr lang="cs-CZ" sz="1600" b="0" i="0" u="none" strike="noStrike" kern="1200" cap="none">
                <a:ln>
                  <a:noFill/>
                </a:ln>
                <a:solidFill>
                  <a:schemeClr val="bg1"/>
                </a:solidFill>
                <a:latin typeface="Liberation Sans" pitchFamily="18"/>
                <a:ea typeface="Segoe UI" pitchFamily="2"/>
                <a:cs typeface="Tahoma" pitchFamily="2"/>
              </a:rPr>
              <a:t>Class loader vyhodnotí líně</a:t>
            </a:r>
          </a:p>
        </p:txBody>
      </p:sp>
      <p:sp>
        <p:nvSpPr>
          <p:cNvPr id="8" name="Volný tvar 7"/>
          <p:cNvSpPr/>
          <p:nvPr/>
        </p:nvSpPr>
        <p:spPr>
          <a:xfrm>
            <a:off x="6120000" y="2304000"/>
            <a:ext cx="3671999" cy="216000"/>
          </a:xfrm>
          <a:custGeom>
            <a:avLst>
              <a:gd name="f0" fmla="val 12067"/>
              <a:gd name="f1" fmla="val 84171"/>
            </a:avLst>
            <a:gdLst>
              <a:gd name="f2" fmla="val 10800000"/>
              <a:gd name="f3" fmla="val 5400000"/>
              <a:gd name="f4" fmla="val 16200000"/>
              <a:gd name="f5" fmla="val w"/>
              <a:gd name="f6" fmla="val h"/>
              <a:gd name="f7" fmla="val 0"/>
              <a:gd name="f8" fmla="val 21600"/>
              <a:gd name="f9" fmla="+- 0 0 1"/>
              <a:gd name="f10" fmla="val -2147483647"/>
              <a:gd name="f11" fmla="val 2147483647"/>
              <a:gd name="f12" fmla="val 3590"/>
              <a:gd name="f13" fmla="val 8970"/>
              <a:gd name="f14" fmla="val 12630"/>
              <a:gd name="f15" fmla="val 18010"/>
              <a:gd name="f16" fmla="*/ f5 1 21600"/>
              <a:gd name="f17" fmla="*/ f6 1 21600"/>
              <a:gd name="f18" fmla="pin -2147483647 f0 2147483647"/>
              <a:gd name="f19" fmla="pin -2147483647 f1 2147483647"/>
              <a:gd name="f20" fmla="+- 0 0 f12"/>
              <a:gd name="f21" fmla="+- 3590 0 f7"/>
              <a:gd name="f22" fmla="+- 0 0 f3"/>
              <a:gd name="f23" fmla="+- 21600 0 f15"/>
              <a:gd name="f24" fmla="+- 18010 0 f8"/>
              <a:gd name="f25" fmla="+- f18 0 10800"/>
              <a:gd name="f26" fmla="+- f19 0 10800"/>
              <a:gd name="f27" fmla="+- f19 0 21600"/>
              <a:gd name="f28" fmla="+- f18 0 21600"/>
              <a:gd name="f29" fmla="*/ f18 f16 1"/>
              <a:gd name="f30" fmla="*/ f19 f17 1"/>
              <a:gd name="f31" fmla="*/ 800 f16 1"/>
              <a:gd name="f32" fmla="*/ 20800 f16 1"/>
              <a:gd name="f33" fmla="*/ 20800 f17 1"/>
              <a:gd name="f34" fmla="*/ 800 f17 1"/>
              <a:gd name="f35" fmla="abs f20"/>
              <a:gd name="f36" fmla="abs f21"/>
              <a:gd name="f37" fmla="?: f20 f22 f3"/>
              <a:gd name="f38" fmla="?: f20 f3 f22"/>
              <a:gd name="f39" fmla="?: f20 f4 f3"/>
              <a:gd name="f40" fmla="?: f20 f3 f4"/>
              <a:gd name="f41" fmla="abs f23"/>
              <a:gd name="f42" fmla="?: f21 f22 f3"/>
              <a:gd name="f43" fmla="?: f21 f3 f22"/>
              <a:gd name="f44" fmla="?: f23 0 f2"/>
              <a:gd name="f45" fmla="?: f23 f2 0"/>
              <a:gd name="f46" fmla="abs f24"/>
              <a:gd name="f47" fmla="?: f23 f22 f3"/>
              <a:gd name="f48" fmla="?: f23 f3 f22"/>
              <a:gd name="f49" fmla="?: f23 f4 f3"/>
              <a:gd name="f50" fmla="?: f23 f3 f4"/>
              <a:gd name="f51" fmla="?: f24 f22 f3"/>
              <a:gd name="f52" fmla="?: f24 f3 f22"/>
              <a:gd name="f53" fmla="?: f20 0 f2"/>
              <a:gd name="f54" fmla="?: f20 f2 0"/>
              <a:gd name="f55" fmla="abs f25"/>
              <a:gd name="f56" fmla="abs f26"/>
              <a:gd name="f57" fmla="?: f20 f40 f39"/>
              <a:gd name="f58" fmla="?: f20 f39 f40"/>
              <a:gd name="f59" fmla="?: f21 f38 f37"/>
              <a:gd name="f60" fmla="?: f21 f45 f44"/>
              <a:gd name="f61" fmla="?: f21 f44 f45"/>
              <a:gd name="f62" fmla="?: f23 f42 f43"/>
              <a:gd name="f63" fmla="?: f23 f50 f49"/>
              <a:gd name="f64" fmla="?: f23 f49 f50"/>
              <a:gd name="f65" fmla="?: f24 f48 f47"/>
              <a:gd name="f66" fmla="?: f24 f54 f53"/>
              <a:gd name="f67" fmla="?: f24 f53 f54"/>
              <a:gd name="f68" fmla="?: f20 f51 f52"/>
              <a:gd name="f69" fmla="+- f55 0 f56"/>
              <a:gd name="f70" fmla="+- f56 0 f55"/>
              <a:gd name="f71" fmla="?: f21 f58 f57"/>
              <a:gd name="f72" fmla="?: f23 f60 f61"/>
              <a:gd name="f73" fmla="?: f24 f64 f63"/>
              <a:gd name="f74" fmla="?: f20 f66 f67"/>
              <a:gd name="f75" fmla="?: f26 f9 f69"/>
              <a:gd name="f76" fmla="?: f26 f69 f9"/>
              <a:gd name="f77" fmla="?: f25 f9 f70"/>
              <a:gd name="f78" fmla="?: f25 f70 f9"/>
              <a:gd name="f79" fmla="?: f18 f9 f75"/>
              <a:gd name="f80" fmla="?: f18 f9 f76"/>
              <a:gd name="f81" fmla="?: f27 f77 f9"/>
              <a:gd name="f82" fmla="?: f27 f78 f9"/>
              <a:gd name="f83" fmla="?: f28 f76 f9"/>
              <a:gd name="f84" fmla="?: f28 f75 f9"/>
              <a:gd name="f85" fmla="?: f19 f9 f78"/>
              <a:gd name="f86" fmla="?: f19 f9 f77"/>
              <a:gd name="f87" fmla="?: f79 f18 0"/>
              <a:gd name="f88" fmla="?: f79 f19 6280"/>
              <a:gd name="f89" fmla="?: f80 f18 0"/>
              <a:gd name="f90" fmla="?: f80 f19 15320"/>
              <a:gd name="f91" fmla="?: f81 f18 6280"/>
              <a:gd name="f92" fmla="?: f81 f19 21600"/>
              <a:gd name="f93" fmla="?: f82 f18 15320"/>
              <a:gd name="f94" fmla="?: f82 f19 21600"/>
              <a:gd name="f95" fmla="?: f83 f18 21600"/>
              <a:gd name="f96" fmla="?: f83 f19 15320"/>
              <a:gd name="f97" fmla="?: f84 f18 21600"/>
              <a:gd name="f98" fmla="?: f84 f19 6280"/>
              <a:gd name="f99" fmla="?: f85 f18 15320"/>
              <a:gd name="f100" fmla="?: f85 f19 0"/>
              <a:gd name="f101" fmla="?: f86 f18 6280"/>
              <a:gd name="f102" fmla="?: f86 f19 0"/>
            </a:gdLst>
            <a:ahLst>
              <a:ahXY gdRefX="f0" minX="f10" maxX="f11" gdRefY="f1" minY="f10" maxY="f11">
                <a:pos x="f29" y="f30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31" t="f34" r="f32" b="f33"/>
            <a:pathLst>
              <a:path w="21600" h="21600">
                <a:moveTo>
                  <a:pt x="f12" y="f7"/>
                </a:moveTo>
                <a:arcTo wR="f35" hR="f36" stAng="f71" swAng="f59"/>
                <a:lnTo>
                  <a:pt x="f87" y="f88"/>
                </a:lnTo>
                <a:lnTo>
                  <a:pt x="f7" y="f13"/>
                </a:lnTo>
                <a:lnTo>
                  <a:pt x="f7" y="f14"/>
                </a:lnTo>
                <a:lnTo>
                  <a:pt x="f89" y="f90"/>
                </a:lnTo>
                <a:lnTo>
                  <a:pt x="f7" y="f15"/>
                </a:lnTo>
                <a:arcTo wR="f36" hR="f41" stAng="f72" swAng="f62"/>
                <a:lnTo>
                  <a:pt x="f91" y="f92"/>
                </a:lnTo>
                <a:lnTo>
                  <a:pt x="f13" y="f8"/>
                </a:lnTo>
                <a:lnTo>
                  <a:pt x="f14" y="f8"/>
                </a:lnTo>
                <a:lnTo>
                  <a:pt x="f93" y="f94"/>
                </a:lnTo>
                <a:lnTo>
                  <a:pt x="f15" y="f8"/>
                </a:lnTo>
                <a:arcTo wR="f41" hR="f46" stAng="f73" swAng="f65"/>
                <a:lnTo>
                  <a:pt x="f95" y="f96"/>
                </a:lnTo>
                <a:lnTo>
                  <a:pt x="f8" y="f14"/>
                </a:lnTo>
                <a:lnTo>
                  <a:pt x="f8" y="f13"/>
                </a:lnTo>
                <a:lnTo>
                  <a:pt x="f97" y="f98"/>
                </a:lnTo>
                <a:lnTo>
                  <a:pt x="f8" y="f12"/>
                </a:lnTo>
                <a:arcTo wR="f46" hR="f35" stAng="f74" swAng="f68"/>
                <a:lnTo>
                  <a:pt x="f99" y="f100"/>
                </a:lnTo>
                <a:lnTo>
                  <a:pt x="f14" y="f7"/>
                </a:lnTo>
                <a:lnTo>
                  <a:pt x="f13" y="f7"/>
                </a:lnTo>
                <a:lnTo>
                  <a:pt x="f101" y="f102"/>
                </a:lnTo>
                <a:close/>
              </a:path>
            </a:pathLst>
          </a:custGeom>
          <a:solidFill>
            <a:srgbClr val="729FCF"/>
          </a:solidFill>
          <a:ln w="0">
            <a:solidFill>
              <a:srgbClr val="3465A4"/>
            </a:solidFill>
            <a:prstDash val="solid"/>
          </a:ln>
        </p:spPr>
        <p:txBody>
          <a:bodyPr wrap="none" lIns="90000" tIns="45000" rIns="90000" bIns="45000" anchor="ctr" anchorCtr="0" compatLnSpc="0"/>
          <a:lstStyle/>
          <a:p>
            <a:pPr marL="0" marR="0" lvl="0" indent="0" algn="ctr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600"/>
            </a:pPr>
            <a:r>
              <a:rPr lang="cs-CZ" sz="1600" b="0" i="0" u="none" strike="noStrike" kern="1200" cap="none">
                <a:ln>
                  <a:noFill/>
                </a:ln>
                <a:solidFill>
                  <a:schemeClr val="bg1"/>
                </a:solidFill>
                <a:latin typeface="Liberation Sans" pitchFamily="18"/>
                <a:ea typeface="Segoe UI" pitchFamily="2"/>
                <a:cs typeface="Tahoma" pitchFamily="2"/>
              </a:rPr>
              <a:t>Načtena až voláním Singleton.Instance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>
          <a:xfrm>
            <a:off x="144000" y="57446"/>
            <a:ext cx="9540000" cy="677108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cs-CZ">
                <a:solidFill>
                  <a:schemeClr val="bg1"/>
                </a:solidFill>
                <a:cs typeface="Tahoma" pitchFamily="2"/>
              </a:rPr>
              <a:t>Double-Checked locking optimization</a:t>
            </a:r>
          </a:p>
        </p:txBody>
      </p:sp>
      <p:sp>
        <p:nvSpPr>
          <p:cNvPr id="3" name="Nadpis 2"/>
          <p:cNvSpPr txBox="1">
            <a:spLocks noGrp="1"/>
          </p:cNvSpPr>
          <p:nvPr>
            <p:ph type="title" idx="4294967295"/>
          </p:nvPr>
        </p:nvSpPr>
        <p:spPr>
          <a:xfrm>
            <a:off x="345240" y="749084"/>
            <a:ext cx="7422120" cy="400110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cs-CZ" sz="2600" u="sng">
                <a:solidFill>
                  <a:schemeClr val="bg1"/>
                </a:solidFill>
                <a:cs typeface="Tahoma" pitchFamily="2"/>
              </a:rPr>
              <a:t>další varianta: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951999" y="1584000"/>
            <a:ext cx="3562200" cy="33879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>
          <a:xfrm>
            <a:off x="144000" y="57446"/>
            <a:ext cx="9540000" cy="677108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cs-CZ">
                <a:solidFill>
                  <a:schemeClr val="bg1"/>
                </a:solidFill>
                <a:cs typeface="Tahoma" pitchFamily="2"/>
              </a:rPr>
              <a:t>Synchronizovaný blok</a:t>
            </a:r>
          </a:p>
        </p:txBody>
      </p:sp>
      <p:sp>
        <p:nvSpPr>
          <p:cNvPr id="3" name="Nadpis 2"/>
          <p:cNvSpPr txBox="1">
            <a:spLocks noGrp="1"/>
          </p:cNvSpPr>
          <p:nvPr>
            <p:ph type="title" idx="4294967295"/>
          </p:nvPr>
        </p:nvSpPr>
        <p:spPr>
          <a:xfrm>
            <a:off x="5760000" y="87945"/>
            <a:ext cx="2448000" cy="400110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cs-CZ" sz="2600">
                <a:solidFill>
                  <a:schemeClr val="bg1"/>
                </a:solidFill>
                <a:cs typeface="Tahoma" pitchFamily="2"/>
              </a:rPr>
              <a:t>(scoped locking)</a:t>
            </a:r>
          </a:p>
        </p:txBody>
      </p:sp>
      <p:sp>
        <p:nvSpPr>
          <p:cNvPr id="4" name="Nadpis 3"/>
          <p:cNvSpPr txBox="1">
            <a:spLocks noGrp="1"/>
          </p:cNvSpPr>
          <p:nvPr>
            <p:ph type="title" idx="4294967295"/>
          </p:nvPr>
        </p:nvSpPr>
        <p:spPr>
          <a:xfrm>
            <a:off x="648000" y="701838"/>
            <a:ext cx="792000" cy="492443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cs-CZ" sz="3200">
                <a:solidFill>
                  <a:schemeClr val="bg1"/>
                </a:solidFill>
                <a:cs typeface="Tahoma" pitchFamily="2"/>
              </a:rPr>
              <a:t>C++</a:t>
            </a: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898199" y="1584000"/>
            <a:ext cx="3709800" cy="2768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5688000" y="2088000"/>
            <a:ext cx="2207160" cy="209844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Nadpis 6"/>
          <p:cNvSpPr txBox="1">
            <a:spLocks noGrp="1"/>
          </p:cNvSpPr>
          <p:nvPr>
            <p:ph type="title" idx="4294967295"/>
          </p:nvPr>
        </p:nvSpPr>
        <p:spPr>
          <a:xfrm>
            <a:off x="864000" y="1232829"/>
            <a:ext cx="792000" cy="246221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cs-CZ" sz="1600">
                <a:solidFill>
                  <a:schemeClr val="bg1"/>
                </a:solidFill>
                <a:cs typeface="Tahoma" pitchFamily="2"/>
              </a:rPr>
              <a:t>(RAII)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>
          <a:xfrm>
            <a:off x="144000" y="57446"/>
            <a:ext cx="9540000" cy="677108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cs-CZ">
                <a:solidFill>
                  <a:schemeClr val="bg1"/>
                </a:solidFill>
                <a:cs typeface="Tahoma" pitchFamily="2"/>
              </a:rPr>
              <a:t>Synchronizovaný blok</a:t>
            </a:r>
          </a:p>
        </p:txBody>
      </p:sp>
      <p:sp>
        <p:nvSpPr>
          <p:cNvPr id="3" name="Nadpis 2"/>
          <p:cNvSpPr txBox="1">
            <a:spLocks noGrp="1"/>
          </p:cNvSpPr>
          <p:nvPr>
            <p:ph type="title" idx="4294967295"/>
          </p:nvPr>
        </p:nvSpPr>
        <p:spPr>
          <a:xfrm>
            <a:off x="5760000" y="87945"/>
            <a:ext cx="2448000" cy="400110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cs-CZ" sz="2600">
                <a:solidFill>
                  <a:schemeClr val="bg1"/>
                </a:solidFill>
                <a:cs typeface="Tahoma" pitchFamily="2"/>
              </a:rPr>
              <a:t>(scoped locking)</a:t>
            </a:r>
          </a:p>
        </p:txBody>
      </p:sp>
      <p:sp>
        <p:nvSpPr>
          <p:cNvPr id="4" name="Nadpis 3"/>
          <p:cNvSpPr txBox="1">
            <a:spLocks noGrp="1"/>
          </p:cNvSpPr>
          <p:nvPr>
            <p:ph type="title" idx="4294967295"/>
          </p:nvPr>
        </p:nvSpPr>
        <p:spPr>
          <a:xfrm>
            <a:off x="648000" y="784584"/>
            <a:ext cx="1728000" cy="230832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cs-CZ" sz="1500">
                <a:solidFill>
                  <a:schemeClr val="bg1"/>
                </a:solidFill>
                <a:cs typeface="Tahoma" pitchFamily="2"/>
              </a:rPr>
              <a:t>exception handling</a:t>
            </a: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16000" y="2744999"/>
            <a:ext cx="3168000" cy="236376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Přímá spojnice 5"/>
          <p:cNvSpPr/>
          <p:nvPr/>
        </p:nvSpPr>
        <p:spPr>
          <a:xfrm>
            <a:off x="6534360" y="2324880"/>
            <a:ext cx="466919" cy="606599"/>
          </a:xfrm>
          <a:prstGeom prst="line">
            <a:avLst/>
          </a:prstGeom>
          <a:noFill/>
          <a:ln w="38160">
            <a:solidFill>
              <a:srgbClr val="FF4000"/>
            </a:solidFill>
            <a:prstDash val="solid"/>
          </a:ln>
        </p:spPr>
        <p:txBody>
          <a:bodyPr wrap="none" lIns="109080" tIns="64080" rIns="109080" bIns="64080" anchor="ctr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cs-CZ" sz="1800" b="0" i="0" u="none" strike="noStrike" kern="1200" cap="none">
              <a:ln>
                <a:noFill/>
              </a:ln>
              <a:solidFill>
                <a:schemeClr val="bg1"/>
              </a:solidFill>
              <a:latin typeface="Liberation Sans" pitchFamily="18"/>
              <a:ea typeface="Segoe UI" pitchFamily="2"/>
              <a:cs typeface="Tahoma" pitchFamily="2"/>
            </a:endParaRPr>
          </a:p>
        </p:txBody>
      </p:sp>
      <p:sp>
        <p:nvSpPr>
          <p:cNvPr id="7" name="Přímá spojnice 6"/>
          <p:cNvSpPr/>
          <p:nvPr/>
        </p:nvSpPr>
        <p:spPr>
          <a:xfrm flipH="1">
            <a:off x="6532560" y="2326320"/>
            <a:ext cx="470880" cy="603359"/>
          </a:xfrm>
          <a:prstGeom prst="line">
            <a:avLst/>
          </a:prstGeom>
          <a:noFill/>
          <a:ln w="38160">
            <a:solidFill>
              <a:srgbClr val="FF4000"/>
            </a:solidFill>
            <a:prstDash val="solid"/>
          </a:ln>
        </p:spPr>
        <p:txBody>
          <a:bodyPr wrap="none" lIns="109080" tIns="64080" rIns="109080" bIns="64080" anchor="ctr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cs-CZ" sz="1800" b="0" i="0" u="none" strike="noStrike" kern="1200" cap="none">
              <a:ln>
                <a:noFill/>
              </a:ln>
              <a:solidFill>
                <a:schemeClr val="bg1"/>
              </a:solidFill>
              <a:latin typeface="Liberation Sans" pitchFamily="18"/>
              <a:ea typeface="Segoe UI" pitchFamily="2"/>
              <a:cs typeface="Tahoma" pitchFamily="2"/>
            </a:endParaRPr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7216560" y="1512000"/>
            <a:ext cx="2287439" cy="2122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4166280" y="1224000"/>
            <a:ext cx="2241720" cy="273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Přímá spojnice 9"/>
          <p:cNvSpPr/>
          <p:nvPr/>
        </p:nvSpPr>
        <p:spPr>
          <a:xfrm>
            <a:off x="3816000" y="900000"/>
            <a:ext cx="0" cy="4176000"/>
          </a:xfrm>
          <a:prstGeom prst="line">
            <a:avLst/>
          </a:prstGeom>
          <a:noFill/>
          <a:ln w="0">
            <a:solidFill>
              <a:srgbClr val="CCCCCC"/>
            </a:solidFill>
            <a:prstDash val="solid"/>
          </a:ln>
        </p:spPr>
        <p:txBody>
          <a:bodyPr wrap="none" lIns="90000" tIns="45000" rIns="90000" bIns="45000" anchor="ctr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cs-CZ" sz="1800" b="0" i="0" u="none" strike="noStrike" kern="1200" cap="none">
              <a:ln>
                <a:noFill/>
              </a:ln>
              <a:solidFill>
                <a:schemeClr val="bg1"/>
              </a:solidFill>
              <a:latin typeface="Liberation Sans" pitchFamily="18"/>
              <a:ea typeface="Segoe UI" pitchFamily="2"/>
              <a:cs typeface="Tahoma" pitchFamily="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>
          <a:xfrm>
            <a:off x="144000" y="57446"/>
            <a:ext cx="9540000" cy="677108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cs-CZ">
                <a:solidFill>
                  <a:schemeClr val="bg1"/>
                </a:solidFill>
                <a:cs typeface="Tahoma" pitchFamily="2"/>
              </a:rPr>
              <a:t>Synchronizovaný blok</a:t>
            </a:r>
          </a:p>
        </p:txBody>
      </p:sp>
      <p:sp>
        <p:nvSpPr>
          <p:cNvPr id="3" name="Nadpis 2"/>
          <p:cNvSpPr txBox="1">
            <a:spLocks noGrp="1"/>
          </p:cNvSpPr>
          <p:nvPr>
            <p:ph type="title" idx="4294967295"/>
          </p:nvPr>
        </p:nvSpPr>
        <p:spPr>
          <a:xfrm>
            <a:off x="5760000" y="87945"/>
            <a:ext cx="2448000" cy="400110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cs-CZ" sz="2600">
                <a:solidFill>
                  <a:schemeClr val="bg1"/>
                </a:solidFill>
                <a:cs typeface="Tahoma" pitchFamily="2"/>
              </a:rPr>
              <a:t>(scoped locking)</a:t>
            </a:r>
          </a:p>
        </p:txBody>
      </p:sp>
      <p:sp>
        <p:nvSpPr>
          <p:cNvPr id="4" name="Nadpis 3"/>
          <p:cNvSpPr txBox="1">
            <a:spLocks noGrp="1"/>
          </p:cNvSpPr>
          <p:nvPr>
            <p:ph type="title" idx="4294967295"/>
          </p:nvPr>
        </p:nvSpPr>
        <p:spPr>
          <a:xfrm>
            <a:off x="648000" y="653958"/>
            <a:ext cx="720000" cy="492443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cs-CZ" sz="3200">
                <a:solidFill>
                  <a:schemeClr val="bg1"/>
                </a:solidFill>
                <a:cs typeface="Tahoma" pitchFamily="2"/>
              </a:rPr>
              <a:t>C#</a:t>
            </a:r>
          </a:p>
        </p:txBody>
      </p:sp>
      <p:sp>
        <p:nvSpPr>
          <p:cNvPr id="5" name="Přímá spojnice 4"/>
          <p:cNvSpPr/>
          <p:nvPr/>
        </p:nvSpPr>
        <p:spPr>
          <a:xfrm>
            <a:off x="2808000" y="864000"/>
            <a:ext cx="0" cy="4176000"/>
          </a:xfrm>
          <a:prstGeom prst="line">
            <a:avLst/>
          </a:prstGeom>
          <a:noFill/>
          <a:ln w="0">
            <a:solidFill>
              <a:srgbClr val="CCCCCC"/>
            </a:solidFill>
            <a:prstDash val="solid"/>
          </a:ln>
        </p:spPr>
        <p:txBody>
          <a:bodyPr wrap="none" lIns="90000" tIns="45000" rIns="90000" bIns="45000" anchor="ctr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cs-CZ" sz="1800" b="0" i="0" u="none" strike="noStrike" kern="1200" cap="none">
              <a:ln>
                <a:noFill/>
              </a:ln>
              <a:solidFill>
                <a:schemeClr val="bg1"/>
              </a:solidFill>
              <a:latin typeface="Liberation Sans" pitchFamily="18"/>
              <a:ea typeface="Segoe UI" pitchFamily="2"/>
              <a:cs typeface="Tahoma" pitchFamily="2"/>
            </a:endParaRP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011400" y="1080000"/>
            <a:ext cx="2376000" cy="2017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3011400" y="3096000"/>
            <a:ext cx="2676600" cy="172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7138440" y="1224000"/>
            <a:ext cx="2221560" cy="1691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5832000" y="3118320"/>
            <a:ext cx="2520000" cy="17056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Obrázek 9"/>
          <p:cNvPicPr>
            <a:picLocks noChangeAspect="1"/>
          </p:cNvPicPr>
          <p:nvPr/>
        </p:nvPicPr>
        <p:blipFill>
          <a:blip r:embed="rId7">
            <a:lum/>
            <a:alphaModFix/>
          </a:blip>
          <a:srcRect/>
          <a:stretch>
            <a:fillRect/>
          </a:stretch>
        </p:blipFill>
        <p:spPr>
          <a:xfrm>
            <a:off x="360000" y="2376000"/>
            <a:ext cx="2283840" cy="244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>
          <a:xfrm>
            <a:off x="144000" y="57446"/>
            <a:ext cx="9540000" cy="677108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cs-CZ">
                <a:solidFill>
                  <a:schemeClr val="bg1"/>
                </a:solidFill>
                <a:cs typeface="Tahoma" pitchFamily="2"/>
              </a:rPr>
              <a:t>Synchronizovaný blok</a:t>
            </a:r>
          </a:p>
        </p:txBody>
      </p:sp>
      <p:sp>
        <p:nvSpPr>
          <p:cNvPr id="3" name="Nadpis 2"/>
          <p:cNvSpPr txBox="1">
            <a:spLocks noGrp="1"/>
          </p:cNvSpPr>
          <p:nvPr>
            <p:ph type="title" idx="4294967295"/>
          </p:nvPr>
        </p:nvSpPr>
        <p:spPr>
          <a:xfrm>
            <a:off x="5760000" y="87945"/>
            <a:ext cx="2448000" cy="400110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cs-CZ" sz="2600">
                <a:solidFill>
                  <a:schemeClr val="bg1"/>
                </a:solidFill>
                <a:cs typeface="Tahoma" pitchFamily="2"/>
              </a:rPr>
              <a:t>(scoped locking)</a:t>
            </a:r>
          </a:p>
        </p:txBody>
      </p:sp>
      <p:sp>
        <p:nvSpPr>
          <p:cNvPr id="4" name="Nadpis 3"/>
          <p:cNvSpPr txBox="1">
            <a:spLocks noGrp="1"/>
          </p:cNvSpPr>
          <p:nvPr>
            <p:ph type="title" idx="4294967295"/>
          </p:nvPr>
        </p:nvSpPr>
        <p:spPr>
          <a:xfrm>
            <a:off x="648000" y="653958"/>
            <a:ext cx="1007999" cy="492443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cs-CZ" sz="3200">
                <a:solidFill>
                  <a:schemeClr val="bg1"/>
                </a:solidFill>
                <a:cs typeface="Tahoma" pitchFamily="2"/>
              </a:rPr>
              <a:t>Java</a:t>
            </a:r>
          </a:p>
        </p:txBody>
      </p:sp>
      <p:sp>
        <p:nvSpPr>
          <p:cNvPr id="5" name="Přímá spojnice 4"/>
          <p:cNvSpPr/>
          <p:nvPr/>
        </p:nvSpPr>
        <p:spPr>
          <a:xfrm>
            <a:off x="2808000" y="864000"/>
            <a:ext cx="0" cy="4176000"/>
          </a:xfrm>
          <a:prstGeom prst="line">
            <a:avLst/>
          </a:prstGeom>
          <a:noFill/>
          <a:ln w="0">
            <a:solidFill>
              <a:srgbClr val="CCCCCC"/>
            </a:solidFill>
            <a:prstDash val="solid"/>
          </a:ln>
        </p:spPr>
        <p:txBody>
          <a:bodyPr wrap="none" lIns="90000" tIns="45000" rIns="90000" bIns="45000" anchor="ctr" anchorCtr="0" compatLnSpc="0"/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cs-CZ" sz="1800" b="0" i="0" u="none" strike="noStrike" kern="1200" cap="none">
              <a:ln>
                <a:noFill/>
              </a:ln>
              <a:solidFill>
                <a:schemeClr val="bg1"/>
              </a:solidFill>
              <a:latin typeface="Liberation Sans" pitchFamily="18"/>
              <a:ea typeface="Segoe UI" pitchFamily="2"/>
              <a:cs typeface="Tahoma" pitchFamily="2"/>
            </a:endParaRP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71080" y="2410919"/>
            <a:ext cx="2392920" cy="2485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6336000" y="1224000"/>
            <a:ext cx="2319120" cy="1851119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3035880" y="936000"/>
            <a:ext cx="2072880" cy="221256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3035880" y="3148559"/>
            <a:ext cx="2652119" cy="1864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Obrázek 9"/>
          <p:cNvPicPr>
            <a:picLocks noChangeAspect="1"/>
          </p:cNvPicPr>
          <p:nvPr/>
        </p:nvPicPr>
        <p:blipFill>
          <a:blip r:embed="rId7">
            <a:lum/>
            <a:alphaModFix/>
          </a:blip>
          <a:srcRect/>
          <a:stretch>
            <a:fillRect/>
          </a:stretch>
        </p:blipFill>
        <p:spPr>
          <a:xfrm>
            <a:off x="6408000" y="3455279"/>
            <a:ext cx="2361960" cy="14407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>
          <a:xfrm>
            <a:off x="144000" y="57446"/>
            <a:ext cx="9540000" cy="677108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cs-CZ">
                <a:solidFill>
                  <a:schemeClr val="bg1"/>
                </a:solidFill>
                <a:cs typeface="Tahoma" pitchFamily="2"/>
              </a:rPr>
              <a:t>Synchronizovaný blok</a:t>
            </a:r>
          </a:p>
        </p:txBody>
      </p:sp>
      <p:sp>
        <p:nvSpPr>
          <p:cNvPr id="3" name="Zástupný symbol pro text 2"/>
          <p:cNvSpPr txBox="1">
            <a:spLocks noGrp="1"/>
          </p:cNvSpPr>
          <p:nvPr>
            <p:ph type="body" idx="4294967295"/>
          </p:nvPr>
        </p:nvSpPr>
        <p:spPr>
          <a:xfrm>
            <a:off x="216000" y="1326600"/>
            <a:ext cx="9359640" cy="3713400"/>
          </a:xfrm>
        </p:spPr>
        <p:txBody>
          <a:bodyPr/>
          <a:lstStyle>
            <a:defPPr marL="432000" lvl="0" indent="-324000">
              <a:spcBef>
                <a:spcPts val="1417"/>
              </a:spcBef>
              <a:spcAft>
                <a:spcPts val="0"/>
              </a:spcAft>
              <a:buSzPct val="45000"/>
              <a:buFont typeface="StarSymbol"/>
              <a:buNone/>
              <a:defRPr lang="cs-CZ" sz="32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defPPr>
            <a:lvl1pPr marL="432000" lvl="0" indent="-324000">
              <a:spcBef>
                <a:spcPts val="1417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32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1pPr>
            <a:lvl2pPr marL="864000" lvl="1" indent="-324000">
              <a:spcBef>
                <a:spcPts val="1134"/>
              </a:spcBef>
              <a:spcAft>
                <a:spcPts val="0"/>
              </a:spcAft>
              <a:buSzPct val="75000"/>
              <a:buFont typeface="StarSymbol"/>
              <a:buChar char="–"/>
              <a:defRPr lang="cs-CZ" sz="28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2pPr>
            <a:lvl3pPr marL="1295999" lvl="2" indent="-288000">
              <a:spcBef>
                <a:spcPts val="850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4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3pPr>
            <a:lvl4pPr marL="1728000" lvl="3" indent="-216000">
              <a:spcBef>
                <a:spcPts val="567"/>
              </a:spcBef>
              <a:spcAft>
                <a:spcPts val="0"/>
              </a:spcAft>
              <a:buSzPct val="75000"/>
              <a:buFont typeface="StarSymbol"/>
              <a:buChar char="–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4pPr>
            <a:lvl5pPr marL="2160000" lvl="4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5pPr>
            <a:lvl6pPr marL="2592000" lvl="5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6pPr>
            <a:lvl7pPr marL="3024000" lvl="6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7pPr>
            <a:lvl8pPr marL="3456000" lvl="7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8pPr>
            <a:lvl9pPr marL="3887999" lvl="8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9pPr>
          </a:lstStyle>
          <a:p>
            <a:pPr lvl="0"/>
            <a:r>
              <a:rPr lang="cs-CZ" sz="1800" dirty="0">
                <a:solidFill>
                  <a:schemeClr val="bg1"/>
                </a:solidFill>
                <a:cs typeface="Tahoma" pitchFamily="2"/>
              </a:rPr>
              <a:t>po opuštění bloku se zámek vždy automaticky uvolní</a:t>
            </a:r>
          </a:p>
          <a:p>
            <a:pPr lvl="1" hangingPunct="0"/>
            <a:r>
              <a:rPr lang="cs-CZ" sz="1800" dirty="0">
                <a:solidFill>
                  <a:schemeClr val="bg1"/>
                </a:solidFill>
                <a:cs typeface="Tahoma" pitchFamily="2"/>
              </a:rPr>
              <a:t>možnost soustředit se na ostatní věci</a:t>
            </a:r>
          </a:p>
          <a:p>
            <a:pPr lvl="1" hangingPunct="0"/>
            <a:r>
              <a:rPr lang="cs-CZ" sz="1800" dirty="0">
                <a:solidFill>
                  <a:schemeClr val="bg1"/>
                </a:solidFill>
                <a:cs typeface="Tahoma" pitchFamily="2"/>
              </a:rPr>
              <a:t>prevence </a:t>
            </a:r>
            <a:r>
              <a:rPr lang="cs-CZ" sz="1800" dirty="0" err="1">
                <a:solidFill>
                  <a:schemeClr val="bg1"/>
                </a:solidFill>
                <a:cs typeface="Tahoma" pitchFamily="2"/>
              </a:rPr>
              <a:t>deadlocku</a:t>
            </a:r>
            <a:endParaRPr lang="cs-CZ" sz="1800" dirty="0">
              <a:solidFill>
                <a:schemeClr val="bg1"/>
              </a:solidFill>
              <a:cs typeface="Tahoma" pitchFamily="2"/>
            </a:endParaRPr>
          </a:p>
          <a:p>
            <a:pPr lvl="0"/>
            <a:r>
              <a:rPr lang="cs-CZ" sz="1800" dirty="0">
                <a:solidFill>
                  <a:schemeClr val="bg1"/>
                </a:solidFill>
                <a:cs typeface="Tahoma" pitchFamily="2"/>
              </a:rPr>
              <a:t>manipulace se zámkem napsána jednou v </a:t>
            </a:r>
            <a:r>
              <a:rPr lang="cs-CZ" sz="1800" dirty="0" err="1">
                <a:solidFill>
                  <a:schemeClr val="bg1"/>
                </a:solidFill>
                <a:cs typeface="Tahoma" pitchFamily="2"/>
              </a:rPr>
              <a:t>Guard</a:t>
            </a:r>
            <a:r>
              <a:rPr lang="cs-CZ" sz="1800" dirty="0">
                <a:solidFill>
                  <a:schemeClr val="bg1"/>
                </a:solidFill>
                <a:cs typeface="Tahoma" pitchFamily="2"/>
              </a:rPr>
              <a:t> třídě, pak se provádí implicitně</a:t>
            </a:r>
          </a:p>
          <a:p>
            <a:pPr lvl="1" hangingPunct="0"/>
            <a:r>
              <a:rPr lang="cs-CZ" sz="1800" dirty="0">
                <a:solidFill>
                  <a:schemeClr val="bg1"/>
                </a:solidFill>
                <a:cs typeface="Tahoma" pitchFamily="2"/>
              </a:rPr>
              <a:t>stručnost</a:t>
            </a:r>
          </a:p>
          <a:p>
            <a:pPr lvl="1" hangingPunct="0"/>
            <a:r>
              <a:rPr lang="cs-CZ" sz="1800" dirty="0">
                <a:solidFill>
                  <a:schemeClr val="bg1"/>
                </a:solidFill>
                <a:cs typeface="Tahoma" pitchFamily="2"/>
              </a:rPr>
              <a:t>jednodušší údržba</a:t>
            </a:r>
          </a:p>
          <a:p>
            <a:pPr lvl="1" hangingPunct="0"/>
            <a:r>
              <a:rPr lang="cs-CZ" sz="1800" dirty="0">
                <a:solidFill>
                  <a:schemeClr val="bg1"/>
                </a:solidFill>
                <a:cs typeface="Tahoma" pitchFamily="2"/>
              </a:rPr>
              <a:t>DRY</a:t>
            </a:r>
          </a:p>
        </p:txBody>
      </p:sp>
      <p:sp>
        <p:nvSpPr>
          <p:cNvPr id="4" name="Nadpis 3"/>
          <p:cNvSpPr txBox="1">
            <a:spLocks noGrp="1"/>
          </p:cNvSpPr>
          <p:nvPr>
            <p:ph type="title" idx="4294967295"/>
          </p:nvPr>
        </p:nvSpPr>
        <p:spPr>
          <a:xfrm>
            <a:off x="5760000" y="87945"/>
            <a:ext cx="2448000" cy="400110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cs-CZ" sz="2600">
                <a:solidFill>
                  <a:schemeClr val="bg1"/>
                </a:solidFill>
                <a:cs typeface="Tahoma" pitchFamily="2"/>
              </a:rPr>
              <a:t>(scoped locking)</a:t>
            </a:r>
          </a:p>
        </p:txBody>
      </p:sp>
      <p:sp>
        <p:nvSpPr>
          <p:cNvPr id="5" name="Nadpis 4"/>
          <p:cNvSpPr txBox="1">
            <a:spLocks noGrp="1"/>
          </p:cNvSpPr>
          <p:nvPr>
            <p:ph type="title" idx="4294967295"/>
          </p:nvPr>
        </p:nvSpPr>
        <p:spPr>
          <a:xfrm>
            <a:off x="353880" y="748364"/>
            <a:ext cx="1590120" cy="400110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cs-CZ" sz="2600" u="sng">
                <a:solidFill>
                  <a:schemeClr val="bg1"/>
                </a:solidFill>
                <a:cs typeface="Tahoma" pitchFamily="2"/>
              </a:rPr>
              <a:t>výhody: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>
          <a:xfrm>
            <a:off x="144000" y="57446"/>
            <a:ext cx="9540000" cy="677108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cs-CZ">
                <a:solidFill>
                  <a:schemeClr val="bg1"/>
                </a:solidFill>
                <a:cs typeface="Tahoma" pitchFamily="2"/>
              </a:rPr>
              <a:t>Synchronizovaný blok</a:t>
            </a:r>
          </a:p>
        </p:txBody>
      </p:sp>
      <p:sp>
        <p:nvSpPr>
          <p:cNvPr id="3" name="Zástupný symbol pro text 2"/>
          <p:cNvSpPr txBox="1">
            <a:spLocks noGrp="1"/>
          </p:cNvSpPr>
          <p:nvPr>
            <p:ph type="body" idx="4294967295"/>
          </p:nvPr>
        </p:nvSpPr>
        <p:spPr>
          <a:xfrm>
            <a:off x="3960000" y="1368000"/>
            <a:ext cx="5544000" cy="2088000"/>
          </a:xfrm>
        </p:spPr>
        <p:txBody>
          <a:bodyPr/>
          <a:lstStyle>
            <a:defPPr marL="432000" lvl="0" indent="-324000">
              <a:spcBef>
                <a:spcPts val="1417"/>
              </a:spcBef>
              <a:spcAft>
                <a:spcPts val="0"/>
              </a:spcAft>
              <a:buSzPct val="45000"/>
              <a:buFont typeface="StarSymbol"/>
              <a:buNone/>
              <a:defRPr lang="cs-CZ" sz="32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defPPr>
            <a:lvl1pPr marL="432000" lvl="0" indent="-324000">
              <a:spcBef>
                <a:spcPts val="1417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32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1pPr>
            <a:lvl2pPr marL="864000" lvl="1" indent="-324000">
              <a:spcBef>
                <a:spcPts val="1134"/>
              </a:spcBef>
              <a:spcAft>
                <a:spcPts val="0"/>
              </a:spcAft>
              <a:buSzPct val="75000"/>
              <a:buFont typeface="StarSymbol"/>
              <a:buChar char="–"/>
              <a:defRPr lang="cs-CZ" sz="28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2pPr>
            <a:lvl3pPr marL="1295999" lvl="2" indent="-288000">
              <a:spcBef>
                <a:spcPts val="850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4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3pPr>
            <a:lvl4pPr marL="1728000" lvl="3" indent="-216000">
              <a:spcBef>
                <a:spcPts val="567"/>
              </a:spcBef>
              <a:spcAft>
                <a:spcPts val="0"/>
              </a:spcAft>
              <a:buSzPct val="75000"/>
              <a:buFont typeface="StarSymbol"/>
              <a:buChar char="–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4pPr>
            <a:lvl5pPr marL="2160000" lvl="4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5pPr>
            <a:lvl6pPr marL="2592000" lvl="5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6pPr>
            <a:lvl7pPr marL="3024000" lvl="6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7pPr>
            <a:lvl8pPr marL="3456000" lvl="7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8pPr>
            <a:lvl9pPr marL="3887999" lvl="8" indent="-216000">
              <a:spcBef>
                <a:spcPts val="283"/>
              </a:spcBef>
              <a:spcAft>
                <a:spcPts val="0"/>
              </a:spcAft>
              <a:buSzPct val="45000"/>
              <a:buFont typeface="StarSymbol"/>
              <a:buChar char="●"/>
              <a:defRPr lang="cs-CZ" sz="20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</a:defRPr>
            </a:lvl9pPr>
          </a:lstStyle>
          <a:p>
            <a:pPr lvl="0"/>
            <a:r>
              <a:rPr lang="cs-CZ" sz="1800">
                <a:solidFill>
                  <a:schemeClr val="bg1"/>
                </a:solidFill>
                <a:cs typeface="Tahoma" pitchFamily="2"/>
              </a:rPr>
              <a:t>kdybychom nepřistupovali skrze Guard, uvolnil by se dvojitě - chyba / undefined</a:t>
            </a:r>
          </a:p>
          <a:p>
            <a:pPr lvl="0"/>
            <a:r>
              <a:rPr lang="cs-CZ" sz="1800">
                <a:solidFill>
                  <a:schemeClr val="bg1"/>
                </a:solidFill>
                <a:cs typeface="Tahoma" pitchFamily="2"/>
              </a:rPr>
              <a:t>zobecnění: libovolné zdroje hlídané zámkem mít jako jeho privátní položky přístupné jedině přes Guard -&gt; vynucení že nebudou manipulovány když zámek není držen</a:t>
            </a:r>
          </a:p>
        </p:txBody>
      </p:sp>
      <p:sp>
        <p:nvSpPr>
          <p:cNvPr id="4" name="Nadpis 3"/>
          <p:cNvSpPr txBox="1">
            <a:spLocks noGrp="1"/>
          </p:cNvSpPr>
          <p:nvPr>
            <p:ph type="title" idx="4294967295"/>
          </p:nvPr>
        </p:nvSpPr>
        <p:spPr>
          <a:xfrm>
            <a:off x="5760000" y="87945"/>
            <a:ext cx="2448000" cy="400110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cs-CZ" sz="2600">
                <a:solidFill>
                  <a:schemeClr val="bg1"/>
                </a:solidFill>
                <a:cs typeface="Tahoma" pitchFamily="2"/>
              </a:rPr>
              <a:t>(scoped locking)</a:t>
            </a:r>
          </a:p>
        </p:txBody>
      </p:sp>
      <p:sp>
        <p:nvSpPr>
          <p:cNvPr id="5" name="Nadpis 4"/>
          <p:cNvSpPr txBox="1">
            <a:spLocks noGrp="1"/>
          </p:cNvSpPr>
          <p:nvPr>
            <p:ph type="title" idx="4294967295"/>
          </p:nvPr>
        </p:nvSpPr>
        <p:spPr>
          <a:xfrm>
            <a:off x="353880" y="748364"/>
            <a:ext cx="7422120" cy="400110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cs-CZ" sz="2600" u="sng">
                <a:solidFill>
                  <a:schemeClr val="bg1"/>
                </a:solidFill>
                <a:cs typeface="Tahoma" pitchFamily="2"/>
              </a:rPr>
              <a:t>někdy je ale potřeba zámek uvolnit uvnitř bloku</a:t>
            </a: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700560" y="1296000"/>
            <a:ext cx="2899440" cy="400967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4248000" y="3600000"/>
            <a:ext cx="1369800" cy="147671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itl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ne Column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wo columns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706</TotalTime>
  <Words>1147</Words>
  <Application>Microsoft Office PowerPoint</Application>
  <PresentationFormat>Custom</PresentationFormat>
  <Paragraphs>143</Paragraphs>
  <Slides>31</Slides>
  <Notes>31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31</vt:i4>
      </vt:variant>
    </vt:vector>
  </HeadingPairs>
  <TitlesOfParts>
    <vt:vector size="37" baseType="lpstr">
      <vt:lpstr>Calibri</vt:lpstr>
      <vt:lpstr>Liberation Sans</vt:lpstr>
      <vt:lpstr>StarSymbol</vt:lpstr>
      <vt:lpstr>Title</vt:lpstr>
      <vt:lpstr>One Column</vt:lpstr>
      <vt:lpstr>Two columns</vt:lpstr>
      <vt:lpstr>Synchronizace  scoped / strategized locking thread-safe interface double-checked locking</vt:lpstr>
      <vt:lpstr>Synchronizovaný blok</vt:lpstr>
      <vt:lpstr>Synchronizovaný blok</vt:lpstr>
      <vt:lpstr>Synchronizovaný blok</vt:lpstr>
      <vt:lpstr>Synchronizovaný blok</vt:lpstr>
      <vt:lpstr>Synchronizovaný blok</vt:lpstr>
      <vt:lpstr>Synchronizovaný blok</vt:lpstr>
      <vt:lpstr>Synchronizovaný blok</vt:lpstr>
      <vt:lpstr>Synchronizovaný blok</vt:lpstr>
      <vt:lpstr>Synchronizovaný blok</vt:lpstr>
      <vt:lpstr>Synchronizovaný blok</vt:lpstr>
      <vt:lpstr>Synchronizovaný blok</vt:lpstr>
      <vt:lpstr>PowerPoint Presentation</vt:lpstr>
      <vt:lpstr>Zamykání dle strategie</vt:lpstr>
      <vt:lpstr>Zamykání dle strategie</vt:lpstr>
      <vt:lpstr>Zamykání dle strategie</vt:lpstr>
      <vt:lpstr>Zamykání dle strategie</vt:lpstr>
      <vt:lpstr>Zamykání dle strategie</vt:lpstr>
      <vt:lpstr>PowerPoint Presentation</vt:lpstr>
      <vt:lpstr>Thread-safe interface</vt:lpstr>
      <vt:lpstr>Thread-safe interface</vt:lpstr>
      <vt:lpstr>Thread-safe interface</vt:lpstr>
      <vt:lpstr>Thread-safe interface</vt:lpstr>
      <vt:lpstr>Thread-safe interface</vt:lpstr>
      <vt:lpstr>PowerPoint Presentation</vt:lpstr>
      <vt:lpstr>Double-Checked locking optimization</vt:lpstr>
      <vt:lpstr>Double-Checked locking optimization</vt:lpstr>
      <vt:lpstr>Double-Checked locking optimization</vt:lpstr>
      <vt:lpstr>Double-Checked locking optimization</vt:lpstr>
      <vt:lpstr>Double-Checked locking optimization</vt:lpstr>
      <vt:lpstr>Double-Checked locking optimization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Portfolio</dc:title>
  <dc:creator>kubahronik</dc:creator>
  <cp:lastModifiedBy>Filip Zavoral</cp:lastModifiedBy>
  <cp:revision>207</cp:revision>
  <dcterms:created xsi:type="dcterms:W3CDTF">2021-04-07T14:40:09Z</dcterms:created>
  <dcterms:modified xsi:type="dcterms:W3CDTF">2022-06-25T18:05:14Z</dcterms:modified>
</cp:coreProperties>
</file>