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71" r:id="rId9"/>
    <p:sldId id="263" r:id="rId10"/>
    <p:sldId id="265" r:id="rId11"/>
    <p:sldId id="266" r:id="rId12"/>
    <p:sldId id="269" r:id="rId13"/>
    <p:sldId id="270" r:id="rId14"/>
    <p:sldId id="267" r:id="rId15"/>
    <p:sldId id="272" r:id="rId16"/>
    <p:sldId id="268" r:id="rId17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1357" autoAdjust="0"/>
  </p:normalViewPr>
  <p:slideViewPr>
    <p:cSldViewPr snapToGrid="0">
      <p:cViewPr varScale="1">
        <p:scale>
          <a:sx n="118" d="100"/>
          <a:sy n="118" d="100"/>
        </p:scale>
        <p:origin x="4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learn.microsoft.com/en-us/azure/architecture/patterns/pipes-and-filters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learn.microsoft.com/en-us/azure/architecture/patterns/pipes-and-filters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E0885F-497E-458E-B1E9-4DDFF781673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12A61E6-A0B8-47FB-9DE7-BED063E538F9}">
      <dgm:prSet/>
      <dgm:spPr/>
      <dgm:t>
        <a:bodyPr/>
        <a:lstStyle/>
        <a:p>
          <a:r>
            <a:rPr lang="sk-SK">
              <a:hlinkClick xmlns:r="http://schemas.openxmlformats.org/officeDocument/2006/relationships" r:id="rId1"/>
            </a:rPr>
            <a:t>https://learn.microsoft.com/en-us/azure/architecture/patterns/pipes-and-filters</a:t>
          </a:r>
          <a:endParaRPr lang="en-US"/>
        </a:p>
      </dgm:t>
    </dgm:pt>
    <dgm:pt modelId="{AA7B98A9-BA8C-4D53-9992-6F2879460B5A}" type="parTrans" cxnId="{9F735B09-6018-412E-AB84-9FD97C467DFF}">
      <dgm:prSet/>
      <dgm:spPr/>
      <dgm:t>
        <a:bodyPr/>
        <a:lstStyle/>
        <a:p>
          <a:endParaRPr lang="en-US"/>
        </a:p>
      </dgm:t>
    </dgm:pt>
    <dgm:pt modelId="{99A4E0EE-E0BE-4816-A896-8881761C7919}" type="sibTrans" cxnId="{9F735B09-6018-412E-AB84-9FD97C467DFF}">
      <dgm:prSet/>
      <dgm:spPr/>
      <dgm:t>
        <a:bodyPr/>
        <a:lstStyle/>
        <a:p>
          <a:endParaRPr lang="en-US"/>
        </a:p>
      </dgm:t>
    </dgm:pt>
    <dgm:pt modelId="{AE5228A9-5720-4A17-8C29-55922A5AA655}">
      <dgm:prSet/>
      <dgm:spPr/>
      <dgm:t>
        <a:bodyPr/>
        <a:lstStyle/>
        <a:p>
          <a:r>
            <a:rPr lang="en-GB" b="0"/>
            <a:t>Pattern Oriented Software Architecture (Volume 1)</a:t>
          </a:r>
          <a:endParaRPr lang="en-US"/>
        </a:p>
      </dgm:t>
    </dgm:pt>
    <dgm:pt modelId="{896A79B7-D6A9-4A65-BFC8-E5608EEDEEF8}" type="parTrans" cxnId="{3F58F1AE-97F8-4CF3-BAE6-5C08BC5EA0C1}">
      <dgm:prSet/>
      <dgm:spPr/>
      <dgm:t>
        <a:bodyPr/>
        <a:lstStyle/>
        <a:p>
          <a:endParaRPr lang="en-US"/>
        </a:p>
      </dgm:t>
    </dgm:pt>
    <dgm:pt modelId="{4262BCCD-68FC-41B9-8DB4-9BF92FE50D99}" type="sibTrans" cxnId="{3F58F1AE-97F8-4CF3-BAE6-5C08BC5EA0C1}">
      <dgm:prSet/>
      <dgm:spPr/>
      <dgm:t>
        <a:bodyPr/>
        <a:lstStyle/>
        <a:p>
          <a:endParaRPr lang="en-US"/>
        </a:p>
      </dgm:t>
    </dgm:pt>
    <dgm:pt modelId="{51B7C11A-6F01-47BA-9C98-7CFC5836C31C}">
      <dgm:prSet/>
      <dgm:spPr/>
      <dgm:t>
        <a:bodyPr/>
        <a:lstStyle/>
        <a:p>
          <a:r>
            <a:rPr lang="en-GB" b="0"/>
            <a:t>https://www.enterpriseintegrationpatterns.com/patterns/messaging/PipesAndFilters.html </a:t>
          </a:r>
          <a:endParaRPr lang="en-US"/>
        </a:p>
      </dgm:t>
    </dgm:pt>
    <dgm:pt modelId="{35063E15-B9EB-44AF-8D99-3A0D70CB841E}" type="parTrans" cxnId="{FDCC7377-75CC-4A2A-A323-8C4AF35D89FF}">
      <dgm:prSet/>
      <dgm:spPr/>
      <dgm:t>
        <a:bodyPr/>
        <a:lstStyle/>
        <a:p>
          <a:endParaRPr lang="en-US"/>
        </a:p>
      </dgm:t>
    </dgm:pt>
    <dgm:pt modelId="{DC951459-184C-4170-910C-BD598A6CA928}" type="sibTrans" cxnId="{FDCC7377-75CC-4A2A-A323-8C4AF35D89FF}">
      <dgm:prSet/>
      <dgm:spPr/>
      <dgm:t>
        <a:bodyPr/>
        <a:lstStyle/>
        <a:p>
          <a:endParaRPr lang="en-US"/>
        </a:p>
      </dgm:t>
    </dgm:pt>
    <dgm:pt modelId="{A949E221-9C18-44F8-97A6-EB4DDD554155}">
      <dgm:prSet/>
      <dgm:spPr/>
      <dgm:t>
        <a:bodyPr/>
        <a:lstStyle/>
        <a:p>
          <a:r>
            <a:rPr lang="sk-SK"/>
            <a:t>https://en.wikipedia.org/wiki/Pipeline_(software)</a:t>
          </a:r>
          <a:endParaRPr lang="en-US"/>
        </a:p>
      </dgm:t>
    </dgm:pt>
    <dgm:pt modelId="{D7E54D11-62A9-462A-BBA6-DAF3CC3473D9}" type="parTrans" cxnId="{E8FC0C29-B016-4956-99EA-6B406881677C}">
      <dgm:prSet/>
      <dgm:spPr/>
      <dgm:t>
        <a:bodyPr/>
        <a:lstStyle/>
        <a:p>
          <a:endParaRPr lang="en-US"/>
        </a:p>
      </dgm:t>
    </dgm:pt>
    <dgm:pt modelId="{687A14BD-80FD-4330-A0E8-E50867C79960}" type="sibTrans" cxnId="{E8FC0C29-B016-4956-99EA-6B406881677C}">
      <dgm:prSet/>
      <dgm:spPr/>
      <dgm:t>
        <a:bodyPr/>
        <a:lstStyle/>
        <a:p>
          <a:endParaRPr lang="en-US"/>
        </a:p>
      </dgm:t>
    </dgm:pt>
    <dgm:pt modelId="{4FD485EE-22DF-4FAE-BE73-4431E2F09C23}" type="pres">
      <dgm:prSet presAssocID="{D1E0885F-497E-458E-B1E9-4DDFF7816737}" presName="vert0" presStyleCnt="0">
        <dgm:presLayoutVars>
          <dgm:dir/>
          <dgm:animOne val="branch"/>
          <dgm:animLvl val="lvl"/>
        </dgm:presLayoutVars>
      </dgm:prSet>
      <dgm:spPr/>
    </dgm:pt>
    <dgm:pt modelId="{CBDBBB31-EB77-4BDC-BC63-73839B3E6D4E}" type="pres">
      <dgm:prSet presAssocID="{F12A61E6-A0B8-47FB-9DE7-BED063E538F9}" presName="thickLine" presStyleLbl="alignNode1" presStyleIdx="0" presStyleCnt="4"/>
      <dgm:spPr/>
    </dgm:pt>
    <dgm:pt modelId="{8C54619B-A462-49FA-BF64-50125CEC10E4}" type="pres">
      <dgm:prSet presAssocID="{F12A61E6-A0B8-47FB-9DE7-BED063E538F9}" presName="horz1" presStyleCnt="0"/>
      <dgm:spPr/>
    </dgm:pt>
    <dgm:pt modelId="{B9AC2B66-33E5-4170-B27D-6C72178924C9}" type="pres">
      <dgm:prSet presAssocID="{F12A61E6-A0B8-47FB-9DE7-BED063E538F9}" presName="tx1" presStyleLbl="revTx" presStyleIdx="0" presStyleCnt="4"/>
      <dgm:spPr/>
    </dgm:pt>
    <dgm:pt modelId="{75C6AF24-603C-4EE0-829C-A63356DFFDCB}" type="pres">
      <dgm:prSet presAssocID="{F12A61E6-A0B8-47FB-9DE7-BED063E538F9}" presName="vert1" presStyleCnt="0"/>
      <dgm:spPr/>
    </dgm:pt>
    <dgm:pt modelId="{9A8D75C7-5C0D-4678-84A3-E99240B1B85D}" type="pres">
      <dgm:prSet presAssocID="{AE5228A9-5720-4A17-8C29-55922A5AA655}" presName="thickLine" presStyleLbl="alignNode1" presStyleIdx="1" presStyleCnt="4"/>
      <dgm:spPr/>
    </dgm:pt>
    <dgm:pt modelId="{474D0015-C4A7-4DD5-973C-5A7BBBAD27A9}" type="pres">
      <dgm:prSet presAssocID="{AE5228A9-5720-4A17-8C29-55922A5AA655}" presName="horz1" presStyleCnt="0"/>
      <dgm:spPr/>
    </dgm:pt>
    <dgm:pt modelId="{8E5D60D1-7794-4318-98A4-A03C4C3ECD27}" type="pres">
      <dgm:prSet presAssocID="{AE5228A9-5720-4A17-8C29-55922A5AA655}" presName="tx1" presStyleLbl="revTx" presStyleIdx="1" presStyleCnt="4"/>
      <dgm:spPr/>
    </dgm:pt>
    <dgm:pt modelId="{23CC16DE-5B90-4772-9BC5-AA8A6F20E559}" type="pres">
      <dgm:prSet presAssocID="{AE5228A9-5720-4A17-8C29-55922A5AA655}" presName="vert1" presStyleCnt="0"/>
      <dgm:spPr/>
    </dgm:pt>
    <dgm:pt modelId="{412157FC-DE8F-468D-9F62-7253F131F1C3}" type="pres">
      <dgm:prSet presAssocID="{51B7C11A-6F01-47BA-9C98-7CFC5836C31C}" presName="thickLine" presStyleLbl="alignNode1" presStyleIdx="2" presStyleCnt="4"/>
      <dgm:spPr/>
    </dgm:pt>
    <dgm:pt modelId="{1765B583-3ECD-4D68-9ABD-E7714E900063}" type="pres">
      <dgm:prSet presAssocID="{51B7C11A-6F01-47BA-9C98-7CFC5836C31C}" presName="horz1" presStyleCnt="0"/>
      <dgm:spPr/>
    </dgm:pt>
    <dgm:pt modelId="{17CE0859-C629-4F5C-971A-83137EA01472}" type="pres">
      <dgm:prSet presAssocID="{51B7C11A-6F01-47BA-9C98-7CFC5836C31C}" presName="tx1" presStyleLbl="revTx" presStyleIdx="2" presStyleCnt="4"/>
      <dgm:spPr/>
    </dgm:pt>
    <dgm:pt modelId="{BE6F6EAA-82D3-4285-9594-709B2D583A29}" type="pres">
      <dgm:prSet presAssocID="{51B7C11A-6F01-47BA-9C98-7CFC5836C31C}" presName="vert1" presStyleCnt="0"/>
      <dgm:spPr/>
    </dgm:pt>
    <dgm:pt modelId="{463B2200-FA32-4F04-9D1E-C221D8CDF4D4}" type="pres">
      <dgm:prSet presAssocID="{A949E221-9C18-44F8-97A6-EB4DDD554155}" presName="thickLine" presStyleLbl="alignNode1" presStyleIdx="3" presStyleCnt="4"/>
      <dgm:spPr/>
    </dgm:pt>
    <dgm:pt modelId="{40A74EBB-EA27-4E54-B673-70A8D67D9157}" type="pres">
      <dgm:prSet presAssocID="{A949E221-9C18-44F8-97A6-EB4DDD554155}" presName="horz1" presStyleCnt="0"/>
      <dgm:spPr/>
    </dgm:pt>
    <dgm:pt modelId="{27F67867-1780-410A-B40B-CDC747FFD7AB}" type="pres">
      <dgm:prSet presAssocID="{A949E221-9C18-44F8-97A6-EB4DDD554155}" presName="tx1" presStyleLbl="revTx" presStyleIdx="3" presStyleCnt="4"/>
      <dgm:spPr/>
    </dgm:pt>
    <dgm:pt modelId="{4AA2E7CE-B51E-479B-92FB-004082C23A9A}" type="pres">
      <dgm:prSet presAssocID="{A949E221-9C18-44F8-97A6-EB4DDD554155}" presName="vert1" presStyleCnt="0"/>
      <dgm:spPr/>
    </dgm:pt>
  </dgm:ptLst>
  <dgm:cxnLst>
    <dgm:cxn modelId="{9F735B09-6018-412E-AB84-9FD97C467DFF}" srcId="{D1E0885F-497E-458E-B1E9-4DDFF7816737}" destId="{F12A61E6-A0B8-47FB-9DE7-BED063E538F9}" srcOrd="0" destOrd="0" parTransId="{AA7B98A9-BA8C-4D53-9992-6F2879460B5A}" sibTransId="{99A4E0EE-E0BE-4816-A896-8881761C7919}"/>
    <dgm:cxn modelId="{BC1DF624-6661-488B-A7F3-39AC95E98FF6}" type="presOf" srcId="{51B7C11A-6F01-47BA-9C98-7CFC5836C31C}" destId="{17CE0859-C629-4F5C-971A-83137EA01472}" srcOrd="0" destOrd="0" presId="urn:microsoft.com/office/officeart/2008/layout/LinedList"/>
    <dgm:cxn modelId="{E8FC0C29-B016-4956-99EA-6B406881677C}" srcId="{D1E0885F-497E-458E-B1E9-4DDFF7816737}" destId="{A949E221-9C18-44F8-97A6-EB4DDD554155}" srcOrd="3" destOrd="0" parTransId="{D7E54D11-62A9-462A-BBA6-DAF3CC3473D9}" sibTransId="{687A14BD-80FD-4330-A0E8-E50867C79960}"/>
    <dgm:cxn modelId="{FA73C33A-FDE8-43FD-930B-A3F3E5CB7D9D}" type="presOf" srcId="{F12A61E6-A0B8-47FB-9DE7-BED063E538F9}" destId="{B9AC2B66-33E5-4170-B27D-6C72178924C9}" srcOrd="0" destOrd="0" presId="urn:microsoft.com/office/officeart/2008/layout/LinedList"/>
    <dgm:cxn modelId="{FDCC7377-75CC-4A2A-A323-8C4AF35D89FF}" srcId="{D1E0885F-497E-458E-B1E9-4DDFF7816737}" destId="{51B7C11A-6F01-47BA-9C98-7CFC5836C31C}" srcOrd="2" destOrd="0" parTransId="{35063E15-B9EB-44AF-8D99-3A0D70CB841E}" sibTransId="{DC951459-184C-4170-910C-BD598A6CA928}"/>
    <dgm:cxn modelId="{B1A695AE-A667-4B6B-955F-DB08E39BDCE8}" type="presOf" srcId="{A949E221-9C18-44F8-97A6-EB4DDD554155}" destId="{27F67867-1780-410A-B40B-CDC747FFD7AB}" srcOrd="0" destOrd="0" presId="urn:microsoft.com/office/officeart/2008/layout/LinedList"/>
    <dgm:cxn modelId="{3F58F1AE-97F8-4CF3-BAE6-5C08BC5EA0C1}" srcId="{D1E0885F-497E-458E-B1E9-4DDFF7816737}" destId="{AE5228A9-5720-4A17-8C29-55922A5AA655}" srcOrd="1" destOrd="0" parTransId="{896A79B7-D6A9-4A65-BFC8-E5608EEDEEF8}" sibTransId="{4262BCCD-68FC-41B9-8DB4-9BF92FE50D99}"/>
    <dgm:cxn modelId="{4FC82AE3-1A98-4D89-8B21-F3F45B291AA9}" type="presOf" srcId="{D1E0885F-497E-458E-B1E9-4DDFF7816737}" destId="{4FD485EE-22DF-4FAE-BE73-4431E2F09C23}" srcOrd="0" destOrd="0" presId="urn:microsoft.com/office/officeart/2008/layout/LinedList"/>
    <dgm:cxn modelId="{C9A961FF-A891-4C75-974C-B778B2C2B396}" type="presOf" srcId="{AE5228A9-5720-4A17-8C29-55922A5AA655}" destId="{8E5D60D1-7794-4318-98A4-A03C4C3ECD27}" srcOrd="0" destOrd="0" presId="urn:microsoft.com/office/officeart/2008/layout/LinedList"/>
    <dgm:cxn modelId="{1B099790-B26F-48DC-BA67-4618A6A542E9}" type="presParOf" srcId="{4FD485EE-22DF-4FAE-BE73-4431E2F09C23}" destId="{CBDBBB31-EB77-4BDC-BC63-73839B3E6D4E}" srcOrd="0" destOrd="0" presId="urn:microsoft.com/office/officeart/2008/layout/LinedList"/>
    <dgm:cxn modelId="{09D8709D-E223-42A9-9D9D-CE1E684C4C9B}" type="presParOf" srcId="{4FD485EE-22DF-4FAE-BE73-4431E2F09C23}" destId="{8C54619B-A462-49FA-BF64-50125CEC10E4}" srcOrd="1" destOrd="0" presId="urn:microsoft.com/office/officeart/2008/layout/LinedList"/>
    <dgm:cxn modelId="{DF597AEA-14FA-43BD-ABC9-3469A44507B9}" type="presParOf" srcId="{8C54619B-A462-49FA-BF64-50125CEC10E4}" destId="{B9AC2B66-33E5-4170-B27D-6C72178924C9}" srcOrd="0" destOrd="0" presId="urn:microsoft.com/office/officeart/2008/layout/LinedList"/>
    <dgm:cxn modelId="{F6E35E8F-9F91-4DBE-8E3C-53E6EB79490E}" type="presParOf" srcId="{8C54619B-A462-49FA-BF64-50125CEC10E4}" destId="{75C6AF24-603C-4EE0-829C-A63356DFFDCB}" srcOrd="1" destOrd="0" presId="urn:microsoft.com/office/officeart/2008/layout/LinedList"/>
    <dgm:cxn modelId="{6C50A8C9-52F3-4BAF-AC4E-FCF6B991B23C}" type="presParOf" srcId="{4FD485EE-22DF-4FAE-BE73-4431E2F09C23}" destId="{9A8D75C7-5C0D-4678-84A3-E99240B1B85D}" srcOrd="2" destOrd="0" presId="urn:microsoft.com/office/officeart/2008/layout/LinedList"/>
    <dgm:cxn modelId="{9FCC5ECE-5139-43EC-8596-B41EC723C9E2}" type="presParOf" srcId="{4FD485EE-22DF-4FAE-BE73-4431E2F09C23}" destId="{474D0015-C4A7-4DD5-973C-5A7BBBAD27A9}" srcOrd="3" destOrd="0" presId="urn:microsoft.com/office/officeart/2008/layout/LinedList"/>
    <dgm:cxn modelId="{4E89542D-E9FC-4AAE-AB2C-2F45C39B9688}" type="presParOf" srcId="{474D0015-C4A7-4DD5-973C-5A7BBBAD27A9}" destId="{8E5D60D1-7794-4318-98A4-A03C4C3ECD27}" srcOrd="0" destOrd="0" presId="urn:microsoft.com/office/officeart/2008/layout/LinedList"/>
    <dgm:cxn modelId="{21CBE071-4F9C-49CC-9E5A-029FAC4A1406}" type="presParOf" srcId="{474D0015-C4A7-4DD5-973C-5A7BBBAD27A9}" destId="{23CC16DE-5B90-4772-9BC5-AA8A6F20E559}" srcOrd="1" destOrd="0" presId="urn:microsoft.com/office/officeart/2008/layout/LinedList"/>
    <dgm:cxn modelId="{5EA9EC12-4781-4005-8F83-48091D1D9DCC}" type="presParOf" srcId="{4FD485EE-22DF-4FAE-BE73-4431E2F09C23}" destId="{412157FC-DE8F-468D-9F62-7253F131F1C3}" srcOrd="4" destOrd="0" presId="urn:microsoft.com/office/officeart/2008/layout/LinedList"/>
    <dgm:cxn modelId="{F18CA1A1-EB5A-4649-A0C2-3B1C3DFEBFA5}" type="presParOf" srcId="{4FD485EE-22DF-4FAE-BE73-4431E2F09C23}" destId="{1765B583-3ECD-4D68-9ABD-E7714E900063}" srcOrd="5" destOrd="0" presId="urn:microsoft.com/office/officeart/2008/layout/LinedList"/>
    <dgm:cxn modelId="{45EA75C4-3E33-4789-B6DD-EE0A8EB8AC2A}" type="presParOf" srcId="{1765B583-3ECD-4D68-9ABD-E7714E900063}" destId="{17CE0859-C629-4F5C-971A-83137EA01472}" srcOrd="0" destOrd="0" presId="urn:microsoft.com/office/officeart/2008/layout/LinedList"/>
    <dgm:cxn modelId="{A8E806C8-A12C-4E2D-8259-E8037F028334}" type="presParOf" srcId="{1765B583-3ECD-4D68-9ABD-E7714E900063}" destId="{BE6F6EAA-82D3-4285-9594-709B2D583A29}" srcOrd="1" destOrd="0" presId="urn:microsoft.com/office/officeart/2008/layout/LinedList"/>
    <dgm:cxn modelId="{047F4F9F-C01C-4BBD-A6DB-17D6AD2D65E2}" type="presParOf" srcId="{4FD485EE-22DF-4FAE-BE73-4431E2F09C23}" destId="{463B2200-FA32-4F04-9D1E-C221D8CDF4D4}" srcOrd="6" destOrd="0" presId="urn:microsoft.com/office/officeart/2008/layout/LinedList"/>
    <dgm:cxn modelId="{2D40566A-A19A-4C7F-B9B8-44EBC1CF4BCB}" type="presParOf" srcId="{4FD485EE-22DF-4FAE-BE73-4431E2F09C23}" destId="{40A74EBB-EA27-4E54-B673-70A8D67D9157}" srcOrd="7" destOrd="0" presId="urn:microsoft.com/office/officeart/2008/layout/LinedList"/>
    <dgm:cxn modelId="{73C00B39-8E58-482A-AC26-A625C1A1B7FD}" type="presParOf" srcId="{40A74EBB-EA27-4E54-B673-70A8D67D9157}" destId="{27F67867-1780-410A-B40B-CDC747FFD7AB}" srcOrd="0" destOrd="0" presId="urn:microsoft.com/office/officeart/2008/layout/LinedList"/>
    <dgm:cxn modelId="{AC63A8F6-1685-445F-8C83-18F2267DA851}" type="presParOf" srcId="{40A74EBB-EA27-4E54-B673-70A8D67D9157}" destId="{4AA2E7CE-B51E-479B-92FB-004082C23A9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BBB31-EB77-4BDC-BC63-73839B3E6D4E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AC2B66-33E5-4170-B27D-6C72178924C9}">
      <dsp:nvSpPr>
        <dsp:cNvPr id="0" name=""/>
        <dsp:cNvSpPr/>
      </dsp:nvSpPr>
      <dsp:spPr>
        <a:xfrm>
          <a:off x="0" y="0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>
              <a:hlinkClick xmlns:r="http://schemas.openxmlformats.org/officeDocument/2006/relationships" r:id="rId1"/>
            </a:rPr>
            <a:t>https://learn.microsoft.com/en-us/azure/architecture/patterns/pipes-and-filters</a:t>
          </a:r>
          <a:endParaRPr lang="en-US" sz="2100" kern="1200"/>
        </a:p>
      </dsp:txBody>
      <dsp:txXfrm>
        <a:off x="0" y="0"/>
        <a:ext cx="10515600" cy="1087834"/>
      </dsp:txXfrm>
    </dsp:sp>
    <dsp:sp modelId="{9A8D75C7-5C0D-4678-84A3-E99240B1B85D}">
      <dsp:nvSpPr>
        <dsp:cNvPr id="0" name=""/>
        <dsp:cNvSpPr/>
      </dsp:nvSpPr>
      <dsp:spPr>
        <a:xfrm>
          <a:off x="0" y="1087834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5D60D1-7794-4318-98A4-A03C4C3ECD27}">
      <dsp:nvSpPr>
        <dsp:cNvPr id="0" name=""/>
        <dsp:cNvSpPr/>
      </dsp:nvSpPr>
      <dsp:spPr>
        <a:xfrm>
          <a:off x="0" y="1087834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/>
            <a:t>Pattern Oriented Software Architecture (Volume 1)</a:t>
          </a:r>
          <a:endParaRPr lang="en-US" sz="2100" kern="1200"/>
        </a:p>
      </dsp:txBody>
      <dsp:txXfrm>
        <a:off x="0" y="1087834"/>
        <a:ext cx="10515600" cy="1087834"/>
      </dsp:txXfrm>
    </dsp:sp>
    <dsp:sp modelId="{412157FC-DE8F-468D-9F62-7253F131F1C3}">
      <dsp:nvSpPr>
        <dsp:cNvPr id="0" name=""/>
        <dsp:cNvSpPr/>
      </dsp:nvSpPr>
      <dsp:spPr>
        <a:xfrm>
          <a:off x="0" y="2175669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CE0859-C629-4F5C-971A-83137EA01472}">
      <dsp:nvSpPr>
        <dsp:cNvPr id="0" name=""/>
        <dsp:cNvSpPr/>
      </dsp:nvSpPr>
      <dsp:spPr>
        <a:xfrm>
          <a:off x="0" y="2175669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b="0" kern="1200"/>
            <a:t>https://www.enterpriseintegrationpatterns.com/patterns/messaging/PipesAndFilters.html </a:t>
          </a:r>
          <a:endParaRPr lang="en-US" sz="2100" kern="1200"/>
        </a:p>
      </dsp:txBody>
      <dsp:txXfrm>
        <a:off x="0" y="2175669"/>
        <a:ext cx="10515600" cy="1087834"/>
      </dsp:txXfrm>
    </dsp:sp>
    <dsp:sp modelId="{463B2200-FA32-4F04-9D1E-C221D8CDF4D4}">
      <dsp:nvSpPr>
        <dsp:cNvPr id="0" name=""/>
        <dsp:cNvSpPr/>
      </dsp:nvSpPr>
      <dsp:spPr>
        <a:xfrm>
          <a:off x="0" y="3263503"/>
          <a:ext cx="10515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F67867-1780-410A-B40B-CDC747FFD7AB}">
      <dsp:nvSpPr>
        <dsp:cNvPr id="0" name=""/>
        <dsp:cNvSpPr/>
      </dsp:nvSpPr>
      <dsp:spPr>
        <a:xfrm>
          <a:off x="0" y="3263503"/>
          <a:ext cx="10515600" cy="1087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100" kern="1200"/>
            <a:t>https://en.wikipedia.org/wiki/Pipeline_(software)</a:t>
          </a:r>
          <a:endParaRPr lang="en-US" sz="2100" kern="1200"/>
        </a:p>
      </dsp:txBody>
      <dsp:txXfrm>
        <a:off x="0" y="3263503"/>
        <a:ext cx="10515600" cy="1087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FE2DD-4625-4403-B3C7-0053A4A7F2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192B7-6223-4EC0-886A-A037BCDE8A2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823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The Pipes and Filters architectural pattern provides a structure for systems that process a stream of data. Each processing step is encapsulated in a filter component. Data is passed through pipes between adjacent filters. Recombining filters allows you to build families of related systems. </a:t>
            </a:r>
            <a:endParaRPr lang="sk-SK" sz="1200" dirty="0"/>
          </a:p>
          <a:p>
            <a:r>
              <a:rPr lang="en-US" dirty="0"/>
              <a:t>^^ from Volume 1 of Pattern Oriented Software Architecture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11734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If time allows it: </a:t>
            </a:r>
            <a:b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</a:br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Imagine a system that processes large image files: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Competing Consumers: A central queue holds image processing tasks. Multiple image processing workers compete to take tasks from this queue.</a:t>
            </a:r>
          </a:p>
          <a:p>
            <a:pPr algn="l">
              <a:buFont typeface="+mj-lt"/>
              <a:buAutoNum type="arabicPeriod"/>
            </a:pPr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Pipes and Filters within Workers: Each worker, upon receiving a task, uses a Pipes and Filters architecture internally: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Filter 1: Resize the image.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Filter 2: Adjust color and contrast.</a:t>
            </a:r>
          </a:p>
          <a:p>
            <a:pPr marL="742950" lvl="1" indent="-285750" algn="l">
              <a:buFont typeface="+mj-lt"/>
              <a:buAutoNum type="arabicPeriod"/>
            </a:pPr>
            <a:r>
              <a:rPr lang="en-US" b="0" i="0" dirty="0">
                <a:solidFill>
                  <a:srgbClr val="E3E3E3"/>
                </a:solidFill>
                <a:effectLst/>
                <a:highlight>
                  <a:srgbClr val="131314"/>
                </a:highlight>
                <a:latin typeface="Google Sans"/>
              </a:rPr>
              <a:t>Filter 3: Apply watermarks.</a:t>
            </a:r>
          </a:p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7000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16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572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-Example of a situation where we have 2 monolithic modules (one processing data from source 1 and other from source 2) -&gt; imagine this is 100 monoliths all having their own code for task B -&gt; duplicates == bad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04390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can reuse the task B if we decompose the monolith into multiple sections (filters), then we can use the section handling task B in both pipelines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0813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also allows us to use different tactics for each task (handle one complex task on multiple threads, but the easier task can be handled by one (less overhead))</a:t>
            </a:r>
          </a:p>
          <a:p>
            <a:br>
              <a:rPr lang="en-US" dirty="0"/>
            </a:br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The time it takes to process a single request depends on the speed of the slowest filters in the pipeline. One or more filters could be bottlenecks, especially if a high number of requests appear in a stream from a particular data source. The ability to run parallel instances of slow filters enables the system to spread the load and improve throughput.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25268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*source -&gt; Hoang Anh Tuan’s presentation </a:t>
            </a:r>
          </a:p>
          <a:p>
            <a:r>
              <a:rPr lang="en-US" dirty="0"/>
              <a:t>Let us imagine we have a data source, which does not provide us with the whole body of data immediately, but rather it is flowing in a stream:</a:t>
            </a:r>
            <a:br>
              <a:rPr lang="en-US" dirty="0"/>
            </a:br>
            <a:r>
              <a:rPr lang="en-US" dirty="0"/>
              <a:t>first image shows what happens if we handle the stream sequentially -&gt; second message can only be handled once the first one is finished being handled.</a:t>
            </a:r>
          </a:p>
          <a:p>
            <a:r>
              <a:rPr lang="en-US" dirty="0"/>
              <a:t>We can process them in parallel (multiple threads) -&gt; this will make it faster, but the order of the messages can get mixed creating (un)desired scenarios like the last picture shows.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55245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the best implementation, but basically an illustration of the basic structure of the pattern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14369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Flexibility: new pipelines can get already existing filters, filters can be exchanged within the processing pipeline, they can be recombined for a new pipeline</a:t>
            </a:r>
          </a:p>
          <a:p>
            <a:r>
              <a:rPr lang="en-US" dirty="0"/>
              <a:t>Testability: Independent code for each filter means easier ability to test it</a:t>
            </a:r>
          </a:p>
          <a:p>
            <a:r>
              <a:rPr lang="en-US" dirty="0"/>
              <a:t>Reusability: Support for recombination leads to easy reuse of filter components. </a:t>
            </a:r>
          </a:p>
          <a:p>
            <a:r>
              <a:rPr lang="en-US" dirty="0"/>
              <a:t>Scalability: </a:t>
            </a:r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The ability to run filters on different compute instances enables them to be scaled independently</a:t>
            </a:r>
          </a:p>
          <a:p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Loose </a:t>
            </a:r>
            <a:r>
              <a:rPr lang="en-US" b="0" i="0" dirty="0" err="1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Couping</a:t>
            </a:r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 only occurs if the filters do not need to contain logic for conversion of data types </a:t>
            </a:r>
          </a:p>
          <a:p>
            <a:endParaRPr lang="en-US" b="0" i="0" dirty="0">
              <a:solidFill>
                <a:srgbClr val="E6E6E6"/>
              </a:solidFill>
              <a:effectLst/>
              <a:highlight>
                <a:srgbClr val="171717"/>
              </a:highlight>
              <a:latin typeface="Segoe UI" panose="020B0502040204020203" pitchFamily="34" charset="0"/>
            </a:endParaRPr>
          </a:p>
          <a:p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Error Handling -&gt;  The filter must determine if it fails the pipeline or propagates the exception.</a:t>
            </a:r>
          </a:p>
          <a:p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Data Transformation -&gt; the data cannot get lost and have to be also transformed if the type is not uniform across the pipeline</a:t>
            </a:r>
          </a:p>
          <a:p>
            <a:r>
              <a:rPr lang="en-US" b="0" i="0" dirty="0">
                <a:solidFill>
                  <a:srgbClr val="E6E6E6"/>
                </a:solidFill>
                <a:effectLst/>
                <a:highlight>
                  <a:srgbClr val="171717"/>
                </a:highlight>
                <a:latin typeface="Segoe UI" panose="020B0502040204020203" pitchFamily="34" charset="0"/>
              </a:rPr>
              <a:t>+in message systems, duplicated messages have to be handled properly (+1 filter)</a:t>
            </a:r>
          </a:p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11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63597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13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56336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Chain of responsibility – only esthetical -&gt; In pipes and filters, the pipeline has to be executed as a whole unit, but in chain of responsibility, the app is divided into smaller parts (handlers), which only pass the burden of handling a request (only one of handlers executes it)</a:t>
            </a:r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192B7-6223-4EC0-886A-A037BCDE8A22}" type="slidenum">
              <a:rPr lang="sk-SK" smtClean="0"/>
              <a:t>14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17083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D71202C-78B5-56DD-E84A-333FFFAE3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23636509-6A3A-442B-89B3-2FDEE1A644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D2C3F66-A404-1B5C-5BB0-2431F086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64FC17F5-ADC6-7F72-D5A1-2BA7E5434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8809D76A-D23F-1374-7931-0E47BE05C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86846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5557CAA-2CD6-3D88-B607-A15493947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9FC31080-D7E8-2312-9800-300D84A15E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634F91E-39C0-C683-F38D-458F541BE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3BF0AC08-F564-E204-CCF4-A0309BEFD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499D73B7-1B8C-7F82-98FA-71567017E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630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BEFAEBA5-7918-1188-1966-98B71F72E2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564F17C4-1E06-9C1C-2C28-C99442A667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9F85C259-F894-80E3-423F-4DA7873D4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D6AAF718-E433-D2BB-FB17-2566FC344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7DECB4C-9DCD-7A9F-0F07-FF064B71C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0920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516F34-91DA-F060-1080-1E9F75E4F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1EA8F1A-FB0F-0261-D156-21CE9B14C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A2867ECC-A34C-6A40-B823-6079068D3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FF25817-30D9-D26F-4528-DBB95B83C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B759FD3-02DD-2E72-224F-7412AF0C4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396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65A101-9DCF-4312-149F-4BBCADF06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7DAFACD-CF81-6992-3750-0A9E7B4DA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4FBC31E5-4EFF-4D8C-45A2-39122796E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89B63526-01A7-6364-68CD-9505D5060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48A473C-CF30-0C3C-DBD5-EB0FFB5C9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598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9C995B-A508-8584-CB61-696AAFFE1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302F6A2-6AE9-8AE1-0137-1E963A784A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07F7BAE0-8A8E-6E87-2152-2EAA95B93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F0F15EE9-9D19-D144-C4EC-FCB919A09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BD27D3F3-8514-A0AD-C393-E60139A2A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EE1FE242-8974-E208-EE7C-EF397BBF8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4742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793FF27-213A-8644-BC4A-B289E7F08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4C20CBB-A0A8-BD29-6553-CF49F4E919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6504C761-CB9D-606A-5E13-68C2FDA95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9090C8D-0CC6-3938-D916-7F52097877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D3109B15-6D64-D25D-155A-B345714FA4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92EB0F23-7816-45A0-BDB8-CD14DD59E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141F4505-08B1-A5A8-3336-3EEF9E4A1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729B06C5-8CA2-10EC-2AC9-9AE2141A3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1666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793DE84-1017-992F-DAE2-D1A55554F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C707177A-648F-E321-8102-B323E9742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3675B5B1-EAD6-1E57-038C-1B9AA4BAC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FCF6DA1D-7BF0-32FB-5FE7-96650C0AB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35602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3475495C-12D3-5AB2-2FC0-49E091B29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06E59915-F3A1-A304-6D8E-D8DE1FB7F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B213E39B-AB3A-99E0-DD56-C0888A7D7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1566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EEFA7A8-AE11-0B46-5E8C-951A4391F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534DFDF-03D2-061B-08DB-75E1D62D44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42E08200-A9B6-223D-8C83-EE0EEA6FD2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6AE0D468-915F-336A-CA5D-6E09CBF88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19828DC7-F6EE-3BF4-E03C-3F3470325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557F46EA-7735-4038-13CE-218EA21BF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09373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F1CD1E-E9DA-D62F-D88B-A45C2B559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20BE7EB3-4169-FD06-C6FB-DE487CD7E9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C34D299-19FE-DB59-AEDA-205C759A3D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1BF37883-F9B7-235F-BE8F-0B2734976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DA8ACCA8-7C93-39A7-34D2-F126A348A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AF7907BE-9A5F-D467-76F0-ECACFC572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7507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3209DD14-C4AA-C370-FB75-68448F712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9F951F8-5F0B-5D11-A22F-3F28EC78B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2C76404C-6EC2-7A5A-E36E-833C090DFD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EA4DB9-3CB6-43F7-A6EA-21E2EAA69505}" type="datetimeFigureOut">
              <a:rPr lang="sk-SK" smtClean="0"/>
              <a:t>19. 2. 2025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0836B64-B313-9E8D-626D-6AC13FF978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1084FB2-6387-479A-37E8-DB74BB482A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882BD5-A4F3-49FD-A95A-B8DAE3DCF84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0709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1A48437-6CB6-9E7A-E001-8D928CCC72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 dirty="0"/>
              <a:t>Pipes </a:t>
            </a:r>
            <a:r>
              <a:rPr lang="en-US" sz="8000" dirty="0">
                <a:highlight>
                  <a:srgbClr val="FFFFFF"/>
                </a:highlight>
                <a:latin typeface="Roboto" panose="02000000000000000000" pitchFamily="2" charset="0"/>
              </a:rPr>
              <a:t>and</a:t>
            </a:r>
            <a:r>
              <a:rPr lang="en-US" sz="8000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 Filters</a:t>
            </a:r>
            <a:endParaRPr lang="sk-SK" sz="8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440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7" name="Rectangle 4106">
            <a:extLst>
              <a:ext uri="{FF2B5EF4-FFF2-40B4-BE49-F238E27FC236}">
                <a16:creationId xmlns:a16="http://schemas.microsoft.com/office/drawing/2014/main" id="{CEF6118E-44FB-4509-B4D9-129052E4C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FF9210AD-2ABA-C852-07B3-545513F2D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155" y="525195"/>
            <a:ext cx="3986155" cy="2806506"/>
          </a:xfrm>
        </p:spPr>
        <p:txBody>
          <a:bodyPr anchor="b">
            <a:normAutofit/>
          </a:bodyPr>
          <a:lstStyle/>
          <a:p>
            <a:r>
              <a:rPr lang="en-US" sz="4000"/>
              <a:t>Usage (Further examples)</a:t>
            </a:r>
            <a:endParaRPr lang="sk-SK" sz="4000"/>
          </a:p>
        </p:txBody>
      </p:sp>
      <p:pic>
        <p:nvPicPr>
          <p:cNvPr id="4098" name="Picture 2" descr="An introduction to pipes and named pipes in Linux | Opensource.com">
            <a:extLst>
              <a:ext uri="{FF2B5EF4-FFF2-40B4-BE49-F238E27FC236}">
                <a16:creationId xmlns:a16="http://schemas.microsoft.com/office/drawing/2014/main" id="{BB389273-2F72-E88E-FDC8-429E7048BD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6009"/>
          <a:stretch/>
        </p:blipFill>
        <p:spPr bwMode="auto">
          <a:xfrm>
            <a:off x="5186554" y="163646"/>
            <a:ext cx="6806703" cy="262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C281AF23-C1A8-6ACF-47CF-941375B8F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155" y="3526300"/>
            <a:ext cx="3986155" cy="2588458"/>
          </a:xfrm>
        </p:spPr>
        <p:txBody>
          <a:bodyPr>
            <a:normAutofit/>
          </a:bodyPr>
          <a:lstStyle/>
          <a:p>
            <a:r>
              <a:rPr lang="en-US" sz="2000"/>
              <a:t>UNIX pipes</a:t>
            </a:r>
          </a:p>
          <a:p>
            <a:r>
              <a:rPr lang="en-US" sz="2000"/>
              <a:t> Compilers</a:t>
            </a:r>
            <a:endParaRPr lang="sk-SK" sz="20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6F256F-1114-4F6C-B8C2-3AE42C5CDC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519" r="1" b="560"/>
          <a:stretch/>
        </p:blipFill>
        <p:spPr>
          <a:xfrm>
            <a:off x="5186554" y="2950389"/>
            <a:ext cx="6806703" cy="335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BB6D197-6611-9CF9-6745-CE20240F1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Pros and Cons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2A710B-CDBD-033F-DD52-B2EB5AFF6063}"/>
              </a:ext>
            </a:extLst>
          </p:cNvPr>
          <p:cNvSpPr>
            <a:spLocks/>
          </p:cNvSpPr>
          <p:nvPr/>
        </p:nvSpPr>
        <p:spPr>
          <a:xfrm>
            <a:off x="1014268" y="1926266"/>
            <a:ext cx="4985068" cy="79632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877824">
              <a:spcAft>
                <a:spcPts val="600"/>
              </a:spcAft>
            </a:pPr>
            <a:r>
              <a:rPr lang="en-US" sz="460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</a:t>
            </a:r>
            <a:endParaRPr lang="sk-SK" sz="48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9D1043A-EBBF-FEFF-425D-8EE013FB1D3D}"/>
              </a:ext>
            </a:extLst>
          </p:cNvPr>
          <p:cNvSpPr>
            <a:spLocks/>
          </p:cNvSpPr>
          <p:nvPr/>
        </p:nvSpPr>
        <p:spPr>
          <a:xfrm>
            <a:off x="1014268" y="2722588"/>
            <a:ext cx="4985068" cy="3561202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Flexibility </a:t>
            </a:r>
          </a:p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Testability</a:t>
            </a:r>
          </a:p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Reusability</a:t>
            </a:r>
            <a:endParaRPr lang="en-US" sz="2400" dirty="0"/>
          </a:p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Scalability</a:t>
            </a:r>
          </a:p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Loose coupling of filters (if using same type)</a:t>
            </a:r>
            <a:endParaRPr lang="sk-SK" sz="24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8D3DE6-7832-C564-F33C-6DF327E87174}"/>
              </a:ext>
            </a:extLst>
          </p:cNvPr>
          <p:cNvSpPr>
            <a:spLocks/>
          </p:cNvSpPr>
          <p:nvPr/>
        </p:nvSpPr>
        <p:spPr>
          <a:xfrm>
            <a:off x="6168113" y="1926266"/>
            <a:ext cx="5009619" cy="79632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877824">
              <a:spcAft>
                <a:spcPts val="600"/>
              </a:spcAft>
            </a:pPr>
            <a:r>
              <a:rPr lang="en-US" sz="460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endParaRPr lang="sk-SK" sz="48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623AB76-65B1-016C-0AC1-687C941F0F90}"/>
              </a:ext>
            </a:extLst>
          </p:cNvPr>
          <p:cNvSpPr>
            <a:spLocks/>
          </p:cNvSpPr>
          <p:nvPr/>
        </p:nvSpPr>
        <p:spPr>
          <a:xfrm>
            <a:off x="6168113" y="2722588"/>
            <a:ext cx="5009619" cy="3561202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Error handling -&gt; requires a common strategy for all the steps</a:t>
            </a:r>
          </a:p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transformation overhead</a:t>
            </a:r>
          </a:p>
          <a:p>
            <a:pPr defTabSz="8778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State information might </a:t>
            </a:r>
            <a:r>
              <a:rPr lang="en-US" sz="2400" dirty="0"/>
              <a:t>need to be stored (if in database then +load, persist operations)</a:t>
            </a:r>
          </a:p>
          <a:p>
            <a:pPr defTabSz="877824">
              <a:spcAft>
                <a:spcPts val="600"/>
              </a:spcAft>
            </a:pP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0199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5DDDC2-8289-A758-D8CF-1A362DA66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When to use</a:t>
            </a:r>
            <a:endParaRPr lang="sk-SK" sz="5400"/>
          </a:p>
        </p:txBody>
      </p:sp>
      <p:sp>
        <p:nvSpPr>
          <p:cNvPr id="28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95E62477-9605-0742-27DA-2ED1C1EDBE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processing steps of the application have different scalability requirements</a:t>
            </a:r>
          </a:p>
          <a:p>
            <a:pPr algn="ctr"/>
            <a:r>
              <a:rPr lang="en-US" dirty="0"/>
              <a:t>The processing can be easily broken down into series of independent steps</a:t>
            </a:r>
          </a:p>
          <a:p>
            <a:pPr algn="ctr"/>
            <a:r>
              <a:rPr lang="en-US" dirty="0"/>
              <a:t>The system can benefit from distributing the processing for steps across different servers</a:t>
            </a:r>
          </a:p>
          <a:p>
            <a:pPr algn="ctr"/>
            <a:r>
              <a:rPr lang="en-US" dirty="0"/>
              <a:t>There is a requirement for flexibility, such as reordering, adding or removing steps in the processing</a:t>
            </a:r>
          </a:p>
          <a:p>
            <a:pPr algn="ctr"/>
            <a:r>
              <a:rPr lang="en-US" dirty="0"/>
              <a:t>There are procedures, which have common steps</a:t>
            </a:r>
            <a:endParaRPr lang="sk-SK" sz="2200" dirty="0"/>
          </a:p>
        </p:txBody>
      </p:sp>
    </p:spTree>
    <p:extLst>
      <p:ext uri="{BB962C8B-B14F-4D97-AF65-F5344CB8AC3E}">
        <p14:creationId xmlns:p14="http://schemas.microsoft.com/office/powerpoint/2010/main" val="3673634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640E9D-00C4-C747-2DCD-3BB16ADB8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When not to use</a:t>
            </a:r>
            <a:endParaRPr lang="sk-SK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5D3AE3-37A4-8FDE-46DB-0B76D9E32D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lang="en-US" dirty="0"/>
              <a:t>The application follows a request-response pattern</a:t>
            </a:r>
          </a:p>
          <a:p>
            <a:r>
              <a:rPr lang="en-US" dirty="0"/>
              <a:t>The processing steps are not independent or they have to be performed together</a:t>
            </a:r>
          </a:p>
          <a:p>
            <a:r>
              <a:rPr lang="en-US" dirty="0"/>
              <a:t>If the processing stages need to share a large amount of global data -&gt; it becomes inflexible/expensive</a:t>
            </a:r>
          </a:p>
        </p:txBody>
      </p:sp>
    </p:spTree>
    <p:extLst>
      <p:ext uri="{BB962C8B-B14F-4D97-AF65-F5344CB8AC3E}">
        <p14:creationId xmlns:p14="http://schemas.microsoft.com/office/powerpoint/2010/main" val="2939104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D1BEC53C-EEAF-08E2-B783-57381791E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Related patterns</a:t>
            </a:r>
            <a:endParaRPr lang="sk-SK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E91E95-D485-D531-2666-596C431B9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US" dirty="0"/>
              <a:t>Layers </a:t>
            </a:r>
          </a:p>
          <a:p>
            <a:r>
              <a:rPr lang="en-US" dirty="0"/>
              <a:t>Competing Consumers</a:t>
            </a:r>
          </a:p>
          <a:p>
            <a:r>
              <a:rPr lang="en-US" dirty="0"/>
              <a:t>Chain of Responsibility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3901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25949EB-8BC1-C7FD-D596-2C8CD56A5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Relation to: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470A3A-11F8-0EE6-83A2-B075065BC509}"/>
              </a:ext>
            </a:extLst>
          </p:cNvPr>
          <p:cNvSpPr>
            <a:spLocks/>
          </p:cNvSpPr>
          <p:nvPr/>
        </p:nvSpPr>
        <p:spPr>
          <a:xfrm>
            <a:off x="1021482" y="1800911"/>
            <a:ext cx="4977991" cy="795191"/>
          </a:xfrm>
          <a:prstGeom prst="rect">
            <a:avLst/>
          </a:prstGeom>
        </p:spPr>
        <p:txBody>
          <a:bodyPr/>
          <a:lstStyle/>
          <a:p>
            <a:pPr algn="ctr" defTabSz="877824">
              <a:spcAft>
                <a:spcPts val="600"/>
              </a:spcAft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Layers</a:t>
            </a:r>
            <a:endParaRPr lang="sk-SK" sz="28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D4A78F-B01B-3AC6-7B29-754B33CCBA29}"/>
              </a:ext>
            </a:extLst>
          </p:cNvPr>
          <p:cNvSpPr>
            <a:spLocks/>
          </p:cNvSpPr>
          <p:nvPr/>
        </p:nvSpPr>
        <p:spPr>
          <a:xfrm>
            <a:off x="1021482" y="2596102"/>
            <a:ext cx="4977991" cy="3556147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Both specialize in decomposition into easier tasks</a:t>
            </a:r>
          </a:p>
          <a:p>
            <a:pPr defTabSz="877824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Lacks easy recombination and reuse of elements</a:t>
            </a:r>
          </a:p>
          <a:p>
            <a:pPr defTabSz="877824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Easier error handling</a:t>
            </a:r>
          </a:p>
          <a:p>
            <a:pPr>
              <a:spcAft>
                <a:spcPts val="600"/>
              </a:spcAft>
            </a:pPr>
            <a:endParaRPr lang="sk-SK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2B3ED56-7D14-B9B2-F555-BC2B98237E0B}"/>
              </a:ext>
            </a:extLst>
          </p:cNvPr>
          <p:cNvSpPr>
            <a:spLocks/>
          </p:cNvSpPr>
          <p:nvPr/>
        </p:nvSpPr>
        <p:spPr>
          <a:xfrm>
            <a:off x="6168011" y="1800911"/>
            <a:ext cx="5002507" cy="795191"/>
          </a:xfrm>
          <a:prstGeom prst="rect">
            <a:avLst/>
          </a:prstGeom>
        </p:spPr>
        <p:txBody>
          <a:bodyPr/>
          <a:lstStyle/>
          <a:p>
            <a:pPr algn="ctr" defTabSz="877824">
              <a:spcAft>
                <a:spcPts val="600"/>
              </a:spcAft>
            </a:pPr>
            <a:r>
              <a:rPr lang="en-US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Competing Consumers</a:t>
            </a:r>
            <a:endParaRPr lang="sk-SK" sz="2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4AF153D-2522-ACE3-C87D-DB8E6BF89898}"/>
              </a:ext>
            </a:extLst>
          </p:cNvPr>
          <p:cNvSpPr>
            <a:spLocks/>
          </p:cNvSpPr>
          <p:nvPr/>
        </p:nvSpPr>
        <p:spPr>
          <a:xfrm>
            <a:off x="6168011" y="2596102"/>
            <a:ext cx="5002507" cy="3556147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Can be used together with Pipes and Filters pattern</a:t>
            </a:r>
          </a:p>
          <a:p>
            <a:pPr defTabSz="877824">
              <a:spcAft>
                <a:spcPts val="600"/>
              </a:spcAft>
            </a:pPr>
            <a:r>
              <a: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Competing Consumers pattern can distribute incoming tasks or data chunks across multiple instances of a processing pipeline.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8244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D1A90-548A-A10B-6AD7-CD8232B76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  <a:endParaRPr lang="sk-SK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4826A47-36EC-6C41-29A4-71D2D4AE27F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32736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6E6E6"/>
            </a:solidFill>
          </a:ln>
          <a:effectLst>
            <a:outerShdw blurRad="508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1A9205F-397A-E58B-59B0-9FBFB9073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sk-SK" sz="5400" dirty="0" err="1"/>
              <a:t>Definition</a:t>
            </a:r>
            <a:endParaRPr lang="sk-SK" sz="5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E683823-D049-263B-7A8D-6E4CFE0C7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r>
              <a:rPr lang="en-US" sz="2000" dirty="0"/>
              <a:t>An architectural pattern which d</a:t>
            </a:r>
            <a:r>
              <a:rPr lang="sk-SK" sz="2000" dirty="0" err="1"/>
              <a:t>ecomposes</a:t>
            </a:r>
            <a:r>
              <a:rPr lang="sk-SK" sz="2000" dirty="0"/>
              <a:t> a </a:t>
            </a:r>
            <a:r>
              <a:rPr lang="sk-SK" sz="2000" dirty="0" err="1"/>
              <a:t>complex</a:t>
            </a:r>
            <a:r>
              <a:rPr lang="sk-SK" sz="2000" dirty="0"/>
              <a:t> </a:t>
            </a:r>
            <a:r>
              <a:rPr lang="sk-SK" sz="2000" dirty="0" err="1"/>
              <a:t>problem</a:t>
            </a:r>
            <a:r>
              <a:rPr lang="sk-SK" sz="2000" dirty="0"/>
              <a:t> </a:t>
            </a:r>
            <a:r>
              <a:rPr lang="sk-SK" sz="2000" dirty="0" err="1"/>
              <a:t>into</a:t>
            </a:r>
            <a:r>
              <a:rPr lang="sk-SK" sz="2000" dirty="0"/>
              <a:t> </a:t>
            </a:r>
            <a:r>
              <a:rPr lang="sk-SK" sz="2000" dirty="0" err="1"/>
              <a:t>small</a:t>
            </a:r>
            <a:r>
              <a:rPr lang="sk-SK" sz="2000" dirty="0"/>
              <a:t> </a:t>
            </a:r>
            <a:r>
              <a:rPr lang="sk-SK" sz="2000" dirty="0" err="1"/>
              <a:t>generic</a:t>
            </a:r>
            <a:r>
              <a:rPr lang="sk-SK" sz="2000" dirty="0"/>
              <a:t> </a:t>
            </a:r>
            <a:r>
              <a:rPr lang="sk-SK" sz="2000" dirty="0" err="1"/>
              <a:t>tasks</a:t>
            </a:r>
            <a:r>
              <a:rPr lang="sk-SK" sz="2000" dirty="0"/>
              <a:t>, </a:t>
            </a:r>
            <a:r>
              <a:rPr lang="sk-SK" sz="2000" dirty="0" err="1"/>
              <a:t>which</a:t>
            </a:r>
            <a:r>
              <a:rPr lang="sk-SK" sz="2000" dirty="0"/>
              <a:t> </a:t>
            </a:r>
            <a:r>
              <a:rPr lang="sk-SK" sz="2000" dirty="0" err="1"/>
              <a:t>can</a:t>
            </a:r>
            <a:r>
              <a:rPr lang="en-US" sz="2000" dirty="0"/>
              <a:t> then</a:t>
            </a:r>
            <a:r>
              <a:rPr lang="sk-SK" sz="2000" dirty="0"/>
              <a:t> </a:t>
            </a:r>
            <a:r>
              <a:rPr lang="sk-SK" sz="2000" dirty="0" err="1"/>
              <a:t>be</a:t>
            </a:r>
            <a:r>
              <a:rPr lang="sk-SK" sz="2000" dirty="0"/>
              <a:t> </a:t>
            </a:r>
            <a:r>
              <a:rPr lang="sk-SK" sz="2000" dirty="0" err="1"/>
              <a:t>reused</a:t>
            </a:r>
            <a:r>
              <a:rPr lang="en-US" sz="2000" dirty="0"/>
              <a:t> in different problems</a:t>
            </a:r>
          </a:p>
        </p:txBody>
      </p:sp>
    </p:spTree>
    <p:extLst>
      <p:ext uri="{BB962C8B-B14F-4D97-AF65-F5344CB8AC3E}">
        <p14:creationId xmlns:p14="http://schemas.microsoft.com/office/powerpoint/2010/main" val="2273599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B81D7842-20BC-27C0-5B0F-234AAFD63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Structure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40A0064-1105-4F39-395C-F392B2B4F5FD}"/>
              </a:ext>
            </a:extLst>
          </p:cNvPr>
          <p:cNvSpPr>
            <a:spLocks/>
          </p:cNvSpPr>
          <p:nvPr/>
        </p:nvSpPr>
        <p:spPr>
          <a:xfrm>
            <a:off x="1014268" y="1926266"/>
            <a:ext cx="4985068" cy="796322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3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Filter</a:t>
            </a:r>
            <a:endParaRPr lang="sk-SK" sz="3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30288C5-1A96-2006-7FBE-2B43D095838C}"/>
              </a:ext>
            </a:extLst>
          </p:cNvPr>
          <p:cNvSpPr>
            <a:spLocks/>
          </p:cNvSpPr>
          <p:nvPr/>
        </p:nvSpPr>
        <p:spPr>
          <a:xfrm>
            <a:off x="1014268" y="2722588"/>
            <a:ext cx="4985068" cy="1151828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172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Gets input data</a:t>
            </a:r>
          </a:p>
          <a:p>
            <a:pPr defTabSz="877824">
              <a:spcAft>
                <a:spcPts val="600"/>
              </a:spcAft>
            </a:pPr>
            <a:r>
              <a:rPr lang="en-US" sz="172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Performs a function (enriching, refining or transformation) on its input data</a:t>
            </a:r>
          </a:p>
          <a:p>
            <a:pPr defTabSz="877824">
              <a:spcAft>
                <a:spcPts val="600"/>
              </a:spcAft>
            </a:pPr>
            <a:r>
              <a:rPr lang="en-US" sz="172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Supplies output data</a:t>
            </a:r>
            <a:endParaRPr lang="sk-SK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152217-1337-5910-D2C2-17A79469DB16}"/>
              </a:ext>
            </a:extLst>
          </p:cNvPr>
          <p:cNvSpPr>
            <a:spLocks/>
          </p:cNvSpPr>
          <p:nvPr/>
        </p:nvSpPr>
        <p:spPr>
          <a:xfrm>
            <a:off x="6168113" y="1926266"/>
            <a:ext cx="5009619" cy="796322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3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Pipe (Pipeline)</a:t>
            </a:r>
            <a:endParaRPr lang="sk-SK" sz="36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7CB6492-B37D-DF55-2712-CC367FA45698}"/>
              </a:ext>
            </a:extLst>
          </p:cNvPr>
          <p:cNvSpPr>
            <a:spLocks/>
          </p:cNvSpPr>
          <p:nvPr/>
        </p:nvSpPr>
        <p:spPr>
          <a:xfrm>
            <a:off x="6168113" y="2722588"/>
            <a:ext cx="5009619" cy="1151828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172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Transfers data</a:t>
            </a:r>
          </a:p>
          <a:p>
            <a:pPr defTabSz="877824">
              <a:spcAft>
                <a:spcPts val="600"/>
              </a:spcAft>
            </a:pPr>
            <a:r>
              <a:rPr lang="en-US" sz="172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Buffers data</a:t>
            </a:r>
          </a:p>
          <a:p>
            <a:pPr defTabSz="877824">
              <a:spcAft>
                <a:spcPts val="600"/>
              </a:spcAft>
            </a:pPr>
            <a:r>
              <a:rPr lang="en-US" sz="1728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Synchronizes active neighbors</a:t>
            </a:r>
            <a:endParaRPr lang="sk-SK" dirty="0"/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5CA39467-38C2-1049-1D03-21E036AF9B99}"/>
              </a:ext>
            </a:extLst>
          </p:cNvPr>
          <p:cNvSpPr>
            <a:spLocks/>
          </p:cNvSpPr>
          <p:nvPr/>
        </p:nvSpPr>
        <p:spPr>
          <a:xfrm>
            <a:off x="1014268" y="4166985"/>
            <a:ext cx="4985068" cy="796322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3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source(s)</a:t>
            </a:r>
            <a:endParaRPr lang="sk-SK" sz="3600" dirty="0"/>
          </a:p>
        </p:txBody>
      </p:sp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7C794635-31F1-5A5C-D3BD-520F7206B82B}"/>
              </a:ext>
            </a:extLst>
          </p:cNvPr>
          <p:cNvSpPr>
            <a:spLocks/>
          </p:cNvSpPr>
          <p:nvPr/>
        </p:nvSpPr>
        <p:spPr>
          <a:xfrm>
            <a:off x="1014268" y="4963307"/>
            <a:ext cx="4985068" cy="1151828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dirty="0"/>
              <a:t>Delivers input to processing pipeline</a:t>
            </a:r>
            <a:endParaRPr lang="sk-SK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BD61A9A9-7154-8325-FBB9-20291C112B87}"/>
              </a:ext>
            </a:extLst>
          </p:cNvPr>
          <p:cNvSpPr>
            <a:spLocks/>
          </p:cNvSpPr>
          <p:nvPr/>
        </p:nvSpPr>
        <p:spPr>
          <a:xfrm>
            <a:off x="6168113" y="3874416"/>
            <a:ext cx="4985068" cy="796322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sz="3600" dirty="0"/>
              <a:t>Data sink</a:t>
            </a:r>
            <a:endParaRPr lang="sk-SK" sz="3600" dirty="0"/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F62F715F-EDBE-EA90-3732-8695BE26A7C6}"/>
              </a:ext>
            </a:extLst>
          </p:cNvPr>
          <p:cNvSpPr>
            <a:spLocks/>
          </p:cNvSpPr>
          <p:nvPr/>
        </p:nvSpPr>
        <p:spPr>
          <a:xfrm>
            <a:off x="6168113" y="4670738"/>
            <a:ext cx="4985068" cy="1151828"/>
          </a:xfrm>
          <a:prstGeom prst="rect">
            <a:avLst/>
          </a:prstGeom>
        </p:spPr>
        <p:txBody>
          <a:bodyPr/>
          <a:lstStyle/>
          <a:p>
            <a:pPr defTabSz="877824">
              <a:spcAft>
                <a:spcPts val="600"/>
              </a:spcAft>
            </a:pPr>
            <a:r>
              <a:rPr lang="en-US" dirty="0"/>
              <a:t>Consumes output</a:t>
            </a:r>
          </a:p>
          <a:p>
            <a:pPr defTabSz="877824">
              <a:spcAft>
                <a:spcPts val="600"/>
              </a:spcAft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9351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7AB367A-2244-0520-41AB-05BD1BC7DE5A}"/>
              </a:ext>
            </a:extLst>
          </p:cNvPr>
          <p:cNvSpPr/>
          <p:nvPr/>
        </p:nvSpPr>
        <p:spPr>
          <a:xfrm>
            <a:off x="990600" y="2673541"/>
            <a:ext cx="1179005" cy="14353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D65113-F51E-D199-140A-4D56726DD030}"/>
              </a:ext>
            </a:extLst>
          </p:cNvPr>
          <p:cNvSpPr txBox="1"/>
          <p:nvPr/>
        </p:nvSpPr>
        <p:spPr>
          <a:xfrm>
            <a:off x="1164221" y="3223964"/>
            <a:ext cx="831763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77240">
              <a:spcAft>
                <a:spcPts val="600"/>
              </a:spcAft>
            </a:pPr>
            <a:r>
              <a:rPr lang="en-US" sz="1530" dirty="0"/>
              <a:t>Source</a:t>
            </a:r>
            <a:endParaRPr lang="sk-SK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42712A-7F15-8716-B5D0-C9D4572D21E6}"/>
              </a:ext>
            </a:extLst>
          </p:cNvPr>
          <p:cNvCxnSpPr>
            <a:cxnSpLocks/>
            <a:stCxn id="4" idx="3"/>
            <a:endCxn id="10" idx="2"/>
          </p:cNvCxnSpPr>
          <p:nvPr/>
        </p:nvCxnSpPr>
        <p:spPr>
          <a:xfrm>
            <a:off x="2169605" y="3391240"/>
            <a:ext cx="60969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: Top Corners Rounded 9">
            <a:extLst>
              <a:ext uri="{FF2B5EF4-FFF2-40B4-BE49-F238E27FC236}">
                <a16:creationId xmlns:a16="http://schemas.microsoft.com/office/drawing/2014/main" id="{43915627-2FEC-0078-EBB2-A15FE566251C}"/>
              </a:ext>
            </a:extLst>
          </p:cNvPr>
          <p:cNvSpPr/>
          <p:nvPr/>
        </p:nvSpPr>
        <p:spPr>
          <a:xfrm>
            <a:off x="2779297" y="2930946"/>
            <a:ext cx="1784659" cy="920589"/>
          </a:xfrm>
          <a:prstGeom prst="round2Same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Rectangle: Top Corners Rounded 12">
            <a:extLst>
              <a:ext uri="{FF2B5EF4-FFF2-40B4-BE49-F238E27FC236}">
                <a16:creationId xmlns:a16="http://schemas.microsoft.com/office/drawing/2014/main" id="{C4B19D63-1C9B-85B6-1A80-FA36A82CB880}"/>
              </a:ext>
            </a:extLst>
          </p:cNvPr>
          <p:cNvSpPr/>
          <p:nvPr/>
        </p:nvSpPr>
        <p:spPr>
          <a:xfrm>
            <a:off x="5205105" y="2921860"/>
            <a:ext cx="1784659" cy="920589"/>
          </a:xfrm>
          <a:prstGeom prst="round2SameRect">
            <a:avLst/>
          </a:prstGeom>
          <a:solidFill>
            <a:schemeClr val="tx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Rectangle: Top Corners Rounded 13">
            <a:extLst>
              <a:ext uri="{FF2B5EF4-FFF2-40B4-BE49-F238E27FC236}">
                <a16:creationId xmlns:a16="http://schemas.microsoft.com/office/drawing/2014/main" id="{604E16F5-CDE8-7CF6-4E9E-1A2FA4D73EB3}"/>
              </a:ext>
            </a:extLst>
          </p:cNvPr>
          <p:cNvSpPr/>
          <p:nvPr/>
        </p:nvSpPr>
        <p:spPr>
          <a:xfrm>
            <a:off x="7609717" y="2921860"/>
            <a:ext cx="1784659" cy="920589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2B2A9297-6939-D8C6-DE0E-C01A975E37EE}"/>
              </a:ext>
            </a:extLst>
          </p:cNvPr>
          <p:cNvSpPr/>
          <p:nvPr/>
        </p:nvSpPr>
        <p:spPr>
          <a:xfrm>
            <a:off x="9946195" y="2688679"/>
            <a:ext cx="1179005" cy="143539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E657EE2-2C96-0FC3-8197-0D11C99B74F1}"/>
              </a:ext>
            </a:extLst>
          </p:cNvPr>
          <p:cNvCxnSpPr>
            <a:cxnSpLocks/>
          </p:cNvCxnSpPr>
          <p:nvPr/>
        </p:nvCxnSpPr>
        <p:spPr>
          <a:xfrm>
            <a:off x="4584479" y="3382153"/>
            <a:ext cx="60969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876967E-F57F-F161-599F-53C099863093}"/>
              </a:ext>
            </a:extLst>
          </p:cNvPr>
          <p:cNvCxnSpPr>
            <a:cxnSpLocks/>
          </p:cNvCxnSpPr>
          <p:nvPr/>
        </p:nvCxnSpPr>
        <p:spPr>
          <a:xfrm>
            <a:off x="7007429" y="3391240"/>
            <a:ext cx="60969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E6AEB80-6266-B038-B150-00703D78F495}"/>
              </a:ext>
            </a:extLst>
          </p:cNvPr>
          <p:cNvCxnSpPr>
            <a:cxnSpLocks/>
          </p:cNvCxnSpPr>
          <p:nvPr/>
        </p:nvCxnSpPr>
        <p:spPr>
          <a:xfrm>
            <a:off x="9365440" y="3382153"/>
            <a:ext cx="609692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36C8316-3EE6-14EE-07C6-71F74E90A2D1}"/>
              </a:ext>
            </a:extLst>
          </p:cNvPr>
          <p:cNvSpPr txBox="1"/>
          <p:nvPr/>
        </p:nvSpPr>
        <p:spPr>
          <a:xfrm>
            <a:off x="3177681" y="3223964"/>
            <a:ext cx="960970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77240">
              <a:spcAft>
                <a:spcPts val="600"/>
              </a:spcAft>
            </a:pPr>
            <a:r>
              <a:rPr lang="en-US" sz="153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Filter</a:t>
            </a:r>
            <a:endParaRPr lang="sk-SK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B52A3C-33B7-D429-F127-DF14A1160F4D}"/>
              </a:ext>
            </a:extLst>
          </p:cNvPr>
          <p:cNvSpPr txBox="1"/>
          <p:nvPr/>
        </p:nvSpPr>
        <p:spPr>
          <a:xfrm>
            <a:off x="5616950" y="3248186"/>
            <a:ext cx="960970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77240">
              <a:spcAft>
                <a:spcPts val="600"/>
              </a:spcAft>
            </a:pPr>
            <a:r>
              <a:rPr lang="en-US" sz="153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Filter</a:t>
            </a:r>
            <a:endParaRPr lang="sk-SK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3C5A24-4A8A-DA0E-92BD-ADB5D54A6425}"/>
              </a:ext>
            </a:extLst>
          </p:cNvPr>
          <p:cNvSpPr txBox="1"/>
          <p:nvPr/>
        </p:nvSpPr>
        <p:spPr>
          <a:xfrm>
            <a:off x="8025263" y="3223961"/>
            <a:ext cx="960970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77240">
              <a:spcAft>
                <a:spcPts val="600"/>
              </a:spcAft>
            </a:pPr>
            <a:r>
              <a:rPr lang="en-US" sz="153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Filter</a:t>
            </a:r>
            <a:endParaRPr lang="sk-SK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68C57C-C9B9-9675-2410-260F1756B17B}"/>
              </a:ext>
            </a:extLst>
          </p:cNvPr>
          <p:cNvSpPr txBox="1"/>
          <p:nvPr/>
        </p:nvSpPr>
        <p:spPr>
          <a:xfrm>
            <a:off x="10157501" y="3223961"/>
            <a:ext cx="832103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77240">
              <a:spcAft>
                <a:spcPts val="600"/>
              </a:spcAft>
            </a:pPr>
            <a:r>
              <a:rPr lang="en-US" sz="1530" dirty="0"/>
              <a:t>Sink</a:t>
            </a:r>
            <a:endParaRPr lang="sk-SK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31EFCFC-C5ED-7B59-5229-7B69D6489A68}"/>
              </a:ext>
            </a:extLst>
          </p:cNvPr>
          <p:cNvSpPr txBox="1"/>
          <p:nvPr/>
        </p:nvSpPr>
        <p:spPr>
          <a:xfrm>
            <a:off x="2159344" y="3367077"/>
            <a:ext cx="7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</a:t>
            </a:r>
            <a:endParaRPr lang="sk-SK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FABF64A-CAF1-4267-BDFF-0C191B1C6A2C}"/>
              </a:ext>
            </a:extLst>
          </p:cNvPr>
          <p:cNvSpPr txBox="1"/>
          <p:nvPr/>
        </p:nvSpPr>
        <p:spPr>
          <a:xfrm>
            <a:off x="9363931" y="3374636"/>
            <a:ext cx="7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</a:t>
            </a:r>
            <a:endParaRPr lang="sk-SK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B068BDD-2C22-BDAA-7B51-2C62CDDDD6EA}"/>
              </a:ext>
            </a:extLst>
          </p:cNvPr>
          <p:cNvSpPr txBox="1"/>
          <p:nvPr/>
        </p:nvSpPr>
        <p:spPr>
          <a:xfrm>
            <a:off x="6979233" y="3374636"/>
            <a:ext cx="7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</a:t>
            </a:r>
            <a:endParaRPr lang="sk-SK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05EC66D-3AB7-4037-E571-B67D14B96311}"/>
              </a:ext>
            </a:extLst>
          </p:cNvPr>
          <p:cNvSpPr txBox="1"/>
          <p:nvPr/>
        </p:nvSpPr>
        <p:spPr>
          <a:xfrm>
            <a:off x="4561565" y="3363543"/>
            <a:ext cx="779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Pipe</a:t>
            </a:r>
            <a:endParaRPr lang="sk-SK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19AF48B7-5B72-8DD5-CEB8-C03931A1AB13}"/>
              </a:ext>
            </a:extLst>
          </p:cNvPr>
          <p:cNvSpPr/>
          <p:nvPr/>
        </p:nvSpPr>
        <p:spPr>
          <a:xfrm>
            <a:off x="3964526" y="3141985"/>
            <a:ext cx="455451" cy="498509"/>
          </a:xfrm>
          <a:custGeom>
            <a:avLst/>
            <a:gdLst>
              <a:gd name="connsiteX0" fmla="*/ 62275 w 978276"/>
              <a:gd name="connsiteY0" fmla="*/ 33140 h 871014"/>
              <a:gd name="connsiteX1" fmla="*/ 967249 w 978276"/>
              <a:gd name="connsiteY1" fmla="*/ 33140 h 871014"/>
              <a:gd name="connsiteX2" fmla="*/ 561896 w 978276"/>
              <a:gd name="connsiteY2" fmla="*/ 429065 h 871014"/>
              <a:gd name="connsiteX3" fmla="*/ 514762 w 978276"/>
              <a:gd name="connsiteY3" fmla="*/ 824991 h 871014"/>
              <a:gd name="connsiteX4" fmla="*/ 297945 w 978276"/>
              <a:gd name="connsiteY4" fmla="*/ 824991 h 871014"/>
              <a:gd name="connsiteX5" fmla="*/ 297945 w 978276"/>
              <a:gd name="connsiteY5" fmla="*/ 485626 h 871014"/>
              <a:gd name="connsiteX6" fmla="*/ 99983 w 978276"/>
              <a:gd name="connsiteY6" fmla="*/ 127408 h 871014"/>
              <a:gd name="connsiteX7" fmla="*/ 62275 w 978276"/>
              <a:gd name="connsiteY7" fmla="*/ 33140 h 8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276" h="871014">
                <a:moveTo>
                  <a:pt x="62275" y="33140"/>
                </a:moveTo>
                <a:cubicBezTo>
                  <a:pt x="206819" y="17429"/>
                  <a:pt x="883979" y="-32847"/>
                  <a:pt x="967249" y="33140"/>
                </a:cubicBezTo>
                <a:cubicBezTo>
                  <a:pt x="1050519" y="99127"/>
                  <a:pt x="637310" y="297090"/>
                  <a:pt x="561896" y="429065"/>
                </a:cubicBezTo>
                <a:cubicBezTo>
                  <a:pt x="486482" y="561040"/>
                  <a:pt x="558754" y="759003"/>
                  <a:pt x="514762" y="824991"/>
                </a:cubicBezTo>
                <a:cubicBezTo>
                  <a:pt x="470770" y="890979"/>
                  <a:pt x="334081" y="881552"/>
                  <a:pt x="297945" y="824991"/>
                </a:cubicBezTo>
                <a:cubicBezTo>
                  <a:pt x="261809" y="768430"/>
                  <a:pt x="330939" y="601890"/>
                  <a:pt x="297945" y="485626"/>
                </a:cubicBezTo>
                <a:cubicBezTo>
                  <a:pt x="264951" y="369362"/>
                  <a:pt x="134548" y="201251"/>
                  <a:pt x="99983" y="127408"/>
                </a:cubicBezTo>
                <a:cubicBezTo>
                  <a:pt x="65418" y="53565"/>
                  <a:pt x="-82269" y="48851"/>
                  <a:pt x="62275" y="3314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C086165-D652-A19B-2CAE-EF7471928F49}"/>
              </a:ext>
            </a:extLst>
          </p:cNvPr>
          <p:cNvSpPr/>
          <p:nvPr/>
        </p:nvSpPr>
        <p:spPr>
          <a:xfrm>
            <a:off x="6389023" y="3141985"/>
            <a:ext cx="455451" cy="498509"/>
          </a:xfrm>
          <a:custGeom>
            <a:avLst/>
            <a:gdLst>
              <a:gd name="connsiteX0" fmla="*/ 62275 w 978276"/>
              <a:gd name="connsiteY0" fmla="*/ 33140 h 871014"/>
              <a:gd name="connsiteX1" fmla="*/ 967249 w 978276"/>
              <a:gd name="connsiteY1" fmla="*/ 33140 h 871014"/>
              <a:gd name="connsiteX2" fmla="*/ 561896 w 978276"/>
              <a:gd name="connsiteY2" fmla="*/ 429065 h 871014"/>
              <a:gd name="connsiteX3" fmla="*/ 514762 w 978276"/>
              <a:gd name="connsiteY3" fmla="*/ 824991 h 871014"/>
              <a:gd name="connsiteX4" fmla="*/ 297945 w 978276"/>
              <a:gd name="connsiteY4" fmla="*/ 824991 h 871014"/>
              <a:gd name="connsiteX5" fmla="*/ 297945 w 978276"/>
              <a:gd name="connsiteY5" fmla="*/ 485626 h 871014"/>
              <a:gd name="connsiteX6" fmla="*/ 99983 w 978276"/>
              <a:gd name="connsiteY6" fmla="*/ 127408 h 871014"/>
              <a:gd name="connsiteX7" fmla="*/ 62275 w 978276"/>
              <a:gd name="connsiteY7" fmla="*/ 33140 h 8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276" h="871014">
                <a:moveTo>
                  <a:pt x="62275" y="33140"/>
                </a:moveTo>
                <a:cubicBezTo>
                  <a:pt x="206819" y="17429"/>
                  <a:pt x="883979" y="-32847"/>
                  <a:pt x="967249" y="33140"/>
                </a:cubicBezTo>
                <a:cubicBezTo>
                  <a:pt x="1050519" y="99127"/>
                  <a:pt x="637310" y="297090"/>
                  <a:pt x="561896" y="429065"/>
                </a:cubicBezTo>
                <a:cubicBezTo>
                  <a:pt x="486482" y="561040"/>
                  <a:pt x="558754" y="759003"/>
                  <a:pt x="514762" y="824991"/>
                </a:cubicBezTo>
                <a:cubicBezTo>
                  <a:pt x="470770" y="890979"/>
                  <a:pt x="334081" y="881552"/>
                  <a:pt x="297945" y="824991"/>
                </a:cubicBezTo>
                <a:cubicBezTo>
                  <a:pt x="261809" y="768430"/>
                  <a:pt x="330939" y="601890"/>
                  <a:pt x="297945" y="485626"/>
                </a:cubicBezTo>
                <a:cubicBezTo>
                  <a:pt x="264951" y="369362"/>
                  <a:pt x="134548" y="201251"/>
                  <a:pt x="99983" y="127408"/>
                </a:cubicBezTo>
                <a:cubicBezTo>
                  <a:pt x="65418" y="53565"/>
                  <a:pt x="-82269" y="48851"/>
                  <a:pt x="62275" y="3314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D9E36F7-F1F9-DFBF-7853-70DCAA7F7BB7}"/>
              </a:ext>
            </a:extLst>
          </p:cNvPr>
          <p:cNvSpPr/>
          <p:nvPr/>
        </p:nvSpPr>
        <p:spPr>
          <a:xfrm>
            <a:off x="8815295" y="3141984"/>
            <a:ext cx="455451" cy="498509"/>
          </a:xfrm>
          <a:custGeom>
            <a:avLst/>
            <a:gdLst>
              <a:gd name="connsiteX0" fmla="*/ 62275 w 978276"/>
              <a:gd name="connsiteY0" fmla="*/ 33140 h 871014"/>
              <a:gd name="connsiteX1" fmla="*/ 967249 w 978276"/>
              <a:gd name="connsiteY1" fmla="*/ 33140 h 871014"/>
              <a:gd name="connsiteX2" fmla="*/ 561896 w 978276"/>
              <a:gd name="connsiteY2" fmla="*/ 429065 h 871014"/>
              <a:gd name="connsiteX3" fmla="*/ 514762 w 978276"/>
              <a:gd name="connsiteY3" fmla="*/ 824991 h 871014"/>
              <a:gd name="connsiteX4" fmla="*/ 297945 w 978276"/>
              <a:gd name="connsiteY4" fmla="*/ 824991 h 871014"/>
              <a:gd name="connsiteX5" fmla="*/ 297945 w 978276"/>
              <a:gd name="connsiteY5" fmla="*/ 485626 h 871014"/>
              <a:gd name="connsiteX6" fmla="*/ 99983 w 978276"/>
              <a:gd name="connsiteY6" fmla="*/ 127408 h 871014"/>
              <a:gd name="connsiteX7" fmla="*/ 62275 w 978276"/>
              <a:gd name="connsiteY7" fmla="*/ 33140 h 871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276" h="871014">
                <a:moveTo>
                  <a:pt x="62275" y="33140"/>
                </a:moveTo>
                <a:cubicBezTo>
                  <a:pt x="206819" y="17429"/>
                  <a:pt x="883979" y="-32847"/>
                  <a:pt x="967249" y="33140"/>
                </a:cubicBezTo>
                <a:cubicBezTo>
                  <a:pt x="1050519" y="99127"/>
                  <a:pt x="637310" y="297090"/>
                  <a:pt x="561896" y="429065"/>
                </a:cubicBezTo>
                <a:cubicBezTo>
                  <a:pt x="486482" y="561040"/>
                  <a:pt x="558754" y="759003"/>
                  <a:pt x="514762" y="824991"/>
                </a:cubicBezTo>
                <a:cubicBezTo>
                  <a:pt x="470770" y="890979"/>
                  <a:pt x="334081" y="881552"/>
                  <a:pt x="297945" y="824991"/>
                </a:cubicBezTo>
                <a:cubicBezTo>
                  <a:pt x="261809" y="768430"/>
                  <a:pt x="330939" y="601890"/>
                  <a:pt x="297945" y="485626"/>
                </a:cubicBezTo>
                <a:cubicBezTo>
                  <a:pt x="264951" y="369362"/>
                  <a:pt x="134548" y="201251"/>
                  <a:pt x="99983" y="127408"/>
                </a:cubicBezTo>
                <a:cubicBezTo>
                  <a:pt x="65418" y="53565"/>
                  <a:pt x="-82269" y="48851"/>
                  <a:pt x="62275" y="3314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ED78805-706E-3D49-C636-A5A1DD04A52C}"/>
              </a:ext>
            </a:extLst>
          </p:cNvPr>
          <p:cNvCxnSpPr>
            <a:stCxn id="4" idx="0"/>
          </p:cNvCxnSpPr>
          <p:nvPr/>
        </p:nvCxnSpPr>
        <p:spPr>
          <a:xfrm flipH="1" flipV="1">
            <a:off x="1580102" y="1743959"/>
            <a:ext cx="1" cy="9295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4FEDAF82-9C1C-BA25-EAD2-52AB2543350A}"/>
              </a:ext>
            </a:extLst>
          </p:cNvPr>
          <p:cNvSpPr/>
          <p:nvPr/>
        </p:nvSpPr>
        <p:spPr>
          <a:xfrm>
            <a:off x="1330291" y="1244338"/>
            <a:ext cx="499621" cy="54675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ED30E05-02F7-28E2-1785-43050C3BC146}"/>
              </a:ext>
            </a:extLst>
          </p:cNvPr>
          <p:cNvCxnSpPr/>
          <p:nvPr/>
        </p:nvCxnSpPr>
        <p:spPr>
          <a:xfrm flipH="1" flipV="1">
            <a:off x="10535697" y="4124077"/>
            <a:ext cx="1" cy="92958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099BFF9B-9A0F-860F-49A3-8EA4CCA18CE1}"/>
              </a:ext>
            </a:extLst>
          </p:cNvPr>
          <p:cNvSpPr/>
          <p:nvPr/>
        </p:nvSpPr>
        <p:spPr>
          <a:xfrm>
            <a:off x="10287131" y="4979583"/>
            <a:ext cx="499621" cy="546755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41667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8" name="Rectangle 1037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Diagram that shows a solution implemented with monolithic modules.">
            <a:extLst>
              <a:ext uri="{FF2B5EF4-FFF2-40B4-BE49-F238E27FC236}">
                <a16:creationId xmlns:a16="http://schemas.microsoft.com/office/drawing/2014/main" id="{4087EC2A-8431-FFE1-BF71-362B904B59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6" r="1" b="12128"/>
          <a:stretch/>
        </p:blipFill>
        <p:spPr bwMode="auto">
          <a:xfrm>
            <a:off x="1243303" y="914400"/>
            <a:ext cx="9629193" cy="496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424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Diagram that shows a solution implemented with pipes and filters.">
            <a:extLst>
              <a:ext uri="{FF2B5EF4-FFF2-40B4-BE49-F238E27FC236}">
                <a16:creationId xmlns:a16="http://schemas.microsoft.com/office/drawing/2014/main" id="{53C7A110-D859-A902-9E4B-4FEE2E0B99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0600" y="1333885"/>
            <a:ext cx="10134600" cy="4129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882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DA2E7C1E-2B5A-4BBA-AE51-1CD8C1930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6">
            <a:extLst>
              <a:ext uri="{FF2B5EF4-FFF2-40B4-BE49-F238E27FC236}">
                <a16:creationId xmlns:a16="http://schemas.microsoft.com/office/drawing/2014/main" id="{43DF76B1-5174-4FAF-9D19-FFEE984268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Diagram that shows an example applied to the pipeline for the data from Source 1.">
            <a:extLst>
              <a:ext uri="{FF2B5EF4-FFF2-40B4-BE49-F238E27FC236}">
                <a16:creationId xmlns:a16="http://schemas.microsoft.com/office/drawing/2014/main" id="{68576AF1-49A3-D48C-1574-03165C1FF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0600" y="2233331"/>
            <a:ext cx="10134600" cy="233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39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6CFFDEEE-2D94-4681-BE63-90169065B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406" y="1907381"/>
            <a:ext cx="3273504" cy="3379786"/>
          </a:xfrm>
          <a:prstGeom prst="rect">
            <a:avLst/>
          </a:prstGeom>
        </p:spPr>
      </p:pic>
      <p:pic>
        <p:nvPicPr>
          <p:cNvPr id="5" name="Content Placeholder 12">
            <a:extLst>
              <a:ext uri="{FF2B5EF4-FFF2-40B4-BE49-F238E27FC236}">
                <a16:creationId xmlns:a16="http://schemas.microsoft.com/office/drawing/2014/main" id="{30592451-0D1F-454E-A94D-A1700E5FF07E}"/>
              </a:ext>
            </a:extLst>
          </p:cNvPr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437" y="1907381"/>
            <a:ext cx="7023658" cy="12345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74A3DE-34D9-449F-B2D9-E5190DA0A4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707" y="3716087"/>
            <a:ext cx="6937118" cy="150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3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BB87C2-8652-3453-3D9E-A96E348C4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47" y="16333"/>
            <a:ext cx="10515600" cy="1325563"/>
          </a:xfrm>
        </p:spPr>
        <p:txBody>
          <a:bodyPr/>
          <a:lstStyle/>
          <a:p>
            <a:r>
              <a:rPr lang="en-US"/>
              <a:t>Code example</a:t>
            </a:r>
            <a:endParaRPr lang="sk-SK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CAB814A-6BB8-B4D5-8C79-FCAD71E91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24747" y="1389030"/>
            <a:ext cx="5885468" cy="23142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sealed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2B91AF"/>
                </a:solidFill>
                <a:latin typeface="Cascadia Mono" panose="020B0609020000020004" pitchFamily="49" charset="0"/>
              </a:rPr>
              <a:t>CapitalizeAllLettersFilter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: IFilter&lt;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&gt;</a:t>
            </a:r>
          </a:p>
          <a:p>
            <a:pPr marL="0" indent="0">
              <a:buNone/>
            </a:pPr>
            <a:r>
              <a:rPr lang="sk-SK" sz="170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Execute(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input) =&gt; input.ToUpper();</a:t>
            </a:r>
          </a:p>
          <a:p>
            <a:pPr marL="0" indent="0">
              <a:buNone/>
            </a:pPr>
            <a:r>
              <a:rPr lang="sk-SK" sz="170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sealed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2B91AF"/>
                </a:solidFill>
                <a:latin typeface="Cascadia Mono" panose="020B0609020000020004" pitchFamily="49" charset="0"/>
              </a:rPr>
              <a:t>RemoveSpacesFilter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: IFilter&lt;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&gt;</a:t>
            </a:r>
          </a:p>
          <a:p>
            <a:pPr marL="0" indent="0">
              <a:buNone/>
            </a:pPr>
            <a:r>
              <a:rPr lang="sk-SK" sz="170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Execute(</a:t>
            </a:r>
            <a:r>
              <a:rPr lang="en-US" sz="17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 input) =&gt; input.Replace(</a:t>
            </a:r>
            <a:r>
              <a:rPr lang="en-US" sz="1700">
                <a:solidFill>
                  <a:srgbClr val="A31515"/>
                </a:solidFill>
                <a:latin typeface="Cascadia Mono" panose="020B0609020000020004" pitchFamily="49" charset="0"/>
              </a:rPr>
              <a:t>" "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, </a:t>
            </a:r>
            <a:r>
              <a:rPr lang="en-US" sz="1700">
                <a:solidFill>
                  <a:srgbClr val="A31515"/>
                </a:solidFill>
                <a:latin typeface="Cascadia Mono" panose="020B0609020000020004" pitchFamily="49" charset="0"/>
              </a:rPr>
              <a:t>""</a:t>
            </a:r>
            <a:r>
              <a:rPr lang="en-US" sz="170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pPr marL="0" indent="0">
              <a:buNone/>
            </a:pPr>
            <a:r>
              <a:rPr lang="sk-SK" sz="170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sk-SK" sz="170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BF634F8-7A7C-1F4C-D3DC-7C304708D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696" y="1389030"/>
            <a:ext cx="5821051" cy="47228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fr-FR" sz="18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fr-FR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fr-FR" sz="1800">
                <a:solidFill>
                  <a:srgbClr val="0000FF"/>
                </a:solidFill>
                <a:latin typeface="Cascadia Mono" panose="020B0609020000020004" pitchFamily="49" charset="0"/>
              </a:rPr>
              <a:t>interface</a:t>
            </a:r>
            <a:r>
              <a:rPr lang="fr-FR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fr-FR" sz="1800">
                <a:solidFill>
                  <a:srgbClr val="2B91AF"/>
                </a:solidFill>
                <a:latin typeface="Cascadia Mono" panose="020B0609020000020004" pitchFamily="49" charset="0"/>
              </a:rPr>
              <a:t>IFilter</a:t>
            </a:r>
            <a:r>
              <a:rPr lang="fr-FR" sz="180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fr-FR" sz="1800">
                <a:solidFill>
                  <a:srgbClr val="2B91AF"/>
                </a:solidFill>
                <a:latin typeface="Cascadia Mono" panose="020B0609020000020004" pitchFamily="49" charset="0"/>
              </a:rPr>
              <a:t>T</a:t>
            </a:r>
            <a:r>
              <a:rPr lang="fr-FR" sz="1800">
                <a:solidFill>
                  <a:srgbClr val="000000"/>
                </a:solidFill>
                <a:latin typeface="Cascadia Mono" panose="020B0609020000020004" pitchFamily="49" charset="0"/>
              </a:rPr>
              <a:t>&gt; { T Execute(T input); }</a:t>
            </a:r>
          </a:p>
          <a:p>
            <a:pPr marL="0" indent="0">
              <a:buNone/>
            </a:pP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800">
                <a:solidFill>
                  <a:srgbClr val="2B91AF"/>
                </a:solidFill>
                <a:latin typeface="Cascadia Mono" panose="020B0609020000020004" pitchFamily="49" charset="0"/>
              </a:rPr>
              <a:t>Pipeline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&lt;</a:t>
            </a:r>
            <a:r>
              <a:rPr lang="en-US" sz="1800">
                <a:solidFill>
                  <a:srgbClr val="2B91AF"/>
                </a:solidFill>
                <a:latin typeface="Cascadia Mono" panose="020B0609020000020004" pitchFamily="49" charset="0"/>
              </a:rPr>
              <a:t>T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&gt;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protected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List&lt;IFilter&lt;T&gt;&gt; Filters {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get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;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set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; } =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(); </a:t>
            </a:r>
          </a:p>
          <a:p>
            <a:pPr marL="0" indent="0">
              <a:buNone/>
            </a:pPr>
            <a:r>
              <a:rPr lang="de-DE" sz="180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de-DE" sz="18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de-DE" sz="1800">
                <a:solidFill>
                  <a:srgbClr val="000000"/>
                </a:solidFill>
                <a:latin typeface="Cascadia Mono" panose="020B0609020000020004" pitchFamily="49" charset="0"/>
              </a:rPr>
              <a:t> Pipeline&lt;T&gt; Register(IFilter&lt;T&gt; filter)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   {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       Filters.Add(filter);</a:t>
            </a:r>
            <a:endParaRPr lang="en-US" sz="180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pPr marL="0" indent="0">
              <a:buNone/>
            </a:pP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      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return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this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;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   }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abstract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T Process(T input);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</a:p>
          <a:p>
            <a:pPr marL="0" indent="0">
              <a:buNone/>
            </a:pP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sealed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class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en-US" sz="1800">
                <a:solidFill>
                  <a:srgbClr val="2B91AF"/>
                </a:solidFill>
                <a:latin typeface="Cascadia Mono" panose="020B0609020000020004" pitchFamily="49" charset="0"/>
              </a:rPr>
              <a:t>StringPipeline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: Pipeline&lt;</a:t>
            </a:r>
            <a:r>
              <a:rPr lang="en-US" sz="18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&gt;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{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  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public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override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Process(</a:t>
            </a:r>
            <a:r>
              <a:rPr lang="sk-SK" sz="1800">
                <a:solidFill>
                  <a:srgbClr val="0000FF"/>
                </a:solidFill>
                <a:latin typeface="Cascadia Mono" panose="020B0609020000020004" pitchFamily="49" charset="0"/>
              </a:rPr>
              <a:t>string</a:t>
            </a: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input) =&gt;</a:t>
            </a:r>
          </a:p>
          <a:p>
            <a:pPr marL="0" indent="0">
              <a:buNone/>
            </a:pPr>
            <a:r>
              <a:rPr lang="en-US" sz="1800">
                <a:solidFill>
                  <a:srgbClr val="000000"/>
                </a:solidFill>
                <a:latin typeface="Cascadia Mono" panose="020B0609020000020004" pitchFamily="49" charset="0"/>
              </a:rPr>
              <a:t>        Filters.Aggregate(input, (current, filter) 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        =&gt; filter.Execute(current));</a:t>
            </a:r>
          </a:p>
          <a:p>
            <a:pPr marL="0" indent="0">
              <a:buNone/>
            </a:pPr>
            <a:r>
              <a:rPr lang="sk-SK" sz="1800">
                <a:solidFill>
                  <a:srgbClr val="000000"/>
                </a:solidFill>
                <a:latin typeface="Cascadia Mono" panose="020B0609020000020004" pitchFamily="49" charset="0"/>
              </a:rPr>
              <a:t>}</a:t>
            </a:r>
            <a:endParaRPr lang="sk-SK" sz="1800" dirty="0">
              <a:solidFill>
                <a:srgbClr val="000000"/>
              </a:solidFill>
              <a:latin typeface="Cascadia Mono" panose="020B06090200000200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70C23D-6975-62AC-769A-C3CF846E8BA4}"/>
              </a:ext>
            </a:extLst>
          </p:cNvPr>
          <p:cNvSpPr txBox="1"/>
          <p:nvPr/>
        </p:nvSpPr>
        <p:spPr>
          <a:xfrm>
            <a:off x="5889396" y="3750444"/>
            <a:ext cx="595617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 pipeline = </a:t>
            </a:r>
            <a:r>
              <a:rPr lang="sk-SK" sz="140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 StringPipeline();</a:t>
            </a:r>
          </a:p>
          <a:p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pipeline.Register(</a:t>
            </a:r>
            <a:r>
              <a:rPr lang="sk-SK" sz="140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 CapitalizeAllLettersFilter());</a:t>
            </a:r>
          </a:p>
          <a:p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pipeline.Register(</a:t>
            </a:r>
            <a:r>
              <a:rPr lang="sk-SK" sz="1400">
                <a:solidFill>
                  <a:srgbClr val="0000FF"/>
                </a:solidFill>
                <a:latin typeface="Cascadia Mono" panose="020B0609020000020004" pitchFamily="49" charset="0"/>
              </a:rPr>
              <a:t>new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 RemoveSpacesFilter());</a:t>
            </a:r>
          </a:p>
          <a:p>
            <a:r>
              <a:rPr lang="sk-SK" sz="1400">
                <a:solidFill>
                  <a:srgbClr val="0000FF"/>
                </a:solidFill>
                <a:latin typeface="Cascadia Mono" panose="020B0609020000020004" pitchFamily="49" charset="0"/>
              </a:rPr>
              <a:t>var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 out</a:t>
            </a:r>
            <a:r>
              <a:rPr lang="en-US" sz="1400">
                <a:solidFill>
                  <a:srgbClr val="000000"/>
                </a:solidFill>
                <a:latin typeface="Cascadia Mono" panose="020B0609020000020004" pitchFamily="49" charset="0"/>
              </a:rPr>
              <a:t>put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 = pipeline.Process(</a:t>
            </a:r>
            <a:r>
              <a:rPr lang="sk-SK" sz="1400">
                <a:solidFill>
                  <a:srgbClr val="A31515"/>
                </a:solidFill>
                <a:latin typeface="Cascadia Mono" panose="020B0609020000020004" pitchFamily="49" charset="0"/>
              </a:rPr>
              <a:t>"a b c d e"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</a:p>
          <a:p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Console.WriteLine(out</a:t>
            </a:r>
            <a:r>
              <a:rPr lang="en-US" sz="1400">
                <a:solidFill>
                  <a:srgbClr val="000000"/>
                </a:solidFill>
                <a:latin typeface="Cascadia Mono" panose="020B0609020000020004" pitchFamily="49" charset="0"/>
              </a:rPr>
              <a:t>put</a:t>
            </a:r>
            <a:r>
              <a:rPr lang="sk-SK" sz="1400">
                <a:solidFill>
                  <a:srgbClr val="000000"/>
                </a:solidFill>
                <a:latin typeface="Cascadia Mono" panose="020B0609020000020004" pitchFamily="49" charset="0"/>
              </a:rPr>
              <a:t>);</a:t>
            </a:r>
            <a:endParaRPr lang="en-US" sz="140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endParaRPr lang="en-US" sz="1400">
              <a:solidFill>
                <a:srgbClr val="000000"/>
              </a:solidFill>
              <a:latin typeface="Cascadia Mono" panose="020B0609020000020004" pitchFamily="49" charset="0"/>
            </a:endParaRPr>
          </a:p>
          <a:p>
            <a:r>
              <a:rPr lang="en-US" sz="1400"/>
              <a:t>=&gt; </a:t>
            </a:r>
            <a:r>
              <a:rPr lang="sk-SK" sz="1400"/>
              <a:t>ABCDE</a:t>
            </a:r>
            <a:endParaRPr lang="sk-SK" sz="1400" dirty="0"/>
          </a:p>
        </p:txBody>
      </p:sp>
    </p:spTree>
    <p:extLst>
      <p:ext uri="{BB962C8B-B14F-4D97-AF65-F5344CB8AC3E}">
        <p14:creationId xmlns:p14="http://schemas.microsoft.com/office/powerpoint/2010/main" val="3407100570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2810</TotalTime>
  <Words>1217</Words>
  <Application>Microsoft Office PowerPoint</Application>
  <PresentationFormat>Widescreen</PresentationFormat>
  <Paragraphs>136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Cascadia Mono</vt:lpstr>
      <vt:lpstr>Google Sans</vt:lpstr>
      <vt:lpstr>Roboto</vt:lpstr>
      <vt:lpstr>Segoe UI</vt:lpstr>
      <vt:lpstr>Motív Office</vt:lpstr>
      <vt:lpstr>Pipes and Filters</vt:lpstr>
      <vt:lpstr>Definition</vt:lpstr>
      <vt:lpstr>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Code example</vt:lpstr>
      <vt:lpstr>Usage (Further examples)</vt:lpstr>
      <vt:lpstr>Pros and Cons</vt:lpstr>
      <vt:lpstr>When to use</vt:lpstr>
      <vt:lpstr>When not to use</vt:lpstr>
      <vt:lpstr>Related patterns</vt:lpstr>
      <vt:lpstr>Relation to: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Pipes &amp; Filters</dc:title>
  <dc:creator>Samuel Serafín</dc:creator>
  <cp:lastModifiedBy>Filip O Zavoral</cp:lastModifiedBy>
  <cp:revision>10</cp:revision>
  <dcterms:created xsi:type="dcterms:W3CDTF">2024-04-18T10:20:15Z</dcterms:created>
  <dcterms:modified xsi:type="dcterms:W3CDTF">2025-02-19T21:31:15Z</dcterms:modified>
</cp:coreProperties>
</file>