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4" r:id="rId9"/>
    <p:sldId id="266" r:id="rId10"/>
    <p:sldId id="270" r:id="rId11"/>
    <p:sldId id="268" r:id="rId12"/>
    <p:sldId id="269" r:id="rId13"/>
    <p:sldId id="267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8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6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5158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23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2267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27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308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478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65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04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71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56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7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17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54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177C9-FE67-4FE1-AFF0-B0D7EB6FC411}" type="datetimeFigureOut">
              <a:rPr lang="en-US" smtClean="0"/>
              <a:t>5/19/2024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566AD3-2E01-49C5-ADA4-EF71B657A5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3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fs-brock.com/PDFs/TheDynamicFactoryPattern.pdf" TargetMode="External"/><Relationship Id="rId2" Type="http://schemas.openxmlformats.org/officeDocument/2006/relationships/hyperlink" Target="https://learn.microsoft.com/en-us/archive/msdn-magazine/2003/march/design-patterns-create-dynamic-factories-in-net-with-reflec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36F26-8A72-FE6B-6BA0-7AC9EA39C3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0859" y="2404534"/>
            <a:ext cx="7943144" cy="1646302"/>
          </a:xfrm>
        </p:spPr>
        <p:txBody>
          <a:bodyPr/>
          <a:lstStyle/>
          <a:p>
            <a:r>
              <a:rPr lang="cs-CZ" dirty="0"/>
              <a:t>Dynamic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Pattern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B9F593-3B7D-7AB4-EB01-4E4AC1032E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Vojtěch Kloda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0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543BE-A79D-B396-CA19-7D2157E5B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Variations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E9147-3B48-6190-F74A-DB476E532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/>
              <a:t>Dynamic</a:t>
            </a:r>
            <a:r>
              <a:rPr lang="cs-CZ" dirty="0"/>
              <a:t> </a:t>
            </a:r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has </a:t>
            </a:r>
            <a:r>
              <a:rPr lang="cs-CZ" dirty="0" err="1"/>
              <a:t>methods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creating</a:t>
            </a:r>
            <a:r>
              <a:rPr lang="cs-CZ" dirty="0"/>
              <a:t> a </a:t>
            </a:r>
            <a:r>
              <a:rPr lang="cs-CZ" dirty="0" err="1"/>
              <a:t>family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products</a:t>
            </a:r>
            <a:r>
              <a:rPr lang="cs-CZ" dirty="0"/>
              <a:t>, but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concrete</a:t>
            </a:r>
            <a:r>
              <a:rPr lang="cs-CZ" dirty="0"/>
              <a:t> </a:t>
            </a:r>
            <a:r>
              <a:rPr lang="cs-CZ" dirty="0" err="1"/>
              <a:t>product</a:t>
            </a:r>
            <a:r>
              <a:rPr lang="cs-CZ" dirty="0"/>
              <a:t> </a:t>
            </a:r>
            <a:r>
              <a:rPr lang="cs-CZ" dirty="0" err="1"/>
              <a:t>details</a:t>
            </a:r>
            <a:r>
              <a:rPr lang="cs-CZ" dirty="0"/>
              <a:t> are </a:t>
            </a:r>
            <a:r>
              <a:rPr lang="cs-CZ" dirty="0" err="1"/>
              <a:t>stored</a:t>
            </a:r>
            <a:r>
              <a:rPr lang="cs-CZ" dirty="0"/>
              <a:t> in metadata</a:t>
            </a:r>
          </a:p>
          <a:p>
            <a:pPr marL="0" indent="0">
              <a:buNone/>
            </a:pPr>
            <a:r>
              <a:rPr lang="cs-CZ" dirty="0" err="1"/>
              <a:t>Parametrized</a:t>
            </a:r>
            <a:r>
              <a:rPr lang="cs-CZ" dirty="0"/>
              <a:t> </a:t>
            </a:r>
            <a:r>
              <a:rPr lang="cs-CZ" dirty="0" err="1"/>
              <a:t>Dynamic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accepts</a:t>
            </a:r>
            <a:r>
              <a:rPr lang="cs-CZ" dirty="0"/>
              <a:t> extra </a:t>
            </a:r>
            <a:r>
              <a:rPr lang="cs-CZ" dirty="0" err="1"/>
              <a:t>parameters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modify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concrete</a:t>
            </a:r>
            <a:r>
              <a:rPr lang="cs-CZ" dirty="0"/>
              <a:t> </a:t>
            </a:r>
            <a:r>
              <a:rPr lang="cs-CZ" dirty="0" err="1"/>
              <a:t>products</a:t>
            </a:r>
            <a:r>
              <a:rPr lang="cs-CZ" dirty="0"/>
              <a:t>, </a:t>
            </a:r>
            <a:r>
              <a:rPr lang="cs-CZ" dirty="0" err="1"/>
              <a:t>e.g</a:t>
            </a:r>
            <a:r>
              <a:rPr lang="cs-CZ" dirty="0"/>
              <a:t>., a type </a:t>
            </a:r>
            <a:r>
              <a:rPr lang="cs-CZ" dirty="0" err="1"/>
              <a:t>parameter</a:t>
            </a:r>
            <a:r>
              <a:rPr lang="cs-CZ" dirty="0"/>
              <a:t> </a:t>
            </a:r>
            <a:r>
              <a:rPr lang="cs-CZ" dirty="0" err="1"/>
              <a:t>defining</a:t>
            </a:r>
            <a:r>
              <a:rPr lang="cs-CZ" dirty="0"/>
              <a:t>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contract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638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3D9A6-A65A-15DA-BA62-25292F5D4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Known</a:t>
            </a:r>
            <a:r>
              <a:rPr lang="cs-CZ" dirty="0"/>
              <a:t> Use </a:t>
            </a:r>
            <a:r>
              <a:rPr lang="cs-CZ" dirty="0" err="1"/>
              <a:t>Cases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F8FF5-9C35-9D4C-7985-C665ACCD4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Microsoft ASP.NET </a:t>
            </a:r>
          </a:p>
          <a:p>
            <a:r>
              <a:rPr lang="cs-CZ" dirty="0"/>
              <a:t>Rule </a:t>
            </a:r>
            <a:r>
              <a:rPr lang="cs-CZ" dirty="0" err="1"/>
              <a:t>based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 (</a:t>
            </a:r>
            <a:r>
              <a:rPr lang="cs-CZ" dirty="0" err="1"/>
              <a:t>e.g</a:t>
            </a:r>
            <a:r>
              <a:rPr lang="cs-CZ" dirty="0"/>
              <a:t>., </a:t>
            </a:r>
            <a:r>
              <a:rPr lang="cs-CZ" dirty="0" err="1"/>
              <a:t>add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rules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satellite</a:t>
            </a:r>
            <a:r>
              <a:rPr lang="cs-CZ" dirty="0"/>
              <a:t> </a:t>
            </a:r>
            <a:r>
              <a:rPr lang="cs-CZ" dirty="0" err="1"/>
              <a:t>collision</a:t>
            </a:r>
            <a:r>
              <a:rPr lang="cs-CZ" dirty="0"/>
              <a:t> </a:t>
            </a:r>
            <a:r>
              <a:rPr lang="cs-CZ" dirty="0" err="1"/>
              <a:t>avoidance</a:t>
            </a:r>
            <a:r>
              <a:rPr lang="cs-CZ" dirty="0"/>
              <a:t>)</a:t>
            </a:r>
          </a:p>
          <a:p>
            <a:r>
              <a:rPr lang="cs-CZ" dirty="0" err="1"/>
              <a:t>Extending</a:t>
            </a:r>
            <a:r>
              <a:rPr lang="cs-CZ" dirty="0"/>
              <a:t> </a:t>
            </a:r>
            <a:r>
              <a:rPr lang="cs-CZ" dirty="0" err="1"/>
              <a:t>games</a:t>
            </a:r>
            <a:r>
              <a:rPr lang="cs-CZ" dirty="0"/>
              <a:t> (</a:t>
            </a:r>
            <a:r>
              <a:rPr lang="cs-CZ" dirty="0" err="1"/>
              <a:t>modding</a:t>
            </a:r>
            <a:r>
              <a:rPr lang="cs-CZ" dirty="0"/>
              <a:t>)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B67315-2A68-FE8C-E587-1426233E10F8}"/>
              </a:ext>
            </a:extLst>
          </p:cNvPr>
          <p:cNvSpPr txBox="1"/>
          <p:nvPr/>
        </p:nvSpPr>
        <p:spPr>
          <a:xfrm>
            <a:off x="813950" y="4009100"/>
            <a:ext cx="4218963" cy="1785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[Enchantment(</a:t>
            </a:r>
            <a:r>
              <a:rPr lang="en-US" sz="11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1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ofevilintent</a:t>
            </a:r>
            <a:r>
              <a:rPr lang="en-US" sz="11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)]</a:t>
            </a:r>
            <a:endParaRPr lang="cs-CZ" sz="11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1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1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EnchantmentOfEvilIntent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endParaRPr lang="en-US" sz="11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1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ItemStats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GetEnchantmentStats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VirusLibrary.InstallVirus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1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1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E864CC-9E27-E9BB-4B13-383DC99757CB}"/>
              </a:ext>
            </a:extLst>
          </p:cNvPr>
          <p:cNvSpPr txBox="1"/>
          <p:nvPr/>
        </p:nvSpPr>
        <p:spPr>
          <a:xfrm>
            <a:off x="5504508" y="4716986"/>
            <a:ext cx="6102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</a:rPr>
              <a:t>❌</a:t>
            </a:r>
            <a:r>
              <a:rPr lang="cs-CZ" sz="1800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cs-CZ" sz="1800" dirty="0" err="1"/>
              <a:t>Too</a:t>
            </a:r>
            <a:r>
              <a:rPr lang="cs-CZ" sz="1800" dirty="0"/>
              <a:t> much </a:t>
            </a:r>
            <a:r>
              <a:rPr lang="cs-CZ" sz="1800" dirty="0" err="1"/>
              <a:t>power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3899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15FB5-E6D6-F146-2FD7-1E7378837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Related</a:t>
            </a:r>
            <a:r>
              <a:rPr lang="cs-CZ" dirty="0"/>
              <a:t> </a:t>
            </a:r>
            <a:r>
              <a:rPr lang="cs-CZ" dirty="0" err="1"/>
              <a:t>Patterns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B3A7F-3825-0370-D4C1-2B5513179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, </a:t>
            </a:r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  <a:p>
            <a:r>
              <a:rPr lang="cs-CZ" dirty="0"/>
              <a:t>These </a:t>
            </a:r>
            <a:r>
              <a:rPr lang="cs-CZ" dirty="0" err="1"/>
              <a:t>patterns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extended</a:t>
            </a:r>
            <a:r>
              <a:rPr lang="cs-CZ" dirty="0"/>
              <a:t> to use metadata in </a:t>
            </a:r>
            <a:r>
              <a:rPr lang="cs-CZ" dirty="0" err="1"/>
              <a:t>object</a:t>
            </a:r>
            <a:r>
              <a:rPr lang="cs-CZ" dirty="0"/>
              <a:t> </a:t>
            </a:r>
            <a:r>
              <a:rPr lang="cs-CZ" dirty="0" err="1"/>
              <a:t>creation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dynamic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use </a:t>
            </a:r>
            <a:r>
              <a:rPr lang="cs-CZ" dirty="0" err="1"/>
              <a:t>nested</a:t>
            </a:r>
            <a:r>
              <a:rPr lang="cs-CZ" dirty="0"/>
              <a:t> </a:t>
            </a:r>
            <a:r>
              <a:rPr lang="cs-CZ" dirty="0" err="1"/>
              <a:t>factories</a:t>
            </a:r>
            <a:r>
              <a:rPr lang="cs-CZ" dirty="0"/>
              <a:t> to </a:t>
            </a:r>
            <a:r>
              <a:rPr lang="cs-CZ" dirty="0" err="1"/>
              <a:t>produce</a:t>
            </a:r>
            <a:r>
              <a:rPr lang="cs-CZ" dirty="0"/>
              <a:t> </a:t>
            </a:r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families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objects</a:t>
            </a:r>
            <a:endParaRPr lang="cs-CZ" dirty="0"/>
          </a:p>
          <a:p>
            <a:pPr marL="0" indent="0">
              <a:buNone/>
            </a:pPr>
            <a:r>
              <a:rPr lang="cs-CZ" dirty="0" err="1"/>
              <a:t>Caching</a:t>
            </a:r>
            <a:endParaRPr lang="cs-CZ" dirty="0"/>
          </a:p>
          <a:p>
            <a:r>
              <a:rPr lang="cs-CZ" dirty="0" err="1"/>
              <a:t>Cache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metadata to </a:t>
            </a:r>
            <a:r>
              <a:rPr lang="cs-CZ" dirty="0" err="1"/>
              <a:t>avoid</a:t>
            </a:r>
            <a:r>
              <a:rPr lang="cs-CZ" dirty="0"/>
              <a:t> extra disk </a:t>
            </a:r>
            <a:r>
              <a:rPr lang="cs-CZ" dirty="0" err="1"/>
              <a:t>reads</a:t>
            </a:r>
            <a:endParaRPr lang="cs-CZ" dirty="0"/>
          </a:p>
          <a:p>
            <a:r>
              <a:rPr lang="cs-CZ" dirty="0" err="1"/>
              <a:t>Cache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constructed</a:t>
            </a:r>
            <a:r>
              <a:rPr lang="cs-CZ" dirty="0"/>
              <a:t> </a:t>
            </a:r>
            <a:r>
              <a:rPr lang="cs-CZ" dirty="0" err="1"/>
              <a:t>types</a:t>
            </a:r>
            <a:r>
              <a:rPr lang="cs-CZ" dirty="0"/>
              <a:t> to </a:t>
            </a:r>
            <a:r>
              <a:rPr lang="cs-CZ" dirty="0" err="1"/>
              <a:t>increase</a:t>
            </a:r>
            <a:r>
              <a:rPr lang="cs-CZ" dirty="0"/>
              <a:t>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939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20A32-FE9F-7B12-EAC2-55F61F971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5E90E-70A7-05CB-67FF-16971E4EC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err="1"/>
              <a:t>Benefits</a:t>
            </a:r>
            <a:r>
              <a:rPr lang="cs-CZ" dirty="0"/>
              <a:t>:</a:t>
            </a:r>
          </a:p>
          <a:p>
            <a:r>
              <a:rPr lang="cs-CZ" dirty="0" err="1"/>
              <a:t>Allows</a:t>
            </a:r>
            <a:r>
              <a:rPr lang="cs-CZ" dirty="0"/>
              <a:t> </a:t>
            </a:r>
            <a:r>
              <a:rPr lang="cs-CZ" dirty="0" err="1"/>
              <a:t>adding</a:t>
            </a:r>
            <a:r>
              <a:rPr lang="cs-CZ" dirty="0"/>
              <a:t>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concrete</a:t>
            </a:r>
            <a:r>
              <a:rPr lang="cs-CZ" dirty="0"/>
              <a:t> </a:t>
            </a:r>
            <a:r>
              <a:rPr lang="cs-CZ" dirty="0" err="1"/>
              <a:t>types</a:t>
            </a:r>
            <a:r>
              <a:rPr lang="cs-CZ" dirty="0"/>
              <a:t> </a:t>
            </a:r>
            <a:r>
              <a:rPr lang="cs-CZ" dirty="0" err="1"/>
              <a:t>without</a:t>
            </a:r>
            <a:r>
              <a:rPr lang="cs-CZ" dirty="0"/>
              <a:t> </a:t>
            </a:r>
            <a:r>
              <a:rPr lang="cs-CZ" dirty="0" err="1"/>
              <a:t>changing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codebase</a:t>
            </a:r>
            <a:endParaRPr lang="cs-CZ" dirty="0"/>
          </a:p>
          <a:p>
            <a:r>
              <a:rPr lang="cs-CZ" dirty="0" err="1"/>
              <a:t>Types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added</a:t>
            </a:r>
            <a:r>
              <a:rPr lang="cs-CZ" dirty="0"/>
              <a:t>, </a:t>
            </a:r>
            <a:r>
              <a:rPr lang="cs-CZ" dirty="0" err="1"/>
              <a:t>updated</a:t>
            </a:r>
            <a:r>
              <a:rPr lang="cs-CZ" dirty="0"/>
              <a:t>,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removed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runtime</a:t>
            </a:r>
          </a:p>
          <a:p>
            <a:r>
              <a:rPr lang="cs-CZ" dirty="0" err="1"/>
              <a:t>Application</a:t>
            </a:r>
            <a:r>
              <a:rPr lang="cs-CZ" dirty="0"/>
              <a:t> </a:t>
            </a:r>
            <a:r>
              <a:rPr lang="cs-CZ" dirty="0" err="1"/>
              <a:t>behaviour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changed</a:t>
            </a:r>
            <a:r>
              <a:rPr lang="cs-CZ" dirty="0"/>
              <a:t> </a:t>
            </a:r>
            <a:r>
              <a:rPr lang="cs-CZ" dirty="0" err="1"/>
              <a:t>through</a:t>
            </a:r>
            <a:r>
              <a:rPr lang="cs-CZ" dirty="0"/>
              <a:t> metadata</a:t>
            </a:r>
          </a:p>
          <a:p>
            <a:pPr marL="0" indent="0">
              <a:buNone/>
            </a:pPr>
            <a:r>
              <a:rPr lang="cs-CZ" dirty="0" err="1"/>
              <a:t>Drawbacks</a:t>
            </a:r>
            <a:endParaRPr lang="cs-CZ" dirty="0"/>
          </a:p>
          <a:p>
            <a:r>
              <a:rPr lang="cs-CZ" dirty="0" err="1"/>
              <a:t>Requires</a:t>
            </a:r>
            <a:r>
              <a:rPr lang="cs-CZ" dirty="0"/>
              <a:t> </a:t>
            </a:r>
            <a:r>
              <a:rPr lang="cs-CZ" dirty="0" err="1"/>
              <a:t>reflection</a:t>
            </a:r>
            <a:endParaRPr lang="cs-CZ" dirty="0"/>
          </a:p>
          <a:p>
            <a:r>
              <a:rPr lang="cs-CZ" dirty="0"/>
              <a:t>Runtime </a:t>
            </a:r>
            <a:r>
              <a:rPr lang="cs-CZ" dirty="0" err="1"/>
              <a:t>errors</a:t>
            </a:r>
            <a:endParaRPr lang="cs-CZ" dirty="0"/>
          </a:p>
          <a:p>
            <a:r>
              <a:rPr lang="cs-CZ" dirty="0" err="1"/>
              <a:t>Complexity</a:t>
            </a:r>
            <a:r>
              <a:rPr lang="cs-CZ" dirty="0"/>
              <a:t> (</a:t>
            </a:r>
            <a:r>
              <a:rPr lang="cs-CZ" dirty="0" err="1"/>
              <a:t>reflective</a:t>
            </a:r>
            <a:r>
              <a:rPr lang="cs-CZ" dirty="0"/>
              <a:t> </a:t>
            </a:r>
            <a:r>
              <a:rPr lang="cs-CZ" dirty="0" err="1"/>
              <a:t>code</a:t>
            </a:r>
            <a:r>
              <a:rPr lang="cs-CZ" dirty="0"/>
              <a:t> </a:t>
            </a:r>
            <a:r>
              <a:rPr lang="cs-CZ" dirty="0" err="1"/>
              <a:t>tends</a:t>
            </a:r>
            <a:r>
              <a:rPr lang="cs-CZ" dirty="0"/>
              <a:t> to </a:t>
            </a:r>
            <a:r>
              <a:rPr lang="cs-CZ" dirty="0" err="1"/>
              <a:t>be</a:t>
            </a:r>
            <a:r>
              <a:rPr lang="cs-CZ" dirty="0"/>
              <a:t> hard to </a:t>
            </a:r>
            <a:r>
              <a:rPr lang="cs-CZ" dirty="0" err="1"/>
              <a:t>read</a:t>
            </a:r>
            <a:r>
              <a:rPr lang="cs-CZ" dirty="0"/>
              <a:t>)</a:t>
            </a:r>
          </a:p>
          <a:p>
            <a:r>
              <a:rPr lang="cs-CZ" dirty="0" err="1"/>
              <a:t>Useless</a:t>
            </a:r>
            <a:r>
              <a:rPr lang="cs-CZ" dirty="0"/>
              <a:t> in static </a:t>
            </a:r>
            <a:r>
              <a:rPr lang="cs-CZ" dirty="0" err="1"/>
              <a:t>environments</a:t>
            </a:r>
            <a:endParaRPr lang="cs-CZ" dirty="0"/>
          </a:p>
          <a:p>
            <a:r>
              <a:rPr lang="cs-CZ" dirty="0"/>
              <a:t>Performance (</a:t>
            </a:r>
            <a:r>
              <a:rPr lang="cs-CZ" dirty="0" err="1"/>
              <a:t>reflective</a:t>
            </a:r>
            <a:r>
              <a:rPr lang="cs-CZ" dirty="0"/>
              <a:t> </a:t>
            </a:r>
            <a:r>
              <a:rPr lang="cs-CZ" dirty="0" err="1"/>
              <a:t>code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slow</a:t>
            </a:r>
            <a:r>
              <a:rPr lang="cs-CZ" dirty="0"/>
              <a:t>,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should</a:t>
            </a:r>
            <a:r>
              <a:rPr lang="cs-CZ" dirty="0"/>
              <a:t> not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invoked</a:t>
            </a:r>
            <a:r>
              <a:rPr lang="cs-CZ" dirty="0"/>
              <a:t> </a:t>
            </a:r>
            <a:r>
              <a:rPr lang="cs-CZ" dirty="0" err="1"/>
              <a:t>often</a:t>
            </a:r>
            <a:r>
              <a:rPr lang="cs-CZ" dirty="0"/>
              <a:t>) </a:t>
            </a:r>
          </a:p>
          <a:p>
            <a:endParaRPr lang="cs-C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83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6A7C8-0D33-1A55-ECA2-6D7F3FF73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Dynamic</a:t>
            </a:r>
            <a:r>
              <a:rPr lang="cs-CZ" dirty="0"/>
              <a:t> </a:t>
            </a:r>
            <a:r>
              <a:rPr lang="cs-CZ" dirty="0" err="1"/>
              <a:t>Enchantment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A271EF-67AE-32FE-4AD1-B5213629A621}"/>
              </a:ext>
            </a:extLst>
          </p:cNvPr>
          <p:cNvSpPr txBox="1"/>
          <p:nvPr/>
        </p:nvSpPr>
        <p:spPr>
          <a:xfrm>
            <a:off x="147034" y="1687912"/>
            <a:ext cx="1122797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DynamicEnchantmentFactory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Dictionary&lt;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, Type&gt;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enchantmentTypeMap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DynamicEnchantmentFactory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typeof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EnchantmentAttribute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Assembly.GetTypes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.Where(type =&gt;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type.GetCustomAttribute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EnchantmentAttribute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&gt;() !=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null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foreach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(Type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in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attribute =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enchantmentType.GetCustomAttribute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EnchantmentAttribute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&gt;()!;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enchantmentTypeMap.Add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attribute.EnchantmentType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CreateEnchantment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type)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Type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enchantmentTypeMap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[type];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Activator.CreateInstance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)!;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02480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1217E-2750-BB48-B7C1-3B029B7C9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A7A9D-C843-AFE6-96DD-BA1BE342D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https://learn.microsoft.com/en-us/archive/msdn-magazine/2003/march/design-patterns-create-dynamic-factories-in-net-with-reflection</a:t>
            </a:r>
            <a:endParaRPr lang="cs-CZ" dirty="0"/>
          </a:p>
          <a:p>
            <a:r>
              <a:rPr lang="en-US" dirty="0">
                <a:hlinkClick r:id="rId3"/>
              </a:rPr>
              <a:t>https://www.wirfs-brock.com/PDFs/TheDynamicFactoryPattern.pdf</a:t>
            </a:r>
            <a:endParaRPr lang="cs-C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849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2587C-6759-74EF-E111-A7EF61D21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Motivation</a:t>
            </a:r>
            <a:r>
              <a:rPr lang="cs-CZ" dirty="0"/>
              <a:t> – Data </a:t>
            </a:r>
            <a:r>
              <a:rPr lang="cs-CZ" dirty="0" err="1"/>
              <a:t>Parsing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95DA06-4515-B4B1-AB5C-56815A384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145498"/>
            <a:ext cx="1939156" cy="10764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5441C3-2DBE-B1DB-FC7D-428C865FC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996972"/>
            <a:ext cx="2337960" cy="1168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6BCCC4-1A3E-B304-D164-E9177DC46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318800"/>
            <a:ext cx="1932537" cy="11350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68F71A6-6D53-68F0-4BA0-3774C3528F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659265"/>
            <a:ext cx="2871161" cy="118485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1887F86-68DE-7A65-4E33-72DE9FDB316D}"/>
              </a:ext>
            </a:extLst>
          </p:cNvPr>
          <p:cNvSpPr txBox="1"/>
          <p:nvPr/>
        </p:nvSpPr>
        <p:spPr>
          <a:xfrm>
            <a:off x="978994" y="1353474"/>
            <a:ext cx="3430044" cy="60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cs-CZ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template_name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= sd_g_c_sd_1h_avg;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en-US" sz="28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8A9A57-C56F-6AFB-8421-D8C9873AD9C5}"/>
              </a:ext>
            </a:extLst>
          </p:cNvPr>
          <p:cNvSpPr txBox="1"/>
          <p:nvPr/>
        </p:nvSpPr>
        <p:spPr>
          <a:xfrm>
            <a:off x="978993" y="5465149"/>
            <a:ext cx="3430044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cs-CZ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modifier_suffix_name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ofdeception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template_name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= sd_g_c_sd_1h_avg;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en-US" sz="28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7E2D4C-EC48-5E28-3B1F-73A87ECA3037}"/>
              </a:ext>
            </a:extLst>
          </p:cNvPr>
          <p:cNvSpPr txBox="1"/>
          <p:nvPr/>
        </p:nvSpPr>
        <p:spPr>
          <a:xfrm>
            <a:off x="978995" y="2826864"/>
            <a:ext cx="3430044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cs-CZ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modifier_suffix_name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ofaccuracy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template_name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= sd_g_c_sd_1h_avg;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en-US" sz="28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89F2E5-9792-9268-9398-F9219E6C5F6D}"/>
              </a:ext>
            </a:extLst>
          </p:cNvPr>
          <p:cNvSpPr txBox="1"/>
          <p:nvPr/>
        </p:nvSpPr>
        <p:spPr>
          <a:xfrm>
            <a:off x="978994" y="4160287"/>
            <a:ext cx="3430044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cs-CZ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modifier_suffix_name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ofthunder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1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template_name</a:t>
            </a:r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 = sd_g_c_sd_1h_avg;</a:t>
            </a:r>
          </a:p>
          <a:p>
            <a:r>
              <a:rPr lang="en-US" sz="11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en-US" sz="2800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5857E18-D9B1-EAF6-73CE-D345F55211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7105" y="938600"/>
            <a:ext cx="337448" cy="1458259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97FC6EC-83B5-A74F-2A8B-DC2A29FF90B8}"/>
              </a:ext>
            </a:extLst>
          </p:cNvPr>
          <p:cNvSpPr/>
          <p:nvPr/>
        </p:nvSpPr>
        <p:spPr>
          <a:xfrm>
            <a:off x="4639136" y="1475178"/>
            <a:ext cx="1249378" cy="2464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8C0F5D42-229B-E73A-5509-6FA13C3AE3CA}"/>
              </a:ext>
            </a:extLst>
          </p:cNvPr>
          <p:cNvSpPr/>
          <p:nvPr/>
        </p:nvSpPr>
        <p:spPr>
          <a:xfrm>
            <a:off x="4639136" y="3073316"/>
            <a:ext cx="1249378" cy="2464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68F572F-5A80-9D65-80D8-EC52A5C999A4}"/>
              </a:ext>
            </a:extLst>
          </p:cNvPr>
          <p:cNvSpPr/>
          <p:nvPr/>
        </p:nvSpPr>
        <p:spPr>
          <a:xfrm>
            <a:off x="4639136" y="4366629"/>
            <a:ext cx="1249378" cy="2464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B8384BCA-39E9-F293-AE74-0A65EFB3EE37}"/>
              </a:ext>
            </a:extLst>
          </p:cNvPr>
          <p:cNvSpPr/>
          <p:nvPr/>
        </p:nvSpPr>
        <p:spPr>
          <a:xfrm>
            <a:off x="4613340" y="5707946"/>
            <a:ext cx="1249378" cy="2464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 descr="Paper with solid fill">
            <a:extLst>
              <a:ext uri="{FF2B5EF4-FFF2-40B4-BE49-F238E27FC236}">
                <a16:creationId xmlns:a16="http://schemas.microsoft.com/office/drawing/2014/main" id="{116EC347-A993-CBC8-262C-4D5BEA0848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70526" y="1361000"/>
            <a:ext cx="241693" cy="241693"/>
          </a:xfrm>
          <a:prstGeom prst="rect">
            <a:avLst/>
          </a:prstGeom>
        </p:spPr>
      </p:pic>
      <p:pic>
        <p:nvPicPr>
          <p:cNvPr id="11" name="Graphic 10" descr="Paper with solid fill">
            <a:extLst>
              <a:ext uri="{FF2B5EF4-FFF2-40B4-BE49-F238E27FC236}">
                <a16:creationId xmlns:a16="http://schemas.microsoft.com/office/drawing/2014/main" id="{77DCD11C-CD65-459C-74CA-093497ACAC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67344" y="2831623"/>
            <a:ext cx="241693" cy="241693"/>
          </a:xfrm>
          <a:prstGeom prst="rect">
            <a:avLst/>
          </a:prstGeom>
        </p:spPr>
      </p:pic>
      <p:pic>
        <p:nvPicPr>
          <p:cNvPr id="12" name="Graphic 11" descr="Paper with solid fill">
            <a:extLst>
              <a:ext uri="{FF2B5EF4-FFF2-40B4-BE49-F238E27FC236}">
                <a16:creationId xmlns:a16="http://schemas.microsoft.com/office/drawing/2014/main" id="{C852D3D2-0609-261E-88FC-2F4A0FAB16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70524" y="4178055"/>
            <a:ext cx="241693" cy="241693"/>
          </a:xfrm>
          <a:prstGeom prst="rect">
            <a:avLst/>
          </a:prstGeom>
        </p:spPr>
      </p:pic>
      <p:pic>
        <p:nvPicPr>
          <p:cNvPr id="14" name="Graphic 13" descr="Paper with solid fill">
            <a:extLst>
              <a:ext uri="{FF2B5EF4-FFF2-40B4-BE49-F238E27FC236}">
                <a16:creationId xmlns:a16="http://schemas.microsoft.com/office/drawing/2014/main" id="{F9E7D5F7-9FEA-F0B7-53FC-54A8CD553A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70523" y="5481052"/>
            <a:ext cx="241693" cy="24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33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5" grpId="0" animBg="1"/>
      <p:bldP spid="37" grpId="0" animBg="1"/>
      <p:bldP spid="3" grpId="0" animBg="1"/>
      <p:bldP spid="4" grpId="0" animBg="1"/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34376-2163-8D02-41F7-B9DD31B28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Weapon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A27302-C801-866C-D9EC-0CF23C6205DE}"/>
              </a:ext>
            </a:extLst>
          </p:cNvPr>
          <p:cNvSpPr txBox="1"/>
          <p:nvPr/>
        </p:nvSpPr>
        <p:spPr>
          <a:xfrm>
            <a:off x="1004935" y="1696853"/>
            <a:ext cx="5531668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Weapon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Weapon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WeaponData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data) { ... }</a:t>
            </a: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ItemStats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stats;</a:t>
            </a: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List&lt;Enchantment&gt; enchantments;</a:t>
            </a:r>
          </a:p>
          <a:p>
            <a:endParaRPr lang="en-US" sz="1050" dirty="0">
              <a:solidFill>
                <a:srgbClr val="000000"/>
              </a:solidFill>
              <a:latin typeface="Cascadia Mono" panose="020B06090200000200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DBFAD6-5664-5A20-CC19-E4AAE7AB8048}"/>
              </a:ext>
            </a:extLst>
          </p:cNvPr>
          <p:cNvSpPr txBox="1"/>
          <p:nvPr/>
        </p:nvSpPr>
        <p:spPr>
          <a:xfrm>
            <a:off x="1004934" y="3450683"/>
            <a:ext cx="697116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public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ItemStats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Get</a:t>
            </a:r>
            <a:r>
              <a:rPr kumimoji="0" lang="cs-CZ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Weapon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Stats()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{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var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aggregate 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this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.stats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;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foreach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(var enchantment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in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enchantments)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aggregate +=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enchantment.Get</a:t>
            </a:r>
            <a:r>
              <a:rPr kumimoji="0" lang="cs-CZ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Enchantment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Stats();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return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aggregate;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}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1B2035-5AC3-58B1-68F5-A88A51E5C9BE}"/>
              </a:ext>
            </a:extLst>
          </p:cNvPr>
          <p:cNvSpPr txBox="1"/>
          <p:nvPr/>
        </p:nvSpPr>
        <p:spPr>
          <a:xfrm>
            <a:off x="6864204" y="2760986"/>
            <a:ext cx="259666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 err="1"/>
              <a:t>Weapons</a:t>
            </a:r>
            <a:r>
              <a:rPr lang="cs-CZ" dirty="0"/>
              <a:t> </a:t>
            </a:r>
            <a:r>
              <a:rPr lang="cs-CZ" dirty="0" err="1"/>
              <a:t>store</a:t>
            </a:r>
            <a:r>
              <a:rPr lang="cs-CZ" dirty="0"/>
              <a:t>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enchantments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40778E-585A-FCAF-3E9F-72D51B6562B8}"/>
              </a:ext>
            </a:extLst>
          </p:cNvPr>
          <p:cNvSpPr txBox="1"/>
          <p:nvPr/>
        </p:nvSpPr>
        <p:spPr>
          <a:xfrm>
            <a:off x="6864203" y="5051121"/>
            <a:ext cx="259666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 err="1"/>
              <a:t>Weapons</a:t>
            </a:r>
            <a:r>
              <a:rPr lang="cs-CZ" dirty="0"/>
              <a:t> and </a:t>
            </a:r>
            <a:r>
              <a:rPr lang="cs-CZ" dirty="0" err="1"/>
              <a:t>Enchantment</a:t>
            </a:r>
            <a:r>
              <a:rPr lang="cs-CZ" dirty="0"/>
              <a:t> </a:t>
            </a:r>
            <a:r>
              <a:rPr lang="cs-CZ" dirty="0" err="1"/>
              <a:t>statistics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aggregated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2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8104-1A2C-D3E8-C90B-BAD6D6208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Enchantment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r>
              <a:rPr lang="cs-CZ" dirty="0"/>
              <a:t> 1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9C8EEB-1719-29E6-FDA4-97A011FA2E56}"/>
              </a:ext>
            </a:extLst>
          </p:cNvPr>
          <p:cNvSpPr txBox="1"/>
          <p:nvPr/>
        </p:nvSpPr>
        <p:spPr>
          <a:xfrm>
            <a:off x="1267485" y="1466428"/>
            <a:ext cx="610203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Enchantment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Enchantment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type)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type;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type;</a:t>
            </a: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E6BA8E-479C-107A-9E33-396ECD95F73F}"/>
              </a:ext>
            </a:extLst>
          </p:cNvPr>
          <p:cNvSpPr txBox="1"/>
          <p:nvPr/>
        </p:nvSpPr>
        <p:spPr>
          <a:xfrm>
            <a:off x="1267485" y="3429000"/>
            <a:ext cx="610203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public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ItemStats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GetEnchantmentStats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()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{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switch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(type)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{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case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"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ofaccuracy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"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///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case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"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ofthunder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"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///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case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"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ofdeception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A3151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"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///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case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...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    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    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+mn-cs"/>
              </a:rPr>
              <a:t>    }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DFA779-F3B5-E67C-589F-2AF40856E5E2}"/>
              </a:ext>
            </a:extLst>
          </p:cNvPr>
          <p:cNvSpPr txBox="1"/>
          <p:nvPr/>
        </p:nvSpPr>
        <p:spPr>
          <a:xfrm>
            <a:off x="5860847" y="4696768"/>
            <a:ext cx="3413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</a:rPr>
              <a:t>❌</a:t>
            </a:r>
            <a:r>
              <a:rPr lang="cs-CZ" sz="2400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cs-CZ" sz="2400" dirty="0" err="1"/>
              <a:t>Low</a:t>
            </a:r>
            <a:r>
              <a:rPr lang="cs-CZ" sz="2400" dirty="0"/>
              <a:t> </a:t>
            </a:r>
            <a:r>
              <a:rPr lang="cs-CZ" sz="2400" dirty="0" err="1"/>
              <a:t>cohesion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44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8104-1A2C-D3E8-C90B-BAD6D6208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Enchantment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r>
              <a:rPr lang="cs-CZ" dirty="0"/>
              <a:t> 2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7E90F0-03B3-BFA8-4F9B-2C75A20A9E22}"/>
              </a:ext>
            </a:extLst>
          </p:cNvPr>
          <p:cNvSpPr txBox="1"/>
          <p:nvPr/>
        </p:nvSpPr>
        <p:spPr>
          <a:xfrm>
            <a:off x="1140736" y="1930400"/>
            <a:ext cx="610203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EnchantmentOfAccuracy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ItemStats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GetEnchantmentStats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{ ...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EnchantmentOfThunder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ItemStats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GetEnchantmentStats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{ ...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EnchantmentOfDeception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ItemStats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GetEnchantmentStats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{ ...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3706AE-D2D7-510C-EB4C-1A3FE47675D7}"/>
              </a:ext>
            </a:extLst>
          </p:cNvPr>
          <p:cNvSpPr txBox="1"/>
          <p:nvPr/>
        </p:nvSpPr>
        <p:spPr>
          <a:xfrm>
            <a:off x="7363722" y="3429000"/>
            <a:ext cx="3413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arial" panose="020B0604020202020204" pitchFamily="34" charset="0"/>
              </a:rPr>
              <a:t>✔️</a:t>
            </a:r>
            <a:r>
              <a:rPr lang="cs-CZ" sz="2400" dirty="0"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cs-CZ" sz="2400" dirty="0" err="1">
                <a:highlight>
                  <a:srgbClr val="FFFFFF"/>
                </a:highlight>
              </a:rPr>
              <a:t>High</a:t>
            </a:r>
            <a:r>
              <a:rPr lang="cs-CZ" sz="2400" dirty="0"/>
              <a:t> </a:t>
            </a:r>
            <a:r>
              <a:rPr lang="cs-CZ" sz="2400" dirty="0" err="1"/>
              <a:t>cohesion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0509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DBA1D-67D3-22BB-E3B3-E7B0D71BF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Enchantment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r>
              <a:rPr lang="cs-CZ" dirty="0"/>
              <a:t> 2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DE8ACE-5863-28CA-D328-3FEFB97944CD}"/>
              </a:ext>
            </a:extLst>
          </p:cNvPr>
          <p:cNvSpPr txBox="1"/>
          <p:nvPr/>
        </p:nvSpPr>
        <p:spPr>
          <a:xfrm>
            <a:off x="1149790" y="1930400"/>
            <a:ext cx="781313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EnchantmentFactory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CreateEnchantment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type)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switch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(type)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case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ofaccuracy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EnchantmentOfAccuracy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case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ofthunder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EnchantmentOfThunder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case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ofdeception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EnchantmentOfDeception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case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...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72DF01-EF99-1FBD-6E0D-68E6534D5C2E}"/>
              </a:ext>
            </a:extLst>
          </p:cNvPr>
          <p:cNvSpPr txBox="1"/>
          <p:nvPr/>
        </p:nvSpPr>
        <p:spPr>
          <a:xfrm>
            <a:off x="7328778" y="3700115"/>
            <a:ext cx="3413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</a:rPr>
              <a:t>❌</a:t>
            </a:r>
            <a:r>
              <a:rPr lang="cs-CZ" sz="2400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cs-CZ" sz="2400" dirty="0" err="1"/>
              <a:t>Coupling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0128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11998-9571-B367-C73E-87732BAC9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Dynamic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Pattern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B98EA-3C1D-71E9-D5AB-FFF02FAC0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41879"/>
            <a:ext cx="8596668" cy="12684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0" i="0" dirty="0">
                <a:solidFill>
                  <a:srgbClr val="202122"/>
                </a:solidFill>
                <a:effectLst/>
                <a:highlight>
                  <a:srgbClr val="FDFDFD"/>
                </a:highlight>
                <a:latin typeface="Georgia Pro" panose="020F0502020204030204" pitchFamily="18" charset="0"/>
              </a:rPr>
              <a:t>"</a:t>
            </a:r>
            <a:r>
              <a:rPr lang="en-US" sz="2400" dirty="0"/>
              <a:t>How can we define an interface for creating objects that implement a given contract without tying it to concrete implementations of these contracts?</a:t>
            </a:r>
            <a:r>
              <a:rPr lang="en-US" sz="2400" b="0" i="0" dirty="0">
                <a:solidFill>
                  <a:srgbClr val="202122"/>
                </a:solidFill>
                <a:effectLst/>
                <a:highlight>
                  <a:srgbClr val="FDFDFD"/>
                </a:highlight>
                <a:latin typeface="Georgia Pro" panose="02040502050405020303" pitchFamily="18" charset="0"/>
              </a:rPr>
              <a:t>"</a:t>
            </a:r>
            <a:endParaRPr lang="cs-CZ" sz="2400" b="0" i="0" dirty="0">
              <a:solidFill>
                <a:srgbClr val="202122"/>
              </a:solidFill>
              <a:effectLst/>
              <a:highlight>
                <a:srgbClr val="FDFDFD"/>
              </a:highlight>
              <a:latin typeface="Georgia Pro" panose="02040502050405020303" pitchFamily="18" charset="0"/>
            </a:endParaRPr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3359D75-4F3A-BB42-8852-357DE3E5CE5C}"/>
              </a:ext>
            </a:extLst>
          </p:cNvPr>
          <p:cNvSpPr txBox="1">
            <a:spLocks/>
          </p:cNvSpPr>
          <p:nvPr/>
        </p:nvSpPr>
        <p:spPr>
          <a:xfrm>
            <a:off x="677334" y="3727924"/>
            <a:ext cx="8596668" cy="15774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400" dirty="0">
                <a:solidFill>
                  <a:srgbClr val="202122"/>
                </a:solidFill>
                <a:highlight>
                  <a:srgbClr val="FDFDFD"/>
                </a:highlight>
                <a:latin typeface="Georgia Pro" panose="02040502050405020303" pitchFamily="18" charset="0"/>
              </a:rPr>
              <a:t>"</a:t>
            </a:r>
            <a:r>
              <a:rPr lang="en-US" sz="2400" dirty="0"/>
              <a:t>Establish an interface for creating objects that implement a specific contract and store the concrete type information of the instances to be created in metadata.</a:t>
            </a:r>
            <a:r>
              <a:rPr lang="en-US" sz="2400" dirty="0">
                <a:solidFill>
                  <a:srgbClr val="202122"/>
                </a:solidFill>
                <a:highlight>
                  <a:srgbClr val="FDFDFD"/>
                </a:highlight>
                <a:latin typeface="Georgia Pro" panose="02040502050405020303" pitchFamily="18" charset="0"/>
              </a:rPr>
              <a:t>"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09880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3F8CB-72C8-A84C-94B0-6AAE7F878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Dynamic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Pattern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0FE21-A8AD-2113-B109-7E54E8D4293A}"/>
              </a:ext>
            </a:extLst>
          </p:cNvPr>
          <p:cNvSpPr txBox="1"/>
          <p:nvPr/>
        </p:nvSpPr>
        <p:spPr>
          <a:xfrm>
            <a:off x="497892" y="1609932"/>
            <a:ext cx="645679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[Enchantment(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ofaccuracy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)]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EnchantmentOfAccuracy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IEnchantment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ItemStats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GetEnchantmentStats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{ ...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E394B56-4825-D10D-4104-1FF86713A921}"/>
              </a:ext>
            </a:extLst>
          </p:cNvPr>
          <p:cNvSpPr/>
          <p:nvPr/>
        </p:nvSpPr>
        <p:spPr>
          <a:xfrm flipH="1">
            <a:off x="4680640" y="1609932"/>
            <a:ext cx="1720158" cy="2716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DB8625-F9B0-2294-DE83-625F10C49BC0}"/>
              </a:ext>
            </a:extLst>
          </p:cNvPr>
          <p:cNvSpPr txBox="1"/>
          <p:nvPr/>
        </p:nvSpPr>
        <p:spPr>
          <a:xfrm>
            <a:off x="6775246" y="1561068"/>
            <a:ext cx="305681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 err="1"/>
              <a:t>Add</a:t>
            </a:r>
            <a:r>
              <a:rPr lang="cs-CZ" dirty="0"/>
              <a:t> metadata to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code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E922F3-9C37-6ED8-30B5-B17A39292111}"/>
              </a:ext>
            </a:extLst>
          </p:cNvPr>
          <p:cNvSpPr txBox="1"/>
          <p:nvPr/>
        </p:nvSpPr>
        <p:spPr>
          <a:xfrm>
            <a:off x="950614" y="3524577"/>
            <a:ext cx="4353799" cy="30008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[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ofaccuracy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]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type = suffix;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screen_name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900" dirty="0">
                <a:solidFill>
                  <a:srgbClr val="A31515"/>
                </a:solidFill>
                <a:latin typeface="Cascadia Mono" panose="020B0609020000020004" pitchFamily="49" charset="0"/>
              </a:rPr>
              <a:t>"of Accuracy"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power = 1;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object_types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= melee;</a:t>
            </a:r>
            <a:endParaRPr lang="cs-CZ" sz="9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9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[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pierce_chance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]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alteration = 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alter_piercing_damage_chance_melee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value = 1;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description = </a:t>
            </a:r>
            <a:r>
              <a:rPr lang="en-US" sz="900" dirty="0">
                <a:solidFill>
                  <a:srgbClr val="A31515"/>
                </a:solidFill>
                <a:latin typeface="Cascadia Mono" panose="020B0609020000020004" pitchFamily="49" charset="0"/>
              </a:rPr>
              <a:t>"+1% Chance to Inflict a Piercing Hit"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duration = </a:t>
            </a:r>
            <a:r>
              <a:rPr lang="en-US" sz="900" dirty="0">
                <a:solidFill>
                  <a:srgbClr val="808080"/>
                </a:solidFill>
                <a:latin typeface="Cascadia Mono" panose="020B0609020000020004" pitchFamily="49" charset="0"/>
              </a:rPr>
              <a:t>#infinite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is_permanent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900" dirty="0">
                <a:solidFill>
                  <a:srgbClr val="0000FF"/>
                </a:solidFill>
                <a:latin typeface="Cascadia Mono" panose="020B0609020000020004" pitchFamily="49" charset="0"/>
              </a:rPr>
              <a:t>true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is_single_instance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9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effect_script_equip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= dam_haze_05_lgr;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effect_script_hit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= hit_spark_10_lgr;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9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cs-CZ" sz="9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9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classname</a:t>
            </a:r>
            <a:r>
              <a:rPr lang="cs-CZ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9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cs-CZ" sz="9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Demo.Enchantments.EnchantmentOfAccuracy</a:t>
            </a:r>
            <a:r>
              <a:rPr lang="en-US" sz="9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9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A898F7-488F-63C2-E53F-0D25F1287FB1}"/>
              </a:ext>
            </a:extLst>
          </p:cNvPr>
          <p:cNvSpPr txBox="1"/>
          <p:nvPr/>
        </p:nvSpPr>
        <p:spPr>
          <a:xfrm>
            <a:off x="6775245" y="3863074"/>
            <a:ext cx="305681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/>
              <a:t>Or </a:t>
            </a:r>
            <a:r>
              <a:rPr lang="cs-CZ" dirty="0" err="1"/>
              <a:t>add</a:t>
            </a:r>
            <a:r>
              <a:rPr lang="cs-CZ" dirty="0"/>
              <a:t> metadata to a </a:t>
            </a:r>
            <a:r>
              <a:rPr lang="cs-CZ" dirty="0" err="1"/>
              <a:t>file</a:t>
            </a:r>
            <a:r>
              <a:rPr lang="cs-CZ" dirty="0"/>
              <a:t> (</a:t>
            </a:r>
            <a:r>
              <a:rPr lang="cs-CZ" dirty="0" err="1"/>
              <a:t>might</a:t>
            </a:r>
            <a:r>
              <a:rPr lang="cs-CZ" dirty="0"/>
              <a:t> </a:t>
            </a:r>
            <a:r>
              <a:rPr lang="cs-CZ" dirty="0" err="1"/>
              <a:t>also</a:t>
            </a:r>
            <a:r>
              <a:rPr lang="cs-CZ" dirty="0"/>
              <a:t> </a:t>
            </a:r>
            <a:r>
              <a:rPr lang="cs-CZ" dirty="0" err="1"/>
              <a:t>contain</a:t>
            </a:r>
            <a:r>
              <a:rPr lang="cs-CZ" dirty="0"/>
              <a:t> </a:t>
            </a:r>
            <a:r>
              <a:rPr lang="cs-CZ" dirty="0" err="1"/>
              <a:t>parts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logic</a:t>
            </a:r>
            <a:r>
              <a:rPr lang="cs-CZ" dirty="0"/>
              <a:t>)</a:t>
            </a:r>
            <a:endParaRPr lang="en-US" dirty="0"/>
          </a:p>
        </p:txBody>
      </p:sp>
      <p:pic>
        <p:nvPicPr>
          <p:cNvPr id="22" name="Graphic 21" descr="Paper with solid fill">
            <a:extLst>
              <a:ext uri="{FF2B5EF4-FFF2-40B4-BE49-F238E27FC236}">
                <a16:creationId xmlns:a16="http://schemas.microsoft.com/office/drawing/2014/main" id="{977A2569-1715-8501-DFA0-28254FD38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7213" y="3552135"/>
            <a:ext cx="457200" cy="4572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A7B952C-7C40-4C31-A124-489C5A9E4D50}"/>
              </a:ext>
            </a:extLst>
          </p:cNvPr>
          <p:cNvSpPr txBox="1"/>
          <p:nvPr/>
        </p:nvSpPr>
        <p:spPr>
          <a:xfrm>
            <a:off x="6775244" y="2262253"/>
            <a:ext cx="305681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 err="1"/>
              <a:t>Query</a:t>
            </a:r>
            <a:r>
              <a:rPr lang="cs-CZ" dirty="0"/>
              <a:t> metadata to </a:t>
            </a:r>
            <a:r>
              <a:rPr lang="cs-CZ" dirty="0" err="1"/>
              <a:t>get</a:t>
            </a:r>
            <a:r>
              <a:rPr lang="cs-CZ" dirty="0"/>
              <a:t> </a:t>
            </a:r>
            <a:r>
              <a:rPr lang="cs-CZ" dirty="0" err="1"/>
              <a:t>concrete</a:t>
            </a:r>
            <a:r>
              <a:rPr lang="cs-CZ" dirty="0"/>
              <a:t> </a:t>
            </a:r>
            <a:r>
              <a:rPr lang="cs-CZ" dirty="0" err="1"/>
              <a:t>types</a:t>
            </a:r>
            <a:r>
              <a:rPr lang="cs-CZ" dirty="0"/>
              <a:t> </a:t>
            </a:r>
            <a:r>
              <a:rPr lang="cs-CZ" dirty="0" err="1"/>
              <a:t>from</a:t>
            </a:r>
            <a:r>
              <a:rPr lang="cs-CZ" dirty="0"/>
              <a:t> </a:t>
            </a:r>
            <a:r>
              <a:rPr lang="cs-CZ" dirty="0" err="1"/>
              <a:t>strings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58E1BA-8FB7-BF13-F4B6-2862506800CF}"/>
              </a:ext>
            </a:extLst>
          </p:cNvPr>
          <p:cNvSpPr txBox="1"/>
          <p:nvPr/>
        </p:nvSpPr>
        <p:spPr>
          <a:xfrm>
            <a:off x="6775244" y="6014870"/>
            <a:ext cx="30568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/>
              <a:t>Reference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target</a:t>
            </a:r>
            <a:r>
              <a:rPr lang="cs-CZ" dirty="0"/>
              <a:t> type</a:t>
            </a:r>
            <a:endParaRPr lang="en-US" dirty="0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0E6778E4-F011-4DCA-9817-93104D9A8159}"/>
              </a:ext>
            </a:extLst>
          </p:cNvPr>
          <p:cNvSpPr/>
          <p:nvPr/>
        </p:nvSpPr>
        <p:spPr>
          <a:xfrm flipH="1">
            <a:off x="5576934" y="6112598"/>
            <a:ext cx="823863" cy="2716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2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15" grpId="0" animBg="1"/>
      <p:bldP spid="19" grpId="0" animBg="1"/>
      <p:bldP spid="20" grpId="0" animBg="1"/>
      <p:bldP spid="23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1AEBD-6E6F-EBEE-EE83-9BFD4E248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Dynamic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Pattern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FAF6B4-7B96-A605-389F-96185AAD5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646375"/>
            <a:ext cx="8327474" cy="460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9086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ThemePatterns</Template>
  <TotalTime>504</TotalTime>
  <Words>1025</Words>
  <Application>Microsoft Office PowerPoint</Application>
  <PresentationFormat>Widescreen</PresentationFormat>
  <Paragraphs>198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</vt:lpstr>
      <vt:lpstr>Cascadia Mono</vt:lpstr>
      <vt:lpstr>Georgia Pro</vt:lpstr>
      <vt:lpstr>Trebuchet MS</vt:lpstr>
      <vt:lpstr>Wingdings 3</vt:lpstr>
      <vt:lpstr>Facet</vt:lpstr>
      <vt:lpstr>Dynamic Factory Pattern</vt:lpstr>
      <vt:lpstr>Motivation – Data Parsing</vt:lpstr>
      <vt:lpstr>Weapon Implementation</vt:lpstr>
      <vt:lpstr>Enchantment Implementation 1</vt:lpstr>
      <vt:lpstr>Enchantment Implementation 2</vt:lpstr>
      <vt:lpstr>Enchantment Implementation 2</vt:lpstr>
      <vt:lpstr>Dynamic Factory Pattern</vt:lpstr>
      <vt:lpstr>Dynamic Factory Pattern</vt:lpstr>
      <vt:lpstr>Dynamic Factory Pattern</vt:lpstr>
      <vt:lpstr>Variations</vt:lpstr>
      <vt:lpstr>Known Use Cases</vt:lpstr>
      <vt:lpstr>Related Patterns</vt:lpstr>
      <vt:lpstr>Summary</vt:lpstr>
      <vt:lpstr>Dynamic Enchantment Factory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Factory pattern</dc:title>
  <dc:creator>Vojtěch Viktorin</dc:creator>
  <cp:lastModifiedBy>Vojtěch Viktorin</cp:lastModifiedBy>
  <cp:revision>15</cp:revision>
  <dcterms:created xsi:type="dcterms:W3CDTF">2024-05-16T14:40:29Z</dcterms:created>
  <dcterms:modified xsi:type="dcterms:W3CDTF">2024-05-19T21:07:49Z</dcterms:modified>
</cp:coreProperties>
</file>