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9" r:id="rId14"/>
    <p:sldId id="270" r:id="rId15"/>
    <p:sldId id="271" r:id="rId16"/>
    <p:sldId id="273" r:id="rId17"/>
    <p:sldId id="274" r:id="rId18"/>
    <p:sldId id="276" r:id="rId19"/>
    <p:sldId id="275" r:id="rId20"/>
    <p:sldId id="27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62AC"/>
    <a:srgbClr val="663300"/>
    <a:srgbClr val="D60093"/>
    <a:srgbClr val="008EC0"/>
    <a:srgbClr val="005A9E"/>
    <a:srgbClr val="33CC33"/>
    <a:srgbClr val="00487E"/>
    <a:srgbClr val="0144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>
        <p:scale>
          <a:sx n="125" d="100"/>
          <a:sy n="125" d="100"/>
        </p:scale>
        <p:origin x="1188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4F4576F-4812-590E-702A-4D007C9A83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0475BC-3C7C-4F08-C193-C56D4AAD931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C4CCA-E4B4-447F-AD99-63AAA2DB2313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94BAD1-8438-063C-98F2-0243D42B74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5D7AE5-74BC-7294-3EFF-77685F05415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FEF96-5CF4-4F8A-9924-D5744582BB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0825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FBC9EA-FA22-4143-89E0-AC4FF3CC2BBE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7FA15-E6F8-4C7E-B034-71BF1D80F5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11441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15717-46C7-1351-1B44-4AC7F5FDC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06856E-11A7-1CCE-DF02-76D619D8C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C530C-5B0B-8F83-6173-5538BC8B5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91F9-BE9C-410D-921D-F663F22B3EB3}" type="datetime1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F50173-28FB-345B-AB68-59D6BC5E3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Timotej Kotlín - Iterator Pattern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60463-3D92-E81E-8C32-6336454C7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586330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8D61D-2FE4-1B8C-70AB-4E0069B0F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59820E-70E2-F93A-BE94-F0C27F927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37028-DD1E-CA1D-F258-F39209AAD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86E78-774C-4B64-B2F2-776CA4644D50}" type="datetime1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AC659-28AD-44A6-B8A2-7256385AA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Timotej Kotlín - Iterator Pattern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4F4A5-ED38-E64A-1C33-39115741B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539881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5B3D84-015E-575B-11D3-9B7FD4F1FF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2C0B42-08FD-8A9A-2131-8B82B5DE8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0B3E7F-184F-6F09-16A0-FCAFEAC78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BA67C-D699-4375-B3DD-AC58693AC646}" type="datetime1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EA0C11-3CE5-783F-5949-0AE5A572B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Timotej Kotlín - Iterator Pattern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40D87-39CF-2E05-391D-53BC2C7C5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890472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2373D-ECA3-C725-0E5D-70E953D24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D6B2B-B749-9AEF-4770-39B016525F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355C7-C9EE-574A-3A2B-F0BB3E5DB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4F64-9A72-41C4-AD3B-B2FFD5B08B05}" type="datetime1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4D930-5855-6468-4801-DA1DA2623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Timotej Kotlín - Iterator Pattern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D7737B-873F-CB89-5120-5080DD4B7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102114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E0D29-8F7B-4398-EBB4-8909EB916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3B019C-D040-DDC2-B6F2-910E712434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775570-A5CB-0E58-F15A-AB8FB39D5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93C8-91A8-4437-B9E4-ECA683C8C6FC}" type="datetime1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B3417-2C7D-62DF-7372-35836904F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Timotej Kotlín - Iterator Pattern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64AEEF-32AF-C58A-5C7A-98CB51A26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4494686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D8C1C-F393-7253-F673-F1281E133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866C95-83BF-95DE-2D56-060612B456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764D1C-FD80-6C3B-DBD3-DE8E178C8D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37197B-9200-4EE2-7622-BAC444495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C032-ABD3-4969-B485-141C870AAF9C}" type="datetime1">
              <a:rPr lang="en-GB" smtClean="0"/>
              <a:t>30/03/2025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8B9FFE-9CC7-7AE4-5C22-9FDEDA225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Timotej Kotlín - Iterator Pattern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5D2C0-7A80-6E04-521B-B2F8855E4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719453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AC299-4CC8-84F6-EC21-B42034934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79BAE1-3333-5CB4-A627-FACAAF909F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8708E5-8916-ED7B-6EFD-E48B674A6E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C5EAC5-A727-EA0A-3A44-3CA6B1C684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0391D7-FCCC-5296-C778-317B950289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F20E4A-8450-1184-6A31-235561D83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0292-68BE-40C9-BB00-E387C6771AA6}" type="datetime1">
              <a:rPr lang="en-GB" smtClean="0"/>
              <a:t>30/03/2025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31FBE0-B795-1B42-C7B0-69A846657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Timotej Kotlín - Iterator Pattern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A1B489-C506-2424-DC6E-41C8D4ED2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94659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C7F93-7B3D-6179-4E54-D275E381D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72A9C2-B982-F4BF-F9D8-7CACB0955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0359B-CA1B-4EDE-83B8-B9ABC9E29E1A}" type="datetime1">
              <a:rPr lang="en-GB" smtClean="0"/>
              <a:t>30/03/2025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EB11AE-AA52-8893-143D-F3910C155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Timotej Kotlín - Iterator Pattern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639AB3-0CD0-CCAB-82E5-155457B76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063865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429DC8-4132-CD6B-6974-FDE20976E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EC18-F79F-42C6-84AA-4389C68F4AE8}" type="datetime1">
              <a:rPr lang="en-GB" smtClean="0"/>
              <a:t>30/03/2025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E5D7E4-B7F0-E2CD-3B11-604F3CEFD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Timotej Kotlín - Iterator Pattern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47352D-ECD2-0CEC-C2BA-25D1AF044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441830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5E9E2-F9B5-61C1-0740-B6E03F44D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8FE7A-E036-ADBB-D054-30F01D6C2A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6AF250-7D09-FA36-89A6-6728F42E76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123888-5AFF-E315-D68F-72316E404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96E2-66B0-4ED8-85FB-E43A69D4ABB4}" type="datetime1">
              <a:rPr lang="en-GB" smtClean="0"/>
              <a:t>30/03/2025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BD69C3-9FE3-F1DA-01C9-6DFFAE0D7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Timotej Kotlín - Iterator Pattern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4278B-87DF-D06A-8208-A1DB26415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0348488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116B6-FD80-3121-4865-33C9F652F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5C1302-21A8-A883-11C7-BB74A6E23A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2D8A12-EDE3-69CC-433A-C1117F69E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CD88DB-58B6-52E5-5883-00C4E0CB2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CCE6C-36BD-481E-9898-C21264F38F5B}" type="datetime1">
              <a:rPr lang="en-GB" smtClean="0"/>
              <a:t>30/03/2025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4541AE-A909-3A80-5302-9AD82CE60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Timotej Kotlín - Iterator Pattern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2C9180-56AE-1CF6-FBAE-2D0C0F8AF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911907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5A9228-F2DC-3AC8-5960-AF81611BB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B15FFA-A0FA-66D7-B602-37BC819B8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127133-DDEA-D906-D0D6-6946B4AB48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0112B-A71B-43CD-BF5A-CA6A2E472C48}" type="datetime1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BFA1C-3411-2F29-969B-9C6D7471BE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Timotej Kotlín - Iterator Pattern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73FCE0-781A-D354-038D-7AFE088847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70B74-389A-4A14-9148-CB0F7A50E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059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terator in Python / Design Patterns">
            <a:extLst>
              <a:ext uri="{FF2B5EF4-FFF2-40B4-BE49-F238E27FC236}">
                <a16:creationId xmlns:a16="http://schemas.microsoft.com/office/drawing/2014/main" id="{170CB195-614D-D50C-621C-9569359F9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564" y="-874883"/>
            <a:ext cx="12050871" cy="860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5D812-D6FE-57DE-4304-CD009AA7D3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Iterator</a:t>
            </a:r>
            <a:endParaRPr lang="en-GB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93DE49-0AC3-A674-95D3-7CA2BC6D53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0144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Timotej </a:t>
            </a:r>
            <a:r>
              <a:rPr lang="en-US" noProof="0" dirty="0">
                <a:solidFill>
                  <a:srgbClr val="0144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Kotlín</a:t>
            </a:r>
            <a:endParaRPr lang="en-GB" dirty="0">
              <a:solidFill>
                <a:srgbClr val="01449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415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90EE41B-BFE5-294B-C564-1EA0789D9B16}"/>
              </a:ext>
            </a:extLst>
          </p:cNvPr>
          <p:cNvSpPr txBox="1">
            <a:spLocks/>
          </p:cNvSpPr>
          <p:nvPr/>
        </p:nvSpPr>
        <p:spPr>
          <a:xfrm>
            <a:off x="955881" y="218661"/>
            <a:ext cx="7608999" cy="71575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</a:p>
          <a:p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274C9F1-515C-D0AF-4784-9924BD391BA4}"/>
              </a:ext>
            </a:extLst>
          </p:cNvPr>
          <p:cNvSpPr txBox="1">
            <a:spLocks/>
          </p:cNvSpPr>
          <p:nvPr/>
        </p:nvSpPr>
        <p:spPr>
          <a:xfrm>
            <a:off x="1895156" y="1188635"/>
            <a:ext cx="6258244" cy="645415"/>
          </a:xfrm>
          <a:prstGeom prst="rect">
            <a:avLst/>
          </a:prstGeom>
          <a:ln w="19050" cap="flat" cmpd="sng" algn="ctr">
            <a:solidFill>
              <a:srgbClr val="0062AC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GB" sz="2000" dirty="0">
                <a:solidFill>
                  <a:srgbClr val="005A9E"/>
                </a:solidFill>
                <a:latin typeface="Consolas"/>
                <a:ea typeface="Consolas"/>
                <a:cs typeface="Consolas"/>
                <a:sym typeface="Consolas"/>
              </a:rPr>
              <a:t>auto</a:t>
            </a:r>
            <a:r>
              <a:rPr lang="en-GB" sz="20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iterator</a:t>
            </a:r>
            <a:r>
              <a:rPr lang="en-GB" sz="20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= </a:t>
            </a:r>
            <a:r>
              <a:rPr lang="en-GB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employees</a:t>
            </a:r>
            <a:r>
              <a:rPr lang="en-GB" sz="2000" dirty="0" err="1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.</a:t>
            </a:r>
            <a:r>
              <a:rPr lang="en-GB" sz="20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CreateIterator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();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GB" sz="20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PrintEmployees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iterator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);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E80B33-2D8C-7556-2D30-1DADC01863A8}"/>
              </a:ext>
            </a:extLst>
          </p:cNvPr>
          <p:cNvSpPr txBox="1"/>
          <p:nvPr/>
        </p:nvSpPr>
        <p:spPr>
          <a:xfrm>
            <a:off x="531977" y="1188635"/>
            <a:ext cx="11726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</a:pPr>
            <a:r>
              <a:rPr lang="en-GB" sz="3200" dirty="0">
                <a:latin typeface="Consolas" panose="020B0609020204030204" pitchFamily="49" charset="0"/>
                <a:cs typeface="Times New Roman" panose="02020603050405020304" pitchFamily="18" charset="0"/>
              </a:rPr>
              <a:t>C++: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809EEE4-6177-4F85-37B5-7F46409E7C98}"/>
              </a:ext>
            </a:extLst>
          </p:cNvPr>
          <p:cNvSpPr txBox="1">
            <a:spLocks/>
          </p:cNvSpPr>
          <p:nvPr/>
        </p:nvSpPr>
        <p:spPr>
          <a:xfrm>
            <a:off x="1895156" y="2918418"/>
            <a:ext cx="7980364" cy="645415"/>
          </a:xfrm>
          <a:prstGeom prst="rect">
            <a:avLst/>
          </a:prstGeom>
          <a:ln w="19050" cap="flat" cmpd="sng" algn="ctr">
            <a:solidFill>
              <a:srgbClr val="0062AC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GB" sz="2000" dirty="0" err="1">
                <a:solidFill>
                  <a:srgbClr val="005A9E"/>
                </a:solidFill>
                <a:latin typeface="Consolas"/>
                <a:ea typeface="Consolas"/>
                <a:cs typeface="Consolas"/>
                <a:sym typeface="Consolas"/>
              </a:rPr>
              <a:t>IEnumerator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GB" sz="2000" dirty="0">
                <a:solidFill>
                  <a:srgbClr val="008EC0"/>
                </a:solidFill>
                <a:latin typeface="Consolas"/>
                <a:ea typeface="Consolas"/>
                <a:cs typeface="Consolas"/>
                <a:sym typeface="Consolas"/>
              </a:rPr>
              <a:t>Employee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&gt; it = </a:t>
            </a:r>
            <a:r>
              <a:rPr lang="en-GB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employees</a:t>
            </a:r>
            <a:r>
              <a:rPr lang="en-GB" sz="2000" dirty="0" err="1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.</a:t>
            </a:r>
            <a:r>
              <a:rPr lang="en-GB" sz="20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GetEnumerator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();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GB" sz="20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PrintEmployees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(it);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136669-2BEE-5380-4F11-28C971917B15}"/>
              </a:ext>
            </a:extLst>
          </p:cNvPr>
          <p:cNvSpPr txBox="1"/>
          <p:nvPr/>
        </p:nvSpPr>
        <p:spPr>
          <a:xfrm>
            <a:off x="607852" y="2948739"/>
            <a:ext cx="10209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</a:pPr>
            <a:r>
              <a:rPr lang="en-GB" sz="3200" dirty="0">
                <a:latin typeface="Consolas" panose="020B0609020204030204" pitchFamily="49" charset="0"/>
                <a:cs typeface="Times New Roman" panose="02020603050405020304" pitchFamily="18" charset="0"/>
              </a:rPr>
              <a:t>C#: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8870E2D-279C-AC63-F5D0-E29B46DA3C42}"/>
              </a:ext>
            </a:extLst>
          </p:cNvPr>
          <p:cNvSpPr txBox="1">
            <a:spLocks/>
          </p:cNvSpPr>
          <p:nvPr/>
        </p:nvSpPr>
        <p:spPr>
          <a:xfrm>
            <a:off x="1895156" y="4708843"/>
            <a:ext cx="6524944" cy="645415"/>
          </a:xfrm>
          <a:prstGeom prst="rect">
            <a:avLst/>
          </a:prstGeom>
          <a:ln w="19050" cap="flat" cmpd="sng" algn="ctr">
            <a:solidFill>
              <a:srgbClr val="0062AC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GB" sz="2000" dirty="0">
                <a:solidFill>
                  <a:srgbClr val="005A9E"/>
                </a:solidFill>
                <a:latin typeface="Consolas"/>
                <a:ea typeface="Consolas"/>
                <a:cs typeface="Consolas"/>
                <a:sym typeface="Consolas"/>
              </a:rPr>
              <a:t>Iterator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GB" sz="2000" dirty="0">
                <a:solidFill>
                  <a:srgbClr val="008EC0"/>
                </a:solidFill>
                <a:latin typeface="Consolas"/>
                <a:ea typeface="Consolas"/>
                <a:cs typeface="Consolas"/>
                <a:sym typeface="Consolas"/>
              </a:rPr>
              <a:t>Employee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&gt; it = </a:t>
            </a:r>
            <a:r>
              <a:rPr lang="en-GB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employees</a:t>
            </a:r>
            <a:r>
              <a:rPr lang="en-GB" sz="2000" dirty="0" err="1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.</a:t>
            </a:r>
            <a:r>
              <a:rPr lang="en-GB" sz="20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iterator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();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GB" sz="20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PrintEmployees</a:t>
            </a:r>
            <a:r>
              <a:rPr lang="en-GB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(it);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93341C-435E-3E0E-683B-1D8C102CD2F2}"/>
              </a:ext>
            </a:extLst>
          </p:cNvPr>
          <p:cNvSpPr txBox="1"/>
          <p:nvPr/>
        </p:nvSpPr>
        <p:spPr>
          <a:xfrm>
            <a:off x="531977" y="4708843"/>
            <a:ext cx="16095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</a:pPr>
            <a:r>
              <a:rPr lang="en-US" sz="3200" dirty="0">
                <a:latin typeface="Consolas" panose="020B0609020204030204" pitchFamily="49" charset="0"/>
                <a:cs typeface="Times New Roman" panose="02020603050405020304" pitchFamily="18" charset="0"/>
              </a:rPr>
              <a:t>J</a:t>
            </a:r>
            <a:r>
              <a:rPr lang="en-GB" sz="3200" dirty="0">
                <a:latin typeface="Consolas" panose="020B0609020204030204" pitchFamily="49" charset="0"/>
                <a:cs typeface="Times New Roman" panose="02020603050405020304" pitchFamily="18" charset="0"/>
              </a:rPr>
              <a:t>ava:</a:t>
            </a:r>
          </a:p>
        </p:txBody>
      </p:sp>
      <p:sp>
        <p:nvSpPr>
          <p:cNvPr id="14" name="Footer Placeholder 12">
            <a:extLst>
              <a:ext uri="{FF2B5EF4-FFF2-40B4-BE49-F238E27FC236}">
                <a16:creationId xmlns:a16="http://schemas.microsoft.com/office/drawing/2014/main" id="{D42C1279-13D0-DB70-E6B0-C8079D240953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</a:p>
        </p:txBody>
      </p:sp>
      <p:sp>
        <p:nvSpPr>
          <p:cNvPr id="15" name="Slide Number Placeholder 13">
            <a:extLst>
              <a:ext uri="{FF2B5EF4-FFF2-40B4-BE49-F238E27FC236}">
                <a16:creationId xmlns:a16="http://schemas.microsoft.com/office/drawing/2014/main" id="{F22E2D2E-D2F8-E033-6AF7-C6258E3D445B}"/>
              </a:ext>
            </a:extLst>
          </p:cNvPr>
          <p:cNvSpPr txBox="1">
            <a:spLocks/>
          </p:cNvSpPr>
          <p:nvPr/>
        </p:nvSpPr>
        <p:spPr>
          <a:xfrm>
            <a:off x="928986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6344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0" grpId="0" animBg="1"/>
      <p:bldP spid="11" grpId="0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FA60F-5318-CECA-5A0D-3D74471E7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79A54A-42A9-4490-5526-B66D2E46C824}"/>
              </a:ext>
            </a:extLst>
          </p:cNvPr>
          <p:cNvSpPr txBox="1">
            <a:spLocks/>
          </p:cNvSpPr>
          <p:nvPr/>
        </p:nvSpPr>
        <p:spPr>
          <a:xfrm>
            <a:off x="955880" y="218662"/>
            <a:ext cx="8500539" cy="75308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Iterators – Algorithm Control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BA11CDC-CC00-0572-E274-7073220D6532}"/>
              </a:ext>
            </a:extLst>
          </p:cNvPr>
          <p:cNvSpPr txBox="1">
            <a:spLocks/>
          </p:cNvSpPr>
          <p:nvPr/>
        </p:nvSpPr>
        <p:spPr>
          <a:xfrm>
            <a:off x="222295" y="1259163"/>
            <a:ext cx="11725865" cy="3129957"/>
          </a:xfrm>
          <a:prstGeom prst="rect">
            <a:avLst/>
          </a:prstGeom>
        </p:spPr>
        <p:txBody>
          <a:bodyPr numCol="2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External (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pull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Iterator:</a:t>
            </a:r>
          </a:p>
          <a:p>
            <a:pPr lvl="1">
              <a:buClr>
                <a:schemeClr val="tx1"/>
              </a:buClr>
            </a:pPr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controls 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traversal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explicitly.</a:t>
            </a:r>
          </a:p>
          <a:p>
            <a:pPr lvl="1">
              <a:buClr>
                <a:schemeClr val="tx1"/>
              </a:buClr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flexible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but 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harder to implement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>
              <a:buClr>
                <a:schemeClr val="tx1"/>
              </a:buClr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Easier to use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Internal (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Iterator:</a:t>
            </a:r>
          </a:p>
          <a:p>
            <a:pPr lvl="2">
              <a:buClr>
                <a:schemeClr val="tx1"/>
              </a:buClr>
            </a:pP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controls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traversal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2">
              <a:buClr>
                <a:schemeClr val="tx1"/>
              </a:buClr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defines action per element.</a:t>
            </a:r>
          </a:p>
          <a:p>
            <a:pPr lvl="2">
              <a:buClr>
                <a:schemeClr val="tx1"/>
              </a:buClr>
            </a:pP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Easier to implement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 flexible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2">
              <a:buClr>
                <a:schemeClr val="tx1"/>
              </a:buClr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Harder to use</a:t>
            </a:r>
          </a:p>
          <a:p>
            <a:pPr lvl="2">
              <a:buClr>
                <a:schemeClr val="tx1"/>
              </a:buClr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Powerful with </a:t>
            </a:r>
            <a:r>
              <a:rPr lang="en-GB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lamda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functions</a:t>
            </a:r>
          </a:p>
          <a:p>
            <a:pPr lvl="2"/>
            <a:endParaRPr 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Footer Placeholder 12">
            <a:extLst>
              <a:ext uri="{FF2B5EF4-FFF2-40B4-BE49-F238E27FC236}">
                <a16:creationId xmlns:a16="http://schemas.microsoft.com/office/drawing/2014/main" id="{63258237-2CD1-A95C-30FC-1BC4BF3EEE78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</a:p>
        </p:txBody>
      </p:sp>
      <p:sp>
        <p:nvSpPr>
          <p:cNvPr id="18" name="Slide Number Placeholder 13">
            <a:extLst>
              <a:ext uri="{FF2B5EF4-FFF2-40B4-BE49-F238E27FC236}">
                <a16:creationId xmlns:a16="http://schemas.microsoft.com/office/drawing/2014/main" id="{F5688BCC-F5A4-FA7D-969D-04944F5EB559}"/>
              </a:ext>
            </a:extLst>
          </p:cNvPr>
          <p:cNvSpPr txBox="1">
            <a:spLocks/>
          </p:cNvSpPr>
          <p:nvPr/>
        </p:nvSpPr>
        <p:spPr>
          <a:xfrm>
            <a:off x="928986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Pull PNG, Vector, PSD, and Clipart With Transparent Background for Free  Download | Pngtree">
            <a:extLst>
              <a:ext uri="{FF2B5EF4-FFF2-40B4-BE49-F238E27FC236}">
                <a16:creationId xmlns:a16="http://schemas.microsoft.com/office/drawing/2014/main" id="{5A9EBA4F-5FA4-1CAD-4556-860A204B98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00"/>
          <a:stretch/>
        </p:blipFill>
        <p:spPr bwMode="auto">
          <a:xfrm>
            <a:off x="10986408" y="881076"/>
            <a:ext cx="1046661" cy="134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Pull PNG, Vector, PSD, and Clipart With Transparent Background for Free  Download | Pngtree">
            <a:extLst>
              <a:ext uri="{FF2B5EF4-FFF2-40B4-BE49-F238E27FC236}">
                <a16:creationId xmlns:a16="http://schemas.microsoft.com/office/drawing/2014/main" id="{21947B2D-760E-FE91-B60A-FECB77EC24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0"/>
          <a:stretch/>
        </p:blipFill>
        <p:spPr bwMode="auto">
          <a:xfrm>
            <a:off x="5081021" y="881075"/>
            <a:ext cx="1046661" cy="134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D9EA8D2-0235-DE91-B43D-AC16434DB974}"/>
              </a:ext>
            </a:extLst>
          </p:cNvPr>
          <p:cNvSpPr txBox="1">
            <a:spLocks/>
          </p:cNvSpPr>
          <p:nvPr/>
        </p:nvSpPr>
        <p:spPr>
          <a:xfrm>
            <a:off x="243840" y="3265454"/>
            <a:ext cx="6126480" cy="2015206"/>
          </a:xfrm>
          <a:prstGeom prst="rect">
            <a:avLst/>
          </a:prstGeom>
          <a:ln w="19050" cap="flat" cmpd="sng" algn="ctr">
            <a:solidFill>
              <a:srgbClr val="0062AC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iterator = </a:t>
            </a:r>
            <a:r>
              <a:rPr lang="en-US" sz="2000" dirty="0" err="1">
                <a:latin typeface="Consolas"/>
                <a:ea typeface="Consolas"/>
                <a:cs typeface="Consolas"/>
                <a:sym typeface="Consolas"/>
              </a:rPr>
              <a:t>words.</a:t>
            </a:r>
            <a:r>
              <a:rPr lang="en-US" sz="20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GetEnumerator</a:t>
            </a: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();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20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while</a:t>
            </a: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-US" sz="2000" dirty="0" err="1">
                <a:latin typeface="Consolas"/>
                <a:ea typeface="Consolas"/>
                <a:cs typeface="Consolas"/>
                <a:sym typeface="Consolas"/>
              </a:rPr>
              <a:t>iterator.</a:t>
            </a:r>
            <a:r>
              <a:rPr lang="en-US" sz="20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MoveNext</a:t>
            </a:r>
            <a:r>
              <a:rPr lang="en-US" sz="20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))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{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	</a:t>
            </a:r>
            <a:r>
              <a:rPr lang="en-US" sz="2000" dirty="0" err="1">
                <a:latin typeface="Consolas"/>
                <a:ea typeface="Consolas"/>
                <a:cs typeface="Consolas"/>
                <a:sym typeface="Consolas"/>
              </a:rPr>
              <a:t>Console.</a:t>
            </a:r>
            <a:r>
              <a:rPr lang="en-US" sz="20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WriteLine</a:t>
            </a: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-US" sz="2000" dirty="0" err="1">
                <a:latin typeface="Consolas"/>
                <a:ea typeface="Consolas"/>
                <a:cs typeface="Consolas"/>
                <a:sym typeface="Consolas"/>
              </a:rPr>
              <a:t>iterator.Current</a:t>
            </a: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);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}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70D48DE-7576-07D9-ECF6-C8F5FCE7C369}"/>
              </a:ext>
            </a:extLst>
          </p:cNvPr>
          <p:cNvSpPr txBox="1">
            <a:spLocks/>
          </p:cNvSpPr>
          <p:nvPr/>
        </p:nvSpPr>
        <p:spPr>
          <a:xfrm>
            <a:off x="7094220" y="4111274"/>
            <a:ext cx="4684781" cy="1169386"/>
          </a:xfrm>
          <a:prstGeom prst="rect">
            <a:avLst/>
          </a:prstGeom>
          <a:ln w="19050" cap="flat" cmpd="sng" algn="ctr">
            <a:solidFill>
              <a:srgbClr val="0062AC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2000" dirty="0" err="1">
                <a:latin typeface="Consolas"/>
                <a:ea typeface="Consolas"/>
                <a:cs typeface="Consolas"/>
                <a:sym typeface="Consolas"/>
              </a:rPr>
              <a:t>Words.</a:t>
            </a:r>
            <a:r>
              <a:rPr lang="en-US" sz="20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ForEach</a:t>
            </a: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(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	x =&gt; </a:t>
            </a:r>
            <a:r>
              <a:rPr lang="en-US" sz="2000" dirty="0" err="1">
                <a:latin typeface="Consolas"/>
                <a:ea typeface="Consolas"/>
                <a:cs typeface="Consolas"/>
                <a:sym typeface="Consolas"/>
              </a:rPr>
              <a:t>Console.</a:t>
            </a:r>
            <a:r>
              <a:rPr lang="en-US" sz="20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WriteLine</a:t>
            </a: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(x)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2000" dirty="0">
                <a:latin typeface="Consolas"/>
                <a:ea typeface="Consolas"/>
                <a:cs typeface="Consolas"/>
                <a:sym typeface="Consolas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4222620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2604B-E255-7198-5B18-792874EBA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876A146-3F31-855C-C746-F81C93A02DB3}"/>
              </a:ext>
            </a:extLst>
          </p:cNvPr>
          <p:cNvSpPr txBox="1">
            <a:spLocks/>
          </p:cNvSpPr>
          <p:nvPr/>
        </p:nvSpPr>
        <p:spPr>
          <a:xfrm>
            <a:off x="955881" y="218662"/>
            <a:ext cx="7906180" cy="66241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Iterators – Iteration Control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F69A75E-FCE7-183C-F89A-8FBECBD4795C}"/>
              </a:ext>
            </a:extLst>
          </p:cNvPr>
          <p:cNvSpPr txBox="1">
            <a:spLocks/>
          </p:cNvSpPr>
          <p:nvPr/>
        </p:nvSpPr>
        <p:spPr>
          <a:xfrm>
            <a:off x="233067" y="1320123"/>
            <a:ext cx="11725865" cy="5469297"/>
          </a:xfrm>
          <a:prstGeom prst="rect">
            <a:avLst/>
          </a:prstGeom>
        </p:spPr>
        <p:txBody>
          <a:bodyPr numCol="2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 - Cursor</a:t>
            </a:r>
          </a:p>
          <a:p>
            <a:pPr lvl="1">
              <a:buClr>
                <a:schemeClr val="tx1"/>
              </a:buClr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Defined by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</a:t>
            </a:r>
          </a:p>
          <a:p>
            <a:pPr lvl="1">
              <a:buClr>
                <a:schemeClr val="tx1"/>
              </a:buClr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 only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stores the state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iteration.</a:t>
            </a:r>
          </a:p>
          <a:p>
            <a:pPr lvl="1">
              <a:buClr>
                <a:schemeClr val="tx1"/>
              </a:buClr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invoked on collection</a:t>
            </a:r>
          </a:p>
          <a:p>
            <a:pPr lvl="1">
              <a:buClr>
                <a:schemeClr val="tx1"/>
              </a:buClr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changes state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iterator.</a:t>
            </a:r>
          </a:p>
          <a:p>
            <a:pPr lvl="1">
              <a:buClr>
                <a:schemeClr val="tx1"/>
              </a:buClr>
            </a:pP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Clr>
                <a:schemeClr val="tx1"/>
              </a:buClr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Iterator:</a:t>
            </a:r>
          </a:p>
          <a:p>
            <a:pPr lvl="2"/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Easier to change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iteration algorithm.</a:t>
            </a:r>
          </a:p>
          <a:p>
            <a:pPr lvl="2"/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Reusability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2"/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Violates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encapsulation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collection.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</a:t>
            </a: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access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internal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components</a:t>
            </a:r>
          </a:p>
          <a:p>
            <a:pPr lvl="2"/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Solution: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C#: private nested class 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C++: friend class </a:t>
            </a:r>
          </a:p>
          <a:p>
            <a:pPr lvl="3">
              <a:buFont typeface="Wingdings" panose="05000000000000000000" pitchFamily="2" charset="2"/>
              <a:buChar char="§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Footer Placeholder 12">
            <a:extLst>
              <a:ext uri="{FF2B5EF4-FFF2-40B4-BE49-F238E27FC236}">
                <a16:creationId xmlns:a16="http://schemas.microsoft.com/office/drawing/2014/main" id="{BEE1FE1C-3065-13FF-0A49-646E8F4B641C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</a:p>
        </p:txBody>
      </p:sp>
      <p:sp>
        <p:nvSpPr>
          <p:cNvPr id="18" name="Slide Number Placeholder 13">
            <a:extLst>
              <a:ext uri="{FF2B5EF4-FFF2-40B4-BE49-F238E27FC236}">
                <a16:creationId xmlns:a16="http://schemas.microsoft.com/office/drawing/2014/main" id="{F8364238-6C26-8353-5424-B67F4E8A50CD}"/>
              </a:ext>
            </a:extLst>
          </p:cNvPr>
          <p:cNvSpPr txBox="1">
            <a:spLocks/>
          </p:cNvSpPr>
          <p:nvPr/>
        </p:nvSpPr>
        <p:spPr>
          <a:xfrm>
            <a:off x="928986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12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7972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7D451-72AC-46FD-C253-A3C8316FD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95155-9043-91F5-4F33-174F5F52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7730919" cy="71575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Polymorphism Implementation 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45774F3B-00FA-8AFD-16A0-63127A388EA1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E2D28257-A7D2-5BDD-E211-65FFCD45C5C3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13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6D18EC-C347-892C-AB10-4E1276206B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03960" y="1212912"/>
            <a:ext cx="4900518" cy="1907844"/>
          </a:xfrm>
          <a:ln w="19050">
            <a:solidFill>
              <a:srgbClr val="0062AC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void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PrintEmployees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(</a:t>
            </a:r>
            <a:r>
              <a:rPr lang="en-US" sz="1600" dirty="0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Iterator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600" dirty="0" err="1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unique_ptr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600" dirty="0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Employee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&gt;&gt;&amp; it) 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{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for (</a:t>
            </a:r>
            <a:r>
              <a:rPr lang="en-US" sz="1600" dirty="0" err="1">
                <a:latin typeface="Consolas"/>
                <a:ea typeface="Consolas"/>
                <a:cs typeface="Consolas"/>
                <a:sym typeface="Consolas"/>
              </a:rPr>
              <a:t>it.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First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(); !</a:t>
            </a:r>
            <a:r>
              <a:rPr lang="en-US" sz="1600" dirty="0" err="1">
                <a:latin typeface="Consolas"/>
                <a:ea typeface="Consolas"/>
                <a:cs typeface="Consolas"/>
                <a:sym typeface="Consolas"/>
              </a:rPr>
              <a:t>it.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IsDone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(); </a:t>
            </a:r>
            <a:r>
              <a:rPr lang="en-US" sz="1600" dirty="0" err="1">
                <a:latin typeface="Consolas"/>
                <a:ea typeface="Consolas"/>
                <a:cs typeface="Consolas"/>
                <a:sym typeface="Consolas"/>
              </a:rPr>
              <a:t>it.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Next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()) 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{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  </a:t>
            </a:r>
            <a:r>
              <a:rPr lang="en-US" sz="1600" dirty="0" err="1">
                <a:latin typeface="Consolas"/>
                <a:ea typeface="Consolas"/>
                <a:cs typeface="Consolas"/>
                <a:sym typeface="Consolas"/>
              </a:rPr>
              <a:t>it.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CurrentItem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()-&gt;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();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}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}</a:t>
            </a:r>
          </a:p>
          <a:p>
            <a:endParaRPr lang="en-GB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67416D1-9AB9-56EF-871A-F05E0FF4A2A7}"/>
              </a:ext>
            </a:extLst>
          </p:cNvPr>
          <p:cNvSpPr txBox="1">
            <a:spLocks/>
          </p:cNvSpPr>
          <p:nvPr/>
        </p:nvSpPr>
        <p:spPr>
          <a:xfrm>
            <a:off x="294202" y="1212912"/>
            <a:ext cx="4633818" cy="1595423"/>
          </a:xfrm>
          <a:prstGeom prst="rect">
            <a:avLst/>
          </a:prstGeom>
          <a:ln w="19050" cap="flat" cmpd="sng" algn="ctr">
            <a:solidFill>
              <a:srgbClr val="0062AC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template</a:t>
            </a: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5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500" dirty="0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Item</a:t>
            </a: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&gt;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500" dirty="0" err="1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AbstractList</a:t>
            </a: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 {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public</a:t>
            </a: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: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5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virtual</a:t>
            </a: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 std::</a:t>
            </a:r>
            <a:r>
              <a:rPr lang="en-US" sz="1500" dirty="0" err="1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unique_ptr</a:t>
            </a: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500" dirty="0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Iterator</a:t>
            </a: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500" dirty="0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Item</a:t>
            </a: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*&gt;&gt; 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5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CreateIterator</a:t>
            </a: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() const = 0;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500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// …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latin typeface="Consolas"/>
                <a:ea typeface="Consolas"/>
                <a:cs typeface="Consolas"/>
                <a:sym typeface="Consolas"/>
              </a:rPr>
              <a:t>};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endParaRPr lang="en-GB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C301EB8-079E-9E22-2FB5-9C3FD7885706}"/>
              </a:ext>
            </a:extLst>
          </p:cNvPr>
          <p:cNvSpPr txBox="1">
            <a:spLocks/>
          </p:cNvSpPr>
          <p:nvPr/>
        </p:nvSpPr>
        <p:spPr>
          <a:xfrm>
            <a:off x="540434" y="3422112"/>
            <a:ext cx="7003366" cy="1101563"/>
          </a:xfrm>
          <a:prstGeom prst="rect">
            <a:avLst/>
          </a:prstGeom>
          <a:ln w="19050" cap="flat" cmpd="sng" algn="ctr">
            <a:solidFill>
              <a:srgbClr val="0062AC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template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 &lt;</a:t>
            </a:r>
            <a:r>
              <a:rPr lang="en-US" sz="1500" dirty="0" err="1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typename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500" dirty="0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Item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&gt;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auto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 &lt;</a:t>
            </a:r>
            <a:r>
              <a:rPr lang="en-US" sz="1500" dirty="0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Item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&gt;::</a:t>
            </a:r>
            <a:r>
              <a:rPr lang="en-US" sz="15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CreateIterator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() </a:t>
            </a:r>
            <a:r>
              <a:rPr lang="en-US" sz="1500" dirty="0">
                <a:solidFill>
                  <a:srgbClr val="663300"/>
                </a:solidFill>
                <a:latin typeface="Consolas"/>
                <a:ea typeface="Consolas"/>
                <a:cs typeface="Consolas"/>
                <a:sym typeface="Consolas"/>
              </a:rPr>
              <a:t>const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 -&gt; </a:t>
            </a:r>
            <a:r>
              <a:rPr lang="en-US" sz="1500" dirty="0" err="1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unique_ptr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500" dirty="0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Iterator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500" dirty="0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Item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&gt;&gt;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{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500" dirty="0">
                <a:solidFill>
                  <a:srgbClr val="00B050"/>
                </a:solidFill>
                <a:latin typeface="Consolas"/>
                <a:ea typeface="Consolas"/>
                <a:cs typeface="Consolas"/>
                <a:sym typeface="Consolas"/>
              </a:rPr>
              <a:t>return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5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make_unique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500" dirty="0" err="1">
                <a:solidFill>
                  <a:srgbClr val="0070C0"/>
                </a:solidFill>
                <a:latin typeface="Consolas"/>
                <a:ea typeface="Consolas"/>
                <a:cs typeface="Consolas"/>
                <a:sym typeface="Consolas"/>
              </a:rPr>
              <a:t>ListIterator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500" dirty="0">
                <a:solidFill>
                  <a:srgbClr val="0070C0"/>
                </a:solidFill>
                <a:latin typeface="Consolas"/>
                <a:ea typeface="Consolas"/>
                <a:cs typeface="Consolas"/>
                <a:sym typeface="Consolas"/>
              </a:rPr>
              <a:t>Item</a:t>
            </a: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&gt;&gt;(this);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500" dirty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}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endParaRPr lang="en-GB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F195B1B-3734-74C8-100C-F3EB85B62B64}"/>
              </a:ext>
            </a:extLst>
          </p:cNvPr>
          <p:cNvSpPr txBox="1">
            <a:spLocks/>
          </p:cNvSpPr>
          <p:nvPr/>
        </p:nvSpPr>
        <p:spPr>
          <a:xfrm>
            <a:off x="3249637" y="5001453"/>
            <a:ext cx="8588326" cy="1213997"/>
          </a:xfrm>
          <a:prstGeom prst="rect">
            <a:avLst/>
          </a:prstGeom>
          <a:ln w="19050" cap="flat" cmpd="sng" algn="ctr">
            <a:solidFill>
              <a:srgbClr val="0062AC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 err="1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unique_ptr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600" dirty="0" err="1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AbstractList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600" dirty="0" err="1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unique_ptr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600" dirty="0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Employee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&gt;&gt;&gt; employees;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// ...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 err="1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unique_ptr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600" dirty="0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Iterator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600" dirty="0" err="1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unique_ptr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1600" dirty="0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Employee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&gt;&gt;&gt; iterator = employees-&gt;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CreateIterator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();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PrintEmployees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(*iterator);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55036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animBg="1"/>
      <p:bldP spid="10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43098-2CE8-884D-36BD-3E0C3E8AC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970C0-36FA-8053-489B-6C667BB61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7723299" cy="715755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 Implementation – Robustness: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7E3F36-1F7B-7E43-0BF2-A91E2EEF48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55880" y="1209261"/>
            <a:ext cx="6206920" cy="3811588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Modification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during iteration can be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problematic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Iterate over a collection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(expensive).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robust iterator:</a:t>
            </a:r>
          </a:p>
          <a:p>
            <a:pPr marL="1371600" lvl="2" indent="-457200">
              <a:buFont typeface="Wingdings" panose="05000000000000000000" pitchFamily="2" charset="2"/>
              <a:buChar char="§"/>
            </a:pPr>
            <a:r>
              <a:rPr lang="en-GB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Modifications </a:t>
            </a:r>
            <a:r>
              <a:rPr lang="en-GB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not interfere </a:t>
            </a:r>
            <a:r>
              <a:rPr lang="en-GB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traversal</a:t>
            </a:r>
          </a:p>
          <a:p>
            <a:pPr marL="1371600" lvl="2" indent="-4572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GB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 adjusts </a:t>
            </a:r>
            <a:r>
              <a:rPr lang="en-GB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</a:t>
            </a:r>
            <a:r>
              <a:rPr lang="en-GB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GB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iterator</a:t>
            </a:r>
            <a:endParaRPr lang="en-GB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2" indent="-457200">
              <a:buFont typeface="Wingdings" panose="05000000000000000000" pitchFamily="2" charset="2"/>
              <a:buChar char="§"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842CEC71-9785-D846-C61E-AE36D113B05D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4ECFA998-9891-F219-93E7-6D2687DE5652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14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5D632B-1137-F4B2-834C-50B143463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548" y="1982888"/>
            <a:ext cx="3467584" cy="310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6342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03795-6FB2-0777-BC67-EB6B749DD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4DCEA-D459-94A2-9CC7-D71DF3F7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7723299" cy="71575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of Iterators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28731A-547D-DAE6-39DA-DC55EBCA18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6280" y="1155353"/>
            <a:ext cx="7052740" cy="5077239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Virtual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infinite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collections.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from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external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sources.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Transformational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iterators (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apply functions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values).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Generated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sequences (e.g., Fibonacci, random numbers).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Numbers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generated progressively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iterator  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Filter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iterators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EF31E07C-077D-5093-F45A-6EF5239267E0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772AF5A5-89F8-7604-3EC3-145872A4AA41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15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Java Iterator | GeeksforGeeks">
            <a:extLst>
              <a:ext uri="{FF2B5EF4-FFF2-40B4-BE49-F238E27FC236}">
                <a16:creationId xmlns:a16="http://schemas.microsoft.com/office/drawing/2014/main" id="{5A5BBA76-E4A2-4611-A8CF-FEC04A3161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91"/>
          <a:stretch/>
        </p:blipFill>
        <p:spPr bwMode="auto">
          <a:xfrm>
            <a:off x="8235670" y="260283"/>
            <a:ext cx="3542770" cy="198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Essential .NET - Understanding C# foreach Internals and Custom Iterators  with yield | Microsoft Learn">
            <a:extLst>
              <a:ext uri="{FF2B5EF4-FFF2-40B4-BE49-F238E27FC236}">
                <a16:creationId xmlns:a16="http://schemas.microsoft.com/office/drawing/2014/main" id="{B299C7EC-FCCE-9E6B-C499-DF8F7A8EF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670" y="2451893"/>
            <a:ext cx="4270744" cy="275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Introduction to Iterators in C++ | GeeksforGeeks">
            <a:extLst>
              <a:ext uri="{FF2B5EF4-FFF2-40B4-BE49-F238E27FC236}">
                <a16:creationId xmlns:a16="http://schemas.microsoft.com/office/drawing/2014/main" id="{9B00DC43-67EF-ABC1-9890-035861AE9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269" y="4599669"/>
            <a:ext cx="3564464" cy="195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8331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9252A-F1EF-B064-0A13-B7A527CF5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6948F-4BFF-C5B9-7383-4BEDA3E9C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7723299" cy="71575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Iterators with Composite Structures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733766-B5DB-41BE-04BD-96329D220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6280" y="1155353"/>
            <a:ext cx="7052740" cy="5077239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External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iterators are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complex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recursive structures.</a:t>
            </a:r>
          </a:p>
          <a:p>
            <a:pPr marL="914400" lvl="1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path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recursion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Internal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iterators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simplify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this by recursion (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 stack memory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Variants for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traversals: Preorder,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Inorder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Postorder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14400" lvl="1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Iterators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Consolas" panose="020B0609020204030204" pitchFamily="49" charset="0"/>
                <a:cs typeface="Times New Roman" panose="02020603050405020304" pitchFamily="18" charset="0"/>
              </a:rPr>
              <a:t>PreorderCompositeIterator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914400" lvl="1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NullIterator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simplifies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handling of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leaf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nodes (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edge cases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A26709C2-D2A3-C36C-6F88-0A5E62F6CBBE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AAA041E7-F5FA-DCFB-DE72-E87F6C5F5977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16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8" name="Picture 6" descr="How Recursion Works — explained with flowcharts and a video | by Beau  Carnes | We've moved to freeCodeCamp.org/news | Medium">
            <a:extLst>
              <a:ext uri="{FF2B5EF4-FFF2-40B4-BE49-F238E27FC236}">
                <a16:creationId xmlns:a16="http://schemas.microsoft.com/office/drawing/2014/main" id="{CFCF7C15-9F5D-677F-C691-0FD994FD5D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40259"/>
          <a:stretch/>
        </p:blipFill>
        <p:spPr bwMode="auto">
          <a:xfrm>
            <a:off x="7312626" y="867938"/>
            <a:ext cx="3180114" cy="233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ow Recursion Works — explained with flowcharts and a video | by Beau  Carnes | We've moved to freeCodeCamp.org/news | Medium">
            <a:extLst>
              <a:ext uri="{FF2B5EF4-FFF2-40B4-BE49-F238E27FC236}">
                <a16:creationId xmlns:a16="http://schemas.microsoft.com/office/drawing/2014/main" id="{A210DC00-D5C2-EE03-FAAF-6038FDAF92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" r="51893"/>
          <a:stretch/>
        </p:blipFill>
        <p:spPr bwMode="auto">
          <a:xfrm>
            <a:off x="8440370" y="3169789"/>
            <a:ext cx="2616738" cy="335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8179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46376-5F5E-A463-0D70-E868E0A3B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D4180-5FE4-73B5-3854-459D29903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7723299" cy="715755"/>
          </a:xfrm>
        </p:spPr>
        <p:txBody>
          <a:bodyPr>
            <a:norm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NullIterator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A68A9F-20A7-A970-0215-86F19C9BB0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6280" y="1155353"/>
            <a:ext cx="7052740" cy="5077239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Handling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edge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cases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 err="1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IsDone</a:t>
            </a:r>
            <a:r>
              <a:rPr lang="en-GB" sz="2800" dirty="0">
                <a:latin typeface="Consolas" panose="020B0609020204030204" pitchFamily="49" charset="0"/>
                <a:cs typeface="Times New Roman" panose="02020603050405020304" pitchFamily="18" charset="0"/>
              </a:rPr>
              <a:t>()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 true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Leafs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NullIterator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Makes the traversal more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uniform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Eg.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Traversing over a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GB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4102222D-99D8-605E-2C22-9F32DF6B5C04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D52F0E22-5560-29A9-BC41-CE7283D24BDC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17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312EA3-77CB-A608-230F-0EEE25772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119" y="0"/>
            <a:ext cx="457200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079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1A45E-5201-77DA-05D5-1FEE6F2F4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32FAF-55ED-FFC4-9398-B281AF7B8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7723299" cy="71575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Related patterns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513076-0C06-490E-1FD1-814A28CFED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6280" y="1155353"/>
            <a:ext cx="7052740" cy="5077239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Composite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Iteration over recursive structures.</a:t>
            </a:r>
            <a:endParaRPr lang="en-GB" sz="2800" dirty="0">
              <a:latin typeface="Consolas" panose="020B0609020204030204" pitchFamily="49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Factory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Method: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Creation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polymorphic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iterators.</a:t>
            </a:r>
            <a:endParaRPr lang="en-GB" sz="2800" dirty="0">
              <a:latin typeface="Consolas" panose="020B0609020204030204" pitchFamily="49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Memento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Captures iterator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Proxy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Manages resources and pointer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C67E11A6-EE98-17DF-53C4-B9C754351235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F35DBA1F-C76E-9F02-AEDE-E20653F11052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18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B15E48-621A-C40C-E19F-C3321F942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3202"/>
            <a:ext cx="2972533" cy="1602428"/>
          </a:xfrm>
          <a:prstGeom prst="rect">
            <a:avLst/>
          </a:prstGeom>
        </p:spPr>
      </p:pic>
      <p:pic>
        <p:nvPicPr>
          <p:cNvPr id="18434" name="Picture 2" descr="Composite">
            <a:extLst>
              <a:ext uri="{FF2B5EF4-FFF2-40B4-BE49-F238E27FC236}">
                <a16:creationId xmlns:a16="http://schemas.microsoft.com/office/drawing/2014/main" id="{9E5E1BA6-43AE-5CAE-F03E-C02607BCA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675" y="218661"/>
            <a:ext cx="3248025" cy="324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Memento">
            <a:extLst>
              <a:ext uri="{FF2B5EF4-FFF2-40B4-BE49-F238E27FC236}">
                <a16:creationId xmlns:a16="http://schemas.microsoft.com/office/drawing/2014/main" id="{22DEA0CB-8AE4-8DCB-1956-CA7D70214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334" y="3644286"/>
            <a:ext cx="44767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373DC6-AF20-BE22-65A6-15C2A0B286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9552" y="4231445"/>
            <a:ext cx="2485285" cy="2471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4688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8DB9FB-06D0-CCF9-F2B9-19712CC26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7A7DF-3AAD-196D-4C15-A13DB49E7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7723299" cy="71575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D742E0-F7D9-0678-55D1-D8F3BF416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6280" y="1155353"/>
            <a:ext cx="7052740" cy="5077239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Iterators provide a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uniform interface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 traversal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sz="28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Factory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Method pattern commonly used for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iterator creation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iterator types based on control  (external/internal, cursor-based).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Typically,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robust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against concurrent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modifications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Widely used in languages and libraries (C++, Java, C#).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17EEC966-1790-604C-64B1-05E2558821D4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0F1E16F8-39EB-6068-4B69-2614EA9A3BFF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19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 descr="How to Write a Summary - 4 Simple Steps, Tips, &amp; Examples">
            <a:extLst>
              <a:ext uri="{FF2B5EF4-FFF2-40B4-BE49-F238E27FC236}">
                <a16:creationId xmlns:a16="http://schemas.microsoft.com/office/drawing/2014/main" id="{72CD81EB-BA59-BE58-8E18-3A3BCE2F54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1" t="196" r="29124" b="2078"/>
          <a:stretch/>
        </p:blipFill>
        <p:spPr bwMode="auto">
          <a:xfrm>
            <a:off x="7778274" y="1525429"/>
            <a:ext cx="2583180" cy="380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0386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021FC-5EC8-B0DF-D705-5B2B44CF1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terator in Python / Design Patterns">
            <a:extLst>
              <a:ext uri="{FF2B5EF4-FFF2-40B4-BE49-F238E27FC236}">
                <a16:creationId xmlns:a16="http://schemas.microsoft.com/office/drawing/2014/main" id="{7C881D36-69DA-BAC4-E89B-58F5B690F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25436" y="-793920"/>
            <a:ext cx="12050871" cy="860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7841937-49EE-357B-1BDD-8AF79BDE4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340" y="151765"/>
            <a:ext cx="10515600" cy="1325563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 :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B5DC6D-8A45-63E8-C628-6F21CD56E756}"/>
              </a:ext>
            </a:extLst>
          </p:cNvPr>
          <p:cNvSpPr txBox="1"/>
          <p:nvPr/>
        </p:nvSpPr>
        <p:spPr>
          <a:xfrm>
            <a:off x="1790541" y="1105287"/>
            <a:ext cx="9109710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using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System;</a:t>
            </a:r>
          </a:p>
          <a:p>
            <a:endParaRPr lang="en-GB" sz="1600" dirty="0">
              <a:latin typeface="Consolas" panose="020B0609020204030204" pitchFamily="49" charset="0"/>
              <a:cs typeface="Times New Roman" panose="02020603050405020304" pitchFamily="18" charset="0"/>
            </a:endParaRPr>
          </a:p>
          <a:p>
            <a:r>
              <a:rPr lang="en-GB" sz="16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solidFill>
                  <a:schemeClr val="accent1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Program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{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lang="en-GB" sz="16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chemeClr val="accent1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PrintArray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lang="en-GB" sz="1600" dirty="0">
                <a:solidFill>
                  <a:srgbClr val="D60093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[] </a:t>
            </a:r>
            <a:r>
              <a:rPr lang="en-GB" sz="1600" dirty="0" err="1">
                <a:latin typeface="Consolas" panose="020B0609020204030204" pitchFamily="49" charset="0"/>
                <a:cs typeface="Times New Roman" panose="02020603050405020304" pitchFamily="18" charset="0"/>
              </a:rPr>
              <a:t>arr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)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{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lang="en-GB" sz="16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foreach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(</a:t>
            </a:r>
            <a:r>
              <a:rPr lang="en-GB" sz="1600" dirty="0">
                <a:solidFill>
                  <a:srgbClr val="D60093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element </a:t>
            </a:r>
            <a:r>
              <a:rPr lang="en-GB" sz="16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in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latin typeface="Consolas" panose="020B0609020204030204" pitchFamily="49" charset="0"/>
                <a:cs typeface="Times New Roman" panose="02020603050405020304" pitchFamily="18" charset="0"/>
              </a:rPr>
              <a:t>arr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)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    {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        </a:t>
            </a:r>
            <a:r>
              <a:rPr lang="en-GB" sz="1600" dirty="0" err="1">
                <a:latin typeface="Consolas" panose="020B0609020204030204" pitchFamily="49" charset="0"/>
                <a:cs typeface="Times New Roman" panose="02020603050405020304" pitchFamily="18" charset="0"/>
              </a:rPr>
              <a:t>Console.WriteLine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(element);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    }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}</a:t>
            </a:r>
          </a:p>
          <a:p>
            <a:endParaRPr lang="en-GB" sz="1600" dirty="0">
              <a:latin typeface="Consolas" panose="020B0609020204030204" pitchFamily="49" charset="0"/>
              <a:cs typeface="Times New Roman" panose="02020603050405020304" pitchFamily="18" charset="0"/>
            </a:endParaRP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lang="en-GB" sz="16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static void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solidFill>
                  <a:schemeClr val="accent1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Main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lang="en-GB" sz="1600" dirty="0">
                <a:solidFill>
                  <a:srgbClr val="D60093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string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[] </a:t>
            </a:r>
            <a:r>
              <a:rPr lang="en-GB" sz="1600" dirty="0" err="1">
                <a:latin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)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{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lang="en-GB" sz="1600" dirty="0">
                <a:solidFill>
                  <a:srgbClr val="D60093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[] array = {1, 2, 3, 4, 5};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lang="en-GB" sz="1600" dirty="0" err="1">
                <a:latin typeface="Consolas" panose="020B0609020204030204" pitchFamily="49" charset="0"/>
                <a:cs typeface="Times New Roman" panose="02020603050405020304" pitchFamily="18" charset="0"/>
              </a:rPr>
              <a:t>PrintArray</a:t>
            </a:r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(array);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    }</a:t>
            </a:r>
          </a:p>
          <a:p>
            <a:r>
              <a:rPr lang="en-GB" sz="1600" dirty="0">
                <a:latin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lang="en-GB" dirty="0">
              <a:latin typeface="Consolas" panose="020B0609020204030204" pitchFamily="49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Linked List Data Structure">
            <a:extLst>
              <a:ext uri="{FF2B5EF4-FFF2-40B4-BE49-F238E27FC236}">
                <a16:creationId xmlns:a16="http://schemas.microsoft.com/office/drawing/2014/main" id="{50F5F12A-C518-98A9-D4EB-E15888887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140" y="726192"/>
            <a:ext cx="4874079" cy="75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Tree structure - Free business icons">
            <a:extLst>
              <a:ext uri="{FF2B5EF4-FFF2-40B4-BE49-F238E27FC236}">
                <a16:creationId xmlns:a16="http://schemas.microsoft.com/office/drawing/2014/main" id="{3EAB9DA3-9441-CB56-9650-50DF11234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5480" y="1591061"/>
            <a:ext cx="2500449" cy="250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Graph algorithms 101 - How to apply popular algorithms">
            <a:extLst>
              <a:ext uri="{FF2B5EF4-FFF2-40B4-BE49-F238E27FC236}">
                <a16:creationId xmlns:a16="http://schemas.microsoft.com/office/drawing/2014/main" id="{B127A559-CD37-5F32-DA66-5D22728A3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736" y="3936160"/>
            <a:ext cx="3286284" cy="26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D22FE54A-9BB6-480D-F16D-6435FB6E3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69864" y="6520007"/>
            <a:ext cx="4114800" cy="365125"/>
          </a:xfrm>
        </p:spPr>
        <p:txBody>
          <a:bodyPr anchor="ctr" anchorCtr="0"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C511ECA-B079-AC2A-51C5-CBED428F9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12729" y="6232592"/>
            <a:ext cx="2743200" cy="365125"/>
          </a:xfrm>
        </p:spPr>
        <p:txBody>
          <a:bodyPr/>
          <a:lstStyle/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3597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3BF275-D758-CA14-5B79-1298BC080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chemeClr val="accent3">
                    <a:lumMod val="75000"/>
                  </a:schemeClr>
                </a:solidFill>
              </a:rPr>
              <a:t>Timotej Kotlín - Iterator Pattern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04A2D1-C81A-D7E6-2595-02382F8D8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70B74-389A-4A14-9148-CB0F7A50ED8B}" type="slidenum">
              <a:rPr lang="en-GB" smtClean="0">
                <a:solidFill>
                  <a:schemeClr val="accent3">
                    <a:lumMod val="75000"/>
                  </a:schemeClr>
                </a:solidFill>
              </a:rPr>
              <a:t>20</a:t>
            </a:fld>
            <a:endParaRPr lang="en-GB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7C1A2E-C2BB-0FAC-DD4F-D200C0306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640" y="365125"/>
            <a:ext cx="9250680" cy="574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9339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5A5E1-93C0-51F3-47FC-B4CF43D40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3932237" cy="71575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Solution: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1A9C37-CE46-5B62-A2A7-744E0329AA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55880" y="1209261"/>
            <a:ext cx="5353479" cy="3811588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Manageable and </a:t>
            </a:r>
            <a:r>
              <a:rPr lang="sk-SK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Easy-To-Navigate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item access </a:t>
            </a:r>
            <a:r>
              <a:rPr lang="sk-SK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a time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Keeps </a:t>
            </a:r>
            <a:r>
              <a:rPr lang="sk-SK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track of item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Knows </a:t>
            </a:r>
            <a:r>
              <a:rPr lang="sk-SK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sk-SK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look for </a:t>
            </a:r>
            <a:r>
              <a:rPr lang="sk-SK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successor</a:t>
            </a:r>
            <a:endParaRPr lang="en-US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Crazy you’ve already met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C# - </a:t>
            </a:r>
            <a:r>
              <a:rPr lang="en-US" sz="2000" dirty="0" err="1">
                <a:latin typeface="Consolas" panose="020B0609020204030204" pitchFamily="49" charset="0"/>
                <a:cs typeface="Times New Roman" panose="02020603050405020304" pitchFamily="18" charset="0"/>
              </a:rPr>
              <a:t>IEnumerable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  <a:cs typeface="Times New Roman" panose="02020603050405020304" pitchFamily="18" charset="0"/>
              </a:rPr>
              <a:t>IEnumerator</a:t>
            </a:r>
            <a:r>
              <a:rPr lang="en-US" sz="2000" dirty="0">
                <a:latin typeface="Consolas" panose="020B0609020204030204" pitchFamily="49" charset="0"/>
                <a:cs typeface="Times New Roman" panose="02020603050405020304" pitchFamily="18" charset="0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C++ - </a:t>
            </a:r>
            <a:r>
              <a:rPr lang="en-US" sz="2000" dirty="0">
                <a:latin typeface="Consolas" panose="020B0609020204030204" pitchFamily="49" charset="0"/>
                <a:cs typeface="Times New Roman" panose="02020603050405020304" pitchFamily="18" charset="0"/>
              </a:rPr>
              <a:t>std::iterator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Java - </a:t>
            </a:r>
            <a:r>
              <a:rPr lang="en-US" sz="2000" dirty="0">
                <a:latin typeface="Consolas" panose="020B0609020204030204" pitchFamily="49" charset="0"/>
                <a:cs typeface="Times New Roman" panose="02020603050405020304" pitchFamily="18" charset="0"/>
              </a:rPr>
              <a:t>Iterator&lt;E&gt;</a:t>
            </a:r>
          </a:p>
          <a:p>
            <a:pPr lvl="1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0BCD9E7B-05F0-2FFE-8E5B-F04651CEECAA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87C46367-3B35-5A24-665B-3719C91EAC62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Iterator">
            <a:extLst>
              <a:ext uri="{FF2B5EF4-FFF2-40B4-BE49-F238E27FC236}">
                <a16:creationId xmlns:a16="http://schemas.microsoft.com/office/drawing/2014/main" id="{59BE7ACF-F3F3-C7CD-3A7B-2517E647E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359" y="1310640"/>
            <a:ext cx="5486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0658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5CD5FF-A8BE-16DC-BCD8-C0AB31083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D3FED-15BC-FAF1-F81F-0CCF6C7BE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6092619" cy="715755"/>
          </a:xfrm>
        </p:spPr>
        <p:txBody>
          <a:bodyPr>
            <a:normAutofit/>
          </a:bodyPr>
          <a:lstStyle/>
          <a:p>
            <a:r>
              <a:rPr lang="en-GB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an iterator 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7413D1-FC7A-ABBA-FAC8-49C6B1EA74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3360" y="1566833"/>
            <a:ext cx="5989320" cy="4300567"/>
          </a:xfrm>
        </p:spPr>
        <p:txBody>
          <a:bodyPr>
            <a:normAutofit lnSpcReduction="10000"/>
          </a:bodyPr>
          <a:lstStyle/>
          <a:p>
            <a:pPr marL="914400" lvl="1" indent="-457200"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Simple and united interface </a:t>
            </a:r>
            <a:r>
              <a:rPr lang="en-GB" sz="2800" dirty="0"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for accessing items of a collection</a:t>
            </a:r>
          </a:p>
          <a:p>
            <a:pPr marL="914400" lvl="1" indent="-457200"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not expose internal components of structures (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encapsulation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914400" lvl="1" indent="-457200"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Enables change in collection (data-structure)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 the need to change code</a:t>
            </a:r>
          </a:p>
          <a:p>
            <a:pPr marL="914400" lvl="1" indent="-457200"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Multiple traversals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the same collection</a:t>
            </a:r>
          </a:p>
          <a:p>
            <a:pPr lvl="1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C080D704-9D4E-6B58-F92F-455BEFC4CE99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C42127E2-B7E5-90DD-B3FE-5E32D19AB6D7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Iterator">
            <a:extLst>
              <a:ext uri="{FF2B5EF4-FFF2-40B4-BE49-F238E27FC236}">
                <a16:creationId xmlns:a16="http://schemas.microsoft.com/office/drawing/2014/main" id="{1103198C-E0E2-502D-C6C4-257C954B1F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" r="52400"/>
          <a:stretch/>
        </p:blipFill>
        <p:spPr bwMode="auto">
          <a:xfrm>
            <a:off x="7179459" y="760556"/>
            <a:ext cx="3780809" cy="211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terator">
            <a:extLst>
              <a:ext uri="{FF2B5EF4-FFF2-40B4-BE49-F238E27FC236}">
                <a16:creationId xmlns:a16="http://schemas.microsoft.com/office/drawing/2014/main" id="{404BD41D-086D-F79D-B70A-CCD3DC5749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6921668" y="3164426"/>
            <a:ext cx="4038600" cy="215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779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55C49-21DC-112E-8DDE-1A23D5CC3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FE2DE-92DE-0576-6410-DE8CE6A60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6648879" cy="715755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 Interface Responsibilities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11BEF0-544D-FA84-F317-2A5474CCB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700" y="1209261"/>
            <a:ext cx="6946060" cy="5023331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 where to start</a:t>
            </a:r>
          </a:p>
          <a:p>
            <a:pPr marL="914400" lvl="1" indent="-45720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First</a:t>
            </a:r>
            <a:r>
              <a:rPr lang="en-GB" sz="2400" dirty="0">
                <a:latin typeface="Consolas" panose="020B0609020204030204" pitchFamily="49" charset="0"/>
                <a:cs typeface="Times New Roman" panose="02020603050405020304" pitchFamily="18" charset="0"/>
              </a:rPr>
              <a:t>()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 where is the end</a:t>
            </a:r>
          </a:p>
          <a:p>
            <a:pPr marL="914400" lvl="1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Last</a:t>
            </a:r>
            <a:r>
              <a:rPr lang="en-GB" sz="2400" dirty="0">
                <a:latin typeface="Consolas" panose="020B0609020204030204" pitchFamily="49" charset="0"/>
                <a:cs typeface="Times New Roman" panose="02020603050405020304" pitchFamily="18" charset="0"/>
              </a:rPr>
              <a:t>()</a:t>
            </a:r>
          </a:p>
          <a:p>
            <a:pPr marL="914400" lvl="1" indent="-45720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n-GB" sz="2400" dirty="0" err="1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IsDone</a:t>
            </a:r>
            <a:r>
              <a:rPr lang="en-GB" sz="2400" dirty="0">
                <a:latin typeface="Consolas" panose="020B0609020204030204" pitchFamily="49" charset="0"/>
                <a:cs typeface="Times New Roman" panose="02020603050405020304" pitchFamily="18" charset="0"/>
              </a:rPr>
              <a:t>()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track of the current element.</a:t>
            </a:r>
          </a:p>
          <a:p>
            <a:pPr marL="914400" lvl="1" indent="-45720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n-GB" sz="2400" dirty="0" err="1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CurrentItem</a:t>
            </a:r>
            <a:r>
              <a:rPr lang="en-GB" sz="2400" dirty="0">
                <a:latin typeface="Consolas" panose="020B0609020204030204" pitchFamily="49" charset="0"/>
                <a:cs typeface="Times New Roman" panose="02020603050405020304" pitchFamily="18" charset="0"/>
              </a:rPr>
              <a:t>()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 elements already traversed.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 traversal to the next element.</a:t>
            </a:r>
          </a:p>
          <a:p>
            <a:pPr marL="914400" lvl="1" indent="-45720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Next</a:t>
            </a:r>
            <a:r>
              <a:rPr lang="en-GB" sz="2400" dirty="0">
                <a:latin typeface="Consolas" panose="020B0609020204030204" pitchFamily="49" charset="0"/>
                <a:cs typeface="Times New Roman" panose="02020603050405020304" pitchFamily="18" charset="0"/>
              </a:rPr>
              <a:t>()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methods:</a:t>
            </a:r>
          </a:p>
          <a:p>
            <a:pPr marL="914400" lvl="1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Previous</a:t>
            </a:r>
            <a:r>
              <a:rPr lang="en-GB" sz="2400" dirty="0">
                <a:latin typeface="Consolas" panose="020B0609020204030204" pitchFamily="49" charset="0"/>
                <a:cs typeface="Times New Roman" panose="02020603050405020304" pitchFamily="18" charset="0"/>
              </a:rPr>
              <a:t>()</a:t>
            </a:r>
          </a:p>
          <a:p>
            <a:pPr marL="914400" lvl="1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400" dirty="0" err="1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SkipTo</a:t>
            </a:r>
            <a:r>
              <a:rPr lang="en-GB" sz="2400" dirty="0">
                <a:latin typeface="Consolas" panose="020B0609020204030204" pitchFamily="49" charset="0"/>
                <a:cs typeface="Times New Roman" panose="02020603050405020304" pitchFamily="18" charset="0"/>
              </a:rPr>
              <a:t>()</a:t>
            </a:r>
          </a:p>
          <a:p>
            <a:pPr marL="914400" lvl="1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Reset</a:t>
            </a:r>
            <a:r>
              <a:rPr lang="en-GB" sz="2400" dirty="0">
                <a:latin typeface="Consolas" panose="020B0609020204030204" pitchFamily="49" charset="0"/>
                <a:cs typeface="Times New Roman" panose="02020603050405020304" pitchFamily="18" charset="0"/>
              </a:rPr>
              <a:t>()</a:t>
            </a:r>
            <a:endParaRPr lang="en-US" sz="2400" dirty="0">
              <a:latin typeface="Consolas" panose="020B0609020204030204" pitchFamily="49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8188B9BD-5256-E006-5993-C01A56423049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75F84DBC-AD64-AA22-BE4C-BA7C33372330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Achieving Flexible Request Handling with the Chain of Responsibility Design  Pattern in Java | by Rajeshvelmani | Medium">
            <a:extLst>
              <a:ext uri="{FF2B5EF4-FFF2-40B4-BE49-F238E27FC236}">
                <a16:creationId xmlns:a16="http://schemas.microsoft.com/office/drawing/2014/main" id="{537E7458-07D8-0F0B-3529-61229AD30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864" y="1524000"/>
            <a:ext cx="6096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77763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7E547-2E54-2FB4-147E-C3EA30D94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BC608-A376-0D03-116E-6701ECBE6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4812459" cy="71575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Basic form - Relation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81430D1E-8D62-2E60-2C81-EF5D3A4E9D8C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8D89AA93-57FA-E682-591C-DFE341AEB098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876ADAB-67F5-89F4-E88E-4E97433E53E4}"/>
              </a:ext>
            </a:extLst>
          </p:cNvPr>
          <p:cNvSpPr txBox="1">
            <a:spLocks/>
          </p:cNvSpPr>
          <p:nvPr/>
        </p:nvSpPr>
        <p:spPr>
          <a:xfrm>
            <a:off x="841580" y="4691923"/>
            <a:ext cx="10786540" cy="1828084"/>
          </a:xfrm>
          <a:prstGeom prst="rect">
            <a:avLst/>
          </a:prstGeom>
        </p:spPr>
        <p:txBody>
          <a:bodyPr vert="horz" lIns="91440" tIns="45720" rIns="91440" bIns="45720" numCol="2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 chooses the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iterate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1800" dirty="0" err="1">
                <a:latin typeface="Consolas" panose="020B0609020204030204" pitchFamily="49" charset="0"/>
                <a:cs typeface="Times New Roman" panose="02020603050405020304" pitchFamily="18" charset="0"/>
              </a:rPr>
              <a:t>DepthFirstIterator</a:t>
            </a:r>
            <a:endParaRPr lang="en-US" sz="1800" dirty="0">
              <a:latin typeface="Consolas" panose="020B0609020204030204" pitchFamily="49" charset="0"/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1800" dirty="0" err="1">
                <a:latin typeface="Consolas" panose="020B0609020204030204" pitchFamily="49" charset="0"/>
                <a:cs typeface="Times New Roman" panose="02020603050405020304" pitchFamily="18" charset="0"/>
              </a:rPr>
              <a:t>BreadthFirstIterator</a:t>
            </a:r>
            <a:endParaRPr lang="en-US" sz="1800" dirty="0">
              <a:latin typeface="Consolas" panose="020B0609020204030204" pitchFamily="49" charset="0"/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1800" dirty="0" err="1">
                <a:latin typeface="Consolas" panose="020B0609020204030204" pitchFamily="49" charset="0"/>
                <a:cs typeface="Times New Roman" panose="02020603050405020304" pitchFamily="18" charset="0"/>
              </a:rPr>
              <a:t>FilteringListIterator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Keeps collection interface simpler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5B093B6-460C-559F-66B1-B0F41AE8926D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849" y="1032813"/>
            <a:ext cx="8342302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482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6245A-1B6C-2601-4429-ED52CF11C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03B95-CD9E-E225-9574-CDB517F55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5140119" cy="71575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Simple Implementation 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8831F549-5454-A7C2-4B9C-D8042A3FD151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76E4484D-FEB0-6565-B5ED-6ABB840A3561}"/>
              </a:ext>
            </a:extLst>
          </p:cNvPr>
          <p:cNvSpPr txBox="1">
            <a:spLocks/>
          </p:cNvSpPr>
          <p:nvPr/>
        </p:nvSpPr>
        <p:spPr>
          <a:xfrm>
            <a:off x="931272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7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DA704B-8E4B-91A7-D157-54900D3A44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19605" y="749977"/>
            <a:ext cx="4900518" cy="5338907"/>
          </a:xfrm>
          <a:ln w="19050">
            <a:solidFill>
              <a:srgbClr val="0062AC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template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&lt;</a:t>
            </a: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Consolas"/>
                <a:ea typeface="Consolas"/>
                <a:cs typeface="Consolas"/>
                <a:sym typeface="Consolas"/>
              </a:rPr>
              <a:t>Item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&gt;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Consolas"/>
                <a:ea typeface="Consolas"/>
                <a:cs typeface="Consolas"/>
                <a:sym typeface="Consolas"/>
              </a:rPr>
              <a:t>ListIterator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: </a:t>
            </a: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public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Iterator&lt;</a:t>
            </a:r>
            <a:r>
              <a:rPr lang="en-US" sz="1600" dirty="0">
                <a:solidFill>
                  <a:srgbClr val="0070C0"/>
                </a:solidFill>
                <a:latin typeface="Consolas"/>
                <a:ea typeface="Consolas"/>
                <a:cs typeface="Consolas"/>
                <a:sym typeface="Consolas"/>
              </a:rPr>
              <a:t>Item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&gt; 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{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public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:	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// </a:t>
            </a:r>
            <a:r>
              <a:rPr lang="en-US" i="1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Constructor</a:t>
            </a:r>
            <a:endParaRPr lang="en-US" sz="1600" i="1" dirty="0">
              <a:solidFill>
                <a:srgbClr val="0099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 err="1">
                <a:solidFill>
                  <a:schemeClr val="accent4">
                    <a:lumMod val="75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ListIterator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const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List&lt;Item&gt;* </a:t>
            </a:r>
            <a:r>
              <a:rPr lang="en-US" sz="1600" dirty="0" err="1">
                <a:latin typeface="Consolas"/>
                <a:ea typeface="Consolas"/>
                <a:cs typeface="Consolas"/>
                <a:sym typeface="Consolas"/>
              </a:rPr>
              <a:t>aList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);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// </a:t>
            </a:r>
            <a:r>
              <a:rPr lang="en-US" i="1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Iteration Control</a:t>
            </a:r>
            <a:endParaRPr lang="en-US" sz="1600" i="1" dirty="0">
              <a:solidFill>
                <a:srgbClr val="0099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virtual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void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First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();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virtual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void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Next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();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// </a:t>
            </a:r>
            <a:r>
              <a:rPr lang="en-US" sz="1600" i="1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Check State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virtual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bool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 err="1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IsDone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() 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const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// </a:t>
            </a:r>
            <a:r>
              <a:rPr lang="en-US" i="1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Current item getter</a:t>
            </a:r>
            <a:endParaRPr lang="en-US" sz="1600" i="1" dirty="0">
              <a:solidFill>
                <a:srgbClr val="0099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virtual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Item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 err="1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CurrentItem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() 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const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;	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private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: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// </a:t>
            </a:r>
            <a:r>
              <a:rPr lang="en-US" sz="1600" i="1" dirty="0">
                <a:solidFill>
                  <a:srgbClr val="009900"/>
                </a:solidFill>
                <a:latin typeface="Consolas"/>
                <a:ea typeface="Consolas"/>
                <a:cs typeface="Consolas"/>
                <a:sym typeface="Consolas"/>
              </a:rPr>
              <a:t>Internal state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>
                <a:solidFill>
                  <a:srgbClr val="663300"/>
                </a:solidFill>
                <a:latin typeface="Consolas"/>
                <a:ea typeface="Consolas"/>
                <a:cs typeface="Consolas"/>
                <a:sym typeface="Consolas"/>
              </a:rPr>
              <a:t>const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List&lt;</a:t>
            </a:r>
            <a:r>
              <a:rPr lang="en-US" sz="1600" dirty="0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Item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&gt;* _list;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>
                <a:solidFill>
                  <a:srgbClr val="663300"/>
                </a:solidFill>
                <a:latin typeface="Consolas"/>
                <a:ea typeface="Consolas"/>
                <a:cs typeface="Consolas"/>
                <a:sym typeface="Consolas"/>
              </a:rPr>
              <a:t>long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 _current;</a:t>
            </a:r>
          </a:p>
          <a:p>
            <a:pPr>
              <a:spcBef>
                <a:spcPts val="450"/>
              </a:spcBef>
              <a:buClr>
                <a:schemeClr val="dk1"/>
              </a:buClr>
              <a:buSzPts val="1100"/>
            </a:pP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};</a:t>
            </a:r>
          </a:p>
          <a:p>
            <a:endParaRPr lang="en-GB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5CA65A5-600A-504E-0EC9-BC2A39EACA1F}"/>
              </a:ext>
            </a:extLst>
          </p:cNvPr>
          <p:cNvSpPr txBox="1">
            <a:spLocks/>
          </p:cNvSpPr>
          <p:nvPr/>
        </p:nvSpPr>
        <p:spPr>
          <a:xfrm>
            <a:off x="182022" y="1403907"/>
            <a:ext cx="5708238" cy="3800553"/>
          </a:xfrm>
          <a:prstGeom prst="rect">
            <a:avLst/>
          </a:prstGeom>
          <a:ln w="19050" cap="flat" cmpd="sng" algn="ctr">
            <a:solidFill>
              <a:srgbClr val="0062AC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struct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Employee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{</a:t>
            </a: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std::string _name;</a:t>
            </a: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</a:t>
            </a: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>
                <a:solidFill>
                  <a:srgbClr val="663300"/>
                </a:solidFill>
                <a:latin typeface="Consolas"/>
                <a:ea typeface="Consolas"/>
                <a:cs typeface="Consolas"/>
                <a:sym typeface="Consolas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() {</a:t>
            </a: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  std::</a:t>
            </a:r>
            <a:r>
              <a:rPr lang="en-US" sz="1600" dirty="0" err="1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cout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&lt;&lt; _name &lt;&lt; std::</a:t>
            </a:r>
            <a:r>
              <a:rPr lang="en-US" sz="1600" dirty="0" err="1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endl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;</a:t>
            </a: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}</a:t>
            </a: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};</a:t>
            </a: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endParaRPr lang="en-US" sz="1600" dirty="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663300"/>
                </a:solidFill>
                <a:latin typeface="Consolas"/>
                <a:ea typeface="Consolas"/>
                <a:cs typeface="Consolas"/>
                <a:sym typeface="Consolas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600" dirty="0" err="1">
                <a:solidFill>
                  <a:srgbClr val="0062AC"/>
                </a:solidFill>
                <a:latin typeface="Consolas"/>
                <a:ea typeface="Consolas"/>
                <a:cs typeface="Consolas"/>
                <a:sym typeface="Consolas"/>
              </a:rPr>
              <a:t>PrintEmployees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ListIterator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&lt;Employee*&gt; &amp;</a:t>
            </a:r>
            <a:r>
              <a:rPr lang="en-US" sz="1600" dirty="0">
                <a:latin typeface="Consolas"/>
                <a:ea typeface="Consolas"/>
                <a:cs typeface="Consolas"/>
                <a:sym typeface="Consolas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t) {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-US" sz="1600" dirty="0">
                <a:solidFill>
                  <a:srgbClr val="D60093"/>
                </a:solidFill>
                <a:latin typeface="Consolas"/>
                <a:ea typeface="Consolas"/>
                <a:cs typeface="Consolas"/>
                <a:sym typeface="Consolas"/>
              </a:rPr>
              <a:t>for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it.</a:t>
            </a:r>
            <a:r>
              <a:rPr lang="en-US" sz="1600" dirty="0" err="1">
                <a:solidFill>
                  <a:schemeClr val="accent4">
                    <a:lumMod val="75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First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(); !</a:t>
            </a:r>
            <a:r>
              <a:rPr lang="en-US" sz="1600" dirty="0" err="1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it.</a:t>
            </a:r>
            <a:r>
              <a:rPr lang="en-US" sz="1600" dirty="0" err="1">
                <a:solidFill>
                  <a:schemeClr val="accent4">
                    <a:lumMod val="75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IsDone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(); </a:t>
            </a:r>
            <a:r>
              <a:rPr lang="en-US" sz="1600" dirty="0" err="1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it.</a:t>
            </a:r>
            <a:r>
              <a:rPr lang="en-US" sz="1600" dirty="0" err="1">
                <a:solidFill>
                  <a:schemeClr val="accent4">
                    <a:lumMod val="75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Next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()) {</a:t>
            </a: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it.</a:t>
            </a:r>
            <a:r>
              <a:rPr lang="en-US" sz="1600" dirty="0" err="1">
                <a:solidFill>
                  <a:schemeClr val="accent4">
                    <a:lumMod val="75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CurrentItem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()-&gt;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();</a:t>
            </a: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}</a:t>
            </a: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600" dirty="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}</a:t>
            </a:r>
            <a:endParaRPr lang="en-US" sz="1600" dirty="0">
              <a:latin typeface="Consolas"/>
              <a:ea typeface="Consolas"/>
              <a:cs typeface="Consolas"/>
              <a:sym typeface="Consolas"/>
            </a:endParaRPr>
          </a:p>
          <a:p>
            <a:endParaRPr lang="en-GB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DA78862-8855-12B3-F8D7-73FA2670F61D}"/>
              </a:ext>
            </a:extLst>
          </p:cNvPr>
          <p:cNvSpPr txBox="1">
            <a:spLocks/>
          </p:cNvSpPr>
          <p:nvPr/>
        </p:nvSpPr>
        <p:spPr>
          <a:xfrm>
            <a:off x="365760" y="5620002"/>
            <a:ext cx="6774180" cy="1368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 tied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a specific List collection, </a:t>
            </a:r>
            <a:r>
              <a:rPr lang="en-GB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limiting flexibility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6272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7DD64-E803-CC05-699F-7B5556619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B69C4-192C-EE5C-AC77-57CB688B4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81" y="218661"/>
            <a:ext cx="7608999" cy="71575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Generalization and Polymorphism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12">
            <a:extLst>
              <a:ext uri="{FF2B5EF4-FFF2-40B4-BE49-F238E27FC236}">
                <a16:creationId xmlns:a16="http://schemas.microsoft.com/office/drawing/2014/main" id="{C050B4A4-B2A1-67FC-62D0-78A943AB8452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3F5403F3-8187-05E0-A87A-A262512A540C}"/>
              </a:ext>
            </a:extLst>
          </p:cNvPr>
          <p:cNvSpPr txBox="1">
            <a:spLocks/>
          </p:cNvSpPr>
          <p:nvPr/>
        </p:nvSpPr>
        <p:spPr>
          <a:xfrm>
            <a:off x="928986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8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D80E41-39CF-32EA-C9D7-A48D6CBFF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contrast="-4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50018" y="1689727"/>
            <a:ext cx="8198644" cy="3924277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2E6AE3E-2163-8397-43DE-ED72FB427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94220" y="1071139"/>
            <a:ext cx="5031963" cy="1139026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 Iterator: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Defines interface for iteration.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05A540C-C87C-7D2F-766E-8DED549CFA0B}"/>
              </a:ext>
            </a:extLst>
          </p:cNvPr>
          <p:cNvSpPr txBox="1">
            <a:spLocks/>
          </p:cNvSpPr>
          <p:nvPr/>
        </p:nvSpPr>
        <p:spPr>
          <a:xfrm>
            <a:off x="224361" y="5669284"/>
            <a:ext cx="5353479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Concrete Collection: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Creates instances of concrete iterators.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BE2C473-0050-C675-0A60-7DA6862F1D5B}"/>
              </a:ext>
            </a:extLst>
          </p:cNvPr>
          <p:cNvSpPr txBox="1">
            <a:spLocks/>
          </p:cNvSpPr>
          <p:nvPr/>
        </p:nvSpPr>
        <p:spPr>
          <a:xfrm>
            <a:off x="6533333" y="5573392"/>
            <a:ext cx="5910127" cy="1318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Concrete Iterator: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Implements the iterator interface.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D8FA7AFE-A353-293B-5BA2-4D6C73DC3041}"/>
              </a:ext>
            </a:extLst>
          </p:cNvPr>
          <p:cNvSpPr txBox="1">
            <a:spLocks/>
          </p:cNvSpPr>
          <p:nvPr/>
        </p:nvSpPr>
        <p:spPr>
          <a:xfrm>
            <a:off x="0" y="1011102"/>
            <a:ext cx="5577840" cy="1474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 Collection (Aggregate):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 for creating iterators.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96338E3-AD37-29A5-5E24-83B053CF157C}"/>
              </a:ext>
            </a:extLst>
          </p:cNvPr>
          <p:cNvCxnSpPr>
            <a:cxnSpLocks/>
          </p:cNvCxnSpPr>
          <p:nvPr/>
        </p:nvCxnSpPr>
        <p:spPr>
          <a:xfrm flipV="1">
            <a:off x="0" y="3725197"/>
            <a:ext cx="12192000" cy="10488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5F9195F6-ADB6-0A91-6159-7E5D82D7D867}"/>
              </a:ext>
            </a:extLst>
          </p:cNvPr>
          <p:cNvSpPr txBox="1">
            <a:spLocks/>
          </p:cNvSpPr>
          <p:nvPr/>
        </p:nvSpPr>
        <p:spPr>
          <a:xfrm>
            <a:off x="0" y="3382297"/>
            <a:ext cx="1798320" cy="403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005A9E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Abstract</a:t>
            </a:r>
            <a:endParaRPr lang="en-US" sz="2000" dirty="0">
              <a:solidFill>
                <a:srgbClr val="005A9E"/>
              </a:solidFill>
              <a:latin typeface="Consolas" panose="020B0609020204030204" pitchFamily="49" charset="0"/>
              <a:cs typeface="Times New Roman" panose="02020603050405020304" pitchFamily="18" charset="0"/>
            </a:endParaRP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A80F2E0-2B38-2840-4264-4E93B128C4D7}"/>
              </a:ext>
            </a:extLst>
          </p:cNvPr>
          <p:cNvSpPr txBox="1">
            <a:spLocks/>
          </p:cNvSpPr>
          <p:nvPr/>
        </p:nvSpPr>
        <p:spPr>
          <a:xfrm>
            <a:off x="11026140" y="3751375"/>
            <a:ext cx="1798320" cy="403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005A9E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Concrete</a:t>
            </a:r>
            <a:endParaRPr lang="en-US" sz="2000" dirty="0">
              <a:solidFill>
                <a:srgbClr val="005A9E"/>
              </a:solidFill>
              <a:latin typeface="Consolas" panose="020B0609020204030204" pitchFamily="49" charset="0"/>
              <a:cs typeface="Times New Roman" panose="02020603050405020304" pitchFamily="18" charset="0"/>
            </a:endParaRP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D5C188C9-9CB7-77B1-2F67-3235B7B11AE3}"/>
              </a:ext>
            </a:extLst>
          </p:cNvPr>
          <p:cNvSpPr/>
          <p:nvPr/>
        </p:nvSpPr>
        <p:spPr>
          <a:xfrm>
            <a:off x="1143000" y="3606678"/>
            <a:ext cx="121920" cy="10282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B3A88F40-558F-7F6A-888D-5C5E48C93DDC}"/>
              </a:ext>
            </a:extLst>
          </p:cNvPr>
          <p:cNvSpPr/>
          <p:nvPr/>
        </p:nvSpPr>
        <p:spPr>
          <a:xfrm rot="10800000">
            <a:off x="10965180" y="3751375"/>
            <a:ext cx="121920" cy="10282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3584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/>
      <p:bldP spid="12" grpId="0"/>
      <p:bldP spid="17" grpId="0"/>
      <p:bldP spid="18" grpId="0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21D6E3-EE22-0C39-96C8-2C9184FC50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73" t="6951" r="7394" b="8965"/>
          <a:stretch/>
        </p:blipFill>
        <p:spPr>
          <a:xfrm>
            <a:off x="5135880" y="1840230"/>
            <a:ext cx="6949440" cy="317754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895A8FE-EB08-C73D-B1F4-4E6D00E13A69}"/>
              </a:ext>
            </a:extLst>
          </p:cNvPr>
          <p:cNvSpPr txBox="1">
            <a:spLocks/>
          </p:cNvSpPr>
          <p:nvPr/>
        </p:nvSpPr>
        <p:spPr>
          <a:xfrm>
            <a:off x="955881" y="218661"/>
            <a:ext cx="7608999" cy="71575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Factory Method for Iterators</a:t>
            </a:r>
            <a:endParaRPr lang="en-GB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80859F3-7418-1334-83E0-BE1D2E4BA7C8}"/>
              </a:ext>
            </a:extLst>
          </p:cNvPr>
          <p:cNvSpPr txBox="1">
            <a:spLocks/>
          </p:cNvSpPr>
          <p:nvPr/>
        </p:nvSpPr>
        <p:spPr>
          <a:xfrm>
            <a:off x="222295" y="1259163"/>
            <a:ext cx="4662125" cy="477243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Solves creating iterator instances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independently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concrete collection.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responsible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iterator creation.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Provides dynamic allocation and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independence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collection specifics.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q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Footer Placeholder 12">
            <a:extLst>
              <a:ext uri="{FF2B5EF4-FFF2-40B4-BE49-F238E27FC236}">
                <a16:creationId xmlns:a16="http://schemas.microsoft.com/office/drawing/2014/main" id="{A37C30FD-A4C9-9DF3-C200-455E60EB80A9}"/>
              </a:ext>
            </a:extLst>
          </p:cNvPr>
          <p:cNvSpPr txBox="1">
            <a:spLocks/>
          </p:cNvSpPr>
          <p:nvPr/>
        </p:nvSpPr>
        <p:spPr>
          <a:xfrm>
            <a:off x="9069864" y="65200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Timotej Kotlín - Iterator Pattern</a:t>
            </a:r>
          </a:p>
        </p:txBody>
      </p:sp>
      <p:sp>
        <p:nvSpPr>
          <p:cNvPr id="18" name="Slide Number Placeholder 13">
            <a:extLst>
              <a:ext uri="{FF2B5EF4-FFF2-40B4-BE49-F238E27FC236}">
                <a16:creationId xmlns:a16="http://schemas.microsoft.com/office/drawing/2014/main" id="{BD077FC9-85AF-593A-A1C3-110B311F47A7}"/>
              </a:ext>
            </a:extLst>
          </p:cNvPr>
          <p:cNvSpPr txBox="1">
            <a:spLocks/>
          </p:cNvSpPr>
          <p:nvPr/>
        </p:nvSpPr>
        <p:spPr>
          <a:xfrm>
            <a:off x="9289869" y="6232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8870B74-389A-4A14-9148-CB0F7A50ED8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093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1193</Words>
  <Application>Microsoft Office PowerPoint</Application>
  <PresentationFormat>Widescreen</PresentationFormat>
  <Paragraphs>265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Consolas</vt:lpstr>
      <vt:lpstr>Times New Roman</vt:lpstr>
      <vt:lpstr>Wingdings</vt:lpstr>
      <vt:lpstr>Office Theme</vt:lpstr>
      <vt:lpstr>Iterator</vt:lpstr>
      <vt:lpstr>Problem :</vt:lpstr>
      <vt:lpstr>Solution:</vt:lpstr>
      <vt:lpstr>What is an iterator ?</vt:lpstr>
      <vt:lpstr>Iterator Interface Responsibilities</vt:lpstr>
      <vt:lpstr>Basic form - Relation</vt:lpstr>
      <vt:lpstr>Simple Implementation </vt:lpstr>
      <vt:lpstr>Generalization and Polymorphism</vt:lpstr>
      <vt:lpstr>PowerPoint Presentation</vt:lpstr>
      <vt:lpstr>PowerPoint Presentation</vt:lpstr>
      <vt:lpstr>PowerPoint Presentation</vt:lpstr>
      <vt:lpstr>PowerPoint Presentation</vt:lpstr>
      <vt:lpstr>Polymorphism Implementation </vt:lpstr>
      <vt:lpstr>Iterator Implementation – Robustness:</vt:lpstr>
      <vt:lpstr>Applications of Iterators</vt:lpstr>
      <vt:lpstr>Iterators with Composite Structures</vt:lpstr>
      <vt:lpstr>NullIterator</vt:lpstr>
      <vt:lpstr>Related patterns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Timotej Kotlín</dc:creator>
  <cp:lastModifiedBy>Timotej Kotlín</cp:lastModifiedBy>
  <cp:revision>2</cp:revision>
  <dcterms:created xsi:type="dcterms:W3CDTF">2025-03-30T14:18:34Z</dcterms:created>
  <dcterms:modified xsi:type="dcterms:W3CDTF">2025-03-30T20:18:36Z</dcterms:modified>
</cp:coreProperties>
</file>