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0" r:id="rId1"/>
  </p:sldMasterIdLst>
  <p:notesMasterIdLst>
    <p:notesMasterId r:id="rId27"/>
  </p:notesMasterIdLst>
  <p:sldIdLst>
    <p:sldId id="256" r:id="rId2"/>
    <p:sldId id="272" r:id="rId3"/>
    <p:sldId id="316" r:id="rId4"/>
    <p:sldId id="325" r:id="rId5"/>
    <p:sldId id="337" r:id="rId6"/>
    <p:sldId id="326" r:id="rId7"/>
    <p:sldId id="338" r:id="rId8"/>
    <p:sldId id="315" r:id="rId9"/>
    <p:sldId id="327" r:id="rId10"/>
    <p:sldId id="322" r:id="rId11"/>
    <p:sldId id="336" r:id="rId12"/>
    <p:sldId id="339" r:id="rId13"/>
    <p:sldId id="340" r:id="rId14"/>
    <p:sldId id="335" r:id="rId15"/>
    <p:sldId id="274" r:id="rId16"/>
    <p:sldId id="319" r:id="rId17"/>
    <p:sldId id="329" r:id="rId18"/>
    <p:sldId id="320" r:id="rId19"/>
    <p:sldId id="288" r:id="rId20"/>
    <p:sldId id="334" r:id="rId21"/>
    <p:sldId id="324" r:id="rId22"/>
    <p:sldId id="263" r:id="rId23"/>
    <p:sldId id="273" r:id="rId24"/>
    <p:sldId id="292" r:id="rId25"/>
    <p:sldId id="293" r:id="rId26"/>
  </p:sldIdLst>
  <p:sldSz cx="9144000" cy="5143500" type="screen16x9"/>
  <p:notesSz cx="6858000" cy="9144000"/>
  <p:embeddedFontLst>
    <p:embeddedFont>
      <p:font typeface="Consolas" panose="020B0609020204030204" pitchFamily="49" charset="0"/>
      <p:regular r:id="rId28"/>
      <p:bold r:id="rId29"/>
      <p:italic r:id="rId30"/>
      <p:boldItalic r:id="rId31"/>
    </p:embeddedFont>
    <p:embeddedFont>
      <p:font typeface="Prompt" panose="020B0502040204020203" pitchFamily="2" charset="-34"/>
      <p:regular r:id="rId32"/>
      <p:bold r:id="rId33"/>
      <p:italic r:id="rId34"/>
      <p:boldItalic r:id="rId35"/>
    </p:embeddedFont>
    <p:embeddedFont>
      <p:font typeface="Roboto Condensed" panose="02000000000000000000" pitchFamily="2" charset="0"/>
      <p:regular r:id="rId36"/>
      <p:bold r:id="rId37"/>
      <p:italic r:id="rId38"/>
      <p:boldItalic r:id="rId39"/>
    </p:embeddedFont>
    <p:embeddedFont>
      <p:font typeface="Space Mono" panose="020B0604020202020204" charset="-18"/>
      <p:regular r:id="rId40"/>
      <p:bold r:id="rId41"/>
      <p:italic r:id="rId42"/>
      <p:boldItalic r:id="rId43"/>
    </p:embeddedFont>
    <p:embeddedFont>
      <p:font typeface="Syncopate" panose="020B0604020202020204" charset="0"/>
      <p:regular r:id="rId44"/>
      <p:bold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596ABC6-7F55-4B5F-9BF1-97D5B27FC6BC}">
  <a:tblStyle styleId="{A596ABC6-7F55-4B5F-9BF1-97D5B27FC6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4296" autoAdjust="0"/>
  </p:normalViewPr>
  <p:slideViewPr>
    <p:cSldViewPr snapToGrid="0">
      <p:cViewPr varScale="1">
        <p:scale>
          <a:sx n="154" d="100"/>
          <a:sy n="154" d="100"/>
        </p:scale>
        <p:origin x="86" y="821"/>
      </p:cViewPr>
      <p:guideLst/>
    </p:cSldViewPr>
  </p:slideViewPr>
  <p:outlineViewPr>
    <p:cViewPr>
      <p:scale>
        <a:sx n="33" d="100"/>
        <a:sy n="33" d="100"/>
      </p:scale>
      <p:origin x="0" y="-213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2.fntdata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font" Target="fonts/font1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font" Target="fonts/font16.fntdata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1569b59b089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1569b59b089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2408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16564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2062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42730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15731267d65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15731267d65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357482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15731267d65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7" name="Google Shape;547;g15731267d65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17185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15711de2763_0_3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5" name="Google Shape;505;g15711de2763_0_3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4608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g15731267d65_3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9" name="Google Shape;809;g15731267d65_3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15731267d65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15731267d65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71968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0815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15711de2763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15711de2763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15731267d65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9" name="Google Shape;529;g15731267d65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g15731267d65_3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9" name="Google Shape;889;g15731267d65_3_2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g15731267d65_3_2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6" name="Google Shape;906;g15731267d65_3_2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484077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31799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  <a:tabLst/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9749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876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2164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08511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7065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3250" y="2711500"/>
            <a:ext cx="7717500" cy="11820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4000" b="1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13250" y="4035575"/>
            <a:ext cx="7717500" cy="4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50" y="1"/>
            <a:ext cx="9143700" cy="2070897"/>
            <a:chOff x="50" y="1"/>
            <a:chExt cx="9143700" cy="2070897"/>
          </a:xfrm>
        </p:grpSpPr>
        <p:sp>
          <p:nvSpPr>
            <p:cNvPr id="13" name="Google Shape;13;p2"/>
            <p:cNvSpPr/>
            <p:nvPr/>
          </p:nvSpPr>
          <p:spPr>
            <a:xfrm>
              <a:off x="50" y="1"/>
              <a:ext cx="9143700" cy="534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0" y="1839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0" y="1455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" y="1071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50" y="687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13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 txBox="1">
            <a:spLocks noGrp="1"/>
          </p:cNvSpPr>
          <p:nvPr>
            <p:ph type="body" idx="1"/>
          </p:nvPr>
        </p:nvSpPr>
        <p:spPr>
          <a:xfrm>
            <a:off x="713225" y="1152400"/>
            <a:ext cx="4688400" cy="205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9pPr>
          </a:lstStyle>
          <a:p>
            <a:endParaRPr/>
          </a:p>
        </p:txBody>
      </p:sp>
      <p:sp>
        <p:nvSpPr>
          <p:cNvPr id="157" name="Google Shape;157;p29"/>
          <p:cNvSpPr/>
          <p:nvPr/>
        </p:nvSpPr>
        <p:spPr>
          <a:xfrm>
            <a:off x="1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3">
  <p:cSld name="CUSTOM_2_1_1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" name="Google Shape;179;p33"/>
          <p:cNvGrpSpPr/>
          <p:nvPr/>
        </p:nvGrpSpPr>
        <p:grpSpPr>
          <a:xfrm>
            <a:off x="-13200" y="4521975"/>
            <a:ext cx="9170400" cy="621523"/>
            <a:chOff x="-13200" y="4521975"/>
            <a:chExt cx="9170400" cy="621523"/>
          </a:xfrm>
        </p:grpSpPr>
        <p:sp>
          <p:nvSpPr>
            <p:cNvPr id="180" name="Google Shape;180;p33"/>
            <p:cNvSpPr/>
            <p:nvPr/>
          </p:nvSpPr>
          <p:spPr>
            <a:xfrm rot="10800000" flipH="1">
              <a:off x="-13200" y="4521975"/>
              <a:ext cx="91704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33"/>
            <p:cNvSpPr/>
            <p:nvPr/>
          </p:nvSpPr>
          <p:spPr>
            <a:xfrm>
              <a:off x="50" y="49118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2" name="Google Shape;182;p33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83" name="Google Shape;183;p33"/>
          <p:cNvSpPr txBox="1">
            <a:spLocks noGrp="1"/>
          </p:cNvSpPr>
          <p:nvPr>
            <p:ph type="subTitle" idx="1"/>
          </p:nvPr>
        </p:nvSpPr>
        <p:spPr>
          <a:xfrm>
            <a:off x="713225" y="2298975"/>
            <a:ext cx="3405600" cy="52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9pPr>
          </a:lstStyle>
          <a:p>
            <a:endParaRPr/>
          </a:p>
        </p:txBody>
      </p:sp>
      <p:sp>
        <p:nvSpPr>
          <p:cNvPr id="184" name="Google Shape;184;p33"/>
          <p:cNvSpPr txBox="1">
            <a:spLocks noGrp="1"/>
          </p:cNvSpPr>
          <p:nvPr>
            <p:ph type="subTitle" idx="2"/>
          </p:nvPr>
        </p:nvSpPr>
        <p:spPr>
          <a:xfrm flipH="1">
            <a:off x="5025375" y="2298975"/>
            <a:ext cx="3405300" cy="524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9pPr>
          </a:lstStyle>
          <a:p>
            <a:endParaRPr/>
          </a:p>
        </p:txBody>
      </p:sp>
      <p:sp>
        <p:nvSpPr>
          <p:cNvPr id="185" name="Google Shape;185;p33"/>
          <p:cNvSpPr txBox="1">
            <a:spLocks noGrp="1"/>
          </p:cNvSpPr>
          <p:nvPr>
            <p:ph type="body" idx="3"/>
          </p:nvPr>
        </p:nvSpPr>
        <p:spPr>
          <a:xfrm>
            <a:off x="713225" y="2998575"/>
            <a:ext cx="3405600" cy="137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9pPr>
          </a:lstStyle>
          <a:p>
            <a:endParaRPr/>
          </a:p>
        </p:txBody>
      </p:sp>
      <p:sp>
        <p:nvSpPr>
          <p:cNvPr id="186" name="Google Shape;186;p33"/>
          <p:cNvSpPr txBox="1">
            <a:spLocks noGrp="1"/>
          </p:cNvSpPr>
          <p:nvPr>
            <p:ph type="body" idx="4"/>
          </p:nvPr>
        </p:nvSpPr>
        <p:spPr>
          <a:xfrm>
            <a:off x="5025075" y="2998576"/>
            <a:ext cx="3405300" cy="137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4">
  <p:cSld name="CUSTOM_15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89" name="Google Shape;189;p34"/>
          <p:cNvSpPr txBox="1">
            <a:spLocks noGrp="1"/>
          </p:cNvSpPr>
          <p:nvPr>
            <p:ph type="subTitle" idx="1"/>
          </p:nvPr>
        </p:nvSpPr>
        <p:spPr>
          <a:xfrm>
            <a:off x="713238" y="1888825"/>
            <a:ext cx="3510000" cy="207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34"/>
          <p:cNvSpPr txBox="1">
            <a:spLocks noGrp="1"/>
          </p:cNvSpPr>
          <p:nvPr>
            <p:ph type="subTitle" idx="2"/>
          </p:nvPr>
        </p:nvSpPr>
        <p:spPr>
          <a:xfrm>
            <a:off x="4920763" y="1888804"/>
            <a:ext cx="3510000" cy="207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191" name="Google Shape;191;p34"/>
          <p:cNvGrpSpPr/>
          <p:nvPr/>
        </p:nvGrpSpPr>
        <p:grpSpPr>
          <a:xfrm>
            <a:off x="50" y="4704548"/>
            <a:ext cx="9144025" cy="438950"/>
            <a:chOff x="50" y="4704548"/>
            <a:chExt cx="9144025" cy="438950"/>
          </a:xfrm>
        </p:grpSpPr>
        <p:sp>
          <p:nvSpPr>
            <p:cNvPr id="192" name="Google Shape;192;p34"/>
            <p:cNvSpPr/>
            <p:nvPr/>
          </p:nvSpPr>
          <p:spPr>
            <a:xfrm>
              <a:off x="50" y="49118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34"/>
            <p:cNvSpPr/>
            <p:nvPr/>
          </p:nvSpPr>
          <p:spPr>
            <a:xfrm flipH="1">
              <a:off x="375" y="4704548"/>
              <a:ext cx="9143700" cy="54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05" name="Google Shape;205;p36"/>
          <p:cNvSpPr txBox="1">
            <a:spLocks noGrp="1"/>
          </p:cNvSpPr>
          <p:nvPr>
            <p:ph type="subTitle" idx="1"/>
          </p:nvPr>
        </p:nvSpPr>
        <p:spPr>
          <a:xfrm>
            <a:off x="713621" y="1980950"/>
            <a:ext cx="4063200" cy="379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36"/>
          <p:cNvSpPr txBox="1">
            <a:spLocks noGrp="1"/>
          </p:cNvSpPr>
          <p:nvPr>
            <p:ph type="subTitle" idx="2"/>
          </p:nvPr>
        </p:nvSpPr>
        <p:spPr>
          <a:xfrm>
            <a:off x="713621" y="2730325"/>
            <a:ext cx="4063200" cy="379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36"/>
          <p:cNvSpPr txBox="1">
            <a:spLocks noGrp="1"/>
          </p:cNvSpPr>
          <p:nvPr>
            <p:ph type="subTitle" idx="3"/>
          </p:nvPr>
        </p:nvSpPr>
        <p:spPr>
          <a:xfrm>
            <a:off x="713621" y="3479700"/>
            <a:ext cx="4063200" cy="379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36"/>
          <p:cNvSpPr txBox="1">
            <a:spLocks noGrp="1"/>
          </p:cNvSpPr>
          <p:nvPr>
            <p:ph type="subTitle" idx="4"/>
          </p:nvPr>
        </p:nvSpPr>
        <p:spPr>
          <a:xfrm>
            <a:off x="703401" y="4229075"/>
            <a:ext cx="4063200" cy="379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36"/>
          <p:cNvSpPr txBox="1">
            <a:spLocks noGrp="1"/>
          </p:cNvSpPr>
          <p:nvPr>
            <p:ph type="subTitle" idx="5"/>
          </p:nvPr>
        </p:nvSpPr>
        <p:spPr>
          <a:xfrm>
            <a:off x="713621" y="1684400"/>
            <a:ext cx="4063200" cy="379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210" name="Google Shape;210;p36"/>
          <p:cNvSpPr txBox="1">
            <a:spLocks noGrp="1"/>
          </p:cNvSpPr>
          <p:nvPr>
            <p:ph type="subTitle" idx="6"/>
          </p:nvPr>
        </p:nvSpPr>
        <p:spPr>
          <a:xfrm>
            <a:off x="713621" y="2433603"/>
            <a:ext cx="4063200" cy="379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211" name="Google Shape;211;p36"/>
          <p:cNvSpPr txBox="1">
            <a:spLocks noGrp="1"/>
          </p:cNvSpPr>
          <p:nvPr>
            <p:ph type="subTitle" idx="7"/>
          </p:nvPr>
        </p:nvSpPr>
        <p:spPr>
          <a:xfrm>
            <a:off x="713621" y="3182806"/>
            <a:ext cx="4063200" cy="379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212" name="Google Shape;212;p36"/>
          <p:cNvSpPr txBox="1">
            <a:spLocks noGrp="1"/>
          </p:cNvSpPr>
          <p:nvPr>
            <p:ph type="subTitle" idx="8"/>
          </p:nvPr>
        </p:nvSpPr>
        <p:spPr>
          <a:xfrm>
            <a:off x="703401" y="3932009"/>
            <a:ext cx="4063200" cy="379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213" name="Google Shape;213;p36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4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7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37"/>
          <p:cNvSpPr txBox="1">
            <a:spLocks noGrp="1"/>
          </p:cNvSpPr>
          <p:nvPr>
            <p:ph type="subTitle" idx="1"/>
          </p:nvPr>
        </p:nvSpPr>
        <p:spPr>
          <a:xfrm>
            <a:off x="713211" y="4079374"/>
            <a:ext cx="3237600" cy="52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37"/>
          <p:cNvSpPr txBox="1">
            <a:spLocks noGrp="1"/>
          </p:cNvSpPr>
          <p:nvPr>
            <p:ph type="subTitle" idx="2"/>
          </p:nvPr>
        </p:nvSpPr>
        <p:spPr>
          <a:xfrm>
            <a:off x="5193040" y="1783373"/>
            <a:ext cx="3237600" cy="52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37"/>
          <p:cNvSpPr txBox="1">
            <a:spLocks noGrp="1"/>
          </p:cNvSpPr>
          <p:nvPr>
            <p:ph type="subTitle" idx="3"/>
          </p:nvPr>
        </p:nvSpPr>
        <p:spPr>
          <a:xfrm>
            <a:off x="5193232" y="1345975"/>
            <a:ext cx="3237600" cy="36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219" name="Google Shape;219;p37"/>
          <p:cNvSpPr txBox="1">
            <a:spLocks noGrp="1"/>
          </p:cNvSpPr>
          <p:nvPr>
            <p:ph type="subTitle" idx="4"/>
          </p:nvPr>
        </p:nvSpPr>
        <p:spPr>
          <a:xfrm>
            <a:off x="713249" y="3641963"/>
            <a:ext cx="3237600" cy="36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220" name="Google Shape;220;p37"/>
          <p:cNvSpPr txBox="1">
            <a:spLocks noGrp="1"/>
          </p:cNvSpPr>
          <p:nvPr>
            <p:ph type="subTitle" idx="5"/>
          </p:nvPr>
        </p:nvSpPr>
        <p:spPr>
          <a:xfrm>
            <a:off x="713215" y="1783367"/>
            <a:ext cx="3237600" cy="52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37"/>
          <p:cNvSpPr txBox="1">
            <a:spLocks noGrp="1"/>
          </p:cNvSpPr>
          <p:nvPr>
            <p:ph type="subTitle" idx="6"/>
          </p:nvPr>
        </p:nvSpPr>
        <p:spPr>
          <a:xfrm flipH="1">
            <a:off x="713348" y="1345975"/>
            <a:ext cx="3237600" cy="36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222" name="Google Shape;222;p37"/>
          <p:cNvSpPr txBox="1">
            <a:spLocks noGrp="1"/>
          </p:cNvSpPr>
          <p:nvPr>
            <p:ph type="subTitle" idx="7"/>
          </p:nvPr>
        </p:nvSpPr>
        <p:spPr>
          <a:xfrm>
            <a:off x="5193039" y="4079374"/>
            <a:ext cx="3237600" cy="52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37"/>
          <p:cNvSpPr txBox="1">
            <a:spLocks noGrp="1"/>
          </p:cNvSpPr>
          <p:nvPr>
            <p:ph type="subTitle" idx="8"/>
          </p:nvPr>
        </p:nvSpPr>
        <p:spPr>
          <a:xfrm>
            <a:off x="5193125" y="3641980"/>
            <a:ext cx="3237600" cy="36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224" name="Google Shape;224;p37"/>
          <p:cNvSpPr txBox="1">
            <a:spLocks noGrp="1"/>
          </p:cNvSpPr>
          <p:nvPr>
            <p:ph type="subTitle" idx="9"/>
          </p:nvPr>
        </p:nvSpPr>
        <p:spPr>
          <a:xfrm>
            <a:off x="713315" y="2931371"/>
            <a:ext cx="3237600" cy="52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37"/>
          <p:cNvSpPr txBox="1">
            <a:spLocks noGrp="1"/>
          </p:cNvSpPr>
          <p:nvPr>
            <p:ph type="subTitle" idx="13"/>
          </p:nvPr>
        </p:nvSpPr>
        <p:spPr>
          <a:xfrm>
            <a:off x="713225" y="2494002"/>
            <a:ext cx="3237600" cy="36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226" name="Google Shape;226;p37"/>
          <p:cNvSpPr txBox="1">
            <a:spLocks noGrp="1"/>
          </p:cNvSpPr>
          <p:nvPr>
            <p:ph type="subTitle" idx="14"/>
          </p:nvPr>
        </p:nvSpPr>
        <p:spPr>
          <a:xfrm>
            <a:off x="5193140" y="2931399"/>
            <a:ext cx="3237600" cy="52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37"/>
          <p:cNvSpPr txBox="1">
            <a:spLocks noGrp="1"/>
          </p:cNvSpPr>
          <p:nvPr>
            <p:ph type="subTitle" idx="15"/>
          </p:nvPr>
        </p:nvSpPr>
        <p:spPr>
          <a:xfrm>
            <a:off x="5193075" y="2494008"/>
            <a:ext cx="3237600" cy="36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228" name="Google Shape;228;p37"/>
          <p:cNvSpPr txBox="1">
            <a:spLocks noGrp="1"/>
          </p:cNvSpPr>
          <p:nvPr>
            <p:ph type="title"/>
          </p:nvPr>
        </p:nvSpPr>
        <p:spPr>
          <a:xfrm>
            <a:off x="4572000" y="539500"/>
            <a:ext cx="3858600" cy="612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1"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Google Shape;261;p40"/>
          <p:cNvGrpSpPr/>
          <p:nvPr/>
        </p:nvGrpSpPr>
        <p:grpSpPr>
          <a:xfrm>
            <a:off x="150" y="1"/>
            <a:ext cx="9143700" cy="5143497"/>
            <a:chOff x="150" y="1"/>
            <a:chExt cx="9143700" cy="5143497"/>
          </a:xfrm>
        </p:grpSpPr>
        <p:grpSp>
          <p:nvGrpSpPr>
            <p:cNvPr id="262" name="Google Shape;262;p40"/>
            <p:cNvGrpSpPr/>
            <p:nvPr/>
          </p:nvGrpSpPr>
          <p:grpSpPr>
            <a:xfrm rot="10800000" flipH="1">
              <a:off x="150" y="3072601"/>
              <a:ext cx="9143700" cy="2070897"/>
              <a:chOff x="50" y="1"/>
              <a:chExt cx="9143700" cy="2070897"/>
            </a:xfrm>
          </p:grpSpPr>
          <p:sp>
            <p:nvSpPr>
              <p:cNvPr id="263" name="Google Shape;263;p40"/>
              <p:cNvSpPr/>
              <p:nvPr/>
            </p:nvSpPr>
            <p:spPr>
              <a:xfrm>
                <a:off x="50" y="1839298"/>
                <a:ext cx="9143700" cy="2316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264;p40"/>
              <p:cNvSpPr/>
              <p:nvPr/>
            </p:nvSpPr>
            <p:spPr>
              <a:xfrm>
                <a:off x="50" y="1"/>
                <a:ext cx="9143700" cy="5349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40"/>
              <p:cNvSpPr/>
              <p:nvPr/>
            </p:nvSpPr>
            <p:spPr>
              <a:xfrm>
                <a:off x="50" y="1455298"/>
                <a:ext cx="9143700" cy="2316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40"/>
              <p:cNvSpPr/>
              <p:nvPr/>
            </p:nvSpPr>
            <p:spPr>
              <a:xfrm>
                <a:off x="50" y="1071298"/>
                <a:ext cx="9143700" cy="2316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40"/>
              <p:cNvSpPr/>
              <p:nvPr/>
            </p:nvSpPr>
            <p:spPr>
              <a:xfrm>
                <a:off x="50" y="687298"/>
                <a:ext cx="9143700" cy="2316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68" name="Google Shape;268;p40"/>
            <p:cNvSpPr/>
            <p:nvPr/>
          </p:nvSpPr>
          <p:spPr>
            <a:xfrm rot="10800000" flipH="1">
              <a:off x="150" y="1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2"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0" name="Google Shape;270;p41"/>
          <p:cNvGrpSpPr/>
          <p:nvPr/>
        </p:nvGrpSpPr>
        <p:grpSpPr>
          <a:xfrm>
            <a:off x="50" y="1"/>
            <a:ext cx="9143800" cy="5143497"/>
            <a:chOff x="50" y="1"/>
            <a:chExt cx="9143800" cy="5143497"/>
          </a:xfrm>
        </p:grpSpPr>
        <p:sp>
          <p:nvSpPr>
            <p:cNvPr id="271" name="Google Shape;271;p41"/>
            <p:cNvSpPr/>
            <p:nvPr/>
          </p:nvSpPr>
          <p:spPr>
            <a:xfrm>
              <a:off x="150" y="1839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41"/>
            <p:cNvSpPr/>
            <p:nvPr/>
          </p:nvSpPr>
          <p:spPr>
            <a:xfrm>
              <a:off x="150" y="1"/>
              <a:ext cx="9143700" cy="534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41"/>
            <p:cNvSpPr/>
            <p:nvPr/>
          </p:nvSpPr>
          <p:spPr>
            <a:xfrm>
              <a:off x="150" y="1455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41"/>
            <p:cNvSpPr/>
            <p:nvPr/>
          </p:nvSpPr>
          <p:spPr>
            <a:xfrm>
              <a:off x="150" y="1071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41"/>
            <p:cNvSpPr/>
            <p:nvPr/>
          </p:nvSpPr>
          <p:spPr>
            <a:xfrm>
              <a:off x="150" y="687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41"/>
            <p:cNvSpPr/>
            <p:nvPr/>
          </p:nvSpPr>
          <p:spPr>
            <a:xfrm>
              <a:off x="50" y="49118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713225" y="1788375"/>
            <a:ext cx="3849000" cy="10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713225" y="3016875"/>
            <a:ext cx="3849000" cy="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713213" y="1644425"/>
            <a:ext cx="3710400" cy="102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subTitle" idx="1"/>
          </p:nvPr>
        </p:nvSpPr>
        <p:spPr>
          <a:xfrm>
            <a:off x="713163" y="3168775"/>
            <a:ext cx="3710400" cy="102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ubTitle" idx="2"/>
          </p:nvPr>
        </p:nvSpPr>
        <p:spPr>
          <a:xfrm>
            <a:off x="4720438" y="3168796"/>
            <a:ext cx="3710400" cy="102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title" idx="3"/>
          </p:nvPr>
        </p:nvSpPr>
        <p:spPr>
          <a:xfrm>
            <a:off x="4720438" y="1644425"/>
            <a:ext cx="3710400" cy="1029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oogle Shape;38;p7"/>
          <p:cNvGrpSpPr/>
          <p:nvPr/>
        </p:nvGrpSpPr>
        <p:grpSpPr>
          <a:xfrm>
            <a:off x="50" y="-2"/>
            <a:ext cx="9143700" cy="5143500"/>
            <a:chOff x="50" y="-2"/>
            <a:chExt cx="9143700" cy="5143500"/>
          </a:xfrm>
        </p:grpSpPr>
        <p:sp>
          <p:nvSpPr>
            <p:cNvPr id="39" name="Google Shape;39;p7"/>
            <p:cNvSpPr/>
            <p:nvPr/>
          </p:nvSpPr>
          <p:spPr>
            <a:xfrm>
              <a:off x="50" y="49118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7"/>
            <p:cNvSpPr/>
            <p:nvPr/>
          </p:nvSpPr>
          <p:spPr>
            <a:xfrm>
              <a:off x="50" y="-2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713225" y="1716225"/>
            <a:ext cx="4319700" cy="224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/>
          <p:nvPr/>
        </p:nvSpPr>
        <p:spPr>
          <a:xfrm rot="10800000">
            <a:off x="200" y="4439973"/>
            <a:ext cx="9143700" cy="2727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8"/>
          <p:cNvSpPr/>
          <p:nvPr/>
        </p:nvSpPr>
        <p:spPr>
          <a:xfrm rot="10800000">
            <a:off x="200" y="4870798"/>
            <a:ext cx="9143700" cy="2727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8"/>
          <p:cNvSpPr/>
          <p:nvPr/>
        </p:nvSpPr>
        <p:spPr>
          <a:xfrm rot="10800000">
            <a:off x="200" y="-2"/>
            <a:ext cx="9143700" cy="2727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1815525" y="1303375"/>
            <a:ext cx="5513100" cy="244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0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2pPr>
            <a:lvl3pPr lvl="2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3pPr>
            <a:lvl4pPr lvl="3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4pPr>
            <a:lvl5pPr lvl="4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5pPr>
            <a:lvl6pPr lvl="5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6pPr>
            <a:lvl7pPr lvl="6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7pPr>
            <a:lvl8pPr lvl="7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8pPr>
            <a:lvl9pPr lvl="8" rtl="0"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6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4"/>
          <p:cNvSpPr/>
          <p:nvPr/>
        </p:nvSpPr>
        <p:spPr>
          <a:xfrm>
            <a:off x="50" y="4146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4"/>
          <p:cNvSpPr/>
          <p:nvPr/>
        </p:nvSpPr>
        <p:spPr>
          <a:xfrm>
            <a:off x="50" y="4530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title"/>
          </p:nvPr>
        </p:nvSpPr>
        <p:spPr>
          <a:xfrm>
            <a:off x="2805300" y="3185150"/>
            <a:ext cx="3533400" cy="5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38100"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subTitle" idx="1"/>
          </p:nvPr>
        </p:nvSpPr>
        <p:spPr>
          <a:xfrm>
            <a:off x="1522800" y="1169450"/>
            <a:ext cx="6098400" cy="171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9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6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CUSTOM_9_1_1_1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0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3" r:id="rId4"/>
    <p:sldLayoutId id="2147483654" r:id="rId5"/>
    <p:sldLayoutId id="2147483658" r:id="rId6"/>
    <p:sldLayoutId id="2147483660" r:id="rId7"/>
    <p:sldLayoutId id="2147483662" r:id="rId8"/>
    <p:sldLayoutId id="2147483666" r:id="rId9"/>
    <p:sldLayoutId id="2147483675" r:id="rId10"/>
    <p:sldLayoutId id="2147483679" r:id="rId11"/>
    <p:sldLayoutId id="2147483680" r:id="rId12"/>
    <p:sldLayoutId id="2147483682" r:id="rId13"/>
    <p:sldLayoutId id="2147483683" r:id="rId14"/>
    <p:sldLayoutId id="2147483686" r:id="rId15"/>
    <p:sldLayoutId id="2147483687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lukasatkinson.de/2016/dynamic-vs-static-dispatch/" TargetMode="External"/><Relationship Id="rId3" Type="http://schemas.openxmlformats.org/officeDocument/2006/relationships/hyperlink" Target="https://en.wikipedia.org/wiki/Visitor_pattern" TargetMode="External"/><Relationship Id="rId7" Type="http://schemas.openxmlformats.org/officeDocument/2006/relationships/hyperlink" Target="https://en.wikipedia.org/wiki/Static_dispatch" TargetMode="External"/><Relationship Id="rId12" Type="http://schemas.openxmlformats.org/officeDocument/2006/relationships/hyperlink" Target="https://www.youtube.com/watch?v=AFsALrqFy_Q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en.wikipedia.org/wiki/Dynamic_dispatch" TargetMode="External"/><Relationship Id="rId11" Type="http://schemas.openxmlformats.org/officeDocument/2006/relationships/hyperlink" Target="https://www.baeldung.com/ddd-double-dispatch" TargetMode="External"/><Relationship Id="rId5" Type="http://schemas.openxmlformats.org/officeDocument/2006/relationships/hyperlink" Target="https://refactoring.guru/design-patterns/visitor-double-dispatch" TargetMode="External"/><Relationship Id="rId10" Type="http://schemas.openxmlformats.org/officeDocument/2006/relationships/hyperlink" Target="https://www.modernescpp.com/index.php/visiting-a-std-variant-with-the-overload-pattern" TargetMode="External"/><Relationship Id="rId4" Type="http://schemas.openxmlformats.org/officeDocument/2006/relationships/hyperlink" Target="https://refactoring.guru/design-patterns/visitor" TargetMode="External"/><Relationship Id="rId9" Type="http://schemas.openxmlformats.org/officeDocument/2006/relationships/hyperlink" Target="https://learn.microsoft.com/en-us/dotnet/csharp/advanced-topics/interop/using-type-dynamic?redirectedfrom=MSDN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8" name="Google Shape;288;p45"/>
          <p:cNvCxnSpPr/>
          <p:nvPr/>
        </p:nvCxnSpPr>
        <p:spPr>
          <a:xfrm>
            <a:off x="0" y="3664800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9" name="Google Shape;289;p45"/>
          <p:cNvSpPr txBox="1">
            <a:spLocks noGrp="1"/>
          </p:cNvSpPr>
          <p:nvPr>
            <p:ph type="ctrTitle"/>
          </p:nvPr>
        </p:nvSpPr>
        <p:spPr>
          <a:xfrm>
            <a:off x="713250" y="2550227"/>
            <a:ext cx="7717500" cy="137889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/>
              <a:t>VISITOR</a:t>
            </a:r>
            <a:endParaRPr dirty="0"/>
          </a:p>
        </p:txBody>
      </p:sp>
      <p:sp>
        <p:nvSpPr>
          <p:cNvPr id="2" name="Google Shape;396;p53">
            <a:extLst>
              <a:ext uri="{FF2B5EF4-FFF2-40B4-BE49-F238E27FC236}">
                <a16:creationId xmlns:a16="http://schemas.microsoft.com/office/drawing/2014/main" id="{F520E572-13ED-8983-F9F1-172847EB5CF6}"/>
              </a:ext>
            </a:extLst>
          </p:cNvPr>
          <p:cNvSpPr/>
          <p:nvPr/>
        </p:nvSpPr>
        <p:spPr>
          <a:xfrm flipH="1">
            <a:off x="0" y="3791407"/>
            <a:ext cx="9144000" cy="88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73A0B2-F16A-8E05-DEFF-052117EA8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DISPATCH</a:t>
            </a:r>
            <a:endParaRPr lang="sk-SK" dirty="0"/>
          </a:p>
        </p:txBody>
      </p:sp>
      <p:grpSp>
        <p:nvGrpSpPr>
          <p:cNvPr id="4" name="Google Shape;4920;p93">
            <a:extLst>
              <a:ext uri="{FF2B5EF4-FFF2-40B4-BE49-F238E27FC236}">
                <a16:creationId xmlns:a16="http://schemas.microsoft.com/office/drawing/2014/main" id="{85FA6A03-B2E0-AD84-11E6-C5B23F79E1C7}"/>
              </a:ext>
            </a:extLst>
          </p:cNvPr>
          <p:cNvGrpSpPr/>
          <p:nvPr/>
        </p:nvGrpSpPr>
        <p:grpSpPr>
          <a:xfrm>
            <a:off x="372652" y="676314"/>
            <a:ext cx="340573" cy="339271"/>
            <a:chOff x="2085450" y="842250"/>
            <a:chExt cx="483700" cy="481850"/>
          </a:xfrm>
          <a:solidFill>
            <a:schemeClr val="tx1"/>
          </a:solidFill>
        </p:grpSpPr>
        <p:sp>
          <p:nvSpPr>
            <p:cNvPr id="5" name="Google Shape;4921;p93">
              <a:extLst>
                <a:ext uri="{FF2B5EF4-FFF2-40B4-BE49-F238E27FC236}">
                  <a16:creationId xmlns:a16="http://schemas.microsoft.com/office/drawing/2014/main" id="{ECAC9F18-DE43-97B7-0FA8-B50E4D354CB7}"/>
                </a:ext>
              </a:extLst>
            </p:cNvPr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" name="Google Shape;4922;p93">
              <a:extLst>
                <a:ext uri="{FF2B5EF4-FFF2-40B4-BE49-F238E27FC236}">
                  <a16:creationId xmlns:a16="http://schemas.microsoft.com/office/drawing/2014/main" id="{FAC0AAAD-C46D-9247-D56C-DDCA6F7A29AF}"/>
                </a:ext>
              </a:extLst>
            </p:cNvPr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" name="Google Shape;4923;p93">
              <a:extLst>
                <a:ext uri="{FF2B5EF4-FFF2-40B4-BE49-F238E27FC236}">
                  <a16:creationId xmlns:a16="http://schemas.microsoft.com/office/drawing/2014/main" id="{27388260-1CF4-2D36-C944-471224432E1E}"/>
                </a:ext>
              </a:extLst>
            </p:cNvPr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1" name="Subtitle 2">
            <a:extLst>
              <a:ext uri="{FF2B5EF4-FFF2-40B4-BE49-F238E27FC236}">
                <a16:creationId xmlns:a16="http://schemas.microsoft.com/office/drawing/2014/main" id="{4EBADD15-348D-CF50-C7AC-92EEC875BD6F}"/>
              </a:ext>
            </a:extLst>
          </p:cNvPr>
          <p:cNvSpPr txBox="1">
            <a:spLocks/>
          </p:cNvSpPr>
          <p:nvPr/>
        </p:nvSpPr>
        <p:spPr>
          <a:xfrm>
            <a:off x="713225" y="1290696"/>
            <a:ext cx="3743846" cy="3427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Dynamic dispatch </a:t>
            </a:r>
            <a:r>
              <a:rPr lang="en-US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(or </a:t>
            </a:r>
            <a:r>
              <a:rPr lang="en-US" i="1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virtual method call)</a:t>
            </a:r>
            <a:endParaRPr lang="en-US" b="1" dirty="0">
              <a:solidFill>
                <a:schemeClr val="tx1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Selecting implementation of a </a:t>
            </a:r>
            <a:r>
              <a:rPr lang="en-GB" i="1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polymorphic</a:t>
            </a:r>
            <a:r>
              <a:rPr lang="en-GB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 method or function at </a:t>
            </a:r>
            <a:r>
              <a:rPr lang="en-GB" i="1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run time</a:t>
            </a:r>
            <a:endParaRPr lang="en-GB" dirty="0">
              <a:solidFill>
                <a:schemeClr val="tx1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20212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 prime characteristic of </a:t>
            </a:r>
            <a:r>
              <a:rPr lang="en-GB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object-oriented languages (C++, Java, C#, …)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Used for dynamic loading of DLL files (Windows) or SO files (Unix, Linux)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Static dispatch </a:t>
            </a:r>
            <a:r>
              <a:rPr lang="en-US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(or </a:t>
            </a:r>
            <a:r>
              <a:rPr lang="en-US" i="1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early binding</a:t>
            </a:r>
            <a:r>
              <a:rPr lang="en-US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b="0" i="0" dirty="0">
                <a:solidFill>
                  <a:schemeClr val="tx1"/>
                </a:solidFill>
                <a:effectLst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Fully resolved selection of implementation of method or function during </a:t>
            </a:r>
            <a:r>
              <a:rPr lang="en-GB" b="0" i="0" u="none" strike="noStrike" dirty="0">
                <a:solidFill>
                  <a:schemeClr val="tx1"/>
                </a:solidFill>
                <a:effectLst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compile time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Overloading of function</a:t>
            </a:r>
            <a:endParaRPr lang="en-US" dirty="0">
              <a:solidFill>
                <a:schemeClr val="tx1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lvl="1">
              <a:buFont typeface="Wingdings" panose="05000000000000000000" pitchFamily="2" charset="2"/>
              <a:buChar char="q"/>
            </a:pPr>
            <a:endParaRPr lang="sk-SK" dirty="0">
              <a:solidFill>
                <a:schemeClr val="tx1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56B649-C3EB-3717-7137-DC1E53A2142B}"/>
              </a:ext>
            </a:extLst>
          </p:cNvPr>
          <p:cNvSpPr txBox="1"/>
          <p:nvPr/>
        </p:nvSpPr>
        <p:spPr>
          <a:xfrm>
            <a:off x="4686932" y="2239171"/>
            <a:ext cx="4185889" cy="25160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GB" sz="1050" dirty="0"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267F99"/>
                </a:solidFill>
                <a:latin typeface="Consolas" panose="020B0609020204030204" pitchFamily="49" charset="0"/>
              </a:rPr>
              <a:t>Algorithm</a:t>
            </a:r>
            <a:r>
              <a:rPr lang="en-GB" sz="1050" dirty="0">
                <a:latin typeface="Consolas" panose="020B0609020204030204" pitchFamily="49" charset="0"/>
              </a:rPr>
              <a:t> </a:t>
            </a:r>
          </a:p>
          <a:p>
            <a:r>
              <a:rPr lang="en-GB" sz="1050" dirty="0">
                <a:latin typeface="Consolas" panose="020B0609020204030204" pitchFamily="49" charset="0"/>
              </a:rPr>
              <a:t>{</a:t>
            </a:r>
          </a:p>
          <a:p>
            <a:r>
              <a:rPr lang="en-GB" sz="1050" dirty="0">
                <a:latin typeface="Consolas" panose="020B0609020204030204" pitchFamily="49" charset="0"/>
              </a:rPr>
              <a:t>    </a:t>
            </a:r>
            <a:r>
              <a:rPr lang="en-GB" sz="105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GB" sz="1050" dirty="0"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GB" sz="1050" dirty="0"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795E26"/>
                </a:solidFill>
                <a:latin typeface="Consolas" panose="020B0609020204030204" pitchFamily="49" charset="0"/>
              </a:rPr>
              <a:t>Process</a:t>
            </a:r>
            <a:r>
              <a:rPr lang="en-GB" sz="1050" dirty="0">
                <a:latin typeface="Consolas" panose="020B0609020204030204" pitchFamily="49" charset="0"/>
              </a:rPr>
              <a:t>(</a:t>
            </a:r>
            <a:r>
              <a:rPr lang="en-GB" sz="1050" dirty="0" err="1">
                <a:solidFill>
                  <a:srgbClr val="267F99"/>
                </a:solidFill>
                <a:latin typeface="Consolas" panose="020B0609020204030204" pitchFamily="49" charset="0"/>
              </a:rPr>
              <a:t>UnaryMinusExpression</a:t>
            </a:r>
            <a:r>
              <a:rPr lang="en-GB" sz="1050" dirty="0"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001080"/>
                </a:solidFill>
                <a:latin typeface="Consolas" panose="020B0609020204030204" pitchFamily="49" charset="0"/>
              </a:rPr>
              <a:t>e</a:t>
            </a:r>
            <a:r>
              <a:rPr lang="en-GB" sz="1050" dirty="0">
                <a:latin typeface="Consolas" panose="020B0609020204030204" pitchFamily="49" charset="0"/>
              </a:rPr>
              <a:t>) {...}</a:t>
            </a:r>
          </a:p>
          <a:p>
            <a:r>
              <a:rPr lang="en-GB" sz="1050" dirty="0">
                <a:latin typeface="Consolas" panose="020B0609020204030204" pitchFamily="49" charset="0"/>
              </a:rPr>
              <a:t>    </a:t>
            </a:r>
            <a:r>
              <a:rPr lang="en-GB" sz="105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GB" sz="1050" dirty="0"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GB" sz="1050" dirty="0"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795E26"/>
                </a:solidFill>
                <a:latin typeface="Consolas" panose="020B0609020204030204" pitchFamily="49" charset="0"/>
              </a:rPr>
              <a:t>Process</a:t>
            </a:r>
            <a:r>
              <a:rPr lang="en-GB" sz="1050" dirty="0">
                <a:latin typeface="Consolas" panose="020B0609020204030204" pitchFamily="49" charset="0"/>
              </a:rPr>
              <a:t>(</a:t>
            </a:r>
            <a:r>
              <a:rPr lang="en-GB" sz="1050" dirty="0" err="1">
                <a:solidFill>
                  <a:srgbClr val="267F99"/>
                </a:solidFill>
                <a:latin typeface="Consolas" panose="020B0609020204030204" pitchFamily="49" charset="0"/>
              </a:rPr>
              <a:t>AddExpression</a:t>
            </a:r>
            <a:r>
              <a:rPr lang="en-GB" sz="1050" dirty="0"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001080"/>
                </a:solidFill>
                <a:latin typeface="Consolas" panose="020B0609020204030204" pitchFamily="49" charset="0"/>
              </a:rPr>
              <a:t>e</a:t>
            </a:r>
            <a:r>
              <a:rPr lang="en-GB" sz="1050" dirty="0">
                <a:latin typeface="Consolas" panose="020B0609020204030204" pitchFamily="49" charset="0"/>
              </a:rPr>
              <a:t>) {...}</a:t>
            </a:r>
          </a:p>
          <a:p>
            <a:r>
              <a:rPr lang="en-GB" sz="1050" dirty="0">
                <a:latin typeface="Consolas" panose="020B0609020204030204" pitchFamily="49" charset="0"/>
              </a:rPr>
              <a:t>    </a:t>
            </a:r>
            <a:r>
              <a:rPr lang="en-GB" sz="105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GB" sz="1050" dirty="0"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GB" sz="1050" dirty="0"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795E26"/>
                </a:solidFill>
                <a:latin typeface="Consolas" panose="020B0609020204030204" pitchFamily="49" charset="0"/>
              </a:rPr>
              <a:t>Process</a:t>
            </a:r>
            <a:r>
              <a:rPr lang="en-GB" sz="1050" dirty="0">
                <a:latin typeface="Consolas" panose="020B0609020204030204" pitchFamily="49" charset="0"/>
              </a:rPr>
              <a:t>(</a:t>
            </a:r>
            <a:r>
              <a:rPr lang="en-GB" sz="1050" dirty="0" err="1">
                <a:solidFill>
                  <a:srgbClr val="267F99"/>
                </a:solidFill>
                <a:latin typeface="Consolas" panose="020B0609020204030204" pitchFamily="49" charset="0"/>
              </a:rPr>
              <a:t>MinusExpression</a:t>
            </a:r>
            <a:r>
              <a:rPr lang="en-GB" sz="1050" dirty="0"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001080"/>
                </a:solidFill>
                <a:latin typeface="Consolas" panose="020B0609020204030204" pitchFamily="49" charset="0"/>
              </a:rPr>
              <a:t>e</a:t>
            </a:r>
            <a:r>
              <a:rPr lang="en-GB" sz="1050" dirty="0">
                <a:latin typeface="Consolas" panose="020B0609020204030204" pitchFamily="49" charset="0"/>
              </a:rPr>
              <a:t>) {...}</a:t>
            </a:r>
          </a:p>
          <a:p>
            <a:r>
              <a:rPr lang="en-GB" sz="1050" dirty="0">
                <a:latin typeface="Consolas" panose="020B0609020204030204" pitchFamily="49" charset="0"/>
              </a:rPr>
              <a:t>    ...</a:t>
            </a:r>
          </a:p>
          <a:p>
            <a:br>
              <a:rPr lang="en-GB" sz="1050" dirty="0">
                <a:latin typeface="Consolas" panose="020B0609020204030204" pitchFamily="49" charset="0"/>
              </a:rPr>
            </a:br>
            <a:r>
              <a:rPr lang="en-GB" sz="1050" dirty="0">
                <a:latin typeface="Consolas" panose="020B0609020204030204" pitchFamily="49" charset="0"/>
              </a:rPr>
              <a:t>    </a:t>
            </a:r>
            <a:r>
              <a:rPr lang="en-GB" sz="105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GB" sz="1050" dirty="0"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GB" sz="1050" dirty="0"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795E26"/>
                </a:solidFill>
                <a:latin typeface="Consolas" panose="020B0609020204030204" pitchFamily="49" charset="0"/>
              </a:rPr>
              <a:t>Start</a:t>
            </a:r>
            <a:r>
              <a:rPr lang="en-GB" sz="1050" dirty="0">
                <a:latin typeface="Consolas" panose="020B0609020204030204" pitchFamily="49" charset="0"/>
              </a:rPr>
              <a:t>(</a:t>
            </a:r>
            <a:r>
              <a:rPr lang="en-GB" sz="1050" dirty="0">
                <a:solidFill>
                  <a:srgbClr val="267F99"/>
                </a:solidFill>
                <a:latin typeface="Consolas" panose="020B0609020204030204" pitchFamily="49" charset="0"/>
              </a:rPr>
              <a:t>Expression</a:t>
            </a:r>
            <a:r>
              <a:rPr lang="en-GB" sz="1050" dirty="0"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001080"/>
                </a:solidFill>
                <a:latin typeface="Consolas" panose="020B0609020204030204" pitchFamily="49" charset="0"/>
              </a:rPr>
              <a:t>e</a:t>
            </a:r>
            <a:r>
              <a:rPr lang="en-GB" sz="1050" dirty="0">
                <a:latin typeface="Consolas" panose="020B0609020204030204" pitchFamily="49" charset="0"/>
              </a:rPr>
              <a:t>)</a:t>
            </a:r>
          </a:p>
          <a:p>
            <a:r>
              <a:rPr lang="en-GB" sz="1050" dirty="0">
                <a:latin typeface="Consolas" panose="020B0609020204030204" pitchFamily="49" charset="0"/>
              </a:rPr>
              <a:t>    {</a:t>
            </a:r>
          </a:p>
          <a:p>
            <a:r>
              <a:rPr lang="en-GB" sz="1050" dirty="0">
                <a:latin typeface="Consolas" panose="020B0609020204030204" pitchFamily="49" charset="0"/>
              </a:rPr>
              <a:t>        </a:t>
            </a:r>
            <a:r>
              <a:rPr lang="en-GB" sz="1050" dirty="0">
                <a:solidFill>
                  <a:srgbClr val="795E26"/>
                </a:solidFill>
                <a:latin typeface="Consolas" panose="020B0609020204030204" pitchFamily="49" charset="0"/>
              </a:rPr>
              <a:t>Process</a:t>
            </a:r>
            <a:r>
              <a:rPr lang="en-GB" sz="1050" dirty="0">
                <a:latin typeface="Consolas" panose="020B0609020204030204" pitchFamily="49" charset="0"/>
              </a:rPr>
              <a:t>(</a:t>
            </a:r>
            <a:r>
              <a:rPr lang="en-GB" sz="1050" dirty="0">
                <a:solidFill>
                  <a:srgbClr val="001080"/>
                </a:solidFill>
                <a:latin typeface="Consolas" panose="020B0609020204030204" pitchFamily="49" charset="0"/>
              </a:rPr>
              <a:t>e</a:t>
            </a:r>
            <a:r>
              <a:rPr lang="en-GB" sz="1050" dirty="0">
                <a:latin typeface="Consolas" panose="020B0609020204030204" pitchFamily="49" charset="0"/>
              </a:rPr>
              <a:t>);</a:t>
            </a:r>
            <a:br>
              <a:rPr lang="en-GB" sz="1050" dirty="0">
                <a:latin typeface="Consolas" panose="020B0609020204030204" pitchFamily="49" charset="0"/>
              </a:rPr>
            </a:br>
            <a:r>
              <a:rPr lang="en-GB" sz="1050" dirty="0">
                <a:latin typeface="Consolas" panose="020B0609020204030204" pitchFamily="49" charset="0"/>
              </a:rPr>
              <a:t>    }</a:t>
            </a:r>
          </a:p>
          <a:p>
            <a:endParaRPr lang="en-GB" sz="1050" dirty="0">
              <a:latin typeface="Consolas" panose="020B0609020204030204" pitchFamily="49" charset="0"/>
            </a:endParaRPr>
          </a:p>
          <a:p>
            <a:r>
              <a:rPr lang="en-GB" sz="1050" dirty="0">
                <a:solidFill>
                  <a:srgbClr val="008000"/>
                </a:solidFill>
                <a:latin typeface="Consolas" panose="020B0609020204030204" pitchFamily="49" charset="0"/>
              </a:rPr>
              <a:t>    // public void Process(Expression e) {...}</a:t>
            </a:r>
          </a:p>
          <a:p>
            <a:endParaRPr lang="en-GB" sz="105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GB" sz="105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4C977E-EF84-4453-314A-9AD73F2D5935}"/>
              </a:ext>
            </a:extLst>
          </p:cNvPr>
          <p:cNvSpPr txBox="1"/>
          <p:nvPr/>
        </p:nvSpPr>
        <p:spPr>
          <a:xfrm>
            <a:off x="4686931" y="388256"/>
            <a:ext cx="4185890" cy="1785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0000FF"/>
                </a:solidFill>
                <a:latin typeface="Consolas" panose="020B0609020204030204" pitchFamily="49" charset="0"/>
              </a:rPr>
              <a:t>abstract</a:t>
            </a:r>
            <a:r>
              <a:rPr lang="en-GB" sz="1100" dirty="0">
                <a:latin typeface="Consolas" panose="020B0609020204030204" pitchFamily="49" charset="0"/>
              </a:rPr>
              <a:t> </a:t>
            </a:r>
            <a:r>
              <a:rPr lang="en-GB" sz="11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GB" sz="1100" dirty="0">
                <a:latin typeface="Consolas" panose="020B0609020204030204" pitchFamily="49" charset="0"/>
              </a:rPr>
              <a:t> </a:t>
            </a:r>
            <a:r>
              <a:rPr lang="en-GB" sz="1100" dirty="0" err="1">
                <a:solidFill>
                  <a:srgbClr val="267F99"/>
                </a:solidFill>
                <a:latin typeface="Consolas" panose="020B0609020204030204" pitchFamily="49" charset="0"/>
              </a:rPr>
              <a:t>BinaryExpression</a:t>
            </a:r>
            <a:r>
              <a:rPr lang="en-GB" sz="1100" dirty="0">
                <a:latin typeface="Consolas" panose="020B0609020204030204" pitchFamily="49" charset="0"/>
              </a:rPr>
              <a:t> : </a:t>
            </a:r>
            <a:r>
              <a:rPr lang="en-GB" sz="1100" dirty="0">
                <a:solidFill>
                  <a:srgbClr val="267F99"/>
                </a:solidFill>
                <a:latin typeface="Consolas" panose="020B0609020204030204" pitchFamily="49" charset="0"/>
              </a:rPr>
              <a:t>Expression</a:t>
            </a:r>
            <a:r>
              <a:rPr lang="en-GB" sz="1100" dirty="0">
                <a:latin typeface="Consolas" panose="020B0609020204030204" pitchFamily="49" charset="0"/>
              </a:rPr>
              <a:t> {</a:t>
            </a:r>
          </a:p>
          <a:p>
            <a:r>
              <a:rPr lang="en-GB" sz="1100" dirty="0">
                <a:latin typeface="Consolas" panose="020B0609020204030204" pitchFamily="49" charset="0"/>
              </a:rPr>
              <a:t>    </a:t>
            </a:r>
            <a:r>
              <a:rPr lang="en-GB" sz="11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GB" sz="1100" dirty="0">
                <a:latin typeface="Consolas" panose="020B0609020204030204" pitchFamily="49" charset="0"/>
              </a:rPr>
              <a:t> </a:t>
            </a:r>
            <a:r>
              <a:rPr lang="en-GB" sz="1100" dirty="0">
                <a:solidFill>
                  <a:srgbClr val="267F99"/>
                </a:solidFill>
                <a:latin typeface="Consolas" panose="020B0609020204030204" pitchFamily="49" charset="0"/>
              </a:rPr>
              <a:t>Expression</a:t>
            </a:r>
            <a:r>
              <a:rPr lang="en-GB" sz="1100" dirty="0">
                <a:latin typeface="Consolas" panose="020B0609020204030204" pitchFamily="49" charset="0"/>
              </a:rPr>
              <a:t> </a:t>
            </a:r>
            <a:r>
              <a:rPr lang="en-GB" sz="1100" dirty="0" err="1">
                <a:solidFill>
                  <a:srgbClr val="001080"/>
                </a:solidFill>
                <a:latin typeface="Consolas" panose="020B0609020204030204" pitchFamily="49" charset="0"/>
              </a:rPr>
              <a:t>LeftChild</a:t>
            </a:r>
            <a:r>
              <a:rPr lang="en-GB" sz="1100" dirty="0">
                <a:latin typeface="Consolas" panose="020B0609020204030204" pitchFamily="49" charset="0"/>
              </a:rPr>
              <a:t> { </a:t>
            </a:r>
            <a:r>
              <a:rPr lang="en-GB" sz="11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GB" sz="1100" dirty="0">
                <a:latin typeface="Consolas" panose="020B0609020204030204" pitchFamily="49" charset="0"/>
              </a:rPr>
              <a:t>; }</a:t>
            </a:r>
          </a:p>
          <a:p>
            <a:r>
              <a:rPr lang="en-GB" sz="1100" dirty="0">
                <a:latin typeface="Consolas" panose="020B0609020204030204" pitchFamily="49" charset="0"/>
              </a:rPr>
              <a:t>    </a:t>
            </a:r>
            <a:r>
              <a:rPr lang="en-GB" sz="11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GB" sz="1100" dirty="0">
                <a:latin typeface="Consolas" panose="020B0609020204030204" pitchFamily="49" charset="0"/>
              </a:rPr>
              <a:t> </a:t>
            </a:r>
            <a:r>
              <a:rPr lang="en-GB" sz="1100" dirty="0">
                <a:solidFill>
                  <a:srgbClr val="267F99"/>
                </a:solidFill>
                <a:latin typeface="Consolas" panose="020B0609020204030204" pitchFamily="49" charset="0"/>
              </a:rPr>
              <a:t>Expression</a:t>
            </a:r>
            <a:r>
              <a:rPr lang="en-GB" sz="1100" dirty="0">
                <a:latin typeface="Consolas" panose="020B0609020204030204" pitchFamily="49" charset="0"/>
              </a:rPr>
              <a:t> </a:t>
            </a:r>
            <a:r>
              <a:rPr lang="en-GB" sz="1100" dirty="0" err="1">
                <a:solidFill>
                  <a:srgbClr val="001080"/>
                </a:solidFill>
                <a:latin typeface="Consolas" panose="020B0609020204030204" pitchFamily="49" charset="0"/>
              </a:rPr>
              <a:t>RightChild</a:t>
            </a:r>
            <a:r>
              <a:rPr lang="en-GB" sz="1100" dirty="0">
                <a:latin typeface="Consolas" panose="020B0609020204030204" pitchFamily="49" charset="0"/>
              </a:rPr>
              <a:t> { </a:t>
            </a:r>
            <a:r>
              <a:rPr lang="en-GB" sz="11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GB" sz="1100" dirty="0">
                <a:latin typeface="Consolas" panose="020B0609020204030204" pitchFamily="49" charset="0"/>
              </a:rPr>
              <a:t>; }</a:t>
            </a:r>
          </a:p>
          <a:p>
            <a:r>
              <a:rPr lang="en-GB" sz="1100" dirty="0">
                <a:latin typeface="Consolas" panose="020B0609020204030204" pitchFamily="49" charset="0"/>
              </a:rPr>
              <a:t>}</a:t>
            </a:r>
          </a:p>
          <a:p>
            <a:endParaRPr lang="en-GB" sz="1100" b="0" dirty="0">
              <a:solidFill>
                <a:srgbClr val="0000FF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sealed</a:t>
            </a:r>
            <a:r>
              <a:rPr lang="en-GB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1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BinaryExpression</a:t>
            </a:r>
            <a:r>
              <a:rPr lang="en-GB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(){</a:t>
            </a:r>
          </a:p>
          <a:p>
            <a:r>
              <a:rPr lang="en-GB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10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LeftChild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1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+ </a:t>
            </a:r>
            <a:r>
              <a:rPr lang="en-GB" sz="11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RightChild</a:t>
            </a:r>
            <a:r>
              <a:rPr lang="en-GB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1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02039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73A0B2-F16A-8E05-DEFF-052117EA8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SINGLE DISPATCH</a:t>
            </a:r>
            <a:endParaRPr lang="sk-SK" dirty="0"/>
          </a:p>
        </p:txBody>
      </p:sp>
      <p:grpSp>
        <p:nvGrpSpPr>
          <p:cNvPr id="4" name="Google Shape;4920;p93">
            <a:extLst>
              <a:ext uri="{FF2B5EF4-FFF2-40B4-BE49-F238E27FC236}">
                <a16:creationId xmlns:a16="http://schemas.microsoft.com/office/drawing/2014/main" id="{85FA6A03-B2E0-AD84-11E6-C5B23F79E1C7}"/>
              </a:ext>
            </a:extLst>
          </p:cNvPr>
          <p:cNvGrpSpPr/>
          <p:nvPr/>
        </p:nvGrpSpPr>
        <p:grpSpPr>
          <a:xfrm>
            <a:off x="372652" y="676314"/>
            <a:ext cx="340573" cy="339271"/>
            <a:chOff x="2085450" y="842250"/>
            <a:chExt cx="483700" cy="481850"/>
          </a:xfrm>
          <a:solidFill>
            <a:schemeClr val="tx1"/>
          </a:solidFill>
        </p:grpSpPr>
        <p:sp>
          <p:nvSpPr>
            <p:cNvPr id="5" name="Google Shape;4921;p93">
              <a:extLst>
                <a:ext uri="{FF2B5EF4-FFF2-40B4-BE49-F238E27FC236}">
                  <a16:creationId xmlns:a16="http://schemas.microsoft.com/office/drawing/2014/main" id="{ECAC9F18-DE43-97B7-0FA8-B50E4D354CB7}"/>
                </a:ext>
              </a:extLst>
            </p:cNvPr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" name="Google Shape;4922;p93">
              <a:extLst>
                <a:ext uri="{FF2B5EF4-FFF2-40B4-BE49-F238E27FC236}">
                  <a16:creationId xmlns:a16="http://schemas.microsoft.com/office/drawing/2014/main" id="{FAC0AAAD-C46D-9247-D56C-DDCA6F7A29AF}"/>
                </a:ext>
              </a:extLst>
            </p:cNvPr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" name="Google Shape;4923;p93">
              <a:extLst>
                <a:ext uri="{FF2B5EF4-FFF2-40B4-BE49-F238E27FC236}">
                  <a16:creationId xmlns:a16="http://schemas.microsoft.com/office/drawing/2014/main" id="{27388260-1CF4-2D36-C944-471224432E1E}"/>
                </a:ext>
              </a:extLst>
            </p:cNvPr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1" name="Subtitle 2">
            <a:extLst>
              <a:ext uri="{FF2B5EF4-FFF2-40B4-BE49-F238E27FC236}">
                <a16:creationId xmlns:a16="http://schemas.microsoft.com/office/drawing/2014/main" id="{4EBADD15-348D-CF50-C7AC-92EEC875BD6F}"/>
              </a:ext>
            </a:extLst>
          </p:cNvPr>
          <p:cNvSpPr txBox="1">
            <a:spLocks/>
          </p:cNvSpPr>
          <p:nvPr/>
        </p:nvSpPr>
        <p:spPr>
          <a:xfrm>
            <a:off x="372652" y="1290834"/>
            <a:ext cx="3569215" cy="1614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Single dispatch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The operation that is executed depends on the name of the request, and the type of the receiver</a:t>
            </a:r>
            <a:endParaRPr lang="sk-SK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Supported by languages like Java, </a:t>
            </a:r>
            <a:r>
              <a:rPr lang="en-US" dirty="0" err="1"/>
              <a:t>JavaScpript</a:t>
            </a:r>
            <a:r>
              <a:rPr lang="en-US" dirty="0"/>
              <a:t>,  C++, Python, …</a:t>
            </a:r>
            <a:endParaRPr lang="en-GB" dirty="0"/>
          </a:p>
          <a:p>
            <a:pPr marL="0" indent="0">
              <a:buNone/>
            </a:pPr>
            <a:endParaRPr lang="en-GB" b="0" i="0" dirty="0">
              <a:solidFill>
                <a:schemeClr val="tx1"/>
              </a:solidFill>
              <a:effectLst/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EE5E782-6214-7CEE-5671-DC05B29776AC}"/>
              </a:ext>
            </a:extLst>
          </p:cNvPr>
          <p:cNvSpPr txBox="1"/>
          <p:nvPr/>
        </p:nvSpPr>
        <p:spPr>
          <a:xfrm>
            <a:off x="4476502" y="165556"/>
            <a:ext cx="4540173" cy="33239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interface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DiscountPolicy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double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discount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Order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order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FlatDiscountPolicy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implements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DiscountPolicy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Override</a:t>
            </a:r>
            <a:endParaRPr lang="en-GB" sz="105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double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discount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Order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order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0.01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CostDiscountPolicy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implements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DiscountPolicy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@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Override</a:t>
            </a:r>
            <a:endParaRPr lang="en-GB" sz="105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double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discount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Order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order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order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totalCost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&gt; </a:t>
            </a:r>
            <a:r>
              <a:rPr lang="en-GB" sz="1050" b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500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050" b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0.1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050" b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0.0</a:t>
            </a:r>
            <a:endParaRPr lang="en-GB" sz="1050" b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BB3CA9-7149-47CE-E796-987ED512BFD7}"/>
              </a:ext>
            </a:extLst>
          </p:cNvPr>
          <p:cNvSpPr txBox="1"/>
          <p:nvPr/>
        </p:nvSpPr>
        <p:spPr>
          <a:xfrm>
            <a:off x="4476502" y="3575637"/>
            <a:ext cx="4540173" cy="12234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Order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orderWorth501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GB" sz="1050" b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orderWorthNDollars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501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b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DiscountPolicy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flatPolicy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GB" sz="1050" b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FlatDiscountPolicy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flatPolicy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discount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(orderWorth501));</a:t>
            </a:r>
          </a:p>
          <a:p>
            <a:b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costPolicy = </a:t>
            </a:r>
            <a:r>
              <a:rPr lang="en-GB" sz="1050" b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CostDiscountPolicy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costPolicy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discount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(orderWorth501));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D59E43-E584-49FE-9885-B6C5E4643F89}"/>
              </a:ext>
            </a:extLst>
          </p:cNvPr>
          <p:cNvSpPr txBox="1"/>
          <p:nvPr/>
        </p:nvSpPr>
        <p:spPr>
          <a:xfrm>
            <a:off x="2379567" y="3575637"/>
            <a:ext cx="1990871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Output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:</a:t>
            </a: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0.01</a:t>
            </a: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0.1</a:t>
            </a: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45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73A0B2-F16A-8E05-DEFF-052117EA8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25" y="454521"/>
            <a:ext cx="7717500" cy="612900"/>
          </a:xfrm>
        </p:spPr>
        <p:txBody>
          <a:bodyPr/>
          <a:lstStyle/>
          <a:p>
            <a:r>
              <a:rPr lang="en-US" dirty="0"/>
              <a:t>DOUBLE DISPATCH</a:t>
            </a:r>
            <a:endParaRPr lang="sk-SK" dirty="0"/>
          </a:p>
        </p:txBody>
      </p:sp>
      <p:grpSp>
        <p:nvGrpSpPr>
          <p:cNvPr id="4" name="Google Shape;4920;p93">
            <a:extLst>
              <a:ext uri="{FF2B5EF4-FFF2-40B4-BE49-F238E27FC236}">
                <a16:creationId xmlns:a16="http://schemas.microsoft.com/office/drawing/2014/main" id="{85FA6A03-B2E0-AD84-11E6-C5B23F79E1C7}"/>
              </a:ext>
            </a:extLst>
          </p:cNvPr>
          <p:cNvGrpSpPr/>
          <p:nvPr/>
        </p:nvGrpSpPr>
        <p:grpSpPr>
          <a:xfrm>
            <a:off x="372652" y="542964"/>
            <a:ext cx="340573" cy="339271"/>
            <a:chOff x="2085450" y="842250"/>
            <a:chExt cx="483700" cy="481850"/>
          </a:xfrm>
          <a:solidFill>
            <a:schemeClr val="tx1"/>
          </a:solidFill>
        </p:grpSpPr>
        <p:sp>
          <p:nvSpPr>
            <p:cNvPr id="5" name="Google Shape;4921;p93">
              <a:extLst>
                <a:ext uri="{FF2B5EF4-FFF2-40B4-BE49-F238E27FC236}">
                  <a16:creationId xmlns:a16="http://schemas.microsoft.com/office/drawing/2014/main" id="{ECAC9F18-DE43-97B7-0FA8-B50E4D354CB7}"/>
                </a:ext>
              </a:extLst>
            </p:cNvPr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" name="Google Shape;4922;p93">
              <a:extLst>
                <a:ext uri="{FF2B5EF4-FFF2-40B4-BE49-F238E27FC236}">
                  <a16:creationId xmlns:a16="http://schemas.microsoft.com/office/drawing/2014/main" id="{FAC0AAAD-C46D-9247-D56C-DDCA6F7A29AF}"/>
                </a:ext>
              </a:extLst>
            </p:cNvPr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" name="Google Shape;4923;p93">
              <a:extLst>
                <a:ext uri="{FF2B5EF4-FFF2-40B4-BE49-F238E27FC236}">
                  <a16:creationId xmlns:a16="http://schemas.microsoft.com/office/drawing/2014/main" id="{27388260-1CF4-2D36-C944-471224432E1E}"/>
                </a:ext>
              </a:extLst>
            </p:cNvPr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1" name="Subtitle 2">
            <a:extLst>
              <a:ext uri="{FF2B5EF4-FFF2-40B4-BE49-F238E27FC236}">
                <a16:creationId xmlns:a16="http://schemas.microsoft.com/office/drawing/2014/main" id="{4EBADD15-348D-CF50-C7AC-92EEC875BD6F}"/>
              </a:ext>
            </a:extLst>
          </p:cNvPr>
          <p:cNvSpPr txBox="1">
            <a:spLocks/>
          </p:cNvSpPr>
          <p:nvPr/>
        </p:nvSpPr>
        <p:spPr>
          <a:xfrm>
            <a:off x="713223" y="1067421"/>
            <a:ext cx="3569215" cy="19648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The operation executed depends on the name of the request, and the type of TWO receivers (</a:t>
            </a:r>
            <a:r>
              <a:rPr lang="en-GB" b="0" i="0" dirty="0">
                <a:solidFill>
                  <a:schemeClr val="tx1"/>
                </a:solidFill>
                <a:effectLst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the type of visitor and the type of element it visits)</a:t>
            </a:r>
            <a:endParaRPr lang="sk-SK" b="0" i="0" dirty="0">
              <a:solidFill>
                <a:schemeClr val="tx1"/>
              </a:solidFill>
              <a:effectLst/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Use cases: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Sorting a mixed set of objects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Adaptive collision algorithm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Lock and key systems</a:t>
            </a:r>
            <a:endParaRPr lang="en-GB" dirty="0">
              <a:solidFill>
                <a:schemeClr val="tx1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b="0" i="0" dirty="0">
              <a:solidFill>
                <a:schemeClr val="tx1"/>
              </a:solidFill>
              <a:effectLst/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92E309-738D-0701-1227-D3848260EEF8}"/>
              </a:ext>
            </a:extLst>
          </p:cNvPr>
          <p:cNvSpPr txBox="1"/>
          <p:nvPr/>
        </p:nvSpPr>
        <p:spPr>
          <a:xfrm>
            <a:off x="4994848" y="365349"/>
            <a:ext cx="3909682" cy="2031325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interface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ValueExpression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Visitor1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Console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WriteLine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"Add expression"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ValueExpression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Console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WriteLine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"Value expression"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B9D009-5B1E-BD36-0B76-E8137AE70AC7}"/>
              </a:ext>
            </a:extLst>
          </p:cNvPr>
          <p:cNvSpPr txBox="1"/>
          <p:nvPr/>
        </p:nvSpPr>
        <p:spPr>
          <a:xfrm>
            <a:off x="4994848" y="2547376"/>
            <a:ext cx="3909682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Accept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sealed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BinaryExpression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Accept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this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sealed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dirty="0" err="1">
                <a:solidFill>
                  <a:srgbClr val="267F99"/>
                </a:solidFill>
                <a:latin typeface="Consolas" panose="020B0609020204030204" pitchFamily="49" charset="0"/>
              </a:rPr>
              <a:t>Value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Accept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this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A0AA5E-CEBE-CE1B-2C59-B1FB57F58EBA}"/>
              </a:ext>
            </a:extLst>
          </p:cNvPr>
          <p:cNvSpPr txBox="1"/>
          <p:nvPr/>
        </p:nvSpPr>
        <p:spPr>
          <a:xfrm>
            <a:off x="211830" y="3193706"/>
            <a:ext cx="4571999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Visitor1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add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ValueExpression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add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Accept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 </a:t>
            </a:r>
            <a:r>
              <a:rPr lang="en-GB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// prints "Add expression"</a:t>
            </a: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Accept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  </a:t>
            </a:r>
            <a:r>
              <a:rPr lang="en-GB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// prints "Value expression"</a:t>
            </a: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41092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903;p81">
            <a:extLst>
              <a:ext uri="{FF2B5EF4-FFF2-40B4-BE49-F238E27FC236}">
                <a16:creationId xmlns:a16="http://schemas.microsoft.com/office/drawing/2014/main" id="{00748092-3029-9843-2BF4-101D7957E44B}"/>
              </a:ext>
            </a:extLst>
          </p:cNvPr>
          <p:cNvSpPr/>
          <p:nvPr/>
        </p:nvSpPr>
        <p:spPr>
          <a:xfrm flipH="1">
            <a:off x="6719619" y="-1643921"/>
            <a:ext cx="6248700" cy="6109500"/>
          </a:xfrm>
          <a:prstGeom prst="diagStripe">
            <a:avLst>
              <a:gd name="adj" fmla="val 8989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903;p81">
            <a:extLst>
              <a:ext uri="{FF2B5EF4-FFF2-40B4-BE49-F238E27FC236}">
                <a16:creationId xmlns:a16="http://schemas.microsoft.com/office/drawing/2014/main" id="{D38F369E-8D8B-A565-DB1B-D75EBCC83D70}"/>
              </a:ext>
            </a:extLst>
          </p:cNvPr>
          <p:cNvSpPr/>
          <p:nvPr/>
        </p:nvSpPr>
        <p:spPr>
          <a:xfrm flipH="1">
            <a:off x="5972969" y="-1643921"/>
            <a:ext cx="6248700" cy="6109500"/>
          </a:xfrm>
          <a:prstGeom prst="diagStripe">
            <a:avLst>
              <a:gd name="adj" fmla="val 8989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903;p81">
            <a:extLst>
              <a:ext uri="{FF2B5EF4-FFF2-40B4-BE49-F238E27FC236}">
                <a16:creationId xmlns:a16="http://schemas.microsoft.com/office/drawing/2014/main" id="{1D986118-3D54-9237-CF70-42E63A1153E3}"/>
              </a:ext>
            </a:extLst>
          </p:cNvPr>
          <p:cNvSpPr/>
          <p:nvPr/>
        </p:nvSpPr>
        <p:spPr>
          <a:xfrm flipH="1">
            <a:off x="5226319" y="-1643921"/>
            <a:ext cx="6248700" cy="6109500"/>
          </a:xfrm>
          <a:prstGeom prst="diagStripe">
            <a:avLst>
              <a:gd name="adj" fmla="val 8989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903;p81">
            <a:extLst>
              <a:ext uri="{FF2B5EF4-FFF2-40B4-BE49-F238E27FC236}">
                <a16:creationId xmlns:a16="http://schemas.microsoft.com/office/drawing/2014/main" id="{CE2DDB2D-D896-5EC2-B764-6832D02DB457}"/>
              </a:ext>
            </a:extLst>
          </p:cNvPr>
          <p:cNvSpPr/>
          <p:nvPr/>
        </p:nvSpPr>
        <p:spPr>
          <a:xfrm flipH="1">
            <a:off x="4480560" y="-1643921"/>
            <a:ext cx="6248700" cy="6109500"/>
          </a:xfrm>
          <a:prstGeom prst="diagStripe">
            <a:avLst>
              <a:gd name="adj" fmla="val 8989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373A0B2-F16A-8E05-DEFF-052117EA839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12351" y="677921"/>
            <a:ext cx="7718425" cy="612775"/>
          </a:xfrm>
        </p:spPr>
        <p:txBody>
          <a:bodyPr/>
          <a:lstStyle/>
          <a:p>
            <a:r>
              <a:rPr lang="en-US" dirty="0"/>
              <a:t>DOUBLE DISPATCH</a:t>
            </a:r>
            <a:br>
              <a:rPr lang="sk-SK" dirty="0"/>
            </a:br>
            <a:r>
              <a:rPr lang="sk-SK" dirty="0"/>
              <a:t>IN C++</a:t>
            </a:r>
          </a:p>
        </p:txBody>
      </p:sp>
      <p:grpSp>
        <p:nvGrpSpPr>
          <p:cNvPr id="4" name="Google Shape;4920;p93">
            <a:extLst>
              <a:ext uri="{FF2B5EF4-FFF2-40B4-BE49-F238E27FC236}">
                <a16:creationId xmlns:a16="http://schemas.microsoft.com/office/drawing/2014/main" id="{85FA6A03-B2E0-AD84-11E6-C5B23F79E1C7}"/>
              </a:ext>
            </a:extLst>
          </p:cNvPr>
          <p:cNvGrpSpPr/>
          <p:nvPr/>
        </p:nvGrpSpPr>
        <p:grpSpPr>
          <a:xfrm>
            <a:off x="371778" y="814672"/>
            <a:ext cx="340573" cy="339271"/>
            <a:chOff x="2085450" y="842250"/>
            <a:chExt cx="483700" cy="481850"/>
          </a:xfrm>
          <a:solidFill>
            <a:schemeClr val="tx1"/>
          </a:solidFill>
        </p:grpSpPr>
        <p:sp>
          <p:nvSpPr>
            <p:cNvPr id="5" name="Google Shape;4921;p93">
              <a:extLst>
                <a:ext uri="{FF2B5EF4-FFF2-40B4-BE49-F238E27FC236}">
                  <a16:creationId xmlns:a16="http://schemas.microsoft.com/office/drawing/2014/main" id="{ECAC9F18-DE43-97B7-0FA8-B50E4D354CB7}"/>
                </a:ext>
              </a:extLst>
            </p:cNvPr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6" name="Google Shape;4922;p93">
              <a:extLst>
                <a:ext uri="{FF2B5EF4-FFF2-40B4-BE49-F238E27FC236}">
                  <a16:creationId xmlns:a16="http://schemas.microsoft.com/office/drawing/2014/main" id="{FAC0AAAD-C46D-9247-D56C-DDCA6F7A29AF}"/>
                </a:ext>
              </a:extLst>
            </p:cNvPr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" name="Google Shape;4923;p93">
              <a:extLst>
                <a:ext uri="{FF2B5EF4-FFF2-40B4-BE49-F238E27FC236}">
                  <a16:creationId xmlns:a16="http://schemas.microsoft.com/office/drawing/2014/main" id="{27388260-1CF4-2D36-C944-471224432E1E}"/>
                </a:ext>
              </a:extLst>
            </p:cNvPr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1" name="Subtitle 2">
            <a:extLst>
              <a:ext uri="{FF2B5EF4-FFF2-40B4-BE49-F238E27FC236}">
                <a16:creationId xmlns:a16="http://schemas.microsoft.com/office/drawing/2014/main" id="{4EBADD15-348D-CF50-C7AC-92EEC875BD6F}"/>
              </a:ext>
            </a:extLst>
          </p:cNvPr>
          <p:cNvSpPr txBox="1">
            <a:spLocks/>
          </p:cNvSpPr>
          <p:nvPr/>
        </p:nvSpPr>
        <p:spPr>
          <a:xfrm>
            <a:off x="794070" y="1786544"/>
            <a:ext cx="3569215" cy="1570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mpt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std::visit </a:t>
            </a:r>
            <a:r>
              <a:rPr lang="en-GB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way to examine the alternatives of a given </a:t>
            </a:r>
            <a:r>
              <a:rPr lang="en-GB" b="1" dirty="0" err="1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std:variant</a:t>
            </a:r>
            <a:endParaRPr lang="en-GB" b="1" dirty="0">
              <a:solidFill>
                <a:schemeClr val="tx1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k-SK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</a:t>
            </a:r>
            <a:r>
              <a:rPr lang="en-GB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td::visit requires that every alternative (data type) in the variant is supported by the visitor passed to std::visit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18E9D0-E99E-DDB0-7BB0-70FB4C56DB8E}"/>
              </a:ext>
            </a:extLst>
          </p:cNvPr>
          <p:cNvSpPr txBox="1"/>
          <p:nvPr/>
        </p:nvSpPr>
        <p:spPr>
          <a:xfrm>
            <a:off x="1468119" y="4210660"/>
            <a:ext cx="281432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Output</a:t>
            </a: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banana apple grapes</a:t>
            </a:r>
          </a:p>
          <a:p>
            <a:b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yellow red green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B7C35A-9A6E-E70C-35CC-8D434D980A1A}"/>
              </a:ext>
            </a:extLst>
          </p:cNvPr>
          <p:cNvSpPr txBox="1"/>
          <p:nvPr/>
        </p:nvSpPr>
        <p:spPr>
          <a:xfrm>
            <a:off x="4445003" y="101843"/>
            <a:ext cx="4572000" cy="493981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struct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Apple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 };</a:t>
            </a:r>
          </a:p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struct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Banana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 };</a:t>
            </a:r>
          </a:p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struct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Grapes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 };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struct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VisitorNames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operator()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Apple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"apple"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operator()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Banana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"banana"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operator()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Grapes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"grapes"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struct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VisitorColor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operator()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Apple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"red"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operator()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Banana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"yellow"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operator()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Grapes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"green"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vector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variant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Apple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Banana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Grapes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&gt;&gt; 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fruits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{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Banana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(),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Apple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(),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Grapes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()};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auto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fruits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cout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&lt;&lt;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VisitorNames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(),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&lt;&lt;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 '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cout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&lt;&lt;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n-GB" sz="1050" b="0" dirty="0">
                <a:solidFill>
                  <a:srgbClr val="EE0000"/>
                </a:solidFill>
                <a:effectLst/>
                <a:latin typeface="Consolas" panose="020B0609020204030204" pitchFamily="49" charset="0"/>
              </a:rPr>
              <a:t>\n</a:t>
            </a:r>
            <a:r>
              <a:rPr lang="en-GB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auto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fruits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cout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&lt;&lt;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VisitorColor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(),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&lt;&lt;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 '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36541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61"/>
          <p:cNvSpPr txBox="1">
            <a:spLocks noGrp="1"/>
          </p:cNvSpPr>
          <p:nvPr>
            <p:ph type="title"/>
          </p:nvPr>
        </p:nvSpPr>
        <p:spPr>
          <a:xfrm>
            <a:off x="734236" y="1349100"/>
            <a:ext cx="7675528" cy="244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6000" dirty="0"/>
              <a:t>SPECIFICATION </a:t>
            </a:r>
          </a:p>
        </p:txBody>
      </p:sp>
      <p:cxnSp>
        <p:nvCxnSpPr>
          <p:cNvPr id="526" name="Google Shape;526;p61"/>
          <p:cNvCxnSpPr/>
          <p:nvPr/>
        </p:nvCxnSpPr>
        <p:spPr>
          <a:xfrm>
            <a:off x="-19500" y="539500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9244678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63"/>
          <p:cNvSpPr/>
          <p:nvPr/>
        </p:nvSpPr>
        <p:spPr>
          <a:xfrm>
            <a:off x="-9750" y="3191050"/>
            <a:ext cx="2824800" cy="537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0" name="Google Shape;550;p63"/>
          <p:cNvSpPr/>
          <p:nvPr/>
        </p:nvSpPr>
        <p:spPr>
          <a:xfrm>
            <a:off x="6328950" y="3191050"/>
            <a:ext cx="2824800" cy="537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1" name="Google Shape;551;p63"/>
          <p:cNvSpPr txBox="1">
            <a:spLocks noGrp="1"/>
          </p:cNvSpPr>
          <p:nvPr>
            <p:ph type="title"/>
          </p:nvPr>
        </p:nvSpPr>
        <p:spPr>
          <a:xfrm>
            <a:off x="2805300" y="3185150"/>
            <a:ext cx="3533400" cy="54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—</a:t>
            </a:r>
            <a:r>
              <a:rPr lang="en" dirty="0">
                <a:hlinkClick r:id="rId3" action="ppaction://hlinksldjump"/>
              </a:rPr>
              <a:t>The Gang of Four</a:t>
            </a:r>
            <a:endParaRPr dirty="0"/>
          </a:p>
        </p:txBody>
      </p:sp>
      <p:sp>
        <p:nvSpPr>
          <p:cNvPr id="552" name="Google Shape;552;p63"/>
          <p:cNvSpPr txBox="1">
            <a:spLocks noGrp="1"/>
          </p:cNvSpPr>
          <p:nvPr>
            <p:ph type="subTitle" idx="1"/>
          </p:nvPr>
        </p:nvSpPr>
        <p:spPr>
          <a:xfrm>
            <a:off x="683971" y="1148929"/>
            <a:ext cx="7776057" cy="171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500" dirty="0"/>
              <a:t>“</a:t>
            </a:r>
            <a:r>
              <a:rPr lang="en-GB" sz="2500" b="0" i="0" dirty="0">
                <a:solidFill>
                  <a:srgbClr val="202122"/>
                </a:solidFill>
                <a:effectLst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Represents an operation to be performed on elements of an object structure. Visitor lets you define a new operation without changing the classes of the elements on which it operates.” </a:t>
            </a:r>
            <a:endParaRPr sz="2500" dirty="0"/>
          </a:p>
        </p:txBody>
      </p:sp>
      <p:cxnSp>
        <p:nvCxnSpPr>
          <p:cNvPr id="553" name="Google Shape;553;p63"/>
          <p:cNvCxnSpPr/>
          <p:nvPr/>
        </p:nvCxnSpPr>
        <p:spPr>
          <a:xfrm>
            <a:off x="-19500" y="2873925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90BF95-0704-1ACB-91AA-7AF4E22C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25" y="357186"/>
            <a:ext cx="7717500" cy="612900"/>
          </a:xfrm>
        </p:spPr>
        <p:txBody>
          <a:bodyPr/>
          <a:lstStyle/>
          <a:p>
            <a:r>
              <a:rPr lang="en-US" dirty="0"/>
              <a:t>CLASS DIAGRAM</a:t>
            </a:r>
            <a:endParaRPr lang="sk-SK" dirty="0"/>
          </a:p>
        </p:txBody>
      </p:sp>
      <p:cxnSp>
        <p:nvCxnSpPr>
          <p:cNvPr id="3" name="Google Shape;520;p60">
            <a:extLst>
              <a:ext uri="{FF2B5EF4-FFF2-40B4-BE49-F238E27FC236}">
                <a16:creationId xmlns:a16="http://schemas.microsoft.com/office/drawing/2014/main" id="{2EE23090-5F18-A06E-7978-D534C2D1676F}"/>
              </a:ext>
            </a:extLst>
          </p:cNvPr>
          <p:cNvCxnSpPr/>
          <p:nvPr/>
        </p:nvCxnSpPr>
        <p:spPr>
          <a:xfrm>
            <a:off x="0" y="866732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20B02AD-664A-8F3C-C78D-5D6C617109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119" y="1204173"/>
            <a:ext cx="8635711" cy="330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661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60"/>
          <p:cNvSpPr txBox="1">
            <a:spLocks noGrp="1"/>
          </p:cNvSpPr>
          <p:nvPr>
            <p:ph type="title"/>
          </p:nvPr>
        </p:nvSpPr>
        <p:spPr>
          <a:xfrm>
            <a:off x="4572000" y="539500"/>
            <a:ext cx="38586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ELEMENTS</a:t>
            </a:r>
            <a:endParaRPr dirty="0"/>
          </a:p>
        </p:txBody>
      </p:sp>
      <p:sp>
        <p:nvSpPr>
          <p:cNvPr id="508" name="Google Shape;508;p60"/>
          <p:cNvSpPr txBox="1">
            <a:spLocks noGrp="1"/>
          </p:cNvSpPr>
          <p:nvPr>
            <p:ph type="subTitle" idx="1"/>
          </p:nvPr>
        </p:nvSpPr>
        <p:spPr>
          <a:xfrm>
            <a:off x="713211" y="4079374"/>
            <a:ext cx="3237600" cy="52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 i="0" dirty="0">
                <a:solidFill>
                  <a:schemeClr val="tx1"/>
                </a:solidFill>
                <a:effectLst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Implements several versions of the same behaviours, tailored for the different concrete element classes</a:t>
            </a:r>
            <a:endParaRPr dirty="0">
              <a:solidFill>
                <a:schemeClr val="tx1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509" name="Google Shape;509;p60"/>
          <p:cNvSpPr txBox="1">
            <a:spLocks noGrp="1"/>
          </p:cNvSpPr>
          <p:nvPr>
            <p:ph type="subTitle" idx="2"/>
          </p:nvPr>
        </p:nvSpPr>
        <p:spPr>
          <a:xfrm>
            <a:off x="5193040" y="1783373"/>
            <a:ext cx="3237600" cy="52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Can enumerate its elements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May either be a composite or a collection such as a list or a set</a:t>
            </a:r>
          </a:p>
        </p:txBody>
      </p:sp>
      <p:sp>
        <p:nvSpPr>
          <p:cNvPr id="510" name="Google Shape;510;p60"/>
          <p:cNvSpPr txBox="1">
            <a:spLocks noGrp="1"/>
          </p:cNvSpPr>
          <p:nvPr>
            <p:ph type="subTitle" idx="3"/>
          </p:nvPr>
        </p:nvSpPr>
        <p:spPr>
          <a:xfrm>
            <a:off x="713211" y="2494008"/>
            <a:ext cx="3237600" cy="36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VISITOR</a:t>
            </a:r>
            <a:endParaRPr dirty="0"/>
          </a:p>
        </p:txBody>
      </p:sp>
      <p:sp>
        <p:nvSpPr>
          <p:cNvPr id="511" name="Google Shape;511;p60"/>
          <p:cNvSpPr txBox="1">
            <a:spLocks noGrp="1"/>
          </p:cNvSpPr>
          <p:nvPr>
            <p:ph type="subTitle" idx="4"/>
          </p:nvPr>
        </p:nvSpPr>
        <p:spPr>
          <a:xfrm>
            <a:off x="713249" y="3641963"/>
            <a:ext cx="3237600" cy="36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CONCRETE VISITOR</a:t>
            </a:r>
            <a:endParaRPr dirty="0"/>
          </a:p>
        </p:txBody>
      </p:sp>
      <p:sp>
        <p:nvSpPr>
          <p:cNvPr id="512" name="Google Shape;512;p60"/>
          <p:cNvSpPr txBox="1">
            <a:spLocks noGrp="1"/>
          </p:cNvSpPr>
          <p:nvPr>
            <p:ph type="subTitle" idx="5"/>
          </p:nvPr>
        </p:nvSpPr>
        <p:spPr>
          <a:xfrm>
            <a:off x="713215" y="1783367"/>
            <a:ext cx="3237600" cy="52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Calls a dispatching operation accept(visitor) on a top-level element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Is not aware of all the concrete elements</a:t>
            </a:r>
            <a:endParaRPr dirty="0"/>
          </a:p>
        </p:txBody>
      </p:sp>
      <p:sp>
        <p:nvSpPr>
          <p:cNvPr id="513" name="Google Shape;513;p60"/>
          <p:cNvSpPr txBox="1">
            <a:spLocks noGrp="1"/>
          </p:cNvSpPr>
          <p:nvPr>
            <p:ph type="subTitle" idx="6"/>
          </p:nvPr>
        </p:nvSpPr>
        <p:spPr>
          <a:xfrm flipH="1">
            <a:off x="713348" y="1345975"/>
            <a:ext cx="3237600" cy="36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CLIENT</a:t>
            </a:r>
            <a:endParaRPr dirty="0"/>
          </a:p>
        </p:txBody>
      </p:sp>
      <p:sp>
        <p:nvSpPr>
          <p:cNvPr id="516" name="Google Shape;516;p60"/>
          <p:cNvSpPr txBox="1">
            <a:spLocks noGrp="1"/>
          </p:cNvSpPr>
          <p:nvPr>
            <p:ph type="subTitle" idx="9"/>
          </p:nvPr>
        </p:nvSpPr>
        <p:spPr>
          <a:xfrm>
            <a:off x="713315" y="2931371"/>
            <a:ext cx="3237600" cy="52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 i="0" dirty="0">
                <a:solidFill>
                  <a:schemeClr val="tx1"/>
                </a:solidFill>
                <a:effectLst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Declares a set of visiting methods that take concrete elements of an object structure as arguments</a:t>
            </a:r>
            <a:endParaRPr lang="en-GB" dirty="0">
              <a:solidFill>
                <a:schemeClr val="tx1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517" name="Google Shape;517;p60"/>
          <p:cNvSpPr txBox="1">
            <a:spLocks noGrp="1"/>
          </p:cNvSpPr>
          <p:nvPr>
            <p:ph type="subTitle" idx="13"/>
          </p:nvPr>
        </p:nvSpPr>
        <p:spPr>
          <a:xfrm>
            <a:off x="5193040" y="1345975"/>
            <a:ext cx="3237600" cy="36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-US" dirty="0"/>
              <a:t>OBJECT STRUCTURE</a:t>
            </a:r>
            <a:endParaRPr lang="sk-SK" dirty="0"/>
          </a:p>
        </p:txBody>
      </p:sp>
      <p:sp>
        <p:nvSpPr>
          <p:cNvPr id="518" name="Google Shape;518;p60"/>
          <p:cNvSpPr txBox="1">
            <a:spLocks noGrp="1"/>
          </p:cNvSpPr>
          <p:nvPr>
            <p:ph type="subTitle" idx="14"/>
          </p:nvPr>
        </p:nvSpPr>
        <p:spPr>
          <a:xfrm>
            <a:off x="5193140" y="2931399"/>
            <a:ext cx="3237600" cy="52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Defines the acceptance method with 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 visitor as an argument</a:t>
            </a:r>
          </a:p>
        </p:txBody>
      </p:sp>
      <p:sp>
        <p:nvSpPr>
          <p:cNvPr id="519" name="Google Shape;519;p60"/>
          <p:cNvSpPr txBox="1">
            <a:spLocks noGrp="1"/>
          </p:cNvSpPr>
          <p:nvPr>
            <p:ph type="subTitle" idx="15"/>
          </p:nvPr>
        </p:nvSpPr>
        <p:spPr>
          <a:xfrm>
            <a:off x="5193075" y="2494008"/>
            <a:ext cx="3237600" cy="36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ELEMENT</a:t>
            </a:r>
            <a:endParaRPr dirty="0"/>
          </a:p>
        </p:txBody>
      </p:sp>
      <p:cxnSp>
        <p:nvCxnSpPr>
          <p:cNvPr id="520" name="Google Shape;520;p60"/>
          <p:cNvCxnSpPr/>
          <p:nvPr/>
        </p:nvCxnSpPr>
        <p:spPr>
          <a:xfrm>
            <a:off x="-19500" y="1152025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Google Shape;519;p60">
            <a:extLst>
              <a:ext uri="{FF2B5EF4-FFF2-40B4-BE49-F238E27FC236}">
                <a16:creationId xmlns:a16="http://schemas.microsoft.com/office/drawing/2014/main" id="{CFBA7A2A-3C8A-FE02-FD93-22D362988536}"/>
              </a:ext>
            </a:extLst>
          </p:cNvPr>
          <p:cNvSpPr txBox="1">
            <a:spLocks/>
          </p:cNvSpPr>
          <p:nvPr/>
        </p:nvSpPr>
        <p:spPr>
          <a:xfrm>
            <a:off x="5193040" y="3641963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pace Mono"/>
              <a:buNone/>
              <a:defRPr sz="20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pace Mono"/>
              <a:buNone/>
              <a:defRPr sz="2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pace Mono"/>
              <a:buNone/>
              <a:defRPr sz="2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pace Mono"/>
              <a:buNone/>
              <a:defRPr sz="2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pace Mono"/>
              <a:buNone/>
              <a:defRPr sz="2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pace Mono"/>
              <a:buNone/>
              <a:defRPr sz="2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pace Mono"/>
              <a:buNone/>
              <a:defRPr sz="2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pace Mono"/>
              <a:buNone/>
              <a:defRPr sz="2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pace Mono"/>
              <a:buNone/>
              <a:defRPr sz="2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marL="0" indent="0"/>
            <a:r>
              <a:rPr lang="en-US" dirty="0"/>
              <a:t>CONCRETE ELEMENT</a:t>
            </a:r>
            <a:endParaRPr lang="sk-SK" dirty="0"/>
          </a:p>
        </p:txBody>
      </p:sp>
      <p:sp>
        <p:nvSpPr>
          <p:cNvPr id="7" name="Google Shape;518;p60">
            <a:extLst>
              <a:ext uri="{FF2B5EF4-FFF2-40B4-BE49-F238E27FC236}">
                <a16:creationId xmlns:a16="http://schemas.microsoft.com/office/drawing/2014/main" id="{05A7F0DC-B159-8505-2F75-7E06B0D26159}"/>
              </a:ext>
            </a:extLst>
          </p:cNvPr>
          <p:cNvSpPr txBox="1">
            <a:spLocks/>
          </p:cNvSpPr>
          <p:nvPr/>
        </p:nvSpPr>
        <p:spPr>
          <a:xfrm>
            <a:off x="5193040" y="4074800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Implements the acceptance method with 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a visitor as an argument </a:t>
            </a:r>
            <a:r>
              <a:rPr lang="en-GB" b="0" i="0" dirty="0">
                <a:solidFill>
                  <a:schemeClr val="tx1"/>
                </a:solidFill>
                <a:effectLst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to redirect the call to the proper visitor’s method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8" grpId="0" build="p"/>
      <p:bldP spid="509" grpId="0" build="p"/>
      <p:bldP spid="510" grpId="0" build="p"/>
      <p:bldP spid="511" grpId="0" build="p"/>
      <p:bldP spid="512" grpId="0" build="p"/>
      <p:bldP spid="513" grpId="0" build="p"/>
      <p:bldP spid="516" grpId="0" build="p"/>
      <p:bldP spid="517" grpId="0" build="p"/>
      <p:bldP spid="518" grpId="0" build="p"/>
      <p:bldP spid="519" grpId="0" build="p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90BF95-0704-1ACB-91AA-7AF4E22C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106" y="264319"/>
            <a:ext cx="7717500" cy="612900"/>
          </a:xfrm>
        </p:spPr>
        <p:txBody>
          <a:bodyPr/>
          <a:lstStyle/>
          <a:p>
            <a:r>
              <a:rPr lang="en-US" dirty="0"/>
              <a:t>SEQUENTIAL DIAGRAM</a:t>
            </a:r>
            <a:endParaRPr lang="sk-SK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6E62961-5DBF-58C7-DA4F-0FCD4FE4CE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89" t="12221" r="1054" b="5000"/>
          <a:stretch/>
        </p:blipFill>
        <p:spPr bwMode="auto">
          <a:xfrm>
            <a:off x="664344" y="901473"/>
            <a:ext cx="7815262" cy="397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040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7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HOW TO IMPLEMENT</a:t>
            </a:r>
            <a:endParaRPr dirty="0"/>
          </a:p>
        </p:txBody>
      </p:sp>
      <p:sp>
        <p:nvSpPr>
          <p:cNvPr id="812" name="Google Shape;812;p77"/>
          <p:cNvSpPr txBox="1"/>
          <p:nvPr/>
        </p:nvSpPr>
        <p:spPr>
          <a:xfrm flipH="1">
            <a:off x="4658253" y="1543775"/>
            <a:ext cx="886500" cy="707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04</a:t>
            </a:r>
            <a:endParaRPr sz="3000" b="1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815" name="Google Shape;815;p77"/>
          <p:cNvSpPr txBox="1"/>
          <p:nvPr/>
        </p:nvSpPr>
        <p:spPr>
          <a:xfrm>
            <a:off x="1599607" y="1543401"/>
            <a:ext cx="2732902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Declare the visitor interface with the  “visiting” methods, one per each existing concrete element class</a:t>
            </a:r>
            <a:endParaRPr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17" name="Google Shape;817;p77"/>
          <p:cNvSpPr txBox="1"/>
          <p:nvPr/>
        </p:nvSpPr>
        <p:spPr>
          <a:xfrm flipH="1">
            <a:off x="713407" y="1543775"/>
            <a:ext cx="886500" cy="707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01</a:t>
            </a:r>
            <a:endParaRPr sz="3000" b="1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820" name="Google Shape;820;p77"/>
          <p:cNvSpPr txBox="1"/>
          <p:nvPr/>
        </p:nvSpPr>
        <p:spPr>
          <a:xfrm flipH="1">
            <a:off x="713683" y="3528252"/>
            <a:ext cx="886500" cy="707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03</a:t>
            </a:r>
            <a:endParaRPr sz="3000" b="1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823" name="Google Shape;823;p77"/>
          <p:cNvSpPr txBox="1"/>
          <p:nvPr/>
        </p:nvSpPr>
        <p:spPr>
          <a:xfrm flipH="1">
            <a:off x="713172" y="2536013"/>
            <a:ext cx="886500" cy="707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02</a:t>
            </a:r>
            <a:endParaRPr sz="3000" b="1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829" name="Google Shape;829;p77"/>
          <p:cNvSpPr txBox="1"/>
          <p:nvPr/>
        </p:nvSpPr>
        <p:spPr>
          <a:xfrm flipH="1">
            <a:off x="4658253" y="2535875"/>
            <a:ext cx="886500" cy="707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05</a:t>
            </a:r>
            <a:endParaRPr sz="3000" b="1" dirty="0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cxnSp>
        <p:nvCxnSpPr>
          <p:cNvPr id="830" name="Google Shape;830;p77"/>
          <p:cNvCxnSpPr/>
          <p:nvPr/>
        </p:nvCxnSpPr>
        <p:spPr>
          <a:xfrm>
            <a:off x="-19500" y="1152025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1" name="Google Shape;831;p77"/>
          <p:cNvCxnSpPr>
            <a:stCxn id="817" idx="2"/>
            <a:endCxn id="823" idx="0"/>
          </p:cNvCxnSpPr>
          <p:nvPr/>
        </p:nvCxnSpPr>
        <p:spPr>
          <a:xfrm flipH="1">
            <a:off x="1156357" y="2251475"/>
            <a:ext cx="300" cy="284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2" name="Google Shape;832;p77"/>
          <p:cNvCxnSpPr>
            <a:stCxn id="823" idx="2"/>
            <a:endCxn id="820" idx="0"/>
          </p:cNvCxnSpPr>
          <p:nvPr/>
        </p:nvCxnSpPr>
        <p:spPr>
          <a:xfrm>
            <a:off x="1156422" y="3243713"/>
            <a:ext cx="600" cy="284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3" name="Google Shape;833;p77"/>
          <p:cNvCxnSpPr>
            <a:cxnSpLocks/>
            <a:stCxn id="812" idx="2"/>
            <a:endCxn id="829" idx="0"/>
          </p:cNvCxnSpPr>
          <p:nvPr/>
        </p:nvCxnSpPr>
        <p:spPr>
          <a:xfrm>
            <a:off x="5101503" y="2251475"/>
            <a:ext cx="0" cy="284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815;p77">
            <a:extLst>
              <a:ext uri="{FF2B5EF4-FFF2-40B4-BE49-F238E27FC236}">
                <a16:creationId xmlns:a16="http://schemas.microsoft.com/office/drawing/2014/main" id="{995090D4-98C0-565C-0B57-2AA00685FEE9}"/>
              </a:ext>
            </a:extLst>
          </p:cNvPr>
          <p:cNvSpPr txBox="1"/>
          <p:nvPr/>
        </p:nvSpPr>
        <p:spPr>
          <a:xfrm>
            <a:off x="5544519" y="1543401"/>
            <a:ext cx="2732899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</a:t>
            </a:r>
            <a:r>
              <a:rPr lang="en-GB" b="0" i="0" dirty="0">
                <a:solidFill>
                  <a:schemeClr val="tx1"/>
                </a:solidFill>
                <a:effectLst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reate a new concrete visitor class and implement all of the visiting methods</a:t>
            </a:r>
            <a:endParaRPr dirty="0">
              <a:solidFill>
                <a:schemeClr val="tx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" name="Google Shape;815;p77">
            <a:extLst>
              <a:ext uri="{FF2B5EF4-FFF2-40B4-BE49-F238E27FC236}">
                <a16:creationId xmlns:a16="http://schemas.microsoft.com/office/drawing/2014/main" id="{C34920C6-549F-2E2A-E56C-9CB4ABA68C90}"/>
              </a:ext>
            </a:extLst>
          </p:cNvPr>
          <p:cNvSpPr txBox="1"/>
          <p:nvPr/>
        </p:nvSpPr>
        <p:spPr>
          <a:xfrm>
            <a:off x="1599607" y="2535875"/>
            <a:ext cx="2731698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Declare the element interface or add the abstract “acceptance” method to the existing interface</a:t>
            </a:r>
          </a:p>
        </p:txBody>
      </p:sp>
      <p:sp>
        <p:nvSpPr>
          <p:cNvPr id="17" name="Google Shape;815;p77">
            <a:extLst>
              <a:ext uri="{FF2B5EF4-FFF2-40B4-BE49-F238E27FC236}">
                <a16:creationId xmlns:a16="http://schemas.microsoft.com/office/drawing/2014/main" id="{DB101280-65E8-3897-BDB7-90E80BC003A5}"/>
              </a:ext>
            </a:extLst>
          </p:cNvPr>
          <p:cNvSpPr txBox="1"/>
          <p:nvPr/>
        </p:nvSpPr>
        <p:spPr>
          <a:xfrm>
            <a:off x="5544518" y="2535875"/>
            <a:ext cx="2655377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 i="0" dirty="0">
                <a:solidFill>
                  <a:schemeClr val="tx1"/>
                </a:solidFill>
                <a:effectLst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The client creates visitor objects and pass them into elements via “acceptance” methods</a:t>
            </a:r>
            <a:endParaRPr dirty="0">
              <a:solidFill>
                <a:schemeClr val="tx1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Roboto Condensed"/>
            </a:endParaRPr>
          </a:p>
        </p:txBody>
      </p:sp>
      <p:sp>
        <p:nvSpPr>
          <p:cNvPr id="19" name="Google Shape;815;p77">
            <a:extLst>
              <a:ext uri="{FF2B5EF4-FFF2-40B4-BE49-F238E27FC236}">
                <a16:creationId xmlns:a16="http://schemas.microsoft.com/office/drawing/2014/main" id="{FC1885E3-D89E-1B6C-107F-8BE40BE2E724}"/>
              </a:ext>
            </a:extLst>
          </p:cNvPr>
          <p:cNvSpPr txBox="1"/>
          <p:nvPr/>
        </p:nvSpPr>
        <p:spPr>
          <a:xfrm>
            <a:off x="1599607" y="3527878"/>
            <a:ext cx="2731698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 i="0" dirty="0">
                <a:solidFill>
                  <a:schemeClr val="tx1"/>
                </a:solidFill>
                <a:effectLst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Implement the acceptance methods in all concrete element classes, which extend the element interface </a:t>
            </a:r>
            <a:endParaRPr dirty="0">
              <a:solidFill>
                <a:schemeClr val="tx1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  <a:sym typeface="Roboto Condense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2" grpId="0" animBg="1"/>
      <p:bldP spid="815" grpId="0"/>
      <p:bldP spid="817" grpId="0" animBg="1"/>
      <p:bldP spid="820" grpId="0" animBg="1"/>
      <p:bldP spid="823" grpId="0" animBg="1"/>
      <p:bldP spid="829" grpId="0" animBg="1"/>
      <p:bldP spid="2" grpId="0"/>
      <p:bldP spid="3" grpId="0"/>
      <p:bldP spid="17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61"/>
          <p:cNvSpPr txBox="1">
            <a:spLocks noGrp="1"/>
          </p:cNvSpPr>
          <p:nvPr>
            <p:ph type="title"/>
          </p:nvPr>
        </p:nvSpPr>
        <p:spPr>
          <a:xfrm>
            <a:off x="734236" y="1349100"/>
            <a:ext cx="7675528" cy="244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/>
              <a:t>MOTIVATIONAL</a:t>
            </a:r>
            <a:br>
              <a:rPr lang="en-US" sz="6000" dirty="0"/>
            </a:br>
            <a:r>
              <a:rPr lang="en-US" sz="6000" dirty="0"/>
              <a:t>EXAMPLE</a:t>
            </a:r>
            <a:endParaRPr sz="6000" dirty="0"/>
          </a:p>
        </p:txBody>
      </p:sp>
      <p:cxnSp>
        <p:nvCxnSpPr>
          <p:cNvPr id="526" name="Google Shape;526;p61"/>
          <p:cNvCxnSpPr/>
          <p:nvPr/>
        </p:nvCxnSpPr>
        <p:spPr>
          <a:xfrm>
            <a:off x="-19500" y="539500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6971A-48DD-01B6-F0C5-5360942A1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ISSUE</a:t>
            </a:r>
            <a:endParaRPr lang="en-GB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25FD526-DA49-46BF-31DA-818E35D2FF67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713224" y="1405192"/>
            <a:ext cx="7344495" cy="359359"/>
          </a:xfrm>
        </p:spPr>
        <p:txBody>
          <a:bodyPr/>
          <a:lstStyle/>
          <a:p>
            <a:pPr algn="l"/>
            <a:r>
              <a:rPr lang="en-US" sz="1600" dirty="0"/>
              <a:t>WHO IS RESPONSIBE FOR TRAVERSING THE OBJECT STRUCTURE?</a:t>
            </a:r>
            <a:endParaRPr lang="en-GB" sz="1600" dirty="0"/>
          </a:p>
        </p:txBody>
      </p:sp>
      <p:cxnSp>
        <p:nvCxnSpPr>
          <p:cNvPr id="5" name="Google Shape;830;p77">
            <a:extLst>
              <a:ext uri="{FF2B5EF4-FFF2-40B4-BE49-F238E27FC236}">
                <a16:creationId xmlns:a16="http://schemas.microsoft.com/office/drawing/2014/main" id="{EB22EF15-2DC5-9757-E637-F5D12699896A}"/>
              </a:ext>
            </a:extLst>
          </p:cNvPr>
          <p:cNvCxnSpPr/>
          <p:nvPr/>
        </p:nvCxnSpPr>
        <p:spPr>
          <a:xfrm>
            <a:off x="-19500" y="1152025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Subtitle 2">
            <a:extLst>
              <a:ext uri="{FF2B5EF4-FFF2-40B4-BE49-F238E27FC236}">
                <a16:creationId xmlns:a16="http://schemas.microsoft.com/office/drawing/2014/main" id="{763DB8F7-CFBD-2432-E035-CEA59B199996}"/>
              </a:ext>
            </a:extLst>
          </p:cNvPr>
          <p:cNvSpPr txBox="1">
            <a:spLocks/>
          </p:cNvSpPr>
          <p:nvPr/>
        </p:nvSpPr>
        <p:spPr>
          <a:xfrm>
            <a:off x="630439" y="1865030"/>
            <a:ext cx="3724646" cy="2439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algn="l">
              <a:buFont typeface="Wingdings" panose="05000000000000000000" pitchFamily="2" charset="2"/>
              <a:buChar char="q"/>
            </a:pPr>
            <a:r>
              <a:rPr lang="en-US" dirty="0"/>
              <a:t>A visitor must visit each element of the object structure – how does it gets there?</a:t>
            </a:r>
          </a:p>
          <a:p>
            <a:pPr algn="l">
              <a:buFont typeface="Wingdings" panose="05000000000000000000" pitchFamily="2" charset="2"/>
              <a:buChar char="q"/>
            </a:pPr>
            <a:r>
              <a:rPr lang="en-US" dirty="0"/>
              <a:t>Where to put responsibility: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dirty="0"/>
              <a:t>In the object structure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dirty="0"/>
              <a:t>In a separate iterator object 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dirty="0"/>
              <a:t>In the visitor</a:t>
            </a:r>
          </a:p>
          <a:p>
            <a:pPr algn="l">
              <a:buFont typeface="Wingdings" panose="05000000000000000000" pitchFamily="2" charset="2"/>
              <a:buChar char="q"/>
            </a:pPr>
            <a:endParaRPr lang="en-GB" dirty="0"/>
          </a:p>
        </p:txBody>
      </p:sp>
      <p:grpSp>
        <p:nvGrpSpPr>
          <p:cNvPr id="10" name="Google Shape;6265;p96">
            <a:extLst>
              <a:ext uri="{FF2B5EF4-FFF2-40B4-BE49-F238E27FC236}">
                <a16:creationId xmlns:a16="http://schemas.microsoft.com/office/drawing/2014/main" id="{0D91DE58-D8D5-5C7C-C256-F99489F1299D}"/>
              </a:ext>
            </a:extLst>
          </p:cNvPr>
          <p:cNvGrpSpPr/>
          <p:nvPr/>
        </p:nvGrpSpPr>
        <p:grpSpPr>
          <a:xfrm>
            <a:off x="371409" y="1404818"/>
            <a:ext cx="342148" cy="353645"/>
            <a:chOff x="-35118325" y="3202075"/>
            <a:chExt cx="281975" cy="291450"/>
          </a:xfrm>
          <a:solidFill>
            <a:schemeClr val="tx1"/>
          </a:solidFill>
        </p:grpSpPr>
        <p:sp>
          <p:nvSpPr>
            <p:cNvPr id="11" name="Google Shape;6266;p96">
              <a:extLst>
                <a:ext uri="{FF2B5EF4-FFF2-40B4-BE49-F238E27FC236}">
                  <a16:creationId xmlns:a16="http://schemas.microsoft.com/office/drawing/2014/main" id="{A566EA5C-292E-793F-8E27-D587C180DDB1}"/>
                </a:ext>
              </a:extLst>
            </p:cNvPr>
            <p:cNvSpPr/>
            <p:nvPr/>
          </p:nvSpPr>
          <p:spPr>
            <a:xfrm>
              <a:off x="-35008050" y="3202075"/>
              <a:ext cx="171700" cy="171250"/>
            </a:xfrm>
            <a:custGeom>
              <a:avLst/>
              <a:gdLst/>
              <a:ahLst/>
              <a:cxnLst/>
              <a:rect l="l" t="t" r="r" b="b"/>
              <a:pathLst>
                <a:path w="6868" h="6850" extrusionOk="0">
                  <a:moveTo>
                    <a:pt x="3466" y="1355"/>
                  </a:moveTo>
                  <a:cubicBezTo>
                    <a:pt x="4222" y="1355"/>
                    <a:pt x="4852" y="1985"/>
                    <a:pt x="4852" y="2741"/>
                  </a:cubicBezTo>
                  <a:lnTo>
                    <a:pt x="4852" y="4127"/>
                  </a:lnTo>
                  <a:cubicBezTo>
                    <a:pt x="4852" y="4348"/>
                    <a:pt x="4757" y="4600"/>
                    <a:pt x="4631" y="4821"/>
                  </a:cubicBezTo>
                  <a:lnTo>
                    <a:pt x="4726" y="4915"/>
                  </a:lnTo>
                  <a:cubicBezTo>
                    <a:pt x="4852" y="5041"/>
                    <a:pt x="4852" y="5262"/>
                    <a:pt x="4726" y="5388"/>
                  </a:cubicBezTo>
                  <a:cubicBezTo>
                    <a:pt x="4663" y="5451"/>
                    <a:pt x="4576" y="5482"/>
                    <a:pt x="4489" y="5482"/>
                  </a:cubicBezTo>
                  <a:cubicBezTo>
                    <a:pt x="4403" y="5482"/>
                    <a:pt x="4316" y="5451"/>
                    <a:pt x="4253" y="5388"/>
                  </a:cubicBezTo>
                  <a:lnTo>
                    <a:pt x="4190" y="5293"/>
                  </a:lnTo>
                  <a:cubicBezTo>
                    <a:pt x="3970" y="5419"/>
                    <a:pt x="3749" y="5514"/>
                    <a:pt x="3466" y="5514"/>
                  </a:cubicBezTo>
                  <a:cubicBezTo>
                    <a:pt x="2709" y="5514"/>
                    <a:pt x="2079" y="4884"/>
                    <a:pt x="2079" y="4127"/>
                  </a:cubicBezTo>
                  <a:lnTo>
                    <a:pt x="2079" y="2741"/>
                  </a:lnTo>
                  <a:cubicBezTo>
                    <a:pt x="2079" y="1985"/>
                    <a:pt x="2709" y="1355"/>
                    <a:pt x="3466" y="1355"/>
                  </a:cubicBezTo>
                  <a:close/>
                  <a:moveTo>
                    <a:pt x="3466" y="0"/>
                  </a:moveTo>
                  <a:cubicBezTo>
                    <a:pt x="1575" y="0"/>
                    <a:pt x="32" y="1576"/>
                    <a:pt x="32" y="3403"/>
                  </a:cubicBezTo>
                  <a:cubicBezTo>
                    <a:pt x="32" y="4001"/>
                    <a:pt x="189" y="4569"/>
                    <a:pt x="473" y="5104"/>
                  </a:cubicBezTo>
                  <a:lnTo>
                    <a:pt x="32" y="6396"/>
                  </a:lnTo>
                  <a:cubicBezTo>
                    <a:pt x="0" y="6522"/>
                    <a:pt x="32" y="6679"/>
                    <a:pt x="126" y="6774"/>
                  </a:cubicBezTo>
                  <a:cubicBezTo>
                    <a:pt x="172" y="6820"/>
                    <a:pt x="269" y="6849"/>
                    <a:pt x="367" y="6849"/>
                  </a:cubicBezTo>
                  <a:cubicBezTo>
                    <a:pt x="403" y="6849"/>
                    <a:pt x="439" y="6845"/>
                    <a:pt x="473" y="6837"/>
                  </a:cubicBezTo>
                  <a:lnTo>
                    <a:pt x="1764" y="6396"/>
                  </a:lnTo>
                  <a:cubicBezTo>
                    <a:pt x="2300" y="6679"/>
                    <a:pt x="2867" y="6837"/>
                    <a:pt x="3466" y="6837"/>
                  </a:cubicBezTo>
                  <a:cubicBezTo>
                    <a:pt x="5356" y="6837"/>
                    <a:pt x="6868" y="5293"/>
                    <a:pt x="6868" y="3403"/>
                  </a:cubicBezTo>
                  <a:cubicBezTo>
                    <a:pt x="6868" y="1513"/>
                    <a:pt x="5356" y="0"/>
                    <a:pt x="34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6267;p96">
              <a:extLst>
                <a:ext uri="{FF2B5EF4-FFF2-40B4-BE49-F238E27FC236}">
                  <a16:creationId xmlns:a16="http://schemas.microsoft.com/office/drawing/2014/main" id="{1E726F78-46C7-6BA9-D40C-1D9D63364523}"/>
                </a:ext>
              </a:extLst>
            </p:cNvPr>
            <p:cNvSpPr/>
            <p:nvPr/>
          </p:nvSpPr>
          <p:spPr>
            <a:xfrm>
              <a:off x="-34937975" y="3254050"/>
              <a:ext cx="33125" cy="67775"/>
            </a:xfrm>
            <a:custGeom>
              <a:avLst/>
              <a:gdLst/>
              <a:ahLst/>
              <a:cxnLst/>
              <a:rect l="l" t="t" r="r" b="b"/>
              <a:pathLst>
                <a:path w="1325" h="2711" extrusionOk="0">
                  <a:moveTo>
                    <a:pt x="663" y="1"/>
                  </a:moveTo>
                  <a:cubicBezTo>
                    <a:pt x="253" y="1"/>
                    <a:pt x="1" y="316"/>
                    <a:pt x="1" y="662"/>
                  </a:cubicBezTo>
                  <a:lnTo>
                    <a:pt x="1" y="2048"/>
                  </a:lnTo>
                  <a:cubicBezTo>
                    <a:pt x="1" y="2427"/>
                    <a:pt x="316" y="2710"/>
                    <a:pt x="663" y="2710"/>
                  </a:cubicBezTo>
                  <a:cubicBezTo>
                    <a:pt x="694" y="2710"/>
                    <a:pt x="789" y="2710"/>
                    <a:pt x="820" y="2679"/>
                  </a:cubicBezTo>
                  <a:lnTo>
                    <a:pt x="757" y="2584"/>
                  </a:lnTo>
                  <a:cubicBezTo>
                    <a:pt x="631" y="2490"/>
                    <a:pt x="631" y="2238"/>
                    <a:pt x="757" y="2111"/>
                  </a:cubicBezTo>
                  <a:cubicBezTo>
                    <a:pt x="804" y="2064"/>
                    <a:pt x="891" y="2041"/>
                    <a:pt x="978" y="2041"/>
                  </a:cubicBezTo>
                  <a:cubicBezTo>
                    <a:pt x="1064" y="2041"/>
                    <a:pt x="1151" y="2064"/>
                    <a:pt x="1198" y="2111"/>
                  </a:cubicBezTo>
                  <a:lnTo>
                    <a:pt x="1293" y="2206"/>
                  </a:lnTo>
                  <a:cubicBezTo>
                    <a:pt x="1293" y="2175"/>
                    <a:pt x="1324" y="2080"/>
                    <a:pt x="1324" y="2048"/>
                  </a:cubicBezTo>
                  <a:lnTo>
                    <a:pt x="1324" y="662"/>
                  </a:lnTo>
                  <a:cubicBezTo>
                    <a:pt x="1324" y="284"/>
                    <a:pt x="1041" y="1"/>
                    <a:pt x="6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6268;p96">
              <a:extLst>
                <a:ext uri="{FF2B5EF4-FFF2-40B4-BE49-F238E27FC236}">
                  <a16:creationId xmlns:a16="http://schemas.microsoft.com/office/drawing/2014/main" id="{9ABB2DC7-FA78-1E26-BEBE-569BA3C3B3B1}"/>
                </a:ext>
              </a:extLst>
            </p:cNvPr>
            <p:cNvSpPr/>
            <p:nvPr/>
          </p:nvSpPr>
          <p:spPr>
            <a:xfrm>
              <a:off x="-35085250" y="3338325"/>
              <a:ext cx="69325" cy="69350"/>
            </a:xfrm>
            <a:custGeom>
              <a:avLst/>
              <a:gdLst/>
              <a:ahLst/>
              <a:cxnLst/>
              <a:rect l="l" t="t" r="r" b="b"/>
              <a:pathLst>
                <a:path w="2773" h="2774" extrusionOk="0">
                  <a:moveTo>
                    <a:pt x="1387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64" y="2143"/>
                    <a:pt x="631" y="2773"/>
                    <a:pt x="1387" y="2773"/>
                  </a:cubicBezTo>
                  <a:cubicBezTo>
                    <a:pt x="2143" y="2773"/>
                    <a:pt x="2773" y="2143"/>
                    <a:pt x="2773" y="1387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6269;p96">
              <a:extLst>
                <a:ext uri="{FF2B5EF4-FFF2-40B4-BE49-F238E27FC236}">
                  <a16:creationId xmlns:a16="http://schemas.microsoft.com/office/drawing/2014/main" id="{2D755936-DB0B-B79A-2A2B-45A3CC6ECD94}"/>
                </a:ext>
              </a:extLst>
            </p:cNvPr>
            <p:cNvSpPr/>
            <p:nvPr/>
          </p:nvSpPr>
          <p:spPr>
            <a:xfrm>
              <a:off x="-35118325" y="3424175"/>
              <a:ext cx="137075" cy="69350"/>
            </a:xfrm>
            <a:custGeom>
              <a:avLst/>
              <a:gdLst/>
              <a:ahLst/>
              <a:cxnLst/>
              <a:rect l="l" t="t" r="r" b="b"/>
              <a:pathLst>
                <a:path w="5483" h="2774" extrusionOk="0">
                  <a:moveTo>
                    <a:pt x="2741" y="1"/>
                  </a:moveTo>
                  <a:cubicBezTo>
                    <a:pt x="1387" y="1"/>
                    <a:pt x="221" y="1040"/>
                    <a:pt x="32" y="2364"/>
                  </a:cubicBezTo>
                  <a:cubicBezTo>
                    <a:pt x="0" y="2553"/>
                    <a:pt x="158" y="2773"/>
                    <a:pt x="347" y="2773"/>
                  </a:cubicBezTo>
                  <a:lnTo>
                    <a:pt x="5104" y="2773"/>
                  </a:lnTo>
                  <a:cubicBezTo>
                    <a:pt x="5325" y="2773"/>
                    <a:pt x="5482" y="2553"/>
                    <a:pt x="5482" y="2364"/>
                  </a:cubicBezTo>
                  <a:cubicBezTo>
                    <a:pt x="5262" y="1040"/>
                    <a:pt x="4127" y="1"/>
                    <a:pt x="27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5" name="Subtitle 2">
            <a:extLst>
              <a:ext uri="{FF2B5EF4-FFF2-40B4-BE49-F238E27FC236}">
                <a16:creationId xmlns:a16="http://schemas.microsoft.com/office/drawing/2014/main" id="{5F99E914-4450-53DE-4BE2-6C7C335FF1B5}"/>
              </a:ext>
            </a:extLst>
          </p:cNvPr>
          <p:cNvSpPr txBox="1">
            <a:spLocks/>
          </p:cNvSpPr>
          <p:nvPr/>
        </p:nvSpPr>
        <p:spPr>
          <a:xfrm>
            <a:off x="4355085" y="1865030"/>
            <a:ext cx="4219661" cy="2439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algn="l">
              <a:buFont typeface="Wingdings" panose="05000000000000000000" pitchFamily="2" charset="2"/>
              <a:buChar char="q"/>
            </a:pPr>
            <a:r>
              <a:rPr lang="en-US" b="1" dirty="0"/>
              <a:t>The object structure </a:t>
            </a:r>
            <a:r>
              <a:rPr lang="en-US" dirty="0"/>
              <a:t>- often responsible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dirty="0"/>
              <a:t>Simply iterate over its elements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dirty="0"/>
              <a:t>A composite calls Accept method recursively on each of its children</a:t>
            </a:r>
          </a:p>
          <a:p>
            <a:pPr algn="l">
              <a:buFont typeface="Wingdings" panose="05000000000000000000" pitchFamily="2" charset="2"/>
              <a:buChar char="q"/>
            </a:pPr>
            <a:r>
              <a:rPr lang="en-US" b="1" dirty="0"/>
              <a:t>Iterator</a:t>
            </a:r>
            <a:r>
              <a:rPr lang="en-US" dirty="0"/>
              <a:t> </a:t>
            </a:r>
            <a:endParaRPr lang="sk-SK" dirty="0"/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dirty="0"/>
              <a:t>Depends what is available and efficient</a:t>
            </a:r>
          </a:p>
          <a:p>
            <a:pPr algn="l">
              <a:buFont typeface="Wingdings" panose="05000000000000000000" pitchFamily="2" charset="2"/>
              <a:buChar char="q"/>
            </a:pPr>
            <a:r>
              <a:rPr lang="en-US" b="1" dirty="0"/>
              <a:t>In the visitor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dirty="0"/>
              <a:t>Duplicating the traversal code in each concrete visitor for each concrete element</a:t>
            </a:r>
          </a:p>
          <a:p>
            <a:pPr lvl="1" algn="l">
              <a:buFont typeface="Wingdings" panose="05000000000000000000" pitchFamily="2" charset="2"/>
              <a:buChar char="§"/>
            </a:pPr>
            <a:r>
              <a:rPr lang="en-US" dirty="0"/>
              <a:t>Implementation of a complex traversal depending on the operation</a:t>
            </a:r>
          </a:p>
          <a:p>
            <a:pPr lvl="1" algn="l">
              <a:buFont typeface="Wingdings" panose="05000000000000000000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534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DE8C6D-439E-778E-ABD6-BA1D7D950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875" y="467474"/>
            <a:ext cx="7717500" cy="612900"/>
          </a:xfrm>
        </p:spPr>
        <p:txBody>
          <a:bodyPr/>
          <a:lstStyle/>
          <a:p>
            <a:r>
              <a:rPr lang="en-US" dirty="0"/>
              <a:t>WHEN TO USE</a:t>
            </a:r>
            <a:endParaRPr lang="sk-SK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6805A2AB-920E-D42A-3380-DD47F9262C51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713626" y="1346967"/>
            <a:ext cx="3405600" cy="649800"/>
          </a:xfrm>
        </p:spPr>
        <p:txBody>
          <a:bodyPr/>
          <a:lstStyle/>
          <a:p>
            <a:pPr marL="139700" indent="0" algn="l">
              <a:buNone/>
            </a:pPr>
            <a:r>
              <a:rPr lang="en-US" dirty="0"/>
              <a:t>Perform operations on one or more object structures containing classes with different interfaces</a:t>
            </a:r>
          </a:p>
        </p:txBody>
      </p:sp>
      <p:sp>
        <p:nvSpPr>
          <p:cNvPr id="7" name="Google Shape;387;p52">
            <a:extLst>
              <a:ext uri="{FF2B5EF4-FFF2-40B4-BE49-F238E27FC236}">
                <a16:creationId xmlns:a16="http://schemas.microsoft.com/office/drawing/2014/main" id="{BFBAFBF8-425F-8E23-01C7-1C8A63A16D11}"/>
              </a:ext>
            </a:extLst>
          </p:cNvPr>
          <p:cNvSpPr/>
          <p:nvPr/>
        </p:nvSpPr>
        <p:spPr>
          <a:xfrm flipH="1">
            <a:off x="0" y="1143947"/>
            <a:ext cx="9144000" cy="88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" name="Google Shape;386;p52">
            <a:extLst>
              <a:ext uri="{FF2B5EF4-FFF2-40B4-BE49-F238E27FC236}">
                <a16:creationId xmlns:a16="http://schemas.microsoft.com/office/drawing/2014/main" id="{2BE3C309-F351-730E-2AF6-FB0CC82126A8}"/>
              </a:ext>
            </a:extLst>
          </p:cNvPr>
          <p:cNvCxnSpPr/>
          <p:nvPr/>
        </p:nvCxnSpPr>
        <p:spPr>
          <a:xfrm>
            <a:off x="-39000" y="1029126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" name="Zástupný text 4">
            <a:extLst>
              <a:ext uri="{FF2B5EF4-FFF2-40B4-BE49-F238E27FC236}">
                <a16:creationId xmlns:a16="http://schemas.microsoft.com/office/drawing/2014/main" id="{4FDDC607-C9AC-7BFD-D010-5780DE9337FC}"/>
              </a:ext>
            </a:extLst>
          </p:cNvPr>
          <p:cNvSpPr txBox="1">
            <a:spLocks/>
          </p:cNvSpPr>
          <p:nvPr/>
        </p:nvSpPr>
        <p:spPr>
          <a:xfrm>
            <a:off x="5024776" y="1375327"/>
            <a:ext cx="3405600" cy="592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139700" indent="0">
              <a:buNone/>
            </a:pPr>
            <a:r>
              <a:rPr lang="en-US" dirty="0"/>
              <a:t>Execute operation with several variants, which correspond to all target objects</a:t>
            </a:r>
          </a:p>
          <a:p>
            <a:pPr marL="139700" indent="0">
              <a:buNone/>
            </a:pPr>
            <a:endParaRPr lang="en-US" dirty="0"/>
          </a:p>
        </p:txBody>
      </p:sp>
      <p:sp>
        <p:nvSpPr>
          <p:cNvPr id="15" name="Zástupný text 4">
            <a:extLst>
              <a:ext uri="{FF2B5EF4-FFF2-40B4-BE49-F238E27FC236}">
                <a16:creationId xmlns:a16="http://schemas.microsoft.com/office/drawing/2014/main" id="{9DE65F93-9F1B-D763-B339-4FE0D9F8B0FD}"/>
              </a:ext>
            </a:extLst>
          </p:cNvPr>
          <p:cNvSpPr txBox="1">
            <a:spLocks/>
          </p:cNvSpPr>
          <p:nvPr/>
        </p:nvSpPr>
        <p:spPr>
          <a:xfrm>
            <a:off x="710729" y="3657678"/>
            <a:ext cx="34056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139700" indent="0">
              <a:buNone/>
            </a:pPr>
            <a:r>
              <a:rPr lang="en-US" dirty="0"/>
              <a:t>Frequently adding new operations on rarely changed object structure</a:t>
            </a:r>
          </a:p>
          <a:p>
            <a:pPr>
              <a:buFont typeface="Wingdings" panose="05000000000000000000" pitchFamily="2" charset="2"/>
              <a:buChar char="q"/>
            </a:pPr>
            <a:endParaRPr lang="sk-SK" dirty="0"/>
          </a:p>
        </p:txBody>
      </p:sp>
      <p:sp>
        <p:nvSpPr>
          <p:cNvPr id="17" name="Zástupný text 4">
            <a:extLst>
              <a:ext uri="{FF2B5EF4-FFF2-40B4-BE49-F238E27FC236}">
                <a16:creationId xmlns:a16="http://schemas.microsoft.com/office/drawing/2014/main" id="{DAC265A3-ED4F-6643-CA80-EB17DA125669}"/>
              </a:ext>
            </a:extLst>
          </p:cNvPr>
          <p:cNvSpPr txBox="1">
            <a:spLocks/>
          </p:cNvSpPr>
          <p:nvPr/>
        </p:nvSpPr>
        <p:spPr>
          <a:xfrm>
            <a:off x="5024774" y="3538428"/>
            <a:ext cx="3405600" cy="862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139700" indent="0">
              <a:buNone/>
            </a:pPr>
            <a:r>
              <a:rPr lang="en-US" dirty="0"/>
              <a:t>To add new operation means simply adding a new visitor – you do not need to change each object to define a new operation</a:t>
            </a:r>
          </a:p>
          <a:p>
            <a:pPr marL="139700" indent="0">
              <a:buNone/>
            </a:pPr>
            <a:endParaRPr lang="en-US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85E29BA-EC01-F458-84C2-73BAA88EF7B8}"/>
              </a:ext>
            </a:extLst>
          </p:cNvPr>
          <p:cNvCxnSpPr>
            <a:cxnSpLocks/>
            <a:stCxn id="5" idx="3"/>
            <a:endCxn id="3" idx="1"/>
          </p:cNvCxnSpPr>
          <p:nvPr/>
        </p:nvCxnSpPr>
        <p:spPr>
          <a:xfrm flipV="1">
            <a:off x="4119226" y="1671372"/>
            <a:ext cx="905550" cy="495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ástupný text 4">
            <a:extLst>
              <a:ext uri="{FF2B5EF4-FFF2-40B4-BE49-F238E27FC236}">
                <a16:creationId xmlns:a16="http://schemas.microsoft.com/office/drawing/2014/main" id="{8625C783-2ABF-0AC7-2E57-CCA7C9B60762}"/>
              </a:ext>
            </a:extLst>
          </p:cNvPr>
          <p:cNvSpPr txBox="1">
            <a:spLocks/>
          </p:cNvSpPr>
          <p:nvPr/>
        </p:nvSpPr>
        <p:spPr>
          <a:xfrm>
            <a:off x="733192" y="2114726"/>
            <a:ext cx="3405600" cy="6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139700" indent="0">
              <a:buNone/>
            </a:pPr>
            <a:r>
              <a:rPr lang="en-US" dirty="0"/>
              <a:t>Avoid polluting an object structure with many distinct and unrelated operations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sk-SK" dirty="0"/>
          </a:p>
        </p:txBody>
      </p:sp>
      <p:sp>
        <p:nvSpPr>
          <p:cNvPr id="35" name="Zástupný text 4">
            <a:extLst>
              <a:ext uri="{FF2B5EF4-FFF2-40B4-BE49-F238E27FC236}">
                <a16:creationId xmlns:a16="http://schemas.microsoft.com/office/drawing/2014/main" id="{DA2DA31D-9706-8A37-34FB-4E42A3078F75}"/>
              </a:ext>
            </a:extLst>
          </p:cNvPr>
          <p:cNvSpPr txBox="1">
            <a:spLocks/>
          </p:cNvSpPr>
          <p:nvPr/>
        </p:nvSpPr>
        <p:spPr>
          <a:xfrm>
            <a:off x="5044340" y="2114867"/>
            <a:ext cx="3405600" cy="653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139700" indent="0">
              <a:buNone/>
            </a:pPr>
            <a:r>
              <a:rPr lang="en-US" dirty="0"/>
              <a:t>The primary classes more focused on their main job</a:t>
            </a:r>
          </a:p>
          <a:p>
            <a:pPr marL="139700" indent="0">
              <a:buNone/>
            </a:pPr>
            <a:endParaRPr lang="en-US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1A95D20-8AE9-B05D-16F6-CB3F2D51AC9D}"/>
              </a:ext>
            </a:extLst>
          </p:cNvPr>
          <p:cNvCxnSpPr>
            <a:cxnSpLocks/>
            <a:stCxn id="34" idx="3"/>
            <a:endCxn id="35" idx="1"/>
          </p:cNvCxnSpPr>
          <p:nvPr/>
        </p:nvCxnSpPr>
        <p:spPr>
          <a:xfrm>
            <a:off x="4138792" y="2439626"/>
            <a:ext cx="905548" cy="2142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ástupný text 4">
            <a:extLst>
              <a:ext uri="{FF2B5EF4-FFF2-40B4-BE49-F238E27FC236}">
                <a16:creationId xmlns:a16="http://schemas.microsoft.com/office/drawing/2014/main" id="{6B690CE2-5CF5-7883-8FB2-ECCC4CD09E87}"/>
              </a:ext>
            </a:extLst>
          </p:cNvPr>
          <p:cNvSpPr txBox="1">
            <a:spLocks/>
          </p:cNvSpPr>
          <p:nvPr/>
        </p:nvSpPr>
        <p:spPr>
          <a:xfrm>
            <a:off x="713626" y="2767711"/>
            <a:ext cx="3405600" cy="832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139700" indent="0">
              <a:buNone/>
            </a:pPr>
            <a:r>
              <a:rPr lang="en-US" dirty="0"/>
              <a:t>A </a:t>
            </a:r>
            <a:r>
              <a:rPr lang="en-GB" dirty="0"/>
              <a:t>behaviour</a:t>
            </a:r>
            <a:r>
              <a:rPr lang="en-US" dirty="0"/>
              <a:t> makes sense only in some objects of the object structure, but not in others</a:t>
            </a:r>
          </a:p>
          <a:p>
            <a:pPr>
              <a:buFont typeface="Wingdings" panose="05000000000000000000" pitchFamily="2" charset="2"/>
              <a:buChar char="q"/>
            </a:pPr>
            <a:endParaRPr lang="sk-SK" dirty="0"/>
          </a:p>
        </p:txBody>
      </p:sp>
      <p:sp>
        <p:nvSpPr>
          <p:cNvPr id="44" name="Zástupný text 4">
            <a:extLst>
              <a:ext uri="{FF2B5EF4-FFF2-40B4-BE49-F238E27FC236}">
                <a16:creationId xmlns:a16="http://schemas.microsoft.com/office/drawing/2014/main" id="{053B419D-8259-6D0A-9508-326E0D77C89A}"/>
              </a:ext>
            </a:extLst>
          </p:cNvPr>
          <p:cNvSpPr txBox="1">
            <a:spLocks/>
          </p:cNvSpPr>
          <p:nvPr/>
        </p:nvSpPr>
        <p:spPr>
          <a:xfrm>
            <a:off x="5024774" y="2767711"/>
            <a:ext cx="3405600" cy="832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139700" indent="0">
              <a:buNone/>
            </a:pPr>
            <a:r>
              <a:rPr lang="en-US" dirty="0"/>
              <a:t>Implement only those visiting methods that accept objects of relevant classes, leaving the rest empty</a:t>
            </a:r>
          </a:p>
          <a:p>
            <a:pPr marL="139700" indent="0">
              <a:buNone/>
            </a:pPr>
            <a:endParaRPr lang="en-US" dirty="0"/>
          </a:p>
          <a:p>
            <a:pPr marL="139700" indent="0">
              <a:buNone/>
            </a:pPr>
            <a:endParaRPr lang="en-US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AB5F963-BA46-E6DA-81B7-BEA2FFFBBC05}"/>
              </a:ext>
            </a:extLst>
          </p:cNvPr>
          <p:cNvCxnSpPr>
            <a:cxnSpLocks/>
            <a:stCxn id="43" idx="3"/>
            <a:endCxn id="44" idx="1"/>
          </p:cNvCxnSpPr>
          <p:nvPr/>
        </p:nvCxnSpPr>
        <p:spPr>
          <a:xfrm>
            <a:off x="4119226" y="3183944"/>
            <a:ext cx="905548" cy="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4569148-1878-2ABD-6FB9-713E4CD56A56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4116329" y="3964128"/>
            <a:ext cx="905548" cy="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oogle Shape;6254;p96">
            <a:extLst>
              <a:ext uri="{FF2B5EF4-FFF2-40B4-BE49-F238E27FC236}">
                <a16:creationId xmlns:a16="http://schemas.microsoft.com/office/drawing/2014/main" id="{AFBD8D71-BA80-4CC7-03EC-1C7D16930658}"/>
              </a:ext>
            </a:extLst>
          </p:cNvPr>
          <p:cNvGrpSpPr/>
          <p:nvPr/>
        </p:nvGrpSpPr>
        <p:grpSpPr>
          <a:xfrm>
            <a:off x="344677" y="1491324"/>
            <a:ext cx="366052" cy="356831"/>
            <a:chOff x="-31817400" y="3910025"/>
            <a:chExt cx="301675" cy="294075"/>
          </a:xfrm>
          <a:solidFill>
            <a:schemeClr val="tx1"/>
          </a:solidFill>
        </p:grpSpPr>
        <p:sp>
          <p:nvSpPr>
            <p:cNvPr id="65" name="Google Shape;6255;p96">
              <a:extLst>
                <a:ext uri="{FF2B5EF4-FFF2-40B4-BE49-F238E27FC236}">
                  <a16:creationId xmlns:a16="http://schemas.microsoft.com/office/drawing/2014/main" id="{F9CD4F83-B04F-A3C0-9156-758BB22D7132}"/>
                </a:ext>
              </a:extLst>
            </p:cNvPr>
            <p:cNvSpPr/>
            <p:nvPr/>
          </p:nvSpPr>
          <p:spPr>
            <a:xfrm>
              <a:off x="-31817400" y="3911550"/>
              <a:ext cx="301675" cy="292550"/>
            </a:xfrm>
            <a:custGeom>
              <a:avLst/>
              <a:gdLst/>
              <a:ahLst/>
              <a:cxnLst/>
              <a:rect l="l" t="t" r="r" b="b"/>
              <a:pathLst>
                <a:path w="12067" h="11702" extrusionOk="0">
                  <a:moveTo>
                    <a:pt x="2558" y="0"/>
                  </a:moveTo>
                  <a:cubicBezTo>
                    <a:pt x="2357" y="0"/>
                    <a:pt x="2155" y="24"/>
                    <a:pt x="1954" y="70"/>
                  </a:cubicBezTo>
                  <a:cubicBezTo>
                    <a:pt x="1828" y="102"/>
                    <a:pt x="1733" y="196"/>
                    <a:pt x="1702" y="322"/>
                  </a:cubicBezTo>
                  <a:cubicBezTo>
                    <a:pt x="1670" y="448"/>
                    <a:pt x="1702" y="543"/>
                    <a:pt x="1796" y="637"/>
                  </a:cubicBezTo>
                  <a:lnTo>
                    <a:pt x="2679" y="1551"/>
                  </a:lnTo>
                  <a:cubicBezTo>
                    <a:pt x="2962" y="1803"/>
                    <a:pt x="2962" y="2244"/>
                    <a:pt x="2679" y="2528"/>
                  </a:cubicBezTo>
                  <a:cubicBezTo>
                    <a:pt x="2553" y="2669"/>
                    <a:pt x="2379" y="2740"/>
                    <a:pt x="2202" y="2740"/>
                  </a:cubicBezTo>
                  <a:cubicBezTo>
                    <a:pt x="2025" y="2740"/>
                    <a:pt x="1844" y="2669"/>
                    <a:pt x="1702" y="2528"/>
                  </a:cubicBezTo>
                  <a:lnTo>
                    <a:pt x="788" y="1614"/>
                  </a:lnTo>
                  <a:cubicBezTo>
                    <a:pt x="744" y="1569"/>
                    <a:pt x="668" y="1525"/>
                    <a:pt x="582" y="1525"/>
                  </a:cubicBezTo>
                  <a:cubicBezTo>
                    <a:pt x="547" y="1525"/>
                    <a:pt x="510" y="1532"/>
                    <a:pt x="473" y="1551"/>
                  </a:cubicBezTo>
                  <a:cubicBezTo>
                    <a:pt x="347" y="1582"/>
                    <a:pt x="284" y="1645"/>
                    <a:pt x="253" y="1771"/>
                  </a:cubicBezTo>
                  <a:cubicBezTo>
                    <a:pt x="1" y="2591"/>
                    <a:pt x="253" y="3473"/>
                    <a:pt x="883" y="4103"/>
                  </a:cubicBezTo>
                  <a:cubicBezTo>
                    <a:pt x="1366" y="4494"/>
                    <a:pt x="1932" y="4750"/>
                    <a:pt x="2619" y="4750"/>
                  </a:cubicBezTo>
                  <a:cubicBezTo>
                    <a:pt x="2874" y="4750"/>
                    <a:pt x="3145" y="4715"/>
                    <a:pt x="3435" y="4638"/>
                  </a:cubicBezTo>
                  <a:lnTo>
                    <a:pt x="7247" y="8482"/>
                  </a:lnTo>
                  <a:cubicBezTo>
                    <a:pt x="6963" y="9522"/>
                    <a:pt x="7215" y="10372"/>
                    <a:pt x="7814" y="10971"/>
                  </a:cubicBezTo>
                  <a:cubicBezTo>
                    <a:pt x="8291" y="11472"/>
                    <a:pt x="8895" y="11702"/>
                    <a:pt x="9516" y="11702"/>
                  </a:cubicBezTo>
                  <a:cubicBezTo>
                    <a:pt x="9714" y="11702"/>
                    <a:pt x="9915" y="11678"/>
                    <a:pt x="10114" y="11632"/>
                  </a:cubicBezTo>
                  <a:cubicBezTo>
                    <a:pt x="10240" y="11569"/>
                    <a:pt x="10334" y="11506"/>
                    <a:pt x="10366" y="11380"/>
                  </a:cubicBezTo>
                  <a:cubicBezTo>
                    <a:pt x="10397" y="11254"/>
                    <a:pt x="10366" y="11128"/>
                    <a:pt x="10271" y="11065"/>
                  </a:cubicBezTo>
                  <a:lnTo>
                    <a:pt x="9389" y="10152"/>
                  </a:lnTo>
                  <a:cubicBezTo>
                    <a:pt x="9106" y="9868"/>
                    <a:pt x="9106" y="9459"/>
                    <a:pt x="9389" y="9175"/>
                  </a:cubicBezTo>
                  <a:cubicBezTo>
                    <a:pt x="9515" y="9033"/>
                    <a:pt x="9688" y="8962"/>
                    <a:pt x="9866" y="8962"/>
                  </a:cubicBezTo>
                  <a:cubicBezTo>
                    <a:pt x="10043" y="8962"/>
                    <a:pt x="10224" y="9033"/>
                    <a:pt x="10366" y="9175"/>
                  </a:cubicBezTo>
                  <a:lnTo>
                    <a:pt x="11279" y="10089"/>
                  </a:lnTo>
                  <a:cubicBezTo>
                    <a:pt x="11326" y="10135"/>
                    <a:pt x="11405" y="10164"/>
                    <a:pt x="11494" y="10164"/>
                  </a:cubicBezTo>
                  <a:cubicBezTo>
                    <a:pt x="11527" y="10164"/>
                    <a:pt x="11561" y="10160"/>
                    <a:pt x="11594" y="10152"/>
                  </a:cubicBezTo>
                  <a:cubicBezTo>
                    <a:pt x="11720" y="10120"/>
                    <a:pt x="11783" y="10026"/>
                    <a:pt x="11815" y="9931"/>
                  </a:cubicBezTo>
                  <a:cubicBezTo>
                    <a:pt x="12067" y="9081"/>
                    <a:pt x="11815" y="8230"/>
                    <a:pt x="11185" y="7600"/>
                  </a:cubicBezTo>
                  <a:cubicBezTo>
                    <a:pt x="10778" y="7170"/>
                    <a:pt x="10224" y="6903"/>
                    <a:pt x="9537" y="6903"/>
                  </a:cubicBezTo>
                  <a:cubicBezTo>
                    <a:pt x="9266" y="6903"/>
                    <a:pt x="8975" y="6944"/>
                    <a:pt x="8665" y="7033"/>
                  </a:cubicBezTo>
                  <a:lnTo>
                    <a:pt x="4852" y="3221"/>
                  </a:lnTo>
                  <a:lnTo>
                    <a:pt x="4884" y="3032"/>
                  </a:lnTo>
                  <a:cubicBezTo>
                    <a:pt x="5136" y="2213"/>
                    <a:pt x="4884" y="1330"/>
                    <a:pt x="4254" y="700"/>
                  </a:cubicBezTo>
                  <a:cubicBezTo>
                    <a:pt x="3778" y="225"/>
                    <a:pt x="3177" y="0"/>
                    <a:pt x="25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256;p96">
              <a:extLst>
                <a:ext uri="{FF2B5EF4-FFF2-40B4-BE49-F238E27FC236}">
                  <a16:creationId xmlns:a16="http://schemas.microsoft.com/office/drawing/2014/main" id="{62805B60-4BC4-DCA6-DA18-9F2F754B1E54}"/>
                </a:ext>
              </a:extLst>
            </p:cNvPr>
            <p:cNvSpPr/>
            <p:nvPr/>
          </p:nvSpPr>
          <p:spPr>
            <a:xfrm>
              <a:off x="-31816600" y="4062950"/>
              <a:ext cx="144150" cy="140600"/>
            </a:xfrm>
            <a:custGeom>
              <a:avLst/>
              <a:gdLst/>
              <a:ahLst/>
              <a:cxnLst/>
              <a:rect l="l" t="t" r="r" b="b"/>
              <a:pathLst>
                <a:path w="5766" h="5624" extrusionOk="0">
                  <a:moveTo>
                    <a:pt x="4080" y="1504"/>
                  </a:moveTo>
                  <a:cubicBezTo>
                    <a:pt x="4167" y="1504"/>
                    <a:pt x="4253" y="1528"/>
                    <a:pt x="4316" y="1575"/>
                  </a:cubicBezTo>
                  <a:cubicBezTo>
                    <a:pt x="4442" y="1701"/>
                    <a:pt x="4442" y="1953"/>
                    <a:pt x="4316" y="2048"/>
                  </a:cubicBezTo>
                  <a:lnTo>
                    <a:pt x="2205" y="4159"/>
                  </a:lnTo>
                  <a:cubicBezTo>
                    <a:pt x="2158" y="4206"/>
                    <a:pt x="2072" y="4230"/>
                    <a:pt x="1985" y="4230"/>
                  </a:cubicBezTo>
                  <a:cubicBezTo>
                    <a:pt x="1898" y="4230"/>
                    <a:pt x="1812" y="4206"/>
                    <a:pt x="1764" y="4159"/>
                  </a:cubicBezTo>
                  <a:cubicBezTo>
                    <a:pt x="1638" y="4033"/>
                    <a:pt x="1638" y="3781"/>
                    <a:pt x="1764" y="3686"/>
                  </a:cubicBezTo>
                  <a:lnTo>
                    <a:pt x="3844" y="1575"/>
                  </a:lnTo>
                  <a:cubicBezTo>
                    <a:pt x="3907" y="1528"/>
                    <a:pt x="3993" y="1504"/>
                    <a:pt x="4080" y="1504"/>
                  </a:cubicBezTo>
                  <a:close/>
                  <a:moveTo>
                    <a:pt x="3844" y="0"/>
                  </a:moveTo>
                  <a:lnTo>
                    <a:pt x="567" y="3277"/>
                  </a:lnTo>
                  <a:cubicBezTo>
                    <a:pt x="0" y="3844"/>
                    <a:pt x="0" y="4694"/>
                    <a:pt x="567" y="5198"/>
                  </a:cubicBezTo>
                  <a:cubicBezTo>
                    <a:pt x="835" y="5482"/>
                    <a:pt x="1189" y="5624"/>
                    <a:pt x="1540" y="5624"/>
                  </a:cubicBezTo>
                  <a:cubicBezTo>
                    <a:pt x="1890" y="5624"/>
                    <a:pt x="2237" y="5482"/>
                    <a:pt x="2489" y="5198"/>
                  </a:cubicBezTo>
                  <a:lnTo>
                    <a:pt x="5766" y="1953"/>
                  </a:lnTo>
                  <a:lnTo>
                    <a:pt x="38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257;p96">
              <a:extLst>
                <a:ext uri="{FF2B5EF4-FFF2-40B4-BE49-F238E27FC236}">
                  <a16:creationId xmlns:a16="http://schemas.microsoft.com/office/drawing/2014/main" id="{6EC23039-6029-F2DF-EC93-569F1BB2920B}"/>
                </a:ext>
              </a:extLst>
            </p:cNvPr>
            <p:cNvSpPr/>
            <p:nvPr/>
          </p:nvSpPr>
          <p:spPr>
            <a:xfrm>
              <a:off x="-31648050" y="3910025"/>
              <a:ext cx="129175" cy="127725"/>
            </a:xfrm>
            <a:custGeom>
              <a:avLst/>
              <a:gdLst/>
              <a:ahLst/>
              <a:cxnLst/>
              <a:rect l="l" t="t" r="r" b="b"/>
              <a:pathLst>
                <a:path w="5167" h="5109" extrusionOk="0">
                  <a:moveTo>
                    <a:pt x="4249" y="1"/>
                  </a:moveTo>
                  <a:cubicBezTo>
                    <a:pt x="4179" y="1"/>
                    <a:pt x="4106" y="24"/>
                    <a:pt x="4033" y="68"/>
                  </a:cubicBezTo>
                  <a:lnTo>
                    <a:pt x="2206" y="1171"/>
                  </a:lnTo>
                  <a:cubicBezTo>
                    <a:pt x="2017" y="1265"/>
                    <a:pt x="1985" y="1549"/>
                    <a:pt x="2143" y="1706"/>
                  </a:cubicBezTo>
                  <a:lnTo>
                    <a:pt x="2300" y="1864"/>
                  </a:lnTo>
                  <a:lnTo>
                    <a:pt x="0" y="4164"/>
                  </a:lnTo>
                  <a:lnTo>
                    <a:pt x="945" y="5109"/>
                  </a:lnTo>
                  <a:lnTo>
                    <a:pt x="3245" y="2809"/>
                  </a:lnTo>
                  <a:lnTo>
                    <a:pt x="3434" y="2998"/>
                  </a:lnTo>
                  <a:cubicBezTo>
                    <a:pt x="3502" y="3066"/>
                    <a:pt x="3594" y="3099"/>
                    <a:pt x="3684" y="3099"/>
                  </a:cubicBezTo>
                  <a:cubicBezTo>
                    <a:pt x="3802" y="3099"/>
                    <a:pt x="3916" y="3042"/>
                    <a:pt x="3970" y="2935"/>
                  </a:cubicBezTo>
                  <a:lnTo>
                    <a:pt x="5073" y="1108"/>
                  </a:lnTo>
                  <a:cubicBezTo>
                    <a:pt x="5167" y="1013"/>
                    <a:pt x="5167" y="793"/>
                    <a:pt x="5041" y="698"/>
                  </a:cubicBezTo>
                  <a:lnTo>
                    <a:pt x="4474" y="100"/>
                  </a:lnTo>
                  <a:cubicBezTo>
                    <a:pt x="4406" y="32"/>
                    <a:pt x="4330" y="1"/>
                    <a:pt x="42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" name="Google Shape;6254;p96">
            <a:extLst>
              <a:ext uri="{FF2B5EF4-FFF2-40B4-BE49-F238E27FC236}">
                <a16:creationId xmlns:a16="http://schemas.microsoft.com/office/drawing/2014/main" id="{93883027-3701-011A-BD42-DD6CE700BB33}"/>
              </a:ext>
            </a:extLst>
          </p:cNvPr>
          <p:cNvGrpSpPr/>
          <p:nvPr/>
        </p:nvGrpSpPr>
        <p:grpSpPr>
          <a:xfrm>
            <a:off x="367140" y="2265330"/>
            <a:ext cx="366052" cy="356831"/>
            <a:chOff x="-31817400" y="3910025"/>
            <a:chExt cx="301675" cy="294075"/>
          </a:xfrm>
          <a:solidFill>
            <a:schemeClr val="tx1"/>
          </a:solidFill>
        </p:grpSpPr>
        <p:sp>
          <p:nvSpPr>
            <p:cNvPr id="69" name="Google Shape;6255;p96">
              <a:extLst>
                <a:ext uri="{FF2B5EF4-FFF2-40B4-BE49-F238E27FC236}">
                  <a16:creationId xmlns:a16="http://schemas.microsoft.com/office/drawing/2014/main" id="{D9DB758A-CA47-1590-EEFE-463E50596E8F}"/>
                </a:ext>
              </a:extLst>
            </p:cNvPr>
            <p:cNvSpPr/>
            <p:nvPr/>
          </p:nvSpPr>
          <p:spPr>
            <a:xfrm>
              <a:off x="-31817400" y="3911550"/>
              <a:ext cx="301675" cy="292550"/>
            </a:xfrm>
            <a:custGeom>
              <a:avLst/>
              <a:gdLst/>
              <a:ahLst/>
              <a:cxnLst/>
              <a:rect l="l" t="t" r="r" b="b"/>
              <a:pathLst>
                <a:path w="12067" h="11702" extrusionOk="0">
                  <a:moveTo>
                    <a:pt x="2558" y="0"/>
                  </a:moveTo>
                  <a:cubicBezTo>
                    <a:pt x="2357" y="0"/>
                    <a:pt x="2155" y="24"/>
                    <a:pt x="1954" y="70"/>
                  </a:cubicBezTo>
                  <a:cubicBezTo>
                    <a:pt x="1828" y="102"/>
                    <a:pt x="1733" y="196"/>
                    <a:pt x="1702" y="322"/>
                  </a:cubicBezTo>
                  <a:cubicBezTo>
                    <a:pt x="1670" y="448"/>
                    <a:pt x="1702" y="543"/>
                    <a:pt x="1796" y="637"/>
                  </a:cubicBezTo>
                  <a:lnTo>
                    <a:pt x="2679" y="1551"/>
                  </a:lnTo>
                  <a:cubicBezTo>
                    <a:pt x="2962" y="1803"/>
                    <a:pt x="2962" y="2244"/>
                    <a:pt x="2679" y="2528"/>
                  </a:cubicBezTo>
                  <a:cubicBezTo>
                    <a:pt x="2553" y="2669"/>
                    <a:pt x="2379" y="2740"/>
                    <a:pt x="2202" y="2740"/>
                  </a:cubicBezTo>
                  <a:cubicBezTo>
                    <a:pt x="2025" y="2740"/>
                    <a:pt x="1844" y="2669"/>
                    <a:pt x="1702" y="2528"/>
                  </a:cubicBezTo>
                  <a:lnTo>
                    <a:pt x="788" y="1614"/>
                  </a:lnTo>
                  <a:cubicBezTo>
                    <a:pt x="744" y="1569"/>
                    <a:pt x="668" y="1525"/>
                    <a:pt x="582" y="1525"/>
                  </a:cubicBezTo>
                  <a:cubicBezTo>
                    <a:pt x="547" y="1525"/>
                    <a:pt x="510" y="1532"/>
                    <a:pt x="473" y="1551"/>
                  </a:cubicBezTo>
                  <a:cubicBezTo>
                    <a:pt x="347" y="1582"/>
                    <a:pt x="284" y="1645"/>
                    <a:pt x="253" y="1771"/>
                  </a:cubicBezTo>
                  <a:cubicBezTo>
                    <a:pt x="1" y="2591"/>
                    <a:pt x="253" y="3473"/>
                    <a:pt x="883" y="4103"/>
                  </a:cubicBezTo>
                  <a:cubicBezTo>
                    <a:pt x="1366" y="4494"/>
                    <a:pt x="1932" y="4750"/>
                    <a:pt x="2619" y="4750"/>
                  </a:cubicBezTo>
                  <a:cubicBezTo>
                    <a:pt x="2874" y="4750"/>
                    <a:pt x="3145" y="4715"/>
                    <a:pt x="3435" y="4638"/>
                  </a:cubicBezTo>
                  <a:lnTo>
                    <a:pt x="7247" y="8482"/>
                  </a:lnTo>
                  <a:cubicBezTo>
                    <a:pt x="6963" y="9522"/>
                    <a:pt x="7215" y="10372"/>
                    <a:pt x="7814" y="10971"/>
                  </a:cubicBezTo>
                  <a:cubicBezTo>
                    <a:pt x="8291" y="11472"/>
                    <a:pt x="8895" y="11702"/>
                    <a:pt x="9516" y="11702"/>
                  </a:cubicBezTo>
                  <a:cubicBezTo>
                    <a:pt x="9714" y="11702"/>
                    <a:pt x="9915" y="11678"/>
                    <a:pt x="10114" y="11632"/>
                  </a:cubicBezTo>
                  <a:cubicBezTo>
                    <a:pt x="10240" y="11569"/>
                    <a:pt x="10334" y="11506"/>
                    <a:pt x="10366" y="11380"/>
                  </a:cubicBezTo>
                  <a:cubicBezTo>
                    <a:pt x="10397" y="11254"/>
                    <a:pt x="10366" y="11128"/>
                    <a:pt x="10271" y="11065"/>
                  </a:cubicBezTo>
                  <a:lnTo>
                    <a:pt x="9389" y="10152"/>
                  </a:lnTo>
                  <a:cubicBezTo>
                    <a:pt x="9106" y="9868"/>
                    <a:pt x="9106" y="9459"/>
                    <a:pt x="9389" y="9175"/>
                  </a:cubicBezTo>
                  <a:cubicBezTo>
                    <a:pt x="9515" y="9033"/>
                    <a:pt x="9688" y="8962"/>
                    <a:pt x="9866" y="8962"/>
                  </a:cubicBezTo>
                  <a:cubicBezTo>
                    <a:pt x="10043" y="8962"/>
                    <a:pt x="10224" y="9033"/>
                    <a:pt x="10366" y="9175"/>
                  </a:cubicBezTo>
                  <a:lnTo>
                    <a:pt x="11279" y="10089"/>
                  </a:lnTo>
                  <a:cubicBezTo>
                    <a:pt x="11326" y="10135"/>
                    <a:pt x="11405" y="10164"/>
                    <a:pt x="11494" y="10164"/>
                  </a:cubicBezTo>
                  <a:cubicBezTo>
                    <a:pt x="11527" y="10164"/>
                    <a:pt x="11561" y="10160"/>
                    <a:pt x="11594" y="10152"/>
                  </a:cubicBezTo>
                  <a:cubicBezTo>
                    <a:pt x="11720" y="10120"/>
                    <a:pt x="11783" y="10026"/>
                    <a:pt x="11815" y="9931"/>
                  </a:cubicBezTo>
                  <a:cubicBezTo>
                    <a:pt x="12067" y="9081"/>
                    <a:pt x="11815" y="8230"/>
                    <a:pt x="11185" y="7600"/>
                  </a:cubicBezTo>
                  <a:cubicBezTo>
                    <a:pt x="10778" y="7170"/>
                    <a:pt x="10224" y="6903"/>
                    <a:pt x="9537" y="6903"/>
                  </a:cubicBezTo>
                  <a:cubicBezTo>
                    <a:pt x="9266" y="6903"/>
                    <a:pt x="8975" y="6944"/>
                    <a:pt x="8665" y="7033"/>
                  </a:cubicBezTo>
                  <a:lnTo>
                    <a:pt x="4852" y="3221"/>
                  </a:lnTo>
                  <a:lnTo>
                    <a:pt x="4884" y="3032"/>
                  </a:lnTo>
                  <a:cubicBezTo>
                    <a:pt x="5136" y="2213"/>
                    <a:pt x="4884" y="1330"/>
                    <a:pt x="4254" y="700"/>
                  </a:cubicBezTo>
                  <a:cubicBezTo>
                    <a:pt x="3778" y="225"/>
                    <a:pt x="3177" y="0"/>
                    <a:pt x="25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6256;p96">
              <a:extLst>
                <a:ext uri="{FF2B5EF4-FFF2-40B4-BE49-F238E27FC236}">
                  <a16:creationId xmlns:a16="http://schemas.microsoft.com/office/drawing/2014/main" id="{B4C1D7DA-F53D-9A3E-921C-E7D080AFE1EB}"/>
                </a:ext>
              </a:extLst>
            </p:cNvPr>
            <p:cNvSpPr/>
            <p:nvPr/>
          </p:nvSpPr>
          <p:spPr>
            <a:xfrm>
              <a:off x="-31816600" y="4062950"/>
              <a:ext cx="144150" cy="140600"/>
            </a:xfrm>
            <a:custGeom>
              <a:avLst/>
              <a:gdLst/>
              <a:ahLst/>
              <a:cxnLst/>
              <a:rect l="l" t="t" r="r" b="b"/>
              <a:pathLst>
                <a:path w="5766" h="5624" extrusionOk="0">
                  <a:moveTo>
                    <a:pt x="4080" y="1504"/>
                  </a:moveTo>
                  <a:cubicBezTo>
                    <a:pt x="4167" y="1504"/>
                    <a:pt x="4253" y="1528"/>
                    <a:pt x="4316" y="1575"/>
                  </a:cubicBezTo>
                  <a:cubicBezTo>
                    <a:pt x="4442" y="1701"/>
                    <a:pt x="4442" y="1953"/>
                    <a:pt x="4316" y="2048"/>
                  </a:cubicBezTo>
                  <a:lnTo>
                    <a:pt x="2205" y="4159"/>
                  </a:lnTo>
                  <a:cubicBezTo>
                    <a:pt x="2158" y="4206"/>
                    <a:pt x="2072" y="4230"/>
                    <a:pt x="1985" y="4230"/>
                  </a:cubicBezTo>
                  <a:cubicBezTo>
                    <a:pt x="1898" y="4230"/>
                    <a:pt x="1812" y="4206"/>
                    <a:pt x="1764" y="4159"/>
                  </a:cubicBezTo>
                  <a:cubicBezTo>
                    <a:pt x="1638" y="4033"/>
                    <a:pt x="1638" y="3781"/>
                    <a:pt x="1764" y="3686"/>
                  </a:cubicBezTo>
                  <a:lnTo>
                    <a:pt x="3844" y="1575"/>
                  </a:lnTo>
                  <a:cubicBezTo>
                    <a:pt x="3907" y="1528"/>
                    <a:pt x="3993" y="1504"/>
                    <a:pt x="4080" y="1504"/>
                  </a:cubicBezTo>
                  <a:close/>
                  <a:moveTo>
                    <a:pt x="3844" y="0"/>
                  </a:moveTo>
                  <a:lnTo>
                    <a:pt x="567" y="3277"/>
                  </a:lnTo>
                  <a:cubicBezTo>
                    <a:pt x="0" y="3844"/>
                    <a:pt x="0" y="4694"/>
                    <a:pt x="567" y="5198"/>
                  </a:cubicBezTo>
                  <a:cubicBezTo>
                    <a:pt x="835" y="5482"/>
                    <a:pt x="1189" y="5624"/>
                    <a:pt x="1540" y="5624"/>
                  </a:cubicBezTo>
                  <a:cubicBezTo>
                    <a:pt x="1890" y="5624"/>
                    <a:pt x="2237" y="5482"/>
                    <a:pt x="2489" y="5198"/>
                  </a:cubicBezTo>
                  <a:lnTo>
                    <a:pt x="5766" y="1953"/>
                  </a:lnTo>
                  <a:lnTo>
                    <a:pt x="38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6257;p96">
              <a:extLst>
                <a:ext uri="{FF2B5EF4-FFF2-40B4-BE49-F238E27FC236}">
                  <a16:creationId xmlns:a16="http://schemas.microsoft.com/office/drawing/2014/main" id="{4CADCC7D-3666-498E-3A24-417A8EFC0C82}"/>
                </a:ext>
              </a:extLst>
            </p:cNvPr>
            <p:cNvSpPr/>
            <p:nvPr/>
          </p:nvSpPr>
          <p:spPr>
            <a:xfrm>
              <a:off x="-31648050" y="3910025"/>
              <a:ext cx="129175" cy="127725"/>
            </a:xfrm>
            <a:custGeom>
              <a:avLst/>
              <a:gdLst/>
              <a:ahLst/>
              <a:cxnLst/>
              <a:rect l="l" t="t" r="r" b="b"/>
              <a:pathLst>
                <a:path w="5167" h="5109" extrusionOk="0">
                  <a:moveTo>
                    <a:pt x="4249" y="1"/>
                  </a:moveTo>
                  <a:cubicBezTo>
                    <a:pt x="4179" y="1"/>
                    <a:pt x="4106" y="24"/>
                    <a:pt x="4033" y="68"/>
                  </a:cubicBezTo>
                  <a:lnTo>
                    <a:pt x="2206" y="1171"/>
                  </a:lnTo>
                  <a:cubicBezTo>
                    <a:pt x="2017" y="1265"/>
                    <a:pt x="1985" y="1549"/>
                    <a:pt x="2143" y="1706"/>
                  </a:cubicBezTo>
                  <a:lnTo>
                    <a:pt x="2300" y="1864"/>
                  </a:lnTo>
                  <a:lnTo>
                    <a:pt x="0" y="4164"/>
                  </a:lnTo>
                  <a:lnTo>
                    <a:pt x="945" y="5109"/>
                  </a:lnTo>
                  <a:lnTo>
                    <a:pt x="3245" y="2809"/>
                  </a:lnTo>
                  <a:lnTo>
                    <a:pt x="3434" y="2998"/>
                  </a:lnTo>
                  <a:cubicBezTo>
                    <a:pt x="3502" y="3066"/>
                    <a:pt x="3594" y="3099"/>
                    <a:pt x="3684" y="3099"/>
                  </a:cubicBezTo>
                  <a:cubicBezTo>
                    <a:pt x="3802" y="3099"/>
                    <a:pt x="3916" y="3042"/>
                    <a:pt x="3970" y="2935"/>
                  </a:cubicBezTo>
                  <a:lnTo>
                    <a:pt x="5073" y="1108"/>
                  </a:lnTo>
                  <a:cubicBezTo>
                    <a:pt x="5167" y="1013"/>
                    <a:pt x="5167" y="793"/>
                    <a:pt x="5041" y="698"/>
                  </a:cubicBezTo>
                  <a:lnTo>
                    <a:pt x="4474" y="100"/>
                  </a:lnTo>
                  <a:cubicBezTo>
                    <a:pt x="4406" y="32"/>
                    <a:pt x="4330" y="1"/>
                    <a:pt x="42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" name="Google Shape;6254;p96">
            <a:extLst>
              <a:ext uri="{FF2B5EF4-FFF2-40B4-BE49-F238E27FC236}">
                <a16:creationId xmlns:a16="http://schemas.microsoft.com/office/drawing/2014/main" id="{7F6F5D7A-5EC6-61E0-410A-5D228ABF6F00}"/>
              </a:ext>
            </a:extLst>
          </p:cNvPr>
          <p:cNvGrpSpPr/>
          <p:nvPr/>
        </p:nvGrpSpPr>
        <p:grpSpPr>
          <a:xfrm>
            <a:off x="337533" y="3005527"/>
            <a:ext cx="366052" cy="356831"/>
            <a:chOff x="-31817400" y="3910025"/>
            <a:chExt cx="301675" cy="294075"/>
          </a:xfrm>
          <a:solidFill>
            <a:schemeClr val="tx1"/>
          </a:solidFill>
        </p:grpSpPr>
        <p:sp>
          <p:nvSpPr>
            <p:cNvPr id="73" name="Google Shape;6255;p96">
              <a:extLst>
                <a:ext uri="{FF2B5EF4-FFF2-40B4-BE49-F238E27FC236}">
                  <a16:creationId xmlns:a16="http://schemas.microsoft.com/office/drawing/2014/main" id="{D20A477A-2FCB-A2D9-2827-4E6FB21150A0}"/>
                </a:ext>
              </a:extLst>
            </p:cNvPr>
            <p:cNvSpPr/>
            <p:nvPr/>
          </p:nvSpPr>
          <p:spPr>
            <a:xfrm>
              <a:off x="-31817400" y="3911550"/>
              <a:ext cx="301675" cy="292550"/>
            </a:xfrm>
            <a:custGeom>
              <a:avLst/>
              <a:gdLst/>
              <a:ahLst/>
              <a:cxnLst/>
              <a:rect l="l" t="t" r="r" b="b"/>
              <a:pathLst>
                <a:path w="12067" h="11702" extrusionOk="0">
                  <a:moveTo>
                    <a:pt x="2558" y="0"/>
                  </a:moveTo>
                  <a:cubicBezTo>
                    <a:pt x="2357" y="0"/>
                    <a:pt x="2155" y="24"/>
                    <a:pt x="1954" y="70"/>
                  </a:cubicBezTo>
                  <a:cubicBezTo>
                    <a:pt x="1828" y="102"/>
                    <a:pt x="1733" y="196"/>
                    <a:pt x="1702" y="322"/>
                  </a:cubicBezTo>
                  <a:cubicBezTo>
                    <a:pt x="1670" y="448"/>
                    <a:pt x="1702" y="543"/>
                    <a:pt x="1796" y="637"/>
                  </a:cubicBezTo>
                  <a:lnTo>
                    <a:pt x="2679" y="1551"/>
                  </a:lnTo>
                  <a:cubicBezTo>
                    <a:pt x="2962" y="1803"/>
                    <a:pt x="2962" y="2244"/>
                    <a:pt x="2679" y="2528"/>
                  </a:cubicBezTo>
                  <a:cubicBezTo>
                    <a:pt x="2553" y="2669"/>
                    <a:pt x="2379" y="2740"/>
                    <a:pt x="2202" y="2740"/>
                  </a:cubicBezTo>
                  <a:cubicBezTo>
                    <a:pt x="2025" y="2740"/>
                    <a:pt x="1844" y="2669"/>
                    <a:pt x="1702" y="2528"/>
                  </a:cubicBezTo>
                  <a:lnTo>
                    <a:pt x="788" y="1614"/>
                  </a:lnTo>
                  <a:cubicBezTo>
                    <a:pt x="744" y="1569"/>
                    <a:pt x="668" y="1525"/>
                    <a:pt x="582" y="1525"/>
                  </a:cubicBezTo>
                  <a:cubicBezTo>
                    <a:pt x="547" y="1525"/>
                    <a:pt x="510" y="1532"/>
                    <a:pt x="473" y="1551"/>
                  </a:cubicBezTo>
                  <a:cubicBezTo>
                    <a:pt x="347" y="1582"/>
                    <a:pt x="284" y="1645"/>
                    <a:pt x="253" y="1771"/>
                  </a:cubicBezTo>
                  <a:cubicBezTo>
                    <a:pt x="1" y="2591"/>
                    <a:pt x="253" y="3473"/>
                    <a:pt x="883" y="4103"/>
                  </a:cubicBezTo>
                  <a:cubicBezTo>
                    <a:pt x="1366" y="4494"/>
                    <a:pt x="1932" y="4750"/>
                    <a:pt x="2619" y="4750"/>
                  </a:cubicBezTo>
                  <a:cubicBezTo>
                    <a:pt x="2874" y="4750"/>
                    <a:pt x="3145" y="4715"/>
                    <a:pt x="3435" y="4638"/>
                  </a:cubicBezTo>
                  <a:lnTo>
                    <a:pt x="7247" y="8482"/>
                  </a:lnTo>
                  <a:cubicBezTo>
                    <a:pt x="6963" y="9522"/>
                    <a:pt x="7215" y="10372"/>
                    <a:pt x="7814" y="10971"/>
                  </a:cubicBezTo>
                  <a:cubicBezTo>
                    <a:pt x="8291" y="11472"/>
                    <a:pt x="8895" y="11702"/>
                    <a:pt x="9516" y="11702"/>
                  </a:cubicBezTo>
                  <a:cubicBezTo>
                    <a:pt x="9714" y="11702"/>
                    <a:pt x="9915" y="11678"/>
                    <a:pt x="10114" y="11632"/>
                  </a:cubicBezTo>
                  <a:cubicBezTo>
                    <a:pt x="10240" y="11569"/>
                    <a:pt x="10334" y="11506"/>
                    <a:pt x="10366" y="11380"/>
                  </a:cubicBezTo>
                  <a:cubicBezTo>
                    <a:pt x="10397" y="11254"/>
                    <a:pt x="10366" y="11128"/>
                    <a:pt x="10271" y="11065"/>
                  </a:cubicBezTo>
                  <a:lnTo>
                    <a:pt x="9389" y="10152"/>
                  </a:lnTo>
                  <a:cubicBezTo>
                    <a:pt x="9106" y="9868"/>
                    <a:pt x="9106" y="9459"/>
                    <a:pt x="9389" y="9175"/>
                  </a:cubicBezTo>
                  <a:cubicBezTo>
                    <a:pt x="9515" y="9033"/>
                    <a:pt x="9688" y="8962"/>
                    <a:pt x="9866" y="8962"/>
                  </a:cubicBezTo>
                  <a:cubicBezTo>
                    <a:pt x="10043" y="8962"/>
                    <a:pt x="10224" y="9033"/>
                    <a:pt x="10366" y="9175"/>
                  </a:cubicBezTo>
                  <a:lnTo>
                    <a:pt x="11279" y="10089"/>
                  </a:lnTo>
                  <a:cubicBezTo>
                    <a:pt x="11326" y="10135"/>
                    <a:pt x="11405" y="10164"/>
                    <a:pt x="11494" y="10164"/>
                  </a:cubicBezTo>
                  <a:cubicBezTo>
                    <a:pt x="11527" y="10164"/>
                    <a:pt x="11561" y="10160"/>
                    <a:pt x="11594" y="10152"/>
                  </a:cubicBezTo>
                  <a:cubicBezTo>
                    <a:pt x="11720" y="10120"/>
                    <a:pt x="11783" y="10026"/>
                    <a:pt x="11815" y="9931"/>
                  </a:cubicBezTo>
                  <a:cubicBezTo>
                    <a:pt x="12067" y="9081"/>
                    <a:pt x="11815" y="8230"/>
                    <a:pt x="11185" y="7600"/>
                  </a:cubicBezTo>
                  <a:cubicBezTo>
                    <a:pt x="10778" y="7170"/>
                    <a:pt x="10224" y="6903"/>
                    <a:pt x="9537" y="6903"/>
                  </a:cubicBezTo>
                  <a:cubicBezTo>
                    <a:pt x="9266" y="6903"/>
                    <a:pt x="8975" y="6944"/>
                    <a:pt x="8665" y="7033"/>
                  </a:cubicBezTo>
                  <a:lnTo>
                    <a:pt x="4852" y="3221"/>
                  </a:lnTo>
                  <a:lnTo>
                    <a:pt x="4884" y="3032"/>
                  </a:lnTo>
                  <a:cubicBezTo>
                    <a:pt x="5136" y="2213"/>
                    <a:pt x="4884" y="1330"/>
                    <a:pt x="4254" y="700"/>
                  </a:cubicBezTo>
                  <a:cubicBezTo>
                    <a:pt x="3778" y="225"/>
                    <a:pt x="3177" y="0"/>
                    <a:pt x="25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6256;p96">
              <a:extLst>
                <a:ext uri="{FF2B5EF4-FFF2-40B4-BE49-F238E27FC236}">
                  <a16:creationId xmlns:a16="http://schemas.microsoft.com/office/drawing/2014/main" id="{0D49A514-120C-CFA7-2E46-B138B8580F30}"/>
                </a:ext>
              </a:extLst>
            </p:cNvPr>
            <p:cNvSpPr/>
            <p:nvPr/>
          </p:nvSpPr>
          <p:spPr>
            <a:xfrm>
              <a:off x="-31816600" y="4062950"/>
              <a:ext cx="144150" cy="140600"/>
            </a:xfrm>
            <a:custGeom>
              <a:avLst/>
              <a:gdLst/>
              <a:ahLst/>
              <a:cxnLst/>
              <a:rect l="l" t="t" r="r" b="b"/>
              <a:pathLst>
                <a:path w="5766" h="5624" extrusionOk="0">
                  <a:moveTo>
                    <a:pt x="4080" y="1504"/>
                  </a:moveTo>
                  <a:cubicBezTo>
                    <a:pt x="4167" y="1504"/>
                    <a:pt x="4253" y="1528"/>
                    <a:pt x="4316" y="1575"/>
                  </a:cubicBezTo>
                  <a:cubicBezTo>
                    <a:pt x="4442" y="1701"/>
                    <a:pt x="4442" y="1953"/>
                    <a:pt x="4316" y="2048"/>
                  </a:cubicBezTo>
                  <a:lnTo>
                    <a:pt x="2205" y="4159"/>
                  </a:lnTo>
                  <a:cubicBezTo>
                    <a:pt x="2158" y="4206"/>
                    <a:pt x="2072" y="4230"/>
                    <a:pt x="1985" y="4230"/>
                  </a:cubicBezTo>
                  <a:cubicBezTo>
                    <a:pt x="1898" y="4230"/>
                    <a:pt x="1812" y="4206"/>
                    <a:pt x="1764" y="4159"/>
                  </a:cubicBezTo>
                  <a:cubicBezTo>
                    <a:pt x="1638" y="4033"/>
                    <a:pt x="1638" y="3781"/>
                    <a:pt x="1764" y="3686"/>
                  </a:cubicBezTo>
                  <a:lnTo>
                    <a:pt x="3844" y="1575"/>
                  </a:lnTo>
                  <a:cubicBezTo>
                    <a:pt x="3907" y="1528"/>
                    <a:pt x="3993" y="1504"/>
                    <a:pt x="4080" y="1504"/>
                  </a:cubicBezTo>
                  <a:close/>
                  <a:moveTo>
                    <a:pt x="3844" y="0"/>
                  </a:moveTo>
                  <a:lnTo>
                    <a:pt x="567" y="3277"/>
                  </a:lnTo>
                  <a:cubicBezTo>
                    <a:pt x="0" y="3844"/>
                    <a:pt x="0" y="4694"/>
                    <a:pt x="567" y="5198"/>
                  </a:cubicBezTo>
                  <a:cubicBezTo>
                    <a:pt x="835" y="5482"/>
                    <a:pt x="1189" y="5624"/>
                    <a:pt x="1540" y="5624"/>
                  </a:cubicBezTo>
                  <a:cubicBezTo>
                    <a:pt x="1890" y="5624"/>
                    <a:pt x="2237" y="5482"/>
                    <a:pt x="2489" y="5198"/>
                  </a:cubicBezTo>
                  <a:lnTo>
                    <a:pt x="5766" y="1953"/>
                  </a:lnTo>
                  <a:lnTo>
                    <a:pt x="38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6257;p96">
              <a:extLst>
                <a:ext uri="{FF2B5EF4-FFF2-40B4-BE49-F238E27FC236}">
                  <a16:creationId xmlns:a16="http://schemas.microsoft.com/office/drawing/2014/main" id="{8B6E10A3-4073-319E-B8AB-AD49D9CBD6E3}"/>
                </a:ext>
              </a:extLst>
            </p:cNvPr>
            <p:cNvSpPr/>
            <p:nvPr/>
          </p:nvSpPr>
          <p:spPr>
            <a:xfrm>
              <a:off x="-31648050" y="3910025"/>
              <a:ext cx="129175" cy="127725"/>
            </a:xfrm>
            <a:custGeom>
              <a:avLst/>
              <a:gdLst/>
              <a:ahLst/>
              <a:cxnLst/>
              <a:rect l="l" t="t" r="r" b="b"/>
              <a:pathLst>
                <a:path w="5167" h="5109" extrusionOk="0">
                  <a:moveTo>
                    <a:pt x="4249" y="1"/>
                  </a:moveTo>
                  <a:cubicBezTo>
                    <a:pt x="4179" y="1"/>
                    <a:pt x="4106" y="24"/>
                    <a:pt x="4033" y="68"/>
                  </a:cubicBezTo>
                  <a:lnTo>
                    <a:pt x="2206" y="1171"/>
                  </a:lnTo>
                  <a:cubicBezTo>
                    <a:pt x="2017" y="1265"/>
                    <a:pt x="1985" y="1549"/>
                    <a:pt x="2143" y="1706"/>
                  </a:cubicBezTo>
                  <a:lnTo>
                    <a:pt x="2300" y="1864"/>
                  </a:lnTo>
                  <a:lnTo>
                    <a:pt x="0" y="4164"/>
                  </a:lnTo>
                  <a:lnTo>
                    <a:pt x="945" y="5109"/>
                  </a:lnTo>
                  <a:lnTo>
                    <a:pt x="3245" y="2809"/>
                  </a:lnTo>
                  <a:lnTo>
                    <a:pt x="3434" y="2998"/>
                  </a:lnTo>
                  <a:cubicBezTo>
                    <a:pt x="3502" y="3066"/>
                    <a:pt x="3594" y="3099"/>
                    <a:pt x="3684" y="3099"/>
                  </a:cubicBezTo>
                  <a:cubicBezTo>
                    <a:pt x="3802" y="3099"/>
                    <a:pt x="3916" y="3042"/>
                    <a:pt x="3970" y="2935"/>
                  </a:cubicBezTo>
                  <a:lnTo>
                    <a:pt x="5073" y="1108"/>
                  </a:lnTo>
                  <a:cubicBezTo>
                    <a:pt x="5167" y="1013"/>
                    <a:pt x="5167" y="793"/>
                    <a:pt x="5041" y="698"/>
                  </a:cubicBezTo>
                  <a:lnTo>
                    <a:pt x="4474" y="100"/>
                  </a:lnTo>
                  <a:cubicBezTo>
                    <a:pt x="4406" y="32"/>
                    <a:pt x="4330" y="1"/>
                    <a:pt x="42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" name="Google Shape;6254;p96">
            <a:extLst>
              <a:ext uri="{FF2B5EF4-FFF2-40B4-BE49-F238E27FC236}">
                <a16:creationId xmlns:a16="http://schemas.microsoft.com/office/drawing/2014/main" id="{EAEC7D55-C0B6-3D53-696E-11CF4910D910}"/>
              </a:ext>
            </a:extLst>
          </p:cNvPr>
          <p:cNvGrpSpPr/>
          <p:nvPr/>
        </p:nvGrpSpPr>
        <p:grpSpPr>
          <a:xfrm>
            <a:off x="367140" y="3785712"/>
            <a:ext cx="366052" cy="356831"/>
            <a:chOff x="-31817400" y="3910025"/>
            <a:chExt cx="301675" cy="294075"/>
          </a:xfrm>
          <a:solidFill>
            <a:schemeClr val="tx1"/>
          </a:solidFill>
        </p:grpSpPr>
        <p:sp>
          <p:nvSpPr>
            <p:cNvPr id="77" name="Google Shape;6255;p96">
              <a:extLst>
                <a:ext uri="{FF2B5EF4-FFF2-40B4-BE49-F238E27FC236}">
                  <a16:creationId xmlns:a16="http://schemas.microsoft.com/office/drawing/2014/main" id="{784BE58E-081C-8703-51D7-0297A321FFBF}"/>
                </a:ext>
              </a:extLst>
            </p:cNvPr>
            <p:cNvSpPr/>
            <p:nvPr/>
          </p:nvSpPr>
          <p:spPr>
            <a:xfrm>
              <a:off x="-31817400" y="3911550"/>
              <a:ext cx="301675" cy="292550"/>
            </a:xfrm>
            <a:custGeom>
              <a:avLst/>
              <a:gdLst/>
              <a:ahLst/>
              <a:cxnLst/>
              <a:rect l="l" t="t" r="r" b="b"/>
              <a:pathLst>
                <a:path w="12067" h="11702" extrusionOk="0">
                  <a:moveTo>
                    <a:pt x="2558" y="0"/>
                  </a:moveTo>
                  <a:cubicBezTo>
                    <a:pt x="2357" y="0"/>
                    <a:pt x="2155" y="24"/>
                    <a:pt x="1954" y="70"/>
                  </a:cubicBezTo>
                  <a:cubicBezTo>
                    <a:pt x="1828" y="102"/>
                    <a:pt x="1733" y="196"/>
                    <a:pt x="1702" y="322"/>
                  </a:cubicBezTo>
                  <a:cubicBezTo>
                    <a:pt x="1670" y="448"/>
                    <a:pt x="1702" y="543"/>
                    <a:pt x="1796" y="637"/>
                  </a:cubicBezTo>
                  <a:lnTo>
                    <a:pt x="2679" y="1551"/>
                  </a:lnTo>
                  <a:cubicBezTo>
                    <a:pt x="2962" y="1803"/>
                    <a:pt x="2962" y="2244"/>
                    <a:pt x="2679" y="2528"/>
                  </a:cubicBezTo>
                  <a:cubicBezTo>
                    <a:pt x="2553" y="2669"/>
                    <a:pt x="2379" y="2740"/>
                    <a:pt x="2202" y="2740"/>
                  </a:cubicBezTo>
                  <a:cubicBezTo>
                    <a:pt x="2025" y="2740"/>
                    <a:pt x="1844" y="2669"/>
                    <a:pt x="1702" y="2528"/>
                  </a:cubicBezTo>
                  <a:lnTo>
                    <a:pt x="788" y="1614"/>
                  </a:lnTo>
                  <a:cubicBezTo>
                    <a:pt x="744" y="1569"/>
                    <a:pt x="668" y="1525"/>
                    <a:pt x="582" y="1525"/>
                  </a:cubicBezTo>
                  <a:cubicBezTo>
                    <a:pt x="547" y="1525"/>
                    <a:pt x="510" y="1532"/>
                    <a:pt x="473" y="1551"/>
                  </a:cubicBezTo>
                  <a:cubicBezTo>
                    <a:pt x="347" y="1582"/>
                    <a:pt x="284" y="1645"/>
                    <a:pt x="253" y="1771"/>
                  </a:cubicBezTo>
                  <a:cubicBezTo>
                    <a:pt x="1" y="2591"/>
                    <a:pt x="253" y="3473"/>
                    <a:pt x="883" y="4103"/>
                  </a:cubicBezTo>
                  <a:cubicBezTo>
                    <a:pt x="1366" y="4494"/>
                    <a:pt x="1932" y="4750"/>
                    <a:pt x="2619" y="4750"/>
                  </a:cubicBezTo>
                  <a:cubicBezTo>
                    <a:pt x="2874" y="4750"/>
                    <a:pt x="3145" y="4715"/>
                    <a:pt x="3435" y="4638"/>
                  </a:cubicBezTo>
                  <a:lnTo>
                    <a:pt x="7247" y="8482"/>
                  </a:lnTo>
                  <a:cubicBezTo>
                    <a:pt x="6963" y="9522"/>
                    <a:pt x="7215" y="10372"/>
                    <a:pt x="7814" y="10971"/>
                  </a:cubicBezTo>
                  <a:cubicBezTo>
                    <a:pt x="8291" y="11472"/>
                    <a:pt x="8895" y="11702"/>
                    <a:pt x="9516" y="11702"/>
                  </a:cubicBezTo>
                  <a:cubicBezTo>
                    <a:pt x="9714" y="11702"/>
                    <a:pt x="9915" y="11678"/>
                    <a:pt x="10114" y="11632"/>
                  </a:cubicBezTo>
                  <a:cubicBezTo>
                    <a:pt x="10240" y="11569"/>
                    <a:pt x="10334" y="11506"/>
                    <a:pt x="10366" y="11380"/>
                  </a:cubicBezTo>
                  <a:cubicBezTo>
                    <a:pt x="10397" y="11254"/>
                    <a:pt x="10366" y="11128"/>
                    <a:pt x="10271" y="11065"/>
                  </a:cubicBezTo>
                  <a:lnTo>
                    <a:pt x="9389" y="10152"/>
                  </a:lnTo>
                  <a:cubicBezTo>
                    <a:pt x="9106" y="9868"/>
                    <a:pt x="9106" y="9459"/>
                    <a:pt x="9389" y="9175"/>
                  </a:cubicBezTo>
                  <a:cubicBezTo>
                    <a:pt x="9515" y="9033"/>
                    <a:pt x="9688" y="8962"/>
                    <a:pt x="9866" y="8962"/>
                  </a:cubicBezTo>
                  <a:cubicBezTo>
                    <a:pt x="10043" y="8962"/>
                    <a:pt x="10224" y="9033"/>
                    <a:pt x="10366" y="9175"/>
                  </a:cubicBezTo>
                  <a:lnTo>
                    <a:pt x="11279" y="10089"/>
                  </a:lnTo>
                  <a:cubicBezTo>
                    <a:pt x="11326" y="10135"/>
                    <a:pt x="11405" y="10164"/>
                    <a:pt x="11494" y="10164"/>
                  </a:cubicBezTo>
                  <a:cubicBezTo>
                    <a:pt x="11527" y="10164"/>
                    <a:pt x="11561" y="10160"/>
                    <a:pt x="11594" y="10152"/>
                  </a:cubicBezTo>
                  <a:cubicBezTo>
                    <a:pt x="11720" y="10120"/>
                    <a:pt x="11783" y="10026"/>
                    <a:pt x="11815" y="9931"/>
                  </a:cubicBezTo>
                  <a:cubicBezTo>
                    <a:pt x="12067" y="9081"/>
                    <a:pt x="11815" y="8230"/>
                    <a:pt x="11185" y="7600"/>
                  </a:cubicBezTo>
                  <a:cubicBezTo>
                    <a:pt x="10778" y="7170"/>
                    <a:pt x="10224" y="6903"/>
                    <a:pt x="9537" y="6903"/>
                  </a:cubicBezTo>
                  <a:cubicBezTo>
                    <a:pt x="9266" y="6903"/>
                    <a:pt x="8975" y="6944"/>
                    <a:pt x="8665" y="7033"/>
                  </a:cubicBezTo>
                  <a:lnTo>
                    <a:pt x="4852" y="3221"/>
                  </a:lnTo>
                  <a:lnTo>
                    <a:pt x="4884" y="3032"/>
                  </a:lnTo>
                  <a:cubicBezTo>
                    <a:pt x="5136" y="2213"/>
                    <a:pt x="4884" y="1330"/>
                    <a:pt x="4254" y="700"/>
                  </a:cubicBezTo>
                  <a:cubicBezTo>
                    <a:pt x="3778" y="225"/>
                    <a:pt x="3177" y="0"/>
                    <a:pt x="25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6256;p96">
              <a:extLst>
                <a:ext uri="{FF2B5EF4-FFF2-40B4-BE49-F238E27FC236}">
                  <a16:creationId xmlns:a16="http://schemas.microsoft.com/office/drawing/2014/main" id="{54936184-A52F-18AA-E97B-E7A3B0612A2C}"/>
                </a:ext>
              </a:extLst>
            </p:cNvPr>
            <p:cNvSpPr/>
            <p:nvPr/>
          </p:nvSpPr>
          <p:spPr>
            <a:xfrm>
              <a:off x="-31816600" y="4062950"/>
              <a:ext cx="144150" cy="140600"/>
            </a:xfrm>
            <a:custGeom>
              <a:avLst/>
              <a:gdLst/>
              <a:ahLst/>
              <a:cxnLst/>
              <a:rect l="l" t="t" r="r" b="b"/>
              <a:pathLst>
                <a:path w="5766" h="5624" extrusionOk="0">
                  <a:moveTo>
                    <a:pt x="4080" y="1504"/>
                  </a:moveTo>
                  <a:cubicBezTo>
                    <a:pt x="4167" y="1504"/>
                    <a:pt x="4253" y="1528"/>
                    <a:pt x="4316" y="1575"/>
                  </a:cubicBezTo>
                  <a:cubicBezTo>
                    <a:pt x="4442" y="1701"/>
                    <a:pt x="4442" y="1953"/>
                    <a:pt x="4316" y="2048"/>
                  </a:cubicBezTo>
                  <a:lnTo>
                    <a:pt x="2205" y="4159"/>
                  </a:lnTo>
                  <a:cubicBezTo>
                    <a:pt x="2158" y="4206"/>
                    <a:pt x="2072" y="4230"/>
                    <a:pt x="1985" y="4230"/>
                  </a:cubicBezTo>
                  <a:cubicBezTo>
                    <a:pt x="1898" y="4230"/>
                    <a:pt x="1812" y="4206"/>
                    <a:pt x="1764" y="4159"/>
                  </a:cubicBezTo>
                  <a:cubicBezTo>
                    <a:pt x="1638" y="4033"/>
                    <a:pt x="1638" y="3781"/>
                    <a:pt x="1764" y="3686"/>
                  </a:cubicBezTo>
                  <a:lnTo>
                    <a:pt x="3844" y="1575"/>
                  </a:lnTo>
                  <a:cubicBezTo>
                    <a:pt x="3907" y="1528"/>
                    <a:pt x="3993" y="1504"/>
                    <a:pt x="4080" y="1504"/>
                  </a:cubicBezTo>
                  <a:close/>
                  <a:moveTo>
                    <a:pt x="3844" y="0"/>
                  </a:moveTo>
                  <a:lnTo>
                    <a:pt x="567" y="3277"/>
                  </a:lnTo>
                  <a:cubicBezTo>
                    <a:pt x="0" y="3844"/>
                    <a:pt x="0" y="4694"/>
                    <a:pt x="567" y="5198"/>
                  </a:cubicBezTo>
                  <a:cubicBezTo>
                    <a:pt x="835" y="5482"/>
                    <a:pt x="1189" y="5624"/>
                    <a:pt x="1540" y="5624"/>
                  </a:cubicBezTo>
                  <a:cubicBezTo>
                    <a:pt x="1890" y="5624"/>
                    <a:pt x="2237" y="5482"/>
                    <a:pt x="2489" y="5198"/>
                  </a:cubicBezTo>
                  <a:lnTo>
                    <a:pt x="5766" y="1953"/>
                  </a:lnTo>
                  <a:lnTo>
                    <a:pt x="38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6257;p96">
              <a:extLst>
                <a:ext uri="{FF2B5EF4-FFF2-40B4-BE49-F238E27FC236}">
                  <a16:creationId xmlns:a16="http://schemas.microsoft.com/office/drawing/2014/main" id="{E2AA5704-0EE0-B7EA-2D11-AD7B1E58E47D}"/>
                </a:ext>
              </a:extLst>
            </p:cNvPr>
            <p:cNvSpPr/>
            <p:nvPr/>
          </p:nvSpPr>
          <p:spPr>
            <a:xfrm>
              <a:off x="-31648050" y="3910025"/>
              <a:ext cx="129175" cy="127725"/>
            </a:xfrm>
            <a:custGeom>
              <a:avLst/>
              <a:gdLst/>
              <a:ahLst/>
              <a:cxnLst/>
              <a:rect l="l" t="t" r="r" b="b"/>
              <a:pathLst>
                <a:path w="5167" h="5109" extrusionOk="0">
                  <a:moveTo>
                    <a:pt x="4249" y="1"/>
                  </a:moveTo>
                  <a:cubicBezTo>
                    <a:pt x="4179" y="1"/>
                    <a:pt x="4106" y="24"/>
                    <a:pt x="4033" y="68"/>
                  </a:cubicBezTo>
                  <a:lnTo>
                    <a:pt x="2206" y="1171"/>
                  </a:lnTo>
                  <a:cubicBezTo>
                    <a:pt x="2017" y="1265"/>
                    <a:pt x="1985" y="1549"/>
                    <a:pt x="2143" y="1706"/>
                  </a:cubicBezTo>
                  <a:lnTo>
                    <a:pt x="2300" y="1864"/>
                  </a:lnTo>
                  <a:lnTo>
                    <a:pt x="0" y="4164"/>
                  </a:lnTo>
                  <a:lnTo>
                    <a:pt x="945" y="5109"/>
                  </a:lnTo>
                  <a:lnTo>
                    <a:pt x="3245" y="2809"/>
                  </a:lnTo>
                  <a:lnTo>
                    <a:pt x="3434" y="2998"/>
                  </a:lnTo>
                  <a:cubicBezTo>
                    <a:pt x="3502" y="3066"/>
                    <a:pt x="3594" y="3099"/>
                    <a:pt x="3684" y="3099"/>
                  </a:cubicBezTo>
                  <a:cubicBezTo>
                    <a:pt x="3802" y="3099"/>
                    <a:pt x="3916" y="3042"/>
                    <a:pt x="3970" y="2935"/>
                  </a:cubicBezTo>
                  <a:lnTo>
                    <a:pt x="5073" y="1108"/>
                  </a:lnTo>
                  <a:cubicBezTo>
                    <a:pt x="5167" y="1013"/>
                    <a:pt x="5167" y="793"/>
                    <a:pt x="5041" y="698"/>
                  </a:cubicBezTo>
                  <a:lnTo>
                    <a:pt x="4474" y="100"/>
                  </a:lnTo>
                  <a:cubicBezTo>
                    <a:pt x="4406" y="32"/>
                    <a:pt x="4330" y="1"/>
                    <a:pt x="424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030811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/>
      <p:bldP spid="15" grpId="0"/>
      <p:bldP spid="17" grpId="0"/>
      <p:bldP spid="34" grpId="0"/>
      <p:bldP spid="35" grpId="0"/>
      <p:bldP spid="43" grpId="0"/>
      <p:bldP spid="4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52"/>
          <p:cNvSpPr txBox="1">
            <a:spLocks noGrp="1"/>
          </p:cNvSpPr>
          <p:nvPr>
            <p:ph type="title"/>
          </p:nvPr>
        </p:nvSpPr>
        <p:spPr>
          <a:xfrm>
            <a:off x="713162" y="430325"/>
            <a:ext cx="3710400" cy="102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PROS</a:t>
            </a:r>
            <a:endParaRPr dirty="0"/>
          </a:p>
        </p:txBody>
      </p:sp>
      <p:sp>
        <p:nvSpPr>
          <p:cNvPr id="384" name="Google Shape;384;p52"/>
          <p:cNvSpPr txBox="1">
            <a:spLocks noGrp="1"/>
          </p:cNvSpPr>
          <p:nvPr>
            <p:ph type="subTitle" idx="2"/>
          </p:nvPr>
        </p:nvSpPr>
        <p:spPr>
          <a:xfrm>
            <a:off x="5093288" y="1206339"/>
            <a:ext cx="3406974" cy="27668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Update all visitors each time an element is added or removed from the structure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Lack of access to the private fields the visitors need to work with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</a:pPr>
            <a:r>
              <a:rPr lang="en-US" sz="1600" dirty="0"/>
              <a:t>Can violate the </a:t>
            </a:r>
            <a:r>
              <a:rPr lang="en-US" sz="1600" b="1" dirty="0"/>
              <a:t>encapsulation </a:t>
            </a:r>
            <a:r>
              <a:rPr lang="en-US" sz="1600" dirty="0"/>
              <a:t>– the need of public fields and methods</a:t>
            </a:r>
            <a:endParaRPr lang="en" sz="1600" b="1" dirty="0"/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The visitor can then modify the concrete elements</a:t>
            </a:r>
          </a:p>
        </p:txBody>
      </p:sp>
      <p:sp>
        <p:nvSpPr>
          <p:cNvPr id="385" name="Google Shape;385;p52"/>
          <p:cNvSpPr txBox="1">
            <a:spLocks noGrp="1"/>
          </p:cNvSpPr>
          <p:nvPr>
            <p:ph type="title" idx="3"/>
          </p:nvPr>
        </p:nvSpPr>
        <p:spPr>
          <a:xfrm>
            <a:off x="4720438" y="430325"/>
            <a:ext cx="3710400" cy="102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CONS</a:t>
            </a:r>
            <a:endParaRPr dirty="0"/>
          </a:p>
        </p:txBody>
      </p:sp>
      <p:cxnSp>
        <p:nvCxnSpPr>
          <p:cNvPr id="386" name="Google Shape;386;p52"/>
          <p:cNvCxnSpPr/>
          <p:nvPr/>
        </p:nvCxnSpPr>
        <p:spPr>
          <a:xfrm>
            <a:off x="-39000" y="1029126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3959;p31">
            <a:extLst>
              <a:ext uri="{FF2B5EF4-FFF2-40B4-BE49-F238E27FC236}">
                <a16:creationId xmlns:a16="http://schemas.microsoft.com/office/drawing/2014/main" id="{9588CAFE-BEB2-FD71-04B1-2F9A25B8D609}"/>
              </a:ext>
            </a:extLst>
          </p:cNvPr>
          <p:cNvSpPr/>
          <p:nvPr/>
        </p:nvSpPr>
        <p:spPr>
          <a:xfrm>
            <a:off x="497262" y="1310952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3" name="Google Shape;3962;p31">
            <a:extLst>
              <a:ext uri="{FF2B5EF4-FFF2-40B4-BE49-F238E27FC236}">
                <a16:creationId xmlns:a16="http://schemas.microsoft.com/office/drawing/2014/main" id="{E173E6DB-816F-4C65-7224-0943E7650F81}"/>
              </a:ext>
            </a:extLst>
          </p:cNvPr>
          <p:cNvSpPr/>
          <p:nvPr/>
        </p:nvSpPr>
        <p:spPr>
          <a:xfrm>
            <a:off x="4877388" y="1310980"/>
            <a:ext cx="215900" cy="215900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313" y="5263"/>
                </a:moveTo>
                <a:cubicBezTo>
                  <a:pt x="12748" y="5263"/>
                  <a:pt x="13183" y="5429"/>
                  <a:pt x="13515" y="5761"/>
                </a:cubicBezTo>
                <a:cubicBezTo>
                  <a:pt x="14174" y="6424"/>
                  <a:pt x="14171" y="7496"/>
                  <a:pt x="13509" y="8155"/>
                </a:cubicBezTo>
                <a:lnTo>
                  <a:pt x="12030" y="9637"/>
                </a:lnTo>
                <a:lnTo>
                  <a:pt x="13512" y="11118"/>
                </a:lnTo>
                <a:cubicBezTo>
                  <a:pt x="14174" y="11778"/>
                  <a:pt x="14177" y="12850"/>
                  <a:pt x="13515" y="13512"/>
                </a:cubicBezTo>
                <a:cubicBezTo>
                  <a:pt x="13184" y="13844"/>
                  <a:pt x="12749" y="14011"/>
                  <a:pt x="12315" y="14011"/>
                </a:cubicBezTo>
                <a:cubicBezTo>
                  <a:pt x="11883" y="14011"/>
                  <a:pt x="11451" y="13847"/>
                  <a:pt x="11121" y="13518"/>
                </a:cubicBezTo>
                <a:lnTo>
                  <a:pt x="9636" y="12088"/>
                </a:lnTo>
                <a:lnTo>
                  <a:pt x="8152" y="13518"/>
                </a:lnTo>
                <a:cubicBezTo>
                  <a:pt x="7822" y="13847"/>
                  <a:pt x="7390" y="14011"/>
                  <a:pt x="6958" y="14011"/>
                </a:cubicBezTo>
                <a:cubicBezTo>
                  <a:pt x="6523" y="14011"/>
                  <a:pt x="6087" y="13844"/>
                  <a:pt x="5755" y="13512"/>
                </a:cubicBezTo>
                <a:cubicBezTo>
                  <a:pt x="5095" y="12850"/>
                  <a:pt x="5098" y="11778"/>
                  <a:pt x="5761" y="11118"/>
                </a:cubicBezTo>
                <a:lnTo>
                  <a:pt x="7239" y="9637"/>
                </a:lnTo>
                <a:lnTo>
                  <a:pt x="5758" y="8155"/>
                </a:lnTo>
                <a:cubicBezTo>
                  <a:pt x="5095" y="7496"/>
                  <a:pt x="5092" y="6424"/>
                  <a:pt x="5755" y="5761"/>
                </a:cubicBezTo>
                <a:cubicBezTo>
                  <a:pt x="6085" y="5429"/>
                  <a:pt x="6519" y="5263"/>
                  <a:pt x="6954" y="5263"/>
                </a:cubicBezTo>
                <a:cubicBezTo>
                  <a:pt x="7386" y="5263"/>
                  <a:pt x="7818" y="5428"/>
                  <a:pt x="8149" y="5758"/>
                </a:cubicBezTo>
                <a:lnTo>
                  <a:pt x="9633" y="7188"/>
                </a:lnTo>
                <a:lnTo>
                  <a:pt x="11118" y="5758"/>
                </a:lnTo>
                <a:cubicBezTo>
                  <a:pt x="11448" y="5428"/>
                  <a:pt x="11881" y="5263"/>
                  <a:pt x="12313" y="5263"/>
                </a:cubicBezTo>
                <a:close/>
                <a:moveTo>
                  <a:pt x="9636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2" y="4686"/>
                  <a:pt x="0" y="7098"/>
                  <a:pt x="0" y="9637"/>
                </a:cubicBezTo>
                <a:cubicBezTo>
                  <a:pt x="0" y="12175"/>
                  <a:pt x="1012" y="14587"/>
                  <a:pt x="2849" y="16424"/>
                </a:cubicBezTo>
                <a:cubicBezTo>
                  <a:pt x="4686" y="18261"/>
                  <a:pt x="7095" y="19273"/>
                  <a:pt x="9636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61" y="14587"/>
                  <a:pt x="19272" y="12175"/>
                  <a:pt x="19272" y="9637"/>
                </a:cubicBezTo>
                <a:cubicBezTo>
                  <a:pt x="19272" y="7098"/>
                  <a:pt x="18261" y="4686"/>
                  <a:pt x="16421" y="2849"/>
                </a:cubicBezTo>
                <a:cubicBezTo>
                  <a:pt x="14584" y="1012"/>
                  <a:pt x="12175" y="1"/>
                  <a:pt x="9636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10" name="Google Shape;3959;p31">
            <a:extLst>
              <a:ext uri="{FF2B5EF4-FFF2-40B4-BE49-F238E27FC236}">
                <a16:creationId xmlns:a16="http://schemas.microsoft.com/office/drawing/2014/main" id="{83D9EE5D-81CC-F2C5-2D15-6A7FD7C306C1}"/>
              </a:ext>
            </a:extLst>
          </p:cNvPr>
          <p:cNvSpPr/>
          <p:nvPr/>
        </p:nvSpPr>
        <p:spPr>
          <a:xfrm>
            <a:off x="497262" y="3598644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8" name="Google Shape;384;p52">
            <a:extLst>
              <a:ext uri="{FF2B5EF4-FFF2-40B4-BE49-F238E27FC236}">
                <a16:creationId xmlns:a16="http://schemas.microsoft.com/office/drawing/2014/main" id="{B13F8621-C44C-6173-A37A-9B0FCD3CD386}"/>
              </a:ext>
            </a:extLst>
          </p:cNvPr>
          <p:cNvSpPr txBox="1">
            <a:spLocks/>
          </p:cNvSpPr>
          <p:nvPr/>
        </p:nvSpPr>
        <p:spPr>
          <a:xfrm>
            <a:off x="713162" y="1204972"/>
            <a:ext cx="3583066" cy="253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indent="0" algn="l"/>
            <a:r>
              <a:rPr lang="en-US" sz="1600" dirty="0"/>
              <a:t>Conforms to </a:t>
            </a:r>
            <a:r>
              <a:rPr lang="en-US" sz="1600" b="1" dirty="0"/>
              <a:t>the open/close principle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Adding new operations to existing structures without modifying the object structure</a:t>
            </a:r>
          </a:p>
          <a:p>
            <a:pPr marL="0" indent="0" algn="l"/>
            <a:r>
              <a:rPr lang="en-US" sz="1600" dirty="0"/>
              <a:t>Conforms to </a:t>
            </a:r>
            <a:r>
              <a:rPr lang="en-GB" sz="1600" b="1" i="0" dirty="0">
                <a:solidFill>
                  <a:srgbClr val="202122"/>
                </a:solidFill>
                <a:effectLst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t</a:t>
            </a:r>
            <a:r>
              <a:rPr lang="en-US" sz="1600" b="1" dirty="0"/>
              <a:t>he single responsibility principle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Implements the visitor pattern in a separate component</a:t>
            </a:r>
          </a:p>
          <a:p>
            <a:pPr marL="0" indent="0" algn="l"/>
            <a:r>
              <a:rPr lang="en-US" sz="1600" dirty="0"/>
              <a:t>Managing an algorithm from one single location</a:t>
            </a:r>
          </a:p>
          <a:p>
            <a:pPr marL="0" indent="0" algn="l"/>
            <a:r>
              <a:rPr lang="en" sz="1600" dirty="0"/>
              <a:t>Gathers related operation and separates unrelated ones</a:t>
            </a:r>
          </a:p>
          <a:p>
            <a:pPr marL="0" indent="0" algn="l"/>
            <a:r>
              <a:rPr lang="en" sz="1600" b="1" dirty="0"/>
              <a:t>Type safe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A</a:t>
            </a:r>
            <a:r>
              <a:rPr lang="en" dirty="0"/>
              <a:t>dding new element creates compilation error</a:t>
            </a:r>
          </a:p>
          <a:p>
            <a:pPr marL="0" indent="0" algn="l"/>
            <a:endParaRPr lang="en" dirty="0"/>
          </a:p>
          <a:p>
            <a:pPr marL="0" indent="0" algn="l"/>
            <a:endParaRPr lang="en-US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0" indent="0" algn="l"/>
            <a:endParaRPr lang="en-GB" dirty="0"/>
          </a:p>
          <a:p>
            <a:pPr marL="0" indent="0" algn="l"/>
            <a:endParaRPr lang="en-US" sz="1800" b="1" dirty="0"/>
          </a:p>
          <a:p>
            <a:pPr marL="0" indent="0" algn="l"/>
            <a:endParaRPr lang="en-GB" sz="1800" dirty="0"/>
          </a:p>
        </p:txBody>
      </p:sp>
      <p:sp>
        <p:nvSpPr>
          <p:cNvPr id="14" name="Google Shape;3959;p31">
            <a:extLst>
              <a:ext uri="{FF2B5EF4-FFF2-40B4-BE49-F238E27FC236}">
                <a16:creationId xmlns:a16="http://schemas.microsoft.com/office/drawing/2014/main" id="{237B66BC-1123-EB75-1B80-3C540CA72F0A}"/>
              </a:ext>
            </a:extLst>
          </p:cNvPr>
          <p:cNvSpPr/>
          <p:nvPr/>
        </p:nvSpPr>
        <p:spPr>
          <a:xfrm>
            <a:off x="497262" y="2202619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15" name="Google Shape;3959;p31">
            <a:extLst>
              <a:ext uri="{FF2B5EF4-FFF2-40B4-BE49-F238E27FC236}">
                <a16:creationId xmlns:a16="http://schemas.microsoft.com/office/drawing/2014/main" id="{F18DA20F-C90D-3D53-5F4F-761548E7DA5D}"/>
              </a:ext>
            </a:extLst>
          </p:cNvPr>
          <p:cNvSpPr/>
          <p:nvPr/>
        </p:nvSpPr>
        <p:spPr>
          <a:xfrm>
            <a:off x="497262" y="3113983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18" name="Google Shape;3962;p31">
            <a:extLst>
              <a:ext uri="{FF2B5EF4-FFF2-40B4-BE49-F238E27FC236}">
                <a16:creationId xmlns:a16="http://schemas.microsoft.com/office/drawing/2014/main" id="{A4A640AA-3CC7-403A-7F36-9BBA9D7CBDB7}"/>
              </a:ext>
            </a:extLst>
          </p:cNvPr>
          <p:cNvSpPr/>
          <p:nvPr/>
        </p:nvSpPr>
        <p:spPr>
          <a:xfrm>
            <a:off x="4877388" y="1814053"/>
            <a:ext cx="215900" cy="215900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313" y="5263"/>
                </a:moveTo>
                <a:cubicBezTo>
                  <a:pt x="12748" y="5263"/>
                  <a:pt x="13183" y="5429"/>
                  <a:pt x="13515" y="5761"/>
                </a:cubicBezTo>
                <a:cubicBezTo>
                  <a:pt x="14174" y="6424"/>
                  <a:pt x="14171" y="7496"/>
                  <a:pt x="13509" y="8155"/>
                </a:cubicBezTo>
                <a:lnTo>
                  <a:pt x="12030" y="9637"/>
                </a:lnTo>
                <a:lnTo>
                  <a:pt x="13512" y="11118"/>
                </a:lnTo>
                <a:cubicBezTo>
                  <a:pt x="14174" y="11778"/>
                  <a:pt x="14177" y="12850"/>
                  <a:pt x="13515" y="13512"/>
                </a:cubicBezTo>
                <a:cubicBezTo>
                  <a:pt x="13184" y="13844"/>
                  <a:pt x="12749" y="14011"/>
                  <a:pt x="12315" y="14011"/>
                </a:cubicBezTo>
                <a:cubicBezTo>
                  <a:pt x="11883" y="14011"/>
                  <a:pt x="11451" y="13847"/>
                  <a:pt x="11121" y="13518"/>
                </a:cubicBezTo>
                <a:lnTo>
                  <a:pt x="9636" y="12088"/>
                </a:lnTo>
                <a:lnTo>
                  <a:pt x="8152" y="13518"/>
                </a:lnTo>
                <a:cubicBezTo>
                  <a:pt x="7822" y="13847"/>
                  <a:pt x="7390" y="14011"/>
                  <a:pt x="6958" y="14011"/>
                </a:cubicBezTo>
                <a:cubicBezTo>
                  <a:pt x="6523" y="14011"/>
                  <a:pt x="6087" y="13844"/>
                  <a:pt x="5755" y="13512"/>
                </a:cubicBezTo>
                <a:cubicBezTo>
                  <a:pt x="5095" y="12850"/>
                  <a:pt x="5098" y="11778"/>
                  <a:pt x="5761" y="11118"/>
                </a:cubicBezTo>
                <a:lnTo>
                  <a:pt x="7239" y="9637"/>
                </a:lnTo>
                <a:lnTo>
                  <a:pt x="5758" y="8155"/>
                </a:lnTo>
                <a:cubicBezTo>
                  <a:pt x="5095" y="7496"/>
                  <a:pt x="5092" y="6424"/>
                  <a:pt x="5755" y="5761"/>
                </a:cubicBezTo>
                <a:cubicBezTo>
                  <a:pt x="6085" y="5429"/>
                  <a:pt x="6519" y="5263"/>
                  <a:pt x="6954" y="5263"/>
                </a:cubicBezTo>
                <a:cubicBezTo>
                  <a:pt x="7386" y="5263"/>
                  <a:pt x="7818" y="5428"/>
                  <a:pt x="8149" y="5758"/>
                </a:cubicBezTo>
                <a:lnTo>
                  <a:pt x="9633" y="7188"/>
                </a:lnTo>
                <a:lnTo>
                  <a:pt x="11118" y="5758"/>
                </a:lnTo>
                <a:cubicBezTo>
                  <a:pt x="11448" y="5428"/>
                  <a:pt x="11881" y="5263"/>
                  <a:pt x="12313" y="5263"/>
                </a:cubicBezTo>
                <a:close/>
                <a:moveTo>
                  <a:pt x="9636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2" y="4686"/>
                  <a:pt x="0" y="7098"/>
                  <a:pt x="0" y="9637"/>
                </a:cubicBezTo>
                <a:cubicBezTo>
                  <a:pt x="0" y="12175"/>
                  <a:pt x="1012" y="14587"/>
                  <a:pt x="2849" y="16424"/>
                </a:cubicBezTo>
                <a:cubicBezTo>
                  <a:pt x="4686" y="18261"/>
                  <a:pt x="7095" y="19273"/>
                  <a:pt x="9636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61" y="14587"/>
                  <a:pt x="19272" y="12175"/>
                  <a:pt x="19272" y="9637"/>
                </a:cubicBezTo>
                <a:cubicBezTo>
                  <a:pt x="19272" y="7098"/>
                  <a:pt x="18261" y="4686"/>
                  <a:pt x="16421" y="2849"/>
                </a:cubicBezTo>
                <a:cubicBezTo>
                  <a:pt x="14584" y="1012"/>
                  <a:pt x="12175" y="1"/>
                  <a:pt x="9636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20" name="Google Shape;3962;p31">
            <a:extLst>
              <a:ext uri="{FF2B5EF4-FFF2-40B4-BE49-F238E27FC236}">
                <a16:creationId xmlns:a16="http://schemas.microsoft.com/office/drawing/2014/main" id="{ECBCC754-BF70-E587-C52F-7C638E69B25E}"/>
              </a:ext>
            </a:extLst>
          </p:cNvPr>
          <p:cNvSpPr/>
          <p:nvPr/>
        </p:nvSpPr>
        <p:spPr>
          <a:xfrm>
            <a:off x="4877388" y="2274570"/>
            <a:ext cx="215900" cy="215900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313" y="5263"/>
                </a:moveTo>
                <a:cubicBezTo>
                  <a:pt x="12748" y="5263"/>
                  <a:pt x="13183" y="5429"/>
                  <a:pt x="13515" y="5761"/>
                </a:cubicBezTo>
                <a:cubicBezTo>
                  <a:pt x="14174" y="6424"/>
                  <a:pt x="14171" y="7496"/>
                  <a:pt x="13509" y="8155"/>
                </a:cubicBezTo>
                <a:lnTo>
                  <a:pt x="12030" y="9637"/>
                </a:lnTo>
                <a:lnTo>
                  <a:pt x="13512" y="11118"/>
                </a:lnTo>
                <a:cubicBezTo>
                  <a:pt x="14174" y="11778"/>
                  <a:pt x="14177" y="12850"/>
                  <a:pt x="13515" y="13512"/>
                </a:cubicBezTo>
                <a:cubicBezTo>
                  <a:pt x="13184" y="13844"/>
                  <a:pt x="12749" y="14011"/>
                  <a:pt x="12315" y="14011"/>
                </a:cubicBezTo>
                <a:cubicBezTo>
                  <a:pt x="11883" y="14011"/>
                  <a:pt x="11451" y="13847"/>
                  <a:pt x="11121" y="13518"/>
                </a:cubicBezTo>
                <a:lnTo>
                  <a:pt x="9636" y="12088"/>
                </a:lnTo>
                <a:lnTo>
                  <a:pt x="8152" y="13518"/>
                </a:lnTo>
                <a:cubicBezTo>
                  <a:pt x="7822" y="13847"/>
                  <a:pt x="7390" y="14011"/>
                  <a:pt x="6958" y="14011"/>
                </a:cubicBezTo>
                <a:cubicBezTo>
                  <a:pt x="6523" y="14011"/>
                  <a:pt x="6087" y="13844"/>
                  <a:pt x="5755" y="13512"/>
                </a:cubicBezTo>
                <a:cubicBezTo>
                  <a:pt x="5095" y="12850"/>
                  <a:pt x="5098" y="11778"/>
                  <a:pt x="5761" y="11118"/>
                </a:cubicBezTo>
                <a:lnTo>
                  <a:pt x="7239" y="9637"/>
                </a:lnTo>
                <a:lnTo>
                  <a:pt x="5758" y="8155"/>
                </a:lnTo>
                <a:cubicBezTo>
                  <a:pt x="5095" y="7496"/>
                  <a:pt x="5092" y="6424"/>
                  <a:pt x="5755" y="5761"/>
                </a:cubicBezTo>
                <a:cubicBezTo>
                  <a:pt x="6085" y="5429"/>
                  <a:pt x="6519" y="5263"/>
                  <a:pt x="6954" y="5263"/>
                </a:cubicBezTo>
                <a:cubicBezTo>
                  <a:pt x="7386" y="5263"/>
                  <a:pt x="7818" y="5428"/>
                  <a:pt x="8149" y="5758"/>
                </a:cubicBezTo>
                <a:lnTo>
                  <a:pt x="9633" y="7188"/>
                </a:lnTo>
                <a:lnTo>
                  <a:pt x="11118" y="5758"/>
                </a:lnTo>
                <a:cubicBezTo>
                  <a:pt x="11448" y="5428"/>
                  <a:pt x="11881" y="5263"/>
                  <a:pt x="12313" y="5263"/>
                </a:cubicBezTo>
                <a:close/>
                <a:moveTo>
                  <a:pt x="9636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2" y="4686"/>
                  <a:pt x="0" y="7098"/>
                  <a:pt x="0" y="9637"/>
                </a:cubicBezTo>
                <a:cubicBezTo>
                  <a:pt x="0" y="12175"/>
                  <a:pt x="1012" y="14587"/>
                  <a:pt x="2849" y="16424"/>
                </a:cubicBezTo>
                <a:cubicBezTo>
                  <a:pt x="4686" y="18261"/>
                  <a:pt x="7095" y="19273"/>
                  <a:pt x="9636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61" y="14587"/>
                  <a:pt x="19272" y="12175"/>
                  <a:pt x="19272" y="9637"/>
                </a:cubicBezTo>
                <a:cubicBezTo>
                  <a:pt x="19272" y="7098"/>
                  <a:pt x="18261" y="4686"/>
                  <a:pt x="16421" y="2849"/>
                </a:cubicBezTo>
                <a:cubicBezTo>
                  <a:pt x="14584" y="1012"/>
                  <a:pt x="12175" y="1"/>
                  <a:pt x="9636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  <p:sp>
        <p:nvSpPr>
          <p:cNvPr id="21" name="Google Shape;3959;p31">
            <a:extLst>
              <a:ext uri="{FF2B5EF4-FFF2-40B4-BE49-F238E27FC236}">
                <a16:creationId xmlns:a16="http://schemas.microsoft.com/office/drawing/2014/main" id="{6911B540-2206-50EA-FB6F-4C0EB21254CA}"/>
              </a:ext>
            </a:extLst>
          </p:cNvPr>
          <p:cNvSpPr/>
          <p:nvPr/>
        </p:nvSpPr>
        <p:spPr>
          <a:xfrm>
            <a:off x="497262" y="4090759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5D7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" grpId="0" uiExpand="1" build="p"/>
      <p:bldP spid="2" grpId="0" animBg="1"/>
      <p:bldP spid="3" grpId="0" animBg="1"/>
      <p:bldP spid="10" grpId="0" animBg="1"/>
      <p:bldP spid="8" grpId="0"/>
      <p:bldP spid="14" grpId="0" animBg="1"/>
      <p:bldP spid="15" grpId="0" animBg="1"/>
      <p:bldP spid="18" grpId="0" animBg="1"/>
      <p:bldP spid="20" grpId="0" animBg="1"/>
      <p:bldP spid="2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6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RELATIONS WITH OTHER PATTERNS</a:t>
            </a:r>
            <a:endParaRPr dirty="0"/>
          </a:p>
        </p:txBody>
      </p:sp>
      <p:sp>
        <p:nvSpPr>
          <p:cNvPr id="532" name="Google Shape;532;p62"/>
          <p:cNvSpPr txBox="1">
            <a:spLocks noGrp="1"/>
          </p:cNvSpPr>
          <p:nvPr>
            <p:ph type="subTitle" idx="1"/>
          </p:nvPr>
        </p:nvSpPr>
        <p:spPr>
          <a:xfrm>
            <a:off x="713620" y="1980950"/>
            <a:ext cx="7479403" cy="37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The visitor </a:t>
            </a:r>
            <a:r>
              <a:rPr lang="en-GB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can execute operations over various objects of different classes </a:t>
            </a:r>
            <a:r>
              <a:rPr lang="en-GB" b="0" i="0" dirty="0">
                <a:solidFill>
                  <a:schemeClr val="tx1"/>
                </a:solidFill>
                <a:effectLst/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and may initiate whatever is appropriate for the kind of object it encounters</a:t>
            </a:r>
            <a:endParaRPr dirty="0">
              <a:solidFill>
                <a:schemeClr val="tx1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533" name="Google Shape;533;p62"/>
          <p:cNvSpPr txBox="1">
            <a:spLocks noGrp="1"/>
          </p:cNvSpPr>
          <p:nvPr>
            <p:ph type="subTitle" idx="2"/>
          </p:nvPr>
        </p:nvSpPr>
        <p:spPr>
          <a:xfrm>
            <a:off x="713967" y="2956018"/>
            <a:ext cx="7716758" cy="37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Iterator can’t work across object structures with different types of elements – can add any type of object to a visitor interface</a:t>
            </a:r>
          </a:p>
        </p:txBody>
      </p:sp>
      <p:sp>
        <p:nvSpPr>
          <p:cNvPr id="534" name="Google Shape;534;p62"/>
          <p:cNvSpPr txBox="1">
            <a:spLocks noGrp="1"/>
          </p:cNvSpPr>
          <p:nvPr>
            <p:ph type="subTitle" idx="3"/>
          </p:nvPr>
        </p:nvSpPr>
        <p:spPr>
          <a:xfrm>
            <a:off x="711305" y="3928254"/>
            <a:ext cx="6952709" cy="37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The v</a:t>
            </a:r>
            <a:r>
              <a:rPr lang="en" dirty="0"/>
              <a:t>isitor can execute an operation over an object structure defined by the composite pattern</a:t>
            </a:r>
            <a:endParaRPr dirty="0"/>
          </a:p>
        </p:txBody>
      </p:sp>
      <p:sp>
        <p:nvSpPr>
          <p:cNvPr id="536" name="Google Shape;536;p62"/>
          <p:cNvSpPr txBox="1">
            <a:spLocks noGrp="1"/>
          </p:cNvSpPr>
          <p:nvPr>
            <p:ph type="subTitle" idx="5"/>
          </p:nvPr>
        </p:nvSpPr>
        <p:spPr>
          <a:xfrm>
            <a:off x="713621" y="1684400"/>
            <a:ext cx="4063200" cy="37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COMMAND</a:t>
            </a:r>
            <a:endParaRPr dirty="0"/>
          </a:p>
        </p:txBody>
      </p:sp>
      <p:sp>
        <p:nvSpPr>
          <p:cNvPr id="537" name="Google Shape;537;p62"/>
          <p:cNvSpPr txBox="1">
            <a:spLocks noGrp="1"/>
          </p:cNvSpPr>
          <p:nvPr>
            <p:ph type="subTitle" idx="6"/>
          </p:nvPr>
        </p:nvSpPr>
        <p:spPr>
          <a:xfrm>
            <a:off x="713150" y="2659651"/>
            <a:ext cx="4063200" cy="37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ITERATOR</a:t>
            </a:r>
            <a:endParaRPr dirty="0"/>
          </a:p>
        </p:txBody>
      </p:sp>
      <p:sp>
        <p:nvSpPr>
          <p:cNvPr id="538" name="Google Shape;538;p62"/>
          <p:cNvSpPr txBox="1">
            <a:spLocks noGrp="1"/>
          </p:cNvSpPr>
          <p:nvPr>
            <p:ph type="subTitle" idx="7"/>
          </p:nvPr>
        </p:nvSpPr>
        <p:spPr>
          <a:xfrm>
            <a:off x="713150" y="3631886"/>
            <a:ext cx="4063200" cy="37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COMPOSITE</a:t>
            </a:r>
            <a:endParaRPr dirty="0"/>
          </a:p>
        </p:txBody>
      </p:sp>
      <p:sp>
        <p:nvSpPr>
          <p:cNvPr id="541" name="Google Shape;541;p62"/>
          <p:cNvSpPr/>
          <p:nvPr/>
        </p:nvSpPr>
        <p:spPr>
          <a:xfrm>
            <a:off x="50" y="1684400"/>
            <a:ext cx="713100" cy="379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2" name="Google Shape;542;p62"/>
          <p:cNvSpPr/>
          <p:nvPr/>
        </p:nvSpPr>
        <p:spPr>
          <a:xfrm>
            <a:off x="50" y="2659651"/>
            <a:ext cx="713100" cy="379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3" name="Google Shape;543;p62"/>
          <p:cNvSpPr/>
          <p:nvPr/>
        </p:nvSpPr>
        <p:spPr>
          <a:xfrm>
            <a:off x="-1795" y="3631886"/>
            <a:ext cx="713100" cy="379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" name="Google Shape;386;p52">
            <a:extLst>
              <a:ext uri="{FF2B5EF4-FFF2-40B4-BE49-F238E27FC236}">
                <a16:creationId xmlns:a16="http://schemas.microsoft.com/office/drawing/2014/main" id="{22125836-AF43-581F-4E12-A5D9F8C637B8}"/>
              </a:ext>
            </a:extLst>
          </p:cNvPr>
          <p:cNvCxnSpPr/>
          <p:nvPr/>
        </p:nvCxnSpPr>
        <p:spPr>
          <a:xfrm>
            <a:off x="-39000" y="1029126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" grpId="0" build="p"/>
      <p:bldP spid="533" grpId="0" build="p"/>
      <p:bldP spid="534" grpId="0" build="p"/>
      <p:bldP spid="536" grpId="0" build="p"/>
      <p:bldP spid="537" grpId="0" build="p"/>
      <p:bldP spid="538" grpId="0" build="p"/>
      <p:bldP spid="541" grpId="0" animBg="1"/>
      <p:bldP spid="542" grpId="0" animBg="1"/>
      <p:bldP spid="54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81"/>
          <p:cNvSpPr txBox="1">
            <a:spLocks noGrp="1"/>
          </p:cNvSpPr>
          <p:nvPr>
            <p:ph type="title"/>
          </p:nvPr>
        </p:nvSpPr>
        <p:spPr>
          <a:xfrm>
            <a:off x="713225" y="1788375"/>
            <a:ext cx="3849000" cy="10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 YOU FOR YOUR ATTENTION!</a:t>
            </a:r>
            <a:endParaRPr dirty="0"/>
          </a:p>
        </p:txBody>
      </p:sp>
      <p:grpSp>
        <p:nvGrpSpPr>
          <p:cNvPr id="893" name="Google Shape;893;p81"/>
          <p:cNvGrpSpPr/>
          <p:nvPr/>
        </p:nvGrpSpPr>
        <p:grpSpPr>
          <a:xfrm>
            <a:off x="2511639" y="76175"/>
            <a:ext cx="12187666" cy="6109500"/>
            <a:chOff x="2511639" y="-25"/>
            <a:chExt cx="12187666" cy="6109500"/>
          </a:xfrm>
        </p:grpSpPr>
        <p:grpSp>
          <p:nvGrpSpPr>
            <p:cNvPr id="894" name="Google Shape;894;p81"/>
            <p:cNvGrpSpPr/>
            <p:nvPr/>
          </p:nvGrpSpPr>
          <p:grpSpPr>
            <a:xfrm>
              <a:off x="2511639" y="-25"/>
              <a:ext cx="11431058" cy="6109449"/>
              <a:chOff x="3883200" y="-25"/>
              <a:chExt cx="9623723" cy="5143500"/>
            </a:xfrm>
          </p:grpSpPr>
          <p:grpSp>
            <p:nvGrpSpPr>
              <p:cNvPr id="895" name="Google Shape;895;p81"/>
              <p:cNvGrpSpPr/>
              <p:nvPr/>
            </p:nvGrpSpPr>
            <p:grpSpPr>
              <a:xfrm>
                <a:off x="3883200" y="-25"/>
                <a:ext cx="8947590" cy="5143500"/>
                <a:chOff x="3883200" y="-25"/>
                <a:chExt cx="8947590" cy="5143500"/>
              </a:xfrm>
            </p:grpSpPr>
            <p:sp>
              <p:nvSpPr>
                <p:cNvPr id="896" name="Google Shape;896;p81"/>
                <p:cNvSpPr/>
                <p:nvPr/>
              </p:nvSpPr>
              <p:spPr>
                <a:xfrm flipH="1">
                  <a:off x="3883200" y="-25"/>
                  <a:ext cx="5260800" cy="5143500"/>
                </a:xfrm>
                <a:prstGeom prst="diagStripe">
                  <a:avLst>
                    <a:gd name="adj" fmla="val 83959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7" name="Google Shape;897;p81"/>
                <p:cNvSpPr/>
                <p:nvPr/>
              </p:nvSpPr>
              <p:spPr>
                <a:xfrm flipH="1">
                  <a:off x="4870813" y="-25"/>
                  <a:ext cx="5260800" cy="5143500"/>
                </a:xfrm>
                <a:prstGeom prst="diagStripe">
                  <a:avLst>
                    <a:gd name="adj" fmla="val 89896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8" name="Google Shape;898;p81"/>
                <p:cNvSpPr/>
                <p:nvPr/>
              </p:nvSpPr>
              <p:spPr>
                <a:xfrm flipH="1">
                  <a:off x="5545600" y="-25"/>
                  <a:ext cx="5260800" cy="5143500"/>
                </a:xfrm>
                <a:prstGeom prst="diagStripe">
                  <a:avLst>
                    <a:gd name="adj" fmla="val 89896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9" name="Google Shape;899;p81"/>
                <p:cNvSpPr/>
                <p:nvPr/>
              </p:nvSpPr>
              <p:spPr>
                <a:xfrm flipH="1">
                  <a:off x="6220400" y="-25"/>
                  <a:ext cx="5260800" cy="5143500"/>
                </a:xfrm>
                <a:prstGeom prst="diagStripe">
                  <a:avLst>
                    <a:gd name="adj" fmla="val 89896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0" name="Google Shape;900;p81"/>
                <p:cNvSpPr/>
                <p:nvPr/>
              </p:nvSpPr>
              <p:spPr>
                <a:xfrm flipH="1">
                  <a:off x="6895202" y="-25"/>
                  <a:ext cx="5260800" cy="5143500"/>
                </a:xfrm>
                <a:prstGeom prst="diagStripe">
                  <a:avLst>
                    <a:gd name="adj" fmla="val 89896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1" name="Google Shape;901;p81"/>
                <p:cNvSpPr/>
                <p:nvPr/>
              </p:nvSpPr>
              <p:spPr>
                <a:xfrm flipH="1">
                  <a:off x="7569990" y="-25"/>
                  <a:ext cx="5260800" cy="5143500"/>
                </a:xfrm>
                <a:prstGeom prst="diagStripe">
                  <a:avLst>
                    <a:gd name="adj" fmla="val 89896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902" name="Google Shape;902;p81"/>
              <p:cNvSpPr/>
              <p:nvPr/>
            </p:nvSpPr>
            <p:spPr>
              <a:xfrm flipH="1">
                <a:off x="8246123" y="-25"/>
                <a:ext cx="5260800" cy="5143500"/>
              </a:xfrm>
              <a:prstGeom prst="diagStripe">
                <a:avLst>
                  <a:gd name="adj" fmla="val 89896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03" name="Google Shape;903;p81"/>
            <p:cNvSpPr/>
            <p:nvPr/>
          </p:nvSpPr>
          <p:spPr>
            <a:xfrm flipH="1">
              <a:off x="8450605" y="-25"/>
              <a:ext cx="6248700" cy="6109500"/>
            </a:xfrm>
            <a:prstGeom prst="diagStripe">
              <a:avLst>
                <a:gd name="adj" fmla="val 89896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Google Shape;872;p80">
            <a:extLst>
              <a:ext uri="{FF2B5EF4-FFF2-40B4-BE49-F238E27FC236}">
                <a16:creationId xmlns:a16="http://schemas.microsoft.com/office/drawing/2014/main" id="{9AB3285F-7955-F8D6-2328-39AD604B5291}"/>
              </a:ext>
            </a:extLst>
          </p:cNvPr>
          <p:cNvSpPr txBox="1">
            <a:spLocks/>
          </p:cNvSpPr>
          <p:nvPr/>
        </p:nvSpPr>
        <p:spPr>
          <a:xfrm>
            <a:off x="1279722" y="3136349"/>
            <a:ext cx="3858600" cy="767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indent="0">
              <a:buSzPts val="1100"/>
              <a:buFont typeface="Arial"/>
              <a:buNone/>
            </a:pPr>
            <a:r>
              <a:rPr lang="en-US" sz="2000" dirty="0">
                <a:latin typeface="Space Mono"/>
                <a:ea typeface="Space Mono"/>
                <a:cs typeface="Space Mono"/>
                <a:sym typeface="Space Mono"/>
              </a:rPr>
              <a:t>ANY QUESTIONS?</a:t>
            </a:r>
          </a:p>
          <a:p>
            <a:pPr marL="0" indent="0">
              <a:buSzPts val="1100"/>
              <a:buFont typeface="Arial"/>
              <a:buNone/>
            </a:pPr>
            <a:endParaRPr lang="en-US" dirty="0"/>
          </a:p>
          <a:p>
            <a:pPr marL="0" indent="0">
              <a:buFont typeface="Roboto Condensed"/>
              <a:buNone/>
            </a:pPr>
            <a:endParaRPr lang="en-US" dirty="0"/>
          </a:p>
        </p:txBody>
      </p:sp>
      <p:grpSp>
        <p:nvGrpSpPr>
          <p:cNvPr id="2" name="Google Shape;6265;p96">
            <a:extLst>
              <a:ext uri="{FF2B5EF4-FFF2-40B4-BE49-F238E27FC236}">
                <a16:creationId xmlns:a16="http://schemas.microsoft.com/office/drawing/2014/main" id="{F4AFBB75-0E80-23CA-1E60-BDD492F14B20}"/>
              </a:ext>
            </a:extLst>
          </p:cNvPr>
          <p:cNvGrpSpPr/>
          <p:nvPr/>
        </p:nvGrpSpPr>
        <p:grpSpPr>
          <a:xfrm>
            <a:off x="937589" y="3166610"/>
            <a:ext cx="342148" cy="353645"/>
            <a:chOff x="-35118325" y="3202075"/>
            <a:chExt cx="281975" cy="291450"/>
          </a:xfrm>
          <a:solidFill>
            <a:schemeClr val="tx1"/>
          </a:solidFill>
        </p:grpSpPr>
        <p:sp>
          <p:nvSpPr>
            <p:cNvPr id="3" name="Google Shape;6266;p96">
              <a:extLst>
                <a:ext uri="{FF2B5EF4-FFF2-40B4-BE49-F238E27FC236}">
                  <a16:creationId xmlns:a16="http://schemas.microsoft.com/office/drawing/2014/main" id="{C07E423A-8D8C-0C1C-A994-0272AEE4D8E2}"/>
                </a:ext>
              </a:extLst>
            </p:cNvPr>
            <p:cNvSpPr/>
            <p:nvPr/>
          </p:nvSpPr>
          <p:spPr>
            <a:xfrm>
              <a:off x="-35008050" y="3202075"/>
              <a:ext cx="171700" cy="171250"/>
            </a:xfrm>
            <a:custGeom>
              <a:avLst/>
              <a:gdLst/>
              <a:ahLst/>
              <a:cxnLst/>
              <a:rect l="l" t="t" r="r" b="b"/>
              <a:pathLst>
                <a:path w="6868" h="6850" extrusionOk="0">
                  <a:moveTo>
                    <a:pt x="3466" y="1355"/>
                  </a:moveTo>
                  <a:cubicBezTo>
                    <a:pt x="4222" y="1355"/>
                    <a:pt x="4852" y="1985"/>
                    <a:pt x="4852" y="2741"/>
                  </a:cubicBezTo>
                  <a:lnTo>
                    <a:pt x="4852" y="4127"/>
                  </a:lnTo>
                  <a:cubicBezTo>
                    <a:pt x="4852" y="4348"/>
                    <a:pt x="4757" y="4600"/>
                    <a:pt x="4631" y="4821"/>
                  </a:cubicBezTo>
                  <a:lnTo>
                    <a:pt x="4726" y="4915"/>
                  </a:lnTo>
                  <a:cubicBezTo>
                    <a:pt x="4852" y="5041"/>
                    <a:pt x="4852" y="5262"/>
                    <a:pt x="4726" y="5388"/>
                  </a:cubicBezTo>
                  <a:cubicBezTo>
                    <a:pt x="4663" y="5451"/>
                    <a:pt x="4576" y="5482"/>
                    <a:pt x="4489" y="5482"/>
                  </a:cubicBezTo>
                  <a:cubicBezTo>
                    <a:pt x="4403" y="5482"/>
                    <a:pt x="4316" y="5451"/>
                    <a:pt x="4253" y="5388"/>
                  </a:cubicBezTo>
                  <a:lnTo>
                    <a:pt x="4190" y="5293"/>
                  </a:lnTo>
                  <a:cubicBezTo>
                    <a:pt x="3970" y="5419"/>
                    <a:pt x="3749" y="5514"/>
                    <a:pt x="3466" y="5514"/>
                  </a:cubicBezTo>
                  <a:cubicBezTo>
                    <a:pt x="2709" y="5514"/>
                    <a:pt x="2079" y="4884"/>
                    <a:pt x="2079" y="4127"/>
                  </a:cubicBezTo>
                  <a:lnTo>
                    <a:pt x="2079" y="2741"/>
                  </a:lnTo>
                  <a:cubicBezTo>
                    <a:pt x="2079" y="1985"/>
                    <a:pt x="2709" y="1355"/>
                    <a:pt x="3466" y="1355"/>
                  </a:cubicBezTo>
                  <a:close/>
                  <a:moveTo>
                    <a:pt x="3466" y="0"/>
                  </a:moveTo>
                  <a:cubicBezTo>
                    <a:pt x="1575" y="0"/>
                    <a:pt x="32" y="1576"/>
                    <a:pt x="32" y="3403"/>
                  </a:cubicBezTo>
                  <a:cubicBezTo>
                    <a:pt x="32" y="4001"/>
                    <a:pt x="189" y="4569"/>
                    <a:pt x="473" y="5104"/>
                  </a:cubicBezTo>
                  <a:lnTo>
                    <a:pt x="32" y="6396"/>
                  </a:lnTo>
                  <a:cubicBezTo>
                    <a:pt x="0" y="6522"/>
                    <a:pt x="32" y="6679"/>
                    <a:pt x="126" y="6774"/>
                  </a:cubicBezTo>
                  <a:cubicBezTo>
                    <a:pt x="172" y="6820"/>
                    <a:pt x="269" y="6849"/>
                    <a:pt x="367" y="6849"/>
                  </a:cubicBezTo>
                  <a:cubicBezTo>
                    <a:pt x="403" y="6849"/>
                    <a:pt x="439" y="6845"/>
                    <a:pt x="473" y="6837"/>
                  </a:cubicBezTo>
                  <a:lnTo>
                    <a:pt x="1764" y="6396"/>
                  </a:lnTo>
                  <a:cubicBezTo>
                    <a:pt x="2300" y="6679"/>
                    <a:pt x="2867" y="6837"/>
                    <a:pt x="3466" y="6837"/>
                  </a:cubicBezTo>
                  <a:cubicBezTo>
                    <a:pt x="5356" y="6837"/>
                    <a:pt x="6868" y="5293"/>
                    <a:pt x="6868" y="3403"/>
                  </a:cubicBezTo>
                  <a:cubicBezTo>
                    <a:pt x="6868" y="1513"/>
                    <a:pt x="5356" y="0"/>
                    <a:pt x="34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6267;p96">
              <a:extLst>
                <a:ext uri="{FF2B5EF4-FFF2-40B4-BE49-F238E27FC236}">
                  <a16:creationId xmlns:a16="http://schemas.microsoft.com/office/drawing/2014/main" id="{BD72A64D-050C-72D6-B658-2FECE574A108}"/>
                </a:ext>
              </a:extLst>
            </p:cNvPr>
            <p:cNvSpPr/>
            <p:nvPr/>
          </p:nvSpPr>
          <p:spPr>
            <a:xfrm>
              <a:off x="-34937975" y="3254050"/>
              <a:ext cx="33125" cy="67775"/>
            </a:xfrm>
            <a:custGeom>
              <a:avLst/>
              <a:gdLst/>
              <a:ahLst/>
              <a:cxnLst/>
              <a:rect l="l" t="t" r="r" b="b"/>
              <a:pathLst>
                <a:path w="1325" h="2711" extrusionOk="0">
                  <a:moveTo>
                    <a:pt x="663" y="1"/>
                  </a:moveTo>
                  <a:cubicBezTo>
                    <a:pt x="253" y="1"/>
                    <a:pt x="1" y="316"/>
                    <a:pt x="1" y="662"/>
                  </a:cubicBezTo>
                  <a:lnTo>
                    <a:pt x="1" y="2048"/>
                  </a:lnTo>
                  <a:cubicBezTo>
                    <a:pt x="1" y="2427"/>
                    <a:pt x="316" y="2710"/>
                    <a:pt x="663" y="2710"/>
                  </a:cubicBezTo>
                  <a:cubicBezTo>
                    <a:pt x="694" y="2710"/>
                    <a:pt x="789" y="2710"/>
                    <a:pt x="820" y="2679"/>
                  </a:cubicBezTo>
                  <a:lnTo>
                    <a:pt x="757" y="2584"/>
                  </a:lnTo>
                  <a:cubicBezTo>
                    <a:pt x="631" y="2490"/>
                    <a:pt x="631" y="2238"/>
                    <a:pt x="757" y="2111"/>
                  </a:cubicBezTo>
                  <a:cubicBezTo>
                    <a:pt x="804" y="2064"/>
                    <a:pt x="891" y="2041"/>
                    <a:pt x="978" y="2041"/>
                  </a:cubicBezTo>
                  <a:cubicBezTo>
                    <a:pt x="1064" y="2041"/>
                    <a:pt x="1151" y="2064"/>
                    <a:pt x="1198" y="2111"/>
                  </a:cubicBezTo>
                  <a:lnTo>
                    <a:pt x="1293" y="2206"/>
                  </a:lnTo>
                  <a:cubicBezTo>
                    <a:pt x="1293" y="2175"/>
                    <a:pt x="1324" y="2080"/>
                    <a:pt x="1324" y="2048"/>
                  </a:cubicBezTo>
                  <a:lnTo>
                    <a:pt x="1324" y="662"/>
                  </a:lnTo>
                  <a:cubicBezTo>
                    <a:pt x="1324" y="284"/>
                    <a:pt x="1041" y="1"/>
                    <a:pt x="6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6268;p96">
              <a:extLst>
                <a:ext uri="{FF2B5EF4-FFF2-40B4-BE49-F238E27FC236}">
                  <a16:creationId xmlns:a16="http://schemas.microsoft.com/office/drawing/2014/main" id="{7566E82B-4B57-F035-ACA0-EA569142FEEF}"/>
                </a:ext>
              </a:extLst>
            </p:cNvPr>
            <p:cNvSpPr/>
            <p:nvPr/>
          </p:nvSpPr>
          <p:spPr>
            <a:xfrm>
              <a:off x="-35085250" y="3338325"/>
              <a:ext cx="69325" cy="69350"/>
            </a:xfrm>
            <a:custGeom>
              <a:avLst/>
              <a:gdLst/>
              <a:ahLst/>
              <a:cxnLst/>
              <a:rect l="l" t="t" r="r" b="b"/>
              <a:pathLst>
                <a:path w="2773" h="2774" extrusionOk="0">
                  <a:moveTo>
                    <a:pt x="1387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64" y="2143"/>
                    <a:pt x="631" y="2773"/>
                    <a:pt x="1387" y="2773"/>
                  </a:cubicBezTo>
                  <a:cubicBezTo>
                    <a:pt x="2143" y="2773"/>
                    <a:pt x="2773" y="2143"/>
                    <a:pt x="2773" y="1387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6269;p96">
              <a:extLst>
                <a:ext uri="{FF2B5EF4-FFF2-40B4-BE49-F238E27FC236}">
                  <a16:creationId xmlns:a16="http://schemas.microsoft.com/office/drawing/2014/main" id="{7AB068B2-E0D4-7961-028E-F6FC03A27791}"/>
                </a:ext>
              </a:extLst>
            </p:cNvPr>
            <p:cNvSpPr/>
            <p:nvPr/>
          </p:nvSpPr>
          <p:spPr>
            <a:xfrm>
              <a:off x="-35118325" y="3424175"/>
              <a:ext cx="137075" cy="69350"/>
            </a:xfrm>
            <a:custGeom>
              <a:avLst/>
              <a:gdLst/>
              <a:ahLst/>
              <a:cxnLst/>
              <a:rect l="l" t="t" r="r" b="b"/>
              <a:pathLst>
                <a:path w="5483" h="2774" extrusionOk="0">
                  <a:moveTo>
                    <a:pt x="2741" y="1"/>
                  </a:moveTo>
                  <a:cubicBezTo>
                    <a:pt x="1387" y="1"/>
                    <a:pt x="221" y="1040"/>
                    <a:pt x="32" y="2364"/>
                  </a:cubicBezTo>
                  <a:cubicBezTo>
                    <a:pt x="0" y="2553"/>
                    <a:pt x="158" y="2773"/>
                    <a:pt x="347" y="2773"/>
                  </a:cubicBezTo>
                  <a:lnTo>
                    <a:pt x="5104" y="2773"/>
                  </a:lnTo>
                  <a:cubicBezTo>
                    <a:pt x="5325" y="2773"/>
                    <a:pt x="5482" y="2553"/>
                    <a:pt x="5482" y="2364"/>
                  </a:cubicBezTo>
                  <a:cubicBezTo>
                    <a:pt x="5262" y="1040"/>
                    <a:pt x="4127" y="1"/>
                    <a:pt x="27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p82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9" name="Google Shape;909;p82"/>
          <p:cNvSpPr txBox="1">
            <a:spLocks noGrp="1"/>
          </p:cNvSpPr>
          <p:nvPr>
            <p:ph type="body" idx="1"/>
          </p:nvPr>
        </p:nvSpPr>
        <p:spPr>
          <a:xfrm>
            <a:off x="713224" y="1152400"/>
            <a:ext cx="7717499" cy="31227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hlinkClick r:id="rId3"/>
              </a:rPr>
              <a:t>https://en.wikipedia.org/wiki/Visitor_pattern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>
                <a:hlinkClick r:id="rId4"/>
              </a:rPr>
              <a:t>https://refactoring.guru/design-patterns/visitor</a:t>
            </a:r>
            <a:r>
              <a:rPr lang="en-US" dirty="0"/>
              <a:t> 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altLang="cs-CZ" dirty="0"/>
              <a:t>E. Gamma, R. Helm, R. Johnson, J. </a:t>
            </a:r>
            <a:r>
              <a:rPr lang="en-US" altLang="cs-CZ" dirty="0" err="1"/>
              <a:t>Vlissides.Design</a:t>
            </a:r>
            <a:r>
              <a:rPr lang="en-US" altLang="cs-CZ" dirty="0"/>
              <a:t> Patterns </a:t>
            </a:r>
            <a:r>
              <a:rPr lang="en-US" altLang="cs-CZ" b="0" dirty="0"/>
              <a:t>Elements of Reusable Object-Oriented Software. </a:t>
            </a:r>
            <a:r>
              <a:rPr lang="en-US" altLang="cs-CZ" b="0" i="1" dirty="0"/>
              <a:t>1995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altLang="cs-CZ" b="0" dirty="0">
                <a:hlinkClick r:id="rId5"/>
              </a:rPr>
              <a:t>https://refactoring.guru/design-patterns/visitor-double-dispatch</a:t>
            </a:r>
            <a:endParaRPr lang="en-US" altLang="cs-CZ" b="0" dirty="0"/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altLang="cs-CZ" b="0" dirty="0">
                <a:hlinkClick r:id="rId6"/>
              </a:rPr>
              <a:t>https://en.wikipedia.org/wiki/Dynamic_dispatch</a:t>
            </a:r>
            <a:r>
              <a:rPr lang="en-US" altLang="cs-CZ" dirty="0"/>
              <a:t> 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altLang="cs-CZ" b="0" dirty="0">
                <a:hlinkClick r:id="rId7"/>
              </a:rPr>
              <a:t>https://en.wikipedia.org/wiki/Static_dispatch</a:t>
            </a:r>
            <a:r>
              <a:rPr lang="en-US" altLang="cs-CZ" b="0" dirty="0"/>
              <a:t> 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altLang="cs-CZ" b="0" dirty="0">
                <a:hlinkClick r:id="rId8"/>
              </a:rPr>
              <a:t>https://lukasatkinson.de/2016/dynamic-vs-static-dispatch/</a:t>
            </a:r>
            <a:r>
              <a:rPr lang="en-US" altLang="cs-CZ" b="0" dirty="0"/>
              <a:t> 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altLang="cs-CZ" b="0" dirty="0">
                <a:hlinkClick r:id="rId9"/>
              </a:rPr>
              <a:t>https://learn.microsoft.com/en-us/dotnet/csharp/advanced-topics/interop/using-type-dynamic?redirectedfrom=MSDN</a:t>
            </a:r>
            <a:endParaRPr lang="en-US" altLang="cs-CZ" b="0" dirty="0"/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altLang="cs-CZ" b="0" dirty="0">
                <a:hlinkClick r:id="rId10"/>
              </a:rPr>
              <a:t>https://www.modernescpp.com/index.php</a:t>
            </a:r>
            <a:r>
              <a:rPr lang="en-US" altLang="cs-CZ" b="0">
                <a:hlinkClick r:id="rId10"/>
              </a:rPr>
              <a:t>/visiting-a-std-variant-with-the-overload-pattern</a:t>
            </a:r>
            <a:r>
              <a:rPr lang="en-US" altLang="cs-CZ" b="0"/>
              <a:t> </a:t>
            </a:r>
            <a:endParaRPr lang="en-US" altLang="cs-CZ" b="0" dirty="0"/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altLang="cs-CZ" dirty="0">
                <a:hlinkClick r:id="rId11"/>
              </a:rPr>
              <a:t>https://www.baeldung.com/ddd-double-dispatch</a:t>
            </a:r>
            <a:r>
              <a:rPr lang="en-US" altLang="cs-CZ" dirty="0"/>
              <a:t> 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US" altLang="cs-CZ" dirty="0">
                <a:hlinkClick r:id="rId12"/>
              </a:rPr>
              <a:t>https://www.youtube.com/watch?v=AFsALrqFy_Q</a:t>
            </a:r>
            <a:r>
              <a:rPr lang="en-US" altLang="cs-CZ" dirty="0"/>
              <a:t> </a:t>
            </a:r>
            <a:endParaRPr lang="en-US" altLang="cs-CZ" b="0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910" name="Google Shape;910;p8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SOURCES</a:t>
            </a:r>
            <a:endParaRPr dirty="0"/>
          </a:p>
        </p:txBody>
      </p:sp>
      <p:grpSp>
        <p:nvGrpSpPr>
          <p:cNvPr id="2" name="Google Shape;5327;p94">
            <a:extLst>
              <a:ext uri="{FF2B5EF4-FFF2-40B4-BE49-F238E27FC236}">
                <a16:creationId xmlns:a16="http://schemas.microsoft.com/office/drawing/2014/main" id="{B5AB3F86-CC79-D100-9B69-FB34E5972013}"/>
              </a:ext>
            </a:extLst>
          </p:cNvPr>
          <p:cNvGrpSpPr/>
          <p:nvPr/>
        </p:nvGrpSpPr>
        <p:grpSpPr>
          <a:xfrm>
            <a:off x="341411" y="676605"/>
            <a:ext cx="371814" cy="338690"/>
            <a:chOff x="-40745125" y="3632900"/>
            <a:chExt cx="318225" cy="289875"/>
          </a:xfrm>
          <a:solidFill>
            <a:schemeClr val="tx1"/>
          </a:solidFill>
        </p:grpSpPr>
        <p:sp>
          <p:nvSpPr>
            <p:cNvPr id="3" name="Google Shape;5328;p94">
              <a:extLst>
                <a:ext uri="{FF2B5EF4-FFF2-40B4-BE49-F238E27FC236}">
                  <a16:creationId xmlns:a16="http://schemas.microsoft.com/office/drawing/2014/main" id="{9DD527A2-7817-9BF0-D426-BD7D129319DE}"/>
                </a:ext>
              </a:extLst>
            </p:cNvPr>
            <p:cNvSpPr/>
            <p:nvPr/>
          </p:nvSpPr>
          <p:spPr>
            <a:xfrm>
              <a:off x="-40745125" y="3632900"/>
              <a:ext cx="300125" cy="82725"/>
            </a:xfrm>
            <a:custGeom>
              <a:avLst/>
              <a:gdLst/>
              <a:ahLst/>
              <a:cxnLst/>
              <a:rect l="l" t="t" r="r" b="b"/>
              <a:pathLst>
                <a:path w="12005" h="3309" extrusionOk="0">
                  <a:moveTo>
                    <a:pt x="1671" y="0"/>
                  </a:moveTo>
                  <a:cubicBezTo>
                    <a:pt x="757" y="0"/>
                    <a:pt x="1" y="757"/>
                    <a:pt x="1" y="1670"/>
                  </a:cubicBezTo>
                  <a:cubicBezTo>
                    <a:pt x="1" y="2552"/>
                    <a:pt x="757" y="3308"/>
                    <a:pt x="1671" y="3308"/>
                  </a:cubicBezTo>
                  <a:lnTo>
                    <a:pt x="11469" y="3308"/>
                  </a:lnTo>
                  <a:cubicBezTo>
                    <a:pt x="11815" y="3308"/>
                    <a:pt x="12004" y="2930"/>
                    <a:pt x="11784" y="2647"/>
                  </a:cubicBezTo>
                  <a:cubicBezTo>
                    <a:pt x="11595" y="2363"/>
                    <a:pt x="11469" y="2017"/>
                    <a:pt x="11469" y="1670"/>
                  </a:cubicBezTo>
                  <a:cubicBezTo>
                    <a:pt x="11469" y="1292"/>
                    <a:pt x="11595" y="946"/>
                    <a:pt x="11784" y="662"/>
                  </a:cubicBezTo>
                  <a:cubicBezTo>
                    <a:pt x="11973" y="410"/>
                    <a:pt x="11784" y="0"/>
                    <a:pt x="114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5329;p94">
              <a:extLst>
                <a:ext uri="{FF2B5EF4-FFF2-40B4-BE49-F238E27FC236}">
                  <a16:creationId xmlns:a16="http://schemas.microsoft.com/office/drawing/2014/main" id="{30E5469B-BCF3-A2D8-D5A3-3F3190D44FB7}"/>
                </a:ext>
              </a:extLst>
            </p:cNvPr>
            <p:cNvSpPr/>
            <p:nvPr/>
          </p:nvSpPr>
          <p:spPr>
            <a:xfrm>
              <a:off x="-40508050" y="3736075"/>
              <a:ext cx="21300" cy="82725"/>
            </a:xfrm>
            <a:custGeom>
              <a:avLst/>
              <a:gdLst/>
              <a:ahLst/>
              <a:cxnLst/>
              <a:rect l="l" t="t" r="r" b="b"/>
              <a:pathLst>
                <a:path w="852" h="3309" extrusionOk="0">
                  <a:moveTo>
                    <a:pt x="1" y="1"/>
                  </a:moveTo>
                  <a:lnTo>
                    <a:pt x="1" y="3309"/>
                  </a:lnTo>
                  <a:lnTo>
                    <a:pt x="852" y="3309"/>
                  </a:lnTo>
                  <a:lnTo>
                    <a:pt x="85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5330;p94">
              <a:extLst>
                <a:ext uri="{FF2B5EF4-FFF2-40B4-BE49-F238E27FC236}">
                  <a16:creationId xmlns:a16="http://schemas.microsoft.com/office/drawing/2014/main" id="{C45AE07D-6F34-B8E2-9400-7A2E39660C49}"/>
                </a:ext>
              </a:extLst>
            </p:cNvPr>
            <p:cNvSpPr/>
            <p:nvPr/>
          </p:nvSpPr>
          <p:spPr>
            <a:xfrm>
              <a:off x="-40466300" y="3736875"/>
              <a:ext cx="39400" cy="82725"/>
            </a:xfrm>
            <a:custGeom>
              <a:avLst/>
              <a:gdLst/>
              <a:ahLst/>
              <a:cxnLst/>
              <a:rect l="l" t="t" r="r" b="b"/>
              <a:pathLst>
                <a:path w="1576" h="3309" extrusionOk="0">
                  <a:moveTo>
                    <a:pt x="1" y="0"/>
                  </a:moveTo>
                  <a:lnTo>
                    <a:pt x="1" y="3308"/>
                  </a:lnTo>
                  <a:lnTo>
                    <a:pt x="1198" y="3308"/>
                  </a:lnTo>
                  <a:cubicBezTo>
                    <a:pt x="1387" y="3277"/>
                    <a:pt x="1576" y="3088"/>
                    <a:pt x="1576" y="2899"/>
                  </a:cubicBezTo>
                  <a:lnTo>
                    <a:pt x="1576" y="410"/>
                  </a:lnTo>
                  <a:cubicBezTo>
                    <a:pt x="1576" y="158"/>
                    <a:pt x="1387" y="0"/>
                    <a:pt x="11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5331;p94">
              <a:extLst>
                <a:ext uri="{FF2B5EF4-FFF2-40B4-BE49-F238E27FC236}">
                  <a16:creationId xmlns:a16="http://schemas.microsoft.com/office/drawing/2014/main" id="{E071B099-7BE6-E838-5A4D-A7B894C50262}"/>
                </a:ext>
              </a:extLst>
            </p:cNvPr>
            <p:cNvSpPr/>
            <p:nvPr/>
          </p:nvSpPr>
          <p:spPr>
            <a:xfrm>
              <a:off x="-40723050" y="3736075"/>
              <a:ext cx="194550" cy="82725"/>
            </a:xfrm>
            <a:custGeom>
              <a:avLst/>
              <a:gdLst/>
              <a:ahLst/>
              <a:cxnLst/>
              <a:rect l="l" t="t" r="r" b="b"/>
              <a:pathLst>
                <a:path w="7782" h="3309" extrusionOk="0">
                  <a:moveTo>
                    <a:pt x="441" y="1"/>
                  </a:moveTo>
                  <a:cubicBezTo>
                    <a:pt x="189" y="1"/>
                    <a:pt x="0" y="221"/>
                    <a:pt x="0" y="442"/>
                  </a:cubicBezTo>
                  <a:lnTo>
                    <a:pt x="0" y="2931"/>
                  </a:lnTo>
                  <a:cubicBezTo>
                    <a:pt x="0" y="3151"/>
                    <a:pt x="189" y="3309"/>
                    <a:pt x="441" y="3309"/>
                  </a:cubicBezTo>
                  <a:lnTo>
                    <a:pt x="7782" y="3309"/>
                  </a:lnTo>
                  <a:lnTo>
                    <a:pt x="77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5332;p94">
              <a:extLst>
                <a:ext uri="{FF2B5EF4-FFF2-40B4-BE49-F238E27FC236}">
                  <a16:creationId xmlns:a16="http://schemas.microsoft.com/office/drawing/2014/main" id="{80C20BF5-259C-A310-A1EE-E49092EF227A}"/>
                </a:ext>
              </a:extLst>
            </p:cNvPr>
            <p:cNvSpPr/>
            <p:nvPr/>
          </p:nvSpPr>
          <p:spPr>
            <a:xfrm>
              <a:off x="-40681325" y="3839250"/>
              <a:ext cx="21300" cy="82725"/>
            </a:xfrm>
            <a:custGeom>
              <a:avLst/>
              <a:gdLst/>
              <a:ahLst/>
              <a:cxnLst/>
              <a:rect l="l" t="t" r="r" b="b"/>
              <a:pathLst>
                <a:path w="852" h="3309" extrusionOk="0">
                  <a:moveTo>
                    <a:pt x="1" y="1"/>
                  </a:moveTo>
                  <a:lnTo>
                    <a:pt x="1" y="3309"/>
                  </a:lnTo>
                  <a:lnTo>
                    <a:pt x="851" y="3309"/>
                  </a:lnTo>
                  <a:lnTo>
                    <a:pt x="85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5333;p94">
              <a:extLst>
                <a:ext uri="{FF2B5EF4-FFF2-40B4-BE49-F238E27FC236}">
                  <a16:creationId xmlns:a16="http://schemas.microsoft.com/office/drawing/2014/main" id="{D0AAEBD0-BE6B-ADCB-BE56-EDE17FB7CFC1}"/>
                </a:ext>
              </a:extLst>
            </p:cNvPr>
            <p:cNvSpPr/>
            <p:nvPr/>
          </p:nvSpPr>
          <p:spPr>
            <a:xfrm>
              <a:off x="-40639575" y="3840825"/>
              <a:ext cx="190625" cy="81950"/>
            </a:xfrm>
            <a:custGeom>
              <a:avLst/>
              <a:gdLst/>
              <a:ahLst/>
              <a:cxnLst/>
              <a:rect l="l" t="t" r="r" b="b"/>
              <a:pathLst>
                <a:path w="7625" h="3278" extrusionOk="0">
                  <a:moveTo>
                    <a:pt x="1" y="1"/>
                  </a:moveTo>
                  <a:lnTo>
                    <a:pt x="1" y="3277"/>
                  </a:lnTo>
                  <a:lnTo>
                    <a:pt x="7247" y="3277"/>
                  </a:lnTo>
                  <a:cubicBezTo>
                    <a:pt x="7467" y="3277"/>
                    <a:pt x="7625" y="3057"/>
                    <a:pt x="7625" y="2868"/>
                  </a:cubicBezTo>
                  <a:lnTo>
                    <a:pt x="7625" y="379"/>
                  </a:lnTo>
                  <a:cubicBezTo>
                    <a:pt x="7625" y="158"/>
                    <a:pt x="7436" y="1"/>
                    <a:pt x="72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5334;p94">
              <a:extLst>
                <a:ext uri="{FF2B5EF4-FFF2-40B4-BE49-F238E27FC236}">
                  <a16:creationId xmlns:a16="http://schemas.microsoft.com/office/drawing/2014/main" id="{46E22A9D-4C0D-528F-B316-EF17E57CE829}"/>
                </a:ext>
              </a:extLst>
            </p:cNvPr>
            <p:cNvSpPr/>
            <p:nvPr/>
          </p:nvSpPr>
          <p:spPr>
            <a:xfrm>
              <a:off x="-40745125" y="3840050"/>
              <a:ext cx="43350" cy="82725"/>
            </a:xfrm>
            <a:custGeom>
              <a:avLst/>
              <a:gdLst/>
              <a:ahLst/>
              <a:cxnLst/>
              <a:rect l="l" t="t" r="r" b="b"/>
              <a:pathLst>
                <a:path w="1734" h="3309" extrusionOk="0">
                  <a:moveTo>
                    <a:pt x="442" y="0"/>
                  </a:moveTo>
                  <a:cubicBezTo>
                    <a:pt x="190" y="0"/>
                    <a:pt x="1" y="189"/>
                    <a:pt x="1" y="378"/>
                  </a:cubicBezTo>
                  <a:lnTo>
                    <a:pt x="1" y="2867"/>
                  </a:lnTo>
                  <a:cubicBezTo>
                    <a:pt x="1" y="3088"/>
                    <a:pt x="190" y="3308"/>
                    <a:pt x="442" y="3308"/>
                  </a:cubicBezTo>
                  <a:lnTo>
                    <a:pt x="1734" y="3308"/>
                  </a:lnTo>
                  <a:lnTo>
                    <a:pt x="173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BCA799E-5C2E-A0D4-AE5C-FDC2F8505B69}"/>
              </a:ext>
            </a:extLst>
          </p:cNvPr>
          <p:cNvSpPr/>
          <p:nvPr/>
        </p:nvSpPr>
        <p:spPr>
          <a:xfrm>
            <a:off x="-283500" y="4532759"/>
            <a:ext cx="9527052" cy="2742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6480E82-B926-E424-3F37-45466FD3C52A}"/>
              </a:ext>
            </a:extLst>
          </p:cNvPr>
          <p:cNvSpPr/>
          <p:nvPr/>
        </p:nvSpPr>
        <p:spPr>
          <a:xfrm>
            <a:off x="-283500" y="-2629"/>
            <a:ext cx="9527052" cy="2742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Google Shape;386;p52">
            <a:extLst>
              <a:ext uri="{FF2B5EF4-FFF2-40B4-BE49-F238E27FC236}">
                <a16:creationId xmlns:a16="http://schemas.microsoft.com/office/drawing/2014/main" id="{E6F06314-9BB8-B99E-CEA2-781871891943}"/>
              </a:ext>
            </a:extLst>
          </p:cNvPr>
          <p:cNvCxnSpPr/>
          <p:nvPr/>
        </p:nvCxnSpPr>
        <p:spPr>
          <a:xfrm>
            <a:off x="0" y="375057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F7B1CFEE-890A-296F-3B71-1E5EBBBDE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50" y="151794"/>
            <a:ext cx="7717500" cy="612900"/>
          </a:xfrm>
        </p:spPr>
        <p:txBody>
          <a:bodyPr/>
          <a:lstStyle/>
          <a:p>
            <a:pPr algn="ctr"/>
            <a:r>
              <a:rPr lang="en" dirty="0"/>
              <a:t>EXPRESSION EVALUATION</a:t>
            </a:r>
            <a:endParaRPr lang="sk-SK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2B823A-C654-155B-2C0C-56CB1B24E96A}"/>
              </a:ext>
            </a:extLst>
          </p:cNvPr>
          <p:cNvSpPr txBox="1"/>
          <p:nvPr/>
        </p:nvSpPr>
        <p:spPr>
          <a:xfrm>
            <a:off x="356527" y="754370"/>
            <a:ext cx="4111200" cy="4131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ValueExpression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UnaryExpression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 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Child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sealed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UnaryMinusExpression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UnaryExpression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-</a:t>
            </a:r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Child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BinaryExpression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LeftChild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RightChild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en-GB" sz="1050" b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r>
              <a:rPr lang="en-GB" sz="1050" b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3C6E4D-52C3-BC84-11DB-28FF0B5946C1}"/>
              </a:ext>
            </a:extLst>
          </p:cNvPr>
          <p:cNvSpPr txBox="1"/>
          <p:nvPr/>
        </p:nvSpPr>
        <p:spPr>
          <a:xfrm>
            <a:off x="4676273" y="757064"/>
            <a:ext cx="4111200" cy="3808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sealed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BinaryExpression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LeftChild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+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RightChild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sealed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MinusExpression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BinaryExpression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LeftChild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-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RightChild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sealed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MultiplyExpression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BinaryExpression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LeftChild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*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RightChild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sealed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DivideExpression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BinaryExpression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LeftChild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/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RightChild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8534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F7B1CFEE-890A-296F-3B71-1E5EBBBDE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50" y="97097"/>
            <a:ext cx="7717500" cy="612900"/>
          </a:xfrm>
        </p:spPr>
        <p:txBody>
          <a:bodyPr/>
          <a:lstStyle/>
          <a:p>
            <a:pPr algn="ctr"/>
            <a:r>
              <a:rPr lang="en" dirty="0"/>
              <a:t>ADDING NEW FUNCTION</a:t>
            </a:r>
            <a:endParaRPr lang="sk-SK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675CC1-8A63-607F-7B7D-99FA112C1740}"/>
              </a:ext>
            </a:extLst>
          </p:cNvPr>
          <p:cNvSpPr txBox="1"/>
          <p:nvPr/>
        </p:nvSpPr>
        <p:spPr>
          <a:xfrm>
            <a:off x="352350" y="709997"/>
            <a:ext cx="4111366" cy="28392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double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EvalDouble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ValueExpression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}</a:t>
            </a:r>
            <a:endParaRPr lang="sk-SK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  <a:endParaRPr lang="sk-SK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double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EvalDouble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425931-719A-1886-C92E-D85240EE3C9D}"/>
              </a:ext>
            </a:extLst>
          </p:cNvPr>
          <p:cNvSpPr txBox="1"/>
          <p:nvPr/>
        </p:nvSpPr>
        <p:spPr>
          <a:xfrm>
            <a:off x="4680284" y="709997"/>
            <a:ext cx="4111366" cy="15465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sealed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BinaryExpression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LeftChild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+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RightChild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  <a:endParaRPr lang="sk-SK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double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EvalDouble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LeftChild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+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RightChild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337268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F7B1CFEE-890A-296F-3B71-1E5EBBBDE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50" y="82467"/>
            <a:ext cx="7717500" cy="612900"/>
          </a:xfrm>
        </p:spPr>
        <p:txBody>
          <a:bodyPr/>
          <a:lstStyle/>
          <a:p>
            <a:pPr algn="ctr"/>
            <a:r>
              <a:rPr lang="en" dirty="0"/>
              <a:t>ADDING MORE FUNCTIONS</a:t>
            </a:r>
            <a:endParaRPr lang="sk-SK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DA1DE9-F874-BF07-AA30-17F9CC6AB3BE}"/>
              </a:ext>
            </a:extLst>
          </p:cNvPr>
          <p:cNvSpPr txBox="1"/>
          <p:nvPr/>
        </p:nvSpPr>
        <p:spPr>
          <a:xfrm>
            <a:off x="352352" y="695367"/>
            <a:ext cx="4111364" cy="34855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sk-SK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double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EvalDouble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PrintInInfixNotation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  <a:endParaRPr lang="sk-SK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ValueExpression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sk-SK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sk-SK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double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EvalDouble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sk-SK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PrintInInfixNotation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sk-SK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ToString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4A19FB-B44F-501A-D88D-73D476493EB3}"/>
              </a:ext>
            </a:extLst>
          </p:cNvPr>
          <p:cNvSpPr txBox="1"/>
          <p:nvPr/>
        </p:nvSpPr>
        <p:spPr>
          <a:xfrm>
            <a:off x="4680284" y="695367"/>
            <a:ext cx="4111364" cy="21929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sealed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BinaryExpression</a:t>
            </a:r>
            <a:r>
              <a:rPr lang="sk-SK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sk-SK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LeftChild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+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RightChild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double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EvalDouble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sk-SK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LeftChild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+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RightChild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Eval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PrintInInfixNotation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</a:t>
            </a:r>
            <a:r>
              <a:rPr lang="sk-SK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// some code</a:t>
            </a: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562779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8A21EB-640D-DF1B-C6E0-B47A65628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25" y="448060"/>
            <a:ext cx="7717500" cy="612900"/>
          </a:xfrm>
        </p:spPr>
        <p:txBody>
          <a:bodyPr/>
          <a:lstStyle/>
          <a:p>
            <a:r>
              <a:rPr lang="en-US" dirty="0"/>
              <a:t>THE SOLUTION – 1</a:t>
            </a:r>
            <a:r>
              <a:rPr lang="en-US" baseline="30000" dirty="0"/>
              <a:t>st</a:t>
            </a:r>
            <a:r>
              <a:rPr lang="en-US" dirty="0"/>
              <a:t> STEP</a:t>
            </a:r>
            <a:endParaRPr lang="sk-SK" dirty="0"/>
          </a:p>
        </p:txBody>
      </p:sp>
      <p:grpSp>
        <p:nvGrpSpPr>
          <p:cNvPr id="5" name="Google Shape;6855;p97">
            <a:extLst>
              <a:ext uri="{FF2B5EF4-FFF2-40B4-BE49-F238E27FC236}">
                <a16:creationId xmlns:a16="http://schemas.microsoft.com/office/drawing/2014/main" id="{8194CCB7-2425-B311-0DE7-84C3C4EB7F52}"/>
              </a:ext>
            </a:extLst>
          </p:cNvPr>
          <p:cNvGrpSpPr/>
          <p:nvPr/>
        </p:nvGrpSpPr>
        <p:grpSpPr>
          <a:xfrm>
            <a:off x="414848" y="577250"/>
            <a:ext cx="298377" cy="354519"/>
            <a:chOff x="-48233050" y="3569725"/>
            <a:chExt cx="252050" cy="299475"/>
          </a:xfrm>
          <a:solidFill>
            <a:schemeClr val="tx1"/>
          </a:solidFill>
        </p:grpSpPr>
        <p:sp>
          <p:nvSpPr>
            <p:cNvPr id="6" name="Google Shape;6856;p97">
              <a:extLst>
                <a:ext uri="{FF2B5EF4-FFF2-40B4-BE49-F238E27FC236}">
                  <a16:creationId xmlns:a16="http://schemas.microsoft.com/office/drawing/2014/main" id="{A84CA68D-74DC-D240-8E71-2B666D9DF94E}"/>
                </a:ext>
              </a:extLst>
            </p:cNvPr>
            <p:cNvSpPr/>
            <p:nvPr/>
          </p:nvSpPr>
          <p:spPr>
            <a:xfrm>
              <a:off x="-48233050" y="3569725"/>
              <a:ext cx="252050" cy="299475"/>
            </a:xfrm>
            <a:custGeom>
              <a:avLst/>
              <a:gdLst/>
              <a:ahLst/>
              <a:cxnLst/>
              <a:rect l="l" t="t" r="r" b="b"/>
              <a:pathLst>
                <a:path w="10082" h="11979" extrusionOk="0">
                  <a:moveTo>
                    <a:pt x="5230" y="1393"/>
                  </a:moveTo>
                  <a:cubicBezTo>
                    <a:pt x="5419" y="1393"/>
                    <a:pt x="5577" y="1551"/>
                    <a:pt x="5577" y="1740"/>
                  </a:cubicBezTo>
                  <a:lnTo>
                    <a:pt x="5577" y="1960"/>
                  </a:lnTo>
                  <a:cubicBezTo>
                    <a:pt x="5703" y="2023"/>
                    <a:pt x="5829" y="2086"/>
                    <a:pt x="5923" y="2181"/>
                  </a:cubicBezTo>
                  <a:lnTo>
                    <a:pt x="6144" y="2055"/>
                  </a:lnTo>
                  <a:cubicBezTo>
                    <a:pt x="6194" y="2025"/>
                    <a:pt x="6251" y="2011"/>
                    <a:pt x="6308" y="2011"/>
                  </a:cubicBezTo>
                  <a:cubicBezTo>
                    <a:pt x="6430" y="2011"/>
                    <a:pt x="6552" y="2074"/>
                    <a:pt x="6616" y="2181"/>
                  </a:cubicBezTo>
                  <a:lnTo>
                    <a:pt x="7309" y="3410"/>
                  </a:lnTo>
                  <a:cubicBezTo>
                    <a:pt x="7467" y="3725"/>
                    <a:pt x="7246" y="3819"/>
                    <a:pt x="6963" y="3977"/>
                  </a:cubicBezTo>
                  <a:lnTo>
                    <a:pt x="6963" y="4386"/>
                  </a:lnTo>
                  <a:cubicBezTo>
                    <a:pt x="7246" y="4544"/>
                    <a:pt x="7467" y="4670"/>
                    <a:pt x="7309" y="4985"/>
                  </a:cubicBezTo>
                  <a:lnTo>
                    <a:pt x="6616" y="6182"/>
                  </a:lnTo>
                  <a:cubicBezTo>
                    <a:pt x="6531" y="6289"/>
                    <a:pt x="6417" y="6366"/>
                    <a:pt x="6303" y="6366"/>
                  </a:cubicBezTo>
                  <a:cubicBezTo>
                    <a:pt x="6249" y="6366"/>
                    <a:pt x="6195" y="6349"/>
                    <a:pt x="6144" y="6308"/>
                  </a:cubicBezTo>
                  <a:lnTo>
                    <a:pt x="5923" y="6182"/>
                  </a:lnTo>
                  <a:cubicBezTo>
                    <a:pt x="5829" y="6277"/>
                    <a:pt x="5703" y="6340"/>
                    <a:pt x="5577" y="6403"/>
                  </a:cubicBezTo>
                  <a:lnTo>
                    <a:pt x="5577" y="6623"/>
                  </a:lnTo>
                  <a:cubicBezTo>
                    <a:pt x="5577" y="6812"/>
                    <a:pt x="5419" y="6970"/>
                    <a:pt x="5230" y="6970"/>
                  </a:cubicBezTo>
                  <a:lnTo>
                    <a:pt x="3812" y="6970"/>
                  </a:lnTo>
                  <a:cubicBezTo>
                    <a:pt x="3623" y="6970"/>
                    <a:pt x="3466" y="6812"/>
                    <a:pt x="3466" y="6623"/>
                  </a:cubicBezTo>
                  <a:lnTo>
                    <a:pt x="3466" y="6403"/>
                  </a:lnTo>
                  <a:cubicBezTo>
                    <a:pt x="3340" y="6340"/>
                    <a:pt x="3214" y="6277"/>
                    <a:pt x="3119" y="6182"/>
                  </a:cubicBezTo>
                  <a:lnTo>
                    <a:pt x="2899" y="6308"/>
                  </a:lnTo>
                  <a:cubicBezTo>
                    <a:pt x="2848" y="6338"/>
                    <a:pt x="2791" y="6352"/>
                    <a:pt x="2734" y="6352"/>
                  </a:cubicBezTo>
                  <a:cubicBezTo>
                    <a:pt x="2613" y="6352"/>
                    <a:pt x="2490" y="6289"/>
                    <a:pt x="2426" y="6182"/>
                  </a:cubicBezTo>
                  <a:lnTo>
                    <a:pt x="1733" y="4985"/>
                  </a:lnTo>
                  <a:cubicBezTo>
                    <a:pt x="1638" y="4827"/>
                    <a:pt x="1670" y="4575"/>
                    <a:pt x="1859" y="4512"/>
                  </a:cubicBezTo>
                  <a:lnTo>
                    <a:pt x="2048" y="4386"/>
                  </a:lnTo>
                  <a:lnTo>
                    <a:pt x="2048" y="3977"/>
                  </a:lnTo>
                  <a:lnTo>
                    <a:pt x="1859" y="3882"/>
                  </a:lnTo>
                  <a:cubicBezTo>
                    <a:pt x="1702" y="3788"/>
                    <a:pt x="1607" y="3536"/>
                    <a:pt x="1733" y="3410"/>
                  </a:cubicBezTo>
                  <a:lnTo>
                    <a:pt x="2426" y="2181"/>
                  </a:lnTo>
                  <a:cubicBezTo>
                    <a:pt x="2490" y="2074"/>
                    <a:pt x="2612" y="1997"/>
                    <a:pt x="2733" y="1997"/>
                  </a:cubicBezTo>
                  <a:cubicBezTo>
                    <a:pt x="2790" y="1997"/>
                    <a:pt x="2848" y="2014"/>
                    <a:pt x="2899" y="2055"/>
                  </a:cubicBezTo>
                  <a:lnTo>
                    <a:pt x="3119" y="2181"/>
                  </a:lnTo>
                  <a:cubicBezTo>
                    <a:pt x="3214" y="2086"/>
                    <a:pt x="3340" y="2023"/>
                    <a:pt x="3466" y="1960"/>
                  </a:cubicBezTo>
                  <a:lnTo>
                    <a:pt x="3466" y="1740"/>
                  </a:lnTo>
                  <a:cubicBezTo>
                    <a:pt x="3466" y="1551"/>
                    <a:pt x="3623" y="1393"/>
                    <a:pt x="3812" y="1393"/>
                  </a:cubicBezTo>
                  <a:close/>
                  <a:moveTo>
                    <a:pt x="4547" y="0"/>
                  </a:moveTo>
                  <a:cubicBezTo>
                    <a:pt x="3499" y="0"/>
                    <a:pt x="2484" y="337"/>
                    <a:pt x="1670" y="984"/>
                  </a:cubicBezTo>
                  <a:cubicBezTo>
                    <a:pt x="630" y="1866"/>
                    <a:pt x="0" y="3158"/>
                    <a:pt x="0" y="4544"/>
                  </a:cubicBezTo>
                  <a:cubicBezTo>
                    <a:pt x="0" y="5804"/>
                    <a:pt x="504" y="6970"/>
                    <a:pt x="1418" y="7852"/>
                  </a:cubicBezTo>
                  <a:lnTo>
                    <a:pt x="1418" y="11632"/>
                  </a:lnTo>
                  <a:cubicBezTo>
                    <a:pt x="1418" y="11821"/>
                    <a:pt x="1575" y="11979"/>
                    <a:pt x="1765" y="11979"/>
                  </a:cubicBezTo>
                  <a:lnTo>
                    <a:pt x="5986" y="11979"/>
                  </a:lnTo>
                  <a:cubicBezTo>
                    <a:pt x="6175" y="11979"/>
                    <a:pt x="6333" y="11821"/>
                    <a:pt x="6333" y="11632"/>
                  </a:cubicBezTo>
                  <a:lnTo>
                    <a:pt x="6333" y="10530"/>
                  </a:lnTo>
                  <a:lnTo>
                    <a:pt x="8097" y="10530"/>
                  </a:lnTo>
                  <a:cubicBezTo>
                    <a:pt x="8286" y="10530"/>
                    <a:pt x="8444" y="10372"/>
                    <a:pt x="8444" y="10183"/>
                  </a:cubicBezTo>
                  <a:lnTo>
                    <a:pt x="8444" y="8387"/>
                  </a:lnTo>
                  <a:lnTo>
                    <a:pt x="9042" y="8387"/>
                  </a:lnTo>
                  <a:cubicBezTo>
                    <a:pt x="9389" y="8387"/>
                    <a:pt x="9767" y="8198"/>
                    <a:pt x="9956" y="7883"/>
                  </a:cubicBezTo>
                  <a:cubicBezTo>
                    <a:pt x="10082" y="7568"/>
                    <a:pt x="10082" y="7190"/>
                    <a:pt x="9924" y="6875"/>
                  </a:cubicBezTo>
                  <a:lnTo>
                    <a:pt x="9042" y="5237"/>
                  </a:lnTo>
                  <a:cubicBezTo>
                    <a:pt x="9137" y="4701"/>
                    <a:pt x="9137" y="4134"/>
                    <a:pt x="9011" y="3599"/>
                  </a:cubicBezTo>
                  <a:cubicBezTo>
                    <a:pt x="8664" y="1866"/>
                    <a:pt x="7246" y="480"/>
                    <a:pt x="5545" y="102"/>
                  </a:cubicBezTo>
                  <a:cubicBezTo>
                    <a:pt x="5213" y="34"/>
                    <a:pt x="4878" y="0"/>
                    <a:pt x="45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" name="Google Shape;6857;p97">
              <a:extLst>
                <a:ext uri="{FF2B5EF4-FFF2-40B4-BE49-F238E27FC236}">
                  <a16:creationId xmlns:a16="http://schemas.microsoft.com/office/drawing/2014/main" id="{D3136AC9-EACC-E205-57C5-CB534B69F75E}"/>
                </a:ext>
              </a:extLst>
            </p:cNvPr>
            <p:cNvSpPr/>
            <p:nvPr/>
          </p:nvSpPr>
          <p:spPr>
            <a:xfrm>
              <a:off x="-48170050" y="3622650"/>
              <a:ext cx="100050" cy="103225"/>
            </a:xfrm>
            <a:custGeom>
              <a:avLst/>
              <a:gdLst/>
              <a:ahLst/>
              <a:cxnLst/>
              <a:rect l="l" t="t" r="r" b="b"/>
              <a:pathLst>
                <a:path w="4002" h="4129" extrusionOk="0">
                  <a:moveTo>
                    <a:pt x="1985" y="1009"/>
                  </a:moveTo>
                  <a:cubicBezTo>
                    <a:pt x="2584" y="1009"/>
                    <a:pt x="3057" y="1482"/>
                    <a:pt x="3057" y="2080"/>
                  </a:cubicBezTo>
                  <a:cubicBezTo>
                    <a:pt x="3057" y="2647"/>
                    <a:pt x="2584" y="3120"/>
                    <a:pt x="1985" y="3120"/>
                  </a:cubicBezTo>
                  <a:cubicBezTo>
                    <a:pt x="1418" y="3120"/>
                    <a:pt x="946" y="2647"/>
                    <a:pt x="946" y="2080"/>
                  </a:cubicBezTo>
                  <a:cubicBezTo>
                    <a:pt x="946" y="1482"/>
                    <a:pt x="1418" y="1009"/>
                    <a:pt x="1985" y="1009"/>
                  </a:cubicBezTo>
                  <a:close/>
                  <a:moveTo>
                    <a:pt x="1639" y="1"/>
                  </a:moveTo>
                  <a:lnTo>
                    <a:pt x="1639" y="127"/>
                  </a:lnTo>
                  <a:cubicBezTo>
                    <a:pt x="1639" y="284"/>
                    <a:pt x="1576" y="410"/>
                    <a:pt x="1418" y="442"/>
                  </a:cubicBezTo>
                  <a:cubicBezTo>
                    <a:pt x="1198" y="537"/>
                    <a:pt x="1009" y="631"/>
                    <a:pt x="851" y="757"/>
                  </a:cubicBezTo>
                  <a:cubicBezTo>
                    <a:pt x="770" y="818"/>
                    <a:pt x="689" y="853"/>
                    <a:pt x="607" y="853"/>
                  </a:cubicBezTo>
                  <a:cubicBezTo>
                    <a:pt x="562" y="853"/>
                    <a:pt x="518" y="842"/>
                    <a:pt x="473" y="820"/>
                  </a:cubicBezTo>
                  <a:lnTo>
                    <a:pt x="347" y="726"/>
                  </a:lnTo>
                  <a:lnTo>
                    <a:pt x="1" y="1324"/>
                  </a:lnTo>
                  <a:lnTo>
                    <a:pt x="127" y="1387"/>
                  </a:lnTo>
                  <a:cubicBezTo>
                    <a:pt x="221" y="1482"/>
                    <a:pt x="316" y="1639"/>
                    <a:pt x="253" y="1765"/>
                  </a:cubicBezTo>
                  <a:cubicBezTo>
                    <a:pt x="221" y="1986"/>
                    <a:pt x="221" y="2143"/>
                    <a:pt x="253" y="2395"/>
                  </a:cubicBezTo>
                  <a:cubicBezTo>
                    <a:pt x="316" y="2553"/>
                    <a:pt x="221" y="2647"/>
                    <a:pt x="127" y="2742"/>
                  </a:cubicBezTo>
                  <a:lnTo>
                    <a:pt x="1" y="2805"/>
                  </a:lnTo>
                  <a:lnTo>
                    <a:pt x="347" y="3403"/>
                  </a:lnTo>
                  <a:lnTo>
                    <a:pt x="473" y="3340"/>
                  </a:lnTo>
                  <a:cubicBezTo>
                    <a:pt x="532" y="3297"/>
                    <a:pt x="590" y="3273"/>
                    <a:pt x="649" y="3273"/>
                  </a:cubicBezTo>
                  <a:cubicBezTo>
                    <a:pt x="716" y="3273"/>
                    <a:pt x="784" y="3304"/>
                    <a:pt x="851" y="3372"/>
                  </a:cubicBezTo>
                  <a:cubicBezTo>
                    <a:pt x="1009" y="3529"/>
                    <a:pt x="1198" y="3592"/>
                    <a:pt x="1418" y="3687"/>
                  </a:cubicBezTo>
                  <a:cubicBezTo>
                    <a:pt x="1576" y="3718"/>
                    <a:pt x="1639" y="3876"/>
                    <a:pt x="1639" y="4002"/>
                  </a:cubicBezTo>
                  <a:lnTo>
                    <a:pt x="1639" y="4128"/>
                  </a:lnTo>
                  <a:lnTo>
                    <a:pt x="2364" y="4128"/>
                  </a:lnTo>
                  <a:lnTo>
                    <a:pt x="2364" y="4002"/>
                  </a:lnTo>
                  <a:cubicBezTo>
                    <a:pt x="2364" y="3845"/>
                    <a:pt x="2427" y="3718"/>
                    <a:pt x="2584" y="3687"/>
                  </a:cubicBezTo>
                  <a:cubicBezTo>
                    <a:pt x="2805" y="3592"/>
                    <a:pt x="2994" y="3498"/>
                    <a:pt x="3151" y="3372"/>
                  </a:cubicBezTo>
                  <a:cubicBezTo>
                    <a:pt x="3224" y="3317"/>
                    <a:pt x="3298" y="3283"/>
                    <a:pt x="3371" y="3283"/>
                  </a:cubicBezTo>
                  <a:cubicBezTo>
                    <a:pt x="3424" y="3283"/>
                    <a:pt x="3476" y="3301"/>
                    <a:pt x="3529" y="3340"/>
                  </a:cubicBezTo>
                  <a:lnTo>
                    <a:pt x="3655" y="3403"/>
                  </a:lnTo>
                  <a:lnTo>
                    <a:pt x="4002" y="2805"/>
                  </a:lnTo>
                  <a:lnTo>
                    <a:pt x="3876" y="2742"/>
                  </a:lnTo>
                  <a:cubicBezTo>
                    <a:pt x="3781" y="2647"/>
                    <a:pt x="3687" y="2490"/>
                    <a:pt x="3750" y="2395"/>
                  </a:cubicBezTo>
                  <a:cubicBezTo>
                    <a:pt x="3781" y="2143"/>
                    <a:pt x="3781" y="1986"/>
                    <a:pt x="3750" y="1765"/>
                  </a:cubicBezTo>
                  <a:cubicBezTo>
                    <a:pt x="3687" y="1608"/>
                    <a:pt x="3781" y="1482"/>
                    <a:pt x="3876" y="1387"/>
                  </a:cubicBezTo>
                  <a:lnTo>
                    <a:pt x="4002" y="1324"/>
                  </a:lnTo>
                  <a:lnTo>
                    <a:pt x="3655" y="726"/>
                  </a:lnTo>
                  <a:lnTo>
                    <a:pt x="3529" y="820"/>
                  </a:lnTo>
                  <a:cubicBezTo>
                    <a:pt x="3477" y="846"/>
                    <a:pt x="3425" y="861"/>
                    <a:pt x="3373" y="861"/>
                  </a:cubicBezTo>
                  <a:cubicBezTo>
                    <a:pt x="3299" y="861"/>
                    <a:pt x="3225" y="831"/>
                    <a:pt x="3151" y="757"/>
                  </a:cubicBezTo>
                  <a:cubicBezTo>
                    <a:pt x="2994" y="600"/>
                    <a:pt x="2805" y="537"/>
                    <a:pt x="2584" y="442"/>
                  </a:cubicBezTo>
                  <a:cubicBezTo>
                    <a:pt x="2427" y="410"/>
                    <a:pt x="2364" y="253"/>
                    <a:pt x="2364" y="127"/>
                  </a:cubicBezTo>
                  <a:lnTo>
                    <a:pt x="236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6858;p97">
              <a:extLst>
                <a:ext uri="{FF2B5EF4-FFF2-40B4-BE49-F238E27FC236}">
                  <a16:creationId xmlns:a16="http://schemas.microsoft.com/office/drawing/2014/main" id="{038EF2C5-5806-EE63-7A33-BBE59072FBB6}"/>
                </a:ext>
              </a:extLst>
            </p:cNvPr>
            <p:cNvSpPr/>
            <p:nvPr/>
          </p:nvSpPr>
          <p:spPr>
            <a:xfrm>
              <a:off x="-48129100" y="3665200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68" y="725"/>
                    <a:pt x="726" y="567"/>
                    <a:pt x="726" y="378"/>
                  </a:cubicBezTo>
                  <a:cubicBezTo>
                    <a:pt x="726" y="158"/>
                    <a:pt x="568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F19EB39-582A-3603-FE99-8117930577E0}"/>
              </a:ext>
            </a:extLst>
          </p:cNvPr>
          <p:cNvSpPr txBox="1"/>
          <p:nvPr/>
        </p:nvSpPr>
        <p:spPr>
          <a:xfrm>
            <a:off x="713225" y="1068579"/>
            <a:ext cx="4064515" cy="21698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9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90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Algorithm</a:t>
            </a:r>
            <a:r>
              <a:rPr lang="en-GB" sz="900" dirty="0">
                <a:latin typeface="Consolas" panose="020B0609020204030204" pitchFamily="49" charset="0"/>
              </a:rPr>
              <a:t> </a:t>
            </a:r>
          </a:p>
          <a:p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9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9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90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9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UnaryMinusExpression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9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GB" sz="900" dirty="0">
                <a:latin typeface="Consolas" panose="020B0609020204030204" pitchFamily="49" charset="0"/>
              </a:rPr>
              <a:t> {...}</a:t>
            </a:r>
            <a:endParaRPr lang="en-GB" sz="9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9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9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90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9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9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GB" sz="900" dirty="0">
                <a:latin typeface="Consolas" panose="020B0609020204030204" pitchFamily="49" charset="0"/>
              </a:rPr>
              <a:t>{...}</a:t>
            </a:r>
            <a:endParaRPr lang="en-GB" sz="9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9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9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90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9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MinusExpression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9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GB" sz="900" dirty="0">
                <a:latin typeface="Consolas" panose="020B0609020204030204" pitchFamily="49" charset="0"/>
              </a:rPr>
              <a:t>{...}</a:t>
            </a:r>
            <a:endParaRPr lang="en-GB" sz="9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...</a:t>
            </a:r>
          </a:p>
          <a:p>
            <a:b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9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9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90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Start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90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9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{</a:t>
            </a:r>
          </a:p>
          <a:p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900" dirty="0">
                <a:solidFill>
                  <a:srgbClr val="795E26"/>
                </a:solidFill>
                <a:latin typeface="Consolas" panose="020B0609020204030204" pitchFamily="49" charset="0"/>
              </a:rPr>
              <a:t>Process</a:t>
            </a:r>
            <a:r>
              <a:rPr lang="en-GB" sz="900" dirty="0">
                <a:latin typeface="Consolas" panose="020B0609020204030204" pitchFamily="49" charset="0"/>
              </a:rPr>
              <a:t>(</a:t>
            </a:r>
            <a:r>
              <a:rPr lang="en-GB" sz="900" dirty="0">
                <a:solidFill>
                  <a:srgbClr val="001080"/>
                </a:solidFill>
                <a:latin typeface="Consolas" panose="020B0609020204030204" pitchFamily="49" charset="0"/>
              </a:rPr>
              <a:t>e</a:t>
            </a:r>
            <a:r>
              <a:rPr lang="en-GB" sz="900" dirty="0">
                <a:latin typeface="Consolas" panose="020B0609020204030204" pitchFamily="49" charset="0"/>
              </a:rPr>
              <a:t>);</a:t>
            </a:r>
            <a:b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endParaRPr lang="en-GB" sz="9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9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    // public void Process(Expression e) {...}</a:t>
            </a:r>
          </a:p>
          <a:p>
            <a:endParaRPr lang="en-GB" sz="900" b="0" dirty="0">
              <a:solidFill>
                <a:srgbClr val="008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9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C1222FE8-E1D8-4010-C0BC-718EE9D56B2F}"/>
              </a:ext>
            </a:extLst>
          </p:cNvPr>
          <p:cNvSpPr txBox="1">
            <a:spLocks/>
          </p:cNvSpPr>
          <p:nvPr/>
        </p:nvSpPr>
        <p:spPr>
          <a:xfrm>
            <a:off x="4777740" y="1060960"/>
            <a:ext cx="3545546" cy="2439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algn="l">
              <a:buFont typeface="Wingdings" panose="05000000000000000000" pitchFamily="2" charset="2"/>
              <a:buChar char="q"/>
            </a:pPr>
            <a:r>
              <a:rPr lang="en-US" dirty="0"/>
              <a:t>Separate the algorithm from the object structure</a:t>
            </a:r>
          </a:p>
          <a:p>
            <a:pPr algn="l">
              <a:buFont typeface="Wingdings" panose="05000000000000000000" pitchFamily="2" charset="2"/>
              <a:buChar char="q"/>
            </a:pPr>
            <a:r>
              <a:rPr lang="en-US" dirty="0"/>
              <a:t>Add method Process() for each expression</a:t>
            </a:r>
          </a:p>
          <a:p>
            <a:pPr algn="l">
              <a:buFont typeface="Wingdings" panose="05000000000000000000" pitchFamily="2" charset="2"/>
              <a:buChar char="q"/>
            </a:pPr>
            <a:r>
              <a:rPr lang="en-US" dirty="0"/>
              <a:t>Add entry method</a:t>
            </a:r>
          </a:p>
        </p:txBody>
      </p:sp>
    </p:spTree>
    <p:extLst>
      <p:ext uri="{BB962C8B-B14F-4D97-AF65-F5344CB8AC3E}">
        <p14:creationId xmlns:p14="http://schemas.microsoft.com/office/powerpoint/2010/main" val="345113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8A21EB-640D-DF1B-C6E0-B47A65628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25" y="448060"/>
            <a:ext cx="7717500" cy="612900"/>
          </a:xfrm>
        </p:spPr>
        <p:txBody>
          <a:bodyPr/>
          <a:lstStyle/>
          <a:p>
            <a:r>
              <a:rPr lang="en-US" dirty="0"/>
              <a:t>THE SOLUTION – 1</a:t>
            </a:r>
            <a:r>
              <a:rPr lang="en-US" baseline="30000" dirty="0"/>
              <a:t>st</a:t>
            </a:r>
            <a:r>
              <a:rPr lang="en-US" dirty="0"/>
              <a:t> STEP</a:t>
            </a:r>
            <a:endParaRPr lang="sk-SK" dirty="0"/>
          </a:p>
        </p:txBody>
      </p:sp>
      <p:grpSp>
        <p:nvGrpSpPr>
          <p:cNvPr id="5" name="Google Shape;6855;p97">
            <a:extLst>
              <a:ext uri="{FF2B5EF4-FFF2-40B4-BE49-F238E27FC236}">
                <a16:creationId xmlns:a16="http://schemas.microsoft.com/office/drawing/2014/main" id="{8194CCB7-2425-B311-0DE7-84C3C4EB7F52}"/>
              </a:ext>
            </a:extLst>
          </p:cNvPr>
          <p:cNvGrpSpPr/>
          <p:nvPr/>
        </p:nvGrpSpPr>
        <p:grpSpPr>
          <a:xfrm>
            <a:off x="414848" y="577250"/>
            <a:ext cx="298377" cy="354519"/>
            <a:chOff x="-48233050" y="3569725"/>
            <a:chExt cx="252050" cy="299475"/>
          </a:xfrm>
          <a:solidFill>
            <a:schemeClr val="tx1"/>
          </a:solidFill>
        </p:grpSpPr>
        <p:sp>
          <p:nvSpPr>
            <p:cNvPr id="6" name="Google Shape;6856;p97">
              <a:extLst>
                <a:ext uri="{FF2B5EF4-FFF2-40B4-BE49-F238E27FC236}">
                  <a16:creationId xmlns:a16="http://schemas.microsoft.com/office/drawing/2014/main" id="{A84CA68D-74DC-D240-8E71-2B666D9DF94E}"/>
                </a:ext>
              </a:extLst>
            </p:cNvPr>
            <p:cNvSpPr/>
            <p:nvPr/>
          </p:nvSpPr>
          <p:spPr>
            <a:xfrm>
              <a:off x="-48233050" y="3569725"/>
              <a:ext cx="252050" cy="299475"/>
            </a:xfrm>
            <a:custGeom>
              <a:avLst/>
              <a:gdLst/>
              <a:ahLst/>
              <a:cxnLst/>
              <a:rect l="l" t="t" r="r" b="b"/>
              <a:pathLst>
                <a:path w="10082" h="11979" extrusionOk="0">
                  <a:moveTo>
                    <a:pt x="5230" y="1393"/>
                  </a:moveTo>
                  <a:cubicBezTo>
                    <a:pt x="5419" y="1393"/>
                    <a:pt x="5577" y="1551"/>
                    <a:pt x="5577" y="1740"/>
                  </a:cubicBezTo>
                  <a:lnTo>
                    <a:pt x="5577" y="1960"/>
                  </a:lnTo>
                  <a:cubicBezTo>
                    <a:pt x="5703" y="2023"/>
                    <a:pt x="5829" y="2086"/>
                    <a:pt x="5923" y="2181"/>
                  </a:cubicBezTo>
                  <a:lnTo>
                    <a:pt x="6144" y="2055"/>
                  </a:lnTo>
                  <a:cubicBezTo>
                    <a:pt x="6194" y="2025"/>
                    <a:pt x="6251" y="2011"/>
                    <a:pt x="6308" y="2011"/>
                  </a:cubicBezTo>
                  <a:cubicBezTo>
                    <a:pt x="6430" y="2011"/>
                    <a:pt x="6552" y="2074"/>
                    <a:pt x="6616" y="2181"/>
                  </a:cubicBezTo>
                  <a:lnTo>
                    <a:pt x="7309" y="3410"/>
                  </a:lnTo>
                  <a:cubicBezTo>
                    <a:pt x="7467" y="3725"/>
                    <a:pt x="7246" y="3819"/>
                    <a:pt x="6963" y="3977"/>
                  </a:cubicBezTo>
                  <a:lnTo>
                    <a:pt x="6963" y="4386"/>
                  </a:lnTo>
                  <a:cubicBezTo>
                    <a:pt x="7246" y="4544"/>
                    <a:pt x="7467" y="4670"/>
                    <a:pt x="7309" y="4985"/>
                  </a:cubicBezTo>
                  <a:lnTo>
                    <a:pt x="6616" y="6182"/>
                  </a:lnTo>
                  <a:cubicBezTo>
                    <a:pt x="6531" y="6289"/>
                    <a:pt x="6417" y="6366"/>
                    <a:pt x="6303" y="6366"/>
                  </a:cubicBezTo>
                  <a:cubicBezTo>
                    <a:pt x="6249" y="6366"/>
                    <a:pt x="6195" y="6349"/>
                    <a:pt x="6144" y="6308"/>
                  </a:cubicBezTo>
                  <a:lnTo>
                    <a:pt x="5923" y="6182"/>
                  </a:lnTo>
                  <a:cubicBezTo>
                    <a:pt x="5829" y="6277"/>
                    <a:pt x="5703" y="6340"/>
                    <a:pt x="5577" y="6403"/>
                  </a:cubicBezTo>
                  <a:lnTo>
                    <a:pt x="5577" y="6623"/>
                  </a:lnTo>
                  <a:cubicBezTo>
                    <a:pt x="5577" y="6812"/>
                    <a:pt x="5419" y="6970"/>
                    <a:pt x="5230" y="6970"/>
                  </a:cubicBezTo>
                  <a:lnTo>
                    <a:pt x="3812" y="6970"/>
                  </a:lnTo>
                  <a:cubicBezTo>
                    <a:pt x="3623" y="6970"/>
                    <a:pt x="3466" y="6812"/>
                    <a:pt x="3466" y="6623"/>
                  </a:cubicBezTo>
                  <a:lnTo>
                    <a:pt x="3466" y="6403"/>
                  </a:lnTo>
                  <a:cubicBezTo>
                    <a:pt x="3340" y="6340"/>
                    <a:pt x="3214" y="6277"/>
                    <a:pt x="3119" y="6182"/>
                  </a:cubicBezTo>
                  <a:lnTo>
                    <a:pt x="2899" y="6308"/>
                  </a:lnTo>
                  <a:cubicBezTo>
                    <a:pt x="2848" y="6338"/>
                    <a:pt x="2791" y="6352"/>
                    <a:pt x="2734" y="6352"/>
                  </a:cubicBezTo>
                  <a:cubicBezTo>
                    <a:pt x="2613" y="6352"/>
                    <a:pt x="2490" y="6289"/>
                    <a:pt x="2426" y="6182"/>
                  </a:cubicBezTo>
                  <a:lnTo>
                    <a:pt x="1733" y="4985"/>
                  </a:lnTo>
                  <a:cubicBezTo>
                    <a:pt x="1638" y="4827"/>
                    <a:pt x="1670" y="4575"/>
                    <a:pt x="1859" y="4512"/>
                  </a:cubicBezTo>
                  <a:lnTo>
                    <a:pt x="2048" y="4386"/>
                  </a:lnTo>
                  <a:lnTo>
                    <a:pt x="2048" y="3977"/>
                  </a:lnTo>
                  <a:lnTo>
                    <a:pt x="1859" y="3882"/>
                  </a:lnTo>
                  <a:cubicBezTo>
                    <a:pt x="1702" y="3788"/>
                    <a:pt x="1607" y="3536"/>
                    <a:pt x="1733" y="3410"/>
                  </a:cubicBezTo>
                  <a:lnTo>
                    <a:pt x="2426" y="2181"/>
                  </a:lnTo>
                  <a:cubicBezTo>
                    <a:pt x="2490" y="2074"/>
                    <a:pt x="2612" y="1997"/>
                    <a:pt x="2733" y="1997"/>
                  </a:cubicBezTo>
                  <a:cubicBezTo>
                    <a:pt x="2790" y="1997"/>
                    <a:pt x="2848" y="2014"/>
                    <a:pt x="2899" y="2055"/>
                  </a:cubicBezTo>
                  <a:lnTo>
                    <a:pt x="3119" y="2181"/>
                  </a:lnTo>
                  <a:cubicBezTo>
                    <a:pt x="3214" y="2086"/>
                    <a:pt x="3340" y="2023"/>
                    <a:pt x="3466" y="1960"/>
                  </a:cubicBezTo>
                  <a:lnTo>
                    <a:pt x="3466" y="1740"/>
                  </a:lnTo>
                  <a:cubicBezTo>
                    <a:pt x="3466" y="1551"/>
                    <a:pt x="3623" y="1393"/>
                    <a:pt x="3812" y="1393"/>
                  </a:cubicBezTo>
                  <a:close/>
                  <a:moveTo>
                    <a:pt x="4547" y="0"/>
                  </a:moveTo>
                  <a:cubicBezTo>
                    <a:pt x="3499" y="0"/>
                    <a:pt x="2484" y="337"/>
                    <a:pt x="1670" y="984"/>
                  </a:cubicBezTo>
                  <a:cubicBezTo>
                    <a:pt x="630" y="1866"/>
                    <a:pt x="0" y="3158"/>
                    <a:pt x="0" y="4544"/>
                  </a:cubicBezTo>
                  <a:cubicBezTo>
                    <a:pt x="0" y="5804"/>
                    <a:pt x="504" y="6970"/>
                    <a:pt x="1418" y="7852"/>
                  </a:cubicBezTo>
                  <a:lnTo>
                    <a:pt x="1418" y="11632"/>
                  </a:lnTo>
                  <a:cubicBezTo>
                    <a:pt x="1418" y="11821"/>
                    <a:pt x="1575" y="11979"/>
                    <a:pt x="1765" y="11979"/>
                  </a:cubicBezTo>
                  <a:lnTo>
                    <a:pt x="5986" y="11979"/>
                  </a:lnTo>
                  <a:cubicBezTo>
                    <a:pt x="6175" y="11979"/>
                    <a:pt x="6333" y="11821"/>
                    <a:pt x="6333" y="11632"/>
                  </a:cubicBezTo>
                  <a:lnTo>
                    <a:pt x="6333" y="10530"/>
                  </a:lnTo>
                  <a:lnTo>
                    <a:pt x="8097" y="10530"/>
                  </a:lnTo>
                  <a:cubicBezTo>
                    <a:pt x="8286" y="10530"/>
                    <a:pt x="8444" y="10372"/>
                    <a:pt x="8444" y="10183"/>
                  </a:cubicBezTo>
                  <a:lnTo>
                    <a:pt x="8444" y="8387"/>
                  </a:lnTo>
                  <a:lnTo>
                    <a:pt x="9042" y="8387"/>
                  </a:lnTo>
                  <a:cubicBezTo>
                    <a:pt x="9389" y="8387"/>
                    <a:pt x="9767" y="8198"/>
                    <a:pt x="9956" y="7883"/>
                  </a:cubicBezTo>
                  <a:cubicBezTo>
                    <a:pt x="10082" y="7568"/>
                    <a:pt x="10082" y="7190"/>
                    <a:pt x="9924" y="6875"/>
                  </a:cubicBezTo>
                  <a:lnTo>
                    <a:pt x="9042" y="5237"/>
                  </a:lnTo>
                  <a:cubicBezTo>
                    <a:pt x="9137" y="4701"/>
                    <a:pt x="9137" y="4134"/>
                    <a:pt x="9011" y="3599"/>
                  </a:cubicBezTo>
                  <a:cubicBezTo>
                    <a:pt x="8664" y="1866"/>
                    <a:pt x="7246" y="480"/>
                    <a:pt x="5545" y="102"/>
                  </a:cubicBezTo>
                  <a:cubicBezTo>
                    <a:pt x="5213" y="34"/>
                    <a:pt x="4878" y="0"/>
                    <a:pt x="45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" name="Google Shape;6857;p97">
              <a:extLst>
                <a:ext uri="{FF2B5EF4-FFF2-40B4-BE49-F238E27FC236}">
                  <a16:creationId xmlns:a16="http://schemas.microsoft.com/office/drawing/2014/main" id="{D3136AC9-EACC-E205-57C5-CB534B69F75E}"/>
                </a:ext>
              </a:extLst>
            </p:cNvPr>
            <p:cNvSpPr/>
            <p:nvPr/>
          </p:nvSpPr>
          <p:spPr>
            <a:xfrm>
              <a:off x="-48170050" y="3622650"/>
              <a:ext cx="100050" cy="103225"/>
            </a:xfrm>
            <a:custGeom>
              <a:avLst/>
              <a:gdLst/>
              <a:ahLst/>
              <a:cxnLst/>
              <a:rect l="l" t="t" r="r" b="b"/>
              <a:pathLst>
                <a:path w="4002" h="4129" extrusionOk="0">
                  <a:moveTo>
                    <a:pt x="1985" y="1009"/>
                  </a:moveTo>
                  <a:cubicBezTo>
                    <a:pt x="2584" y="1009"/>
                    <a:pt x="3057" y="1482"/>
                    <a:pt x="3057" y="2080"/>
                  </a:cubicBezTo>
                  <a:cubicBezTo>
                    <a:pt x="3057" y="2647"/>
                    <a:pt x="2584" y="3120"/>
                    <a:pt x="1985" y="3120"/>
                  </a:cubicBezTo>
                  <a:cubicBezTo>
                    <a:pt x="1418" y="3120"/>
                    <a:pt x="946" y="2647"/>
                    <a:pt x="946" y="2080"/>
                  </a:cubicBezTo>
                  <a:cubicBezTo>
                    <a:pt x="946" y="1482"/>
                    <a:pt x="1418" y="1009"/>
                    <a:pt x="1985" y="1009"/>
                  </a:cubicBezTo>
                  <a:close/>
                  <a:moveTo>
                    <a:pt x="1639" y="1"/>
                  </a:moveTo>
                  <a:lnTo>
                    <a:pt x="1639" y="127"/>
                  </a:lnTo>
                  <a:cubicBezTo>
                    <a:pt x="1639" y="284"/>
                    <a:pt x="1576" y="410"/>
                    <a:pt x="1418" y="442"/>
                  </a:cubicBezTo>
                  <a:cubicBezTo>
                    <a:pt x="1198" y="537"/>
                    <a:pt x="1009" y="631"/>
                    <a:pt x="851" y="757"/>
                  </a:cubicBezTo>
                  <a:cubicBezTo>
                    <a:pt x="770" y="818"/>
                    <a:pt x="689" y="853"/>
                    <a:pt x="607" y="853"/>
                  </a:cubicBezTo>
                  <a:cubicBezTo>
                    <a:pt x="562" y="853"/>
                    <a:pt x="518" y="842"/>
                    <a:pt x="473" y="820"/>
                  </a:cubicBezTo>
                  <a:lnTo>
                    <a:pt x="347" y="726"/>
                  </a:lnTo>
                  <a:lnTo>
                    <a:pt x="1" y="1324"/>
                  </a:lnTo>
                  <a:lnTo>
                    <a:pt x="127" y="1387"/>
                  </a:lnTo>
                  <a:cubicBezTo>
                    <a:pt x="221" y="1482"/>
                    <a:pt x="316" y="1639"/>
                    <a:pt x="253" y="1765"/>
                  </a:cubicBezTo>
                  <a:cubicBezTo>
                    <a:pt x="221" y="1986"/>
                    <a:pt x="221" y="2143"/>
                    <a:pt x="253" y="2395"/>
                  </a:cubicBezTo>
                  <a:cubicBezTo>
                    <a:pt x="316" y="2553"/>
                    <a:pt x="221" y="2647"/>
                    <a:pt x="127" y="2742"/>
                  </a:cubicBezTo>
                  <a:lnTo>
                    <a:pt x="1" y="2805"/>
                  </a:lnTo>
                  <a:lnTo>
                    <a:pt x="347" y="3403"/>
                  </a:lnTo>
                  <a:lnTo>
                    <a:pt x="473" y="3340"/>
                  </a:lnTo>
                  <a:cubicBezTo>
                    <a:pt x="532" y="3297"/>
                    <a:pt x="590" y="3273"/>
                    <a:pt x="649" y="3273"/>
                  </a:cubicBezTo>
                  <a:cubicBezTo>
                    <a:pt x="716" y="3273"/>
                    <a:pt x="784" y="3304"/>
                    <a:pt x="851" y="3372"/>
                  </a:cubicBezTo>
                  <a:cubicBezTo>
                    <a:pt x="1009" y="3529"/>
                    <a:pt x="1198" y="3592"/>
                    <a:pt x="1418" y="3687"/>
                  </a:cubicBezTo>
                  <a:cubicBezTo>
                    <a:pt x="1576" y="3718"/>
                    <a:pt x="1639" y="3876"/>
                    <a:pt x="1639" y="4002"/>
                  </a:cubicBezTo>
                  <a:lnTo>
                    <a:pt x="1639" y="4128"/>
                  </a:lnTo>
                  <a:lnTo>
                    <a:pt x="2364" y="4128"/>
                  </a:lnTo>
                  <a:lnTo>
                    <a:pt x="2364" y="4002"/>
                  </a:lnTo>
                  <a:cubicBezTo>
                    <a:pt x="2364" y="3845"/>
                    <a:pt x="2427" y="3718"/>
                    <a:pt x="2584" y="3687"/>
                  </a:cubicBezTo>
                  <a:cubicBezTo>
                    <a:pt x="2805" y="3592"/>
                    <a:pt x="2994" y="3498"/>
                    <a:pt x="3151" y="3372"/>
                  </a:cubicBezTo>
                  <a:cubicBezTo>
                    <a:pt x="3224" y="3317"/>
                    <a:pt x="3298" y="3283"/>
                    <a:pt x="3371" y="3283"/>
                  </a:cubicBezTo>
                  <a:cubicBezTo>
                    <a:pt x="3424" y="3283"/>
                    <a:pt x="3476" y="3301"/>
                    <a:pt x="3529" y="3340"/>
                  </a:cubicBezTo>
                  <a:lnTo>
                    <a:pt x="3655" y="3403"/>
                  </a:lnTo>
                  <a:lnTo>
                    <a:pt x="4002" y="2805"/>
                  </a:lnTo>
                  <a:lnTo>
                    <a:pt x="3876" y="2742"/>
                  </a:lnTo>
                  <a:cubicBezTo>
                    <a:pt x="3781" y="2647"/>
                    <a:pt x="3687" y="2490"/>
                    <a:pt x="3750" y="2395"/>
                  </a:cubicBezTo>
                  <a:cubicBezTo>
                    <a:pt x="3781" y="2143"/>
                    <a:pt x="3781" y="1986"/>
                    <a:pt x="3750" y="1765"/>
                  </a:cubicBezTo>
                  <a:cubicBezTo>
                    <a:pt x="3687" y="1608"/>
                    <a:pt x="3781" y="1482"/>
                    <a:pt x="3876" y="1387"/>
                  </a:cubicBezTo>
                  <a:lnTo>
                    <a:pt x="4002" y="1324"/>
                  </a:lnTo>
                  <a:lnTo>
                    <a:pt x="3655" y="726"/>
                  </a:lnTo>
                  <a:lnTo>
                    <a:pt x="3529" y="820"/>
                  </a:lnTo>
                  <a:cubicBezTo>
                    <a:pt x="3477" y="846"/>
                    <a:pt x="3425" y="861"/>
                    <a:pt x="3373" y="861"/>
                  </a:cubicBezTo>
                  <a:cubicBezTo>
                    <a:pt x="3299" y="861"/>
                    <a:pt x="3225" y="831"/>
                    <a:pt x="3151" y="757"/>
                  </a:cubicBezTo>
                  <a:cubicBezTo>
                    <a:pt x="2994" y="600"/>
                    <a:pt x="2805" y="537"/>
                    <a:pt x="2584" y="442"/>
                  </a:cubicBezTo>
                  <a:cubicBezTo>
                    <a:pt x="2427" y="410"/>
                    <a:pt x="2364" y="253"/>
                    <a:pt x="2364" y="127"/>
                  </a:cubicBezTo>
                  <a:lnTo>
                    <a:pt x="236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6858;p97">
              <a:extLst>
                <a:ext uri="{FF2B5EF4-FFF2-40B4-BE49-F238E27FC236}">
                  <a16:creationId xmlns:a16="http://schemas.microsoft.com/office/drawing/2014/main" id="{038EF2C5-5806-EE63-7A33-BBE59072FBB6}"/>
                </a:ext>
              </a:extLst>
            </p:cNvPr>
            <p:cNvSpPr/>
            <p:nvPr/>
          </p:nvSpPr>
          <p:spPr>
            <a:xfrm>
              <a:off x="-48129100" y="3665200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cubicBezTo>
                    <a:pt x="568" y="725"/>
                    <a:pt x="726" y="567"/>
                    <a:pt x="726" y="378"/>
                  </a:cubicBezTo>
                  <a:cubicBezTo>
                    <a:pt x="726" y="158"/>
                    <a:pt x="568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F19EB39-582A-3603-FE99-8117930577E0}"/>
              </a:ext>
            </a:extLst>
          </p:cNvPr>
          <p:cNvSpPr txBox="1"/>
          <p:nvPr/>
        </p:nvSpPr>
        <p:spPr>
          <a:xfrm>
            <a:off x="713225" y="1068579"/>
            <a:ext cx="4219722" cy="3631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Algorithm</a:t>
            </a:r>
            <a:endParaRPr lang="en-GB" sz="1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{</a:t>
            </a:r>
          </a:p>
          <a:p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UnaryMinusExpression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GB" sz="1000" dirty="0">
                <a:latin typeface="Consolas" panose="020B0609020204030204" pitchFamily="49" charset="0"/>
              </a:rPr>
              <a:t> {...}</a:t>
            </a:r>
            <a:endParaRPr lang="en-GB" sz="1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GB" sz="1000" dirty="0">
                <a:latin typeface="Consolas" panose="020B0609020204030204" pitchFamily="49" charset="0"/>
              </a:rPr>
              <a:t>{...}</a:t>
            </a:r>
            <a:endParaRPr lang="en-GB" sz="1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MinusExpression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GB" sz="1000" dirty="0">
                <a:latin typeface="Consolas" panose="020B0609020204030204" pitchFamily="49" charset="0"/>
              </a:rPr>
              <a:t>{...}</a:t>
            </a:r>
            <a:endParaRPr lang="en-GB" sz="1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...</a:t>
            </a:r>
          </a:p>
          <a:p>
            <a:b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Start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0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{</a:t>
            </a:r>
          </a:p>
          <a:p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00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en-GB" sz="10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UnaryMinusExpression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en-GB" sz="100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((</a:t>
            </a:r>
            <a:r>
              <a:rPr lang="en-GB" sz="10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UnaryMinusExpression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GB" sz="10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00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en-GB" sz="10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en-GB" sz="100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((</a:t>
            </a:r>
            <a:r>
              <a:rPr lang="en-GB" sz="10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GB" sz="10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00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(...){</a:t>
            </a:r>
          </a:p>
          <a:p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...</a:t>
            </a:r>
          </a:p>
          <a:p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}</a:t>
            </a:r>
          </a:p>
          <a:p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00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else</a:t>
            </a:r>
            <a:endParaRPr lang="en-GB" sz="1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en-GB" sz="100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throw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0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NotImplementedException</a:t>
            </a: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  <a:b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endParaRPr lang="en-GB" sz="1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00" dirty="0">
                <a:solidFill>
                  <a:srgbClr val="008000"/>
                </a:solidFill>
                <a:latin typeface="Consolas" panose="020B0609020204030204" pitchFamily="49" charset="0"/>
              </a:rPr>
              <a:t>// public void Process(Expression e) {...}</a:t>
            </a:r>
          </a:p>
          <a:p>
            <a:endParaRPr lang="en-GB" sz="10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GB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5C43C77D-6C1C-E234-74EF-BA9A89616DDD}"/>
              </a:ext>
            </a:extLst>
          </p:cNvPr>
          <p:cNvSpPr txBox="1">
            <a:spLocks/>
          </p:cNvSpPr>
          <p:nvPr/>
        </p:nvSpPr>
        <p:spPr>
          <a:xfrm>
            <a:off x="4777740" y="1060960"/>
            <a:ext cx="3545546" cy="2439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algn="l">
              <a:buFont typeface="Wingdings" panose="05000000000000000000" pitchFamily="2" charset="2"/>
              <a:buChar char="q"/>
            </a:pPr>
            <a:r>
              <a:rPr lang="en-US" dirty="0"/>
              <a:t>What happens if we add new </a:t>
            </a:r>
            <a:r>
              <a:rPr lang="en-US" dirty="0" err="1"/>
              <a:t>ModuloExpression</a:t>
            </a:r>
            <a:r>
              <a:rPr lang="en-US" dirty="0"/>
              <a:t>?</a:t>
            </a:r>
          </a:p>
        </p:txBody>
      </p:sp>
      <p:sp>
        <p:nvSpPr>
          <p:cNvPr id="3" name="Multiplication Sign 2">
            <a:extLst>
              <a:ext uri="{FF2B5EF4-FFF2-40B4-BE49-F238E27FC236}">
                <a16:creationId xmlns:a16="http://schemas.microsoft.com/office/drawing/2014/main" id="{6EA48E29-92EB-844B-5D48-D5CD55B74454}"/>
              </a:ext>
            </a:extLst>
          </p:cNvPr>
          <p:cNvSpPr/>
          <p:nvPr/>
        </p:nvSpPr>
        <p:spPr>
          <a:xfrm>
            <a:off x="1899013" y="3934098"/>
            <a:ext cx="1285984" cy="647427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58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FF71745C-22B3-23B6-D10E-7C89E089125C}"/>
              </a:ext>
            </a:extLst>
          </p:cNvPr>
          <p:cNvSpPr txBox="1"/>
          <p:nvPr/>
        </p:nvSpPr>
        <p:spPr>
          <a:xfrm>
            <a:off x="4856297" y="1152400"/>
            <a:ext cx="4086163" cy="33239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Algorithm</a:t>
            </a: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UnaryMinusExpression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{...}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{...}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MinusExpression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{...}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...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Start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UnaryMinusExpression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UnaryMinusExpression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(...){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...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else</a:t>
            </a: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throw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NotImplementedException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78A21EB-640D-DF1B-C6E0-B47A65628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25" y="539500"/>
            <a:ext cx="8135612" cy="612900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THE </a:t>
            </a:r>
            <a:r>
              <a:rPr lang="sk-SK" dirty="0"/>
              <a:t>SOLUTION</a:t>
            </a:r>
            <a:r>
              <a:rPr lang="en-US" dirty="0"/>
              <a:t> – 2</a:t>
            </a:r>
            <a:r>
              <a:rPr lang="en-US" baseline="30000" dirty="0"/>
              <a:t>ND</a:t>
            </a:r>
            <a:r>
              <a:rPr lang="en-US" dirty="0"/>
              <a:t> STEP</a:t>
            </a:r>
            <a:endParaRPr lang="sk-SK" dirty="0"/>
          </a:p>
        </p:txBody>
      </p:sp>
      <p:grpSp>
        <p:nvGrpSpPr>
          <p:cNvPr id="5" name="Google Shape;4974;p93">
            <a:extLst>
              <a:ext uri="{FF2B5EF4-FFF2-40B4-BE49-F238E27FC236}">
                <a16:creationId xmlns:a16="http://schemas.microsoft.com/office/drawing/2014/main" id="{0C4FB340-5845-039A-79CE-7AFF872B7904}"/>
              </a:ext>
            </a:extLst>
          </p:cNvPr>
          <p:cNvGrpSpPr/>
          <p:nvPr/>
        </p:nvGrpSpPr>
        <p:grpSpPr>
          <a:xfrm>
            <a:off x="369783" y="676306"/>
            <a:ext cx="343442" cy="339288"/>
            <a:chOff x="3858100" y="1435075"/>
            <a:chExt cx="487775" cy="481875"/>
          </a:xfrm>
          <a:solidFill>
            <a:schemeClr val="tx1"/>
          </a:solidFill>
        </p:grpSpPr>
        <p:sp>
          <p:nvSpPr>
            <p:cNvPr id="6" name="Google Shape;4975;p93">
              <a:extLst>
                <a:ext uri="{FF2B5EF4-FFF2-40B4-BE49-F238E27FC236}">
                  <a16:creationId xmlns:a16="http://schemas.microsoft.com/office/drawing/2014/main" id="{83B7338E-DA36-BD86-C0F5-C8E97F37B1B6}"/>
                </a:ext>
              </a:extLst>
            </p:cNvPr>
            <p:cNvSpPr/>
            <p:nvPr/>
          </p:nvSpPr>
          <p:spPr>
            <a:xfrm>
              <a:off x="3858100" y="1868750"/>
              <a:ext cx="55575" cy="48200"/>
            </a:xfrm>
            <a:custGeom>
              <a:avLst/>
              <a:gdLst/>
              <a:ahLst/>
              <a:cxnLst/>
              <a:rect l="l" t="t" r="r" b="b"/>
              <a:pathLst>
                <a:path w="2223" h="1928" extrusionOk="0">
                  <a:moveTo>
                    <a:pt x="1600" y="0"/>
                  </a:moveTo>
                  <a:cubicBezTo>
                    <a:pt x="1460" y="0"/>
                    <a:pt x="1319" y="53"/>
                    <a:pt x="1211" y="158"/>
                  </a:cubicBezTo>
                  <a:lnTo>
                    <a:pt x="413" y="959"/>
                  </a:lnTo>
                  <a:cubicBezTo>
                    <a:pt x="0" y="1369"/>
                    <a:pt x="388" y="1927"/>
                    <a:pt x="825" y="1927"/>
                  </a:cubicBezTo>
                  <a:cubicBezTo>
                    <a:pt x="956" y="1927"/>
                    <a:pt x="1091" y="1877"/>
                    <a:pt x="1211" y="1757"/>
                  </a:cubicBezTo>
                  <a:lnTo>
                    <a:pt x="2009" y="959"/>
                  </a:lnTo>
                  <a:cubicBezTo>
                    <a:pt x="2222" y="736"/>
                    <a:pt x="2219" y="384"/>
                    <a:pt x="2000" y="167"/>
                  </a:cubicBezTo>
                  <a:cubicBezTo>
                    <a:pt x="1890" y="56"/>
                    <a:pt x="1745" y="0"/>
                    <a:pt x="16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" name="Google Shape;4976;p93">
              <a:extLst>
                <a:ext uri="{FF2B5EF4-FFF2-40B4-BE49-F238E27FC236}">
                  <a16:creationId xmlns:a16="http://schemas.microsoft.com/office/drawing/2014/main" id="{8E1F94DB-9409-64C1-6907-B081D98568F7}"/>
                </a:ext>
              </a:extLst>
            </p:cNvPr>
            <p:cNvSpPr/>
            <p:nvPr/>
          </p:nvSpPr>
          <p:spPr>
            <a:xfrm>
              <a:off x="3917950" y="1808500"/>
              <a:ext cx="60350" cy="48525"/>
            </a:xfrm>
            <a:custGeom>
              <a:avLst/>
              <a:gdLst/>
              <a:ahLst/>
              <a:cxnLst/>
              <a:rect l="l" t="t" r="r" b="b"/>
              <a:pathLst>
                <a:path w="2414" h="1941" extrusionOk="0">
                  <a:moveTo>
                    <a:pt x="1601" y="1"/>
                  </a:moveTo>
                  <a:cubicBezTo>
                    <a:pt x="1470" y="1"/>
                    <a:pt x="1333" y="52"/>
                    <a:pt x="1211" y="174"/>
                  </a:cubicBezTo>
                  <a:lnTo>
                    <a:pt x="413" y="972"/>
                  </a:lnTo>
                  <a:cubicBezTo>
                    <a:pt x="1" y="1384"/>
                    <a:pt x="388" y="1941"/>
                    <a:pt x="824" y="1941"/>
                  </a:cubicBezTo>
                  <a:cubicBezTo>
                    <a:pt x="955" y="1941"/>
                    <a:pt x="1091" y="1890"/>
                    <a:pt x="1211" y="1770"/>
                  </a:cubicBezTo>
                  <a:lnTo>
                    <a:pt x="2009" y="972"/>
                  </a:lnTo>
                  <a:cubicBezTo>
                    <a:pt x="2414" y="569"/>
                    <a:pt x="2037" y="1"/>
                    <a:pt x="16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" name="Google Shape;4977;p93">
              <a:extLst>
                <a:ext uri="{FF2B5EF4-FFF2-40B4-BE49-F238E27FC236}">
                  <a16:creationId xmlns:a16="http://schemas.microsoft.com/office/drawing/2014/main" id="{3C70576F-0CC9-597E-9150-CB60A670E9DD}"/>
                </a:ext>
              </a:extLst>
            </p:cNvPr>
            <p:cNvSpPr/>
            <p:nvPr/>
          </p:nvSpPr>
          <p:spPr>
            <a:xfrm>
              <a:off x="3876450" y="1435075"/>
              <a:ext cx="450375" cy="251250"/>
            </a:xfrm>
            <a:custGeom>
              <a:avLst/>
              <a:gdLst/>
              <a:ahLst/>
              <a:cxnLst/>
              <a:rect l="l" t="t" r="r" b="b"/>
              <a:pathLst>
                <a:path w="18015" h="10050" extrusionOk="0">
                  <a:moveTo>
                    <a:pt x="18014" y="1"/>
                  </a:moveTo>
                  <a:lnTo>
                    <a:pt x="561" y="4762"/>
                  </a:lnTo>
                  <a:cubicBezTo>
                    <a:pt x="121" y="4882"/>
                    <a:pt x="1" y="5448"/>
                    <a:pt x="350" y="5740"/>
                  </a:cubicBezTo>
                  <a:lnTo>
                    <a:pt x="5584" y="10049"/>
                  </a:lnTo>
                  <a:lnTo>
                    <a:pt x="1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" name="Google Shape;4978;p93">
              <a:extLst>
                <a:ext uri="{FF2B5EF4-FFF2-40B4-BE49-F238E27FC236}">
                  <a16:creationId xmlns:a16="http://schemas.microsoft.com/office/drawing/2014/main" id="{E535E01F-2C4F-E41C-03E4-7ABCACCE1698}"/>
                </a:ext>
              </a:extLst>
            </p:cNvPr>
            <p:cNvSpPr/>
            <p:nvPr/>
          </p:nvSpPr>
          <p:spPr>
            <a:xfrm>
              <a:off x="4094925" y="1456025"/>
              <a:ext cx="250950" cy="445250"/>
            </a:xfrm>
            <a:custGeom>
              <a:avLst/>
              <a:gdLst/>
              <a:ahLst/>
              <a:cxnLst/>
              <a:rect l="l" t="t" r="r" b="b"/>
              <a:pathLst>
                <a:path w="10038" h="17810" extrusionOk="0">
                  <a:moveTo>
                    <a:pt x="10037" y="0"/>
                  </a:moveTo>
                  <a:cubicBezTo>
                    <a:pt x="9890" y="120"/>
                    <a:pt x="118" y="12226"/>
                    <a:pt x="1" y="12370"/>
                  </a:cubicBezTo>
                  <a:lnTo>
                    <a:pt x="4313" y="17604"/>
                  </a:lnTo>
                  <a:cubicBezTo>
                    <a:pt x="4428" y="17744"/>
                    <a:pt x="4587" y="17809"/>
                    <a:pt x="4745" y="17809"/>
                  </a:cubicBezTo>
                  <a:cubicBezTo>
                    <a:pt x="4985" y="17809"/>
                    <a:pt x="5222" y="17659"/>
                    <a:pt x="5294" y="17390"/>
                  </a:cubicBezTo>
                  <a:lnTo>
                    <a:pt x="100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" name="Google Shape;4979;p93">
              <a:extLst>
                <a:ext uri="{FF2B5EF4-FFF2-40B4-BE49-F238E27FC236}">
                  <a16:creationId xmlns:a16="http://schemas.microsoft.com/office/drawing/2014/main" id="{03D3B11F-697C-8FC9-4132-4C97F58AA1D7}"/>
                </a:ext>
              </a:extLst>
            </p:cNvPr>
            <p:cNvSpPr/>
            <p:nvPr/>
          </p:nvSpPr>
          <p:spPr>
            <a:xfrm>
              <a:off x="3993575" y="1542825"/>
              <a:ext cx="245025" cy="242525"/>
            </a:xfrm>
            <a:custGeom>
              <a:avLst/>
              <a:gdLst/>
              <a:ahLst/>
              <a:cxnLst/>
              <a:rect l="l" t="t" r="r" b="b"/>
              <a:pathLst>
                <a:path w="9801" h="9701" extrusionOk="0">
                  <a:moveTo>
                    <a:pt x="9800" y="0"/>
                  </a:moveTo>
                  <a:lnTo>
                    <a:pt x="646" y="7399"/>
                  </a:lnTo>
                  <a:lnTo>
                    <a:pt x="125" y="8955"/>
                  </a:lnTo>
                  <a:cubicBezTo>
                    <a:pt x="1" y="9338"/>
                    <a:pt x="298" y="9700"/>
                    <a:pt x="659" y="9700"/>
                  </a:cubicBezTo>
                  <a:cubicBezTo>
                    <a:pt x="719" y="9700"/>
                    <a:pt x="780" y="9690"/>
                    <a:pt x="842" y="9669"/>
                  </a:cubicBezTo>
                  <a:lnTo>
                    <a:pt x="2398" y="9151"/>
                  </a:lnTo>
                  <a:lnTo>
                    <a:pt x="98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008FD431-3378-7195-E6D9-90B2FCFE1B66}"/>
              </a:ext>
            </a:extLst>
          </p:cNvPr>
          <p:cNvCxnSpPr>
            <a:cxnSpLocks/>
          </p:cNvCxnSpPr>
          <p:nvPr/>
        </p:nvCxnSpPr>
        <p:spPr>
          <a:xfrm flipV="1">
            <a:off x="2454677" y="1609344"/>
            <a:ext cx="2767757" cy="639318"/>
          </a:xfrm>
          <a:prstGeom prst="bentConnector3">
            <a:avLst>
              <a:gd name="adj1" fmla="val 74448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284B2B93-7B7D-1769-C167-1CF8E1C424A0}"/>
              </a:ext>
            </a:extLst>
          </p:cNvPr>
          <p:cNvCxnSpPr>
            <a:cxnSpLocks/>
          </p:cNvCxnSpPr>
          <p:nvPr/>
        </p:nvCxnSpPr>
        <p:spPr>
          <a:xfrm flipV="1">
            <a:off x="2454677" y="1771650"/>
            <a:ext cx="2767757" cy="1433304"/>
          </a:xfrm>
          <a:prstGeom prst="bentConnector3">
            <a:avLst>
              <a:gd name="adj1" fmla="val 8000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F881CEFD-5971-0997-9BE9-631CE8DB1F85}"/>
              </a:ext>
            </a:extLst>
          </p:cNvPr>
          <p:cNvCxnSpPr>
            <a:cxnSpLocks/>
          </p:cNvCxnSpPr>
          <p:nvPr/>
        </p:nvCxnSpPr>
        <p:spPr>
          <a:xfrm flipV="1">
            <a:off x="2454677" y="1929003"/>
            <a:ext cx="2767757" cy="2241995"/>
          </a:xfrm>
          <a:prstGeom prst="bentConnector3">
            <a:avLst>
              <a:gd name="adj1" fmla="val 8579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65F1F8A-A900-D049-9D4B-6F347BBD9A9A}"/>
              </a:ext>
            </a:extLst>
          </p:cNvPr>
          <p:cNvSpPr txBox="1"/>
          <p:nvPr/>
        </p:nvSpPr>
        <p:spPr>
          <a:xfrm>
            <a:off x="397606" y="1149768"/>
            <a:ext cx="4086163" cy="34855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Method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Algorithm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alg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sealed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UnaryMinusExpression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UnaryExpression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Method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Algorithm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alg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alg.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(this);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sealed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BinaryExpression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Method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Algorithm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alg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alg.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(this);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sealed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MinusExpression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BinaryExpression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Method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Algorithm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alg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alg.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Process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(this);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    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0" name="Multiplication Sign 39">
            <a:extLst>
              <a:ext uri="{FF2B5EF4-FFF2-40B4-BE49-F238E27FC236}">
                <a16:creationId xmlns:a16="http://schemas.microsoft.com/office/drawing/2014/main" id="{63EEA065-4360-943E-459F-B1EFADB8E4E0}"/>
              </a:ext>
            </a:extLst>
          </p:cNvPr>
          <p:cNvSpPr/>
          <p:nvPr/>
        </p:nvSpPr>
        <p:spPr>
          <a:xfrm>
            <a:off x="5521942" y="2372799"/>
            <a:ext cx="2517158" cy="166431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739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7" grpId="0"/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8A21EB-640D-DF1B-C6E0-B47A65628E9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0304" y="322195"/>
            <a:ext cx="7718425" cy="612775"/>
          </a:xfrm>
        </p:spPr>
        <p:txBody>
          <a:bodyPr/>
          <a:lstStyle/>
          <a:p>
            <a:r>
              <a:rPr lang="en-US" dirty="0"/>
              <a:t>THE SOLUTION</a:t>
            </a:r>
            <a:endParaRPr lang="sk-SK" dirty="0"/>
          </a:p>
        </p:txBody>
      </p:sp>
      <p:grpSp>
        <p:nvGrpSpPr>
          <p:cNvPr id="5" name="Google Shape;4883;p93">
            <a:extLst>
              <a:ext uri="{FF2B5EF4-FFF2-40B4-BE49-F238E27FC236}">
                <a16:creationId xmlns:a16="http://schemas.microsoft.com/office/drawing/2014/main" id="{2A29AD59-FE53-AA4A-F280-474B8F9D6FA8}"/>
              </a:ext>
            </a:extLst>
          </p:cNvPr>
          <p:cNvGrpSpPr/>
          <p:nvPr/>
        </p:nvGrpSpPr>
        <p:grpSpPr>
          <a:xfrm>
            <a:off x="442578" y="459281"/>
            <a:ext cx="305386" cy="338602"/>
            <a:chOff x="3300325" y="249875"/>
            <a:chExt cx="433725" cy="480900"/>
          </a:xfrm>
          <a:solidFill>
            <a:schemeClr val="tx1"/>
          </a:solidFill>
        </p:grpSpPr>
        <p:sp>
          <p:nvSpPr>
            <p:cNvPr id="6" name="Google Shape;4884;p93">
              <a:extLst>
                <a:ext uri="{FF2B5EF4-FFF2-40B4-BE49-F238E27FC236}">
                  <a16:creationId xmlns:a16="http://schemas.microsoft.com/office/drawing/2014/main" id="{4991651F-841B-7850-DC1B-BA97C567DBA3}"/>
                </a:ext>
              </a:extLst>
            </p:cNvPr>
            <p:cNvSpPr/>
            <p:nvPr/>
          </p:nvSpPr>
          <p:spPr>
            <a:xfrm>
              <a:off x="3610875" y="334550"/>
              <a:ext cx="56475" cy="28250"/>
            </a:xfrm>
            <a:custGeom>
              <a:avLst/>
              <a:gdLst/>
              <a:ahLst/>
              <a:cxnLst/>
              <a:rect l="l" t="t" r="r" b="b"/>
              <a:pathLst>
                <a:path w="2259" h="1130" extrusionOk="0">
                  <a:moveTo>
                    <a:pt x="566" y="0"/>
                  </a:moveTo>
                  <a:cubicBezTo>
                    <a:pt x="253" y="0"/>
                    <a:pt x="0" y="253"/>
                    <a:pt x="0" y="567"/>
                  </a:cubicBezTo>
                  <a:cubicBezTo>
                    <a:pt x="0" y="877"/>
                    <a:pt x="253" y="1130"/>
                    <a:pt x="566" y="1130"/>
                  </a:cubicBezTo>
                  <a:lnTo>
                    <a:pt x="1696" y="1130"/>
                  </a:lnTo>
                  <a:cubicBezTo>
                    <a:pt x="2006" y="1130"/>
                    <a:pt x="2259" y="877"/>
                    <a:pt x="2259" y="567"/>
                  </a:cubicBezTo>
                  <a:cubicBezTo>
                    <a:pt x="2259" y="253"/>
                    <a:pt x="2006" y="0"/>
                    <a:pt x="16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7" name="Google Shape;4885;p93">
              <a:extLst>
                <a:ext uri="{FF2B5EF4-FFF2-40B4-BE49-F238E27FC236}">
                  <a16:creationId xmlns:a16="http://schemas.microsoft.com/office/drawing/2014/main" id="{B6C11CD3-8919-EF27-2E56-D2515BD1238D}"/>
                </a:ext>
              </a:extLst>
            </p:cNvPr>
            <p:cNvSpPr/>
            <p:nvPr/>
          </p:nvSpPr>
          <p:spPr>
            <a:xfrm>
              <a:off x="3467675" y="249875"/>
              <a:ext cx="46400" cy="56475"/>
            </a:xfrm>
            <a:custGeom>
              <a:avLst/>
              <a:gdLst/>
              <a:ahLst/>
              <a:cxnLst/>
              <a:rect l="l" t="t" r="r" b="b"/>
              <a:pathLst>
                <a:path w="1856" h="2259" extrusionOk="0">
                  <a:moveTo>
                    <a:pt x="647" y="1"/>
                  </a:moveTo>
                  <a:cubicBezTo>
                    <a:pt x="562" y="1"/>
                    <a:pt x="476" y="20"/>
                    <a:pt x="395" y="60"/>
                  </a:cubicBezTo>
                  <a:cubicBezTo>
                    <a:pt x="115" y="198"/>
                    <a:pt x="1" y="539"/>
                    <a:pt x="142" y="819"/>
                  </a:cubicBezTo>
                  <a:lnTo>
                    <a:pt x="705" y="1948"/>
                  </a:lnTo>
                  <a:cubicBezTo>
                    <a:pt x="806" y="2144"/>
                    <a:pt x="1004" y="2259"/>
                    <a:pt x="1211" y="2259"/>
                  </a:cubicBezTo>
                  <a:cubicBezTo>
                    <a:pt x="1296" y="2259"/>
                    <a:pt x="1383" y="2239"/>
                    <a:pt x="1464" y="2198"/>
                  </a:cubicBezTo>
                  <a:cubicBezTo>
                    <a:pt x="1744" y="2059"/>
                    <a:pt x="1856" y="1722"/>
                    <a:pt x="1717" y="1442"/>
                  </a:cubicBezTo>
                  <a:lnTo>
                    <a:pt x="1151" y="313"/>
                  </a:lnTo>
                  <a:cubicBezTo>
                    <a:pt x="1053" y="114"/>
                    <a:pt x="853" y="1"/>
                    <a:pt x="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8" name="Google Shape;4886;p93">
              <a:extLst>
                <a:ext uri="{FF2B5EF4-FFF2-40B4-BE49-F238E27FC236}">
                  <a16:creationId xmlns:a16="http://schemas.microsoft.com/office/drawing/2014/main" id="{900C28A8-80CD-95D7-3121-6175A18C766F}"/>
                </a:ext>
              </a:extLst>
            </p:cNvPr>
            <p:cNvSpPr/>
            <p:nvPr/>
          </p:nvSpPr>
          <p:spPr>
            <a:xfrm>
              <a:off x="3566525" y="249875"/>
              <a:ext cx="46400" cy="56475"/>
            </a:xfrm>
            <a:custGeom>
              <a:avLst/>
              <a:gdLst/>
              <a:ahLst/>
              <a:cxnLst/>
              <a:rect l="l" t="t" r="r" b="b"/>
              <a:pathLst>
                <a:path w="1856" h="2259" extrusionOk="0">
                  <a:moveTo>
                    <a:pt x="1210" y="1"/>
                  </a:moveTo>
                  <a:cubicBezTo>
                    <a:pt x="1003" y="1"/>
                    <a:pt x="803" y="114"/>
                    <a:pt x="705" y="313"/>
                  </a:cubicBezTo>
                  <a:lnTo>
                    <a:pt x="139" y="1442"/>
                  </a:lnTo>
                  <a:cubicBezTo>
                    <a:pt x="1" y="1719"/>
                    <a:pt x="115" y="2059"/>
                    <a:pt x="392" y="2198"/>
                  </a:cubicBezTo>
                  <a:cubicBezTo>
                    <a:pt x="474" y="2239"/>
                    <a:pt x="561" y="2259"/>
                    <a:pt x="646" y="2259"/>
                  </a:cubicBezTo>
                  <a:cubicBezTo>
                    <a:pt x="852" y="2259"/>
                    <a:pt x="1051" y="2144"/>
                    <a:pt x="1151" y="1948"/>
                  </a:cubicBezTo>
                  <a:lnTo>
                    <a:pt x="1714" y="819"/>
                  </a:lnTo>
                  <a:cubicBezTo>
                    <a:pt x="1856" y="539"/>
                    <a:pt x="1741" y="198"/>
                    <a:pt x="1461" y="60"/>
                  </a:cubicBezTo>
                  <a:cubicBezTo>
                    <a:pt x="1381" y="20"/>
                    <a:pt x="1295" y="1"/>
                    <a:pt x="12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9" name="Google Shape;4887;p93">
              <a:extLst>
                <a:ext uri="{FF2B5EF4-FFF2-40B4-BE49-F238E27FC236}">
                  <a16:creationId xmlns:a16="http://schemas.microsoft.com/office/drawing/2014/main" id="{836FD841-5667-3F91-7910-F5A784A7A0AA}"/>
                </a:ext>
              </a:extLst>
            </p:cNvPr>
            <p:cNvSpPr/>
            <p:nvPr/>
          </p:nvSpPr>
          <p:spPr>
            <a:xfrm>
              <a:off x="3413250" y="334550"/>
              <a:ext cx="56500" cy="28250"/>
            </a:xfrm>
            <a:custGeom>
              <a:avLst/>
              <a:gdLst/>
              <a:ahLst/>
              <a:cxnLst/>
              <a:rect l="l" t="t" r="r" b="b"/>
              <a:pathLst>
                <a:path w="2260" h="1130" extrusionOk="0">
                  <a:moveTo>
                    <a:pt x="567" y="0"/>
                  </a:moveTo>
                  <a:cubicBezTo>
                    <a:pt x="254" y="0"/>
                    <a:pt x="1" y="253"/>
                    <a:pt x="1" y="567"/>
                  </a:cubicBezTo>
                  <a:cubicBezTo>
                    <a:pt x="1" y="877"/>
                    <a:pt x="254" y="1130"/>
                    <a:pt x="567" y="1130"/>
                  </a:cubicBezTo>
                  <a:lnTo>
                    <a:pt x="1696" y="1130"/>
                  </a:lnTo>
                  <a:cubicBezTo>
                    <a:pt x="2006" y="1130"/>
                    <a:pt x="2259" y="877"/>
                    <a:pt x="2259" y="567"/>
                  </a:cubicBezTo>
                  <a:cubicBezTo>
                    <a:pt x="2259" y="253"/>
                    <a:pt x="2006" y="0"/>
                    <a:pt x="16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" name="Google Shape;4888;p93">
              <a:extLst>
                <a:ext uri="{FF2B5EF4-FFF2-40B4-BE49-F238E27FC236}">
                  <a16:creationId xmlns:a16="http://schemas.microsoft.com/office/drawing/2014/main" id="{8840EADC-46B3-2A69-CA74-55DA2F43EA8D}"/>
                </a:ext>
              </a:extLst>
            </p:cNvPr>
            <p:cNvSpPr/>
            <p:nvPr/>
          </p:nvSpPr>
          <p:spPr>
            <a:xfrm>
              <a:off x="3300325" y="476675"/>
              <a:ext cx="84725" cy="254100"/>
            </a:xfrm>
            <a:custGeom>
              <a:avLst/>
              <a:gdLst/>
              <a:ahLst/>
              <a:cxnLst/>
              <a:rect l="l" t="t" r="r" b="b"/>
              <a:pathLst>
                <a:path w="3389" h="10164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lnTo>
                    <a:pt x="1" y="9598"/>
                  </a:lnTo>
                  <a:cubicBezTo>
                    <a:pt x="1" y="9911"/>
                    <a:pt x="254" y="10164"/>
                    <a:pt x="567" y="10164"/>
                  </a:cubicBezTo>
                  <a:lnTo>
                    <a:pt x="2825" y="10164"/>
                  </a:lnTo>
                  <a:cubicBezTo>
                    <a:pt x="3136" y="10164"/>
                    <a:pt x="3389" y="9911"/>
                    <a:pt x="3389" y="9598"/>
                  </a:cubicBezTo>
                  <a:lnTo>
                    <a:pt x="3389" y="564"/>
                  </a:lnTo>
                  <a:cubicBezTo>
                    <a:pt x="3389" y="251"/>
                    <a:pt x="3136" y="1"/>
                    <a:pt x="28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1" name="Google Shape;4889;p93">
              <a:extLst>
                <a:ext uri="{FF2B5EF4-FFF2-40B4-BE49-F238E27FC236}">
                  <a16:creationId xmlns:a16="http://schemas.microsoft.com/office/drawing/2014/main" id="{6641432A-05CF-4C19-D4BF-4762A7EBF767}"/>
                </a:ext>
              </a:extLst>
            </p:cNvPr>
            <p:cNvSpPr/>
            <p:nvPr/>
          </p:nvSpPr>
          <p:spPr>
            <a:xfrm>
              <a:off x="3413250" y="335525"/>
              <a:ext cx="320800" cy="395250"/>
            </a:xfrm>
            <a:custGeom>
              <a:avLst/>
              <a:gdLst/>
              <a:ahLst/>
              <a:cxnLst/>
              <a:rect l="l" t="t" r="r" b="b"/>
              <a:pathLst>
                <a:path w="12832" h="15810" extrusionOk="0">
                  <a:moveTo>
                    <a:pt x="3954" y="1"/>
                  </a:moveTo>
                  <a:cubicBezTo>
                    <a:pt x="3641" y="1"/>
                    <a:pt x="3388" y="254"/>
                    <a:pt x="3388" y="564"/>
                  </a:cubicBezTo>
                  <a:cubicBezTo>
                    <a:pt x="3388" y="1871"/>
                    <a:pt x="2879" y="4225"/>
                    <a:pt x="1922" y="5186"/>
                  </a:cubicBezTo>
                  <a:cubicBezTo>
                    <a:pt x="1274" y="5830"/>
                    <a:pt x="723" y="6065"/>
                    <a:pt x="1" y="6427"/>
                  </a:cubicBezTo>
                  <a:lnTo>
                    <a:pt x="1" y="14897"/>
                  </a:lnTo>
                  <a:cubicBezTo>
                    <a:pt x="1109" y="15268"/>
                    <a:pt x="2515" y="15810"/>
                    <a:pt x="4659" y="15810"/>
                  </a:cubicBezTo>
                  <a:lnTo>
                    <a:pt x="8351" y="15810"/>
                  </a:lnTo>
                  <a:cubicBezTo>
                    <a:pt x="9567" y="15810"/>
                    <a:pt x="10516" y="14680"/>
                    <a:pt x="10046" y="13491"/>
                  </a:cubicBezTo>
                  <a:cubicBezTo>
                    <a:pt x="11019" y="13226"/>
                    <a:pt x="11546" y="12172"/>
                    <a:pt x="11175" y="11233"/>
                  </a:cubicBezTo>
                  <a:cubicBezTo>
                    <a:pt x="12386" y="10901"/>
                    <a:pt x="12832" y="9408"/>
                    <a:pt x="11992" y="8468"/>
                  </a:cubicBezTo>
                  <a:cubicBezTo>
                    <a:pt x="12314" y="8107"/>
                    <a:pt x="12467" y="7625"/>
                    <a:pt x="12410" y="7143"/>
                  </a:cubicBezTo>
                  <a:cubicBezTo>
                    <a:pt x="12311" y="6267"/>
                    <a:pt x="11495" y="5647"/>
                    <a:pt x="10612" y="5647"/>
                  </a:cubicBezTo>
                  <a:lnTo>
                    <a:pt x="6213" y="5647"/>
                  </a:lnTo>
                  <a:cubicBezTo>
                    <a:pt x="6586" y="4975"/>
                    <a:pt x="6785" y="3081"/>
                    <a:pt x="6776" y="2307"/>
                  </a:cubicBezTo>
                  <a:cubicBezTo>
                    <a:pt x="6761" y="1027"/>
                    <a:pt x="5701" y="1"/>
                    <a:pt x="4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34" name="Google Shape;903;p81">
            <a:extLst>
              <a:ext uri="{FF2B5EF4-FFF2-40B4-BE49-F238E27FC236}">
                <a16:creationId xmlns:a16="http://schemas.microsoft.com/office/drawing/2014/main" id="{D8FB4F19-CF50-E796-9CAA-AAFFD8FF6246}"/>
              </a:ext>
            </a:extLst>
          </p:cNvPr>
          <p:cNvSpPr/>
          <p:nvPr/>
        </p:nvSpPr>
        <p:spPr>
          <a:xfrm flipH="1">
            <a:off x="-930050" y="1872154"/>
            <a:ext cx="6248700" cy="6109500"/>
          </a:xfrm>
          <a:prstGeom prst="diagStripe">
            <a:avLst>
              <a:gd name="adj" fmla="val 8989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903;p81">
            <a:extLst>
              <a:ext uri="{FF2B5EF4-FFF2-40B4-BE49-F238E27FC236}">
                <a16:creationId xmlns:a16="http://schemas.microsoft.com/office/drawing/2014/main" id="{37D099BD-6AE4-3CE4-73CA-1F01C0D80015}"/>
              </a:ext>
            </a:extLst>
          </p:cNvPr>
          <p:cNvSpPr/>
          <p:nvPr/>
        </p:nvSpPr>
        <p:spPr>
          <a:xfrm flipH="1">
            <a:off x="-1676700" y="1872154"/>
            <a:ext cx="6248700" cy="6109500"/>
          </a:xfrm>
          <a:prstGeom prst="diagStripe">
            <a:avLst>
              <a:gd name="adj" fmla="val 8989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903;p81">
            <a:extLst>
              <a:ext uri="{FF2B5EF4-FFF2-40B4-BE49-F238E27FC236}">
                <a16:creationId xmlns:a16="http://schemas.microsoft.com/office/drawing/2014/main" id="{991CC19D-FA83-ACA8-D34C-12A6BA4AF6F4}"/>
              </a:ext>
            </a:extLst>
          </p:cNvPr>
          <p:cNvSpPr/>
          <p:nvPr/>
        </p:nvSpPr>
        <p:spPr>
          <a:xfrm flipH="1">
            <a:off x="-2423350" y="1872154"/>
            <a:ext cx="6248700" cy="6109500"/>
          </a:xfrm>
          <a:prstGeom prst="diagStripe">
            <a:avLst>
              <a:gd name="adj" fmla="val 8989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903;p81">
            <a:extLst>
              <a:ext uri="{FF2B5EF4-FFF2-40B4-BE49-F238E27FC236}">
                <a16:creationId xmlns:a16="http://schemas.microsoft.com/office/drawing/2014/main" id="{D7790D14-324C-7555-A38E-4DF605B7E8FC}"/>
              </a:ext>
            </a:extLst>
          </p:cNvPr>
          <p:cNvSpPr/>
          <p:nvPr/>
        </p:nvSpPr>
        <p:spPr>
          <a:xfrm flipH="1">
            <a:off x="-3169109" y="1872154"/>
            <a:ext cx="6248700" cy="6109500"/>
          </a:xfrm>
          <a:prstGeom prst="diagStripe">
            <a:avLst>
              <a:gd name="adj" fmla="val 89896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EE9714-ACCE-D65E-460A-9D792562DBB1}"/>
              </a:ext>
            </a:extLst>
          </p:cNvPr>
          <p:cNvSpPr txBox="1"/>
          <p:nvPr/>
        </p:nvSpPr>
        <p:spPr>
          <a:xfrm>
            <a:off x="4831757" y="124177"/>
            <a:ext cx="4127646" cy="49398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abstract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Accept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ValueExpression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}</a:t>
            </a:r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Accept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this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sealed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UnaryMinusExpression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UnaryExpression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Accept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this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sealed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BinaryExpression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Accept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this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sealed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MinusExpression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BinaryExpression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override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Accept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visitor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05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this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F6FF01-FEC8-E747-3C8A-1453D80D6E49}"/>
              </a:ext>
            </a:extLst>
          </p:cNvPr>
          <p:cNvSpPr txBox="1"/>
          <p:nvPr/>
        </p:nvSpPr>
        <p:spPr>
          <a:xfrm>
            <a:off x="253549" y="1130578"/>
            <a:ext cx="4279900" cy="316240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interface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ValueExpression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UnaryMinusExpression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expresson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...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Visitor1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IVisitor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ValueExpression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//some code</a:t>
            </a: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UnaryMinusExpression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//some code</a:t>
            </a: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Visit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050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AddExpression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expresson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05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//some code</a:t>
            </a: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...</a:t>
            </a:r>
          </a:p>
          <a:p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729763744"/>
      </p:ext>
    </p:extLst>
  </p:cSld>
  <p:clrMapOvr>
    <a:masterClrMapping/>
  </p:clrMapOvr>
</p:sld>
</file>

<file path=ppt/theme/theme1.xml><?xml version="1.0" encoding="utf-8"?>
<a:theme xmlns:a="http://schemas.openxmlformats.org/drawingml/2006/main" name="Computer Science &amp; Mathematics Major for College: UI/UX in Webpage Design by Slidesgo">
  <a:themeElements>
    <a:clrScheme name="Simple Light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2015</TotalTime>
  <Words>2697</Words>
  <Application>Microsoft Office PowerPoint</Application>
  <PresentationFormat>On-screen Show (16:9)</PresentationFormat>
  <Paragraphs>444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Space Mono</vt:lpstr>
      <vt:lpstr>Syncopate</vt:lpstr>
      <vt:lpstr>Consolas</vt:lpstr>
      <vt:lpstr>Roboto Condensed</vt:lpstr>
      <vt:lpstr>Prompt</vt:lpstr>
      <vt:lpstr>Wingdings</vt:lpstr>
      <vt:lpstr>Arial</vt:lpstr>
      <vt:lpstr>Computer Science &amp; Mathematics Major for College: UI/UX in Webpage Design by Slidesgo</vt:lpstr>
      <vt:lpstr>VISITOR</vt:lpstr>
      <vt:lpstr>MOTIVATIONAL EXAMPLE</vt:lpstr>
      <vt:lpstr>EXPRESSION EVALUATION</vt:lpstr>
      <vt:lpstr>ADDING NEW FUNCTION</vt:lpstr>
      <vt:lpstr>ADDING MORE FUNCTIONS</vt:lpstr>
      <vt:lpstr>THE SOLUTION – 1st STEP</vt:lpstr>
      <vt:lpstr>THE SOLUTION – 1st STEP</vt:lpstr>
      <vt:lpstr>THE SOLUTION – 2ND STEP</vt:lpstr>
      <vt:lpstr>THE SOLUTION</vt:lpstr>
      <vt:lpstr>DISPATCH</vt:lpstr>
      <vt:lpstr>SINGLE DISPATCH</vt:lpstr>
      <vt:lpstr>DOUBLE DISPATCH</vt:lpstr>
      <vt:lpstr>DOUBLE DISPATCH IN C++</vt:lpstr>
      <vt:lpstr>SPECIFICATION </vt:lpstr>
      <vt:lpstr>—The Gang of Four</vt:lpstr>
      <vt:lpstr>CLASS DIAGRAM</vt:lpstr>
      <vt:lpstr>ELEMENTS</vt:lpstr>
      <vt:lpstr>SEQUENTIAL DIAGRAM</vt:lpstr>
      <vt:lpstr>HOW TO IMPLEMENT</vt:lpstr>
      <vt:lpstr>IMPLEMENTATION ISSUE</vt:lpstr>
      <vt:lpstr>WHEN TO USE</vt:lpstr>
      <vt:lpstr>PROS</vt:lpstr>
      <vt:lpstr>RELATIONS WITH OTHER PATTERNS</vt:lpstr>
      <vt:lpstr>THANK YOU FOR YOUR ATTENTION!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NPRG024 – DESIGN PATTERNS VISITOR</dc:title>
  <dc:creator>Viktoria Hurtisova</dc:creator>
  <cp:lastModifiedBy>Filip O</cp:lastModifiedBy>
  <cp:revision>116</cp:revision>
  <dcterms:modified xsi:type="dcterms:W3CDTF">2023-07-10T12:57:36Z</dcterms:modified>
</cp:coreProperties>
</file>