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6" r:id="rId5"/>
    <p:sldId id="267" r:id="rId6"/>
    <p:sldId id="268" r:id="rId7"/>
    <p:sldId id="257" r:id="rId8"/>
    <p:sldId id="258" r:id="rId9"/>
    <p:sldId id="259" r:id="rId10"/>
    <p:sldId id="260" r:id="rId11"/>
    <p:sldId id="261" r:id="rId12"/>
    <p:sldId id="262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DB6051-1917-DF2E-E3B7-16692E045955}" v="2249" dt="2022-02-26T17:30:56.809"/>
    <p1510:client id="{96E496CD-C50E-C2BD-BB81-9A93B8B42EF1}" v="146" dt="2022-02-26T17:49:52.114"/>
    <p1510:client id="{A337670E-1D3A-452C-9DF1-62AFBADF3EE5}" v="693" dt="2022-02-26T11:02:29.2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5" autoAdjust="0"/>
    <p:restoredTop sz="94660"/>
  </p:normalViewPr>
  <p:slideViewPr>
    <p:cSldViewPr snapToGrid="0">
      <p:cViewPr varScale="1">
        <p:scale>
          <a:sx n="86" d="100"/>
          <a:sy n="86" d="100"/>
        </p:scale>
        <p:origin x="82" y="23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Upravte štýl predlohy podnadpisov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9203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4028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68980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2502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99707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66611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5072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26593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02979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08768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13177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E55F0-49D3-47F0-9F7C-B48EBAF4ED8F}" type="datetimeFigureOut">
              <a:rPr lang="sk-SK" smtClean="0"/>
              <a:t>25. 6. 2022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1342B-065B-40C6-A6BB-D997923519A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8524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294908-8B00-4F58-BBBA-20F71A40A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364C879-1404-4203-8E9D-CC5DE0A62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782" y="-1386168"/>
            <a:ext cx="2424873" cy="3611191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4617302-4B0D-4351-A6BB-6F0930D94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571000" y="-338582"/>
            <a:ext cx="1635955" cy="1635955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A2C7802-C2E0-4218-8F89-8DD7CCD2C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7985" y="-6588"/>
            <a:ext cx="4059393" cy="2548110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D7111A-21E5-4EE9-8A78-10E5530F0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62924" y="1465780"/>
            <a:ext cx="1185708" cy="11857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3969E80-A77B-49FC-9122-D89AFD5EE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9557" y="5198743"/>
            <a:ext cx="2444907" cy="2366116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49CA57-76BD-4CF2-80BA-D7A46A01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769787" y="5439893"/>
            <a:ext cx="928467" cy="92846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5E9085E-E730-4768-83D4-6CB7E9897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73272FE-A474-4CAE-8CA2-BCC8B476C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204642" y="2353641"/>
            <a:ext cx="5782716" cy="2150719"/>
          </a:xfrm>
          <a:noFill/>
        </p:spPr>
        <p:txBody>
          <a:bodyPr anchor="ctr">
            <a:normAutofit/>
          </a:bodyPr>
          <a:lstStyle/>
          <a:p>
            <a:r>
              <a:rPr lang="sk-SK" sz="5400" b="1" dirty="0">
                <a:solidFill>
                  <a:srgbClr val="080808"/>
                </a:solidFill>
                <a:cs typeface="Calibri Light"/>
              </a:rPr>
              <a:t>Builder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07981EA-05A6-437C-88D7-B377B92B0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9823" y="5457591"/>
            <a:ext cx="2231794" cy="2568811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5E3C750-986E-4769-B1AE-49289FBE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720059" y="5243545"/>
            <a:ext cx="959985" cy="95998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557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56385898-19A6-44F2-B4CA-43EC5C536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sz="3600" b="1" dirty="0">
                <a:cs typeface="Calibri Light"/>
              </a:rPr>
              <a:t>Použiteľnosť</a:t>
            </a:r>
            <a:endParaRPr lang="sk-SK" sz="3600" b="1" dirty="0" err="1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44168321-0D4F-4AAF-9AEF-331DEF15B0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10905066" cy="439398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sz="2000" dirty="0">
                <a:cs typeface="Calibri"/>
              </a:rPr>
              <a:t>proces vytvárania zložitého objektu je nezávislý od samotného objektu </a:t>
            </a:r>
          </a:p>
          <a:p>
            <a:r>
              <a:rPr lang="sk-SK" sz="2000" dirty="0">
                <a:cs typeface="Calibri"/>
              </a:rPr>
              <a:t>musíme dovoliť rôzne reprezentácie konštruovaného objektu</a:t>
            </a:r>
          </a:p>
          <a:p>
            <a:endParaRPr lang="sk-SK" sz="2000" dirty="0">
              <a:cs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377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962919D0-926E-44DB-811E-758976DA8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sz="3600" b="1" dirty="0">
                <a:cs typeface="Calibri Light"/>
              </a:rPr>
              <a:t>Štruktúra</a:t>
            </a:r>
            <a:endParaRPr lang="sk-SK" sz="3600" dirty="0">
              <a:cs typeface="Calibri Light" panose="020F0302020204030204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Obrázok 4">
            <a:extLst>
              <a:ext uri="{FF2B5EF4-FFF2-40B4-BE49-F238E27FC236}">
                <a16:creationId xmlns:a16="http://schemas.microsoft.com/office/drawing/2014/main" id="{0D10B5D8-86B8-4A39-B5B7-771EC4E78E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394" y="2264549"/>
            <a:ext cx="10091090" cy="335229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681056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E91A33D-90AF-499C-8E81-523A0462C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sz="3600" b="1" dirty="0">
                <a:cs typeface="Calibri Light"/>
              </a:rPr>
              <a:t>Účastníci 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0A7CDE47-B4EC-4402-9FA3-951710EDC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10905066" cy="471922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sk-SK" sz="2000" b="1" dirty="0" err="1">
                <a:cs typeface="Calibri"/>
              </a:rPr>
              <a:t>Builder</a:t>
            </a:r>
            <a:endParaRPr lang="sk-SK" b="1" dirty="0" err="1"/>
          </a:p>
          <a:p>
            <a:r>
              <a:rPr lang="sk-SK" sz="2000" dirty="0">
                <a:cs typeface="Calibri"/>
              </a:rPr>
              <a:t>definuje abstraktné rozhranie pre tvorbu produktu</a:t>
            </a:r>
          </a:p>
          <a:p>
            <a:pPr marL="0" indent="0">
              <a:buNone/>
            </a:pPr>
            <a:r>
              <a:rPr lang="sk-SK" sz="2000" b="1" dirty="0" err="1">
                <a:cs typeface="Calibri"/>
              </a:rPr>
              <a:t>ConcreteBuilder</a:t>
            </a:r>
            <a:endParaRPr lang="sk-SK" sz="2000" b="1">
              <a:cs typeface="Calibri"/>
            </a:endParaRPr>
          </a:p>
          <a:p>
            <a:r>
              <a:rPr lang="sk-SK" sz="2000" dirty="0">
                <a:cs typeface="Calibri"/>
              </a:rPr>
              <a:t>implementuje </a:t>
            </a:r>
            <a:r>
              <a:rPr lang="sk-SK" sz="2000" dirty="0" err="1">
                <a:cs typeface="Calibri"/>
              </a:rPr>
              <a:t>Builder</a:t>
            </a:r>
            <a:endParaRPr lang="sk-SK" sz="2000" dirty="0">
              <a:cs typeface="Calibri"/>
            </a:endParaRPr>
          </a:p>
          <a:p>
            <a:r>
              <a:rPr lang="sk-SK" sz="2000" dirty="0">
                <a:cs typeface="Calibri"/>
              </a:rPr>
              <a:t>definuje proces tvorby produktu</a:t>
            </a:r>
          </a:p>
          <a:p>
            <a:r>
              <a:rPr lang="sk-SK" sz="2000" dirty="0">
                <a:cs typeface="Calibri"/>
              </a:rPr>
              <a:t>poskytuje rozhranie pre získanie produktu</a:t>
            </a:r>
          </a:p>
          <a:p>
            <a:pPr marL="0" indent="0">
              <a:buNone/>
            </a:pPr>
            <a:r>
              <a:rPr lang="sk-SK" sz="2000" b="1" dirty="0" err="1">
                <a:cs typeface="Calibri"/>
              </a:rPr>
              <a:t>Director</a:t>
            </a:r>
            <a:endParaRPr lang="sk-SK" sz="2000" b="1">
              <a:cs typeface="Calibri"/>
            </a:endParaRPr>
          </a:p>
          <a:p>
            <a:r>
              <a:rPr lang="sk-SK" sz="2000" dirty="0">
                <a:cs typeface="Calibri"/>
              </a:rPr>
              <a:t>skonštruuje objekt pomocou </a:t>
            </a:r>
            <a:r>
              <a:rPr lang="sk-SK" sz="2000" dirty="0" err="1">
                <a:cs typeface="Calibri"/>
              </a:rPr>
              <a:t>Builder</a:t>
            </a:r>
            <a:r>
              <a:rPr lang="sk-SK" sz="2000" dirty="0">
                <a:cs typeface="Calibri"/>
              </a:rPr>
              <a:t> rozhrania</a:t>
            </a:r>
          </a:p>
          <a:p>
            <a:pPr marL="0" indent="0">
              <a:buNone/>
            </a:pPr>
            <a:r>
              <a:rPr lang="sk-SK" sz="2000" b="1" dirty="0" err="1">
                <a:cs typeface="Calibri"/>
              </a:rPr>
              <a:t>Product</a:t>
            </a:r>
            <a:endParaRPr lang="sk-SK" sz="2000" b="1">
              <a:cs typeface="Calibri"/>
            </a:endParaRPr>
          </a:p>
          <a:p>
            <a:r>
              <a:rPr lang="sk-SK" sz="2000" dirty="0">
                <a:cs typeface="Calibri"/>
              </a:rPr>
              <a:t>reprezentuje zložitý objekt, ktorý konštruujeme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172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35B426C8-CACD-42FD-83FF-8298CD1D1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sz="3600" b="1">
                <a:cs typeface="Calibri Light"/>
              </a:rPr>
              <a:t>Spolupráca pri behu </a:t>
            </a:r>
            <a:endParaRPr lang="sk-SK" sz="3600" b="1" dirty="0">
              <a:cs typeface="Calibri Light"/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6E85C11F-0933-4B02-A228-12B92DB0FF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10905066" cy="439398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sz="2000" dirty="0">
                <a:cs typeface="Calibri"/>
              </a:rPr>
              <a:t>klient vytvorí </a:t>
            </a:r>
            <a:r>
              <a:rPr lang="sk-SK" sz="2000" dirty="0" err="1">
                <a:cs typeface="Calibri" panose="020F0502020204030204"/>
              </a:rPr>
              <a:t>Director</a:t>
            </a:r>
            <a:r>
              <a:rPr lang="sk-SK" sz="2000" dirty="0">
                <a:cs typeface="Calibri" panose="020F0502020204030204"/>
              </a:rPr>
              <a:t> a nakonfiguruje ho požadovanou inštanciou </a:t>
            </a:r>
            <a:r>
              <a:rPr lang="sk-SK" sz="2000" dirty="0" err="1">
                <a:cs typeface="Calibri" panose="020F0502020204030204"/>
              </a:rPr>
              <a:t>Builder</a:t>
            </a:r>
            <a:endParaRPr lang="sk-SK" sz="2000" dirty="0">
              <a:cs typeface="Calibri" panose="020F0502020204030204"/>
            </a:endParaRPr>
          </a:p>
          <a:p>
            <a:r>
              <a:rPr lang="sk-SK" sz="2000" dirty="0">
                <a:cs typeface="Calibri" panose="020F0502020204030204"/>
              </a:rPr>
              <a:t>klient požiada </a:t>
            </a:r>
            <a:r>
              <a:rPr lang="sk-SK" sz="2000" dirty="0" err="1">
                <a:cs typeface="Calibri" panose="020F0502020204030204"/>
              </a:rPr>
              <a:t>Director</a:t>
            </a:r>
            <a:r>
              <a:rPr lang="sk-SK" sz="2000" dirty="0">
                <a:cs typeface="Calibri" panose="020F0502020204030204"/>
              </a:rPr>
              <a:t> o produkt</a:t>
            </a:r>
          </a:p>
          <a:p>
            <a:r>
              <a:rPr lang="sk-SK" sz="2000" dirty="0" err="1">
                <a:cs typeface="Calibri" panose="020F0502020204030204"/>
              </a:rPr>
              <a:t>Director</a:t>
            </a:r>
            <a:r>
              <a:rPr lang="sk-SK" sz="2000" dirty="0">
                <a:cs typeface="Calibri" panose="020F0502020204030204"/>
              </a:rPr>
              <a:t> upozorní </a:t>
            </a:r>
            <a:r>
              <a:rPr lang="sk-SK" sz="2000" dirty="0" err="1">
                <a:cs typeface="Calibri" panose="020F0502020204030204"/>
              </a:rPr>
              <a:t>Builder</a:t>
            </a:r>
            <a:r>
              <a:rPr lang="sk-SK" sz="2000" dirty="0">
                <a:cs typeface="Calibri" panose="020F0502020204030204"/>
              </a:rPr>
              <a:t>, ak sa má postaviť časť produktu</a:t>
            </a:r>
          </a:p>
          <a:p>
            <a:r>
              <a:rPr lang="sk-SK" sz="2000" dirty="0" err="1">
                <a:cs typeface="Calibri" panose="020F0502020204030204"/>
              </a:rPr>
              <a:t>Builder</a:t>
            </a:r>
            <a:r>
              <a:rPr lang="sk-SK" sz="2000" dirty="0">
                <a:cs typeface="Calibri" panose="020F0502020204030204"/>
              </a:rPr>
              <a:t> spracuje požiadavky a pridá časti do produktu</a:t>
            </a:r>
          </a:p>
          <a:p>
            <a:r>
              <a:rPr lang="sk-SK" sz="2000" dirty="0">
                <a:cs typeface="Calibri" panose="020F0502020204030204"/>
              </a:rPr>
              <a:t>klient dostane produkt od </a:t>
            </a:r>
            <a:r>
              <a:rPr lang="sk-SK" sz="2000" dirty="0" err="1">
                <a:cs typeface="Calibri" panose="020F0502020204030204"/>
              </a:rPr>
              <a:t>Builder</a:t>
            </a:r>
            <a:endParaRPr lang="sk-SK" sz="2000">
              <a:cs typeface="Calibri" panose="020F0502020204030204"/>
            </a:endParaRPr>
          </a:p>
          <a:p>
            <a:endParaRPr lang="sk-SK" sz="2000" dirty="0">
              <a:cs typeface="Calibri" panose="020F0502020204030204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391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401D8C89-465F-44F3-8DFC-FC1BF2B45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sz="3600" b="1" dirty="0">
                <a:ea typeface="+mj-lt"/>
                <a:cs typeface="+mj-lt"/>
              </a:rPr>
              <a:t>Interakčný diagram</a:t>
            </a:r>
            <a:endParaRPr lang="sk-SK" sz="3600" dirty="0">
              <a:cs typeface="Calibri Light" panose="020F0302020204030204"/>
            </a:endParaRPr>
          </a:p>
        </p:txBody>
      </p:sp>
      <p:pic>
        <p:nvPicPr>
          <p:cNvPr id="4" name="Obrázok 4">
            <a:extLst>
              <a:ext uri="{FF2B5EF4-FFF2-40B4-BE49-F238E27FC236}">
                <a16:creationId xmlns:a16="http://schemas.microsoft.com/office/drawing/2014/main" id="{AD5A4D87-1635-47B0-8644-DB553E9023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9769" y="1782981"/>
            <a:ext cx="6872462" cy="4393982"/>
          </a:xfr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419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DBCDD4A-C709-4488-9D15-97455DF18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sz="3600" b="1" dirty="0">
                <a:cs typeface="Calibri Light"/>
              </a:rPr>
              <a:t>Dôsledky návrhového vzoru</a:t>
            </a:r>
            <a:endParaRPr lang="sk-SK" sz="3600" b="1">
              <a:cs typeface="Calibri Light"/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B62B69BE-F5D9-4154-B508-B6420B5E56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10905066" cy="439398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sz="2000" dirty="0">
                <a:cs typeface="Calibri"/>
              </a:rPr>
              <a:t>vieme meniť internú reprezentáciu produktu</a:t>
            </a:r>
          </a:p>
          <a:p>
            <a:r>
              <a:rPr lang="sk-SK" sz="2000" dirty="0">
                <a:cs typeface="Calibri"/>
              </a:rPr>
              <a:t>oddelí kód pre konštrukciu a reprezentáciu</a:t>
            </a:r>
          </a:p>
          <a:p>
            <a:r>
              <a:rPr lang="sk-SK" sz="2000" dirty="0">
                <a:cs typeface="Calibri"/>
              </a:rPr>
              <a:t>lepšia kontrola nad procesom konštruovania</a:t>
            </a:r>
          </a:p>
          <a:p>
            <a:endParaRPr lang="sk-SK" sz="2000" dirty="0">
              <a:cs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6585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9AB2002C-4FFE-4972-A621-8A9F96887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sz="3600" b="1" dirty="0">
                <a:cs typeface="Calibri Light"/>
              </a:rPr>
              <a:t>Implementácia</a:t>
            </a:r>
            <a:endParaRPr lang="sk-SK" sz="3600" dirty="0">
              <a:cs typeface="Calibri Light" panose="020F0302020204030204"/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B15912DB-B9D1-43FA-94F1-3247856E77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10905066" cy="439398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sk-SK" sz="2000" b="1" dirty="0" err="1">
                <a:cs typeface="Calibri"/>
              </a:rPr>
              <a:t>Builder</a:t>
            </a:r>
            <a:endParaRPr lang="sk-SK" b="1"/>
          </a:p>
          <a:p>
            <a:r>
              <a:rPr lang="sk-SK" sz="2000" dirty="0">
                <a:cs typeface="Calibri"/>
              </a:rPr>
              <a:t>interface/abstraktná trieda ako "predloha" pre </a:t>
            </a:r>
            <a:r>
              <a:rPr lang="sk-SK" sz="2000" dirty="0" err="1">
                <a:cs typeface="Calibri"/>
              </a:rPr>
              <a:t>ConcreteBuilder</a:t>
            </a:r>
            <a:r>
              <a:rPr lang="sk-SK" sz="2000" dirty="0">
                <a:cs typeface="Calibri"/>
              </a:rPr>
              <a:t> </a:t>
            </a:r>
          </a:p>
          <a:p>
            <a:r>
              <a:rPr lang="sk-SK" sz="2000" dirty="0">
                <a:cs typeface="Calibri"/>
              </a:rPr>
              <a:t>metódy </a:t>
            </a:r>
            <a:r>
              <a:rPr lang="sk-SK" sz="2000" dirty="0" err="1">
                <a:cs typeface="Calibri"/>
              </a:rPr>
              <a:t>build</a:t>
            </a:r>
            <a:r>
              <a:rPr lang="sk-SK" sz="2000" dirty="0">
                <a:cs typeface="Calibri"/>
              </a:rPr>
              <a:t> a get</a:t>
            </a:r>
          </a:p>
          <a:p>
            <a:pPr marL="0" indent="0">
              <a:buNone/>
            </a:pPr>
            <a:r>
              <a:rPr lang="sk-SK" sz="2000" b="1" dirty="0" err="1">
                <a:cs typeface="Calibri"/>
              </a:rPr>
              <a:t>Director</a:t>
            </a:r>
            <a:endParaRPr lang="sk-SK" sz="2000" b="1">
              <a:cs typeface="Calibri"/>
            </a:endParaRPr>
          </a:p>
          <a:p>
            <a:r>
              <a:rPr lang="sk-SK" sz="2000" dirty="0">
                <a:cs typeface="Calibri"/>
              </a:rPr>
              <a:t>abstraktná trieda, definujeme vlastnosti, ktoré má každý </a:t>
            </a:r>
            <a:r>
              <a:rPr lang="sk-SK" sz="2000" dirty="0" err="1">
                <a:cs typeface="Calibri"/>
              </a:rPr>
              <a:t>ConcreteDirector</a:t>
            </a:r>
            <a:r>
              <a:rPr lang="sk-SK" sz="2000" dirty="0">
                <a:cs typeface="Calibri"/>
              </a:rPr>
              <a:t> vedieť</a:t>
            </a:r>
          </a:p>
          <a:p>
            <a:pPr marL="0" indent="0">
              <a:buNone/>
            </a:pPr>
            <a:r>
              <a:rPr lang="sk-SK" sz="2000" b="1" dirty="0" err="1">
                <a:cs typeface="Calibri"/>
              </a:rPr>
              <a:t>Product</a:t>
            </a:r>
            <a:endParaRPr lang="sk-SK" sz="2000" b="1">
              <a:cs typeface="Calibri"/>
            </a:endParaRPr>
          </a:p>
          <a:p>
            <a:r>
              <a:rPr lang="sk-SK" sz="2000" dirty="0">
                <a:cs typeface="Calibri"/>
              </a:rPr>
              <a:t>nie je abstraktná trieda, produkty vytvorené konkrétnymi </a:t>
            </a:r>
            <a:r>
              <a:rPr lang="sk-SK" sz="2000" dirty="0" err="1">
                <a:cs typeface="Calibri"/>
              </a:rPr>
              <a:t>builder</a:t>
            </a:r>
            <a:r>
              <a:rPr lang="sk-SK" sz="2000" dirty="0">
                <a:cs typeface="Calibri"/>
              </a:rPr>
              <a:t>-mi sú veľmi odlišné v reprezentácii</a:t>
            </a:r>
          </a:p>
        </p:txBody>
      </p:sp>
      <p:sp>
        <p:nvSpPr>
          <p:cNvPr id="23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4134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9B40EA09-FFF2-496A-8622-29FE0C348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sz="3600" b="1" dirty="0">
                <a:cs typeface="Calibri Light"/>
              </a:rPr>
              <a:t>Zjednodušená implementácia (</a:t>
            </a:r>
            <a:r>
              <a:rPr lang="sk-SK" sz="3600" b="1" dirty="0" err="1">
                <a:cs typeface="Calibri Light"/>
              </a:rPr>
              <a:t>Directorless</a:t>
            </a:r>
            <a:r>
              <a:rPr lang="sk-SK" sz="3600" b="1" dirty="0">
                <a:cs typeface="Calibri Light"/>
              </a:rPr>
              <a:t> </a:t>
            </a:r>
            <a:r>
              <a:rPr lang="sk-SK" sz="3600" b="1" dirty="0" err="1">
                <a:cs typeface="Calibri Light"/>
              </a:rPr>
              <a:t>Builder</a:t>
            </a:r>
            <a:r>
              <a:rPr lang="sk-SK" sz="3600" b="1" dirty="0">
                <a:cs typeface="Calibri Light"/>
              </a:rPr>
              <a:t>)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500AEE94-26C9-4EEA-B3C3-7C11894BA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10905066" cy="439398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sz="2000" dirty="0">
                <a:cs typeface="Calibri"/>
              </a:rPr>
              <a:t>niekedy vynecháme </a:t>
            </a:r>
            <a:r>
              <a:rPr lang="sk-SK" sz="2000" dirty="0" err="1">
                <a:cs typeface="Calibri"/>
              </a:rPr>
              <a:t>Director</a:t>
            </a:r>
            <a:r>
              <a:rPr lang="sk-SK" sz="2000" dirty="0">
                <a:cs typeface="Calibri"/>
              </a:rPr>
              <a:t>, ale </a:t>
            </a:r>
            <a:r>
              <a:rPr lang="sk-SK" sz="2000" dirty="0" err="1">
                <a:cs typeface="Calibri"/>
              </a:rPr>
              <a:t>Builder</a:t>
            </a:r>
            <a:r>
              <a:rPr lang="sk-SK" sz="2000" dirty="0">
                <a:cs typeface="Calibri"/>
              </a:rPr>
              <a:t> metódy musia byt </a:t>
            </a:r>
            <a:r>
              <a:rPr lang="sk-SK" sz="2000" dirty="0" err="1">
                <a:cs typeface="Calibri"/>
              </a:rPr>
              <a:t>public</a:t>
            </a:r>
            <a:endParaRPr lang="sk-SK" sz="2000">
              <a:cs typeface="Calibri"/>
            </a:endParaRPr>
          </a:p>
          <a:p>
            <a:r>
              <a:rPr lang="sk-SK" sz="2000" dirty="0">
                <a:cs typeface="Calibri"/>
              </a:rPr>
              <a:t>postupný variant</a:t>
            </a:r>
          </a:p>
          <a:p>
            <a:endParaRPr lang="sk-SK" sz="2000" dirty="0">
              <a:cs typeface="Calibri"/>
            </a:endParaRPr>
          </a:p>
          <a:p>
            <a:endParaRPr lang="sk-SK" sz="2000" dirty="0">
              <a:cs typeface="Calibri"/>
            </a:endParaRPr>
          </a:p>
          <a:p>
            <a:endParaRPr lang="sk-SK" sz="2000" dirty="0">
              <a:cs typeface="Calibri"/>
            </a:endParaRPr>
          </a:p>
          <a:p>
            <a:endParaRPr lang="sk-SK" sz="2000" dirty="0">
              <a:cs typeface="Calibri"/>
            </a:endParaRPr>
          </a:p>
          <a:p>
            <a:endParaRPr lang="sk-SK" sz="2000" dirty="0">
              <a:cs typeface="Calibri"/>
            </a:endParaRPr>
          </a:p>
          <a:p>
            <a:r>
              <a:rPr lang="sk-SK" sz="2000" dirty="0" err="1">
                <a:cs typeface="Calibri"/>
              </a:rPr>
              <a:t>fluent</a:t>
            </a:r>
            <a:r>
              <a:rPr lang="sk-SK" sz="2000" dirty="0">
                <a:cs typeface="Calibri"/>
              </a:rPr>
              <a:t> variant</a:t>
            </a:r>
          </a:p>
          <a:p>
            <a:pPr marL="0" indent="0">
              <a:buNone/>
            </a:pPr>
            <a:endParaRPr lang="sk-SK" sz="2000" dirty="0">
              <a:cs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Obrázok 4" descr="Obrázok, na ktorom je text&#10;&#10;Automaticky generovaný popis">
            <a:extLst>
              <a:ext uri="{FF2B5EF4-FFF2-40B4-BE49-F238E27FC236}">
                <a16:creationId xmlns:a16="http://schemas.microsoft.com/office/drawing/2014/main" id="{73592F00-DE21-4EDD-B63F-8E719C17D6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1719" y="2244318"/>
            <a:ext cx="3849028" cy="1886144"/>
          </a:xfrm>
          <a:prstGeom prst="rect">
            <a:avLst/>
          </a:prstGeom>
        </p:spPr>
      </p:pic>
      <p:pic>
        <p:nvPicPr>
          <p:cNvPr id="5" name="Obrázok 5" descr="Obrázok, na ktorom je text&#10;&#10;Automaticky generovaný popis">
            <a:extLst>
              <a:ext uri="{FF2B5EF4-FFF2-40B4-BE49-F238E27FC236}">
                <a16:creationId xmlns:a16="http://schemas.microsoft.com/office/drawing/2014/main" id="{41453E8B-5711-4D53-AFB5-071CC4A600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4619" y="1457820"/>
            <a:ext cx="3672467" cy="5141114"/>
          </a:xfrm>
          <a:prstGeom prst="rect">
            <a:avLst/>
          </a:prstGeom>
        </p:spPr>
      </p:pic>
      <p:pic>
        <p:nvPicPr>
          <p:cNvPr id="6" name="Obrázok 6" descr="Obrázok, na ktorom je text&#10;&#10;Automaticky generovaný popis">
            <a:extLst>
              <a:ext uri="{FF2B5EF4-FFF2-40B4-BE49-F238E27FC236}">
                <a16:creationId xmlns:a16="http://schemas.microsoft.com/office/drawing/2014/main" id="{A2542CD8-4904-457F-9604-203E89B68E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1716" y="4601369"/>
            <a:ext cx="3849029" cy="195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3478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9595789-3C15-45F4-9565-306DB02EB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sz="3600" b="1" dirty="0">
                <a:cs typeface="Calibri Light"/>
              </a:rPr>
              <a:t>Implementácia</a:t>
            </a:r>
            <a:endParaRPr lang="sk-SK" sz="3600" dirty="0">
              <a:cs typeface="Calibri Light" panose="020F0302020204030204"/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74B38044-83D2-4F1F-AED0-360E3AEFCA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10905066" cy="439398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sz="2000" dirty="0">
                <a:cs typeface="Calibri"/>
              </a:rPr>
              <a:t>medzi </a:t>
            </a:r>
            <a:r>
              <a:rPr lang="sk-SK" sz="2000" dirty="0" err="1">
                <a:cs typeface="Calibri"/>
              </a:rPr>
              <a:t>Builder</a:t>
            </a:r>
            <a:r>
              <a:rPr lang="sk-SK" sz="2000" dirty="0">
                <a:cs typeface="Calibri"/>
              </a:rPr>
              <a:t> a klientom zavedieme </a:t>
            </a:r>
            <a:r>
              <a:rPr lang="sk-SK" sz="2000" dirty="0" err="1">
                <a:cs typeface="Calibri"/>
              </a:rPr>
              <a:t>medzikrok</a:t>
            </a:r>
            <a:r>
              <a:rPr lang="sk-SK" sz="2000" dirty="0">
                <a:cs typeface="Calibri"/>
              </a:rPr>
              <a:t> – </a:t>
            </a:r>
            <a:r>
              <a:rPr lang="sk-SK" sz="2000" dirty="0" err="1">
                <a:cs typeface="Calibri"/>
              </a:rPr>
              <a:t>Director</a:t>
            </a:r>
            <a:r>
              <a:rPr lang="sk-SK" sz="2000" dirty="0">
                <a:cs typeface="Calibri"/>
              </a:rPr>
              <a:t> (implementácia predvolieb)</a:t>
            </a:r>
          </a:p>
          <a:p>
            <a:pPr marL="0" indent="0">
              <a:buNone/>
            </a:pPr>
            <a:endParaRPr lang="sk-SK" sz="2000" dirty="0">
              <a:cs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Obrázok 4" descr="Obrázok, na ktorom je text&#10;&#10;Automaticky generovaný popis">
            <a:extLst>
              <a:ext uri="{FF2B5EF4-FFF2-40B4-BE49-F238E27FC236}">
                <a16:creationId xmlns:a16="http://schemas.microsoft.com/office/drawing/2014/main" id="{3B8B5027-1FDB-43B0-AF71-DC66D1EBB7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365" y="2236502"/>
            <a:ext cx="4508809" cy="2155333"/>
          </a:xfrm>
          <a:prstGeom prst="rect">
            <a:avLst/>
          </a:prstGeom>
        </p:spPr>
      </p:pic>
      <p:pic>
        <p:nvPicPr>
          <p:cNvPr id="5" name="Obrázok 5" descr="Obrázok, na ktorom je text&#10;&#10;Automaticky generovaný popis">
            <a:extLst>
              <a:ext uri="{FF2B5EF4-FFF2-40B4-BE49-F238E27FC236}">
                <a16:creationId xmlns:a16="http://schemas.microsoft.com/office/drawing/2014/main" id="{E38A8249-C4F6-43B7-A7A2-D703C4170F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8498" y="2175681"/>
            <a:ext cx="3653882" cy="435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7248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7A2165F4-6401-4847-83FF-89455DC97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sz="3600" b="1" dirty="0">
                <a:cs typeface="Calibri Light"/>
              </a:rPr>
              <a:t>Výhody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ED2FC945-68EA-462D-A572-09123F500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10905066" cy="439398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sk-SK" sz="2000" dirty="0">
              <a:ea typeface="+mn-lt"/>
              <a:cs typeface="+mn-lt"/>
            </a:endParaRPr>
          </a:p>
          <a:p>
            <a:r>
              <a:rPr lang="sk-SK" sz="2000" dirty="0">
                <a:ea typeface="+mn-lt"/>
                <a:cs typeface="+mn-lt"/>
              </a:rPr>
              <a:t>dovolí odlišnosť vnútornej reprezentácie produktu</a:t>
            </a:r>
            <a:endParaRPr lang="sk-SK" sz="2000" dirty="0">
              <a:cs typeface="Calibri" panose="020F0502020204030204"/>
            </a:endParaRPr>
          </a:p>
          <a:p>
            <a:r>
              <a:rPr lang="sk-SK" sz="2000" dirty="0">
                <a:ea typeface="+mn-lt"/>
                <a:cs typeface="+mn-lt"/>
              </a:rPr>
              <a:t>zapuzdrí kód pre konštrukciu a reprezentáciu</a:t>
            </a:r>
          </a:p>
          <a:p>
            <a:r>
              <a:rPr lang="sk-SK" sz="2000" dirty="0">
                <a:ea typeface="+mn-lt"/>
                <a:cs typeface="+mn-lt"/>
              </a:rPr>
              <a:t>ľahko rozšíriteľný</a:t>
            </a:r>
          </a:p>
          <a:p>
            <a:r>
              <a:rPr lang="sk-SK" sz="2000" dirty="0" err="1">
                <a:ea typeface="+mn-lt"/>
                <a:cs typeface="+mn-lt"/>
              </a:rPr>
              <a:t>immutabilita</a:t>
            </a:r>
            <a:endParaRPr lang="sk-SK" sz="2000">
              <a:ea typeface="+mn-lt"/>
              <a:cs typeface="+mn-lt"/>
            </a:endParaRPr>
          </a:p>
          <a:p>
            <a:r>
              <a:rPr lang="sk-SK" sz="2000" dirty="0" err="1">
                <a:ea typeface="+mn-lt"/>
                <a:cs typeface="+mn-lt"/>
              </a:rPr>
              <a:t>defaultné</a:t>
            </a:r>
            <a:r>
              <a:rPr lang="sk-SK" sz="2000" dirty="0">
                <a:ea typeface="+mn-lt"/>
                <a:cs typeface="+mn-lt"/>
              </a:rPr>
              <a:t> hodnoty parametru</a:t>
            </a:r>
          </a:p>
          <a:p>
            <a:r>
              <a:rPr lang="sk-SK" sz="2000" dirty="0">
                <a:cs typeface="Calibri" panose="020F0502020204030204"/>
              </a:rPr>
              <a:t>kontrola nad konštrukciou produktu</a:t>
            </a:r>
          </a:p>
          <a:p>
            <a:r>
              <a:rPr lang="sk-SK" sz="2000" dirty="0" err="1">
                <a:cs typeface="Calibri"/>
              </a:rPr>
              <a:t>fluent</a:t>
            </a:r>
            <a:r>
              <a:rPr lang="sk-SK" sz="2000" dirty="0">
                <a:cs typeface="Calibri" panose="020F0502020204030204"/>
              </a:rPr>
              <a:t> variant</a:t>
            </a:r>
          </a:p>
          <a:p>
            <a:endParaRPr lang="sk-SK" sz="2000" dirty="0">
              <a:cs typeface="Calibri" panose="020F0502020204030204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68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4A0FAC07-7B1A-46C7-8A5B-C8E2DACD1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4970877" cy="1135737"/>
          </a:xfrm>
        </p:spPr>
        <p:txBody>
          <a:bodyPr>
            <a:normAutofit/>
          </a:bodyPr>
          <a:lstStyle/>
          <a:p>
            <a:r>
              <a:rPr lang="sk-SK" sz="3600" b="1">
                <a:cs typeface="Calibri Light"/>
              </a:rPr>
              <a:t>Motivácia</a:t>
            </a:r>
            <a:endParaRPr lang="sk-SK" sz="3600" b="1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924EE19-5EDC-4BB6-9AA1-59A7389445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8" y="1782981"/>
            <a:ext cx="4970877" cy="439398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sz="2000" dirty="0">
                <a:cs typeface="Calibri"/>
              </a:rPr>
              <a:t>majme reprezentáciu používateľa/user</a:t>
            </a:r>
          </a:p>
          <a:p>
            <a:r>
              <a:rPr lang="sk-SK" sz="2000" dirty="0">
                <a:cs typeface="Calibri"/>
              </a:rPr>
              <a:t>o každom užívateľovi musíme mat aspoň informáciu o jeho mene</a:t>
            </a:r>
          </a:p>
          <a:p>
            <a:r>
              <a:rPr lang="sk-SK" sz="2000" dirty="0">
                <a:cs typeface="Calibri"/>
              </a:rPr>
              <a:t>ostatné údaje nemusia byť uvedené</a:t>
            </a:r>
          </a:p>
        </p:txBody>
      </p:sp>
      <p:pic>
        <p:nvPicPr>
          <p:cNvPr id="5" name="Obrázok 5" descr="Obrázok, na ktorom je text&#10;&#10;Automaticky generovaný popis">
            <a:extLst>
              <a:ext uri="{FF2B5EF4-FFF2-40B4-BE49-F238E27FC236}">
                <a16:creationId xmlns:a16="http://schemas.microsoft.com/office/drawing/2014/main" id="{56E611C7-CFF1-4F6C-987E-5B71599B6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2950" y="4255899"/>
            <a:ext cx="3034577" cy="1714883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7EAA094-9CF6-4695-958A-33D9BCAA94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123132" y="713128"/>
            <a:ext cx="1068867" cy="2126625"/>
            <a:chOff x="10918968" y="713127"/>
            <a:chExt cx="1273032" cy="253283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E80C965-DB6D-4F81-9E9E-B027384D0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Isosceles Triangle 28">
              <a:extLst>
                <a:ext uri="{FF2B5EF4-FFF2-40B4-BE49-F238E27FC236}">
                  <a16:creationId xmlns:a16="http://schemas.microsoft.com/office/drawing/2014/main" id="{A580F890-B085-4E95-96AA-55AEBEC5CE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Obrázok 6" descr="Obrázok, na ktorom je text&#10;&#10;Automaticky generovaný popis">
            <a:extLst>
              <a:ext uri="{FF2B5EF4-FFF2-40B4-BE49-F238E27FC236}">
                <a16:creationId xmlns:a16="http://schemas.microsoft.com/office/drawing/2014/main" id="{40F9C724-F4B8-48D2-96E0-1A933B6AF4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4340" y="4255468"/>
            <a:ext cx="3424870" cy="1920013"/>
          </a:xfrm>
          <a:prstGeom prst="rect">
            <a:avLst/>
          </a:prstGeom>
        </p:spPr>
      </p:pic>
      <p:pic>
        <p:nvPicPr>
          <p:cNvPr id="8" name="Obrázok 8" descr="Obrázok, na ktorom je text&#10;&#10;Automaticky generovaný popis">
            <a:extLst>
              <a:ext uri="{FF2B5EF4-FFF2-40B4-BE49-F238E27FC236}">
                <a16:creationId xmlns:a16="http://schemas.microsoft.com/office/drawing/2014/main" id="{01295078-3BD9-4122-A90F-A279F0FA74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9810" y="887619"/>
            <a:ext cx="4262735" cy="30189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D207E6C-C3CA-F649-F37A-97FDBD9F3908}"/>
              </a:ext>
            </a:extLst>
          </p:cNvPr>
          <p:cNvSpPr txBox="1"/>
          <p:nvPr/>
        </p:nvSpPr>
        <p:spPr>
          <a:xfrm>
            <a:off x="5450541" y="2599765"/>
            <a:ext cx="4320988" cy="224676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Ne </a:t>
            </a:r>
            <a:r>
              <a:rPr lang="en-US" dirty="0" err="1"/>
              <a:t>sv</a:t>
            </a:r>
            <a:r>
              <a:rPr lang="cs-CZ" dirty="0"/>
              <a:t>ětlé písmo na tmavém pozadí </a:t>
            </a:r>
            <a:r>
              <a:rPr lang="en-US" dirty="0"/>
              <a:t>!!!</a:t>
            </a:r>
          </a:p>
          <a:p>
            <a:endParaRPr lang="en-US" dirty="0"/>
          </a:p>
          <a:p>
            <a:r>
              <a:rPr lang="en-US" dirty="0"/>
              <a:t>K</a:t>
            </a:r>
            <a:r>
              <a:rPr lang="cs-CZ" dirty="0"/>
              <a:t>ó</a:t>
            </a:r>
            <a:r>
              <a:rPr lang="en-US" dirty="0"/>
              <a:t>d ne </a:t>
            </a:r>
            <a:r>
              <a:rPr lang="en-US" dirty="0" err="1"/>
              <a:t>jako</a:t>
            </a:r>
            <a:r>
              <a:rPr lang="en-US" dirty="0"/>
              <a:t> </a:t>
            </a:r>
            <a:r>
              <a:rPr lang="en-US" dirty="0" err="1"/>
              <a:t>obr</a:t>
            </a:r>
            <a:r>
              <a:rPr lang="cs-CZ" dirty="0"/>
              <a:t>á</a:t>
            </a:r>
            <a:r>
              <a:rPr lang="en-US" dirty="0" err="1"/>
              <a:t>zky</a:t>
            </a:r>
            <a:r>
              <a:rPr lang="cs-CZ" dirty="0"/>
              <a:t>, ale jako text </a:t>
            </a:r>
            <a:r>
              <a:rPr lang="en-US" dirty="0"/>
              <a:t>!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24976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FAD70ABB-5A5B-4B77-8E3E-49B81F115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sz="3600" b="1" dirty="0">
                <a:latin typeface="Calibri Light"/>
                <a:cs typeface="Calibri"/>
              </a:rPr>
              <a:t>Nevýhody</a:t>
            </a:r>
            <a:endParaRPr lang="sk-SK" dirty="0">
              <a:latin typeface="Calibri Light"/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58FE6134-39BA-4367-B01F-94F524D64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10905066" cy="439398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sk-SK" sz="2000" b="1" dirty="0">
              <a:ea typeface="+mn-lt"/>
              <a:cs typeface="+mn-lt"/>
            </a:endParaRPr>
          </a:p>
          <a:p>
            <a:r>
              <a:rPr lang="sk-SK" sz="2000" dirty="0">
                <a:ea typeface="+mn-lt"/>
                <a:cs typeface="+mn-lt"/>
              </a:rPr>
              <a:t>pre každý </a:t>
            </a:r>
            <a:r>
              <a:rPr lang="sk-SK" sz="2000" dirty="0" err="1">
                <a:ea typeface="+mn-lt"/>
                <a:cs typeface="+mn-lt"/>
              </a:rPr>
              <a:t>Product</a:t>
            </a:r>
            <a:r>
              <a:rPr lang="sk-SK" sz="2000" dirty="0">
                <a:ea typeface="+mn-lt"/>
                <a:cs typeface="+mn-lt"/>
              </a:rPr>
              <a:t> musíme vytvoriť odlišný </a:t>
            </a:r>
            <a:r>
              <a:rPr lang="sk-SK" sz="2000" dirty="0" err="1">
                <a:ea typeface="+mn-lt"/>
                <a:cs typeface="+mn-lt"/>
              </a:rPr>
              <a:t>ConcreteBuilder</a:t>
            </a:r>
            <a:endParaRPr lang="sk-SK" sz="2000" dirty="0">
              <a:ea typeface="+mn-lt"/>
              <a:cs typeface="+mn-lt"/>
            </a:endParaRPr>
          </a:p>
          <a:p>
            <a:r>
              <a:rPr lang="sk-SK" sz="2000" dirty="0">
                <a:ea typeface="+mn-lt"/>
                <a:cs typeface="+mn-lt"/>
              </a:rPr>
              <a:t>niekedy je kód </a:t>
            </a:r>
            <a:r>
              <a:rPr lang="sk-SK" sz="2000" dirty="0" err="1">
                <a:ea typeface="+mn-lt"/>
                <a:cs typeface="+mn-lt"/>
              </a:rPr>
              <a:t>repetetívny</a:t>
            </a:r>
            <a:endParaRPr lang="sk-SK" sz="2000">
              <a:ea typeface="+mn-lt"/>
              <a:cs typeface="+mn-lt"/>
            </a:endParaRPr>
          </a:p>
          <a:p>
            <a:r>
              <a:rPr lang="sk-SK" sz="2000" dirty="0" err="1">
                <a:ea typeface="+mn-lt"/>
                <a:cs typeface="+mn-lt"/>
              </a:rPr>
              <a:t>Builder</a:t>
            </a:r>
            <a:r>
              <a:rPr lang="sk-SK" sz="2000" dirty="0">
                <a:ea typeface="+mn-lt"/>
                <a:cs typeface="+mn-lt"/>
              </a:rPr>
              <a:t> triedy musia byť </a:t>
            </a:r>
            <a:r>
              <a:rPr lang="sk-SK" sz="2000" dirty="0" err="1">
                <a:ea typeface="+mn-lt"/>
                <a:cs typeface="+mn-lt"/>
              </a:rPr>
              <a:t>mutable</a:t>
            </a:r>
            <a:endParaRPr lang="sk-SK" sz="2000" dirty="0" err="1">
              <a:cs typeface="Calibri"/>
            </a:endParaRPr>
          </a:p>
          <a:p>
            <a:pPr marL="0" indent="0">
              <a:buNone/>
            </a:pPr>
            <a:endParaRPr lang="sk-SK" sz="2000" dirty="0">
              <a:cs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27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48FC4227-446D-4F90-9822-360CE9EE6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sz="3600" b="1" dirty="0">
                <a:ea typeface="+mj-lt"/>
                <a:cs typeface="+mj-lt"/>
              </a:rPr>
              <a:t>Súvisiace vzory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F018C100-EBAE-4AB1-AEA8-CC1020FE4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10905066" cy="439398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sk-SK" sz="2000" b="1" dirty="0" err="1">
                <a:cs typeface="Calibri"/>
              </a:rPr>
              <a:t>Abstract</a:t>
            </a:r>
            <a:r>
              <a:rPr lang="sk-SK" sz="2000" b="1" dirty="0">
                <a:cs typeface="Calibri"/>
              </a:rPr>
              <a:t> </a:t>
            </a:r>
            <a:r>
              <a:rPr lang="sk-SK" sz="2000" b="1" dirty="0" err="1">
                <a:cs typeface="Calibri"/>
              </a:rPr>
              <a:t>Factory</a:t>
            </a:r>
            <a:endParaRPr lang="sk-SK"/>
          </a:p>
          <a:p>
            <a:r>
              <a:rPr lang="sk-SK" sz="2000" dirty="0">
                <a:cs typeface="Calibri"/>
              </a:rPr>
              <a:t>môže tiež konštruovať zložité objekty</a:t>
            </a:r>
          </a:p>
          <a:p>
            <a:r>
              <a:rPr lang="sk-SK" sz="2000" dirty="0">
                <a:cs typeface="Calibri"/>
              </a:rPr>
              <a:t>rozdiel je, že </a:t>
            </a:r>
            <a:r>
              <a:rPr lang="sk-SK" sz="2000" dirty="0" err="1">
                <a:cs typeface="Calibri"/>
              </a:rPr>
              <a:t>Builder</a:t>
            </a:r>
            <a:r>
              <a:rPr lang="sk-SK" sz="2000" dirty="0">
                <a:cs typeface="Calibri"/>
              </a:rPr>
              <a:t> stavia krok po kroku a na konci vráti produkt,</a:t>
            </a:r>
          </a:p>
          <a:p>
            <a:pPr marL="0" indent="0">
              <a:buNone/>
            </a:pPr>
            <a:r>
              <a:rPr lang="sk-SK" sz="2000" dirty="0">
                <a:cs typeface="Calibri"/>
              </a:rPr>
              <a:t>    </a:t>
            </a:r>
            <a:r>
              <a:rPr lang="sk-SK" sz="2000" dirty="0" err="1">
                <a:cs typeface="Calibri"/>
              </a:rPr>
              <a:t>Abstract</a:t>
            </a:r>
            <a:r>
              <a:rPr lang="sk-SK" sz="2000" dirty="0">
                <a:cs typeface="Calibri"/>
              </a:rPr>
              <a:t> </a:t>
            </a:r>
            <a:r>
              <a:rPr lang="sk-SK" sz="2000" dirty="0" err="1">
                <a:cs typeface="Calibri"/>
              </a:rPr>
              <a:t>Factory</a:t>
            </a:r>
            <a:r>
              <a:rPr lang="sk-SK" sz="2000" dirty="0">
                <a:cs typeface="Calibri"/>
              </a:rPr>
              <a:t> kladie doraz na "rodiny" objektov a vráti produkt ihneď</a:t>
            </a:r>
            <a:endParaRPr lang="sk-SK">
              <a:cs typeface="Calibri" panose="020F0502020204030204"/>
            </a:endParaRPr>
          </a:p>
          <a:p>
            <a:pPr marL="0" indent="0">
              <a:buNone/>
            </a:pPr>
            <a:r>
              <a:rPr lang="sk-SK" sz="2000" b="1" dirty="0" err="1">
                <a:cs typeface="Calibri"/>
              </a:rPr>
              <a:t>Composite</a:t>
            </a:r>
            <a:endParaRPr lang="sk-SK" sz="2000" b="1">
              <a:cs typeface="Calibri"/>
            </a:endParaRPr>
          </a:p>
          <a:p>
            <a:r>
              <a:rPr lang="sk-SK" sz="2000" dirty="0">
                <a:cs typeface="Calibri"/>
              </a:rPr>
              <a:t> často </a:t>
            </a:r>
            <a:r>
              <a:rPr lang="sk-SK" sz="2000" dirty="0" err="1">
                <a:cs typeface="Calibri"/>
              </a:rPr>
              <a:t>Builder</a:t>
            </a:r>
            <a:r>
              <a:rPr lang="sk-SK" sz="2000" dirty="0">
                <a:cs typeface="Calibri"/>
              </a:rPr>
              <a:t> vytvára objekt podľa vzoru </a:t>
            </a:r>
            <a:r>
              <a:rPr lang="sk-SK" sz="2000" dirty="0" err="1">
                <a:cs typeface="Calibri"/>
              </a:rPr>
              <a:t>Composite</a:t>
            </a:r>
            <a:endParaRPr lang="sk-SK" sz="2000">
              <a:cs typeface="Calibri"/>
            </a:endParaRPr>
          </a:p>
          <a:p>
            <a:pPr marL="0" indent="0">
              <a:buNone/>
            </a:pPr>
            <a:r>
              <a:rPr lang="sk-SK" sz="2000" b="1" dirty="0" err="1">
                <a:cs typeface="Calibri"/>
              </a:rPr>
              <a:t>Singleton</a:t>
            </a:r>
            <a:endParaRPr lang="sk-SK" sz="2000" b="1">
              <a:cs typeface="Calibri"/>
            </a:endParaRPr>
          </a:p>
          <a:p>
            <a:r>
              <a:rPr lang="sk-SK" sz="2000" dirty="0" err="1">
                <a:cs typeface="Calibri"/>
              </a:rPr>
              <a:t>Builder</a:t>
            </a:r>
            <a:r>
              <a:rPr lang="sk-SK" sz="2000" dirty="0">
                <a:cs typeface="Calibri"/>
              </a:rPr>
              <a:t> vieme implementovať ako </a:t>
            </a:r>
            <a:r>
              <a:rPr lang="sk-SK" sz="2000" dirty="0" err="1">
                <a:cs typeface="Calibri"/>
              </a:rPr>
              <a:t>singleton</a:t>
            </a:r>
            <a:endParaRPr lang="sk-SK" sz="2000" dirty="0">
              <a:cs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7346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1F0FDCA-BC2C-4A47-92BE-0D2D87431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sz="3600" b="1" dirty="0">
                <a:cs typeface="Calibri Light"/>
              </a:rPr>
              <a:t>Záver</a:t>
            </a:r>
            <a:endParaRPr lang="sk-SK" sz="3600" b="1" dirty="0" err="1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6904276B-0634-4DBF-9CDC-23B0DB6CF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10905066" cy="439398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sz="2000" dirty="0" err="1">
                <a:cs typeface="Calibri"/>
              </a:rPr>
              <a:t>Builder</a:t>
            </a:r>
            <a:r>
              <a:rPr lang="sk-SK" sz="2000" dirty="0">
                <a:cs typeface="Calibri"/>
              </a:rPr>
              <a:t> nám oddelí reprezentáciu objektu od konštrukcie</a:t>
            </a:r>
            <a:endParaRPr lang="sk-SK" sz="2000" dirty="0" err="1">
              <a:cs typeface="Calibri"/>
            </a:endParaRPr>
          </a:p>
          <a:p>
            <a:r>
              <a:rPr lang="sk-SK" sz="2000" dirty="0">
                <a:cs typeface="Calibri"/>
              </a:rPr>
              <a:t>plní úlohu konštruktoru</a:t>
            </a:r>
          </a:p>
          <a:p>
            <a:r>
              <a:rPr lang="sk-SK" sz="2000" dirty="0">
                <a:cs typeface="Calibri"/>
              </a:rPr>
              <a:t>definuje krok po kroku produkt</a:t>
            </a:r>
          </a:p>
          <a:p>
            <a:r>
              <a:rPr lang="sk-SK" sz="2000" dirty="0">
                <a:cs typeface="Calibri"/>
              </a:rPr>
              <a:t>produkt vie byť </a:t>
            </a:r>
            <a:r>
              <a:rPr lang="sk-SK" sz="2000" dirty="0" err="1">
                <a:cs typeface="Calibri"/>
              </a:rPr>
              <a:t>immutable</a:t>
            </a:r>
          </a:p>
          <a:p>
            <a:r>
              <a:rPr lang="sk-SK" sz="2000" dirty="0" err="1">
                <a:cs typeface="Calibri"/>
              </a:rPr>
              <a:t>Director</a:t>
            </a:r>
            <a:r>
              <a:rPr lang="sk-SK" sz="2000" dirty="0">
                <a:cs typeface="Calibri"/>
              </a:rPr>
              <a:t> ovláda viac </a:t>
            </a:r>
            <a:r>
              <a:rPr lang="sk-SK" sz="2000" dirty="0" err="1">
                <a:cs typeface="Calibri"/>
              </a:rPr>
              <a:t>Builder-ov</a:t>
            </a:r>
            <a:r>
              <a:rPr lang="sk-SK" sz="2000" dirty="0">
                <a:cs typeface="Calibri"/>
              </a:rPr>
              <a:t> a umožňuje predvoľby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95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BF907AF-E6A6-40E4-A494-79DF49370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sz="3600" b="1">
                <a:cs typeface="Calibri Light"/>
              </a:rPr>
              <a:t>Motivácia</a:t>
            </a:r>
            <a:endParaRPr lang="sk-SK" sz="3600">
              <a:cs typeface="Calibri Light" panose="020F0302020204030204"/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C75040B7-7E4A-428B-BC16-5C62DEC62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9" y="1782981"/>
            <a:ext cx="4008384" cy="439398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sz="2000" dirty="0">
                <a:ea typeface="+mn-lt"/>
                <a:cs typeface="+mn-lt"/>
              </a:rPr>
              <a:t>jednoduchý konštruktor</a:t>
            </a:r>
          </a:p>
          <a:p>
            <a:pPr marL="0" indent="0">
              <a:buNone/>
            </a:pPr>
            <a:endParaRPr lang="sk-SK" sz="2000" dirty="0">
              <a:cs typeface="Calibri"/>
            </a:endParaRPr>
          </a:p>
          <a:p>
            <a:pPr marL="0" indent="0">
              <a:buNone/>
            </a:pPr>
            <a:r>
              <a:rPr lang="sk-SK" sz="2000" b="1" dirty="0">
                <a:cs typeface="Calibri"/>
              </a:rPr>
              <a:t>Nevýhody</a:t>
            </a:r>
          </a:p>
          <a:p>
            <a:r>
              <a:rPr lang="sk-SK" sz="2000" dirty="0">
                <a:ea typeface="+mn-lt"/>
                <a:cs typeface="+mn-lt"/>
              </a:rPr>
              <a:t>atribúty</a:t>
            </a:r>
            <a:r>
              <a:rPr lang="sk-SK" sz="2000" dirty="0">
                <a:cs typeface="Calibri"/>
              </a:rPr>
              <a:t> musia byť </a:t>
            </a:r>
            <a:r>
              <a:rPr lang="sk-SK" sz="2000" dirty="0" err="1">
                <a:cs typeface="Calibri"/>
              </a:rPr>
              <a:t>public</a:t>
            </a:r>
            <a:endParaRPr lang="sk-SK" sz="2000" dirty="0">
              <a:cs typeface="Calibri"/>
            </a:endParaRPr>
          </a:p>
          <a:p>
            <a:r>
              <a:rPr lang="sk-SK" sz="2000" dirty="0">
                <a:cs typeface="Calibri"/>
              </a:rPr>
              <a:t>neprehľadnosť použitia kódu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Obrázok 5" descr="Obrázok, na ktorom je text&#10;&#10;Automaticky generovaný popis">
            <a:extLst>
              <a:ext uri="{FF2B5EF4-FFF2-40B4-BE49-F238E27FC236}">
                <a16:creationId xmlns:a16="http://schemas.microsoft.com/office/drawing/2014/main" id="{1D1B6B03-F97A-43E9-80C5-481CAFAD88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3555" y="3381324"/>
            <a:ext cx="5291907" cy="2339582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Obrázok 4" descr="Obrázok, na ktorom je text&#10;&#10;Automaticky generovaný popis">
            <a:extLst>
              <a:ext uri="{FF2B5EF4-FFF2-40B4-BE49-F238E27FC236}">
                <a16:creationId xmlns:a16="http://schemas.microsoft.com/office/drawing/2014/main" id="{8E7C555A-B8C8-438D-B9B8-650C89EB1D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2979" y="1455347"/>
            <a:ext cx="3920749" cy="1263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482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BF907AF-E6A6-40E4-A494-79DF49370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sz="3600" b="1">
                <a:cs typeface="Calibri Light"/>
              </a:rPr>
              <a:t>Motivácia</a:t>
            </a:r>
            <a:endParaRPr lang="sk-SK" sz="3600">
              <a:cs typeface="Calibri Light" panose="020F0302020204030204"/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C75040B7-7E4A-428B-BC16-5C62DEC62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9" y="1782981"/>
            <a:ext cx="5002700" cy="439398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sz="2000" dirty="0">
                <a:ea typeface="+mn-lt"/>
                <a:cs typeface="+mn-lt"/>
              </a:rPr>
              <a:t>zložitý konštruktor</a:t>
            </a:r>
            <a:endParaRPr lang="sk-SK" sz="2000" dirty="0">
              <a:cs typeface="Calibri"/>
            </a:endParaRPr>
          </a:p>
          <a:p>
            <a:endParaRPr lang="sk-SK" sz="2000" dirty="0">
              <a:cs typeface="Calibri"/>
            </a:endParaRPr>
          </a:p>
          <a:p>
            <a:pPr marL="0" indent="0">
              <a:buNone/>
            </a:pPr>
            <a:r>
              <a:rPr lang="sk-SK" sz="2000" b="1" dirty="0">
                <a:cs typeface="Calibri"/>
              </a:rPr>
              <a:t>Nevýhody</a:t>
            </a:r>
          </a:p>
          <a:p>
            <a:r>
              <a:rPr lang="sk-SK" sz="2000" dirty="0">
                <a:cs typeface="Calibri"/>
              </a:rPr>
              <a:t>v poradí argumentov sa vieme pomýliť</a:t>
            </a:r>
          </a:p>
          <a:p>
            <a:r>
              <a:rPr lang="sk-SK" sz="2000" dirty="0">
                <a:cs typeface="Calibri"/>
              </a:rPr>
              <a:t>musíme vždy všetko uviesť</a:t>
            </a:r>
          </a:p>
          <a:p>
            <a:r>
              <a:rPr lang="sk-SK" sz="2000" dirty="0">
                <a:cs typeface="Calibri"/>
              </a:rPr>
              <a:t>nepovinné argumenty ako </a:t>
            </a:r>
            <a:r>
              <a:rPr lang="sk-SK" sz="2000" dirty="0" err="1">
                <a:cs typeface="Calibri"/>
              </a:rPr>
              <a:t>null</a:t>
            </a:r>
            <a:r>
              <a:rPr lang="sk-SK" sz="2000" dirty="0">
                <a:cs typeface="Calibri"/>
              </a:rPr>
              <a:t>, hodnota</a:t>
            </a:r>
          </a:p>
          <a:p>
            <a:pPr marL="0" indent="0">
              <a:buNone/>
            </a:pPr>
            <a:endParaRPr lang="sk-SK" dirty="0">
              <a:cs typeface="Calibri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Obrázok 7" descr="Obrázok, na ktorom je text&#10;&#10;Automaticky generovaný popis">
            <a:extLst>
              <a:ext uri="{FF2B5EF4-FFF2-40B4-BE49-F238E27FC236}">
                <a16:creationId xmlns:a16="http://schemas.microsoft.com/office/drawing/2014/main" id="{1FE21630-01A9-47FB-9443-B97155F2C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9717" y="3531321"/>
            <a:ext cx="4722541" cy="2332258"/>
          </a:xfrm>
          <a:prstGeom prst="rect">
            <a:avLst/>
          </a:prstGeom>
        </p:spPr>
      </p:pic>
      <p:pic>
        <p:nvPicPr>
          <p:cNvPr id="8" name="Obrázok 8" descr="Obrázok, na ktorom je text&#10;&#10;Automaticky generovaný popis">
            <a:extLst>
              <a:ext uri="{FF2B5EF4-FFF2-40B4-BE49-F238E27FC236}">
                <a16:creationId xmlns:a16="http://schemas.microsoft.com/office/drawing/2014/main" id="{1DE7F4DD-FD3F-4FCC-B2B6-9E129901FB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8545" y="1272079"/>
            <a:ext cx="6450979" cy="1702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953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BF907AF-E6A6-40E4-A494-79DF49370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sz="3600" b="1">
                <a:cs typeface="Calibri Light"/>
              </a:rPr>
              <a:t>Motivácia</a:t>
            </a:r>
            <a:endParaRPr lang="sk-SK" sz="3600">
              <a:cs typeface="Calibri Light" panose="020F0302020204030204"/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C75040B7-7E4A-428B-BC16-5C62DEC62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9" y="1782981"/>
            <a:ext cx="5002700" cy="439398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sz="2000" dirty="0">
                <a:cs typeface="Calibri"/>
              </a:rPr>
              <a:t>preťaženie konštruktora</a:t>
            </a:r>
          </a:p>
          <a:p>
            <a:endParaRPr lang="sk-SK" sz="2000" dirty="0">
              <a:cs typeface="Calibri"/>
            </a:endParaRPr>
          </a:p>
          <a:p>
            <a:pPr marL="0" indent="0">
              <a:buNone/>
            </a:pPr>
            <a:r>
              <a:rPr lang="sk-SK" sz="2000" b="1" dirty="0">
                <a:cs typeface="Calibri"/>
              </a:rPr>
              <a:t>Nevýhody</a:t>
            </a:r>
          </a:p>
          <a:p>
            <a:r>
              <a:rPr lang="sk-SK" sz="2000" dirty="0">
                <a:cs typeface="Calibri"/>
              </a:rPr>
              <a:t>viacej konštruktorov</a:t>
            </a:r>
          </a:p>
          <a:p>
            <a:r>
              <a:rPr lang="sk-SK" sz="2000" dirty="0">
                <a:cs typeface="Calibri"/>
              </a:rPr>
              <a:t>napísať všetky kombinácie -&gt; katastrofa</a:t>
            </a:r>
          </a:p>
          <a:p>
            <a:endParaRPr lang="sk-SK" sz="2000" dirty="0">
              <a:cs typeface="Calibri"/>
            </a:endParaRPr>
          </a:p>
          <a:p>
            <a:pPr marL="0" indent="0">
              <a:buNone/>
            </a:pPr>
            <a:endParaRPr lang="sk-SK" dirty="0">
              <a:cs typeface="Calibri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35840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BF907AF-E6A6-40E4-A494-79DF49370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sz="3600" b="1">
                <a:cs typeface="Calibri Light"/>
              </a:rPr>
              <a:t>Motivácia</a:t>
            </a:r>
            <a:endParaRPr lang="sk-SK" sz="3600">
              <a:cs typeface="Calibri Light" panose="020F0302020204030204"/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C75040B7-7E4A-428B-BC16-5C62DEC62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9" y="1782981"/>
            <a:ext cx="5002700" cy="439398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sz="2000" dirty="0" err="1">
                <a:cs typeface="Calibri"/>
              </a:rPr>
              <a:t>defaultné</a:t>
            </a:r>
            <a:r>
              <a:rPr lang="sk-SK" sz="2000" dirty="0">
                <a:cs typeface="Calibri"/>
              </a:rPr>
              <a:t> nastavenie parametrov</a:t>
            </a:r>
          </a:p>
          <a:p>
            <a:endParaRPr lang="sk-SK" sz="2000" dirty="0">
              <a:cs typeface="Calibri"/>
            </a:endParaRPr>
          </a:p>
          <a:p>
            <a:pPr marL="0" indent="0">
              <a:buNone/>
            </a:pPr>
            <a:r>
              <a:rPr lang="sk-SK" sz="2000" b="1" dirty="0">
                <a:cs typeface="Calibri"/>
              </a:rPr>
              <a:t>Nevýhody</a:t>
            </a:r>
          </a:p>
          <a:p>
            <a:r>
              <a:rPr lang="sk-SK" sz="2000" dirty="0">
                <a:cs typeface="Calibri"/>
              </a:rPr>
              <a:t>nie každý jazyk podporuje </a:t>
            </a:r>
            <a:r>
              <a:rPr lang="sk-SK" sz="2000" dirty="0" err="1">
                <a:cs typeface="Calibri"/>
              </a:rPr>
              <a:t>defaultné</a:t>
            </a:r>
            <a:r>
              <a:rPr lang="sk-SK" sz="2000" dirty="0">
                <a:cs typeface="Calibri"/>
              </a:rPr>
              <a:t> hodnoty</a:t>
            </a:r>
          </a:p>
          <a:p>
            <a:r>
              <a:rPr lang="sk-SK" sz="2000" dirty="0">
                <a:cs typeface="Calibri"/>
              </a:rPr>
              <a:t>napr. Java nie :(</a:t>
            </a:r>
          </a:p>
          <a:p>
            <a:pPr marL="0" indent="0">
              <a:buNone/>
            </a:pPr>
            <a:endParaRPr lang="sk-SK" sz="2000" dirty="0">
              <a:cs typeface="Calibri"/>
            </a:endParaRPr>
          </a:p>
          <a:p>
            <a:endParaRPr lang="sk-SK" sz="2000" dirty="0">
              <a:cs typeface="Calibri"/>
            </a:endParaRPr>
          </a:p>
          <a:p>
            <a:pPr marL="0" indent="0">
              <a:buNone/>
            </a:pPr>
            <a:endParaRPr lang="sk-SK" dirty="0">
              <a:cs typeface="Calibri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5005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5CA5F9D-571C-4C8E-859F-53BBB3850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sz="3600" b="1" dirty="0" err="1">
                <a:cs typeface="Calibri Light"/>
              </a:rPr>
              <a:t>Builder</a:t>
            </a:r>
            <a:endParaRPr lang="sk-SK" sz="3600" b="1">
              <a:cs typeface="Calibri Light"/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21063DCE-40A7-4394-8655-5BCB54AE7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10905066" cy="439398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sz="2000" dirty="0">
                <a:cs typeface="Calibri"/>
              </a:rPr>
              <a:t>vytvárajúci návrhový vzor</a:t>
            </a:r>
          </a:p>
          <a:p>
            <a:r>
              <a:rPr lang="sk-SK" sz="2000" dirty="0">
                <a:cs typeface="Calibri"/>
              </a:rPr>
              <a:t>Gang of </a:t>
            </a:r>
            <a:r>
              <a:rPr lang="sk-SK" sz="2000" dirty="0" err="1">
                <a:cs typeface="Calibri"/>
              </a:rPr>
              <a:t>Four</a:t>
            </a:r>
          </a:p>
          <a:p>
            <a:r>
              <a:rPr lang="sk-SK" sz="2000" dirty="0">
                <a:cs typeface="Calibri"/>
              </a:rPr>
              <a:t>flexibilné riešenie rôznych "vytvárajúcich" problémov 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221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FA611C8E-7AF7-415B-81D8-B9DC2F2A3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sz="3600" b="1" dirty="0">
                <a:cs typeface="Calibri Light"/>
              </a:rPr>
              <a:t>Hlavný úmysel</a:t>
            </a:r>
            <a:endParaRPr lang="sk-SK" sz="3600" b="1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BA7F0ECB-00F8-48DA-9D65-018F5B433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10905066" cy="439398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sz="2000" b="1" dirty="0">
                <a:cs typeface="Calibri"/>
              </a:rPr>
              <a:t>oddelenie konštrukcie od reprezentácie zložitého objektu</a:t>
            </a:r>
          </a:p>
          <a:p>
            <a:r>
              <a:rPr lang="sk-SK" sz="2000" b="1" dirty="0">
                <a:cs typeface="Calibri"/>
              </a:rPr>
              <a:t>pre rozdielne reprezentácie je možné použiť rovnaký proces konštrukcie</a:t>
            </a:r>
          </a:p>
          <a:p>
            <a:endParaRPr lang="sk-SK" sz="2000">
              <a:cs typeface="Calibri"/>
            </a:endParaRPr>
          </a:p>
          <a:p>
            <a:pPr marL="0" indent="0">
              <a:buNone/>
            </a:pPr>
            <a:r>
              <a:rPr lang="sk-SK" sz="2000" dirty="0">
                <a:cs typeface="Calibri"/>
              </a:rPr>
              <a:t>Inými slovami</a:t>
            </a:r>
          </a:p>
          <a:p>
            <a:r>
              <a:rPr lang="sk-SK" sz="2000" dirty="0">
                <a:cs typeface="Calibri"/>
              </a:rPr>
              <a:t>dve rozdielne triedy, objekt a jeho konštruktor (</a:t>
            </a:r>
            <a:r>
              <a:rPr lang="sk-SK" sz="2000" dirty="0" err="1">
                <a:cs typeface="Calibri"/>
              </a:rPr>
              <a:t>builder</a:t>
            </a:r>
            <a:r>
              <a:rPr lang="sk-SK" sz="2000" dirty="0">
                <a:cs typeface="Calibri"/>
              </a:rPr>
              <a:t>)</a:t>
            </a:r>
          </a:p>
          <a:p>
            <a:r>
              <a:rPr lang="sk-SK" sz="2000" dirty="0">
                <a:cs typeface="Calibri"/>
              </a:rPr>
              <a:t>jeden </a:t>
            </a:r>
            <a:r>
              <a:rPr lang="sk-SK" sz="2000" dirty="0" err="1">
                <a:cs typeface="Calibri"/>
              </a:rPr>
              <a:t>builder</a:t>
            </a:r>
            <a:r>
              <a:rPr lang="sk-SK" sz="2000" dirty="0">
                <a:cs typeface="Calibri"/>
              </a:rPr>
              <a:t> dokáže vytvárať rôzne objekty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86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4E856F5-B57E-40FE-A061-913B4A35E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sz="3600" b="1" dirty="0">
                <a:cs typeface="Calibri Light"/>
              </a:rPr>
              <a:t>Idea, kedy a prečo?</a:t>
            </a:r>
            <a:endParaRPr lang="sk-SK" sz="3600" b="1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729C706-B8EE-4735-9C65-EA4143F3F0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10905066" cy="439398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sz="2000" dirty="0">
                <a:cs typeface="Calibri"/>
              </a:rPr>
              <a:t>objekt vytvárať postupne po častiach</a:t>
            </a:r>
          </a:p>
          <a:p>
            <a:r>
              <a:rPr lang="sk-SK" sz="2000" dirty="0">
                <a:ea typeface="+mn-lt"/>
                <a:cs typeface="+mn-lt"/>
              </a:rPr>
              <a:t>zjednodušenie konštruovania objektu, napr. vnútorné objekty</a:t>
            </a:r>
            <a:endParaRPr lang="sk-SK" sz="2000" dirty="0">
              <a:cs typeface="Calibri"/>
            </a:endParaRPr>
          </a:p>
          <a:p>
            <a:r>
              <a:rPr lang="sk-SK" sz="2000" dirty="0">
                <a:cs typeface="Calibri"/>
              </a:rPr>
              <a:t>skryť vnútornú funkcionalitu konštruovania</a:t>
            </a:r>
          </a:p>
          <a:p>
            <a:r>
              <a:rPr lang="sk-SK" sz="2000" dirty="0">
                <a:cs typeface="Calibri"/>
              </a:rPr>
              <a:t>tvorenie rôznych reprezentácií podobným postupom</a:t>
            </a:r>
          </a:p>
          <a:p>
            <a:r>
              <a:rPr lang="sk-SK" sz="2000" dirty="0">
                <a:cs typeface="Calibri"/>
              </a:rPr>
              <a:t>podpora </a:t>
            </a:r>
            <a:r>
              <a:rPr lang="sk-SK" sz="2000" dirty="0" err="1">
                <a:cs typeface="Calibri"/>
              </a:rPr>
              <a:t>defaultnej</a:t>
            </a:r>
            <a:r>
              <a:rPr lang="sk-SK" sz="2000" dirty="0">
                <a:cs typeface="Calibri"/>
              </a:rPr>
              <a:t> hodnoty, parametre môžu byt voliteľné</a:t>
            </a:r>
          </a:p>
          <a:p>
            <a:r>
              <a:rPr lang="sk-SK" sz="2000" dirty="0">
                <a:cs typeface="Calibri"/>
              </a:rPr>
              <a:t>rozšíriteľnosť v budúcnosti</a:t>
            </a:r>
          </a:p>
          <a:p>
            <a:r>
              <a:rPr lang="sk-SK" sz="2000" dirty="0">
                <a:cs typeface="Calibri"/>
              </a:rPr>
              <a:t>prehľadnejší zdrojový kód/čitateľnosť</a:t>
            </a:r>
          </a:p>
          <a:p>
            <a:r>
              <a:rPr lang="sk-SK" sz="2000" dirty="0" err="1">
                <a:ea typeface="+mn-lt"/>
                <a:cs typeface="+mn-lt"/>
              </a:rPr>
              <a:t>immutabilita</a:t>
            </a:r>
            <a:endParaRPr lang="en-US" sz="2000" dirty="0" err="1">
              <a:ea typeface="+mn-lt"/>
              <a:cs typeface="+mn-lt"/>
            </a:endParaRPr>
          </a:p>
          <a:p>
            <a:r>
              <a:rPr lang="sk-SK" sz="2000" dirty="0">
                <a:ea typeface="+mn-lt"/>
                <a:cs typeface="+mn-lt"/>
              </a:rPr>
              <a:t>viac ako 4 parametre -&gt; </a:t>
            </a:r>
            <a:r>
              <a:rPr lang="sk-SK" sz="2000" dirty="0" err="1">
                <a:ea typeface="+mn-lt"/>
                <a:cs typeface="+mn-lt"/>
              </a:rPr>
              <a:t>builder</a:t>
            </a:r>
            <a:endParaRPr lang="sk-SK" dirty="0" err="1">
              <a:ea typeface="+mn-lt"/>
              <a:cs typeface="+mn-lt"/>
            </a:endParaRPr>
          </a:p>
          <a:p>
            <a:pPr marL="0" indent="0">
              <a:buNone/>
            </a:pPr>
            <a:endParaRPr lang="sk-SK" sz="2000">
              <a:ea typeface="+mn-lt"/>
              <a:cs typeface="+mn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376364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510</Words>
  <Application>Microsoft Office PowerPoint</Application>
  <PresentationFormat>Widescreen</PresentationFormat>
  <Paragraphs>134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Motív Office</vt:lpstr>
      <vt:lpstr>Builder</vt:lpstr>
      <vt:lpstr>Motivácia</vt:lpstr>
      <vt:lpstr>Motivácia</vt:lpstr>
      <vt:lpstr>Motivácia</vt:lpstr>
      <vt:lpstr>Motivácia</vt:lpstr>
      <vt:lpstr>Motivácia</vt:lpstr>
      <vt:lpstr>Builder</vt:lpstr>
      <vt:lpstr>Hlavný úmysel</vt:lpstr>
      <vt:lpstr>Idea, kedy a prečo?</vt:lpstr>
      <vt:lpstr>Použiteľnosť</vt:lpstr>
      <vt:lpstr>Štruktúra</vt:lpstr>
      <vt:lpstr>Účastníci </vt:lpstr>
      <vt:lpstr>Spolupráca pri behu </vt:lpstr>
      <vt:lpstr>Interakčný diagram</vt:lpstr>
      <vt:lpstr>Dôsledky návrhového vzoru</vt:lpstr>
      <vt:lpstr>Implementácia</vt:lpstr>
      <vt:lpstr>Zjednodušená implementácia (Directorless Builder)</vt:lpstr>
      <vt:lpstr>Implementácia</vt:lpstr>
      <vt:lpstr>Výhody</vt:lpstr>
      <vt:lpstr>Nevýhody</vt:lpstr>
      <vt:lpstr>Súvisiace vzory</vt:lpstr>
      <vt:lpstr>Záver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/>
  <cp:lastModifiedBy>Filip Zavoral</cp:lastModifiedBy>
  <cp:revision>969</cp:revision>
  <dcterms:created xsi:type="dcterms:W3CDTF">2022-02-26T09:53:00Z</dcterms:created>
  <dcterms:modified xsi:type="dcterms:W3CDTF">2022-06-25T16:45:41Z</dcterms:modified>
</cp:coreProperties>
</file>