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10080625" cy="5670550"/>
  <p:notesSz cx="7772400" cy="100584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958B8B1-A865-679C-04CA-2DAD11282210}" v="37" dt="2025-03-23T00:12:34.40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Defaul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504000" y="363600"/>
            <a:ext cx="9071280" cy="670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spAutoFit/>
          </a:bodyPr>
          <a:lstStyle/>
          <a:p>
            <a:pPr indent="0">
              <a:buNone/>
            </a:pPr>
            <a:r>
              <a:rPr lang="cs-CZ" sz="4400" b="0" u="none" strike="noStrike">
                <a:solidFill>
                  <a:schemeClr val="dk1"/>
                </a:solidFill>
                <a:effectLst/>
                <a:uFillTx/>
                <a:latin typeface="Arial"/>
              </a:rPr>
              <a:t>Click to edit the title text format</a:t>
            </a:r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280" cy="3287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cs-CZ" sz="1800" b="0" u="none" strike="noStrike">
                <a:solidFill>
                  <a:schemeClr val="dk1"/>
                </a:solidFill>
                <a:effectLst/>
                <a:uFillTx/>
                <a:latin typeface="Arial"/>
              </a:rPr>
              <a:t>Click to edit the outline text format</a:t>
            </a:r>
          </a:p>
          <a:p>
            <a:pPr marL="864000" lvl="1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cs-CZ" sz="1800" b="0" u="none" strike="noStrike">
                <a:solidFill>
                  <a:schemeClr val="dk1"/>
                </a:solidFill>
                <a:effectLst/>
                <a:uFillTx/>
                <a:latin typeface="Arial"/>
              </a:rPr>
              <a:t>Second Outline Level</a:t>
            </a:r>
          </a:p>
          <a:p>
            <a:pPr marL="1296000" lvl="2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cs-CZ" sz="1800" b="0" u="none" strike="noStrike">
                <a:solidFill>
                  <a:schemeClr val="dk1"/>
                </a:solidFill>
                <a:effectLst/>
                <a:uFillTx/>
                <a:latin typeface="Arial"/>
              </a:rPr>
              <a:t>Third Outline Level</a:t>
            </a:r>
          </a:p>
          <a:p>
            <a:pPr marL="1728000" lvl="3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cs-CZ" sz="1800" b="0" u="none" strike="noStrike">
                <a:solidFill>
                  <a:schemeClr val="dk1"/>
                </a:solidFill>
                <a:effectLst/>
                <a:uFillTx/>
                <a:latin typeface="Arial"/>
              </a:rPr>
              <a:t>Fourth Outline Level</a:t>
            </a:r>
          </a:p>
          <a:p>
            <a:pPr marL="2160000" lvl="4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cs-CZ" sz="1800" b="0" u="none" strike="noStrike">
                <a:solidFill>
                  <a:schemeClr val="dk1"/>
                </a:solidFill>
                <a:effectLst/>
                <a:uFillTx/>
                <a:latin typeface="Arial"/>
              </a:rPr>
              <a:t>Fifth Outline Level</a:t>
            </a:r>
          </a:p>
          <a:p>
            <a:pPr marL="2592000" lvl="5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cs-CZ" sz="1800" b="0" u="none" strike="noStrike">
                <a:solidFill>
                  <a:schemeClr val="dk1"/>
                </a:solidFill>
                <a:effectLst/>
                <a:uFillTx/>
                <a:latin typeface="Arial"/>
              </a:rPr>
              <a:t>Sixth Outline Level</a:t>
            </a:r>
          </a:p>
          <a:p>
            <a:pPr marL="3024000" lvl="6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cs-CZ" sz="1800" b="0" u="none" strike="noStrike">
                <a:solidFill>
                  <a:schemeClr val="dk1"/>
                </a:solidFill>
                <a:effectLst/>
                <a:uFillTx/>
                <a:latin typeface="Arial"/>
              </a:rPr>
              <a:t>Seventh Outline Level</a:t>
            </a:r>
          </a:p>
        </p:txBody>
      </p:sp>
      <p:sp>
        <p:nvSpPr>
          <p:cNvPr id="2" name="PlaceHolder 3"/>
          <p:cNvSpPr>
            <a:spLocks noGrp="1"/>
          </p:cNvSpPr>
          <p:nvPr>
            <p:ph type="ftr" idx="1"/>
          </p:nvPr>
        </p:nvSpPr>
        <p:spPr>
          <a:xfrm>
            <a:off x="3447360" y="5165280"/>
            <a:ext cx="3194640" cy="390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indent="0" algn="ctr" defTabSz="914400">
              <a:lnSpc>
                <a:spcPct val="100000"/>
              </a:lnSpc>
              <a:buNone/>
              <a:tabLst>
                <a:tab pos="0" algn="l"/>
              </a:tabLst>
              <a:defRPr lang="en-US" sz="1400" b="0" u="none" strike="noStrike">
                <a:solidFill>
                  <a:srgbClr val="000000"/>
                </a:solidFill>
                <a:effectLst/>
                <a:uFillTx/>
                <a:latin typeface="Times New Roman"/>
                <a:ea typeface="DejaVu Sans"/>
              </a:defRPr>
            </a:lvl1pPr>
          </a:lstStyle>
          <a:p>
            <a:pPr indent="0" algn="ctr" defTabSz="914400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1400" b="0" u="none" strike="noStrike">
                <a:solidFill>
                  <a:srgbClr val="000000"/>
                </a:solidFill>
                <a:effectLst/>
                <a:uFillTx/>
                <a:latin typeface="Times New Roman"/>
                <a:ea typeface="DejaVu Sans"/>
              </a:rPr>
              <a:t>&lt;footer&gt;</a:t>
            </a:r>
            <a:endParaRPr lang="en-US" sz="14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sldNum" idx="2"/>
          </p:nvPr>
        </p:nvSpPr>
        <p:spPr>
          <a:xfrm>
            <a:off x="7227360" y="5165280"/>
            <a:ext cx="2347920" cy="390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pos="0" algn="l"/>
              </a:tabLst>
              <a:defRPr lang="en-US" sz="1400" b="0" u="none" strike="noStrike">
                <a:solidFill>
                  <a:srgbClr val="000000"/>
                </a:solidFill>
                <a:effectLst/>
                <a:uFillTx/>
                <a:latin typeface="Times New Roman"/>
                <a:ea typeface="DejaVu San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pos="0" algn="l"/>
              </a:tabLst>
            </a:pPr>
            <a:fld id="{A107F800-438F-4920-9B79-449CD9A1F728}" type="slidenum">
              <a:rPr lang="en-US" sz="1400" b="0" u="none" strike="noStrike">
                <a:solidFill>
                  <a:srgbClr val="000000"/>
                </a:solidFill>
                <a:effectLst/>
                <a:uFillTx/>
                <a:latin typeface="Times New Roman"/>
                <a:ea typeface="DejaVu Sans"/>
              </a:rPr>
              <a:t>‹#›</a:t>
            </a:fld>
            <a:endParaRPr lang="en-US" sz="14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dt" idx="3"/>
          </p:nvPr>
        </p:nvSpPr>
        <p:spPr>
          <a:xfrm>
            <a:off x="504000" y="5165280"/>
            <a:ext cx="2347920" cy="390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indent="0">
              <a:buNone/>
              <a:defRPr lang="en-US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lang="en-US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&lt;date/time&gt;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efault 1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504000" y="363600"/>
            <a:ext cx="9071280" cy="670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spAutoFit/>
          </a:bodyPr>
          <a:lstStyle/>
          <a:p>
            <a:pPr indent="0">
              <a:buNone/>
            </a:pPr>
            <a:r>
              <a:rPr lang="cs-CZ" sz="4400" b="0" u="none" strike="noStrike">
                <a:solidFill>
                  <a:schemeClr val="dk1"/>
                </a:solidFill>
                <a:effectLst/>
                <a:uFillTx/>
                <a:latin typeface="Arial"/>
              </a:rPr>
              <a:t>Click to edit the title text format</a:t>
            </a:r>
          </a:p>
        </p:txBody>
      </p:sp>
      <p:sp>
        <p:nvSpPr>
          <p:cNvPr id="6" name="PlaceHolder 2"/>
          <p:cNvSpPr>
            <a:spLocks noGrp="1"/>
          </p:cNvSpPr>
          <p:nvPr>
            <p:ph type="ftr" idx="4"/>
          </p:nvPr>
        </p:nvSpPr>
        <p:spPr>
          <a:xfrm>
            <a:off x="3447360" y="5165280"/>
            <a:ext cx="3194640" cy="390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indent="0" algn="ctr" defTabSz="914400">
              <a:lnSpc>
                <a:spcPct val="100000"/>
              </a:lnSpc>
              <a:buNone/>
              <a:tabLst>
                <a:tab pos="0" algn="l"/>
              </a:tabLst>
              <a:defRPr lang="en-US" sz="1400" b="0" u="none" strike="noStrike">
                <a:solidFill>
                  <a:srgbClr val="000000"/>
                </a:solidFill>
                <a:effectLst/>
                <a:uFillTx/>
                <a:latin typeface="Times New Roman"/>
                <a:ea typeface="DejaVu Sans"/>
              </a:defRPr>
            </a:lvl1pPr>
          </a:lstStyle>
          <a:p>
            <a:pPr indent="0" algn="ctr" defTabSz="914400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1400" b="0" u="none" strike="noStrike">
                <a:solidFill>
                  <a:srgbClr val="000000"/>
                </a:solidFill>
                <a:effectLst/>
                <a:uFillTx/>
                <a:latin typeface="Times New Roman"/>
                <a:ea typeface="DejaVu Sans"/>
              </a:rPr>
              <a:t>&lt;footer&gt;</a:t>
            </a:r>
            <a:endParaRPr lang="en-US" sz="14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7" name="PlaceHolder 3"/>
          <p:cNvSpPr>
            <a:spLocks noGrp="1"/>
          </p:cNvSpPr>
          <p:nvPr>
            <p:ph type="sldNum" idx="5"/>
          </p:nvPr>
        </p:nvSpPr>
        <p:spPr>
          <a:xfrm>
            <a:off x="7227360" y="5165280"/>
            <a:ext cx="2347920" cy="390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pos="0" algn="l"/>
              </a:tabLst>
              <a:defRPr lang="en-US" sz="1400" b="0" u="none" strike="noStrike">
                <a:solidFill>
                  <a:srgbClr val="000000"/>
                </a:solidFill>
                <a:effectLst/>
                <a:uFillTx/>
                <a:latin typeface="Times New Roman"/>
                <a:ea typeface="DejaVu San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pos="0" algn="l"/>
              </a:tabLst>
            </a:pPr>
            <a:fld id="{A594EF41-E5A0-4B40-A843-E2EC0806D4BD}" type="slidenum">
              <a:rPr lang="en-US" sz="1400" b="0" u="none" strike="noStrike">
                <a:solidFill>
                  <a:srgbClr val="000000"/>
                </a:solidFill>
                <a:effectLst/>
                <a:uFillTx/>
                <a:latin typeface="Times New Roman"/>
                <a:ea typeface="DejaVu Sans"/>
              </a:rPr>
              <a:t>‹#›</a:t>
            </a:fld>
            <a:endParaRPr lang="en-US" sz="14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8" name="PlaceHolder 4"/>
          <p:cNvSpPr>
            <a:spLocks noGrp="1"/>
          </p:cNvSpPr>
          <p:nvPr>
            <p:ph type="dt" idx="6"/>
          </p:nvPr>
        </p:nvSpPr>
        <p:spPr>
          <a:xfrm>
            <a:off x="504000" y="5165280"/>
            <a:ext cx="2347920" cy="390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indent="0">
              <a:buNone/>
              <a:defRPr lang="en-US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lang="en-US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&lt;date/time&gt;</a:t>
            </a:r>
          </a:p>
        </p:txBody>
      </p:sp>
      <p:sp>
        <p:nvSpPr>
          <p:cNvPr id="9" name="PlaceHolder 5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cs-CZ" sz="2800" b="0" u="none" strike="noStrike">
                <a:solidFill>
                  <a:schemeClr val="dk1"/>
                </a:solidFill>
                <a:effectLst/>
                <a:uFillTx/>
                <a:latin typeface="Arial"/>
              </a:rPr>
              <a:t>Click to edit the outline text format</a:t>
            </a:r>
          </a:p>
          <a:p>
            <a:pPr marL="864000" lvl="1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cs-CZ" sz="2000" b="0" u="none" strike="noStrike">
                <a:solidFill>
                  <a:schemeClr val="dk1"/>
                </a:solidFill>
                <a:effectLst/>
                <a:uFillTx/>
                <a:latin typeface="Arial"/>
              </a:rPr>
              <a:t>Second Outline Level</a:t>
            </a:r>
          </a:p>
          <a:p>
            <a:pPr marL="1296000" lvl="2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cs-CZ" sz="1800" b="0" u="none" strike="noStrike">
                <a:solidFill>
                  <a:schemeClr val="dk1"/>
                </a:solidFill>
                <a:effectLst/>
                <a:uFillTx/>
                <a:latin typeface="Arial"/>
              </a:rPr>
              <a:t>Third Outline Level</a:t>
            </a:r>
          </a:p>
          <a:p>
            <a:pPr marL="1728000" lvl="3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cs-CZ" sz="1800" b="0" u="none" strike="noStrike">
                <a:solidFill>
                  <a:schemeClr val="dk1"/>
                </a:solidFill>
                <a:effectLst/>
                <a:uFillTx/>
                <a:latin typeface="Arial"/>
              </a:rPr>
              <a:t>Fourth Outline Level</a:t>
            </a:r>
          </a:p>
          <a:p>
            <a:pPr marL="2160000" lvl="4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cs-CZ" sz="2000" b="0" u="none" strike="noStrike">
                <a:solidFill>
                  <a:schemeClr val="dk1"/>
                </a:solidFill>
                <a:effectLst/>
                <a:uFillTx/>
                <a:latin typeface="Arial"/>
              </a:rPr>
              <a:t>Fifth Outline Level</a:t>
            </a:r>
          </a:p>
          <a:p>
            <a:pPr marL="2592000" lvl="5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cs-CZ" sz="2000" b="0" u="none" strike="noStrike">
                <a:solidFill>
                  <a:schemeClr val="dk1"/>
                </a:solidFill>
                <a:effectLst/>
                <a:uFillTx/>
                <a:latin typeface="Arial"/>
              </a:rPr>
              <a:t>Sixth Outline Level</a:t>
            </a:r>
          </a:p>
          <a:p>
            <a:pPr marL="3024000" lvl="6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cs-CZ" sz="2000" b="0" u="none" strike="noStrike">
                <a:solidFill>
                  <a:schemeClr val="dk1"/>
                </a:solidFill>
                <a:effectLst/>
                <a:uFillTx/>
                <a:latin typeface="Arial"/>
              </a:rPr>
              <a:t>Seventh Outline Level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457200" y="2285640"/>
            <a:ext cx="9071280" cy="9147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spAutoFit/>
          </a:bodyPr>
          <a:lstStyle/>
          <a:p>
            <a:pPr indent="0" algn="ctr" defTabSz="457200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4400" b="1" u="none" strike="noStrike">
                <a:solidFill>
                  <a:srgbClr val="158466"/>
                </a:solidFill>
                <a:effectLst/>
                <a:uFillTx/>
                <a:latin typeface="Garamond"/>
                <a:ea typeface="DejaVu Sans"/>
              </a:rPr>
              <a:t>Flyweight</a:t>
            </a:r>
            <a:endParaRPr lang="cs-CZ" sz="4400" b="0" u="none" strike="noStrik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11" name="PlaceHolder 2"/>
          <p:cNvSpPr>
            <a:spLocks noGrp="1"/>
          </p:cNvSpPr>
          <p:nvPr>
            <p:ph type="subTitle"/>
          </p:nvPr>
        </p:nvSpPr>
        <p:spPr>
          <a:xfrm>
            <a:off x="504000" y="3885840"/>
            <a:ext cx="9071280" cy="729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spAutoFit/>
          </a:bodyPr>
          <a:lstStyle/>
          <a:p>
            <a:pPr marL="228600" indent="0" algn="ctr" defTabSz="914400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en-US" sz="3200" b="0" u="none" strike="noStrike">
                <a:solidFill>
                  <a:srgbClr val="000000"/>
                </a:solidFill>
                <a:effectLst/>
                <a:uFillTx/>
                <a:latin typeface="Arial"/>
                <a:ea typeface="DejaVu Sans"/>
              </a:rPr>
              <a:t>Filip Bubák</a:t>
            </a:r>
            <a:endParaRPr lang="en-US" sz="3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504000" y="225720"/>
            <a:ext cx="9071280" cy="946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spAutoFit/>
          </a:bodyPr>
          <a:lstStyle/>
          <a:p>
            <a:pPr indent="0" defTabSz="457200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2800" b="1" u="none" strike="noStrike">
                <a:solidFill>
                  <a:srgbClr val="158466"/>
                </a:solidFill>
                <a:effectLst/>
                <a:uFillTx/>
                <a:latin typeface="Garamond"/>
                <a:ea typeface="DejaVu Sans"/>
              </a:rPr>
              <a:t>Structure</a:t>
            </a:r>
            <a:endParaRPr lang="cs-CZ" sz="2800" b="0" u="none" strike="noStrik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37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1280" cy="3287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181080" indent="-181080" defTabSz="914400">
              <a:lnSpc>
                <a:spcPct val="100000"/>
              </a:lnSpc>
              <a:spcBef>
                <a:spcPts val="300"/>
              </a:spcBef>
              <a:buClr>
                <a:srgbClr val="CC9900"/>
              </a:buClr>
              <a:buSzPct val="65000"/>
              <a:buFont typeface="Wingdings" charset="2"/>
              <a:buChar char=""/>
            </a:pPr>
            <a:r>
              <a:rPr lang="en-US" sz="1500" b="1" u="none" strike="noStrike">
                <a:solidFill>
                  <a:srgbClr val="0070C0"/>
                </a:solidFill>
                <a:effectLst/>
                <a:uFillTx/>
                <a:latin typeface="Arial"/>
                <a:ea typeface="DejaVu Sans"/>
              </a:rPr>
              <a:t>FlyweightFactory </a:t>
            </a:r>
            <a:r>
              <a:rPr lang="en-US" sz="1500" b="1" u="none" strike="noStrike">
                <a:solidFill>
                  <a:srgbClr val="000000"/>
                </a:solidFill>
                <a:effectLst/>
                <a:uFillTx/>
                <a:latin typeface="Arial"/>
                <a:ea typeface="DejaVu Sans"/>
              </a:rPr>
              <a:t>makes new instances of a </a:t>
            </a:r>
            <a:r>
              <a:rPr lang="en-US" sz="1500" b="1" u="none" strike="noStrike">
                <a:solidFill>
                  <a:schemeClr val="accent2">
                    <a:lumMod val="75000"/>
                  </a:schemeClr>
                </a:solidFill>
                <a:effectLst/>
                <a:uFillTx/>
                <a:latin typeface="Arial"/>
                <a:ea typeface="DejaVu Sans"/>
              </a:rPr>
              <a:t>Flyweight object</a:t>
            </a:r>
            <a:endParaRPr lang="cs-CZ" sz="1500" b="0" u="none" strike="noStrik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marL="432000" indent="0" defTabSz="914400">
              <a:lnSpc>
                <a:spcPct val="100000"/>
              </a:lnSpc>
              <a:spcBef>
                <a:spcPts val="300"/>
              </a:spcBef>
              <a:buNone/>
              <a:tabLst>
                <a:tab pos="0" algn="l"/>
              </a:tabLst>
            </a:pPr>
            <a:endParaRPr lang="cs-CZ" sz="1500" b="0" u="none" strike="noStrik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marL="181080" indent="-181080" defTabSz="914400">
              <a:lnSpc>
                <a:spcPct val="100000"/>
              </a:lnSpc>
              <a:spcBef>
                <a:spcPts val="300"/>
              </a:spcBef>
              <a:buClr>
                <a:srgbClr val="CC9900"/>
              </a:buClr>
              <a:buSzPct val="65000"/>
              <a:buFont typeface="Wingdings" charset="2"/>
              <a:buChar char=""/>
              <a:tabLst>
                <a:tab pos="0" algn="l"/>
              </a:tabLst>
            </a:pPr>
            <a:r>
              <a:rPr lang="en-US" sz="1500" b="1" u="none" strike="noStrike">
                <a:solidFill>
                  <a:srgbClr val="000000"/>
                </a:solidFill>
                <a:effectLst/>
                <a:uFillTx/>
                <a:latin typeface="Arial"/>
                <a:ea typeface="DejaVu Sans"/>
              </a:rPr>
              <a:t>The </a:t>
            </a:r>
            <a:r>
              <a:rPr lang="en-US" sz="1500" b="1" u="none" strike="noStrike">
                <a:solidFill>
                  <a:srgbClr val="0070C0"/>
                </a:solidFill>
                <a:effectLst/>
                <a:uFillTx/>
                <a:latin typeface="Arial"/>
                <a:ea typeface="DejaVu Sans"/>
              </a:rPr>
              <a:t>FlyweightFactory</a:t>
            </a:r>
            <a:r>
              <a:rPr lang="en-US" sz="1500" b="1" u="none" strike="noStrike">
                <a:solidFill>
                  <a:srgbClr val="000000"/>
                </a:solidFill>
                <a:effectLst/>
                <a:uFillTx/>
                <a:latin typeface="Arial"/>
                <a:ea typeface="DejaVu Sans"/>
              </a:rPr>
              <a:t> checks its cache to see if it already has a </a:t>
            </a:r>
            <a:r>
              <a:rPr lang="en-US" sz="1500" b="1" u="none" strike="noStrike">
                <a:solidFill>
                  <a:schemeClr val="accent2">
                    <a:lumMod val="75000"/>
                  </a:schemeClr>
                </a:solidFill>
                <a:effectLst/>
                <a:uFillTx/>
                <a:latin typeface="Arial"/>
                <a:ea typeface="DejaVu Sans"/>
              </a:rPr>
              <a:t>Flyweight object </a:t>
            </a:r>
            <a:r>
              <a:rPr lang="en-US" sz="1500" b="1" u="none" strike="noStrike">
                <a:solidFill>
                  <a:srgbClr val="000000"/>
                </a:solidFill>
                <a:effectLst/>
                <a:uFillTx/>
                <a:latin typeface="Arial"/>
                <a:ea typeface="DejaVu Sans"/>
              </a:rPr>
              <a:t>with the required repeating state</a:t>
            </a:r>
            <a:endParaRPr lang="cs-CZ" sz="1500" b="0" u="none" strike="noStrik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marL="432000" indent="0" defTabSz="914400">
              <a:lnSpc>
                <a:spcPct val="100000"/>
              </a:lnSpc>
              <a:spcBef>
                <a:spcPts val="300"/>
              </a:spcBef>
              <a:buNone/>
              <a:tabLst>
                <a:tab pos="0" algn="l"/>
              </a:tabLst>
            </a:pPr>
            <a:endParaRPr lang="cs-CZ" sz="1500" b="0" u="none" strike="noStrik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marL="181080" indent="-181080" defTabSz="914400">
              <a:lnSpc>
                <a:spcPct val="100000"/>
              </a:lnSpc>
              <a:spcBef>
                <a:spcPts val="300"/>
              </a:spcBef>
              <a:buClr>
                <a:srgbClr val="CC9900"/>
              </a:buClr>
              <a:buSzPct val="65000"/>
              <a:buFont typeface="Wingdings" charset="2"/>
              <a:buChar char=""/>
              <a:tabLst>
                <a:tab pos="0" algn="l"/>
              </a:tabLst>
            </a:pPr>
            <a:r>
              <a:rPr lang="en-US" sz="1500" b="1" u="none" strike="noStrike">
                <a:solidFill>
                  <a:srgbClr val="000000"/>
                </a:solidFill>
                <a:effectLst/>
                <a:uFillTx/>
                <a:latin typeface="Arial"/>
                <a:ea typeface="DejaVu Sans"/>
              </a:rPr>
              <a:t>The </a:t>
            </a:r>
            <a:r>
              <a:rPr lang="en-US" sz="1500" b="1" u="none" strike="noStrike">
                <a:solidFill>
                  <a:srgbClr val="FF0000"/>
                </a:solidFill>
                <a:effectLst/>
                <a:uFillTx/>
                <a:latin typeface="Arial"/>
                <a:ea typeface="DejaVu Sans"/>
              </a:rPr>
              <a:t>Client</a:t>
            </a:r>
            <a:r>
              <a:rPr lang="en-US" sz="1500" b="1" u="none" strike="noStrike">
                <a:solidFill>
                  <a:srgbClr val="000000"/>
                </a:solidFill>
                <a:effectLst/>
                <a:uFillTx/>
                <a:latin typeface="Arial"/>
                <a:ea typeface="DejaVu Sans"/>
              </a:rPr>
              <a:t> does not create instances themselve</a:t>
            </a:r>
            <a:endParaRPr lang="cs-CZ" sz="1500" b="0" u="none" strike="noStrik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marL="432000" indent="0" defTabSz="914400">
              <a:lnSpc>
                <a:spcPct val="100000"/>
              </a:lnSpc>
              <a:spcBef>
                <a:spcPts val="300"/>
              </a:spcBef>
              <a:buNone/>
              <a:tabLst>
                <a:tab pos="0" algn="l"/>
              </a:tabLst>
            </a:pPr>
            <a:endParaRPr lang="cs-CZ" sz="1500" b="0" u="none" strike="noStrik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marL="181080" indent="-181080" defTabSz="914400">
              <a:lnSpc>
                <a:spcPct val="100000"/>
              </a:lnSpc>
              <a:spcBef>
                <a:spcPts val="300"/>
              </a:spcBef>
              <a:buClr>
                <a:srgbClr val="CC9900"/>
              </a:buClr>
              <a:buSzPct val="65000"/>
              <a:buFont typeface="Wingdings" charset="2"/>
              <a:buChar char=""/>
              <a:tabLst>
                <a:tab pos="0" algn="l"/>
              </a:tabLst>
            </a:pPr>
            <a:r>
              <a:rPr lang="en-US" sz="1500" b="1" u="none" strike="noStrike">
                <a:solidFill>
                  <a:srgbClr val="000000"/>
                </a:solidFill>
                <a:effectLst/>
                <a:uFillTx/>
                <a:latin typeface="Arial"/>
                <a:ea typeface="DejaVu Sans"/>
              </a:rPr>
              <a:t>The </a:t>
            </a:r>
            <a:r>
              <a:rPr lang="en-US" sz="1500" b="1" u="none" strike="noStrike">
                <a:solidFill>
                  <a:schemeClr val="accent2">
                    <a:lumMod val="75000"/>
                  </a:schemeClr>
                </a:solidFill>
                <a:effectLst/>
                <a:uFillTx/>
                <a:latin typeface="Arial"/>
                <a:ea typeface="DejaVu Sans"/>
              </a:rPr>
              <a:t>Flyweight object </a:t>
            </a:r>
            <a:r>
              <a:rPr lang="en-US" sz="1500" b="1" u="none" strike="noStrike">
                <a:solidFill>
                  <a:srgbClr val="000000"/>
                </a:solidFill>
                <a:effectLst/>
                <a:uFillTx/>
                <a:latin typeface="Arial"/>
                <a:ea typeface="DejaVu Sans"/>
              </a:rPr>
              <a:t>is immutable from the </a:t>
            </a:r>
            <a:r>
              <a:rPr lang="en-US" sz="1500" b="1" u="none" strike="noStrike">
                <a:solidFill>
                  <a:srgbClr val="FF0000"/>
                </a:solidFill>
                <a:effectLst/>
                <a:uFillTx/>
                <a:latin typeface="Arial"/>
                <a:ea typeface="DejaVu Sans"/>
              </a:rPr>
              <a:t>Client’s</a:t>
            </a:r>
            <a:r>
              <a:rPr lang="en-US" sz="1500" b="1" u="none" strike="noStrike">
                <a:solidFill>
                  <a:srgbClr val="000000"/>
                </a:solidFill>
                <a:effectLst/>
                <a:uFillTx/>
                <a:latin typeface="Arial"/>
                <a:ea typeface="DejaVu Sans"/>
              </a:rPr>
              <a:t> POV (Memory management)</a:t>
            </a:r>
            <a:endParaRPr lang="cs-CZ" sz="1500" b="0" u="none" strike="noStrik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marL="432000" indent="0" defTabSz="914400">
              <a:lnSpc>
                <a:spcPct val="100000"/>
              </a:lnSpc>
              <a:spcBef>
                <a:spcPts val="300"/>
              </a:spcBef>
              <a:buNone/>
              <a:tabLst>
                <a:tab pos="0" algn="l"/>
              </a:tabLst>
            </a:pPr>
            <a:endParaRPr lang="cs-CZ" sz="1500" b="0" u="none" strike="noStrik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marL="181080" indent="-181080" defTabSz="914400">
              <a:lnSpc>
                <a:spcPct val="100000"/>
              </a:lnSpc>
              <a:spcBef>
                <a:spcPts val="300"/>
              </a:spcBef>
              <a:buClr>
                <a:srgbClr val="CC9900"/>
              </a:buClr>
              <a:buSzPct val="65000"/>
              <a:buFont typeface="Wingdings" charset="2"/>
              <a:buChar char=""/>
              <a:tabLst>
                <a:tab pos="0" algn="l"/>
              </a:tabLst>
            </a:pPr>
            <a:r>
              <a:rPr lang="en-US" sz="1500" b="1" u="none" strike="noStrike">
                <a:solidFill>
                  <a:srgbClr val="000000"/>
                </a:solidFill>
                <a:effectLst/>
                <a:uFillTx/>
                <a:latin typeface="Arial"/>
                <a:ea typeface="DejaVu Sans"/>
              </a:rPr>
              <a:t>The </a:t>
            </a:r>
            <a:r>
              <a:rPr lang="en-US" sz="1500" b="1" u="none" strike="noStrike">
                <a:solidFill>
                  <a:srgbClr val="FF0000"/>
                </a:solidFill>
                <a:effectLst/>
                <a:uFillTx/>
                <a:latin typeface="Arial"/>
                <a:ea typeface="DejaVu Sans"/>
              </a:rPr>
              <a:t>Client</a:t>
            </a:r>
            <a:r>
              <a:rPr lang="en-US" sz="1500" b="1" u="none" strike="noStrike">
                <a:solidFill>
                  <a:srgbClr val="000000"/>
                </a:solidFill>
                <a:effectLst/>
                <a:uFillTx/>
                <a:latin typeface="Arial"/>
                <a:ea typeface="DejaVu Sans"/>
              </a:rPr>
              <a:t> calls the operation on the </a:t>
            </a:r>
            <a:r>
              <a:rPr lang="en-US" sz="1500" b="1" u="none" strike="noStrike">
                <a:solidFill>
                  <a:schemeClr val="accent2">
                    <a:lumMod val="75000"/>
                  </a:schemeClr>
                </a:solidFill>
                <a:effectLst/>
                <a:uFillTx/>
                <a:latin typeface="Arial"/>
                <a:ea typeface="DejaVu Sans"/>
              </a:rPr>
              <a:t>Flyweight object </a:t>
            </a:r>
            <a:r>
              <a:rPr lang="en-US" sz="1500" b="1" u="none" strike="noStrike">
                <a:solidFill>
                  <a:srgbClr val="000000"/>
                </a:solidFill>
                <a:effectLst/>
                <a:uFillTx/>
                <a:latin typeface="Arial"/>
                <a:ea typeface="DejaVu Sans"/>
              </a:rPr>
              <a:t>with the context passed</a:t>
            </a:r>
            <a:endParaRPr lang="cs-CZ" sz="1500" b="0" u="none" strike="noStrik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marL="432000" indent="0" defTabSz="914400">
              <a:lnSpc>
                <a:spcPct val="100000"/>
              </a:lnSpc>
              <a:spcBef>
                <a:spcPts val="300"/>
              </a:spcBef>
              <a:buNone/>
              <a:tabLst>
                <a:tab pos="0" algn="l"/>
              </a:tabLst>
            </a:pPr>
            <a:endParaRPr lang="cs-CZ" sz="1500" b="0" u="none" strike="noStrik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marL="181080" indent="-181080" defTabSz="914400">
              <a:lnSpc>
                <a:spcPct val="100000"/>
              </a:lnSpc>
              <a:spcBef>
                <a:spcPts val="300"/>
              </a:spcBef>
              <a:buClr>
                <a:srgbClr val="CC9900"/>
              </a:buClr>
              <a:buSzPct val="65000"/>
              <a:buFont typeface="Wingdings" charset="2"/>
              <a:buChar char=""/>
              <a:tabLst>
                <a:tab pos="0" algn="l"/>
              </a:tabLst>
            </a:pPr>
            <a:r>
              <a:rPr lang="en-US" sz="1500" b="1" u="none" strike="noStrike">
                <a:solidFill>
                  <a:srgbClr val="000000"/>
                </a:solidFill>
                <a:effectLst/>
                <a:uFillTx/>
                <a:latin typeface="Arial"/>
                <a:ea typeface="DejaVu Sans"/>
              </a:rPr>
              <a:t>The </a:t>
            </a:r>
            <a:r>
              <a:rPr lang="en-US" sz="1500" b="1" u="none" strike="noStrike">
                <a:solidFill>
                  <a:schemeClr val="accent2">
                    <a:lumMod val="75000"/>
                  </a:schemeClr>
                </a:solidFill>
                <a:effectLst/>
                <a:uFillTx/>
                <a:latin typeface="Arial"/>
                <a:ea typeface="DejaVu Sans"/>
              </a:rPr>
              <a:t>Flyweight object </a:t>
            </a:r>
            <a:r>
              <a:rPr lang="en-US" sz="1500" b="1" u="none" strike="noStrike">
                <a:solidFill>
                  <a:srgbClr val="000000"/>
                </a:solidFill>
                <a:effectLst/>
                <a:uFillTx/>
                <a:latin typeface="Arial"/>
                <a:ea typeface="DejaVu Sans"/>
              </a:rPr>
              <a:t>performs the operation</a:t>
            </a:r>
            <a:endParaRPr lang="cs-CZ" sz="1500" b="0" u="none" strike="noStrik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406440" y="187560"/>
            <a:ext cx="9061920" cy="430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spAutoFit/>
          </a:bodyPr>
          <a:lstStyle/>
          <a:p>
            <a:pPr indent="0" defTabSz="457200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2800" b="1" u="none" strike="noStrike">
                <a:solidFill>
                  <a:srgbClr val="158466"/>
                </a:solidFill>
                <a:effectLst/>
                <a:uFillTx/>
                <a:latin typeface="Garamond"/>
                <a:ea typeface="DejaVu Sans"/>
              </a:rPr>
              <a:t>Implementation – 10 000 lines of different color</a:t>
            </a:r>
            <a:endParaRPr lang="cs-CZ" sz="2800" b="0" u="none" strike="noStrik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39" name="Text Box 3"/>
          <p:cNvSpPr/>
          <p:nvPr/>
        </p:nvSpPr>
        <p:spPr>
          <a:xfrm>
            <a:off x="424440" y="683280"/>
            <a:ext cx="8718840" cy="1307880"/>
          </a:xfrm>
          <a:prstGeom prst="rect">
            <a:avLst/>
          </a:prstGeom>
          <a:solidFill>
            <a:srgbClr val="E5FFFF"/>
          </a:solidFill>
          <a:ln w="6480" cap="sq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54000" tIns="36000" rIns="54000" bIns="36000" anchor="t">
            <a:spAutoFit/>
          </a:bodyPr>
          <a:lstStyle/>
          <a:p>
            <a:pPr defTabSz="457200">
              <a:lnSpc>
                <a:spcPct val="93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700" b="0" u="none" strike="noStrike" dirty="0">
                <a:solidFill>
                  <a:srgbClr val="DC6E00"/>
                </a:solidFill>
                <a:effectLst/>
                <a:uFillTx/>
                <a:latin typeface="Consolas"/>
                <a:ea typeface="DejaVu Sans"/>
              </a:rPr>
              <a:t>final</a:t>
            </a:r>
            <a:r>
              <a:rPr lang="en-GB" sz="1700" b="0" u="none" strike="noStrike" dirty="0">
                <a:solidFill>
                  <a:srgbClr val="00B0F0"/>
                </a:solidFill>
                <a:effectLst/>
                <a:uFillTx/>
                <a:latin typeface="Consolas"/>
                <a:ea typeface="DejaVu Sans"/>
              </a:rPr>
              <a:t> </a:t>
            </a:r>
            <a:r>
              <a:rPr lang="en-GB" sz="1700" b="0" u="none" strike="noStrike" dirty="0">
                <a:solidFill>
                  <a:srgbClr val="000000"/>
                </a:solidFill>
                <a:effectLst/>
                <a:uFillTx/>
                <a:latin typeface="Consolas"/>
                <a:ea typeface="DejaVu Sans"/>
              </a:rPr>
              <a:t>Graphics g</a:t>
            </a:r>
            <a:r>
              <a:rPr lang="cs-CZ" sz="1700" b="0" u="none" strike="noStrike" dirty="0" err="1">
                <a:solidFill>
                  <a:srgbClr val="000000"/>
                </a:solidFill>
                <a:effectLst/>
                <a:uFillTx/>
                <a:latin typeface="Consolas"/>
                <a:ea typeface="DejaVu Sans"/>
              </a:rPr>
              <a:t>raphics</a:t>
            </a:r>
            <a:r>
              <a:rPr lang="en-GB" sz="1700" b="0" u="none" strike="noStrike" dirty="0">
                <a:solidFill>
                  <a:srgbClr val="000000"/>
                </a:solidFill>
                <a:effectLst/>
                <a:uFillTx/>
                <a:latin typeface="Consolas"/>
                <a:ea typeface="DejaVu Sans"/>
              </a:rPr>
              <a:t> = canvas.</a:t>
            </a:r>
            <a:r>
              <a:rPr lang="cs-CZ" sz="1700" b="0" u="none" strike="noStrike" dirty="0">
                <a:solidFill>
                  <a:srgbClr val="000000"/>
                </a:solidFill>
                <a:effectLst/>
                <a:uFillTx/>
                <a:latin typeface="Consolas"/>
                <a:ea typeface="DejaVu Sans"/>
              </a:rPr>
              <a:t>g</a:t>
            </a:r>
            <a:r>
              <a:rPr lang="en-GB" sz="1700" b="0" u="none" strike="noStrike" dirty="0" err="1">
                <a:solidFill>
                  <a:srgbClr val="000000"/>
                </a:solidFill>
                <a:effectLst/>
                <a:uFillTx/>
                <a:latin typeface="Consolas"/>
                <a:ea typeface="DejaVu Sans"/>
              </a:rPr>
              <a:t>etGraphics</a:t>
            </a:r>
            <a:r>
              <a:rPr lang="en-GB" sz="1700" b="0" u="none" strike="noStrike" dirty="0">
                <a:solidFill>
                  <a:srgbClr val="000000"/>
                </a:solidFill>
                <a:effectLst/>
                <a:uFillTx/>
                <a:latin typeface="Consolas"/>
                <a:ea typeface="DejaVu Sans"/>
              </a:rPr>
              <a:t>();</a:t>
            </a:r>
            <a:endParaRPr lang="en-US" sz="17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700" b="0" u="none" strike="noStrike" dirty="0">
                <a:solidFill>
                  <a:srgbClr val="DC6E00"/>
                </a:solidFill>
                <a:effectLst/>
                <a:uFillTx/>
                <a:latin typeface="Consolas"/>
                <a:ea typeface="DejaVu Sans"/>
              </a:rPr>
              <a:t>for</a:t>
            </a:r>
            <a:r>
              <a:rPr lang="en-GB" sz="1700" b="0" u="none" strike="noStrike" dirty="0">
                <a:solidFill>
                  <a:schemeClr val="accent2"/>
                </a:solidFill>
                <a:effectLst/>
                <a:uFillTx/>
                <a:latin typeface="Consolas"/>
                <a:ea typeface="DejaVu Sans"/>
              </a:rPr>
              <a:t> </a:t>
            </a:r>
            <a:r>
              <a:rPr lang="en-GB" sz="1700" b="0" u="none" strike="noStrike" dirty="0">
                <a:solidFill>
                  <a:srgbClr val="000000"/>
                </a:solidFill>
                <a:effectLst/>
                <a:uFillTx/>
                <a:latin typeface="Consolas"/>
                <a:ea typeface="DejaVu Sans"/>
              </a:rPr>
              <a:t>(</a:t>
            </a:r>
            <a:r>
              <a:rPr lang="en-GB" sz="1700" b="0" u="none" strike="noStrike" dirty="0">
                <a:solidFill>
                  <a:srgbClr val="DC6E00"/>
                </a:solidFill>
                <a:effectLst/>
                <a:uFillTx/>
                <a:latin typeface="Consolas"/>
                <a:ea typeface="DejaVu Sans"/>
              </a:rPr>
              <a:t>int</a:t>
            </a:r>
            <a:r>
              <a:rPr lang="en-GB" sz="1700" b="0" u="none" strike="noStrike" dirty="0">
                <a:solidFill>
                  <a:srgbClr val="000000"/>
                </a:solidFill>
                <a:effectLst/>
                <a:uFillTx/>
                <a:latin typeface="Consolas"/>
                <a:ea typeface="DejaVu Sans"/>
              </a:rPr>
              <a:t> </a:t>
            </a:r>
            <a:r>
              <a:rPr lang="en-GB" sz="1700" b="0" u="none" strike="noStrike" dirty="0" err="1">
                <a:solidFill>
                  <a:srgbClr val="000000"/>
                </a:solidFill>
                <a:effectLst/>
                <a:uFillTx/>
                <a:latin typeface="Consolas"/>
                <a:ea typeface="DejaVu Sans"/>
              </a:rPr>
              <a:t>i</a:t>
            </a:r>
            <a:r>
              <a:rPr lang="cs-CZ" sz="1700" b="0" u="none" strike="noStrike" dirty="0">
                <a:solidFill>
                  <a:srgbClr val="000000"/>
                </a:solidFill>
                <a:effectLst/>
                <a:uFillTx/>
                <a:latin typeface="Consolas"/>
                <a:ea typeface="DejaVu Sans"/>
              </a:rPr>
              <a:t> </a:t>
            </a:r>
            <a:r>
              <a:rPr lang="en-GB" sz="1700" b="0" u="none" strike="noStrike" dirty="0">
                <a:solidFill>
                  <a:srgbClr val="000000"/>
                </a:solidFill>
                <a:effectLst/>
                <a:uFillTx/>
                <a:latin typeface="Consolas"/>
                <a:ea typeface="DejaVu Sans"/>
              </a:rPr>
              <a:t>=</a:t>
            </a:r>
            <a:r>
              <a:rPr lang="cs-CZ" sz="1700" b="0" u="none" strike="noStrike" dirty="0">
                <a:solidFill>
                  <a:srgbClr val="000000"/>
                </a:solidFill>
                <a:effectLst/>
                <a:uFillTx/>
                <a:latin typeface="Consolas"/>
                <a:ea typeface="DejaVu Sans"/>
              </a:rPr>
              <a:t> </a:t>
            </a:r>
            <a:r>
              <a:rPr lang="en-GB" sz="1700" b="0" u="none" strike="noStrike" dirty="0">
                <a:solidFill>
                  <a:srgbClr val="000000"/>
                </a:solidFill>
                <a:effectLst/>
                <a:uFillTx/>
                <a:latin typeface="Consolas"/>
                <a:ea typeface="DejaVu Sans"/>
              </a:rPr>
              <a:t>0; </a:t>
            </a:r>
            <a:r>
              <a:rPr lang="en-GB" sz="1700" b="0" u="none" strike="noStrike" dirty="0" err="1">
                <a:solidFill>
                  <a:srgbClr val="000000"/>
                </a:solidFill>
                <a:effectLst/>
                <a:uFillTx/>
                <a:latin typeface="Consolas"/>
                <a:ea typeface="DejaVu Sans"/>
              </a:rPr>
              <a:t>i</a:t>
            </a:r>
            <a:r>
              <a:rPr lang="en-GB" sz="1700" b="0" u="none" strike="noStrike" dirty="0">
                <a:solidFill>
                  <a:srgbClr val="000000"/>
                </a:solidFill>
                <a:effectLst/>
                <a:uFillTx/>
                <a:latin typeface="Consolas"/>
                <a:ea typeface="DejaVu Sans"/>
              </a:rPr>
              <a:t> &lt; 10000; </a:t>
            </a:r>
            <a:r>
              <a:rPr lang="en-GB" sz="1700" b="0" u="none" strike="noStrike" dirty="0" err="1">
                <a:solidFill>
                  <a:srgbClr val="000000"/>
                </a:solidFill>
                <a:effectLst/>
                <a:uFillTx/>
                <a:latin typeface="Consolas"/>
                <a:ea typeface="DejaVu Sans"/>
              </a:rPr>
              <a:t>i</a:t>
            </a:r>
            <a:r>
              <a:rPr lang="cs-CZ" sz="1700" b="0" u="none" strike="noStrike" dirty="0">
                <a:solidFill>
                  <a:srgbClr val="000000"/>
                </a:solidFill>
                <a:effectLst/>
                <a:uFillTx/>
                <a:latin typeface="Consolas"/>
                <a:ea typeface="DejaVu Sans"/>
              </a:rPr>
              <a:t>++</a:t>
            </a:r>
            <a:r>
              <a:rPr lang="en-GB" sz="1700" b="0" u="none" strike="noStrike" dirty="0">
                <a:solidFill>
                  <a:srgbClr val="000000"/>
                </a:solidFill>
                <a:effectLst/>
                <a:uFillTx/>
                <a:latin typeface="Consolas"/>
                <a:ea typeface="DejaVu Sans"/>
              </a:rPr>
              <a:t>)</a:t>
            </a:r>
            <a:r>
              <a:rPr lang="cs-CZ" sz="1700" b="0" u="none" strike="noStrike" dirty="0">
                <a:solidFill>
                  <a:srgbClr val="000000"/>
                </a:solidFill>
                <a:effectLst/>
                <a:uFillTx/>
                <a:latin typeface="Consolas"/>
                <a:ea typeface="DejaVu Sans"/>
              </a:rPr>
              <a:t> </a:t>
            </a:r>
            <a:r>
              <a:rPr lang="en-GB" sz="1700" b="0" u="none" strike="noStrike" dirty="0">
                <a:solidFill>
                  <a:srgbClr val="000000"/>
                </a:solidFill>
                <a:effectLst/>
                <a:uFillTx/>
                <a:latin typeface="Consolas"/>
                <a:ea typeface="DejaVu Sans"/>
              </a:rPr>
              <a:t>{</a:t>
            </a:r>
            <a:endParaRPr lang="en-US" sz="17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457200">
              <a:lnSpc>
                <a:spcPct val="93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cs-CZ" sz="1700" b="0" u="none" strike="noStrike" dirty="0">
                <a:solidFill>
                  <a:srgbClr val="000000"/>
                </a:solidFill>
                <a:effectLst/>
                <a:uFillTx/>
                <a:latin typeface="Consolas"/>
                <a:ea typeface="DejaVu Sans"/>
              </a:rPr>
              <a:t>  </a:t>
            </a:r>
            <a:r>
              <a:rPr lang="cs-CZ" sz="1700" dirty="0">
                <a:solidFill>
                  <a:srgbClr val="000000"/>
                </a:solidFill>
                <a:latin typeface="Consolas"/>
                <a:ea typeface="DejaVu Sans"/>
              </a:rPr>
              <a:t>  </a:t>
            </a:r>
            <a:r>
              <a:rPr lang="en-GB" sz="1700" b="0" u="none" strike="noStrike" dirty="0">
                <a:solidFill>
                  <a:srgbClr val="000000"/>
                </a:solidFill>
                <a:effectLst/>
                <a:uFillTx/>
                <a:latin typeface="Consolas"/>
                <a:ea typeface="DejaVu Sans"/>
              </a:rPr>
              <a:t>Line </a:t>
            </a:r>
            <a:r>
              <a:rPr lang="en-GB" sz="1700" b="0" u="none" strike="noStrike" dirty="0" err="1">
                <a:solidFill>
                  <a:srgbClr val="000000"/>
                </a:solidFill>
                <a:effectLst/>
                <a:uFillTx/>
                <a:latin typeface="Consolas"/>
                <a:ea typeface="DejaVu Sans"/>
              </a:rPr>
              <a:t>line</a:t>
            </a:r>
            <a:r>
              <a:rPr lang="en-GB" sz="1700" b="0" u="none" strike="noStrike" dirty="0">
                <a:solidFill>
                  <a:srgbClr val="000000"/>
                </a:solidFill>
                <a:effectLst/>
                <a:uFillTx/>
                <a:latin typeface="Consolas"/>
                <a:ea typeface="DejaVu Sans"/>
              </a:rPr>
              <a:t> =</a:t>
            </a:r>
            <a:r>
              <a:rPr lang="cs-CZ" sz="1700" b="0" u="none" strike="noStrike" dirty="0">
                <a:solidFill>
                  <a:srgbClr val="000000"/>
                </a:solidFill>
                <a:effectLst/>
                <a:uFillTx/>
                <a:latin typeface="Consolas"/>
                <a:ea typeface="DejaVu Sans"/>
              </a:rPr>
              <a:t> </a:t>
            </a:r>
            <a:r>
              <a:rPr lang="en-GB" sz="1700" b="0" u="none" strike="noStrike" dirty="0" err="1">
                <a:solidFill>
                  <a:srgbClr val="000000"/>
                </a:solidFill>
                <a:effectLst/>
                <a:uFillTx/>
                <a:latin typeface="Consolas"/>
                <a:ea typeface="DejaVu Sans"/>
              </a:rPr>
              <a:t>LineFactory</a:t>
            </a:r>
            <a:r>
              <a:rPr lang="en-GB" sz="1700" b="0" u="none" strike="noStrike" dirty="0">
                <a:solidFill>
                  <a:srgbClr val="000000"/>
                </a:solidFill>
                <a:effectLst/>
                <a:uFillTx/>
                <a:latin typeface="Consolas"/>
                <a:ea typeface="DejaVu Sans"/>
              </a:rPr>
              <a:t>.</a:t>
            </a:r>
            <a:r>
              <a:rPr lang="cs-CZ" sz="1700" b="0" u="none" strike="noStrike" dirty="0">
                <a:solidFill>
                  <a:srgbClr val="000000"/>
                </a:solidFill>
                <a:effectLst/>
                <a:uFillTx/>
                <a:latin typeface="Consolas"/>
                <a:ea typeface="DejaVu Sans"/>
              </a:rPr>
              <a:t>g</a:t>
            </a:r>
            <a:r>
              <a:rPr lang="en-GB" sz="1700" b="0" u="none" strike="noStrike" dirty="0" err="1">
                <a:solidFill>
                  <a:srgbClr val="000000"/>
                </a:solidFill>
                <a:effectLst/>
                <a:uFillTx/>
                <a:latin typeface="Consolas"/>
                <a:ea typeface="DejaVu Sans"/>
              </a:rPr>
              <a:t>etLine</a:t>
            </a:r>
            <a:r>
              <a:rPr lang="en-GB" sz="1700" b="0" u="none" strike="noStrike" dirty="0">
                <a:solidFill>
                  <a:srgbClr val="000000"/>
                </a:solidFill>
                <a:effectLst/>
                <a:uFillTx/>
                <a:latin typeface="Consolas"/>
                <a:ea typeface="DejaVu Sans"/>
              </a:rPr>
              <a:t>(</a:t>
            </a:r>
            <a:r>
              <a:rPr lang="cs-CZ" sz="1700" b="0" u="none" strike="noStrike" dirty="0">
                <a:solidFill>
                  <a:srgbClr val="000000"/>
                </a:solidFill>
                <a:effectLst/>
                <a:uFillTx/>
                <a:latin typeface="Consolas"/>
                <a:ea typeface="DejaVu Sans"/>
              </a:rPr>
              <a:t>g</a:t>
            </a:r>
            <a:r>
              <a:rPr lang="en-GB" sz="1700" b="0" u="none" strike="noStrike" dirty="0" err="1">
                <a:solidFill>
                  <a:srgbClr val="000000"/>
                </a:solidFill>
                <a:effectLst/>
                <a:uFillTx/>
                <a:latin typeface="Consolas"/>
                <a:ea typeface="DejaVu Sans"/>
              </a:rPr>
              <a:t>etRandomColor</a:t>
            </a:r>
            <a:r>
              <a:rPr lang="en-GB" sz="1700" b="0" u="none" strike="noStrike" dirty="0">
                <a:solidFill>
                  <a:srgbClr val="000000"/>
                </a:solidFill>
                <a:effectLst/>
                <a:uFillTx/>
                <a:latin typeface="Consolas"/>
                <a:ea typeface="DejaVu Sans"/>
              </a:rPr>
              <a:t>());</a:t>
            </a:r>
            <a:endParaRPr lang="en-US" sz="17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457200">
              <a:lnSpc>
                <a:spcPct val="93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cs-CZ" sz="1700" b="0" u="none" strike="noStrike" dirty="0">
                <a:solidFill>
                  <a:srgbClr val="000000"/>
                </a:solidFill>
                <a:effectLst/>
                <a:uFillTx/>
                <a:latin typeface="Consolas"/>
                <a:ea typeface="DejaVu Sans"/>
              </a:rPr>
              <a:t>  </a:t>
            </a:r>
            <a:r>
              <a:rPr lang="cs-CZ" sz="1700" dirty="0">
                <a:solidFill>
                  <a:srgbClr val="000000"/>
                </a:solidFill>
                <a:latin typeface="Consolas"/>
                <a:ea typeface="DejaVu Sans"/>
              </a:rPr>
              <a:t>  </a:t>
            </a:r>
            <a:r>
              <a:rPr lang="en-GB" sz="1700" b="0" u="none" strike="noStrike">
                <a:solidFill>
                  <a:srgbClr val="000000"/>
                </a:solidFill>
                <a:effectLst/>
                <a:uFillTx/>
                <a:latin typeface="Consolas"/>
                <a:ea typeface="DejaVu Sans"/>
              </a:rPr>
              <a:t>line.</a:t>
            </a:r>
            <a:r>
              <a:rPr lang="cs-CZ" sz="1700" b="0" u="none" strike="noStrike">
                <a:solidFill>
                  <a:srgbClr val="000000"/>
                </a:solidFill>
                <a:effectLst/>
                <a:uFillTx/>
                <a:latin typeface="Consolas"/>
                <a:ea typeface="DejaVu Sans"/>
              </a:rPr>
              <a:t>d</a:t>
            </a:r>
            <a:r>
              <a:rPr lang="en-GB" sz="1700" b="0" u="none" strike="noStrike">
                <a:solidFill>
                  <a:srgbClr val="000000"/>
                </a:solidFill>
                <a:effectLst/>
                <a:uFillTx/>
                <a:latin typeface="Consolas"/>
                <a:ea typeface="DejaVu Sans"/>
              </a:rPr>
              <a:t>raw(g</a:t>
            </a:r>
            <a:r>
              <a:rPr lang="cs-CZ" sz="1700" b="0" u="none" strike="noStrike">
                <a:solidFill>
                  <a:srgbClr val="000000"/>
                </a:solidFill>
                <a:effectLst/>
                <a:uFillTx/>
                <a:latin typeface="Consolas"/>
                <a:ea typeface="DejaVu Sans"/>
              </a:rPr>
              <a:t>raphics</a:t>
            </a:r>
            <a:r>
              <a:rPr lang="en-GB" sz="1700" b="0" u="none" strike="noStrike">
                <a:solidFill>
                  <a:srgbClr val="000000"/>
                </a:solidFill>
                <a:effectLst/>
                <a:uFillTx/>
                <a:latin typeface="Consolas"/>
                <a:ea typeface="DejaVu Sans"/>
              </a:rPr>
              <a:t>, </a:t>
            </a:r>
            <a:r>
              <a:rPr lang="cs-CZ" sz="1700" b="0" u="none" strike="noStrike" dirty="0">
                <a:solidFill>
                  <a:srgbClr val="000000"/>
                </a:solidFill>
                <a:effectLst/>
                <a:uFillTx/>
                <a:latin typeface="Consolas"/>
                <a:ea typeface="DejaVu Sans"/>
              </a:rPr>
              <a:t>r</a:t>
            </a:r>
            <a:r>
              <a:rPr lang="en-GB" sz="1700" b="0" u="none" strike="noStrike" err="1">
                <a:solidFill>
                  <a:srgbClr val="000000"/>
                </a:solidFill>
                <a:effectLst/>
                <a:uFillTx/>
                <a:latin typeface="Consolas"/>
                <a:ea typeface="DejaVu Sans"/>
              </a:rPr>
              <a:t>andomX</a:t>
            </a:r>
            <a:r>
              <a:rPr lang="en-GB" sz="1700" b="0" u="none" strike="noStrike" dirty="0">
                <a:solidFill>
                  <a:srgbClr val="000000"/>
                </a:solidFill>
                <a:effectLst/>
                <a:uFillTx/>
                <a:latin typeface="Consolas"/>
                <a:ea typeface="DejaVu Sans"/>
              </a:rPr>
              <a:t>(), </a:t>
            </a:r>
            <a:r>
              <a:rPr lang="cs-CZ" sz="1700" b="0" u="none" strike="noStrike" dirty="0">
                <a:solidFill>
                  <a:srgbClr val="000000"/>
                </a:solidFill>
                <a:effectLst/>
                <a:uFillTx/>
                <a:latin typeface="Consolas"/>
                <a:ea typeface="DejaVu Sans"/>
              </a:rPr>
              <a:t>r</a:t>
            </a:r>
            <a:r>
              <a:rPr lang="en-GB" sz="1700" b="0" u="none" strike="noStrike" err="1">
                <a:solidFill>
                  <a:srgbClr val="000000"/>
                </a:solidFill>
                <a:effectLst/>
                <a:uFillTx/>
                <a:latin typeface="Consolas"/>
                <a:ea typeface="DejaVu Sans"/>
              </a:rPr>
              <a:t>andomY</a:t>
            </a:r>
            <a:r>
              <a:rPr lang="en-GB" sz="1700" b="0" u="none" strike="noStrike" dirty="0">
                <a:solidFill>
                  <a:srgbClr val="000000"/>
                </a:solidFill>
                <a:effectLst/>
                <a:uFillTx/>
                <a:latin typeface="Consolas"/>
                <a:ea typeface="DejaVu Sans"/>
              </a:rPr>
              <a:t>(),</a:t>
            </a:r>
            <a:r>
              <a:rPr lang="cs-CZ" sz="1700" b="0" u="none" strike="noStrike" dirty="0">
                <a:solidFill>
                  <a:srgbClr val="000000"/>
                </a:solidFill>
                <a:effectLst/>
                <a:uFillTx/>
                <a:latin typeface="Consolas"/>
                <a:ea typeface="DejaVu Sans"/>
              </a:rPr>
              <a:t> r</a:t>
            </a:r>
            <a:r>
              <a:rPr lang="en-GB" sz="1700" b="0" u="none" strike="noStrike" err="1">
                <a:solidFill>
                  <a:srgbClr val="000000"/>
                </a:solidFill>
                <a:effectLst/>
                <a:uFillTx/>
                <a:latin typeface="Consolas"/>
                <a:ea typeface="DejaVu Sans"/>
              </a:rPr>
              <a:t>andomX</a:t>
            </a:r>
            <a:r>
              <a:rPr lang="en-GB" sz="1700" b="0" u="none" strike="noStrike" dirty="0">
                <a:solidFill>
                  <a:srgbClr val="000000"/>
                </a:solidFill>
                <a:effectLst/>
                <a:uFillTx/>
                <a:latin typeface="Consolas"/>
                <a:ea typeface="DejaVu Sans"/>
              </a:rPr>
              <a:t>(), </a:t>
            </a:r>
            <a:r>
              <a:rPr lang="cs-CZ" sz="1700" b="0" u="none" strike="noStrike" dirty="0">
                <a:solidFill>
                  <a:srgbClr val="000000"/>
                </a:solidFill>
                <a:effectLst/>
                <a:uFillTx/>
                <a:latin typeface="Consolas"/>
                <a:ea typeface="DejaVu Sans"/>
              </a:rPr>
              <a:t>r</a:t>
            </a:r>
            <a:r>
              <a:rPr lang="en-GB" sz="1700" b="0" u="none" strike="noStrike" err="1">
                <a:solidFill>
                  <a:srgbClr val="000000"/>
                </a:solidFill>
                <a:effectLst/>
                <a:uFillTx/>
                <a:latin typeface="Consolas"/>
                <a:ea typeface="DejaVu Sans"/>
              </a:rPr>
              <a:t>andomY</a:t>
            </a:r>
            <a:r>
              <a:rPr lang="en-GB" sz="1700" b="0" u="none" strike="noStrike" dirty="0">
                <a:solidFill>
                  <a:srgbClr val="000000"/>
                </a:solidFill>
                <a:effectLst/>
                <a:uFillTx/>
                <a:latin typeface="Consolas"/>
                <a:ea typeface="DejaVu Sans"/>
              </a:rPr>
              <a:t>());</a:t>
            </a:r>
            <a:endParaRPr lang="en-US" sz="17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457200">
              <a:lnSpc>
                <a:spcPct val="93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700" b="0" u="none" strike="noStrike" dirty="0">
                <a:solidFill>
                  <a:srgbClr val="000000"/>
                </a:solidFill>
                <a:effectLst/>
                <a:uFillTx/>
                <a:latin typeface="Consolas"/>
                <a:ea typeface="DejaVu Sans"/>
              </a:rPr>
              <a:t>}</a:t>
            </a:r>
            <a:endParaRPr lang="en-US" sz="17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0" name="Text Box 4"/>
          <p:cNvSpPr/>
          <p:nvPr/>
        </p:nvSpPr>
        <p:spPr>
          <a:xfrm rot="21598800">
            <a:off x="424440" y="1971360"/>
            <a:ext cx="8718840" cy="1814760"/>
          </a:xfrm>
          <a:prstGeom prst="rect">
            <a:avLst/>
          </a:prstGeom>
          <a:solidFill>
            <a:srgbClr val="E5FFFF"/>
          </a:solidFill>
          <a:ln w="6480" cap="sq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54000" tIns="36000" rIns="54000" bIns="36000" anchor="t">
            <a:spAutoFit/>
          </a:bodyPr>
          <a:lstStyle/>
          <a:p>
            <a:pPr defTabSz="914400">
              <a:lnSpc>
                <a:spcPct val="100000"/>
              </a:lnSpc>
            </a:pPr>
            <a:r>
              <a:rPr lang="en-GB" sz="1700" b="0" u="none" strike="noStrike" dirty="0">
                <a:solidFill>
                  <a:srgbClr val="DC6E00"/>
                </a:solidFill>
                <a:effectLst/>
                <a:uFillTx/>
                <a:latin typeface="Consolas"/>
                <a:ea typeface="DejaVu Sans"/>
              </a:rPr>
              <a:t>public</a:t>
            </a:r>
            <a:r>
              <a:rPr lang="en-GB" sz="1700" b="0" u="none" strike="noStrike" dirty="0">
                <a:solidFill>
                  <a:srgbClr val="000000"/>
                </a:solidFill>
                <a:effectLst/>
                <a:uFillTx/>
                <a:latin typeface="Consolas"/>
                <a:ea typeface="DejaVu Sans"/>
              </a:rPr>
              <a:t> </a:t>
            </a:r>
            <a:r>
              <a:rPr lang="en-GB" sz="1700" b="0" u="none" strike="noStrike" dirty="0">
                <a:solidFill>
                  <a:srgbClr val="DC6E00"/>
                </a:solidFill>
                <a:effectLst/>
                <a:uFillTx/>
                <a:latin typeface="Consolas"/>
                <a:ea typeface="DejaVu Sans"/>
              </a:rPr>
              <a:t>class</a:t>
            </a:r>
            <a:r>
              <a:rPr lang="en-GB" sz="1700" b="0" u="none" strike="noStrike" dirty="0">
                <a:solidFill>
                  <a:srgbClr val="000000"/>
                </a:solidFill>
                <a:effectLst/>
                <a:uFillTx/>
                <a:latin typeface="Consolas"/>
                <a:ea typeface="DejaVu Sans"/>
              </a:rPr>
              <a:t> </a:t>
            </a:r>
            <a:r>
              <a:rPr lang="en-GB" sz="1700" b="0" u="none" strike="noStrike" dirty="0" err="1">
                <a:solidFill>
                  <a:srgbClr val="000000"/>
                </a:solidFill>
                <a:effectLst/>
                <a:uFillTx/>
                <a:latin typeface="Consolas"/>
                <a:ea typeface="DejaVu Sans"/>
              </a:rPr>
              <a:t>LineFactory</a:t>
            </a:r>
            <a:r>
              <a:rPr lang="en-GB" sz="1700" b="0" u="none" strike="noStrike" dirty="0">
                <a:solidFill>
                  <a:srgbClr val="000000"/>
                </a:solidFill>
                <a:effectLst/>
                <a:uFillTx/>
                <a:latin typeface="Consolas"/>
                <a:ea typeface="DejaVu Sans"/>
              </a:rPr>
              <a:t> {</a:t>
            </a:r>
            <a:endParaRPr lang="en-US" sz="17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lang="en-GB" sz="1700" b="0" u="none" strike="noStrike" dirty="0">
                <a:solidFill>
                  <a:srgbClr val="DC6E00"/>
                </a:solidFill>
                <a:effectLst/>
                <a:uFillTx/>
                <a:latin typeface="Consolas"/>
                <a:ea typeface="DejaVu Sans"/>
              </a:rPr>
              <a:t>    private</a:t>
            </a:r>
            <a:r>
              <a:rPr lang="en-GB" sz="1700" b="0" u="none" strike="noStrike" dirty="0">
                <a:solidFill>
                  <a:srgbClr val="000000"/>
                </a:solidFill>
                <a:effectLst/>
                <a:uFillTx/>
                <a:latin typeface="Consolas"/>
                <a:ea typeface="DejaVu Sans"/>
              </a:rPr>
              <a:t> </a:t>
            </a:r>
            <a:r>
              <a:rPr lang="en-GB" sz="1700" b="0" u="none" strike="noStrike" dirty="0">
                <a:solidFill>
                  <a:srgbClr val="DC6E00"/>
                </a:solidFill>
                <a:effectLst/>
                <a:uFillTx/>
                <a:latin typeface="Consolas"/>
                <a:ea typeface="DejaVu Sans"/>
              </a:rPr>
              <a:t>static final</a:t>
            </a:r>
            <a:r>
              <a:rPr lang="en-GB" sz="1700" b="0" u="none" strike="noStrike" dirty="0">
                <a:solidFill>
                  <a:srgbClr val="000000"/>
                </a:solidFill>
                <a:effectLst/>
                <a:uFillTx/>
                <a:latin typeface="Consolas"/>
                <a:ea typeface="DejaVu Sans"/>
              </a:rPr>
              <a:t> Map</a:t>
            </a:r>
            <a:r>
              <a:rPr lang="cs-CZ" sz="1700" b="0" u="none" strike="noStrike" dirty="0">
                <a:solidFill>
                  <a:srgbClr val="000000"/>
                </a:solidFill>
                <a:effectLst/>
                <a:uFillTx/>
                <a:latin typeface="Consolas"/>
                <a:ea typeface="DejaVu Sans"/>
              </a:rPr>
              <a:t>&lt;</a:t>
            </a:r>
            <a:r>
              <a:rPr lang="cs-CZ" sz="1700" b="0" u="none" strike="noStrike" dirty="0" err="1">
                <a:solidFill>
                  <a:srgbClr val="000000"/>
                </a:solidFill>
                <a:effectLst/>
                <a:uFillTx/>
                <a:latin typeface="Consolas"/>
                <a:ea typeface="DejaVu Sans"/>
              </a:rPr>
              <a:t>Color</a:t>
            </a:r>
            <a:r>
              <a:rPr lang="cs-CZ" sz="1700" b="0" u="none" strike="noStrike" dirty="0">
                <a:solidFill>
                  <a:srgbClr val="000000"/>
                </a:solidFill>
                <a:effectLst/>
                <a:uFillTx/>
                <a:latin typeface="Consolas"/>
                <a:ea typeface="DejaVu Sans"/>
              </a:rPr>
              <a:t>, Line&gt;</a:t>
            </a:r>
            <a:r>
              <a:rPr lang="en-GB" sz="1700" b="0" u="none" strike="noStrike" dirty="0">
                <a:solidFill>
                  <a:srgbClr val="000000"/>
                </a:solidFill>
                <a:effectLst/>
                <a:uFillTx/>
                <a:latin typeface="Consolas"/>
                <a:ea typeface="DejaVu Sans"/>
              </a:rPr>
              <a:t> </a:t>
            </a:r>
            <a:r>
              <a:rPr lang="en-GB" sz="1700" b="0" u="none" strike="noStrike" dirty="0" err="1">
                <a:solidFill>
                  <a:srgbClr val="000000"/>
                </a:solidFill>
                <a:effectLst/>
                <a:uFillTx/>
                <a:latin typeface="Consolas"/>
                <a:ea typeface="DejaVu Sans"/>
              </a:rPr>
              <a:t>linesByColor</a:t>
            </a:r>
            <a:r>
              <a:rPr lang="en-GB" sz="1700" b="0" u="none" strike="noStrike" dirty="0">
                <a:solidFill>
                  <a:srgbClr val="000000"/>
                </a:solidFill>
                <a:effectLst/>
                <a:uFillTx/>
                <a:latin typeface="Consolas"/>
                <a:ea typeface="DejaVu Sans"/>
              </a:rPr>
              <a:t> = </a:t>
            </a:r>
            <a:r>
              <a:rPr lang="en-GB" sz="1700" b="0" u="none" strike="noStrike" dirty="0">
                <a:solidFill>
                  <a:srgbClr val="DC6E00"/>
                </a:solidFill>
                <a:effectLst/>
                <a:uFillTx/>
                <a:latin typeface="Consolas"/>
                <a:ea typeface="DejaVu Sans"/>
              </a:rPr>
              <a:t>new</a:t>
            </a:r>
            <a:r>
              <a:rPr lang="cs-CZ" sz="1700" b="0" u="none" strike="noStrike" dirty="0">
                <a:solidFill>
                  <a:srgbClr val="000000"/>
                </a:solidFill>
                <a:effectLst/>
                <a:uFillTx/>
                <a:latin typeface="Consolas"/>
                <a:ea typeface="DejaVu Sans"/>
              </a:rPr>
              <a:t> ...</a:t>
            </a:r>
            <a:r>
              <a:rPr lang="en-GB" sz="1700" b="0" u="none" strike="noStrike" dirty="0">
                <a:solidFill>
                  <a:srgbClr val="000000"/>
                </a:solidFill>
                <a:effectLst/>
                <a:uFillTx/>
                <a:latin typeface="Consolas"/>
                <a:ea typeface="DejaVu Sans"/>
              </a:rPr>
              <a:t>;</a:t>
            </a:r>
            <a:endParaRPr lang="en-US" sz="17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lang="en-GB" sz="1700" b="0" u="none" strike="noStrike" dirty="0">
                <a:solidFill>
                  <a:srgbClr val="DC6E00"/>
                </a:solidFill>
                <a:effectLst/>
                <a:uFillTx/>
                <a:latin typeface="Consolas"/>
                <a:ea typeface="DejaVu Sans"/>
              </a:rPr>
              <a:t>    public static</a:t>
            </a:r>
            <a:r>
              <a:rPr lang="en-GB" sz="1700" b="0" u="none" strike="noStrike" dirty="0">
                <a:solidFill>
                  <a:srgbClr val="000000"/>
                </a:solidFill>
                <a:effectLst/>
                <a:uFillTx/>
                <a:latin typeface="Consolas"/>
                <a:ea typeface="DejaVu Sans"/>
              </a:rPr>
              <a:t> Line </a:t>
            </a:r>
            <a:r>
              <a:rPr lang="cs-CZ" sz="1700" b="0" u="none" strike="noStrike" dirty="0">
                <a:solidFill>
                  <a:srgbClr val="000000"/>
                </a:solidFill>
                <a:effectLst/>
                <a:uFillTx/>
                <a:latin typeface="Consolas"/>
                <a:ea typeface="DejaVu Sans"/>
              </a:rPr>
              <a:t>g</a:t>
            </a:r>
            <a:r>
              <a:rPr lang="en-GB" sz="1700" b="0" u="none" strike="noStrike" dirty="0" err="1">
                <a:solidFill>
                  <a:srgbClr val="000000"/>
                </a:solidFill>
                <a:effectLst/>
                <a:uFillTx/>
                <a:latin typeface="Consolas"/>
                <a:ea typeface="DejaVu Sans"/>
              </a:rPr>
              <a:t>etLine</a:t>
            </a:r>
            <a:r>
              <a:rPr lang="en-GB" sz="1700" b="0" u="none" strike="noStrike" dirty="0">
                <a:solidFill>
                  <a:srgbClr val="000000"/>
                </a:solidFill>
                <a:effectLst/>
                <a:uFillTx/>
                <a:latin typeface="Consolas"/>
                <a:ea typeface="DejaVu Sans"/>
              </a:rPr>
              <a:t>(</a:t>
            </a:r>
            <a:r>
              <a:rPr lang="en-GB" sz="1700" b="0" u="none" strike="noStrike" dirty="0" err="1">
                <a:solidFill>
                  <a:srgbClr val="000000"/>
                </a:solidFill>
                <a:effectLst/>
                <a:uFillTx/>
                <a:latin typeface="Consolas"/>
                <a:ea typeface="DejaVu Sans"/>
              </a:rPr>
              <a:t>Color</a:t>
            </a:r>
            <a:r>
              <a:rPr lang="en-GB" sz="1700" b="0" u="none" strike="noStrike" dirty="0">
                <a:solidFill>
                  <a:srgbClr val="000000"/>
                </a:solidFill>
                <a:effectLst/>
                <a:uFillTx/>
                <a:latin typeface="Consolas"/>
                <a:ea typeface="DejaVu Sans"/>
              </a:rPr>
              <a:t> </a:t>
            </a:r>
            <a:r>
              <a:rPr lang="en-GB" sz="1700" b="0" u="none" strike="noStrike" dirty="0" err="1">
                <a:solidFill>
                  <a:srgbClr val="000000"/>
                </a:solidFill>
                <a:effectLst/>
                <a:uFillTx/>
                <a:latin typeface="Consolas"/>
                <a:ea typeface="DejaVu Sans"/>
              </a:rPr>
              <a:t>color</a:t>
            </a:r>
            <a:r>
              <a:rPr lang="en-GB" sz="1700" b="0" u="none" strike="noStrike" dirty="0">
                <a:solidFill>
                  <a:srgbClr val="000000"/>
                </a:solidFill>
                <a:effectLst/>
                <a:uFillTx/>
                <a:latin typeface="Consolas"/>
                <a:ea typeface="DejaVu Sans"/>
              </a:rPr>
              <a:t>) {</a:t>
            </a:r>
            <a:r>
              <a:rPr lang="cs-CZ" sz="1700" b="0" u="none" strike="noStrike" dirty="0">
                <a:solidFill>
                  <a:srgbClr val="DC6E00"/>
                </a:solidFill>
                <a:effectLst/>
                <a:uFillTx/>
                <a:latin typeface="Consolas"/>
                <a:ea typeface="DejaVu Sans"/>
              </a:rPr>
              <a:t> </a:t>
            </a:r>
            <a:endParaRPr lang="en-US" sz="17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457200">
              <a:lnSpc>
                <a:spcPct val="93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cs-CZ" sz="1700" b="0" u="none" strike="noStrike">
                <a:solidFill>
                  <a:srgbClr val="000000"/>
                </a:solidFill>
                <a:effectLst/>
                <a:uFillTx/>
                <a:latin typeface="Consolas"/>
                <a:ea typeface="DejaVu Sans"/>
              </a:rPr>
              <a:t>	    </a:t>
            </a:r>
            <a:r>
              <a:rPr lang="cs-CZ" sz="1700">
                <a:solidFill>
                  <a:srgbClr val="000000"/>
                </a:solidFill>
                <a:latin typeface="Consolas"/>
                <a:ea typeface="DejaVu Sans"/>
              </a:rPr>
              <a:t>    </a:t>
            </a:r>
            <a:r>
              <a:rPr lang="cs-CZ" sz="1700" b="0" u="none" strike="noStrike">
                <a:solidFill>
                  <a:srgbClr val="000000"/>
                </a:solidFill>
                <a:effectLst/>
                <a:uFillTx/>
                <a:latin typeface="Consolas"/>
                <a:ea typeface="DejaVu Sans"/>
              </a:rPr>
              <a:t>linesByColor.putIfAbsent(color, </a:t>
            </a:r>
            <a:r>
              <a:rPr lang="cs-CZ" sz="1700" b="0" u="none" strike="noStrike">
                <a:solidFill>
                  <a:srgbClr val="DC6E00"/>
                </a:solidFill>
                <a:effectLst/>
                <a:uFillTx/>
                <a:latin typeface="Consolas"/>
                <a:ea typeface="DejaVu Sans"/>
              </a:rPr>
              <a:t>new</a:t>
            </a:r>
            <a:r>
              <a:rPr lang="cs-CZ" sz="1700" b="0" u="none" strike="noStrike">
                <a:solidFill>
                  <a:srgbClr val="000000"/>
                </a:solidFill>
                <a:effectLst/>
                <a:uFillTx/>
                <a:latin typeface="Consolas"/>
                <a:ea typeface="DejaVu Sans"/>
              </a:rPr>
              <a:t> Line(</a:t>
            </a:r>
            <a:r>
              <a:rPr lang="cs-CZ" sz="1700" b="0" u="none" strike="noStrike" err="1">
                <a:solidFill>
                  <a:srgbClr val="000000"/>
                </a:solidFill>
                <a:effectLst/>
                <a:uFillTx/>
                <a:latin typeface="Consolas"/>
                <a:ea typeface="DejaVu Sans"/>
              </a:rPr>
              <a:t>color</a:t>
            </a:r>
            <a:r>
              <a:rPr lang="cs-CZ" sz="1700" b="0" u="none" strike="noStrike" dirty="0">
                <a:solidFill>
                  <a:srgbClr val="000000"/>
                </a:solidFill>
                <a:effectLst/>
                <a:uFillTx/>
                <a:latin typeface="Consolas"/>
                <a:ea typeface="DejaVu Sans"/>
              </a:rPr>
              <a:t>));</a:t>
            </a:r>
            <a:endParaRPr lang="en-US" sz="17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457200">
              <a:lnSpc>
                <a:spcPct val="93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700" b="0" u="none" strike="noStrike" dirty="0">
                <a:solidFill>
                  <a:srgbClr val="000000"/>
                </a:solidFill>
                <a:effectLst/>
                <a:uFillTx/>
                <a:latin typeface="Consolas"/>
                <a:ea typeface="DejaVu Sans"/>
              </a:rPr>
              <a:t> </a:t>
            </a:r>
            <a:r>
              <a:rPr lang="cs-CZ" sz="1700" b="0" u="none" strike="noStrike" dirty="0">
                <a:solidFill>
                  <a:srgbClr val="000000"/>
                </a:solidFill>
                <a:effectLst/>
                <a:uFillTx/>
                <a:latin typeface="Consolas"/>
                <a:ea typeface="DejaVu Sans"/>
              </a:rPr>
              <a:t>	    </a:t>
            </a:r>
            <a:r>
              <a:rPr lang="en-GB" sz="1700" b="0" u="none" strike="noStrike" dirty="0">
                <a:solidFill>
                  <a:srgbClr val="DC6E00"/>
                </a:solidFill>
                <a:effectLst/>
                <a:uFillTx/>
                <a:latin typeface="Consolas"/>
                <a:ea typeface="DejaVu Sans"/>
              </a:rPr>
              <a:t>return</a:t>
            </a:r>
            <a:r>
              <a:rPr lang="en-GB" sz="1700" b="0" u="none" strike="noStrike" dirty="0">
                <a:solidFill>
                  <a:srgbClr val="000000"/>
                </a:solidFill>
                <a:effectLst/>
                <a:uFillTx/>
                <a:latin typeface="Consolas"/>
                <a:ea typeface="DejaVu Sans"/>
              </a:rPr>
              <a:t> </a:t>
            </a:r>
            <a:r>
              <a:rPr lang="en-GB" sz="1700" b="0" u="none" strike="noStrike" dirty="0" err="1">
                <a:solidFill>
                  <a:srgbClr val="000000"/>
                </a:solidFill>
                <a:effectLst/>
                <a:uFillTx/>
                <a:latin typeface="Consolas"/>
                <a:ea typeface="DejaVu Sans"/>
              </a:rPr>
              <a:t>linesByColor.get</a:t>
            </a:r>
            <a:r>
              <a:rPr lang="en-GB" sz="1700" b="0" u="none" strike="noStrike" dirty="0">
                <a:solidFill>
                  <a:srgbClr val="000000"/>
                </a:solidFill>
                <a:effectLst/>
                <a:uFillTx/>
                <a:latin typeface="Consolas"/>
                <a:ea typeface="DejaVu Sans"/>
              </a:rPr>
              <a:t>(</a:t>
            </a:r>
            <a:r>
              <a:rPr lang="en-GB" sz="1700" b="0" u="none" strike="noStrike" dirty="0" err="1">
                <a:solidFill>
                  <a:srgbClr val="000000"/>
                </a:solidFill>
                <a:effectLst/>
                <a:uFillTx/>
                <a:latin typeface="Consolas"/>
                <a:ea typeface="DejaVu Sans"/>
              </a:rPr>
              <a:t>color</a:t>
            </a:r>
            <a:r>
              <a:rPr lang="en-GB" sz="1700" b="0" u="none" strike="noStrike" dirty="0">
                <a:solidFill>
                  <a:srgbClr val="000000"/>
                </a:solidFill>
                <a:effectLst/>
                <a:uFillTx/>
                <a:latin typeface="Consolas"/>
                <a:ea typeface="DejaVu Sans"/>
              </a:rPr>
              <a:t>);</a:t>
            </a:r>
            <a:endParaRPr lang="en-US" sz="17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457200">
              <a:lnSpc>
                <a:spcPct val="93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cs-CZ" sz="1700" b="0" u="none" strike="noStrike" dirty="0">
                <a:solidFill>
                  <a:srgbClr val="000000"/>
                </a:solidFill>
                <a:effectLst/>
                <a:uFillTx/>
                <a:latin typeface="Consolas"/>
                <a:ea typeface="DejaVu Sans"/>
              </a:rPr>
              <a:t>	</a:t>
            </a:r>
            <a:r>
              <a:rPr lang="en-US" sz="1700" b="0" u="none" strike="noStrike" dirty="0">
                <a:solidFill>
                  <a:srgbClr val="000000"/>
                </a:solidFill>
                <a:effectLst/>
                <a:uFillTx/>
                <a:latin typeface="Consolas"/>
                <a:ea typeface="DejaVu Sans"/>
              </a:rPr>
              <a:t>  </a:t>
            </a:r>
            <a:r>
              <a:rPr lang="en-GB" sz="1700" b="0" u="none" strike="noStrike" dirty="0">
                <a:solidFill>
                  <a:srgbClr val="000000"/>
                </a:solidFill>
                <a:effectLst/>
                <a:uFillTx/>
                <a:latin typeface="Consolas"/>
                <a:ea typeface="DejaVu Sans"/>
              </a:rPr>
              <a:t>}</a:t>
            </a:r>
            <a:endParaRPr lang="en-US" sz="17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457200">
              <a:lnSpc>
                <a:spcPct val="93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700" b="0" u="none" strike="noStrike" dirty="0">
                <a:solidFill>
                  <a:srgbClr val="000000"/>
                </a:solidFill>
                <a:effectLst/>
                <a:uFillTx/>
                <a:latin typeface="Consolas"/>
                <a:ea typeface="DejaVu Sans"/>
              </a:rPr>
              <a:t>}</a:t>
            </a:r>
            <a:endParaRPr lang="en-US" sz="17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1" name="Text Box 5"/>
          <p:cNvSpPr/>
          <p:nvPr/>
        </p:nvSpPr>
        <p:spPr>
          <a:xfrm>
            <a:off x="406080" y="3783928"/>
            <a:ext cx="8718840" cy="1532520"/>
          </a:xfrm>
          <a:prstGeom prst="rect">
            <a:avLst/>
          </a:prstGeom>
          <a:solidFill>
            <a:srgbClr val="E5FFFF"/>
          </a:solidFill>
          <a:ln w="6480" cap="sq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54000" tIns="36000" rIns="54000" bIns="36000" anchor="t">
            <a:spAutoFit/>
          </a:bodyPr>
          <a:lstStyle/>
          <a:p>
            <a:pPr defTabSz="457200">
              <a:lnSpc>
                <a:spcPct val="93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700" b="0" u="none" strike="noStrike" dirty="0">
                <a:solidFill>
                  <a:srgbClr val="DC6E00"/>
                </a:solidFill>
                <a:effectLst/>
                <a:uFillTx/>
                <a:latin typeface="Consolas"/>
                <a:ea typeface="DejaVu Sans"/>
              </a:rPr>
              <a:t>public record</a:t>
            </a:r>
            <a:r>
              <a:rPr lang="en-GB" sz="1700" b="0" u="none" strike="noStrike" dirty="0">
                <a:solidFill>
                  <a:srgbClr val="000000"/>
                </a:solidFill>
                <a:effectLst/>
                <a:uFillTx/>
                <a:latin typeface="Consolas"/>
                <a:ea typeface="DejaVu Sans"/>
              </a:rPr>
              <a:t> Line(</a:t>
            </a:r>
            <a:r>
              <a:rPr lang="en-GB" sz="1700" b="0" u="none" strike="noStrike" dirty="0" err="1">
                <a:solidFill>
                  <a:srgbClr val="000000"/>
                </a:solidFill>
                <a:effectLst/>
                <a:uFillTx/>
                <a:latin typeface="Consolas"/>
                <a:ea typeface="DejaVu Sans"/>
              </a:rPr>
              <a:t>Color</a:t>
            </a:r>
            <a:r>
              <a:rPr lang="en-GB" sz="1700" b="0" u="none" strike="noStrike" dirty="0">
                <a:solidFill>
                  <a:srgbClr val="000000"/>
                </a:solidFill>
                <a:effectLst/>
                <a:uFillTx/>
                <a:latin typeface="Consolas"/>
                <a:ea typeface="DejaVu Sans"/>
              </a:rPr>
              <a:t> </a:t>
            </a:r>
            <a:r>
              <a:rPr lang="en-GB" sz="1700" b="0" u="none" strike="noStrike" dirty="0" err="1">
                <a:solidFill>
                  <a:srgbClr val="000000"/>
                </a:solidFill>
                <a:effectLst/>
                <a:uFillTx/>
                <a:latin typeface="Consolas"/>
                <a:ea typeface="DejaVu Sans"/>
              </a:rPr>
              <a:t>color</a:t>
            </a:r>
            <a:r>
              <a:rPr lang="en-GB" sz="1700" b="0" u="none" strike="noStrike" dirty="0">
                <a:solidFill>
                  <a:srgbClr val="000000"/>
                </a:solidFill>
                <a:effectLst/>
                <a:uFillTx/>
                <a:latin typeface="Consolas"/>
                <a:ea typeface="DejaVu Sans"/>
              </a:rPr>
              <a:t>) {</a:t>
            </a:r>
            <a:endParaRPr lang="en-US" sz="17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457200">
              <a:lnSpc>
                <a:spcPct val="93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cs-CZ" sz="1700" b="0" u="none" strike="noStrike" dirty="0">
                <a:solidFill>
                  <a:srgbClr val="000000"/>
                </a:solidFill>
                <a:effectLst/>
                <a:uFillTx/>
                <a:latin typeface="Consolas"/>
                <a:ea typeface="DejaVu Sans"/>
              </a:rPr>
              <a:t>  </a:t>
            </a:r>
            <a:r>
              <a:rPr lang="en-GB" sz="1700" b="0" u="none" strike="noStrike" dirty="0">
                <a:solidFill>
                  <a:srgbClr val="DC6E00"/>
                </a:solidFill>
                <a:effectLst/>
                <a:uFillTx/>
                <a:latin typeface="Consolas"/>
                <a:ea typeface="DejaVu Sans"/>
              </a:rPr>
              <a:t>public void</a:t>
            </a:r>
            <a:r>
              <a:rPr lang="en-GB" sz="1700" b="0" u="none" strike="noStrike" dirty="0">
                <a:solidFill>
                  <a:srgbClr val="000000"/>
                </a:solidFill>
                <a:effectLst/>
                <a:uFillTx/>
                <a:latin typeface="Consolas"/>
                <a:ea typeface="DejaVu Sans"/>
              </a:rPr>
              <a:t> </a:t>
            </a:r>
            <a:r>
              <a:rPr lang="cs-CZ" sz="1700" b="0" u="none" strike="noStrike" dirty="0">
                <a:solidFill>
                  <a:srgbClr val="000000"/>
                </a:solidFill>
                <a:effectLst/>
                <a:uFillTx/>
                <a:latin typeface="Consolas"/>
                <a:ea typeface="DejaVu Sans"/>
              </a:rPr>
              <a:t>d</a:t>
            </a:r>
            <a:r>
              <a:rPr lang="en-GB" sz="1700" b="0" u="none" strike="noStrike" dirty="0">
                <a:solidFill>
                  <a:srgbClr val="000000"/>
                </a:solidFill>
                <a:effectLst/>
                <a:uFillTx/>
                <a:latin typeface="Consolas"/>
                <a:ea typeface="DejaVu Sans"/>
              </a:rPr>
              <a:t>raw(Graphics g</a:t>
            </a:r>
            <a:r>
              <a:rPr lang="cs-CZ" sz="1700" b="0" u="none" strike="noStrike" dirty="0" err="1">
                <a:solidFill>
                  <a:srgbClr val="000000"/>
                </a:solidFill>
                <a:effectLst/>
                <a:uFillTx/>
                <a:latin typeface="Consolas"/>
                <a:ea typeface="DejaVu Sans"/>
              </a:rPr>
              <a:t>raphics</a:t>
            </a:r>
            <a:r>
              <a:rPr lang="en-GB" sz="1700" b="0" u="none" strike="noStrike" dirty="0">
                <a:solidFill>
                  <a:srgbClr val="000000"/>
                </a:solidFill>
                <a:effectLst/>
                <a:uFillTx/>
                <a:latin typeface="Consolas"/>
                <a:ea typeface="DejaVu Sans"/>
              </a:rPr>
              <a:t>, </a:t>
            </a:r>
            <a:r>
              <a:rPr lang="en-GB" sz="1700" b="0" u="none" strike="noStrike" dirty="0">
                <a:solidFill>
                  <a:srgbClr val="DC6E00"/>
                </a:solidFill>
                <a:effectLst/>
                <a:uFillTx/>
                <a:latin typeface="Consolas"/>
                <a:ea typeface="DejaVu Sans"/>
              </a:rPr>
              <a:t>int</a:t>
            </a:r>
            <a:r>
              <a:rPr lang="en-GB" sz="1700" b="0" u="none" strike="noStrike" dirty="0">
                <a:solidFill>
                  <a:schemeClr val="accent2"/>
                </a:solidFill>
                <a:effectLst/>
                <a:uFillTx/>
                <a:latin typeface="Consolas"/>
                <a:ea typeface="DejaVu Sans"/>
              </a:rPr>
              <a:t> </a:t>
            </a:r>
            <a:r>
              <a:rPr lang="en-GB" sz="1700" b="0" u="none" strike="noStrike" dirty="0">
                <a:solidFill>
                  <a:srgbClr val="000000"/>
                </a:solidFill>
                <a:effectLst/>
                <a:uFillTx/>
                <a:latin typeface="Consolas"/>
                <a:ea typeface="DejaVu Sans"/>
              </a:rPr>
              <a:t>x</a:t>
            </a:r>
            <a:r>
              <a:rPr lang="cs-CZ" sz="1700" b="0" u="none" strike="noStrike" dirty="0">
                <a:solidFill>
                  <a:srgbClr val="000000"/>
                </a:solidFill>
                <a:effectLst/>
                <a:uFillTx/>
                <a:latin typeface="Consolas"/>
                <a:ea typeface="DejaVu Sans"/>
              </a:rPr>
              <a:t>1</a:t>
            </a:r>
            <a:r>
              <a:rPr lang="en-GB" sz="1700" b="0" u="none" strike="noStrike" dirty="0">
                <a:solidFill>
                  <a:srgbClr val="000000"/>
                </a:solidFill>
                <a:effectLst/>
                <a:uFillTx/>
                <a:latin typeface="Consolas"/>
                <a:ea typeface="DejaVu Sans"/>
              </a:rPr>
              <a:t>, </a:t>
            </a:r>
            <a:r>
              <a:rPr lang="en-GB" sz="1700" b="0" u="none" strike="noStrike" dirty="0">
                <a:solidFill>
                  <a:srgbClr val="DC6E00"/>
                </a:solidFill>
                <a:effectLst/>
                <a:uFillTx/>
                <a:latin typeface="Consolas"/>
                <a:ea typeface="DejaVu Sans"/>
              </a:rPr>
              <a:t>int</a:t>
            </a:r>
            <a:r>
              <a:rPr lang="en-GB" sz="1700" b="0" u="none" strike="noStrike" dirty="0">
                <a:solidFill>
                  <a:schemeClr val="accent2"/>
                </a:solidFill>
                <a:effectLst/>
                <a:uFillTx/>
                <a:latin typeface="Consolas"/>
                <a:ea typeface="DejaVu Sans"/>
              </a:rPr>
              <a:t> </a:t>
            </a:r>
            <a:r>
              <a:rPr lang="en-GB" sz="1700" b="0" u="none" strike="noStrike" dirty="0">
                <a:solidFill>
                  <a:srgbClr val="000000"/>
                </a:solidFill>
                <a:effectLst/>
                <a:uFillTx/>
                <a:latin typeface="Consolas"/>
                <a:ea typeface="DejaVu Sans"/>
              </a:rPr>
              <a:t>y</a:t>
            </a:r>
            <a:r>
              <a:rPr lang="cs-CZ" sz="1700" b="0" u="none" strike="noStrike" dirty="0">
                <a:solidFill>
                  <a:srgbClr val="000000"/>
                </a:solidFill>
                <a:effectLst/>
                <a:uFillTx/>
                <a:latin typeface="Consolas"/>
                <a:ea typeface="DejaVu Sans"/>
              </a:rPr>
              <a:t>1</a:t>
            </a:r>
            <a:r>
              <a:rPr lang="en-GB" sz="1700" b="0" u="none" strike="noStrike" dirty="0">
                <a:solidFill>
                  <a:srgbClr val="000000"/>
                </a:solidFill>
                <a:effectLst/>
                <a:uFillTx/>
                <a:latin typeface="Consolas"/>
                <a:ea typeface="DejaVu Sans"/>
              </a:rPr>
              <a:t>, </a:t>
            </a:r>
            <a:r>
              <a:rPr lang="cs-CZ" sz="1700" b="0" u="none" strike="noStrike" dirty="0" err="1">
                <a:solidFill>
                  <a:srgbClr val="DC6E00"/>
                </a:solidFill>
                <a:effectLst/>
                <a:uFillTx/>
                <a:latin typeface="Consolas"/>
                <a:ea typeface="DejaVu Sans"/>
              </a:rPr>
              <a:t>int</a:t>
            </a:r>
            <a:r>
              <a:rPr lang="cs-CZ" sz="1700" b="0" u="none" strike="noStrike" dirty="0">
                <a:solidFill>
                  <a:srgbClr val="000000"/>
                </a:solidFill>
                <a:effectLst/>
                <a:uFillTx/>
                <a:latin typeface="Consolas"/>
                <a:ea typeface="DejaVu Sans"/>
              </a:rPr>
              <a:t> </a:t>
            </a:r>
            <a:r>
              <a:rPr lang="en-GB" sz="1700" b="0" u="none" strike="noStrike" dirty="0">
                <a:solidFill>
                  <a:srgbClr val="000000"/>
                </a:solidFill>
                <a:effectLst/>
                <a:uFillTx/>
                <a:latin typeface="Consolas"/>
                <a:ea typeface="DejaVu Sans"/>
              </a:rPr>
              <a:t>x2,</a:t>
            </a:r>
            <a:r>
              <a:rPr lang="cs-CZ" sz="1700" b="0" u="none" strike="noStrike" dirty="0">
                <a:solidFill>
                  <a:srgbClr val="000000"/>
                </a:solidFill>
                <a:effectLst/>
                <a:uFillTx/>
                <a:latin typeface="Consolas"/>
                <a:ea typeface="DejaVu Sans"/>
              </a:rPr>
              <a:t> </a:t>
            </a:r>
            <a:r>
              <a:rPr lang="cs-CZ" sz="1700" b="0" u="none" strike="noStrike" dirty="0" err="1">
                <a:solidFill>
                  <a:srgbClr val="DC6E00"/>
                </a:solidFill>
                <a:effectLst/>
                <a:uFillTx/>
                <a:latin typeface="Consolas"/>
                <a:ea typeface="DejaVu Sans"/>
              </a:rPr>
              <a:t>int</a:t>
            </a:r>
            <a:r>
              <a:rPr lang="en-GB" sz="1700" b="0" u="none" strike="noStrike" dirty="0">
                <a:solidFill>
                  <a:srgbClr val="000000"/>
                </a:solidFill>
                <a:effectLst/>
                <a:uFillTx/>
                <a:latin typeface="Consolas"/>
                <a:ea typeface="DejaVu Sans"/>
              </a:rPr>
              <a:t> y2){</a:t>
            </a:r>
            <a:endParaRPr lang="en-US" sz="17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457200">
              <a:lnSpc>
                <a:spcPct val="93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cs-CZ" sz="1700" b="0" u="none" strike="noStrike" dirty="0">
                <a:solidFill>
                  <a:srgbClr val="000000"/>
                </a:solidFill>
                <a:effectLst/>
                <a:uFillTx/>
                <a:latin typeface="Consolas"/>
                <a:ea typeface="DejaVu Sans"/>
              </a:rPr>
              <a:t>	</a:t>
            </a:r>
            <a:r>
              <a:rPr lang="cs-CZ" sz="1700" dirty="0">
                <a:solidFill>
                  <a:srgbClr val="000000"/>
                </a:solidFill>
                <a:latin typeface="Consolas"/>
                <a:ea typeface="DejaVu Sans"/>
              </a:rPr>
              <a:t>    </a:t>
            </a:r>
            <a:r>
              <a:rPr lang="cs-CZ" sz="1700" b="0" u="none" strike="noStrike" dirty="0">
                <a:solidFill>
                  <a:srgbClr val="000000"/>
                </a:solidFill>
                <a:effectLst/>
                <a:uFillTx/>
                <a:latin typeface="Consolas"/>
                <a:ea typeface="DejaVu Sans"/>
              </a:rPr>
              <a:t>	</a:t>
            </a:r>
            <a:r>
              <a:rPr lang="cs-CZ" sz="1700" b="0" u="none" strike="noStrike" dirty="0" err="1">
                <a:solidFill>
                  <a:srgbClr val="000000"/>
                </a:solidFill>
                <a:effectLst/>
                <a:uFillTx/>
                <a:latin typeface="Consolas"/>
                <a:ea typeface="DejaVu Sans"/>
              </a:rPr>
              <a:t>graphics</a:t>
            </a:r>
            <a:r>
              <a:rPr lang="en-GB" sz="1700" b="0" u="none" strike="noStrike" dirty="0">
                <a:solidFill>
                  <a:srgbClr val="000000"/>
                </a:solidFill>
                <a:effectLst/>
                <a:uFillTx/>
                <a:latin typeface="Consolas"/>
                <a:ea typeface="DejaVu Sans"/>
              </a:rPr>
              <a:t>.</a:t>
            </a:r>
            <a:r>
              <a:rPr lang="cs-CZ" sz="1700" b="0" u="none" strike="noStrike" dirty="0">
                <a:solidFill>
                  <a:srgbClr val="000000"/>
                </a:solidFill>
                <a:effectLst/>
                <a:uFillTx/>
                <a:latin typeface="Consolas"/>
                <a:ea typeface="DejaVu Sans"/>
              </a:rPr>
              <a:t>s</a:t>
            </a:r>
            <a:r>
              <a:rPr lang="en-GB" sz="1700" b="0" u="none" strike="noStrike" dirty="0" err="1">
                <a:solidFill>
                  <a:srgbClr val="000000"/>
                </a:solidFill>
                <a:effectLst/>
                <a:uFillTx/>
                <a:latin typeface="Consolas"/>
                <a:ea typeface="DejaVu Sans"/>
              </a:rPr>
              <a:t>etColor</a:t>
            </a:r>
            <a:r>
              <a:rPr lang="en-GB" sz="1700" b="0" u="none" strike="noStrike" dirty="0">
                <a:solidFill>
                  <a:srgbClr val="000000"/>
                </a:solidFill>
                <a:effectLst/>
                <a:uFillTx/>
                <a:latin typeface="Consolas"/>
                <a:ea typeface="DejaVu Sans"/>
              </a:rPr>
              <a:t>(</a:t>
            </a:r>
            <a:r>
              <a:rPr lang="en-GB" sz="1700" b="0" u="none" strike="noStrike" dirty="0" err="1">
                <a:solidFill>
                  <a:srgbClr val="000000"/>
                </a:solidFill>
                <a:effectLst/>
                <a:uFillTx/>
                <a:latin typeface="Consolas"/>
                <a:ea typeface="DejaVu Sans"/>
              </a:rPr>
              <a:t>color</a:t>
            </a:r>
            <a:r>
              <a:rPr lang="en-GB" sz="1700" b="0" u="none" strike="noStrike" dirty="0">
                <a:solidFill>
                  <a:srgbClr val="000000"/>
                </a:solidFill>
                <a:effectLst/>
                <a:uFillTx/>
                <a:latin typeface="Consolas"/>
                <a:ea typeface="DejaVu Sans"/>
              </a:rPr>
              <a:t>);</a:t>
            </a:r>
            <a:endParaRPr lang="en-US" sz="17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457200">
              <a:lnSpc>
                <a:spcPct val="93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cs-CZ" sz="1700" b="0" u="none" strike="noStrike" dirty="0">
                <a:solidFill>
                  <a:srgbClr val="000000"/>
                </a:solidFill>
                <a:effectLst/>
                <a:uFillTx/>
                <a:latin typeface="Consolas"/>
                <a:ea typeface="DejaVu Sans"/>
              </a:rPr>
              <a:t>	</a:t>
            </a:r>
            <a:r>
              <a:rPr lang="cs-CZ" sz="1700" dirty="0">
                <a:solidFill>
                  <a:srgbClr val="000000"/>
                </a:solidFill>
                <a:latin typeface="Consolas"/>
                <a:ea typeface="DejaVu Sans"/>
              </a:rPr>
              <a:t>    </a:t>
            </a:r>
            <a:r>
              <a:rPr lang="cs-CZ" sz="1700" b="0" u="none" strike="noStrike" dirty="0">
                <a:solidFill>
                  <a:srgbClr val="000000"/>
                </a:solidFill>
                <a:effectLst/>
                <a:uFillTx/>
                <a:latin typeface="Consolas"/>
                <a:ea typeface="DejaVu Sans"/>
              </a:rPr>
              <a:t>	</a:t>
            </a:r>
            <a:r>
              <a:rPr lang="en-GB" sz="1700" b="0" u="none" strike="noStrike">
                <a:solidFill>
                  <a:srgbClr val="000000"/>
                </a:solidFill>
                <a:effectLst/>
                <a:uFillTx/>
                <a:latin typeface="Consolas"/>
                <a:ea typeface="DejaVu Sans"/>
              </a:rPr>
              <a:t>g</a:t>
            </a:r>
            <a:r>
              <a:rPr lang="cs-CZ" sz="1700" b="0" u="none" strike="noStrike" err="1">
                <a:solidFill>
                  <a:srgbClr val="000000"/>
                </a:solidFill>
                <a:effectLst/>
                <a:uFillTx/>
                <a:latin typeface="Consolas"/>
                <a:ea typeface="DejaVu Sans"/>
              </a:rPr>
              <a:t>raphics</a:t>
            </a:r>
            <a:r>
              <a:rPr lang="en-GB" sz="1700" b="0" u="none" strike="noStrike">
                <a:solidFill>
                  <a:srgbClr val="000000"/>
                </a:solidFill>
                <a:effectLst/>
                <a:uFillTx/>
                <a:latin typeface="Consolas"/>
                <a:ea typeface="DejaVu Sans"/>
              </a:rPr>
              <a:t>.</a:t>
            </a:r>
            <a:r>
              <a:rPr lang="cs-CZ" sz="1700" b="0" u="none" strike="noStrike">
                <a:solidFill>
                  <a:srgbClr val="000000"/>
                </a:solidFill>
                <a:effectLst/>
                <a:uFillTx/>
                <a:latin typeface="Consolas"/>
                <a:ea typeface="DejaVu Sans"/>
              </a:rPr>
              <a:t>d</a:t>
            </a:r>
            <a:r>
              <a:rPr lang="en-GB" sz="1700" b="0" u="none" strike="noStrike" err="1">
                <a:solidFill>
                  <a:srgbClr val="000000"/>
                </a:solidFill>
                <a:effectLst/>
                <a:uFillTx/>
                <a:latin typeface="Consolas"/>
                <a:ea typeface="DejaVu Sans"/>
              </a:rPr>
              <a:t>rawLine</a:t>
            </a:r>
            <a:r>
              <a:rPr lang="en-GB" sz="1700" b="0" u="none" strike="noStrike">
                <a:solidFill>
                  <a:srgbClr val="000000"/>
                </a:solidFill>
                <a:effectLst/>
                <a:uFillTx/>
                <a:latin typeface="Consolas"/>
                <a:ea typeface="DejaVu Sans"/>
              </a:rPr>
              <a:t>(x</a:t>
            </a:r>
            <a:r>
              <a:rPr lang="cs-CZ" sz="1700" b="0" u="none" strike="noStrike">
                <a:solidFill>
                  <a:srgbClr val="000000"/>
                </a:solidFill>
                <a:effectLst/>
                <a:uFillTx/>
                <a:latin typeface="Consolas"/>
                <a:ea typeface="DejaVu Sans"/>
              </a:rPr>
              <a:t>1</a:t>
            </a:r>
            <a:r>
              <a:rPr lang="en-GB" sz="1700" b="0" u="none" strike="noStrike">
                <a:solidFill>
                  <a:srgbClr val="000000"/>
                </a:solidFill>
                <a:effectLst/>
                <a:uFillTx/>
                <a:latin typeface="Consolas"/>
                <a:ea typeface="DejaVu Sans"/>
              </a:rPr>
              <a:t>, y</a:t>
            </a:r>
            <a:r>
              <a:rPr lang="cs-CZ" sz="1700" b="0" u="none" strike="noStrike" dirty="0">
                <a:solidFill>
                  <a:srgbClr val="000000"/>
                </a:solidFill>
                <a:effectLst/>
                <a:uFillTx/>
                <a:latin typeface="Consolas"/>
                <a:ea typeface="DejaVu Sans"/>
              </a:rPr>
              <a:t>1</a:t>
            </a:r>
            <a:r>
              <a:rPr lang="en-GB" sz="1700" b="0" u="none" strike="noStrike" dirty="0">
                <a:solidFill>
                  <a:srgbClr val="000000"/>
                </a:solidFill>
                <a:effectLst/>
                <a:uFillTx/>
                <a:latin typeface="Consolas"/>
                <a:ea typeface="DejaVu Sans"/>
              </a:rPr>
              <a:t>, x2, y2);</a:t>
            </a:r>
            <a:endParaRPr lang="en-US" sz="17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457200">
              <a:lnSpc>
                <a:spcPct val="93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cs-CZ" sz="1700" b="0" u="none" strike="noStrike" dirty="0">
                <a:solidFill>
                  <a:srgbClr val="000000"/>
                </a:solidFill>
                <a:effectLst/>
                <a:uFillTx/>
                <a:latin typeface="Consolas"/>
                <a:ea typeface="DejaVu Sans"/>
              </a:rPr>
              <a:t>  </a:t>
            </a:r>
            <a:r>
              <a:rPr lang="en-GB" sz="1700" b="0" u="none" strike="noStrike" dirty="0">
                <a:solidFill>
                  <a:srgbClr val="000000"/>
                </a:solidFill>
                <a:effectLst/>
                <a:uFillTx/>
                <a:latin typeface="Consolas"/>
                <a:ea typeface="DejaVu Sans"/>
              </a:rPr>
              <a:t>}</a:t>
            </a:r>
            <a:endParaRPr lang="en-US" sz="17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457200">
              <a:lnSpc>
                <a:spcPct val="93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700" b="0" u="none" strike="noStrike" dirty="0">
                <a:solidFill>
                  <a:srgbClr val="000000"/>
                </a:solidFill>
                <a:effectLst/>
                <a:uFillTx/>
                <a:latin typeface="Consolas"/>
                <a:ea typeface="DejaVu Sans"/>
              </a:rPr>
              <a:t>}</a:t>
            </a:r>
            <a:endParaRPr lang="en-US" sz="17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2" name="AutoShape 7"/>
          <p:cNvSpPr/>
          <p:nvPr/>
        </p:nvSpPr>
        <p:spPr>
          <a:xfrm>
            <a:off x="7535880" y="978120"/>
            <a:ext cx="1212120" cy="393120"/>
          </a:xfrm>
          <a:custGeom>
            <a:avLst/>
            <a:gdLst>
              <a:gd name="textAreaLeft" fmla="*/ 0 w 1212120"/>
              <a:gd name="textAreaRight" fmla="*/ 1212840 w 1212120"/>
              <a:gd name="textAreaTop" fmla="*/ 0 h 393120"/>
              <a:gd name="textAreaBottom" fmla="*/ 393840 h 393120"/>
            </a:gdLst>
            <a:ahLst/>
            <a:cxnLst/>
            <a:rect l="textAreaLeft" t="textAreaTop" r="textAreaRight" b="textAreaBottom"/>
            <a:pathLst>
              <a:path w="1447800" h="390434">
                <a:moveTo>
                  <a:pt x="0" y="65074"/>
                </a:moveTo>
                <a:cubicBezTo>
                  <a:pt x="0" y="29135"/>
                  <a:pt x="29135" y="0"/>
                  <a:pt x="65074" y="0"/>
                </a:cubicBezTo>
                <a:lnTo>
                  <a:pt x="241300" y="0"/>
                </a:lnTo>
                <a:lnTo>
                  <a:pt x="603250" y="0"/>
                </a:lnTo>
                <a:lnTo>
                  <a:pt x="1382726" y="0"/>
                </a:lnTo>
                <a:cubicBezTo>
                  <a:pt x="1418665" y="0"/>
                  <a:pt x="1447800" y="29135"/>
                  <a:pt x="1447800" y="65074"/>
                </a:cubicBezTo>
                <a:lnTo>
                  <a:pt x="1447800" y="65072"/>
                </a:lnTo>
                <a:lnTo>
                  <a:pt x="1447800" y="162681"/>
                </a:lnTo>
                <a:lnTo>
                  <a:pt x="1447800" y="325360"/>
                </a:lnTo>
                <a:cubicBezTo>
                  <a:pt x="1447800" y="361299"/>
                  <a:pt x="1418665" y="390434"/>
                  <a:pt x="1382726" y="390434"/>
                </a:cubicBezTo>
                <a:lnTo>
                  <a:pt x="603250" y="390434"/>
                </a:lnTo>
                <a:lnTo>
                  <a:pt x="241300" y="390434"/>
                </a:lnTo>
                <a:lnTo>
                  <a:pt x="65074" y="390434"/>
                </a:lnTo>
                <a:cubicBezTo>
                  <a:pt x="29135" y="390434"/>
                  <a:pt x="0" y="361299"/>
                  <a:pt x="0" y="325360"/>
                </a:cubicBezTo>
                <a:lnTo>
                  <a:pt x="0" y="162681"/>
                </a:lnTo>
                <a:lnTo>
                  <a:pt x="0" y="65072"/>
                </a:lnTo>
                <a:lnTo>
                  <a:pt x="0" y="65074"/>
                </a:lnTo>
                <a:close/>
              </a:path>
            </a:pathLst>
          </a:custGeom>
          <a:solidFill>
            <a:srgbClr val="FFCC99">
              <a:alpha val="50000"/>
            </a:srgbClr>
          </a:solidFill>
          <a:ln w="6480" cap="sq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54000" tIns="36000" rIns="54000" bIns="36000" anchor="t">
            <a:noAutofit/>
          </a:bodyPr>
          <a:lstStyle/>
          <a:p>
            <a:pPr algn="ctr" defTabSz="457200">
              <a:lnSpc>
                <a:spcPct val="100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onsolas"/>
                <a:ea typeface="DejaVu Sans"/>
              </a:rPr>
              <a:t>Client</a:t>
            </a:r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3" name="AutoShape 1"/>
          <p:cNvSpPr/>
          <p:nvPr/>
        </p:nvSpPr>
        <p:spPr>
          <a:xfrm>
            <a:off x="5692127" y="3782848"/>
            <a:ext cx="1371240" cy="335160"/>
          </a:xfrm>
          <a:custGeom>
            <a:avLst/>
            <a:gdLst>
              <a:gd name="textAreaLeft" fmla="*/ 0 w 1371240"/>
              <a:gd name="textAreaRight" fmla="*/ 1371960 w 1371240"/>
              <a:gd name="textAreaTop" fmla="*/ 0 h 335160"/>
              <a:gd name="textAreaBottom" fmla="*/ 335520 h 335160"/>
            </a:gdLst>
            <a:ahLst/>
            <a:cxnLst/>
            <a:rect l="textAreaLeft" t="textAreaTop" r="textAreaRight" b="textAreaBottom"/>
            <a:pathLst>
              <a:path w="1447800" h="390434">
                <a:moveTo>
                  <a:pt x="0" y="65074"/>
                </a:moveTo>
                <a:cubicBezTo>
                  <a:pt x="0" y="29135"/>
                  <a:pt x="29135" y="0"/>
                  <a:pt x="65074" y="0"/>
                </a:cubicBezTo>
                <a:lnTo>
                  <a:pt x="241300" y="0"/>
                </a:lnTo>
                <a:lnTo>
                  <a:pt x="603250" y="0"/>
                </a:lnTo>
                <a:lnTo>
                  <a:pt x="1382726" y="0"/>
                </a:lnTo>
                <a:cubicBezTo>
                  <a:pt x="1418665" y="0"/>
                  <a:pt x="1447800" y="29135"/>
                  <a:pt x="1447800" y="65074"/>
                </a:cubicBezTo>
                <a:lnTo>
                  <a:pt x="1447800" y="65072"/>
                </a:lnTo>
                <a:lnTo>
                  <a:pt x="1447800" y="162681"/>
                </a:lnTo>
                <a:lnTo>
                  <a:pt x="1447800" y="325360"/>
                </a:lnTo>
                <a:cubicBezTo>
                  <a:pt x="1447800" y="361299"/>
                  <a:pt x="1418665" y="390434"/>
                  <a:pt x="1382726" y="390434"/>
                </a:cubicBezTo>
                <a:lnTo>
                  <a:pt x="603250" y="390434"/>
                </a:lnTo>
                <a:lnTo>
                  <a:pt x="241300" y="390434"/>
                </a:lnTo>
                <a:lnTo>
                  <a:pt x="65074" y="390434"/>
                </a:lnTo>
                <a:cubicBezTo>
                  <a:pt x="29135" y="390434"/>
                  <a:pt x="0" y="361299"/>
                  <a:pt x="0" y="325360"/>
                </a:cubicBezTo>
                <a:lnTo>
                  <a:pt x="0" y="162681"/>
                </a:lnTo>
                <a:lnTo>
                  <a:pt x="0" y="65072"/>
                </a:lnTo>
                <a:lnTo>
                  <a:pt x="0" y="65074"/>
                </a:lnTo>
                <a:close/>
              </a:path>
            </a:pathLst>
          </a:custGeom>
          <a:solidFill>
            <a:srgbClr val="FFCC99">
              <a:alpha val="50000"/>
            </a:srgbClr>
          </a:solidFill>
          <a:ln w="6480" cap="sq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54000" tIns="36000" rIns="54000" bIns="36000" anchor="t">
            <a:noAutofit/>
          </a:bodyPr>
          <a:lstStyle/>
          <a:p>
            <a:pPr algn="ctr" defTabSz="457200">
              <a:lnSpc>
                <a:spcPct val="100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Consolas"/>
                <a:ea typeface="DejaVu Sans"/>
              </a:rPr>
              <a:t>Context</a:t>
            </a:r>
            <a:endParaRPr lang="en-US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504000" y="225720"/>
            <a:ext cx="9071280" cy="946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spAutoFit/>
          </a:bodyPr>
          <a:lstStyle/>
          <a:p>
            <a:pPr indent="0" defTabSz="457200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2800" b="1" u="none" strike="noStrike">
                <a:solidFill>
                  <a:srgbClr val="158466"/>
                </a:solidFill>
                <a:effectLst/>
                <a:uFillTx/>
                <a:latin typeface="Garamond"/>
                <a:ea typeface="DejaVu Sans"/>
              </a:rPr>
              <a:t>Proper usage</a:t>
            </a:r>
            <a:endParaRPr lang="cs-CZ" sz="2800" b="0" u="none" strike="noStrik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1280" cy="3287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92500" lnSpcReduction="19999"/>
          </a:bodyPr>
          <a:lstStyle/>
          <a:p>
            <a:pPr marL="181080" indent="-181080" defTabSz="914400">
              <a:lnSpc>
                <a:spcPct val="100000"/>
              </a:lnSpc>
              <a:spcBef>
                <a:spcPts val="300"/>
              </a:spcBef>
              <a:buClr>
                <a:srgbClr val="CC9900"/>
              </a:buClr>
              <a:buSzPct val="65000"/>
              <a:buFont typeface="Wingdings" charset="2"/>
              <a:buChar char=""/>
            </a:pPr>
            <a:r>
              <a:rPr lang="en-US" sz="1400" b="1" u="none" strike="noStrike">
                <a:solidFill>
                  <a:srgbClr val="000000"/>
                </a:solidFill>
                <a:effectLst/>
                <a:uFillTx/>
                <a:latin typeface="Arial"/>
                <a:ea typeface="DejaVu Sans"/>
              </a:rPr>
              <a:t>Context</a:t>
            </a:r>
            <a:endParaRPr lang="cs-CZ" sz="1400" b="0" u="none" strike="noStrik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marL="541440" lvl="1" indent="-181080" defTabSz="914400">
              <a:lnSpc>
                <a:spcPct val="100000"/>
              </a:lnSpc>
              <a:spcBef>
                <a:spcPts val="1134"/>
              </a:spcBef>
              <a:buClr>
                <a:srgbClr val="CC9900"/>
              </a:buClr>
              <a:buSzPct val="65000"/>
              <a:buFont typeface="Wingdings" charset="2"/>
              <a:buChar char=""/>
            </a:pPr>
            <a:r>
              <a:rPr lang="en-US" sz="1400" b="0" u="none" strike="noStrike">
                <a:solidFill>
                  <a:srgbClr val="000000"/>
                </a:solidFill>
                <a:effectLst/>
                <a:uFillTx/>
                <a:latin typeface="Arial"/>
                <a:ea typeface="DejaVu Sans"/>
              </a:rPr>
              <a:t>store as metadata</a:t>
            </a:r>
            <a:endParaRPr lang="cs-CZ" sz="1400" b="0" u="none" strike="noStrik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marL="541440" lvl="1" indent="-181080" defTabSz="914400">
              <a:lnSpc>
                <a:spcPct val="100000"/>
              </a:lnSpc>
              <a:spcBef>
                <a:spcPts val="1134"/>
              </a:spcBef>
              <a:buClr>
                <a:srgbClr val="CC9900"/>
              </a:buClr>
              <a:buSzPct val="65000"/>
              <a:buFont typeface="Wingdings" charset="2"/>
              <a:buChar char=""/>
            </a:pPr>
            <a:r>
              <a:rPr lang="en-US" sz="1400" b="0" u="none" strike="noStrike">
                <a:solidFill>
                  <a:srgbClr val="000000"/>
                </a:solidFill>
                <a:effectLst/>
                <a:uFillTx/>
                <a:latin typeface="Arial"/>
                <a:ea typeface="DejaVu Sans"/>
              </a:rPr>
              <a:t>search and calculate for a specific flyweight</a:t>
            </a:r>
            <a:endParaRPr lang="cs-CZ" sz="1400" b="0" u="none" strike="noStrik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marL="541440" lvl="1" indent="-181080" defTabSz="914400">
              <a:lnSpc>
                <a:spcPct val="100000"/>
              </a:lnSpc>
              <a:spcBef>
                <a:spcPts val="1134"/>
              </a:spcBef>
              <a:buClr>
                <a:srgbClr val="CC9900"/>
              </a:buClr>
              <a:buSzPct val="65000"/>
              <a:buFont typeface="Wingdings" charset="2"/>
              <a:buChar char=""/>
            </a:pPr>
            <a:r>
              <a:rPr lang="en-US" sz="1400" b="0" u="none" strike="noStrike">
                <a:solidFill>
                  <a:srgbClr val="000000"/>
                </a:solidFill>
                <a:effectLst/>
                <a:uFillTx/>
                <a:latin typeface="Arial"/>
                <a:ea typeface="DejaVu Sans"/>
              </a:rPr>
              <a:t>pass as a parameter when calling flyweight</a:t>
            </a:r>
            <a:endParaRPr lang="cs-CZ" sz="1400" b="0" u="none" strike="noStrik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marL="432000" indent="0" defTabSz="914400">
              <a:lnSpc>
                <a:spcPct val="100000"/>
              </a:lnSpc>
              <a:spcBef>
                <a:spcPts val="300"/>
              </a:spcBef>
              <a:buNone/>
              <a:tabLst>
                <a:tab pos="0" algn="l"/>
              </a:tabLst>
            </a:pPr>
            <a:endParaRPr lang="cs-CZ" sz="1400" b="0" u="none" strike="noStrik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marL="181080" indent="-181080" defTabSz="914400">
              <a:lnSpc>
                <a:spcPct val="100000"/>
              </a:lnSpc>
              <a:spcBef>
                <a:spcPts val="300"/>
              </a:spcBef>
              <a:buClr>
                <a:srgbClr val="CC9900"/>
              </a:buClr>
              <a:buSzPct val="65000"/>
              <a:buFont typeface="Wingdings" charset="2"/>
              <a:buChar char=""/>
              <a:tabLst>
                <a:tab pos="0" algn="l"/>
              </a:tabLst>
            </a:pPr>
            <a:r>
              <a:rPr lang="en-US" sz="1400" b="1" u="none" strike="noStrike">
                <a:solidFill>
                  <a:srgbClr val="000000"/>
                </a:solidFill>
                <a:effectLst/>
                <a:uFillTx/>
                <a:latin typeface="Arial"/>
                <a:ea typeface="DejaVu Sans"/>
              </a:rPr>
              <a:t>Internal state</a:t>
            </a:r>
            <a:endParaRPr lang="cs-CZ" sz="1400" b="0" u="none" strike="noStrik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marL="541440" lvl="1" indent="-181080" defTabSz="914400">
              <a:lnSpc>
                <a:spcPct val="100000"/>
              </a:lnSpc>
              <a:spcBef>
                <a:spcPts val="1134"/>
              </a:spcBef>
              <a:buClr>
                <a:srgbClr val="CC9900"/>
              </a:buClr>
              <a:buSzPct val="65000"/>
              <a:buFont typeface="Wingdings" charset="2"/>
              <a:buChar char=""/>
              <a:tabLst>
                <a:tab pos="0" algn="l"/>
              </a:tabLst>
            </a:pPr>
            <a:r>
              <a:rPr lang="en-US" sz="1400" b="0" u="none" strike="noStrike">
                <a:solidFill>
                  <a:srgbClr val="000000"/>
                </a:solidFill>
                <a:effectLst/>
                <a:uFillTx/>
                <a:latin typeface="Arial"/>
                <a:ea typeface="DejaVu Sans"/>
              </a:rPr>
              <a:t>minimize diversity</a:t>
            </a:r>
            <a:endParaRPr lang="cs-CZ" sz="1400" b="0" u="none" strike="noStrik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marL="541440" lvl="1" indent="-181080" defTabSz="914400">
              <a:lnSpc>
                <a:spcPct val="100000"/>
              </a:lnSpc>
              <a:spcBef>
                <a:spcPts val="1134"/>
              </a:spcBef>
              <a:buClr>
                <a:srgbClr val="CC9900"/>
              </a:buClr>
              <a:buSzPct val="65000"/>
              <a:buFont typeface="Wingdings" charset="2"/>
              <a:buChar char=""/>
              <a:tabLst>
                <a:tab pos="0" algn="l"/>
              </a:tabLst>
            </a:pPr>
            <a:r>
              <a:rPr lang="en-US" sz="1400" b="0" u="none" strike="noStrike">
                <a:solidFill>
                  <a:srgbClr val="000000"/>
                </a:solidFill>
                <a:effectLst/>
                <a:uFillTx/>
                <a:latin typeface="Arial"/>
                <a:ea typeface="DejaVu Sans"/>
              </a:rPr>
              <a:t>flyweight data item</a:t>
            </a:r>
            <a:endParaRPr lang="cs-CZ" sz="1400" b="0" u="none" strike="noStrik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marL="541440" lvl="1" indent="-181080" defTabSz="914400">
              <a:lnSpc>
                <a:spcPct val="100000"/>
              </a:lnSpc>
              <a:spcBef>
                <a:spcPts val="1134"/>
              </a:spcBef>
              <a:buClr>
                <a:srgbClr val="CC9900"/>
              </a:buClr>
              <a:buSzPct val="65000"/>
              <a:buFont typeface="Wingdings" charset="2"/>
              <a:buChar char=""/>
              <a:tabLst>
                <a:tab pos="0" algn="l"/>
              </a:tabLst>
            </a:pPr>
            <a:r>
              <a:rPr lang="en-US" sz="1400" b="0" u="none" strike="noStrike">
                <a:solidFill>
                  <a:srgbClr val="000000"/>
                </a:solidFill>
                <a:effectLst/>
                <a:uFillTx/>
                <a:latin typeface="Arial"/>
                <a:ea typeface="DejaVu Sans"/>
              </a:rPr>
              <a:t>nothing more than identity</a:t>
            </a:r>
            <a:endParaRPr lang="cs-CZ" sz="1400" b="0" u="none" strike="noStrik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marL="541440" indent="0" defTabSz="914400">
              <a:lnSpc>
                <a:spcPct val="100000"/>
              </a:lnSpc>
              <a:spcBef>
                <a:spcPts val="1134"/>
              </a:spcBef>
              <a:buNone/>
              <a:tabLst>
                <a:tab pos="0" algn="l"/>
              </a:tabLst>
            </a:pPr>
            <a:endParaRPr lang="cs-CZ" sz="1400" b="0" u="none" strike="noStrik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marL="181080" indent="-181080" defTabSz="914400">
              <a:lnSpc>
                <a:spcPct val="100000"/>
              </a:lnSpc>
              <a:spcBef>
                <a:spcPts val="300"/>
              </a:spcBef>
              <a:buClr>
                <a:srgbClr val="CC9900"/>
              </a:buClr>
              <a:buSzPct val="65000"/>
              <a:buFont typeface="Wingdings" charset="2"/>
              <a:buChar char=""/>
              <a:tabLst>
                <a:tab pos="0" algn="l"/>
              </a:tabLst>
            </a:pPr>
            <a:r>
              <a:rPr lang="en-US" sz="1400" b="1" u="none" strike="noStrike">
                <a:solidFill>
                  <a:srgbClr val="000000"/>
                </a:solidFill>
                <a:effectLst/>
                <a:uFillTx/>
                <a:latin typeface="Arial"/>
                <a:ea typeface="DejaVu Sans"/>
              </a:rPr>
              <a:t>Management of shared flyweights</a:t>
            </a:r>
            <a:endParaRPr lang="cs-CZ" sz="1400" b="0" u="none" strike="noStrik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marL="541440" lvl="1" indent="-181080" defTabSz="914400">
              <a:lnSpc>
                <a:spcPct val="100000"/>
              </a:lnSpc>
              <a:spcBef>
                <a:spcPts val="1134"/>
              </a:spcBef>
              <a:buClr>
                <a:srgbClr val="CC9900"/>
              </a:buClr>
              <a:buSzPct val="65000"/>
              <a:buFont typeface="Wingdings" charset="2"/>
              <a:buChar char=""/>
              <a:tabLst>
                <a:tab pos="0" algn="l"/>
              </a:tabLst>
            </a:pPr>
            <a:r>
              <a:rPr lang="en-US" sz="1400" b="0" u="none" strike="noStrike">
                <a:solidFill>
                  <a:srgbClr val="000000"/>
                </a:solidFill>
                <a:effectLst/>
                <a:uFillTx/>
                <a:latin typeface="Arial"/>
                <a:ea typeface="DejaVu Sans"/>
              </a:rPr>
              <a:t>the instance is only created by the factory</a:t>
            </a:r>
            <a:endParaRPr lang="cs-CZ" sz="1400" b="0" u="none" strike="noStrik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marL="541440" lvl="1" indent="-181080" defTabSz="914400">
              <a:lnSpc>
                <a:spcPct val="100000"/>
              </a:lnSpc>
              <a:spcBef>
                <a:spcPts val="1134"/>
              </a:spcBef>
              <a:buClr>
                <a:srgbClr val="CC9900"/>
              </a:buClr>
              <a:buSzPct val="65000"/>
              <a:buFont typeface="Wingdings" charset="2"/>
              <a:buChar char=""/>
              <a:tabLst>
                <a:tab pos="0" algn="l"/>
              </a:tabLst>
            </a:pPr>
            <a:r>
              <a:rPr lang="en-US" sz="1400" b="0" u="none" strike="noStrike">
                <a:solidFill>
                  <a:srgbClr val="000000"/>
                </a:solidFill>
                <a:effectLst/>
                <a:uFillTx/>
                <a:latin typeface="Arial"/>
                <a:ea typeface="DejaVu Sans"/>
              </a:rPr>
              <a:t>clients only get instances from the factory, they don't create their own</a:t>
            </a:r>
            <a:endParaRPr lang="cs-CZ" sz="1400" b="0" u="none" strike="noStrik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504000" y="225720"/>
            <a:ext cx="9071280" cy="946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spAutoFit/>
          </a:bodyPr>
          <a:lstStyle/>
          <a:p>
            <a:pPr indent="0" defTabSz="457200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2800" b="1" u="none" strike="noStrike">
                <a:solidFill>
                  <a:srgbClr val="158466"/>
                </a:solidFill>
                <a:effectLst/>
                <a:uFillTx/>
                <a:latin typeface="Garamond"/>
                <a:ea typeface="DejaVu Sans"/>
              </a:rPr>
              <a:t>When to use</a:t>
            </a:r>
            <a:endParaRPr lang="cs-CZ" sz="2800" b="0" u="none" strike="noStrik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1280" cy="3473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92500" lnSpcReduction="9999"/>
          </a:bodyPr>
          <a:lstStyle/>
          <a:p>
            <a:pPr marL="181080" indent="-181080" defTabSz="914400">
              <a:lnSpc>
                <a:spcPct val="100000"/>
              </a:lnSpc>
              <a:spcBef>
                <a:spcPts val="300"/>
              </a:spcBef>
              <a:buClr>
                <a:srgbClr val="CC9900"/>
              </a:buClr>
              <a:buSzPct val="65000"/>
              <a:buFont typeface="Wingdings" charset="2"/>
              <a:buChar char=""/>
            </a:pPr>
            <a:r>
              <a:rPr lang="en-US" sz="1400" b="1" u="none" strike="noStrike">
                <a:solidFill>
                  <a:srgbClr val="000000"/>
                </a:solidFill>
                <a:effectLst/>
                <a:uFillTx/>
                <a:latin typeface="Arial"/>
                <a:ea typeface="DejaVu Sans"/>
              </a:rPr>
              <a:t>Many Similar Objects: </a:t>
            </a:r>
            <a:endParaRPr lang="cs-CZ" sz="1400" b="0" u="none" strike="noStrik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marL="541440" lvl="1" indent="-181080" defTabSz="914400">
              <a:lnSpc>
                <a:spcPct val="100000"/>
              </a:lnSpc>
              <a:spcBef>
                <a:spcPts val="1134"/>
              </a:spcBef>
              <a:buClr>
                <a:srgbClr val="CC9900"/>
              </a:buClr>
              <a:buSzPct val="65000"/>
              <a:buFont typeface="Wingdings" charset="2"/>
              <a:buChar char=""/>
            </a:pPr>
            <a:r>
              <a:rPr lang="en-US" sz="1400" b="0" u="none" strike="noStrike">
                <a:solidFill>
                  <a:srgbClr val="000000"/>
                </a:solidFill>
                <a:effectLst/>
                <a:uFillTx/>
                <a:latin typeface="Arial"/>
                <a:ea typeface="DejaVu Sans"/>
              </a:rPr>
              <a:t>It would take up a significant amount of memory if each instance was unique.</a:t>
            </a:r>
            <a:endParaRPr lang="cs-CZ" sz="1400" b="0" u="none" strike="noStrik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marL="432000" indent="0" defTabSz="914400">
              <a:lnSpc>
                <a:spcPct val="100000"/>
              </a:lnSpc>
              <a:spcBef>
                <a:spcPts val="300"/>
              </a:spcBef>
              <a:buNone/>
              <a:tabLst>
                <a:tab pos="0" algn="l"/>
              </a:tabLst>
            </a:pPr>
            <a:endParaRPr lang="cs-CZ" sz="1400" b="0" u="none" strike="noStrik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marL="181080" indent="-181080" defTabSz="914400">
              <a:lnSpc>
                <a:spcPct val="100000"/>
              </a:lnSpc>
              <a:spcBef>
                <a:spcPts val="300"/>
              </a:spcBef>
              <a:buClr>
                <a:srgbClr val="CC9900"/>
              </a:buClr>
              <a:buSzPct val="65000"/>
              <a:buFont typeface="Wingdings" charset="2"/>
              <a:buChar char=""/>
              <a:tabLst>
                <a:tab pos="0" algn="l"/>
              </a:tabLst>
            </a:pPr>
            <a:r>
              <a:rPr lang="en-US" sz="1400" b="1" u="none" strike="noStrike">
                <a:solidFill>
                  <a:srgbClr val="000000"/>
                </a:solidFill>
                <a:effectLst/>
                <a:uFillTx/>
                <a:latin typeface="Arial"/>
                <a:ea typeface="DejaVu Sans"/>
              </a:rPr>
              <a:t>Immutable Shared State: </a:t>
            </a:r>
            <a:endParaRPr lang="cs-CZ" sz="1400" b="0" u="none" strike="noStrik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marL="541440" lvl="1" indent="-181080" defTabSz="914400">
              <a:lnSpc>
                <a:spcPct val="100000"/>
              </a:lnSpc>
              <a:spcBef>
                <a:spcPts val="1134"/>
              </a:spcBef>
              <a:buClr>
                <a:srgbClr val="CC9900"/>
              </a:buClr>
              <a:buSzPct val="65000"/>
              <a:buFont typeface="Wingdings" charset="2"/>
              <a:buChar char=""/>
              <a:tabLst>
                <a:tab pos="0" algn="l"/>
              </a:tabLst>
            </a:pPr>
            <a:r>
              <a:rPr lang="en-US" sz="1400" b="0" u="none" strike="noStrike">
                <a:solidFill>
                  <a:srgbClr val="000000"/>
                </a:solidFill>
                <a:effectLst/>
                <a:uFillTx/>
                <a:latin typeface="Arial"/>
                <a:ea typeface="DejaVu Sans"/>
              </a:rPr>
              <a:t>A significant portion of the object's state can be made extrinsic and passed in when needed, </a:t>
            </a:r>
            <a:endParaRPr lang="cs-CZ" sz="1400" b="0" u="none" strike="noStrik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marL="432000" indent="0" defTabSz="914400">
              <a:lnSpc>
                <a:spcPct val="100000"/>
              </a:lnSpc>
              <a:spcBef>
                <a:spcPts val="300"/>
              </a:spcBef>
              <a:buNone/>
              <a:tabLst>
                <a:tab pos="0" algn="l"/>
              </a:tabLst>
            </a:pPr>
            <a:endParaRPr lang="cs-CZ" sz="1400" b="0" u="none" strike="noStrik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marL="181080" indent="-181080" defTabSz="914400">
              <a:lnSpc>
                <a:spcPct val="100000"/>
              </a:lnSpc>
              <a:spcBef>
                <a:spcPts val="300"/>
              </a:spcBef>
              <a:buClr>
                <a:srgbClr val="CC9900"/>
              </a:buClr>
              <a:buSzPct val="65000"/>
              <a:buFont typeface="Wingdings" charset="2"/>
              <a:buChar char=""/>
              <a:tabLst>
                <a:tab pos="0" algn="l"/>
              </a:tabLst>
            </a:pPr>
            <a:r>
              <a:rPr lang="en-US" sz="1400" b="1" u="none" strike="noStrike">
                <a:solidFill>
                  <a:srgbClr val="000000"/>
                </a:solidFill>
                <a:effectLst/>
                <a:uFillTx/>
                <a:latin typeface="Arial"/>
                <a:ea typeface="DejaVu Sans"/>
              </a:rPr>
              <a:t>Objects are Immutable: </a:t>
            </a:r>
            <a:endParaRPr lang="cs-CZ" sz="1400" b="0" u="none" strike="noStrik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marL="541440" lvl="1" indent="-181080" defTabSz="914400">
              <a:lnSpc>
                <a:spcPct val="100000"/>
              </a:lnSpc>
              <a:spcBef>
                <a:spcPts val="1134"/>
              </a:spcBef>
              <a:buClr>
                <a:srgbClr val="CC9900"/>
              </a:buClr>
              <a:buSzPct val="65000"/>
              <a:buFont typeface="Wingdings" charset="2"/>
              <a:buChar char=""/>
              <a:tabLst>
                <a:tab pos="0" algn="l"/>
              </a:tabLst>
            </a:pPr>
            <a:r>
              <a:rPr lang="en-US" sz="1400" b="0" u="none" strike="noStrike">
                <a:solidFill>
                  <a:srgbClr val="000000"/>
                </a:solidFill>
                <a:effectLst/>
                <a:uFillTx/>
                <a:latin typeface="Arial"/>
                <a:ea typeface="DejaVu Sans"/>
              </a:rPr>
              <a:t>The shared state of the objects (intrinsic state) is immutable</a:t>
            </a:r>
            <a:endParaRPr lang="cs-CZ" sz="1400" b="0" u="none" strike="noStrik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marL="541080" lvl="1" indent="-181080" defTabSz="914400">
              <a:lnSpc>
                <a:spcPct val="100000"/>
              </a:lnSpc>
              <a:spcBef>
                <a:spcPts val="1134"/>
              </a:spcBef>
              <a:buClr>
                <a:srgbClr val="CC9900"/>
              </a:buClr>
              <a:buSzPct val="65000"/>
              <a:buFont typeface="Wingdings" charset="2"/>
              <a:buChar char=""/>
              <a:tabLst>
                <a:tab pos="0" algn="l"/>
              </a:tabLst>
            </a:pPr>
            <a:r>
              <a:rPr lang="en-US" sz="1400" b="0" u="none" strike="noStrike">
                <a:solidFill>
                  <a:srgbClr val="000000"/>
                </a:solidFill>
                <a:effectLst/>
                <a:uFillTx/>
                <a:latin typeface="Arial"/>
                <a:ea typeface="DejaVu Sans"/>
              </a:rPr>
              <a:t>So, we don’t have inconsistencies </a:t>
            </a:r>
            <a:endParaRPr lang="cs-CZ" sz="1400" b="0" u="none" strike="noStrik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indent="0" defTabSz="914400">
              <a:lnSpc>
                <a:spcPct val="100000"/>
              </a:lnSpc>
              <a:spcBef>
                <a:spcPts val="1134"/>
              </a:spcBef>
              <a:buNone/>
              <a:tabLst>
                <a:tab pos="0" algn="l"/>
              </a:tabLst>
            </a:pPr>
            <a:endParaRPr lang="cs-CZ" sz="1400" b="0" u="none" strike="noStrik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marL="181080" indent="-181080" defTabSz="914400">
              <a:lnSpc>
                <a:spcPct val="100000"/>
              </a:lnSpc>
              <a:spcBef>
                <a:spcPts val="300"/>
              </a:spcBef>
              <a:buClr>
                <a:srgbClr val="CC9900"/>
              </a:buClr>
              <a:buSzPct val="65000"/>
              <a:buFont typeface="Wingdings,Sans-Serif" charset="2"/>
              <a:buChar char=""/>
              <a:tabLst>
                <a:tab pos="0" algn="l"/>
              </a:tabLst>
            </a:pPr>
            <a:r>
              <a:rPr lang="en-US" sz="1400" b="1" u="none" strike="noStrike">
                <a:solidFill>
                  <a:srgbClr val="000000"/>
                </a:solidFill>
                <a:effectLst/>
                <a:uFillTx/>
                <a:latin typeface="Arial"/>
                <a:ea typeface="Arial"/>
              </a:rPr>
              <a:t>Application is not identity dependent</a:t>
            </a:r>
            <a:endParaRPr lang="cs-CZ" sz="1400" b="0" u="none" strike="noStrik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marL="360360" indent="0" defTabSz="914400">
              <a:lnSpc>
                <a:spcPct val="100000"/>
              </a:lnSpc>
              <a:spcBef>
                <a:spcPts val="300"/>
              </a:spcBef>
              <a:buNone/>
              <a:tabLst>
                <a:tab pos="0" algn="l"/>
              </a:tabLst>
            </a:pPr>
            <a:endParaRPr lang="cs-CZ" sz="1400" b="0" u="none" strike="noStrik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marL="181080" indent="-181080" defTabSz="914400">
              <a:lnSpc>
                <a:spcPct val="100000"/>
              </a:lnSpc>
              <a:spcBef>
                <a:spcPts val="300"/>
              </a:spcBef>
              <a:buClr>
                <a:srgbClr val="CC9900"/>
              </a:buClr>
              <a:buSzPct val="65000"/>
              <a:buFont typeface="Wingdings" charset="2"/>
              <a:buChar char=""/>
              <a:tabLst>
                <a:tab pos="0" algn="l"/>
              </a:tabLst>
            </a:pPr>
            <a:r>
              <a:rPr lang="en-US" sz="1400" b="1" u="none" strike="noStrike">
                <a:solidFill>
                  <a:srgbClr val="000000"/>
                </a:solidFill>
                <a:effectLst/>
                <a:uFillTx/>
                <a:latin typeface="Arial"/>
                <a:ea typeface="DejaVu Sans"/>
              </a:rPr>
              <a:t>Performance and Memory Savings</a:t>
            </a:r>
            <a:endParaRPr lang="cs-CZ" sz="1400" b="0" u="none" strike="noStrik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marL="432000" indent="0" defTabSz="914400">
              <a:lnSpc>
                <a:spcPct val="100000"/>
              </a:lnSpc>
              <a:spcBef>
                <a:spcPts val="300"/>
              </a:spcBef>
              <a:buNone/>
              <a:tabLst>
                <a:tab pos="0" algn="l"/>
              </a:tabLst>
            </a:pPr>
            <a:endParaRPr lang="cs-CZ" sz="1400" b="0" u="none" strike="noStrik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indent="0" defTabSz="914400">
              <a:lnSpc>
                <a:spcPct val="100000"/>
              </a:lnSpc>
              <a:spcBef>
                <a:spcPts val="300"/>
              </a:spcBef>
              <a:buNone/>
              <a:tabLst>
                <a:tab pos="0" algn="l"/>
              </a:tabLst>
            </a:pPr>
            <a:endParaRPr lang="cs-CZ" sz="1400" b="0" u="none" strike="noStrik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504000" y="225720"/>
            <a:ext cx="9071280" cy="946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spAutoFit/>
          </a:bodyPr>
          <a:lstStyle/>
          <a:p>
            <a:pPr indent="0" defTabSz="457200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2800" b="1" u="none" strike="noStrike">
                <a:solidFill>
                  <a:srgbClr val="158466"/>
                </a:solidFill>
                <a:effectLst/>
                <a:uFillTx/>
                <a:latin typeface="Garamond"/>
                <a:ea typeface="DejaVu Sans"/>
              </a:rPr>
              <a:t>Summary</a:t>
            </a:r>
            <a:endParaRPr lang="cs-CZ" sz="2800" b="0" u="none" strike="noStrik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/>
          </p:nvPr>
        </p:nvSpPr>
        <p:spPr>
          <a:xfrm>
            <a:off x="457200" y="1143000"/>
            <a:ext cx="9372240" cy="43430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92500" lnSpcReduction="9999"/>
          </a:bodyPr>
          <a:lstStyle/>
          <a:p>
            <a:pPr marL="181080" indent="-181080" defTabSz="914400">
              <a:lnSpc>
                <a:spcPct val="100000"/>
              </a:lnSpc>
              <a:spcBef>
                <a:spcPts val="300"/>
              </a:spcBef>
              <a:buClr>
                <a:srgbClr val="CC9900"/>
              </a:buClr>
              <a:buSzPct val="65000"/>
              <a:buFont typeface="Wingdings" charset="2"/>
              <a:buChar char=""/>
            </a:pPr>
            <a:r>
              <a:rPr lang="en-US" sz="1500" b="1" u="none" strike="noStrike">
                <a:solidFill>
                  <a:srgbClr val="000000"/>
                </a:solidFill>
                <a:effectLst/>
                <a:uFillTx/>
                <a:latin typeface="Arial"/>
                <a:ea typeface="DejaVu Sans"/>
              </a:rPr>
              <a:t>Examples of usage:</a:t>
            </a:r>
            <a:endParaRPr lang="cs-CZ" sz="1500" b="0" u="none" strike="noStrik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marL="541440" lvl="1" indent="-181080" defTabSz="914400">
              <a:lnSpc>
                <a:spcPct val="100000"/>
              </a:lnSpc>
              <a:spcBef>
                <a:spcPts val="1134"/>
              </a:spcBef>
              <a:buClr>
                <a:srgbClr val="CC9900"/>
              </a:buClr>
              <a:buSzPct val="65000"/>
              <a:buFont typeface="Wingdings" charset="2"/>
              <a:buChar char=""/>
            </a:pPr>
            <a:r>
              <a:rPr lang="en-US" sz="1400" b="0" u="none" strike="noStrike">
                <a:solidFill>
                  <a:srgbClr val="000000"/>
                </a:solidFill>
                <a:effectLst/>
                <a:uFillTx/>
                <a:latin typeface="Arial"/>
                <a:ea typeface="DejaVu Sans"/>
              </a:rPr>
              <a:t>Graphical Applications</a:t>
            </a:r>
            <a:endParaRPr lang="cs-CZ" sz="1400" b="0" u="none" strike="noStrik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marL="541440" lvl="1" indent="-181080" defTabSz="914400">
              <a:lnSpc>
                <a:spcPct val="100000"/>
              </a:lnSpc>
              <a:spcBef>
                <a:spcPts val="1134"/>
              </a:spcBef>
              <a:buClr>
                <a:srgbClr val="CC9900"/>
              </a:buClr>
              <a:buSzPct val="65000"/>
              <a:buFont typeface="Wingdings" charset="2"/>
              <a:buChar char=""/>
            </a:pPr>
            <a:r>
              <a:rPr lang="en-US" sz="1400" b="0" u="none" strike="noStrike">
                <a:solidFill>
                  <a:srgbClr val="000000"/>
                </a:solidFill>
                <a:effectLst/>
                <a:uFillTx/>
                <a:latin typeface="Arial"/>
                <a:ea typeface="DejaVu Sans"/>
              </a:rPr>
              <a:t>Gaming</a:t>
            </a:r>
            <a:endParaRPr lang="cs-CZ" sz="1400" b="0" u="none" strike="noStrik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marL="541440" lvl="1" indent="-181080" defTabSz="914400">
              <a:lnSpc>
                <a:spcPct val="100000"/>
              </a:lnSpc>
              <a:spcBef>
                <a:spcPts val="1134"/>
              </a:spcBef>
              <a:buClr>
                <a:srgbClr val="CC9900"/>
              </a:buClr>
              <a:buSzPct val="65000"/>
              <a:buFont typeface="Wingdings" charset="2"/>
              <a:buChar char=""/>
            </a:pPr>
            <a:r>
              <a:rPr lang="en-US" sz="1400" b="0" u="none" strike="noStrike">
                <a:solidFill>
                  <a:srgbClr val="000000"/>
                </a:solidFill>
                <a:effectLst/>
                <a:uFillTx/>
                <a:latin typeface="Arial"/>
                <a:ea typeface="DejaVu Sans"/>
              </a:rPr>
              <a:t>Text Formatting</a:t>
            </a:r>
            <a:endParaRPr lang="cs-CZ" sz="1400" b="0" u="none" strike="noStrik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marL="541440" lvl="1" indent="-181080" defTabSz="914400">
              <a:lnSpc>
                <a:spcPct val="100000"/>
              </a:lnSpc>
              <a:spcBef>
                <a:spcPts val="1134"/>
              </a:spcBef>
              <a:buClr>
                <a:srgbClr val="CC9900"/>
              </a:buClr>
              <a:buSzPct val="65000"/>
              <a:buFont typeface="Wingdings" charset="2"/>
              <a:buChar char=""/>
            </a:pPr>
            <a:r>
              <a:rPr lang="en-US" sz="1400" b="0" u="none" strike="noStrike">
                <a:solidFill>
                  <a:srgbClr val="000000"/>
                </a:solidFill>
                <a:effectLst/>
                <a:uFillTx/>
                <a:latin typeface="Arial"/>
                <a:ea typeface="DejaVu Sans"/>
              </a:rPr>
              <a:t>Data Caching</a:t>
            </a:r>
            <a:endParaRPr lang="cs-CZ" sz="1400" b="0" u="none" strike="noStrik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marL="181080" indent="0" defTabSz="914400">
              <a:lnSpc>
                <a:spcPct val="100000"/>
              </a:lnSpc>
              <a:spcBef>
                <a:spcPts val="300"/>
              </a:spcBef>
              <a:buNone/>
              <a:tabLst>
                <a:tab pos="0" algn="l"/>
              </a:tabLst>
            </a:pPr>
            <a:endParaRPr lang="cs-CZ" sz="1500" b="0" u="none" strike="noStrik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marL="181080" indent="-181080" defTabSz="914400">
              <a:lnSpc>
                <a:spcPct val="100000"/>
              </a:lnSpc>
              <a:spcBef>
                <a:spcPts val="300"/>
              </a:spcBef>
              <a:buClr>
                <a:srgbClr val="CC9900"/>
              </a:buClr>
              <a:buSzPct val="65000"/>
              <a:buFont typeface="Wingdings" charset="2"/>
              <a:buChar char=""/>
              <a:tabLst>
                <a:tab pos="0" algn="l"/>
              </a:tabLst>
            </a:pPr>
            <a:r>
              <a:rPr lang="en-US" sz="1500" b="1" u="none" strike="noStrike">
                <a:solidFill>
                  <a:srgbClr val="000000"/>
                </a:solidFill>
                <a:effectLst/>
                <a:uFillTx/>
                <a:latin typeface="Arial"/>
                <a:ea typeface="DejaVu Sans"/>
              </a:rPr>
              <a:t>Pros:</a:t>
            </a:r>
            <a:endParaRPr lang="cs-CZ" sz="1500" b="0" u="none" strike="noStrik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marL="541440" lvl="1" indent="-181080" defTabSz="914400">
              <a:lnSpc>
                <a:spcPct val="100000"/>
              </a:lnSpc>
              <a:spcBef>
                <a:spcPts val="1134"/>
              </a:spcBef>
              <a:buClr>
                <a:srgbClr val="CC9900"/>
              </a:buClr>
              <a:buSzPct val="65000"/>
              <a:buFont typeface="Wingdings" charset="2"/>
              <a:buChar char=""/>
              <a:tabLst>
                <a:tab pos="0" algn="l"/>
              </a:tabLst>
            </a:pPr>
            <a:r>
              <a:rPr lang="en-US" sz="1400" b="0" u="none" strike="noStrike">
                <a:solidFill>
                  <a:srgbClr val="000000"/>
                </a:solidFill>
                <a:effectLst/>
                <a:uFillTx/>
                <a:latin typeface="Arial"/>
                <a:ea typeface="DejaVu Sans"/>
              </a:rPr>
              <a:t>Memory saving</a:t>
            </a:r>
            <a:endParaRPr lang="cs-CZ" sz="1400" b="0" u="none" strike="noStrik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marL="541440" lvl="1" indent="-181080" defTabSz="914400">
              <a:lnSpc>
                <a:spcPct val="100000"/>
              </a:lnSpc>
              <a:spcBef>
                <a:spcPts val="1134"/>
              </a:spcBef>
              <a:buClr>
                <a:srgbClr val="CC9900"/>
              </a:buClr>
              <a:buSzPct val="65000"/>
              <a:buFont typeface="Wingdings" charset="2"/>
              <a:buChar char=""/>
              <a:tabLst>
                <a:tab pos="0" algn="l"/>
              </a:tabLst>
            </a:pPr>
            <a:r>
              <a:rPr lang="en-US" sz="1400" b="0" u="none" strike="noStrike">
                <a:solidFill>
                  <a:srgbClr val="000000"/>
                </a:solidFill>
                <a:effectLst/>
                <a:uFillTx/>
                <a:latin typeface="Arial"/>
                <a:ea typeface="DejaVu Sans"/>
              </a:rPr>
              <a:t>Scalability</a:t>
            </a:r>
            <a:endParaRPr lang="cs-CZ" sz="1400" b="0" u="none" strike="noStrik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marL="541440" lvl="1" indent="-181080" defTabSz="914400">
              <a:lnSpc>
                <a:spcPct val="100000"/>
              </a:lnSpc>
              <a:spcBef>
                <a:spcPts val="1134"/>
              </a:spcBef>
              <a:buClr>
                <a:srgbClr val="CC9900"/>
              </a:buClr>
              <a:buSzPct val="65000"/>
              <a:buFont typeface="Wingdings" charset="2"/>
              <a:buChar char=""/>
              <a:tabLst>
                <a:tab pos="0" algn="l"/>
              </a:tabLst>
            </a:pPr>
            <a:r>
              <a:rPr lang="en-US" sz="1400" b="0" u="none" strike="noStrike">
                <a:solidFill>
                  <a:srgbClr val="000000"/>
                </a:solidFill>
                <a:effectLst/>
                <a:uFillTx/>
                <a:latin typeface="Arial"/>
                <a:ea typeface="DejaVu Sans"/>
              </a:rPr>
              <a:t>Better data management</a:t>
            </a:r>
            <a:endParaRPr lang="cs-CZ" sz="1400" b="0" u="none" strike="noStrik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marL="181080" indent="0" defTabSz="914400">
              <a:lnSpc>
                <a:spcPct val="100000"/>
              </a:lnSpc>
              <a:spcBef>
                <a:spcPts val="281"/>
              </a:spcBef>
              <a:buNone/>
              <a:tabLst>
                <a:tab pos="0" algn="l"/>
              </a:tabLst>
            </a:pPr>
            <a:endParaRPr lang="cs-CZ" sz="1400" b="0" u="none" strike="noStrik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marL="181080" indent="-181080" defTabSz="914400">
              <a:lnSpc>
                <a:spcPct val="100000"/>
              </a:lnSpc>
              <a:spcBef>
                <a:spcPts val="300"/>
              </a:spcBef>
              <a:buClr>
                <a:srgbClr val="CC9900"/>
              </a:buClr>
              <a:buSzPct val="65000"/>
              <a:buFont typeface="Wingdings" charset="2"/>
              <a:buChar char=""/>
              <a:tabLst>
                <a:tab pos="0" algn="l"/>
              </a:tabLst>
            </a:pPr>
            <a:r>
              <a:rPr lang="en-US" sz="1500" b="1" u="none" strike="noStrike">
                <a:solidFill>
                  <a:srgbClr val="000000"/>
                </a:solidFill>
                <a:effectLst/>
                <a:uFillTx/>
                <a:latin typeface="Arial"/>
                <a:ea typeface="DejaVu Sans"/>
              </a:rPr>
              <a:t>Cons:</a:t>
            </a:r>
            <a:endParaRPr lang="cs-CZ" sz="1500" b="0" u="none" strike="noStrik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marL="541440" lvl="1" indent="-181080" defTabSz="914400">
              <a:lnSpc>
                <a:spcPct val="100000"/>
              </a:lnSpc>
              <a:spcBef>
                <a:spcPts val="1134"/>
              </a:spcBef>
              <a:buClr>
                <a:srgbClr val="CC9900"/>
              </a:buClr>
              <a:buSzPct val="65000"/>
              <a:buFont typeface="Wingdings" charset="2"/>
              <a:buChar char=""/>
              <a:tabLst>
                <a:tab pos="0" algn="l"/>
              </a:tabLst>
            </a:pPr>
            <a:r>
              <a:rPr lang="en-US" sz="1400" b="0" u="none" strike="noStrike">
                <a:solidFill>
                  <a:srgbClr val="000000"/>
                </a:solidFill>
                <a:effectLst/>
                <a:uFillTx/>
                <a:latin typeface="Arial"/>
                <a:ea typeface="DejaVu Sans"/>
              </a:rPr>
              <a:t>Complexity</a:t>
            </a:r>
            <a:endParaRPr lang="cs-CZ" sz="1400" b="0" u="none" strike="noStrik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marL="541440" lvl="1" indent="-181080" defTabSz="914400">
              <a:lnSpc>
                <a:spcPct val="100000"/>
              </a:lnSpc>
              <a:spcBef>
                <a:spcPts val="1134"/>
              </a:spcBef>
              <a:buClr>
                <a:srgbClr val="CC9900"/>
              </a:buClr>
              <a:buSzPct val="65000"/>
              <a:buFont typeface="Wingdings" charset="2"/>
              <a:buChar char=""/>
              <a:tabLst>
                <a:tab pos="0" algn="l"/>
              </a:tabLst>
            </a:pPr>
            <a:r>
              <a:rPr lang="en-US" sz="1400" b="0" u="none" strike="noStrike">
                <a:solidFill>
                  <a:srgbClr val="000000"/>
                </a:solidFill>
                <a:effectLst/>
                <a:uFillTx/>
                <a:latin typeface="Arial"/>
                <a:ea typeface="DejaVu Sans"/>
              </a:rPr>
              <a:t>Overhead of External State Management</a:t>
            </a:r>
            <a:endParaRPr lang="cs-CZ" sz="1400" b="0" u="none" strike="noStrik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marL="541440" lvl="1" indent="-181080" defTabSz="914400">
              <a:lnSpc>
                <a:spcPct val="100000"/>
              </a:lnSpc>
              <a:spcBef>
                <a:spcPts val="1134"/>
              </a:spcBef>
              <a:buClr>
                <a:srgbClr val="CC9900"/>
              </a:buClr>
              <a:buSzPct val="65000"/>
              <a:buFont typeface="Wingdings" charset="2"/>
              <a:buChar char=""/>
              <a:tabLst>
                <a:tab pos="0" algn="l"/>
              </a:tabLst>
            </a:pPr>
            <a:r>
              <a:rPr lang="en-US" sz="1400" b="0" u="none" strike="noStrike">
                <a:solidFill>
                  <a:srgbClr val="000000"/>
                </a:solidFill>
                <a:effectLst/>
                <a:uFillTx/>
                <a:latin typeface="Arial"/>
                <a:ea typeface="DejaVu Sans"/>
              </a:rPr>
              <a:t>Initial Development Time</a:t>
            </a:r>
            <a:endParaRPr lang="cs-CZ" sz="1400" b="0" u="none" strike="noStrik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marL="360360" indent="0" defTabSz="914400">
              <a:lnSpc>
                <a:spcPct val="100000"/>
              </a:lnSpc>
              <a:spcBef>
                <a:spcPts val="281"/>
              </a:spcBef>
              <a:buNone/>
              <a:tabLst>
                <a:tab pos="0" algn="l"/>
              </a:tabLst>
            </a:pPr>
            <a:endParaRPr lang="cs-CZ" sz="1400" b="0" u="none" strike="noStrik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marL="181080" indent="0" defTabSz="914400">
              <a:lnSpc>
                <a:spcPct val="100000"/>
              </a:lnSpc>
              <a:spcBef>
                <a:spcPts val="281"/>
              </a:spcBef>
              <a:buNone/>
              <a:tabLst>
                <a:tab pos="0" algn="l"/>
              </a:tabLst>
            </a:pPr>
            <a:endParaRPr lang="cs-CZ" sz="1400" b="0" u="none" strike="noStrik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504000" y="225720"/>
            <a:ext cx="9071280" cy="946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spAutoFit/>
          </a:bodyPr>
          <a:lstStyle/>
          <a:p>
            <a:pPr indent="0" defTabSz="457200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2800" b="1" u="none" strike="noStrike">
                <a:solidFill>
                  <a:srgbClr val="158466"/>
                </a:solidFill>
                <a:effectLst/>
                <a:uFillTx/>
                <a:latin typeface="Garamond"/>
                <a:ea typeface="DejaVu Sans"/>
              </a:rPr>
              <a:t>Related patterns</a:t>
            </a:r>
            <a:endParaRPr lang="cs-CZ" sz="2800" b="0" u="none" strike="noStrik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1280" cy="3287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180975" indent="-180975" defTabSz="914400">
              <a:lnSpc>
                <a:spcPct val="100000"/>
              </a:lnSpc>
              <a:spcBef>
                <a:spcPts val="300"/>
              </a:spcBef>
              <a:buClr>
                <a:srgbClr val="CC9900"/>
              </a:buClr>
              <a:buSzPct val="65000"/>
              <a:buFont typeface="Wingdings" charset="2"/>
              <a:buChar char=""/>
            </a:pPr>
            <a:r>
              <a:rPr lang="en-US" sz="1500" b="1" u="none" strike="noStrike" dirty="0">
                <a:solidFill>
                  <a:srgbClr val="000000"/>
                </a:solidFill>
                <a:effectLst/>
                <a:uFillTx/>
                <a:latin typeface="Arial"/>
                <a:ea typeface="DejaVu Sans"/>
              </a:rPr>
              <a:t>Composite – Sharing composites</a:t>
            </a:r>
            <a:endParaRPr lang="cs-CZ" sz="1500" b="0" u="none" strike="noStrike" dirty="0">
              <a:solidFill>
                <a:schemeClr val="dk1"/>
              </a:solidFill>
              <a:effectLst/>
              <a:uFillTx/>
              <a:latin typeface="Arial"/>
            </a:endParaRPr>
          </a:p>
          <a:p>
            <a:pPr marL="180975" indent="0" defTabSz="914400">
              <a:lnSpc>
                <a:spcPct val="100000"/>
              </a:lnSpc>
              <a:spcBef>
                <a:spcPts val="300"/>
              </a:spcBef>
              <a:buNone/>
              <a:tabLst>
                <a:tab pos="0" algn="l"/>
              </a:tabLst>
            </a:pPr>
            <a:endParaRPr lang="cs-CZ" sz="1500" b="0" u="none" strike="noStrik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marL="180975" indent="-180975" defTabSz="914400">
              <a:lnSpc>
                <a:spcPct val="100000"/>
              </a:lnSpc>
              <a:spcBef>
                <a:spcPts val="300"/>
              </a:spcBef>
              <a:buClr>
                <a:srgbClr val="CC9900"/>
              </a:buClr>
              <a:buSzPct val="65000"/>
              <a:buFont typeface="Wingdings" charset="2"/>
              <a:buChar char=""/>
              <a:tabLst>
                <a:tab pos="0" algn="l"/>
              </a:tabLst>
            </a:pPr>
            <a:r>
              <a:rPr lang="en-US" sz="1500" b="1" u="none" strike="noStrike" dirty="0">
                <a:solidFill>
                  <a:srgbClr val="000000"/>
                </a:solidFill>
                <a:effectLst/>
                <a:uFillTx/>
                <a:latin typeface="Arial"/>
                <a:ea typeface="DejaVu Sans"/>
              </a:rPr>
              <a:t>Strategies – Sharing strategies</a:t>
            </a:r>
            <a:endParaRPr lang="cs-CZ" sz="1500" b="0" u="none" strike="noStrike" dirty="0">
              <a:solidFill>
                <a:schemeClr val="dk1"/>
              </a:solidFill>
              <a:effectLst/>
              <a:uFillTx/>
              <a:latin typeface="Arial"/>
            </a:endParaRPr>
          </a:p>
          <a:p>
            <a:pPr marL="180975" indent="0" defTabSz="914400">
              <a:lnSpc>
                <a:spcPct val="100000"/>
              </a:lnSpc>
              <a:spcBef>
                <a:spcPts val="300"/>
              </a:spcBef>
              <a:buNone/>
              <a:tabLst>
                <a:tab pos="0" algn="l"/>
              </a:tabLst>
            </a:pPr>
            <a:endParaRPr lang="cs-CZ" sz="1500" b="0" u="none" strike="noStrik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marL="180975" indent="-180975" defTabSz="914400">
              <a:lnSpc>
                <a:spcPct val="100000"/>
              </a:lnSpc>
              <a:spcBef>
                <a:spcPts val="300"/>
              </a:spcBef>
              <a:buClr>
                <a:srgbClr val="CC9900"/>
              </a:buClr>
              <a:buSzPct val="65000"/>
              <a:buFont typeface="Wingdings" charset="2"/>
              <a:buChar char=""/>
              <a:tabLst>
                <a:tab pos="0" algn="l"/>
              </a:tabLst>
            </a:pPr>
            <a:r>
              <a:rPr lang="en-US" sz="1500" b="1" u="none" strike="noStrike" dirty="0">
                <a:solidFill>
                  <a:srgbClr val="000000"/>
                </a:solidFill>
                <a:effectLst/>
                <a:uFillTx/>
                <a:latin typeface="Arial"/>
                <a:ea typeface="DejaVu Sans"/>
              </a:rPr>
              <a:t>State – Sharing state</a:t>
            </a:r>
            <a:endParaRPr lang="cs-CZ" sz="1500" b="0" u="none" strike="noStrike" dirty="0">
              <a:solidFill>
                <a:schemeClr val="dk1"/>
              </a:solidFill>
              <a:effectLst/>
              <a:uFillTx/>
              <a:latin typeface="Arial"/>
            </a:endParaRPr>
          </a:p>
          <a:p>
            <a:pPr marL="180975" indent="0" defTabSz="914400">
              <a:lnSpc>
                <a:spcPct val="100000"/>
              </a:lnSpc>
              <a:spcBef>
                <a:spcPts val="300"/>
              </a:spcBef>
              <a:buNone/>
              <a:tabLst>
                <a:tab pos="0" algn="l"/>
              </a:tabLst>
            </a:pPr>
            <a:endParaRPr lang="cs-CZ" sz="1500" b="0" u="none" strike="noStrik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marL="180975" indent="-180975" defTabSz="914400">
              <a:lnSpc>
                <a:spcPct val="100000"/>
              </a:lnSpc>
              <a:spcBef>
                <a:spcPts val="300"/>
              </a:spcBef>
              <a:buClr>
                <a:srgbClr val="CC9900"/>
              </a:buClr>
              <a:buSzPct val="65000"/>
              <a:buFont typeface="Wingdings" charset="2"/>
              <a:buChar char=""/>
              <a:tabLst>
                <a:tab pos="0" algn="l"/>
              </a:tabLst>
            </a:pPr>
            <a:r>
              <a:rPr lang="en-US" sz="1500" b="1" dirty="0">
                <a:solidFill>
                  <a:srgbClr val="000000"/>
                </a:solidFill>
                <a:latin typeface="Arial"/>
                <a:ea typeface="DejaVu Sans"/>
              </a:rPr>
              <a:t>Interpreter</a:t>
            </a:r>
            <a:r>
              <a:rPr lang="en-US" sz="1500" b="1" u="none" strike="noStrike" dirty="0">
                <a:solidFill>
                  <a:srgbClr val="000000"/>
                </a:solidFill>
                <a:effectLst/>
                <a:uFillTx/>
                <a:latin typeface="Arial"/>
                <a:ea typeface="DejaVu Sans"/>
              </a:rPr>
              <a:t> – Sharing terminal symbols</a:t>
            </a:r>
            <a:endParaRPr lang="cs-CZ" sz="1500" b="0" u="none" strike="noStrike" dirty="0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504000" y="685440"/>
            <a:ext cx="9071280" cy="3660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spAutoFit/>
          </a:bodyPr>
          <a:lstStyle/>
          <a:p>
            <a:pPr indent="0" algn="ctr" defTabSz="914400">
              <a:lnSpc>
                <a:spcPct val="90000"/>
              </a:lnSpc>
              <a:buNone/>
              <a:tabLst>
                <a:tab pos="0" algn="l"/>
              </a:tabLst>
            </a:pPr>
            <a:r>
              <a:rPr lang="en-US" sz="4400" b="1" u="none" strike="noStrike">
                <a:solidFill>
                  <a:srgbClr val="158466"/>
                </a:solidFill>
                <a:effectLst/>
                <a:uFillTx/>
                <a:latin typeface="Arial"/>
                <a:ea typeface="DejaVu Sans"/>
              </a:rPr>
              <a:t>That’s it!</a:t>
            </a:r>
            <a:br>
              <a:rPr sz="4400"/>
            </a:br>
            <a:r>
              <a:rPr lang="en-US" sz="4400" b="1" u="none" strike="noStrike">
                <a:solidFill>
                  <a:srgbClr val="158466"/>
                </a:solidFill>
                <a:effectLst/>
                <a:uFillTx/>
                <a:latin typeface="Arial"/>
                <a:ea typeface="DejaVu Sans"/>
              </a:rPr>
              <a:t>Any question or remarks?</a:t>
            </a:r>
            <a:endParaRPr lang="cs-CZ" sz="4400" b="0" u="none" strike="noStrik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/>
          </p:nvPr>
        </p:nvSpPr>
        <p:spPr>
          <a:xfrm>
            <a:off x="504000" y="4114800"/>
            <a:ext cx="9071280" cy="499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0" defTabSz="914400">
              <a:lnSpc>
                <a:spcPct val="100000"/>
              </a:lnSpc>
              <a:spcBef>
                <a:spcPts val="1417"/>
              </a:spcBef>
              <a:buNone/>
              <a:tabLst>
                <a:tab pos="0" algn="l"/>
              </a:tabLst>
            </a:pPr>
            <a:r>
              <a:rPr lang="en-US" sz="3200" b="0" u="none" strike="noStrike">
                <a:solidFill>
                  <a:srgbClr val="000000"/>
                </a:solidFill>
                <a:effectLst/>
                <a:uFillTx/>
                <a:latin typeface="Arial"/>
                <a:ea typeface="DejaVu Sans"/>
              </a:rPr>
              <a:t>Filip Bubák</a:t>
            </a:r>
            <a:endParaRPr lang="cs-CZ" sz="3200" b="0" u="none" strike="noStrik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504000" y="225720"/>
            <a:ext cx="9071280" cy="946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spAutoFit/>
          </a:bodyPr>
          <a:lstStyle/>
          <a:p>
            <a:pPr indent="0" defTabSz="457200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2800" b="1" u="none" strike="noStrike">
                <a:solidFill>
                  <a:srgbClr val="158466"/>
                </a:solidFill>
                <a:effectLst/>
                <a:uFillTx/>
                <a:latin typeface="Garamond"/>
                <a:ea typeface="DejaVu Sans"/>
              </a:rPr>
              <a:t>Idea</a:t>
            </a:r>
            <a:endParaRPr lang="cs-CZ" sz="2800" b="0" u="none" strike="noStrik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pic>
        <p:nvPicPr>
          <p:cNvPr id="13" name="Obrázek 11"/>
          <p:cNvPicPr/>
          <p:nvPr/>
        </p:nvPicPr>
        <p:blipFill>
          <a:blip r:embed="rId2"/>
          <a:stretch/>
        </p:blipFill>
        <p:spPr>
          <a:xfrm>
            <a:off x="933840" y="1812960"/>
            <a:ext cx="3180600" cy="230148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14" name="Obrázek 12"/>
          <p:cNvPicPr/>
          <p:nvPr/>
        </p:nvPicPr>
        <p:blipFill>
          <a:blip r:embed="rId3"/>
          <a:stretch/>
        </p:blipFill>
        <p:spPr>
          <a:xfrm>
            <a:off x="5565960" y="1384200"/>
            <a:ext cx="2872080" cy="2872080"/>
          </a:xfrm>
          <a:prstGeom prst="rect">
            <a:avLst/>
          </a:prstGeom>
          <a:noFill/>
          <a:ln w="0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04000" y="225720"/>
            <a:ext cx="9071280" cy="946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spAutoFit/>
          </a:bodyPr>
          <a:lstStyle/>
          <a:p>
            <a:pPr indent="0" defTabSz="457200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2800" b="1" u="none" strike="noStrike">
                <a:solidFill>
                  <a:srgbClr val="158466"/>
                </a:solidFill>
                <a:effectLst/>
                <a:uFillTx/>
                <a:latin typeface="Garamond"/>
                <a:ea typeface="DejaVu Sans"/>
              </a:rPr>
              <a:t>RAM</a:t>
            </a:r>
            <a:endParaRPr lang="cs-CZ" sz="2800" b="0" u="none" strike="noStrik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pic>
        <p:nvPicPr>
          <p:cNvPr id="16" name="Obrázek 14"/>
          <p:cNvPicPr/>
          <p:nvPr/>
        </p:nvPicPr>
        <p:blipFill>
          <a:blip r:embed="rId2"/>
          <a:stretch/>
        </p:blipFill>
        <p:spPr>
          <a:xfrm>
            <a:off x="524520" y="1600200"/>
            <a:ext cx="4047120" cy="274284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17" name="Tabulka 15"/>
          <p:cNvGraphicFramePr/>
          <p:nvPr/>
        </p:nvGraphicFramePr>
        <p:xfrm>
          <a:off x="5742000" y="1416960"/>
          <a:ext cx="2213280" cy="1706880"/>
        </p:xfrm>
        <a:graphic>
          <a:graphicData uri="http://schemas.openxmlformats.org/drawingml/2006/table">
            <a:tbl>
              <a:tblPr/>
              <a:tblGrid>
                <a:gridCol w="11062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07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12840">
                <a:tc gridSpan="2">
                  <a:txBody>
                    <a:bodyPr/>
                    <a:lstStyle/>
                    <a:p>
                      <a:pPr algn="ctr" defTabSz="914400">
                        <a:lnSpc>
                          <a:spcPct val="100000"/>
                        </a:lnSpc>
                      </a:pPr>
                      <a:r>
                        <a:rPr lang="en-US" sz="2200" b="1" u="none" strike="noStrike">
                          <a:solidFill>
                            <a:srgbClr val="000000"/>
                          </a:solidFill>
                          <a:effectLst/>
                          <a:uFillTx/>
                          <a:latin typeface="Arial"/>
                          <a:ea typeface="DejaVu Sans"/>
                        </a:rPr>
                        <a:t>RAM</a:t>
                      </a:r>
                      <a:endParaRPr lang="en-US" sz="22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000000"/>
                      </a:solidFill>
                      <a:prstDash val="solid"/>
                    </a:lnL>
                    <a:lnR w="12240">
                      <a:solidFill>
                        <a:srgbClr val="000000"/>
                      </a:solidFill>
                      <a:prstDash val="solid"/>
                    </a:lnR>
                    <a:lnT w="12240">
                      <a:solidFill>
                        <a:srgbClr val="000000"/>
                      </a:solidFill>
                      <a:prstDash val="solid"/>
                    </a:lnT>
                    <a:lnB w="1224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sz="18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Arial"/>
                      </a:endParaRPr>
                    </a:p>
                  </a:txBody>
                  <a:tcPr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4840">
                <a:tc>
                  <a:txBody>
                    <a:bodyPr/>
                    <a:lstStyle/>
                    <a:p>
                      <a:pPr algn="ctr" defTabSz="914400">
                        <a:lnSpc>
                          <a:spcPct val="100000"/>
                        </a:lnSpc>
                      </a:pPr>
                      <a:r>
                        <a:rPr lang="en-US" sz="2200" b="0" u="none" strike="noStrike">
                          <a:solidFill>
                            <a:srgbClr val="000000"/>
                          </a:solidFill>
                          <a:effectLst/>
                          <a:uFillTx/>
                          <a:latin typeface="Arial"/>
                          <a:ea typeface="DejaVu Sans"/>
                        </a:rPr>
                        <a:t>8GB</a:t>
                      </a:r>
                      <a:endParaRPr lang="en-US" sz="22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Arial"/>
                      </a:endParaRPr>
                    </a:p>
                  </a:txBody>
                  <a:tcPr marL="36000" marR="36000">
                    <a:lnL w="12240">
                      <a:solidFill>
                        <a:srgbClr val="000000"/>
                      </a:solidFill>
                      <a:prstDash val="solid"/>
                    </a:lnL>
                    <a:lnR w="12240">
                      <a:solidFill>
                        <a:srgbClr val="000000"/>
                      </a:solidFill>
                      <a:prstDash val="solid"/>
                    </a:lnR>
                    <a:lnT w="12240">
                      <a:solidFill>
                        <a:srgbClr val="000000"/>
                      </a:solidFill>
                      <a:prstDash val="solid"/>
                    </a:lnT>
                    <a:lnB w="1224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lnSpc>
                          <a:spcPct val="100000"/>
                        </a:lnSpc>
                      </a:pPr>
                      <a:r>
                        <a:rPr lang="en-US" sz="2200" b="0" u="none" strike="noStrike">
                          <a:solidFill>
                            <a:srgbClr val="000000"/>
                          </a:solidFill>
                          <a:effectLst/>
                          <a:uFillTx/>
                          <a:latin typeface="Arial"/>
                          <a:ea typeface="DejaVu Sans"/>
                        </a:rPr>
                        <a:t>6.58%</a:t>
                      </a:r>
                      <a:endParaRPr lang="en-US" sz="22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Arial"/>
                      </a:endParaRPr>
                    </a:p>
                  </a:txBody>
                  <a:tcPr marL="36000" marR="36000">
                    <a:lnL w="12240">
                      <a:solidFill>
                        <a:srgbClr val="000000"/>
                      </a:solidFill>
                      <a:prstDash val="solid"/>
                    </a:lnL>
                    <a:lnR w="12240">
                      <a:solidFill>
                        <a:srgbClr val="000000"/>
                      </a:solidFill>
                      <a:prstDash val="solid"/>
                    </a:lnR>
                    <a:lnT w="12240">
                      <a:solidFill>
                        <a:srgbClr val="000000"/>
                      </a:solidFill>
                      <a:prstDash val="solid"/>
                    </a:lnT>
                    <a:lnB w="1224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4840">
                <a:tc>
                  <a:txBody>
                    <a:bodyPr/>
                    <a:lstStyle/>
                    <a:p>
                      <a:pPr algn="ctr" defTabSz="914400">
                        <a:lnSpc>
                          <a:spcPct val="100000"/>
                        </a:lnSpc>
                      </a:pPr>
                      <a:r>
                        <a:rPr lang="en-US" sz="2200" b="0" u="none" strike="noStrike">
                          <a:solidFill>
                            <a:srgbClr val="000000"/>
                          </a:solidFill>
                          <a:effectLst/>
                          <a:uFillTx/>
                          <a:latin typeface="Arial"/>
                          <a:ea typeface="DejaVu Sans"/>
                        </a:rPr>
                        <a:t>16GB</a:t>
                      </a:r>
                      <a:endParaRPr lang="en-US" sz="22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Arial"/>
                      </a:endParaRPr>
                    </a:p>
                  </a:txBody>
                  <a:tcPr marL="18360" marR="18360">
                    <a:lnL w="12240">
                      <a:solidFill>
                        <a:srgbClr val="000000"/>
                      </a:solidFill>
                      <a:prstDash val="solid"/>
                    </a:lnL>
                    <a:lnR w="12240">
                      <a:solidFill>
                        <a:srgbClr val="000000"/>
                      </a:solidFill>
                      <a:prstDash val="solid"/>
                    </a:lnR>
                    <a:lnT w="12240">
                      <a:solidFill>
                        <a:srgbClr val="000000"/>
                      </a:solidFill>
                      <a:prstDash val="solid"/>
                    </a:lnT>
                    <a:lnB w="1224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lnSpc>
                          <a:spcPct val="100000"/>
                        </a:lnSpc>
                      </a:pPr>
                      <a:r>
                        <a:rPr lang="en-US" sz="2200" b="0" u="none" strike="noStrike">
                          <a:solidFill>
                            <a:srgbClr val="000000"/>
                          </a:solidFill>
                          <a:effectLst/>
                          <a:uFillTx/>
                          <a:latin typeface="Arial"/>
                          <a:ea typeface="DejaVu Sans"/>
                        </a:rPr>
                        <a:t>36.71%</a:t>
                      </a:r>
                      <a:endParaRPr lang="en-US" sz="22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Arial"/>
                      </a:endParaRPr>
                    </a:p>
                  </a:txBody>
                  <a:tcPr marL="36000" marR="36000">
                    <a:lnL w="12240">
                      <a:solidFill>
                        <a:srgbClr val="000000"/>
                      </a:solidFill>
                      <a:prstDash val="solid"/>
                    </a:lnL>
                    <a:lnR w="12240">
                      <a:solidFill>
                        <a:srgbClr val="000000"/>
                      </a:solidFill>
                      <a:prstDash val="solid"/>
                    </a:lnR>
                    <a:lnT w="12240">
                      <a:solidFill>
                        <a:srgbClr val="000000"/>
                      </a:solidFill>
                      <a:prstDash val="solid"/>
                    </a:lnT>
                    <a:lnB w="1224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4840">
                <a:tc>
                  <a:txBody>
                    <a:bodyPr/>
                    <a:lstStyle/>
                    <a:p>
                      <a:pPr algn="ctr" defTabSz="914400">
                        <a:lnSpc>
                          <a:spcPct val="100000"/>
                        </a:lnSpc>
                      </a:pPr>
                      <a:r>
                        <a:rPr lang="en-US" sz="2200" b="0" u="none" strike="noStrike">
                          <a:solidFill>
                            <a:srgbClr val="000000"/>
                          </a:solidFill>
                          <a:effectLst/>
                          <a:uFillTx/>
                          <a:latin typeface="Arial"/>
                          <a:ea typeface="DejaVu Sans"/>
                        </a:rPr>
                        <a:t>32GB</a:t>
                      </a:r>
                      <a:endParaRPr lang="en-US" sz="22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Arial"/>
                      </a:endParaRPr>
                    </a:p>
                  </a:txBody>
                  <a:tcPr marL="36000" marR="36000">
                    <a:lnL w="12240">
                      <a:solidFill>
                        <a:srgbClr val="000000"/>
                      </a:solidFill>
                      <a:prstDash val="solid"/>
                    </a:lnL>
                    <a:lnR w="12240">
                      <a:solidFill>
                        <a:srgbClr val="000000"/>
                      </a:solidFill>
                      <a:prstDash val="solid"/>
                    </a:lnR>
                    <a:lnT w="12240">
                      <a:solidFill>
                        <a:srgbClr val="000000"/>
                      </a:solidFill>
                      <a:prstDash val="solid"/>
                    </a:lnT>
                    <a:lnB w="1224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lnSpc>
                          <a:spcPct val="100000"/>
                        </a:lnSpc>
                      </a:pPr>
                      <a:r>
                        <a:rPr lang="en-US" sz="2200" b="0" u="none" strike="noStrike">
                          <a:solidFill>
                            <a:srgbClr val="000000"/>
                          </a:solidFill>
                          <a:effectLst/>
                          <a:uFillTx/>
                          <a:latin typeface="Arial"/>
                          <a:ea typeface="DejaVu Sans"/>
                        </a:rPr>
                        <a:t>46.94%</a:t>
                      </a:r>
                      <a:endParaRPr lang="en-US" sz="22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Arial"/>
                      </a:endParaRPr>
                    </a:p>
                  </a:txBody>
                  <a:tcPr marL="36000" marR="36000">
                    <a:lnL w="12240">
                      <a:solidFill>
                        <a:srgbClr val="000000"/>
                      </a:solidFill>
                      <a:prstDash val="solid"/>
                    </a:lnL>
                    <a:lnR w="12240">
                      <a:solidFill>
                        <a:srgbClr val="000000"/>
                      </a:solidFill>
                      <a:prstDash val="solid"/>
                    </a:lnR>
                    <a:lnT w="12240">
                      <a:solidFill>
                        <a:srgbClr val="000000"/>
                      </a:solidFill>
                      <a:prstDash val="solid"/>
                    </a:lnT>
                    <a:lnB w="1224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18" name="Tabulka 16"/>
          <p:cNvGraphicFramePr/>
          <p:nvPr/>
        </p:nvGraphicFramePr>
        <p:xfrm>
          <a:off x="5717160" y="3251160"/>
          <a:ext cx="2233800" cy="1706880"/>
        </p:xfrm>
        <a:graphic>
          <a:graphicData uri="http://schemas.openxmlformats.org/drawingml/2006/table">
            <a:tbl>
              <a:tblPr/>
              <a:tblGrid>
                <a:gridCol w="11167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170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33000">
                <a:tc gridSpan="2">
                  <a:txBody>
                    <a:bodyPr/>
                    <a:lstStyle/>
                    <a:p>
                      <a:pPr algn="ctr" defTabSz="914400">
                        <a:lnSpc>
                          <a:spcPct val="100000"/>
                        </a:lnSpc>
                      </a:pPr>
                      <a:r>
                        <a:rPr lang="en-US" sz="2200" b="1" u="none" strike="noStrike">
                          <a:solidFill>
                            <a:srgbClr val="000000"/>
                          </a:solidFill>
                          <a:effectLst/>
                          <a:uFillTx/>
                          <a:latin typeface="Arial"/>
                          <a:ea typeface="Arial"/>
                        </a:rPr>
                        <a:t>VRAM</a:t>
                      </a:r>
                      <a:endParaRPr lang="en-US" sz="22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Arial"/>
                      </a:endParaRPr>
                    </a:p>
                  </a:txBody>
                  <a:tcPr marL="36000" marR="36000">
                    <a:lnL w="7200">
                      <a:solidFill>
                        <a:srgbClr val="000000"/>
                      </a:solidFill>
                      <a:prstDash val="solid"/>
                    </a:lnL>
                    <a:lnR w="7200">
                      <a:solidFill>
                        <a:srgbClr val="000000"/>
                      </a:solidFill>
                      <a:prstDash val="solid"/>
                    </a:lnR>
                    <a:lnT w="7200">
                      <a:solidFill>
                        <a:srgbClr val="000000"/>
                      </a:solidFill>
                      <a:prstDash val="solid"/>
                    </a:lnT>
                    <a:lnB w="720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sz="18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Arial"/>
                      </a:endParaRPr>
                    </a:p>
                  </a:txBody>
                  <a:tcPr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3000">
                <a:tc>
                  <a:txBody>
                    <a:bodyPr/>
                    <a:lstStyle/>
                    <a:p>
                      <a:pPr algn="ctr" defTabSz="914400">
                        <a:lnSpc>
                          <a:spcPct val="100000"/>
                        </a:lnSpc>
                      </a:pPr>
                      <a:r>
                        <a:rPr lang="en-US" sz="2200" b="0" u="none" strike="noStrike">
                          <a:solidFill>
                            <a:srgbClr val="000000"/>
                          </a:solidFill>
                          <a:effectLst/>
                          <a:uFillTx/>
                          <a:latin typeface="Arial"/>
                          <a:ea typeface="DejaVu Sans"/>
                        </a:rPr>
                        <a:t>6GB</a:t>
                      </a:r>
                      <a:endParaRPr lang="en-US" sz="22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Arial"/>
                      </a:endParaRPr>
                    </a:p>
                  </a:txBody>
                  <a:tcPr marL="36000" marR="36000">
                    <a:lnL w="7200">
                      <a:solidFill>
                        <a:srgbClr val="000000"/>
                      </a:solidFill>
                      <a:prstDash val="solid"/>
                    </a:lnL>
                    <a:lnR w="7200">
                      <a:solidFill>
                        <a:srgbClr val="000000"/>
                      </a:solidFill>
                      <a:prstDash val="solid"/>
                    </a:lnR>
                    <a:lnT w="7200">
                      <a:solidFill>
                        <a:srgbClr val="000000"/>
                      </a:solidFill>
                      <a:prstDash val="solid"/>
                    </a:lnT>
                    <a:lnB w="720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lnSpc>
                          <a:spcPct val="100000"/>
                        </a:lnSpc>
                      </a:pPr>
                      <a:r>
                        <a:rPr lang="en-US" sz="2200" b="0" u="none" strike="noStrike">
                          <a:solidFill>
                            <a:srgbClr val="000000"/>
                          </a:solidFill>
                          <a:effectLst/>
                          <a:uFillTx/>
                          <a:latin typeface="Arial"/>
                          <a:ea typeface="Arial"/>
                        </a:rPr>
                        <a:t>9.64%</a:t>
                      </a:r>
                      <a:endParaRPr lang="en-US" sz="22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Arial"/>
                      </a:endParaRPr>
                    </a:p>
                  </a:txBody>
                  <a:tcPr marL="36000" marR="36000">
                    <a:lnL w="7200">
                      <a:solidFill>
                        <a:srgbClr val="000000"/>
                      </a:solidFill>
                      <a:prstDash val="solid"/>
                    </a:lnL>
                    <a:lnR w="7200">
                      <a:solidFill>
                        <a:srgbClr val="000000"/>
                      </a:solidFill>
                      <a:prstDash val="solid"/>
                    </a:lnR>
                    <a:lnT w="7200">
                      <a:solidFill>
                        <a:srgbClr val="000000"/>
                      </a:solidFill>
                      <a:prstDash val="solid"/>
                    </a:lnT>
                    <a:lnB w="720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3000">
                <a:tc>
                  <a:txBody>
                    <a:bodyPr/>
                    <a:lstStyle/>
                    <a:p>
                      <a:pPr algn="ctr" defTabSz="914400">
                        <a:lnSpc>
                          <a:spcPct val="100000"/>
                        </a:lnSpc>
                      </a:pPr>
                      <a:r>
                        <a:rPr lang="en-US" sz="2200" b="0" u="none" strike="noStrike">
                          <a:solidFill>
                            <a:srgbClr val="000000"/>
                          </a:solidFill>
                          <a:effectLst/>
                          <a:uFillTx/>
                          <a:latin typeface="Arial"/>
                          <a:ea typeface="Arial"/>
                        </a:rPr>
                        <a:t>8GB</a:t>
                      </a:r>
                      <a:endParaRPr lang="en-US" sz="22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Arial"/>
                      </a:endParaRPr>
                    </a:p>
                  </a:txBody>
                  <a:tcPr marL="36000" marR="36000">
                    <a:lnL w="7200">
                      <a:solidFill>
                        <a:srgbClr val="000000"/>
                      </a:solidFill>
                      <a:prstDash val="solid"/>
                    </a:lnL>
                    <a:lnR w="7200">
                      <a:solidFill>
                        <a:srgbClr val="000000"/>
                      </a:solidFill>
                      <a:prstDash val="solid"/>
                    </a:lnR>
                    <a:lnT w="7200">
                      <a:solidFill>
                        <a:srgbClr val="000000"/>
                      </a:solidFill>
                      <a:prstDash val="solid"/>
                    </a:lnT>
                    <a:lnB w="720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lnSpc>
                          <a:spcPct val="100000"/>
                        </a:lnSpc>
                      </a:pPr>
                      <a:r>
                        <a:rPr lang="en-US" sz="2200" b="0" u="none" strike="noStrike">
                          <a:solidFill>
                            <a:srgbClr val="000000"/>
                          </a:solidFill>
                          <a:effectLst/>
                          <a:uFillTx/>
                          <a:latin typeface="Arial"/>
                          <a:ea typeface="Arial"/>
                        </a:rPr>
                        <a:t>43.17%</a:t>
                      </a:r>
                      <a:endParaRPr lang="en-US" sz="22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Arial"/>
                      </a:endParaRPr>
                    </a:p>
                  </a:txBody>
                  <a:tcPr marL="36000" marR="36000">
                    <a:lnL w="7200">
                      <a:solidFill>
                        <a:srgbClr val="000000"/>
                      </a:solidFill>
                      <a:prstDash val="solid"/>
                    </a:lnL>
                    <a:lnR w="7200">
                      <a:solidFill>
                        <a:srgbClr val="000000"/>
                      </a:solidFill>
                      <a:prstDash val="solid"/>
                    </a:lnR>
                    <a:lnT w="7200">
                      <a:solidFill>
                        <a:srgbClr val="000000"/>
                      </a:solidFill>
                      <a:prstDash val="solid"/>
                    </a:lnT>
                    <a:lnB w="720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33000">
                <a:tc>
                  <a:txBody>
                    <a:bodyPr/>
                    <a:lstStyle/>
                    <a:p>
                      <a:pPr algn="ctr" defTabSz="914400">
                        <a:lnSpc>
                          <a:spcPct val="100000"/>
                        </a:lnSpc>
                      </a:pPr>
                      <a:r>
                        <a:rPr lang="en-US" sz="2200" b="0" u="none" strike="noStrike">
                          <a:solidFill>
                            <a:srgbClr val="000000"/>
                          </a:solidFill>
                          <a:effectLst/>
                          <a:uFillTx/>
                          <a:latin typeface="Arial"/>
                          <a:ea typeface="Arial"/>
                        </a:rPr>
                        <a:t>12GB</a:t>
                      </a:r>
                      <a:endParaRPr lang="en-US" sz="22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Arial"/>
                      </a:endParaRPr>
                    </a:p>
                  </a:txBody>
                  <a:tcPr marL="36000" marR="36000">
                    <a:lnL w="7200">
                      <a:solidFill>
                        <a:srgbClr val="000000"/>
                      </a:solidFill>
                      <a:prstDash val="solid"/>
                    </a:lnL>
                    <a:lnR w="7200">
                      <a:solidFill>
                        <a:srgbClr val="000000"/>
                      </a:solidFill>
                      <a:prstDash val="solid"/>
                    </a:lnR>
                    <a:lnT w="7200">
                      <a:solidFill>
                        <a:srgbClr val="000000"/>
                      </a:solidFill>
                      <a:prstDash val="solid"/>
                    </a:lnT>
                    <a:lnB w="720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lnSpc>
                          <a:spcPct val="100000"/>
                        </a:lnSpc>
                      </a:pPr>
                      <a:r>
                        <a:rPr lang="en-US" sz="2200" b="0" u="none" strike="noStrike">
                          <a:solidFill>
                            <a:srgbClr val="000000"/>
                          </a:solidFill>
                          <a:effectLst/>
                          <a:uFillTx/>
                          <a:latin typeface="Arial"/>
                          <a:ea typeface="Arial"/>
                        </a:rPr>
                        <a:t>24.21%</a:t>
                      </a:r>
                      <a:endParaRPr lang="en-US" sz="22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Arial"/>
                      </a:endParaRPr>
                    </a:p>
                  </a:txBody>
                  <a:tcPr marL="36000" marR="36000">
                    <a:lnL w="7200">
                      <a:solidFill>
                        <a:srgbClr val="000000"/>
                      </a:solidFill>
                      <a:prstDash val="solid"/>
                    </a:lnL>
                    <a:lnR w="7200">
                      <a:solidFill>
                        <a:srgbClr val="000000"/>
                      </a:solidFill>
                      <a:prstDash val="solid"/>
                    </a:lnR>
                    <a:lnT w="7200">
                      <a:solidFill>
                        <a:srgbClr val="000000"/>
                      </a:solidFill>
                      <a:prstDash val="solid"/>
                    </a:lnT>
                    <a:lnB w="720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04000" y="483840"/>
            <a:ext cx="9071280" cy="430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spAutoFit/>
          </a:bodyPr>
          <a:lstStyle/>
          <a:p>
            <a:pPr indent="0" defTabSz="457200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2800" b="1" u="none" strike="noStrike">
                <a:solidFill>
                  <a:srgbClr val="158466"/>
                </a:solidFill>
                <a:effectLst/>
                <a:uFillTx/>
                <a:latin typeface="Garamond"/>
                <a:ea typeface="DejaVu Sans"/>
              </a:rPr>
              <a:t>Problem</a:t>
            </a:r>
            <a:endParaRPr lang="cs-CZ" sz="2800" b="0" u="none" strike="noStrik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3839040" cy="3287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181080" indent="-181080" defTabSz="914400">
              <a:lnSpc>
                <a:spcPct val="150000"/>
              </a:lnSpc>
              <a:spcBef>
                <a:spcPts val="300"/>
              </a:spcBef>
              <a:buClr>
                <a:srgbClr val="CC9900"/>
              </a:buClr>
              <a:buSzPct val="65000"/>
              <a:buFont typeface="Wingdings" charset="2"/>
              <a:buChar char=""/>
            </a:pPr>
            <a:r>
              <a:rPr lang="en-US" sz="1500" b="1" u="none" strike="noStrike">
                <a:solidFill>
                  <a:srgbClr val="000000"/>
                </a:solidFill>
                <a:effectLst/>
                <a:uFillTx/>
                <a:latin typeface="Arial"/>
                <a:ea typeface="DejaVu Sans"/>
              </a:rPr>
              <a:t>We want to create a game</a:t>
            </a:r>
            <a:br>
              <a:rPr sz="1500"/>
            </a:br>
            <a:r>
              <a:rPr lang="en-US" sz="1500" b="1" u="none" strike="noStrike">
                <a:solidFill>
                  <a:srgbClr val="000000"/>
                </a:solidFill>
                <a:effectLst/>
                <a:uFillTx/>
                <a:latin typeface="Arial"/>
                <a:ea typeface="DejaVu Sans"/>
              </a:rPr>
              <a:t> </a:t>
            </a:r>
            <a:endParaRPr lang="cs-CZ" sz="1500" b="0" u="none" strike="noStrik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marL="181080" indent="-181080" defTabSz="914400">
              <a:lnSpc>
                <a:spcPct val="150000"/>
              </a:lnSpc>
              <a:spcBef>
                <a:spcPts val="300"/>
              </a:spcBef>
              <a:buClr>
                <a:srgbClr val="CC9900"/>
              </a:buClr>
              <a:buSzPct val="65000"/>
              <a:buFont typeface="Wingdings" charset="2"/>
              <a:buChar char=""/>
            </a:pPr>
            <a:r>
              <a:rPr lang="en-US" sz="1500" b="1" u="none" strike="noStrike">
                <a:solidFill>
                  <a:srgbClr val="000000"/>
                </a:solidFill>
                <a:effectLst/>
                <a:uFillTx/>
                <a:latin typeface="Arial"/>
                <a:ea typeface="DejaVu Sans"/>
              </a:rPr>
              <a:t>Big number of bullets and particles</a:t>
            </a:r>
            <a:br>
              <a:rPr sz="1500"/>
            </a:br>
            <a:r>
              <a:rPr lang="en-US" sz="1500" b="1" u="none" strike="noStrike">
                <a:solidFill>
                  <a:srgbClr val="000000"/>
                </a:solidFill>
                <a:effectLst/>
                <a:uFillTx/>
                <a:latin typeface="Arial"/>
                <a:ea typeface="DejaVu Sans"/>
              </a:rPr>
              <a:t>flying around at all times</a:t>
            </a:r>
            <a:endParaRPr lang="cs-CZ" sz="1500" b="0" u="none" strike="noStrik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marL="181080" indent="0" defTabSz="914400">
              <a:lnSpc>
                <a:spcPct val="150000"/>
              </a:lnSpc>
              <a:spcBef>
                <a:spcPts val="300"/>
              </a:spcBef>
              <a:buNone/>
              <a:tabLst>
                <a:tab pos="0" algn="l"/>
              </a:tabLst>
            </a:pPr>
            <a:endParaRPr lang="cs-CZ" sz="1500" b="0" u="none" strike="noStrik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marL="181080" indent="-181080" defTabSz="914400">
              <a:lnSpc>
                <a:spcPct val="150000"/>
              </a:lnSpc>
              <a:spcBef>
                <a:spcPts val="300"/>
              </a:spcBef>
              <a:buClr>
                <a:srgbClr val="CC9900"/>
              </a:buClr>
              <a:buSzPct val="65000"/>
              <a:buFont typeface="Wingdings" charset="2"/>
              <a:buChar char=""/>
              <a:tabLst>
                <a:tab pos="0" algn="l"/>
              </a:tabLst>
            </a:pPr>
            <a:r>
              <a:rPr lang="en-US" sz="1500" b="1" u="none" strike="noStrike">
                <a:solidFill>
                  <a:srgbClr val="000000"/>
                </a:solidFill>
                <a:effectLst/>
                <a:uFillTx/>
                <a:latin typeface="Arial"/>
                <a:ea typeface="DejaVu Sans"/>
              </a:rPr>
              <a:t>System slows down and game crashes</a:t>
            </a:r>
            <a:endParaRPr lang="cs-CZ" sz="1500" b="0" u="none" strike="noStrik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pic>
        <p:nvPicPr>
          <p:cNvPr id="21" name="Picture 1"/>
          <p:cNvPicPr/>
          <p:nvPr/>
        </p:nvPicPr>
        <p:blipFill>
          <a:blip r:embed="rId2"/>
          <a:stretch/>
        </p:blipFill>
        <p:spPr>
          <a:xfrm>
            <a:off x="4264920" y="1371600"/>
            <a:ext cx="5660640" cy="2971440"/>
          </a:xfrm>
          <a:prstGeom prst="rect">
            <a:avLst/>
          </a:prstGeom>
          <a:noFill/>
          <a:ln w="18360">
            <a:solidFill>
              <a:srgbClr val="000000"/>
            </a:solidFill>
            <a:rou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504000" y="225720"/>
            <a:ext cx="9071280" cy="946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spAutoFit/>
          </a:bodyPr>
          <a:lstStyle/>
          <a:p>
            <a:pPr indent="0" defTabSz="457200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2800" b="1" u="none" strike="noStrike">
                <a:solidFill>
                  <a:srgbClr val="158466"/>
                </a:solidFill>
                <a:effectLst/>
                <a:uFillTx/>
                <a:latin typeface="Garamond"/>
                <a:ea typeface="DejaVu Sans"/>
              </a:rPr>
              <a:t>Problem analysis</a:t>
            </a:r>
            <a:endParaRPr lang="cs-CZ" sz="2800" b="0" u="none" strike="noStrik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/>
          </p:nvPr>
        </p:nvSpPr>
        <p:spPr>
          <a:xfrm>
            <a:off x="457200" y="1143000"/>
            <a:ext cx="9071280" cy="9590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181080" indent="-181080" defTabSz="914400">
              <a:lnSpc>
                <a:spcPct val="100000"/>
              </a:lnSpc>
              <a:spcBef>
                <a:spcPts val="300"/>
              </a:spcBef>
              <a:buClr>
                <a:srgbClr val="CC9900"/>
              </a:buClr>
              <a:buSzPct val="65000"/>
              <a:buFont typeface="Wingdings" charset="2"/>
              <a:buChar char=""/>
            </a:pPr>
            <a:r>
              <a:rPr lang="en-US" sz="1500" b="1" u="none" strike="noStrike">
                <a:solidFill>
                  <a:srgbClr val="000000"/>
                </a:solidFill>
                <a:effectLst/>
                <a:uFillTx/>
                <a:latin typeface="Arial"/>
                <a:ea typeface="DejaVu Sans"/>
              </a:rPr>
              <a:t>The actual problem lies within the particle system</a:t>
            </a:r>
            <a:endParaRPr lang="cs-CZ" sz="1500" b="0" u="none" strike="noStrik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marL="181080" indent="0" defTabSz="914400">
              <a:lnSpc>
                <a:spcPct val="100000"/>
              </a:lnSpc>
              <a:spcBef>
                <a:spcPts val="300"/>
              </a:spcBef>
              <a:buNone/>
              <a:tabLst>
                <a:tab pos="0" algn="l"/>
              </a:tabLst>
            </a:pPr>
            <a:endParaRPr lang="cs-CZ" sz="1500" b="0" u="none" strike="noStrik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marL="181080" indent="-181080" defTabSz="914400">
              <a:lnSpc>
                <a:spcPct val="100000"/>
              </a:lnSpc>
              <a:spcBef>
                <a:spcPts val="300"/>
              </a:spcBef>
              <a:buClr>
                <a:srgbClr val="CC9900"/>
              </a:buClr>
              <a:buSzPct val="65000"/>
              <a:buFont typeface="Wingdings" charset="2"/>
              <a:buChar char=""/>
              <a:tabLst>
                <a:tab pos="0" algn="l"/>
              </a:tabLst>
            </a:pPr>
            <a:r>
              <a:rPr lang="en-US" sz="1500" b="1" u="none" strike="noStrike">
                <a:solidFill>
                  <a:srgbClr val="000000"/>
                </a:solidFill>
                <a:effectLst/>
                <a:uFillTx/>
                <a:latin typeface="Arial"/>
                <a:ea typeface="DejaVu Sans"/>
              </a:rPr>
              <a:t>Each particle was represented by a separate object</a:t>
            </a:r>
            <a:endParaRPr lang="cs-CZ" sz="1500" b="0" u="none" strike="noStrik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pic>
        <p:nvPicPr>
          <p:cNvPr id="24" name="Picture 2" descr="Flyweight pattern problem"/>
          <p:cNvPicPr/>
          <p:nvPr/>
        </p:nvPicPr>
        <p:blipFill>
          <a:blip r:embed="rId2"/>
          <a:stretch/>
        </p:blipFill>
        <p:spPr>
          <a:xfrm>
            <a:off x="457200" y="2064600"/>
            <a:ext cx="8686440" cy="3421440"/>
          </a:xfrm>
          <a:prstGeom prst="rect">
            <a:avLst/>
          </a:prstGeom>
          <a:noFill/>
          <a:ln w="0"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laceHolder 1"/>
          <p:cNvSpPr>
            <a:spLocks noGrp="1"/>
          </p:cNvSpPr>
          <p:nvPr>
            <p:ph type="title"/>
          </p:nvPr>
        </p:nvSpPr>
        <p:spPr>
          <a:xfrm>
            <a:off x="504000" y="225720"/>
            <a:ext cx="9071280" cy="946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spAutoFit/>
          </a:bodyPr>
          <a:lstStyle/>
          <a:p>
            <a:pPr indent="0" defTabSz="457200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2800" b="1" u="none" strike="noStrike">
                <a:solidFill>
                  <a:srgbClr val="158466"/>
                </a:solidFill>
                <a:effectLst/>
                <a:uFillTx/>
                <a:latin typeface="Garamond"/>
                <a:ea typeface="DejaVu Sans"/>
              </a:rPr>
              <a:t>Solution</a:t>
            </a:r>
            <a:endParaRPr lang="cs-CZ" sz="2800" b="0" u="none" strike="noStrik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26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5896440" cy="1187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181080" indent="-181080" defTabSz="914400">
              <a:lnSpc>
                <a:spcPct val="100000"/>
              </a:lnSpc>
              <a:spcBef>
                <a:spcPts val="300"/>
              </a:spcBef>
              <a:buClr>
                <a:srgbClr val="CC9900"/>
              </a:buClr>
              <a:buSzPct val="65000"/>
              <a:buFont typeface="Wingdings" charset="2"/>
              <a:buChar char=""/>
            </a:pPr>
            <a:r>
              <a:rPr lang="en-US" sz="1500" b="1" u="none" strike="noStrike">
                <a:solidFill>
                  <a:srgbClr val="000000"/>
                </a:solidFill>
                <a:effectLst/>
                <a:uFillTx/>
                <a:latin typeface="Arial"/>
                <a:ea typeface="DejaVu Sans"/>
              </a:rPr>
              <a:t>Some fields are almost identical across all particles</a:t>
            </a:r>
            <a:endParaRPr lang="cs-CZ" sz="1500" b="0" u="none" strike="noStrik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marL="181080" indent="0" defTabSz="914400">
              <a:lnSpc>
                <a:spcPct val="100000"/>
              </a:lnSpc>
              <a:spcBef>
                <a:spcPts val="300"/>
              </a:spcBef>
              <a:buNone/>
              <a:tabLst>
                <a:tab pos="0" algn="l"/>
              </a:tabLst>
            </a:pPr>
            <a:endParaRPr lang="cs-CZ" sz="1500" b="0" u="none" strike="noStrik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marL="181080" indent="-181080" defTabSz="914400">
              <a:lnSpc>
                <a:spcPct val="100000"/>
              </a:lnSpc>
              <a:spcBef>
                <a:spcPts val="300"/>
              </a:spcBef>
              <a:buClr>
                <a:srgbClr val="CC9900"/>
              </a:buClr>
              <a:buSzPct val="65000"/>
              <a:buFont typeface="Wingdings" charset="2"/>
              <a:buChar char=""/>
              <a:tabLst>
                <a:tab pos="0" algn="l"/>
              </a:tabLst>
            </a:pPr>
            <a:r>
              <a:rPr lang="en-US" sz="1500" b="1" u="none" strike="noStrike">
                <a:solidFill>
                  <a:srgbClr val="000000"/>
                </a:solidFill>
                <a:effectLst/>
                <a:uFillTx/>
                <a:latin typeface="Arial"/>
                <a:ea typeface="DejaVu Sans"/>
              </a:rPr>
              <a:t>We can separate fields depending on how unique they are</a:t>
            </a:r>
            <a:endParaRPr lang="cs-CZ" sz="1500" b="0" u="none" strike="noStrik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marL="181080" indent="0" defTabSz="914400">
              <a:lnSpc>
                <a:spcPct val="100000"/>
              </a:lnSpc>
              <a:spcBef>
                <a:spcPts val="300"/>
              </a:spcBef>
              <a:buNone/>
              <a:tabLst>
                <a:tab pos="0" algn="l"/>
              </a:tabLst>
            </a:pPr>
            <a:r>
              <a:rPr lang="en-US" sz="1500" b="1" u="none" strike="noStrike">
                <a:solidFill>
                  <a:srgbClr val="000000"/>
                </a:solidFill>
                <a:effectLst/>
                <a:uFillTx/>
                <a:latin typeface="Arial"/>
                <a:ea typeface="DejaVu Sans"/>
              </a:rPr>
              <a:t> </a:t>
            </a:r>
            <a:endParaRPr lang="cs-CZ" sz="1500" b="0" u="none" strike="noStrik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pic>
        <p:nvPicPr>
          <p:cNvPr id="27" name="Picture 3"/>
          <p:cNvPicPr/>
          <p:nvPr/>
        </p:nvPicPr>
        <p:blipFill>
          <a:blip r:embed="rId2"/>
          <a:stretch/>
        </p:blipFill>
        <p:spPr>
          <a:xfrm>
            <a:off x="1168560" y="2057400"/>
            <a:ext cx="7289280" cy="3530520"/>
          </a:xfrm>
          <a:prstGeom prst="rect">
            <a:avLst/>
          </a:prstGeom>
          <a:noFill/>
          <a:ln w="0"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504000" y="225720"/>
            <a:ext cx="9071280" cy="946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spAutoFit/>
          </a:bodyPr>
          <a:lstStyle/>
          <a:p>
            <a:pPr indent="0" defTabSz="914400">
              <a:lnSpc>
                <a:spcPct val="90000"/>
              </a:lnSpc>
              <a:buNone/>
              <a:tabLst>
                <a:tab pos="0" algn="l"/>
              </a:tabLst>
            </a:pPr>
            <a:r>
              <a:rPr lang="en-US" sz="2800" b="1" u="none" strike="noStrike">
                <a:solidFill>
                  <a:srgbClr val="158466"/>
                </a:solidFill>
                <a:effectLst/>
                <a:uFillTx/>
                <a:latin typeface="Garamond"/>
                <a:ea typeface="DejaVu Sans"/>
              </a:rPr>
              <a:t>Flyweight object</a:t>
            </a:r>
            <a:r>
              <a:rPr lang="en-US" sz="2800" b="1" u="none" strike="noStrike">
                <a:solidFill>
                  <a:srgbClr val="158466"/>
                </a:solidFill>
                <a:effectLst/>
                <a:uFillTx/>
                <a:latin typeface="Arial"/>
                <a:ea typeface="DejaVu Sans"/>
              </a:rPr>
              <a:t> </a:t>
            </a:r>
            <a:endParaRPr lang="cs-CZ" sz="2800" b="0" u="none" strike="noStrik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296240" cy="3287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181080" indent="-181080" defTabSz="914400">
              <a:lnSpc>
                <a:spcPct val="100000"/>
              </a:lnSpc>
              <a:spcBef>
                <a:spcPts val="300"/>
              </a:spcBef>
              <a:buClr>
                <a:srgbClr val="CC9900"/>
              </a:buClr>
              <a:buSzPct val="65000"/>
              <a:buFont typeface="Wingdings" charset="2"/>
              <a:buChar char=""/>
            </a:pPr>
            <a:r>
              <a:rPr lang="en-US" sz="1500" b="1" u="none" strike="noStrike">
                <a:solidFill>
                  <a:srgbClr val="000000"/>
                </a:solidFill>
                <a:effectLst/>
                <a:uFillTx/>
                <a:latin typeface="Arial"/>
                <a:ea typeface="DejaVu Sans"/>
              </a:rPr>
              <a:t>Flyweight object (Particle)</a:t>
            </a:r>
            <a:endParaRPr lang="cs-CZ" sz="1500" b="0" u="none" strike="noStrik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marL="541440" lvl="1" indent="-181080" defTabSz="914400">
              <a:lnSpc>
                <a:spcPct val="100000"/>
              </a:lnSpc>
              <a:spcBef>
                <a:spcPts val="1134"/>
              </a:spcBef>
              <a:buClr>
                <a:srgbClr val="CC9900"/>
              </a:buClr>
              <a:buSzPct val="65000"/>
              <a:buFont typeface="Wingdings" charset="2"/>
              <a:buChar char=""/>
            </a:pPr>
            <a:r>
              <a:rPr lang="en-US" sz="1400" b="0" u="none" strike="noStrike">
                <a:solidFill>
                  <a:srgbClr val="000000"/>
                </a:solidFill>
                <a:effectLst/>
                <a:uFillTx/>
                <a:latin typeface="Arial"/>
                <a:ea typeface="DejaVu Sans"/>
              </a:rPr>
              <a:t>Stores </a:t>
            </a:r>
            <a:r>
              <a:rPr lang="en-US" sz="1400" b="1" u="none" strike="noStrike">
                <a:solidFill>
                  <a:srgbClr val="000000"/>
                </a:solidFill>
                <a:effectLst/>
                <a:uFillTx/>
                <a:latin typeface="Arial"/>
                <a:ea typeface="DejaVu Sans"/>
              </a:rPr>
              <a:t>intrinsic</a:t>
            </a:r>
            <a:r>
              <a:rPr lang="en-US" sz="1400" b="0" u="none" strike="noStrike">
                <a:solidFill>
                  <a:srgbClr val="000000"/>
                </a:solidFill>
                <a:effectLst/>
                <a:uFillTx/>
                <a:latin typeface="Arial"/>
                <a:ea typeface="DejaVu Sans"/>
              </a:rPr>
              <a:t> values</a:t>
            </a:r>
            <a:endParaRPr lang="cs-CZ" sz="1400" b="0" u="none" strike="noStrik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marL="541440" lvl="1" indent="-181080" defTabSz="914400">
              <a:lnSpc>
                <a:spcPct val="100000"/>
              </a:lnSpc>
              <a:spcBef>
                <a:spcPts val="1134"/>
              </a:spcBef>
              <a:buClr>
                <a:srgbClr val="CC9900"/>
              </a:buClr>
              <a:buSzPct val="65000"/>
              <a:buFont typeface="Wingdings" charset="2"/>
              <a:buChar char=""/>
            </a:pPr>
            <a:r>
              <a:rPr lang="en-US" sz="1400" b="0" u="none" strike="noStrike">
                <a:solidFill>
                  <a:srgbClr val="000000"/>
                </a:solidFill>
                <a:effectLst/>
                <a:uFillTx/>
                <a:latin typeface="Arial"/>
                <a:ea typeface="DejaVu Sans"/>
              </a:rPr>
              <a:t>Immutable</a:t>
            </a:r>
            <a:endParaRPr lang="cs-CZ" sz="1400" b="0" u="none" strike="noStrik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marL="541440" lvl="1" indent="-181080" defTabSz="914400">
              <a:lnSpc>
                <a:spcPct val="100000"/>
              </a:lnSpc>
              <a:spcBef>
                <a:spcPts val="1134"/>
              </a:spcBef>
              <a:buClr>
                <a:srgbClr val="CC9900"/>
              </a:buClr>
              <a:buSzPct val="65000"/>
              <a:buFont typeface="Wingdings" charset="2"/>
              <a:buChar char=""/>
            </a:pPr>
            <a:r>
              <a:rPr lang="en-US" sz="1400" b="0" u="none" strike="noStrike">
                <a:solidFill>
                  <a:srgbClr val="000000"/>
                </a:solidFill>
                <a:effectLst/>
                <a:uFillTx/>
                <a:latin typeface="Arial"/>
                <a:ea typeface="DejaVu Sans"/>
              </a:rPr>
              <a:t>Can be reused for different context</a:t>
            </a:r>
            <a:endParaRPr lang="cs-CZ" sz="1400" b="0" u="none" strike="noStrik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marL="541440" indent="0" defTabSz="914400">
              <a:lnSpc>
                <a:spcPct val="100000"/>
              </a:lnSpc>
              <a:spcBef>
                <a:spcPts val="1134"/>
              </a:spcBef>
              <a:buNone/>
              <a:tabLst>
                <a:tab pos="0" algn="l"/>
              </a:tabLst>
            </a:pPr>
            <a:endParaRPr lang="cs-CZ" sz="1400" b="0" u="none" strike="noStrik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marL="181080" indent="-181080" defTabSz="914400">
              <a:lnSpc>
                <a:spcPct val="100000"/>
              </a:lnSpc>
              <a:spcBef>
                <a:spcPts val="320"/>
              </a:spcBef>
              <a:buClr>
                <a:srgbClr val="CC9900"/>
              </a:buClr>
              <a:buSzPct val="65000"/>
              <a:buFont typeface="Wingdings" charset="2"/>
              <a:buChar char=""/>
              <a:tabLst>
                <a:tab pos="0" algn="l"/>
              </a:tabLst>
            </a:pPr>
            <a:r>
              <a:rPr lang="en-US" sz="1600" b="1" u="none" strike="noStrike">
                <a:solidFill>
                  <a:srgbClr val="000000"/>
                </a:solidFill>
                <a:effectLst/>
                <a:uFillTx/>
                <a:latin typeface="Arial"/>
                <a:ea typeface="DejaVu Sans"/>
              </a:rPr>
              <a:t>Unique state (MovingParticle)</a:t>
            </a:r>
            <a:endParaRPr lang="cs-CZ" sz="1600" b="0" u="none" strike="noStrik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marL="541440" lvl="1" indent="-181080" defTabSz="914400">
              <a:lnSpc>
                <a:spcPct val="100000"/>
              </a:lnSpc>
              <a:spcBef>
                <a:spcPts val="1134"/>
              </a:spcBef>
              <a:buClr>
                <a:srgbClr val="CC9900"/>
              </a:buClr>
              <a:buSzPct val="65000"/>
              <a:buFont typeface="Wingdings" charset="2"/>
              <a:buChar char=""/>
              <a:tabLst>
                <a:tab pos="0" algn="l"/>
              </a:tabLst>
            </a:pPr>
            <a:r>
              <a:rPr lang="en-US" sz="1400" b="0" u="none" strike="noStrike">
                <a:solidFill>
                  <a:srgbClr val="000000"/>
                </a:solidFill>
                <a:effectLst/>
                <a:uFillTx/>
                <a:latin typeface="Arial"/>
                <a:ea typeface="DejaVu Sans"/>
              </a:rPr>
              <a:t>Stores </a:t>
            </a:r>
            <a:r>
              <a:rPr lang="en-US" sz="1400" b="1" u="none" strike="noStrike">
                <a:solidFill>
                  <a:srgbClr val="000000"/>
                </a:solidFill>
                <a:effectLst/>
                <a:uFillTx/>
                <a:latin typeface="Arial"/>
                <a:ea typeface="DejaVu Sans"/>
              </a:rPr>
              <a:t>extrinsic</a:t>
            </a:r>
            <a:r>
              <a:rPr lang="en-US" sz="1400" b="0" u="none" strike="noStrike">
                <a:solidFill>
                  <a:srgbClr val="000000"/>
                </a:solidFill>
                <a:effectLst/>
                <a:uFillTx/>
                <a:latin typeface="Arial"/>
                <a:ea typeface="DejaVu Sans"/>
              </a:rPr>
              <a:t> values</a:t>
            </a:r>
            <a:endParaRPr lang="cs-CZ" sz="1400" b="0" u="none" strike="noStrik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marL="541440" lvl="1" indent="-181080" defTabSz="914400">
              <a:lnSpc>
                <a:spcPct val="100000"/>
              </a:lnSpc>
              <a:spcBef>
                <a:spcPts val="1134"/>
              </a:spcBef>
              <a:buClr>
                <a:srgbClr val="CC9900"/>
              </a:buClr>
              <a:buSzPct val="65000"/>
              <a:buFont typeface="Wingdings" charset="2"/>
              <a:buChar char=""/>
              <a:tabLst>
                <a:tab pos="0" algn="l"/>
              </a:tabLst>
            </a:pPr>
            <a:r>
              <a:rPr lang="en-US" sz="1400" b="0" u="none" strike="noStrike">
                <a:solidFill>
                  <a:srgbClr val="000000"/>
                </a:solidFill>
                <a:effectLst/>
                <a:uFillTx/>
                <a:latin typeface="Arial"/>
                <a:ea typeface="DejaVu Sans"/>
              </a:rPr>
              <a:t>Handled by the client</a:t>
            </a:r>
            <a:endParaRPr lang="cs-CZ" sz="1400" b="0" u="none" strike="noStrik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marL="541440" lvl="1" indent="-181080" defTabSz="914400">
              <a:lnSpc>
                <a:spcPct val="100000"/>
              </a:lnSpc>
              <a:spcBef>
                <a:spcPts val="1134"/>
              </a:spcBef>
              <a:buClr>
                <a:srgbClr val="CC9900"/>
              </a:buClr>
              <a:buSzPct val="65000"/>
              <a:buFont typeface="Wingdings" charset="2"/>
              <a:buChar char=""/>
              <a:tabLst>
                <a:tab pos="0" algn="l"/>
              </a:tabLst>
            </a:pPr>
            <a:r>
              <a:rPr lang="en-US" sz="1400" b="0" u="none" strike="noStrike">
                <a:solidFill>
                  <a:srgbClr val="000000"/>
                </a:solidFill>
                <a:effectLst/>
                <a:uFillTx/>
                <a:latin typeface="Arial"/>
                <a:ea typeface="DejaVu Sans"/>
              </a:rPr>
              <a:t>Passed to relevant methods inside Flyweight</a:t>
            </a:r>
            <a:endParaRPr lang="cs-CZ" sz="1400" b="0" u="none" strike="noStrik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pic>
        <p:nvPicPr>
          <p:cNvPr id="30" name="Picture 4"/>
          <p:cNvPicPr/>
          <p:nvPr/>
        </p:nvPicPr>
        <p:blipFill>
          <a:blip r:embed="rId2"/>
          <a:stretch/>
        </p:blipFill>
        <p:spPr>
          <a:xfrm>
            <a:off x="5330880" y="226080"/>
            <a:ext cx="4041360" cy="5333760"/>
          </a:xfrm>
          <a:prstGeom prst="rect">
            <a:avLst/>
          </a:prstGeom>
          <a:noFill/>
          <a:ln w="0"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04000" y="225720"/>
            <a:ext cx="9071280" cy="946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spAutoFit/>
          </a:bodyPr>
          <a:lstStyle/>
          <a:p>
            <a:pPr indent="0" defTabSz="457200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2800" b="1" u="none" strike="noStrike">
                <a:solidFill>
                  <a:srgbClr val="158466"/>
                </a:solidFill>
                <a:effectLst/>
                <a:uFillTx/>
                <a:latin typeface="Garamond"/>
                <a:ea typeface="DejaVu Sans"/>
              </a:rPr>
              <a:t>Basic structure</a:t>
            </a:r>
            <a:endParaRPr lang="cs-CZ" sz="2800" b="0" u="none" strike="noStrik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pic>
        <p:nvPicPr>
          <p:cNvPr id="32" name="Picture 5"/>
          <p:cNvPicPr/>
          <p:nvPr/>
        </p:nvPicPr>
        <p:blipFill>
          <a:blip r:embed="rId2"/>
          <a:stretch/>
        </p:blipFill>
        <p:spPr>
          <a:xfrm>
            <a:off x="0" y="1401120"/>
            <a:ext cx="10079640" cy="3380760"/>
          </a:xfrm>
          <a:prstGeom prst="rect">
            <a:avLst/>
          </a:prstGeom>
          <a:noFill/>
          <a:ln w="0"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PlaceHolder 1"/>
          <p:cNvSpPr>
            <a:spLocks noGrp="1"/>
          </p:cNvSpPr>
          <p:nvPr>
            <p:ph type="title"/>
          </p:nvPr>
        </p:nvSpPr>
        <p:spPr>
          <a:xfrm>
            <a:off x="504000" y="225720"/>
            <a:ext cx="9071280" cy="946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spAutoFit/>
          </a:bodyPr>
          <a:lstStyle/>
          <a:p>
            <a:pPr indent="0" defTabSz="457200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2800" b="1" u="none" strike="noStrike">
                <a:solidFill>
                  <a:srgbClr val="158466"/>
                </a:solidFill>
                <a:effectLst/>
                <a:uFillTx/>
                <a:latin typeface="Garamond"/>
                <a:ea typeface="DejaVu Sans"/>
              </a:rPr>
              <a:t>Flyweight factory</a:t>
            </a:r>
            <a:endParaRPr lang="cs-CZ" sz="2800" b="0" u="none" strike="noStrik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34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296240" cy="9590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181080" indent="-181080" defTabSz="914400">
              <a:lnSpc>
                <a:spcPct val="100000"/>
              </a:lnSpc>
              <a:spcBef>
                <a:spcPts val="300"/>
              </a:spcBef>
              <a:buClr>
                <a:srgbClr val="CC9900"/>
              </a:buClr>
              <a:buSzPct val="65000"/>
              <a:buFont typeface="Wingdings" charset="2"/>
              <a:buChar char=""/>
            </a:pPr>
            <a:r>
              <a:rPr lang="en-US" sz="1500" b="1" u="none" strike="noStrike">
                <a:solidFill>
                  <a:srgbClr val="000000"/>
                </a:solidFill>
                <a:effectLst/>
                <a:uFillTx/>
                <a:latin typeface="Arial"/>
                <a:ea typeface="DejaVu Sans"/>
              </a:rPr>
              <a:t>Manages creation and reuse of FW objects</a:t>
            </a:r>
            <a:endParaRPr lang="cs-CZ" sz="1500" b="0" u="none" strike="noStrik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marL="181080" indent="0" defTabSz="914400">
              <a:lnSpc>
                <a:spcPct val="100000"/>
              </a:lnSpc>
              <a:spcBef>
                <a:spcPts val="300"/>
              </a:spcBef>
              <a:buNone/>
              <a:tabLst>
                <a:tab pos="0" algn="l"/>
              </a:tabLst>
            </a:pPr>
            <a:endParaRPr lang="cs-CZ" sz="1500" b="0" u="none" strike="noStrik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marL="181080" indent="-181080" defTabSz="914400">
              <a:lnSpc>
                <a:spcPct val="100000"/>
              </a:lnSpc>
              <a:spcBef>
                <a:spcPts val="300"/>
              </a:spcBef>
              <a:buClr>
                <a:srgbClr val="CC9900"/>
              </a:buClr>
              <a:buSzPct val="65000"/>
              <a:buFont typeface="Wingdings" charset="2"/>
              <a:buChar char=""/>
              <a:tabLst>
                <a:tab pos="0" algn="l"/>
              </a:tabLst>
            </a:pPr>
            <a:r>
              <a:rPr lang="en-US" sz="1500" b="1" u="none" strike="noStrike">
                <a:solidFill>
                  <a:srgbClr val="000000"/>
                </a:solidFill>
                <a:effectLst/>
                <a:uFillTx/>
                <a:latin typeface="Arial"/>
                <a:ea typeface="DejaVu Sans"/>
              </a:rPr>
              <a:t>Lazy initialization</a:t>
            </a:r>
            <a:endParaRPr lang="cs-CZ" sz="1500" b="0" u="none" strike="noStrik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pic>
        <p:nvPicPr>
          <p:cNvPr id="35" name="Picture 6"/>
          <p:cNvPicPr/>
          <p:nvPr/>
        </p:nvPicPr>
        <p:blipFill>
          <a:blip r:embed="rId2"/>
          <a:stretch/>
        </p:blipFill>
        <p:spPr>
          <a:xfrm>
            <a:off x="2428920" y="1533960"/>
            <a:ext cx="6486120" cy="3952080"/>
          </a:xfrm>
          <a:prstGeom prst="rect">
            <a:avLst/>
          </a:prstGeom>
          <a:noFill/>
          <a:ln w="0"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LibreOffice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8A303"/>
      </a:accent1>
      <a:accent2>
        <a:srgbClr val="0369A3"/>
      </a:accent2>
      <a:accent3>
        <a:srgbClr val="A33E03"/>
      </a:accent3>
      <a:accent4>
        <a:srgbClr val="8E03A3"/>
      </a:accent4>
      <a:accent5>
        <a:srgbClr val="C99C00"/>
      </a:accent5>
      <a:accent6>
        <a:srgbClr val="C9211E"/>
      </a:accent6>
      <a:hlink>
        <a:srgbClr val="0000EE"/>
      </a:hlink>
      <a:folHlink>
        <a:srgbClr val="551A8B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108</TotalTime>
  <Application>Microsoft Office PowerPoint</Application>
  <PresentationFormat>Vlastní</PresentationFormat>
  <Slides>16</Slides>
  <Notes>0</Notes>
  <HiddenSlides>0</HiddenSlide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16</vt:i4>
      </vt:variant>
    </vt:vector>
  </HeadingPairs>
  <TitlesOfParts>
    <vt:vector size="17" baseType="lpstr">
      <vt:lpstr>Office</vt:lpstr>
      <vt:lpstr>Flyweight</vt:lpstr>
      <vt:lpstr>Idea</vt:lpstr>
      <vt:lpstr>RAM</vt:lpstr>
      <vt:lpstr>Problem</vt:lpstr>
      <vt:lpstr>Problem analysis</vt:lpstr>
      <vt:lpstr>Solution</vt:lpstr>
      <vt:lpstr>Flyweight object </vt:lpstr>
      <vt:lpstr>Basic structure</vt:lpstr>
      <vt:lpstr>Flyweight factory</vt:lpstr>
      <vt:lpstr>Structure</vt:lpstr>
      <vt:lpstr>Implementation – 10 000 lines of different color</vt:lpstr>
      <vt:lpstr>Proper usage</vt:lpstr>
      <vt:lpstr>When to use</vt:lpstr>
      <vt:lpstr>Summary</vt:lpstr>
      <vt:lpstr>Related patterns</vt:lpstr>
      <vt:lpstr>That’s it! Any question or remarks?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dc:description/>
  <cp:lastModifiedBy/>
  <cp:revision>104</cp:revision>
  <dcterms:created xsi:type="dcterms:W3CDTF">2025-03-20T17:40:24Z</dcterms:created>
  <dcterms:modified xsi:type="dcterms:W3CDTF">2025-03-23T00:13:00Z</dcterms:modified>
  <dc:language>en-US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Vlastní</vt:lpwstr>
  </property>
  <property fmtid="{D5CDD505-2E9C-101B-9397-08002B2CF9AE}" pid="3" name="Slides">
    <vt:i4>16</vt:i4>
  </property>
</Properties>
</file>