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58" r:id="rId5"/>
    <p:sldId id="259" r:id="rId6"/>
    <p:sldId id="274" r:id="rId7"/>
    <p:sldId id="275" r:id="rId8"/>
    <p:sldId id="285" r:id="rId9"/>
    <p:sldId id="276" r:id="rId10"/>
    <p:sldId id="278" r:id="rId11"/>
    <p:sldId id="279" r:id="rId12"/>
    <p:sldId id="277" r:id="rId13"/>
    <p:sldId id="268" r:id="rId14"/>
    <p:sldId id="298" r:id="rId15"/>
    <p:sldId id="270" r:id="rId16"/>
    <p:sldId id="271" r:id="rId17"/>
    <p:sldId id="272" r:id="rId18"/>
    <p:sldId id="273" r:id="rId19"/>
    <p:sldId id="296" r:id="rId20"/>
    <p:sldId id="281" r:id="rId21"/>
    <p:sldId id="282" r:id="rId22"/>
    <p:sldId id="269" r:id="rId23"/>
    <p:sldId id="291" r:id="rId24"/>
    <p:sldId id="284" r:id="rId25"/>
    <p:sldId id="292" r:id="rId26"/>
    <p:sldId id="294" r:id="rId27"/>
    <p:sldId id="295" r:id="rId28"/>
    <p:sldId id="290" r:id="rId29"/>
    <p:sldId id="297" r:id="rId30"/>
    <p:sldId id="26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1AF"/>
    <a:srgbClr val="74531F"/>
    <a:srgbClr val="0000FF"/>
    <a:srgbClr val="1F377F"/>
    <a:srgbClr val="8F08C4"/>
    <a:srgbClr val="51A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7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7" y="14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B7FCA-91CE-D255-84EA-D201F15D3E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FECED-6CEA-17A5-D873-B7CF75190F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6B2A6-5F6E-C4BB-EB21-B5FA4896B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FD6DE-B3F7-A021-3D1A-B470742D1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46C44-5F9C-7231-F509-247AF0E44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45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72977-923C-C990-C348-A446119D3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8A5241-65A4-182C-DFA1-078005931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B36B9-9977-205F-0622-DE117A9D0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A204E-20D0-26DE-876F-558479EC5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C01C0-31E3-D241-9CD8-0AB950CD3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68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1510C6-D3E9-20A7-3466-925DECD203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262CA3-79CF-A524-3FB9-E53F2C08EA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60413-CC5E-CA4E-C23A-D551DA226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6CBCB-3FDA-A86A-D97D-6B9363633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8348F-A63B-1B61-0E6A-F15FE9EF3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4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41683-C264-1624-8F7C-3C8DC529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D8A47-80DF-A888-CD35-823A2A5AB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3C229-AEBF-A929-CA9B-32903BC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54CA0-0A21-71F7-F9C0-628934F04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6E007-1EBB-7480-036E-56FAC74D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0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574AB-13DD-0A30-AB71-45304A653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D52F3-9AEB-C5CE-0DCE-DD29CC907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FF59A-815A-9B6C-BF00-E18B2ABE9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F24F1-0B7A-7747-6911-B6DA5F5C8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83FD4-8C01-7119-4DAE-E82B3809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62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6731-85C5-DADB-CA02-2ED091971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B387A-F3A7-097E-74BF-6D7ACB9983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4D321F-0F7C-84F4-5BB5-42FBF843A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8B0D3-9B28-5E07-4906-A33D093B9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EB035-1F82-200F-F790-963C1FF04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EE7F9-6116-7B3C-F6FB-4F4D258A3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29894-D658-CFAF-31D8-31241B898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4B94AF-25F9-2C3A-B045-7037A76E82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DEE172-2BF2-5000-DC9E-AC0CBC8AB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BA532B-E98E-6C2A-2CC7-4A7D8131B6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9CAFD9-F78F-1911-9C8F-BF69783F9C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3D35F3-9702-E50C-FC8E-A74C4C943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9D7BA0-A446-8C2B-D798-23C26515E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C6D299-6669-5A2A-DBD9-FEE727883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31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70DF1-9A15-531A-F95A-5EB438D84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42A37A-7B5B-0B5A-F6CF-4601831E2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5C7011-AB07-288F-9230-7B2EECD21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3589B4-5CE5-C588-ED38-6AA6F654D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899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6C4241-5B0C-0990-9FC6-CD75FBD0F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DFD5D2-2126-4ECC-DD23-BF6262AB5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F70D12-734F-9808-49BC-1AACDF122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6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E867-3862-91C3-6254-F4DA48B6D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A64D2-0112-C9B1-100E-3D945B541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FB459-F735-97A2-5E48-3172841701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C2FEC-3655-CF27-F2CC-F0B48CD68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1B55E-EC02-DFE1-1559-1C0665AFE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84FC4-E109-64DD-B754-D976E8C5F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4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24D8C-EB21-EFB8-9D40-60FFC7290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86B116-D7EF-73F8-5EC1-DA6441213F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880F5F-E6C8-C40B-661F-5750F9DC2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862977-F683-C6A6-F3F0-1F31F2C83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C0B79F-AC8A-4D77-D972-D1B1D6F5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2A7FB4-8438-1560-84EC-56AD51482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5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95FEC-10C8-A90E-3FEB-E911F7133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7B3F6-E54A-6D26-CACE-5CBDB4A9E8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AA01F-012D-D056-B40B-A11BB33ECD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21D77-7122-4773-A7C1-8FEF24EEE8D9}" type="datetimeFigureOut">
              <a:rPr lang="en-US" smtClean="0"/>
              <a:t>10.7.23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B7974-F541-3F6F-D8A5-045BAAC28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790BC-8104-0EE4-319F-C385AC93FA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0B9D2-4BD1-41AF-A4B1-1618D158E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9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9DD70-0DCB-A0D1-B3B3-61505A09B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4138"/>
            <a:ext cx="9144000" cy="1335588"/>
          </a:xfrm>
        </p:spPr>
        <p:txBody>
          <a:bodyPr/>
          <a:lstStyle/>
          <a:p>
            <a:r>
              <a:rPr lang="sk-SK" dirty="0"/>
              <a:t>Singleton</a:t>
            </a:r>
            <a:endParaRPr lang="en-US" dirty="0"/>
          </a:p>
        </p:txBody>
      </p:sp>
      <p:pic>
        <p:nvPicPr>
          <p:cNvPr id="1032" name="Picture 8" descr="Singleton">
            <a:extLst>
              <a:ext uri="{FF2B5EF4-FFF2-40B4-BE49-F238E27FC236}">
                <a16:creationId xmlns:a16="http://schemas.microsoft.com/office/drawing/2014/main" id="{293801FA-C196-5D8A-3EDE-F653DB487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1520679"/>
            <a:ext cx="7486649" cy="467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769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698" y="1333572"/>
            <a:ext cx="10515600" cy="52453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instance</a:t>
            </a:r>
            <a:r>
              <a:rPr lang="sk-SK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en-US" sz="15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mutex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lock;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5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std::</a:t>
            </a:r>
            <a:r>
              <a:rPr lang="en-US" sz="15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lock_guard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&lt;std::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mutex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&gt; </a:t>
            </a:r>
            <a:r>
              <a:rPr lang="en-US" sz="1500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guard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(lock);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15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instance =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cs-CZ" sz="1500" b="0" dirty="0">
              <a:solidFill>
                <a:srgbClr val="008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55704B4-4863-4342-DD5A-3BD47396C5A2}"/>
              </a:ext>
            </a:extLst>
          </p:cNvPr>
          <p:cNvSpPr txBox="1">
            <a:spLocks/>
          </p:cNvSpPr>
          <p:nvPr/>
        </p:nvSpPr>
        <p:spPr>
          <a:xfrm>
            <a:off x="1183706" y="124493"/>
            <a:ext cx="110082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en-US" sz="3500" b="1" dirty="0"/>
              <a:t>Thread safe but slow</a:t>
            </a:r>
          </a:p>
        </p:txBody>
      </p:sp>
    </p:spTree>
    <p:extLst>
      <p:ext uri="{BB962C8B-B14F-4D97-AF65-F5344CB8AC3E}">
        <p14:creationId xmlns:p14="http://schemas.microsoft.com/office/powerpoint/2010/main" val="2552715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698" y="1333572"/>
            <a:ext cx="10515600" cy="52453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instance</a:t>
            </a:r>
            <a:r>
              <a:rPr lang="sk-SK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en-US" sz="15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mutex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lock;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5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std::</a:t>
            </a:r>
            <a:r>
              <a:rPr lang="en-US" sz="15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lock_guard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&lt;std::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mutex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&gt; </a:t>
            </a:r>
            <a:r>
              <a:rPr lang="en-US" sz="1500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guard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(lock);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instance =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}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cs-CZ" sz="1500" b="0" dirty="0">
              <a:solidFill>
                <a:srgbClr val="008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55704B4-4863-4342-DD5A-3BD47396C5A2}"/>
              </a:ext>
            </a:extLst>
          </p:cNvPr>
          <p:cNvSpPr txBox="1">
            <a:spLocks/>
          </p:cNvSpPr>
          <p:nvPr/>
        </p:nvSpPr>
        <p:spPr>
          <a:xfrm>
            <a:off x="1183706" y="124493"/>
            <a:ext cx="110082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en-US" sz="3500" b="1" dirty="0"/>
              <a:t>Seemingly thread safe and fast</a:t>
            </a:r>
          </a:p>
        </p:txBody>
      </p:sp>
    </p:spTree>
    <p:extLst>
      <p:ext uri="{BB962C8B-B14F-4D97-AF65-F5344CB8AC3E}">
        <p14:creationId xmlns:p14="http://schemas.microsoft.com/office/powerpoint/2010/main" val="481966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698" y="1333572"/>
            <a:ext cx="10515600" cy="52453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std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500" dirty="0">
                <a:solidFill>
                  <a:srgbClr val="2B91AF"/>
                </a:solidFill>
                <a:latin typeface="Consolas" panose="020B0609020204030204" pitchFamily="49" charset="0"/>
              </a:rPr>
              <a:t>atomic</a:t>
            </a:r>
            <a:r>
              <a:rPr lang="en-US" sz="15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effectLst/>
                <a:latin typeface="Consolas" panose="020B0609020204030204" pitchFamily="49" charset="0"/>
              </a:rPr>
              <a:t>*&gt;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instance</a:t>
            </a:r>
            <a:r>
              <a:rPr lang="sk-SK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en-US" sz="15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mutex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lock;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5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std::</a:t>
            </a:r>
            <a:r>
              <a:rPr lang="en-US" sz="15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lock_guard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&lt;std::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mutex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&gt; </a:t>
            </a:r>
            <a:r>
              <a:rPr lang="en-US" sz="1500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guard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(lock);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instance =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}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cs-CZ" sz="1500" b="0" dirty="0">
              <a:solidFill>
                <a:srgbClr val="008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55704B4-4863-4342-DD5A-3BD47396C5A2}"/>
              </a:ext>
            </a:extLst>
          </p:cNvPr>
          <p:cNvSpPr txBox="1">
            <a:spLocks/>
          </p:cNvSpPr>
          <p:nvPr/>
        </p:nvSpPr>
        <p:spPr>
          <a:xfrm>
            <a:off x="1183706" y="124493"/>
            <a:ext cx="110082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en-US" sz="3500" b="1" dirty="0"/>
              <a:t>Thread safe and fast</a:t>
            </a:r>
          </a:p>
        </p:txBody>
      </p:sp>
    </p:spTree>
    <p:extLst>
      <p:ext uri="{BB962C8B-B14F-4D97-AF65-F5344CB8AC3E}">
        <p14:creationId xmlns:p14="http://schemas.microsoft.com/office/powerpoint/2010/main" val="1337719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5" y="1612642"/>
            <a:ext cx="10515600" cy="52453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atomic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*&gt; instance = </a:t>
            </a:r>
            <a:r>
              <a:rPr lang="en-US" sz="15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5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once_flag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flag;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5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std::</a:t>
            </a:r>
            <a:r>
              <a:rPr lang="en-US" sz="15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call_once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(flag, [&amp;]() { instance =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 });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5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5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cs-CZ" sz="1500" b="0" dirty="0">
              <a:solidFill>
                <a:srgbClr val="008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  <a:b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6D384C6-7A1C-2F1B-B2EE-192BBEBB1017}"/>
              </a:ext>
            </a:extLst>
          </p:cNvPr>
          <p:cNvSpPr txBox="1">
            <a:spLocks/>
          </p:cNvSpPr>
          <p:nvPr/>
        </p:nvSpPr>
        <p:spPr>
          <a:xfrm>
            <a:off x="1183707" y="1101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en-US" sz="3500" b="1" dirty="0"/>
              <a:t>Thread safety with </a:t>
            </a:r>
            <a:r>
              <a:rPr lang="sk-SK" sz="3500" b="1" dirty="0" err="1"/>
              <a:t>once_flag</a:t>
            </a:r>
            <a:endParaRPr lang="en-US" sz="3500" b="1" dirty="0"/>
          </a:p>
        </p:txBody>
      </p:sp>
    </p:spTree>
    <p:extLst>
      <p:ext uri="{BB962C8B-B14F-4D97-AF65-F5344CB8AC3E}">
        <p14:creationId xmlns:p14="http://schemas.microsoft.com/office/powerpoint/2010/main" val="1635286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40013B-D7BD-140E-74CB-76A4C9252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8317" y="423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/>
              <a:t>Thread safety in C# (and a teaser for C++ later)</a:t>
            </a:r>
            <a:endParaRPr lang="cs-CZ" sz="35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2B0496-8867-1E10-3B59-F3B1E7977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959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Instance{ get; };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 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 log </a:t>
            </a:r>
            <a:r>
              <a:rPr lang="cs-CZ" sz="1800" dirty="0" err="1">
                <a:solidFill>
                  <a:srgbClr val="008000"/>
                </a:solidFill>
                <a:latin typeface="Consolas" panose="020B0609020204030204" pitchFamily="49" charset="0"/>
              </a:rPr>
              <a:t>some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8000"/>
                </a:solidFill>
                <a:latin typeface="Consolas" panose="020B0609020204030204" pitchFamily="49" charset="0"/>
              </a:rPr>
              <a:t>message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 */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 ... */</a:t>
            </a:r>
            <a:endParaRPr lang="cs-CZ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 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OR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 */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cs-CZ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>
                <a:solidFill>
                  <a:srgbClr val="2B91AF"/>
                </a:solidFill>
                <a:latin typeface="Consolas" panose="020B0609020204030204" pitchFamily="49" charset="0"/>
              </a:rPr>
              <a:t>Lazy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 instance;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>
                <a:solidFill>
                  <a:srgbClr val="74531F"/>
                </a:solidFill>
                <a:latin typeface="Consolas" panose="020B0609020204030204" pitchFamily="49" charset="0"/>
              </a:rPr>
              <a:t>Instance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instance.Value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 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 log </a:t>
            </a:r>
            <a:r>
              <a:rPr lang="cs-CZ" sz="1800" dirty="0" err="1">
                <a:solidFill>
                  <a:srgbClr val="008000"/>
                </a:solidFill>
                <a:latin typeface="Consolas" panose="020B0609020204030204" pitchFamily="49" charset="0"/>
              </a:rPr>
              <a:t>some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8000"/>
                </a:solidFill>
                <a:latin typeface="Consolas" panose="020B0609020204030204" pitchFamily="49" charset="0"/>
              </a:rPr>
              <a:t>message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 */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cs-CZ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.Instance.</a:t>
            </a:r>
            <a:r>
              <a:rPr lang="en-US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"My top level message"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cs-CZ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70C2A9F-668E-98E2-3FE4-BD0AE7664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700" y="-273315"/>
            <a:ext cx="1956987" cy="195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959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287" y="82548"/>
            <a:ext cx="11775426" cy="1325563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/>
              <a:t>Inheritance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5" y="1612642"/>
            <a:ext cx="10515600" cy="5245358"/>
          </a:xfrm>
        </p:spPr>
        <p:txBody>
          <a:bodyPr>
            <a:normAutofit/>
          </a:bodyPr>
          <a:lstStyle/>
          <a:p>
            <a:r>
              <a:rPr lang="cs-CZ" b="0" dirty="0" err="1">
                <a:solidFill>
                  <a:srgbClr val="000000"/>
                </a:solidFill>
                <a:effectLst/>
              </a:rPr>
              <a:t>Does</a:t>
            </a:r>
            <a:r>
              <a:rPr lang="cs-CZ" b="0" dirty="0">
                <a:solidFill>
                  <a:srgbClr val="000000"/>
                </a:solidFill>
                <a:effectLst/>
              </a:rPr>
              <a:t>/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can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the</a:t>
            </a:r>
            <a:r>
              <a:rPr lang="cs-CZ" b="0" dirty="0">
                <a:solidFill>
                  <a:srgbClr val="000000"/>
                </a:solidFill>
                <a:effectLst/>
              </a:rPr>
              <a:t> base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class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need</a:t>
            </a:r>
            <a:r>
              <a:rPr lang="cs-CZ" b="0" dirty="0">
                <a:solidFill>
                  <a:srgbClr val="000000"/>
                </a:solidFill>
                <a:effectLst/>
              </a:rPr>
              <a:t> to </a:t>
            </a:r>
            <a:r>
              <a:rPr lang="cs-CZ" dirty="0" err="1">
                <a:solidFill>
                  <a:srgbClr val="000000"/>
                </a:solidFill>
              </a:rPr>
              <a:t>explicitly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know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about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all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of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the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inheritors</a:t>
            </a:r>
            <a:r>
              <a:rPr lang="cs-CZ" dirty="0">
                <a:solidFill>
                  <a:srgbClr val="000000"/>
                </a:solidFill>
              </a:rPr>
              <a:t>?</a:t>
            </a:r>
          </a:p>
          <a:p>
            <a:r>
              <a:rPr lang="cs-CZ" b="0" dirty="0">
                <a:solidFill>
                  <a:srgbClr val="000000"/>
                </a:solidFill>
                <a:effectLst/>
              </a:rPr>
              <a:t>Do </a:t>
            </a:r>
            <a:r>
              <a:rPr lang="cs-CZ" dirty="0" err="1">
                <a:solidFill>
                  <a:srgbClr val="000000"/>
                </a:solidFill>
              </a:rPr>
              <a:t>we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want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only</a:t>
            </a:r>
            <a:r>
              <a:rPr lang="cs-CZ" dirty="0">
                <a:solidFill>
                  <a:srgbClr val="000000"/>
                </a:solidFill>
              </a:rPr>
              <a:t> a single instance </a:t>
            </a:r>
            <a:r>
              <a:rPr lang="cs-CZ" dirty="0" err="1">
                <a:solidFill>
                  <a:srgbClr val="000000"/>
                </a:solidFill>
              </a:rPr>
              <a:t>overall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or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is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an</a:t>
            </a:r>
            <a:r>
              <a:rPr lang="cs-CZ" dirty="0">
                <a:solidFill>
                  <a:srgbClr val="000000"/>
                </a:solidFill>
              </a:rPr>
              <a:t> instance </a:t>
            </a:r>
            <a:r>
              <a:rPr lang="cs-CZ" dirty="0" err="1">
                <a:solidFill>
                  <a:srgbClr val="000000"/>
                </a:solidFill>
              </a:rPr>
              <a:t>of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every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inheritor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suitable</a:t>
            </a:r>
            <a:r>
              <a:rPr lang="cs-CZ" dirty="0">
                <a:solidFill>
                  <a:srgbClr val="000000"/>
                </a:solidFill>
              </a:rPr>
              <a:t>?</a:t>
            </a:r>
          </a:p>
          <a:p>
            <a:r>
              <a:rPr lang="cs-CZ" b="0" dirty="0" err="1">
                <a:solidFill>
                  <a:srgbClr val="000000"/>
                </a:solidFill>
                <a:effectLst/>
              </a:rPr>
              <a:t>Should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the</a:t>
            </a:r>
            <a:r>
              <a:rPr lang="cs-CZ" b="0" dirty="0">
                <a:solidFill>
                  <a:srgbClr val="000000"/>
                </a:solidFill>
                <a:effectLst/>
              </a:rPr>
              <a:t> base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class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be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abstract</a:t>
            </a:r>
            <a:r>
              <a:rPr lang="cs-CZ" b="0" dirty="0">
                <a:solidFill>
                  <a:srgbClr val="000000"/>
                </a:solidFill>
                <a:effectLst/>
              </a:rPr>
              <a:t>?</a:t>
            </a:r>
          </a:p>
          <a:p>
            <a:r>
              <a:rPr lang="cs-CZ" dirty="0" err="1">
                <a:solidFill>
                  <a:srgbClr val="000000"/>
                </a:solidFill>
              </a:rPr>
              <a:t>Can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we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replace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the</a:t>
            </a:r>
            <a:r>
              <a:rPr lang="cs-CZ" dirty="0">
                <a:solidFill>
                  <a:srgbClr val="000000"/>
                </a:solidFill>
              </a:rPr>
              <a:t> instance </a:t>
            </a:r>
            <a:r>
              <a:rPr lang="cs-CZ" dirty="0" err="1">
                <a:solidFill>
                  <a:srgbClr val="000000"/>
                </a:solidFill>
              </a:rPr>
              <a:t>with</a:t>
            </a:r>
            <a:r>
              <a:rPr lang="cs-CZ" dirty="0">
                <a:solidFill>
                  <a:srgbClr val="000000"/>
                </a:solidFill>
              </a:rPr>
              <a:t> a </a:t>
            </a:r>
            <a:r>
              <a:rPr lang="cs-CZ" dirty="0" err="1">
                <a:solidFill>
                  <a:srgbClr val="000000"/>
                </a:solidFill>
              </a:rPr>
              <a:t>different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inheritor</a:t>
            </a:r>
            <a:r>
              <a:rPr lang="cs-CZ" dirty="0">
                <a:solidFill>
                  <a:srgbClr val="000000"/>
                </a:solidFill>
              </a:rPr>
              <a:t> instance?</a:t>
            </a:r>
            <a:endParaRPr lang="en-US" b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4028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316" y="88307"/>
            <a:ext cx="11183595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/>
              <a:t>Building the perfect logger – </a:t>
            </a:r>
            <a:r>
              <a:rPr lang="sk-SK" sz="3500" b="1" dirty="0" err="1"/>
              <a:t>Inheritance</a:t>
            </a:r>
            <a:r>
              <a:rPr lang="sk-SK" sz="3500" b="1" dirty="0"/>
              <a:t> </a:t>
            </a:r>
            <a:r>
              <a:rPr lang="sk-SK" sz="3500" b="1" dirty="0" err="1"/>
              <a:t>with</a:t>
            </a:r>
            <a:r>
              <a:rPr lang="sk-SK" sz="3500" b="1" dirty="0"/>
              <a:t> </a:t>
            </a:r>
            <a:r>
              <a:rPr lang="sk-SK" sz="3500" b="1" dirty="0" err="1"/>
              <a:t>predefined</a:t>
            </a:r>
            <a:r>
              <a:rPr lang="sk-SK" sz="3500" b="1" dirty="0"/>
              <a:t> </a:t>
            </a:r>
            <a:r>
              <a:rPr lang="sk-SK" sz="3500" b="1" dirty="0" err="1"/>
              <a:t>types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693" y="1369199"/>
            <a:ext cx="10515600" cy="5245358"/>
          </a:xfrm>
        </p:spPr>
        <p:txBody>
          <a:bodyPr>
            <a:no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1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cs-CZ" sz="1100" b="0" dirty="0">
              <a:solidFill>
                <a:srgbClr val="008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enum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{JSON, DEFAULT };</a:t>
            </a:r>
          </a:p>
          <a:p>
            <a:pPr marL="0" indent="0">
              <a:spcBef>
                <a:spcPts val="500"/>
              </a:spcBef>
              <a:buNone/>
            </a:pPr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switch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US" sz="11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LoggerType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case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::JSON: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instance =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break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case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::DEFAULT: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default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        instance =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spcBef>
                <a:spcPts val="500"/>
              </a:spcBef>
              <a:buNone/>
            </a:pPr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 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1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Default log implementation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protected: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destruction code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1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pPr marL="0" indent="0">
              <a:spcBef>
                <a:spcPts val="500"/>
              </a:spcBef>
              <a:buNone/>
            </a:pPr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9068C9FD-784C-A797-AAE7-9EFA4C969A99}"/>
              </a:ext>
            </a:extLst>
          </p:cNvPr>
          <p:cNvSpPr txBox="1"/>
          <p:nvPr/>
        </p:nvSpPr>
        <p:spPr>
          <a:xfrm>
            <a:off x="5750493" y="1307135"/>
            <a:ext cx="75705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1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Default log implementation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: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JSON logger specific construction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JSON logger specific destruction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friend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100" dirty="0"/>
          </a:p>
        </p:txBody>
      </p:sp>
      <p:cxnSp>
        <p:nvCxnSpPr>
          <p:cNvPr id="8" name="Přímá spojnice se šipkou 7">
            <a:extLst>
              <a:ext uri="{FF2B5EF4-FFF2-40B4-BE49-F238E27FC236}">
                <a16:creationId xmlns:a16="http://schemas.microsoft.com/office/drawing/2014/main" id="{E841785E-0AC1-AE21-56D5-ABF836E0E39E}"/>
              </a:ext>
            </a:extLst>
          </p:cNvPr>
          <p:cNvCxnSpPr>
            <a:cxnSpLocks/>
          </p:cNvCxnSpPr>
          <p:nvPr/>
        </p:nvCxnSpPr>
        <p:spPr>
          <a:xfrm flipH="1">
            <a:off x="4247260" y="2734654"/>
            <a:ext cx="2238998" cy="555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41F7B728-92CC-9B55-4FF4-91D939690DDE}"/>
              </a:ext>
            </a:extLst>
          </p:cNvPr>
          <p:cNvSpPr txBox="1"/>
          <p:nvPr/>
        </p:nvSpPr>
        <p:spPr>
          <a:xfrm>
            <a:off x="4848303" y="3120285"/>
            <a:ext cx="365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Allows calling the private constructor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191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707" y="124493"/>
            <a:ext cx="11008294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/>
              <a:t>Building the perfect logger – </a:t>
            </a:r>
            <a:r>
              <a:rPr lang="sk-SK" sz="3500" b="1" dirty="0" err="1"/>
              <a:t>Inheritance</a:t>
            </a:r>
            <a:r>
              <a:rPr lang="sk-SK" sz="3500" b="1" dirty="0"/>
              <a:t> </a:t>
            </a:r>
            <a:r>
              <a:rPr lang="sk-SK" sz="3500" b="1" dirty="0" err="1"/>
              <a:t>with</a:t>
            </a:r>
            <a:r>
              <a:rPr lang="sk-SK" sz="3500" b="1" dirty="0"/>
              <a:t> a </a:t>
            </a:r>
            <a:r>
              <a:rPr lang="sk-SK" sz="3500" b="1" dirty="0" err="1"/>
              <a:t>registry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506" y="1477565"/>
            <a:ext cx="10515600" cy="5245358"/>
          </a:xfrm>
        </p:spPr>
        <p:txBody>
          <a:bodyPr>
            <a:norm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  <a:endParaRPr lang="cs-CZ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1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1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unordered_map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&lt;std::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*&gt; registry;</a:t>
            </a:r>
            <a:endParaRPr lang="cs-CZ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instance = registry[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::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LoggerType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()];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1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1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Default log implementation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   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protected: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register_child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1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sz="1100" b="0" dirty="0" err="1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inst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 registry[</a:t>
            </a:r>
            <a:r>
              <a:rPr lang="en-US" sz="11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= </a:t>
            </a:r>
            <a:r>
              <a:rPr lang="en-US" sz="1100" b="0" dirty="0" err="1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inst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;}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construction code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destruction code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1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F20DC48-EE5A-EC26-0DB1-BC5E804E2C96}"/>
              </a:ext>
            </a:extLst>
          </p:cNvPr>
          <p:cNvSpPr txBox="1"/>
          <p:nvPr/>
        </p:nvSpPr>
        <p:spPr>
          <a:xfrm>
            <a:off x="5312496" y="1369199"/>
            <a:ext cx="7570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200" dirty="0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87A5CEFA-CE31-5FA8-8198-A44C938B6423}"/>
              </a:ext>
            </a:extLst>
          </p:cNvPr>
          <p:cNvSpPr txBox="1"/>
          <p:nvPr/>
        </p:nvSpPr>
        <p:spPr>
          <a:xfrm>
            <a:off x="5750493" y="1307135"/>
            <a:ext cx="75705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1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Default log implementation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: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JSON logger specific construction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JSON logger specific destruction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friend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131617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707" y="124493"/>
            <a:ext cx="11008294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/>
              <a:t>Building the perfect logger – </a:t>
            </a:r>
            <a:r>
              <a:rPr lang="sk-SK" sz="3500" b="1" dirty="0" err="1"/>
              <a:t>Inheritance</a:t>
            </a:r>
            <a:r>
              <a:rPr lang="sk-SK" sz="3500" b="1" dirty="0"/>
              <a:t> </a:t>
            </a:r>
            <a:r>
              <a:rPr lang="sk-SK" sz="3500" b="1" dirty="0" err="1"/>
              <a:t>with</a:t>
            </a:r>
            <a:r>
              <a:rPr lang="sk-SK" sz="3500" b="1" dirty="0"/>
              <a:t> </a:t>
            </a:r>
            <a:r>
              <a:rPr lang="sk-SK" sz="3500" b="1" dirty="0" err="1"/>
              <a:t>templating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693" y="1369199"/>
            <a:ext cx="10515600" cy="5245358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* instance = </a:t>
            </a:r>
            <a:r>
              <a:rPr lang="en-US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cs-CZ" sz="1000" b="0" dirty="0">
              <a:solidFill>
                <a:srgbClr val="0000FF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b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template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sz="10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typename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sz="10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&gt;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0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0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(!instance) {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instance = 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0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b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0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0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0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Default log implementation */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protected:</a:t>
            </a:r>
            <a:endParaRPr lang="en-US" sz="1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0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0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construction code */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0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~Logger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0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destruction code */</a:t>
            </a: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r>
              <a:rPr lang="en-US" sz="10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</a:t>
            </a:r>
            <a:r>
              <a:rPr lang="cs-CZ" sz="1000" dirty="0">
                <a:solidFill>
                  <a:srgbClr val="008000"/>
                </a:solidFill>
                <a:latin typeface="Consolas" panose="020B0609020204030204" pitchFamily="49" charset="0"/>
              </a:rPr>
              <a:t>… </a:t>
            </a:r>
            <a:r>
              <a:rPr lang="en-US" sz="10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*/</a:t>
            </a:r>
            <a:endParaRPr lang="cs-CZ" sz="1000" b="0" dirty="0">
              <a:solidFill>
                <a:srgbClr val="008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lnSpc>
                <a:spcPct val="70000"/>
              </a:lnSpc>
              <a:spcBef>
                <a:spcPts val="500"/>
              </a:spcBef>
              <a:buNone/>
            </a:pPr>
            <a:b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F20DC48-EE5A-EC26-0DB1-BC5E804E2C96}"/>
              </a:ext>
            </a:extLst>
          </p:cNvPr>
          <p:cNvSpPr txBox="1"/>
          <p:nvPr/>
        </p:nvSpPr>
        <p:spPr>
          <a:xfrm>
            <a:off x="5312496" y="1369199"/>
            <a:ext cx="7570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200" dirty="0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19A5F83A-6858-F3D2-418D-6C9FB74528FB}"/>
              </a:ext>
            </a:extLst>
          </p:cNvPr>
          <p:cNvSpPr txBox="1"/>
          <p:nvPr/>
        </p:nvSpPr>
        <p:spPr>
          <a:xfrm>
            <a:off x="5750493" y="1307135"/>
            <a:ext cx="75705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 err="1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1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Default log implementation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private: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: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JSON logger specific construction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</a:t>
            </a:r>
            <a:r>
              <a:rPr lang="en-US" sz="11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JSONLogger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1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JSON logger specific destruction */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friend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04941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707" y="124493"/>
            <a:ext cx="11008294" cy="1325563"/>
          </a:xfrm>
        </p:spPr>
        <p:txBody>
          <a:bodyPr>
            <a:normAutofit/>
          </a:bodyPr>
          <a:lstStyle/>
          <a:p>
            <a:pPr algn="ctr"/>
            <a:r>
              <a:rPr lang="en-US" sz="3500" b="1" dirty="0"/>
              <a:t>Friend class in C# (and why this lecture is C++ specific)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7CFD31D-9BDF-43CD-1C52-F73FB0E60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700" y="-273315"/>
            <a:ext cx="1956987" cy="195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83A34F6C-8342-8EE8-AF9B-10056F0F4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68824" cy="463389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 direct equivalent</a:t>
            </a:r>
          </a:p>
          <a:p>
            <a:r>
              <a:rPr lang="en-US" dirty="0"/>
              <a:t>Possible equivalents with concessions:</a:t>
            </a:r>
          </a:p>
          <a:p>
            <a:pPr lvl="1"/>
            <a:r>
              <a:rPr lang="en-US" dirty="0"/>
              <a:t>Internal keyword</a:t>
            </a:r>
          </a:p>
          <a:p>
            <a:pPr lvl="1"/>
            <a:r>
              <a:rPr lang="en-US" dirty="0"/>
              <a:t>… with an attribute</a:t>
            </a:r>
          </a:p>
          <a:p>
            <a:pPr lvl="1"/>
            <a:r>
              <a:rPr lang="en-US" dirty="0"/>
              <a:t>Nested classes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Interface coupling</a:t>
            </a:r>
          </a:p>
          <a:p>
            <a:pPr marL="457200" lvl="1" indent="0">
              <a:buNone/>
            </a:pPr>
            <a:r>
              <a:rPr lang="en-US" dirty="0"/>
              <a:t>…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344FA2D5-B6AC-FB95-0C41-D6D48FD2C7DF}"/>
              </a:ext>
            </a:extLst>
          </p:cNvPr>
          <p:cNvSpPr txBox="1"/>
          <p:nvPr/>
        </p:nvSpPr>
        <p:spPr>
          <a:xfrm>
            <a:off x="4340534" y="3021830"/>
            <a:ext cx="381225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effectLst/>
                <a:latin typeface="Consolas" panose="020B0609020204030204" pitchFamily="49" charset="0"/>
              </a:rPr>
              <a:t>[assembly: </a:t>
            </a:r>
            <a:r>
              <a:rPr lang="en-US" sz="1100" b="0" dirty="0" err="1">
                <a:effectLst/>
                <a:latin typeface="Consolas" panose="020B0609020204030204" pitchFamily="49" charset="0"/>
              </a:rPr>
              <a:t>InternalsVisibleTo</a:t>
            </a:r>
            <a:r>
              <a:rPr lang="en-US" sz="1100" b="0" dirty="0">
                <a:effectLst/>
                <a:latin typeface="Consolas" panose="020B0609020204030204" pitchFamily="49" charset="0"/>
              </a:rPr>
              <a:t>("</a:t>
            </a:r>
            <a:r>
              <a:rPr lang="en-US" sz="1100" b="0" dirty="0" err="1">
                <a:effectLst/>
                <a:latin typeface="Consolas" panose="020B0609020204030204" pitchFamily="49" charset="0"/>
              </a:rPr>
              <a:t>OtherAssembly</a:t>
            </a:r>
            <a:r>
              <a:rPr lang="en-US" sz="1100" b="0" dirty="0">
                <a:effectLst/>
                <a:latin typeface="Consolas" panose="020B0609020204030204" pitchFamily="49" charset="0"/>
              </a:rPr>
              <a:t>")]</a:t>
            </a:r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1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65AA54FF-9791-CB62-B9E6-7AE462F12F87}"/>
              </a:ext>
            </a:extLst>
          </p:cNvPr>
          <p:cNvSpPr txBox="1"/>
          <p:nvPr/>
        </p:nvSpPr>
        <p:spPr>
          <a:xfrm>
            <a:off x="4340534" y="3429000"/>
            <a:ext cx="46946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partial class </a:t>
            </a:r>
            <a:r>
              <a:rPr lang="en-US" sz="1100" b="0" dirty="0">
                <a:effectLst/>
                <a:latin typeface="Consolas" panose="020B0609020204030204" pitchFamily="49" charset="0"/>
              </a:rPr>
              <a:t>Outer</a:t>
            </a:r>
          </a:p>
          <a:p>
            <a:r>
              <a:rPr lang="en-US" sz="1100" b="0" dirty="0"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US" sz="1100" b="0" dirty="0">
                <a:effectLst/>
                <a:latin typeface="Consolas" panose="020B0609020204030204" pitchFamily="49" charset="0"/>
              </a:rPr>
              <a:t>}</a:t>
            </a:r>
          </a:p>
          <a:p>
            <a:endParaRPr lang="en-US" sz="1100" b="0" dirty="0">
              <a:solidFill>
                <a:srgbClr val="0000FF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partial class </a:t>
            </a:r>
            <a:r>
              <a:rPr lang="en-US" sz="1100" b="0" dirty="0">
                <a:effectLst/>
                <a:latin typeface="Consolas" panose="020B0609020204030204" pitchFamily="49" charset="0"/>
              </a:rPr>
              <a:t>Outer</a:t>
            </a:r>
          </a:p>
          <a:p>
            <a:r>
              <a:rPr lang="en-US" sz="1100" b="0" dirty="0"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   class </a:t>
            </a:r>
            <a:r>
              <a:rPr lang="en-US" sz="1100" b="0" dirty="0">
                <a:effectLst/>
                <a:latin typeface="Consolas" panose="020B0609020204030204" pitchFamily="49" charset="0"/>
              </a:rPr>
              <a:t>Inner</a:t>
            </a:r>
          </a:p>
          <a:p>
            <a:r>
              <a:rPr lang="en-US" sz="11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  </a:t>
            </a:r>
            <a:r>
              <a:rPr lang="en-US" sz="1100" b="0" dirty="0"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US" sz="1100" b="0" dirty="0">
                <a:effectLst/>
                <a:latin typeface="Consolas" panose="020B0609020204030204" pitchFamily="49" charset="0"/>
              </a:rPr>
              <a:t>       </a:t>
            </a:r>
            <a:r>
              <a:rPr lang="en-US" sz="1100" b="0" dirty="0">
                <a:solidFill>
                  <a:schemeClr val="accent6">
                    <a:lumMod val="50000"/>
                  </a:schemeClr>
                </a:solidFill>
                <a:effectLst/>
                <a:latin typeface="Consolas" panose="020B0609020204030204" pitchFamily="49" charset="0"/>
              </a:rPr>
              <a:t>// This class can access Outer's private members</a:t>
            </a:r>
          </a:p>
          <a:p>
            <a:r>
              <a:rPr lang="en-US" sz="1100" b="0" dirty="0">
                <a:effectLst/>
                <a:latin typeface="Consolas" panose="020B0609020204030204" pitchFamily="49" charset="0"/>
              </a:rPr>
              <a:t>    }</a:t>
            </a:r>
          </a:p>
          <a:p>
            <a:r>
              <a:rPr lang="en-US" sz="1100" b="0" dirty="0">
                <a:effectLst/>
                <a:latin typeface="Consolas" panose="020B0609020204030204" pitchFamily="49" charset="0"/>
              </a:rPr>
              <a:t>}</a:t>
            </a: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6771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0E530-E7C0-1B3A-A467-36D458E3C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k-SK" sz="3500" b="1" dirty="0"/>
              <a:t>What is the singleton design pattern?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7C8A2-4F5A-A85A-6AD0-2803B488B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a class only has </a:t>
            </a:r>
            <a:r>
              <a:rPr lang="en-US" u="sng" dirty="0"/>
              <a:t>one</a:t>
            </a:r>
            <a:r>
              <a:rPr lang="en-US" dirty="0"/>
              <a:t> instance, an</a:t>
            </a:r>
            <a:r>
              <a:rPr lang="sk-SK" dirty="0"/>
              <a:t>d</a:t>
            </a:r>
            <a:r>
              <a:rPr lang="en-US" dirty="0"/>
              <a:t> provide a </a:t>
            </a:r>
            <a:r>
              <a:rPr lang="en-US" u="sng" dirty="0"/>
              <a:t>global point of access</a:t>
            </a:r>
            <a:r>
              <a:rPr lang="en-US" dirty="0"/>
              <a:t> to it." [</a:t>
            </a:r>
            <a:r>
              <a:rPr lang="en-US" dirty="0" err="1"/>
              <a:t>GoF</a:t>
            </a:r>
            <a:r>
              <a:rPr lang="en-US" dirty="0"/>
              <a:t>]</a:t>
            </a:r>
            <a:endParaRPr lang="sk-SK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0565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287" y="227043"/>
            <a:ext cx="11775426" cy="1325563"/>
          </a:xfrm>
        </p:spPr>
        <p:txBody>
          <a:bodyPr>
            <a:normAutofit/>
          </a:bodyPr>
          <a:lstStyle/>
          <a:p>
            <a:pPr algn="ctr"/>
            <a:r>
              <a:rPr lang="cs-CZ" sz="3500" b="1" dirty="0" err="1"/>
              <a:t>Lifespan</a:t>
            </a:r>
            <a:r>
              <a:rPr lang="cs-CZ" sz="3500" b="1" dirty="0"/>
              <a:t> and </a:t>
            </a:r>
            <a:r>
              <a:rPr lang="cs-CZ" sz="3500" b="1" dirty="0" err="1"/>
              <a:t>destruction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5" y="1612642"/>
            <a:ext cx="10515600" cy="5245358"/>
          </a:xfrm>
        </p:spPr>
        <p:txBody>
          <a:bodyPr>
            <a:normAutofit/>
          </a:bodyPr>
          <a:lstStyle/>
          <a:p>
            <a:r>
              <a:rPr lang="cs-CZ" dirty="0" err="1">
                <a:solidFill>
                  <a:srgbClr val="000000"/>
                </a:solidFill>
              </a:rPr>
              <a:t>Who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calls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the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destructor</a:t>
            </a:r>
            <a:r>
              <a:rPr lang="cs-CZ" dirty="0">
                <a:solidFill>
                  <a:srgbClr val="000000"/>
                </a:solidFill>
              </a:rPr>
              <a:t>:</a:t>
            </a:r>
          </a:p>
          <a:p>
            <a:pPr lvl="1"/>
            <a:r>
              <a:rPr lang="cs-CZ" b="0" dirty="0">
                <a:solidFill>
                  <a:srgbClr val="000000"/>
                </a:solidFill>
                <a:effectLst/>
              </a:rPr>
              <a:t>It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can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be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left</a:t>
            </a:r>
            <a:r>
              <a:rPr lang="cs-CZ" b="0" dirty="0">
                <a:solidFill>
                  <a:srgbClr val="000000"/>
                </a:solidFill>
                <a:effectLst/>
              </a:rPr>
              <a:t> up to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the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language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behavior</a:t>
            </a:r>
            <a:endParaRPr lang="cs-CZ" dirty="0">
              <a:solidFill>
                <a:srgbClr val="000000"/>
              </a:solidFill>
            </a:endParaRPr>
          </a:p>
          <a:p>
            <a:pPr lvl="1"/>
            <a:r>
              <a:rPr lang="cs-CZ" b="0" dirty="0">
                <a:solidFill>
                  <a:srgbClr val="000000"/>
                </a:solidFill>
                <a:effectLst/>
              </a:rPr>
              <a:t>Or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it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can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be</a:t>
            </a:r>
            <a:r>
              <a:rPr lang="cs-CZ" b="0" dirty="0">
                <a:solidFill>
                  <a:srgbClr val="000000"/>
                </a:solidFill>
                <a:effectLst/>
              </a:rPr>
              <a:t> done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manually</a:t>
            </a:r>
            <a:endParaRPr lang="cs-CZ" b="0" dirty="0">
              <a:solidFill>
                <a:srgbClr val="000000"/>
              </a:solidFill>
              <a:effectLst/>
            </a:endParaRPr>
          </a:p>
          <a:p>
            <a:r>
              <a:rPr lang="cs-CZ" b="0" dirty="0">
                <a:solidFill>
                  <a:srgbClr val="000000"/>
                </a:solidFill>
                <a:effectLst/>
              </a:rPr>
              <a:t>In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what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order</a:t>
            </a:r>
            <a:r>
              <a:rPr lang="cs-CZ" b="0" dirty="0">
                <a:solidFill>
                  <a:srgbClr val="000000"/>
                </a:solidFill>
                <a:effectLst/>
              </a:rPr>
              <a:t> are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the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objects</a:t>
            </a:r>
            <a:r>
              <a:rPr lang="cs-CZ" b="0" dirty="0">
                <a:solidFill>
                  <a:srgbClr val="000000"/>
                </a:solidFill>
                <a:effectLst/>
              </a:rPr>
              <a:t> </a:t>
            </a:r>
            <a:r>
              <a:rPr lang="cs-CZ" b="0" dirty="0" err="1">
                <a:solidFill>
                  <a:srgbClr val="000000"/>
                </a:solidFill>
                <a:effectLst/>
              </a:rPr>
              <a:t>destroyed</a:t>
            </a:r>
            <a:endParaRPr lang="cs-CZ" b="0" dirty="0">
              <a:solidFill>
                <a:srgbClr val="000000"/>
              </a:solidFill>
              <a:effectLst/>
            </a:endParaRPr>
          </a:p>
          <a:p>
            <a:r>
              <a:rPr lang="cs-CZ" dirty="0" err="1">
                <a:solidFill>
                  <a:srgbClr val="000000"/>
                </a:solidFill>
              </a:rPr>
              <a:t>How</a:t>
            </a:r>
            <a:r>
              <a:rPr lang="cs-CZ" dirty="0">
                <a:solidFill>
                  <a:srgbClr val="000000"/>
                </a:solidFill>
              </a:rPr>
              <a:t> much </a:t>
            </a:r>
            <a:r>
              <a:rPr lang="cs-CZ" dirty="0" err="1">
                <a:solidFill>
                  <a:srgbClr val="000000"/>
                </a:solidFill>
              </a:rPr>
              <a:t>of</a:t>
            </a:r>
            <a:r>
              <a:rPr lang="cs-CZ" dirty="0">
                <a:solidFill>
                  <a:srgbClr val="000000"/>
                </a:solidFill>
              </a:rPr>
              <a:t> a </a:t>
            </a:r>
            <a:r>
              <a:rPr lang="cs-CZ" dirty="0" err="1">
                <a:solidFill>
                  <a:srgbClr val="000000"/>
                </a:solidFill>
              </a:rPr>
              <a:t>problem</a:t>
            </a:r>
            <a:r>
              <a:rPr lang="cs-CZ" dirty="0">
                <a:solidFill>
                  <a:srgbClr val="000000"/>
                </a:solidFill>
              </a:rPr>
              <a:t> are </a:t>
            </a:r>
            <a:r>
              <a:rPr lang="cs-CZ" dirty="0" err="1">
                <a:solidFill>
                  <a:srgbClr val="000000"/>
                </a:solidFill>
              </a:rPr>
              <a:t>short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time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memory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leaks</a:t>
            </a:r>
            <a:endParaRPr lang="cs-CZ" b="0" dirty="0">
              <a:solidFill>
                <a:srgbClr val="000000"/>
              </a:solidFill>
              <a:effectLst/>
            </a:endParaRPr>
          </a:p>
          <a:p>
            <a:pPr lvl="1"/>
            <a:endParaRPr lang="en-US" b="0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US" b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446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287" y="227043"/>
            <a:ext cx="11775426" cy="1325563"/>
          </a:xfrm>
        </p:spPr>
        <p:txBody>
          <a:bodyPr>
            <a:normAutofit/>
          </a:bodyPr>
          <a:lstStyle/>
          <a:p>
            <a:pPr algn="ctr"/>
            <a:r>
              <a:rPr lang="cs-CZ" sz="3500" b="1" dirty="0" err="1"/>
              <a:t>Ostrich</a:t>
            </a:r>
            <a:r>
              <a:rPr lang="cs-CZ" sz="3500" b="1" dirty="0"/>
              <a:t> </a:t>
            </a:r>
            <a:r>
              <a:rPr lang="cs-CZ" sz="3500" b="1" dirty="0" err="1"/>
              <a:t>singleton</a:t>
            </a:r>
            <a:r>
              <a:rPr lang="cs-CZ" sz="3500" b="1" dirty="0"/>
              <a:t> </a:t>
            </a:r>
            <a:r>
              <a:rPr lang="cs-CZ" sz="3500" b="1" dirty="0" err="1"/>
              <a:t>approach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5" y="1247686"/>
            <a:ext cx="10515600" cy="5610314"/>
          </a:xfrm>
        </p:spPr>
        <p:txBody>
          <a:bodyPr>
            <a:normAutofit/>
          </a:bodyPr>
          <a:lstStyle/>
          <a:p>
            <a:r>
              <a:rPr lang="cs-CZ" dirty="0" err="1">
                <a:solidFill>
                  <a:srgbClr val="000000"/>
                </a:solidFill>
              </a:rPr>
              <a:t>We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solve the problem by not solving it</a:t>
            </a:r>
          </a:p>
          <a:p>
            <a:r>
              <a:rPr lang="en-US" b="0" dirty="0">
                <a:solidFill>
                  <a:srgbClr val="000000"/>
                </a:solidFill>
                <a:effectLst/>
              </a:rPr>
              <a:t>Resources are freed when process ter</a:t>
            </a:r>
            <a:r>
              <a:rPr lang="en-US" dirty="0">
                <a:solidFill>
                  <a:srgbClr val="000000"/>
                </a:solidFill>
              </a:rPr>
              <a:t>minates</a:t>
            </a:r>
          </a:p>
          <a:p>
            <a:r>
              <a:rPr lang="en-US" b="0" dirty="0">
                <a:solidFill>
                  <a:srgbClr val="000000"/>
                </a:solidFill>
                <a:effectLst/>
              </a:rPr>
              <a:t>Resource leak is </a:t>
            </a:r>
            <a:r>
              <a:rPr lang="en-US" dirty="0">
                <a:solidFill>
                  <a:srgbClr val="000000"/>
                </a:solidFill>
              </a:rPr>
              <a:t>very short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timewise</a:t>
            </a:r>
            <a:endParaRPr lang="en-US" b="0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US" b="0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494B79-7236-2E9F-7A01-739EE1F85CC7}"/>
              </a:ext>
            </a:extLst>
          </p:cNvPr>
          <p:cNvSpPr txBox="1"/>
          <p:nvPr/>
        </p:nvSpPr>
        <p:spPr>
          <a:xfrm>
            <a:off x="2048545" y="3503404"/>
            <a:ext cx="75705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Ostrich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Ostrich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{};</a:t>
            </a:r>
          </a:p>
          <a:p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  <a:r>
              <a:rPr lang="it-IT" sz="1800" dirty="0">
                <a:solidFill>
                  <a:srgbClr val="0000FF"/>
                </a:solidFill>
                <a:latin typeface="Consolas" panose="020B0609020204030204" pitchFamily="49" charset="0"/>
              </a:rPr>
              <a:t>inline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it-IT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it-IT" sz="1800" dirty="0">
                <a:solidFill>
                  <a:srgbClr val="2B91AF"/>
                </a:solidFill>
                <a:latin typeface="Consolas" panose="020B0609020204030204" pitchFamily="49" charset="0"/>
              </a:rPr>
              <a:t>OstrichData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it-IT" sz="1800" dirty="0">
                <a:latin typeface="Consolas" panose="020B0609020204030204" pitchFamily="49" charset="0"/>
              </a:rPr>
              <a:t>instance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it-IT" sz="1800" dirty="0">
                <a:solidFill>
                  <a:srgbClr val="0000FF"/>
                </a:solidFill>
                <a:latin typeface="Consolas" panose="020B0609020204030204" pitchFamily="49" charset="0"/>
              </a:rPr>
              <a:t>nullptr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cs-CZ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	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Ostrich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getInstance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	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doSomething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  <a:br>
              <a:rPr lang="en-US" sz="11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1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US" sz="11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A8DAED7-4136-B5CA-3B67-6C17D9B9C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593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90" y="110183"/>
            <a:ext cx="11775426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 err="1"/>
              <a:t>Meyersen‘s</a:t>
            </a:r>
            <a:r>
              <a:rPr lang="sk-SK" sz="3500" b="1" dirty="0"/>
              <a:t> singleton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5077" y="1317072"/>
            <a:ext cx="9927012" cy="405607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b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log some message */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private:</a:t>
            </a: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construction code */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destruction code */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&amp;) = 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operator=(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&amp;) = 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b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2E42214-1263-C643-FF8B-642267F41A6C}"/>
              </a:ext>
            </a:extLst>
          </p:cNvPr>
          <p:cNvSpPr txBox="1">
            <a:spLocks/>
          </p:cNvSpPr>
          <p:nvPr/>
        </p:nvSpPr>
        <p:spPr>
          <a:xfrm>
            <a:off x="576005" y="1317072"/>
            <a:ext cx="10515600" cy="554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err="1">
                <a:solidFill>
                  <a:srgbClr val="000000"/>
                </a:solidFill>
              </a:rPr>
              <a:t>We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can</a:t>
            </a:r>
            <a:r>
              <a:rPr lang="cs-CZ" dirty="0">
                <a:solidFill>
                  <a:srgbClr val="000000"/>
                </a:solidFill>
              </a:rPr>
              <a:t> use a </a:t>
            </a:r>
            <a:r>
              <a:rPr lang="cs-CZ" dirty="0" err="1">
                <a:solidFill>
                  <a:srgbClr val="000000"/>
                </a:solidFill>
              </a:rPr>
              <a:t>local</a:t>
            </a:r>
            <a:r>
              <a:rPr lang="cs-CZ" dirty="0">
                <a:solidFill>
                  <a:srgbClr val="000000"/>
                </a:solidFill>
              </a:rPr>
              <a:t> static </a:t>
            </a:r>
            <a:r>
              <a:rPr lang="cs-CZ" dirty="0" err="1">
                <a:solidFill>
                  <a:srgbClr val="000000"/>
                </a:solidFill>
              </a:rPr>
              <a:t>variable</a:t>
            </a:r>
            <a:endParaRPr lang="cs-CZ" dirty="0">
              <a:solidFill>
                <a:srgbClr val="000000"/>
              </a:solidFill>
            </a:endParaRPr>
          </a:p>
          <a:p>
            <a:r>
              <a:rPr lang="cs-CZ" dirty="0" err="1">
                <a:solidFill>
                  <a:srgbClr val="000000"/>
                </a:solidFill>
              </a:rPr>
              <a:t>Instantiated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at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first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parent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method</a:t>
            </a:r>
            <a:r>
              <a:rPr lang="cs-CZ" dirty="0">
                <a:solidFill>
                  <a:srgbClr val="000000"/>
                </a:solidFill>
              </a:rPr>
              <a:t> call</a:t>
            </a:r>
          </a:p>
          <a:p>
            <a:r>
              <a:rPr lang="cs-CZ" dirty="0" err="1">
                <a:solidFill>
                  <a:srgbClr val="000000"/>
                </a:solidFill>
              </a:rPr>
              <a:t>Thread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safe</a:t>
            </a:r>
            <a:endParaRPr lang="cs-CZ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983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706" y="110183"/>
            <a:ext cx="10828421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/>
              <a:t> </a:t>
            </a:r>
            <a:r>
              <a:rPr lang="sk-SK" sz="3500" b="1" dirty="0" err="1"/>
              <a:t>Static</a:t>
            </a:r>
            <a:r>
              <a:rPr lang="sk-SK" sz="3500" b="1" dirty="0"/>
              <a:t> </a:t>
            </a:r>
            <a:r>
              <a:rPr lang="sk-SK" sz="3500" b="1" dirty="0" err="1"/>
              <a:t>local</a:t>
            </a:r>
            <a:r>
              <a:rPr lang="sk-SK" sz="3500" b="1" dirty="0"/>
              <a:t> </a:t>
            </a:r>
            <a:r>
              <a:rPr lang="sk-SK" sz="3500" b="1" dirty="0" err="1"/>
              <a:t>variables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873" y="1435746"/>
            <a:ext cx="9927012" cy="40560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5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5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500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instance</a:t>
            </a: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    </a:t>
            </a:r>
          </a:p>
          <a:p>
            <a:pPr marL="0" indent="0">
              <a:buNone/>
            </a:pPr>
            <a:br>
              <a:rPr lang="en-US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A00337A1-7D06-1E7E-D6B2-B28269DFEE55}"/>
              </a:ext>
            </a:extLst>
          </p:cNvPr>
          <p:cNvSpPr txBox="1"/>
          <p:nvPr/>
        </p:nvSpPr>
        <p:spPr>
          <a:xfrm>
            <a:off x="5459470" y="1238615"/>
            <a:ext cx="6458654" cy="397031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&amp;</a:t>
            </a: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extern</a:t>
            </a:r>
            <a:r>
              <a:rPr lang="sk-SK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constructDatabase</a:t>
            </a:r>
            <a:r>
              <a:rPr lang="sk-SK" b="0" dirty="0">
                <a:effectLst/>
                <a:latin typeface="Consolas" panose="020B0609020204030204" pitchFamily="49" charset="0"/>
              </a:rPr>
              <a:t>(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b="0" dirty="0">
                <a:effectLst/>
                <a:latin typeface="Consolas" panose="020B0609020204030204" pitchFamily="49" charset="0"/>
              </a:rPr>
              <a:t>*</a:t>
            </a: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 err="1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memory</a:t>
            </a:r>
            <a:r>
              <a:rPr lang="sk-SK" b="0" dirty="0"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extern</a:t>
            </a:r>
            <a:r>
              <a:rPr lang="sk-SK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sk-SK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destroyDatabase</a:t>
            </a:r>
            <a:r>
              <a:rPr lang="sk-SK" b="0" dirty="0">
                <a:effectLst/>
                <a:latin typeface="Consolas" panose="020B0609020204030204" pitchFamily="49" charset="0"/>
              </a:rPr>
              <a:t>();</a:t>
            </a: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</a:p>
          <a:p>
            <a:b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bool</a:t>
            </a:r>
            <a:r>
              <a:rPr lang="sk-SK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dirty="0" err="1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initialized</a:t>
            </a:r>
            <a:r>
              <a:rPr lang="sk-SK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effectLst/>
                <a:latin typeface="Consolas" panose="020B0609020204030204" pitchFamily="49" charset="0"/>
              </a:rPr>
              <a:t>=</a:t>
            </a: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sk-SK" b="0" dirty="0"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sk-SK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char</a:t>
            </a:r>
            <a:r>
              <a:rPr lang="sk-SK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__buffer</a:t>
            </a:r>
            <a:r>
              <a:rPr lang="sk-SK" b="0" dirty="0">
                <a:effectLst/>
                <a:latin typeface="Consolas" panose="020B0609020204030204" pitchFamily="49" charset="0"/>
              </a:rPr>
              <a:t>[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sizeof</a:t>
            </a:r>
            <a:r>
              <a:rPr lang="sk-SK" b="0" dirty="0">
                <a:effectLst/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sk-SK" b="0" dirty="0">
                <a:effectLst/>
                <a:latin typeface="Consolas" panose="020B0609020204030204" pitchFamily="49" charset="0"/>
              </a:rPr>
              <a:t>)];</a:t>
            </a:r>
          </a:p>
          <a:p>
            <a:b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dirty="0" err="1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effectLst/>
                <a:latin typeface="Consolas" panose="020B0609020204030204" pitchFamily="49" charset="0"/>
              </a:rPr>
              <a:t>(!</a:t>
            </a:r>
            <a:r>
              <a:rPr lang="sk-SK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dirty="0" err="1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initialized</a:t>
            </a:r>
            <a:r>
              <a:rPr lang="sk-SK" b="0" dirty="0">
                <a:effectLst/>
                <a:latin typeface="Consolas" panose="020B0609020204030204" pitchFamily="49" charset="0"/>
              </a:rPr>
              <a:t>)</a:t>
            </a: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</a:t>
            </a:r>
            <a:r>
              <a:rPr lang="sk-SK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constructDatabase</a:t>
            </a:r>
            <a:r>
              <a:rPr lang="sk-SK" b="0" dirty="0">
                <a:effectLst/>
                <a:latin typeface="Consolas" panose="020B0609020204030204" pitchFamily="49" charset="0"/>
              </a:rPr>
              <a:t>(</a:t>
            </a:r>
            <a:r>
              <a:rPr lang="sk-SK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__buffer</a:t>
            </a:r>
            <a:r>
              <a:rPr lang="sk-SK" b="0" dirty="0"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</a:t>
            </a:r>
            <a:r>
              <a:rPr lang="sk-SK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atexit</a:t>
            </a:r>
            <a:r>
              <a:rPr lang="sk-SK" b="0" dirty="0">
                <a:effectLst/>
                <a:latin typeface="Consolas" panose="020B0609020204030204" pitchFamily="49" charset="0"/>
              </a:rPr>
              <a:t>(</a:t>
            </a:r>
            <a:r>
              <a:rPr lang="sk-SK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destroyDatabase</a:t>
            </a:r>
            <a:r>
              <a:rPr lang="sk-SK" b="0" dirty="0"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  </a:t>
            </a:r>
            <a:r>
              <a:rPr lang="sk-SK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sk-SK" b="0" dirty="0" err="1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initialized</a:t>
            </a:r>
            <a:r>
              <a:rPr lang="sk-SK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effectLst/>
                <a:latin typeface="Consolas" panose="020B0609020204030204" pitchFamily="49" charset="0"/>
              </a:rPr>
              <a:t>=</a:t>
            </a: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sk-SK" b="0" dirty="0"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dirty="0">
                <a:effectLst/>
                <a:latin typeface="Consolas" panose="020B0609020204030204" pitchFamily="49" charset="0"/>
              </a:rPr>
              <a:t>}</a:t>
            </a:r>
            <a:b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  </a:t>
            </a:r>
            <a:r>
              <a:rPr lang="sk-SK" b="0" dirty="0" err="1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sk-SK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r>
              <a:rPr lang="sk-SK" b="0" dirty="0">
                <a:effectLst/>
                <a:latin typeface="Consolas" panose="020B0609020204030204" pitchFamily="49" charset="0"/>
              </a:rPr>
              <a:t>*</a:t>
            </a:r>
            <a:r>
              <a:rPr lang="sk-SK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reinterpret_cast</a:t>
            </a:r>
            <a:r>
              <a:rPr lang="sk-SK" b="0" dirty="0">
                <a:effectLst/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sk-SK" b="0" dirty="0">
                <a:effectLst/>
                <a:latin typeface="Consolas" panose="020B0609020204030204" pitchFamily="49" charset="0"/>
              </a:rPr>
              <a:t>*&gt;(</a:t>
            </a:r>
            <a:r>
              <a:rPr lang="sk-SK" b="0" dirty="0">
                <a:solidFill>
                  <a:srgbClr val="1F377F"/>
                </a:solidFill>
                <a:effectLst/>
                <a:latin typeface="Consolas" panose="020B0609020204030204" pitchFamily="49" charset="0"/>
              </a:rPr>
              <a:t>__buffer</a:t>
            </a:r>
            <a:r>
              <a:rPr lang="sk-SK" b="0" dirty="0"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sk-SK" b="0" dirty="0">
                <a:effectLst/>
                <a:latin typeface="Consolas" panose="020B0609020204030204" pitchFamily="49" charset="0"/>
              </a:rPr>
              <a:t>}</a:t>
            </a:r>
          </a:p>
        </p:txBody>
      </p:sp>
      <p:cxnSp>
        <p:nvCxnSpPr>
          <p:cNvPr id="7" name="Přímá spojnice se šipkou 6">
            <a:extLst>
              <a:ext uri="{FF2B5EF4-FFF2-40B4-BE49-F238E27FC236}">
                <a16:creationId xmlns:a16="http://schemas.microsoft.com/office/drawing/2014/main" id="{DD6766CF-D947-A616-1849-18C00874629A}"/>
              </a:ext>
            </a:extLst>
          </p:cNvPr>
          <p:cNvCxnSpPr/>
          <p:nvPr/>
        </p:nvCxnSpPr>
        <p:spPr>
          <a:xfrm>
            <a:off x="3708875" y="1965533"/>
            <a:ext cx="16578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>
            <a:extLst>
              <a:ext uri="{FF2B5EF4-FFF2-40B4-BE49-F238E27FC236}">
                <a16:creationId xmlns:a16="http://schemas.microsoft.com/office/drawing/2014/main" id="{A8CD8654-AF6A-7B75-E00F-9C2E4F79779D}"/>
              </a:ext>
            </a:extLst>
          </p:cNvPr>
          <p:cNvSpPr txBox="1"/>
          <p:nvPr/>
        </p:nvSpPr>
        <p:spPr>
          <a:xfrm>
            <a:off x="3443955" y="2114978"/>
            <a:ext cx="2213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Roughly translates to</a:t>
            </a:r>
            <a:endParaRPr lang="cs-CZ" dirty="0"/>
          </a:p>
        </p:txBody>
      </p: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BB361E5F-A65A-1126-9AEF-C498890B3BF5}"/>
              </a:ext>
            </a:extLst>
          </p:cNvPr>
          <p:cNvCxnSpPr>
            <a:cxnSpLocks/>
          </p:cNvCxnSpPr>
          <p:nvPr/>
        </p:nvCxnSpPr>
        <p:spPr>
          <a:xfrm flipV="1">
            <a:off x="3597780" y="3666146"/>
            <a:ext cx="2418460" cy="358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8231D45F-CE83-F235-22CE-5332E13DB732}"/>
              </a:ext>
            </a:extLst>
          </p:cNvPr>
          <p:cNvSpPr txBox="1"/>
          <p:nvPr/>
        </p:nvSpPr>
        <p:spPr>
          <a:xfrm>
            <a:off x="1183706" y="3666146"/>
            <a:ext cx="2260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Initialization only done after invocation</a:t>
            </a:r>
            <a:endParaRPr lang="cs-CZ" dirty="0"/>
          </a:p>
        </p:txBody>
      </p: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8EEF23FA-27D4-CBBF-57D6-7AE085081395}"/>
              </a:ext>
            </a:extLst>
          </p:cNvPr>
          <p:cNvCxnSpPr>
            <a:cxnSpLocks/>
          </p:cNvCxnSpPr>
          <p:nvPr/>
        </p:nvCxnSpPr>
        <p:spPr>
          <a:xfrm flipV="1">
            <a:off x="3597780" y="3907410"/>
            <a:ext cx="2572285" cy="1022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53B16211-3B1F-727B-D81B-BE83294A5A51}"/>
              </a:ext>
            </a:extLst>
          </p:cNvPr>
          <p:cNvSpPr txBox="1"/>
          <p:nvPr/>
        </p:nvSpPr>
        <p:spPr>
          <a:xfrm>
            <a:off x="1386080" y="4661839"/>
            <a:ext cx="2260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Called on exit for destruction purposes in LIFO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655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3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0620CB-0124-8F23-05A3-C97EDBF5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>
                <a:effectLst/>
              </a:rPr>
              <a:t>LIFO limitations</a:t>
            </a:r>
            <a:endParaRPr lang="cs-CZ" sz="35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0277869-FA52-A810-7E1E-3D91C641E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If objects are destroyed in LIFO order with respect to creation, the following can take place:</a:t>
            </a:r>
            <a:endParaRPr lang="cs-CZ" dirty="0">
              <a:ea typeface="+mn-lt"/>
              <a:cs typeface="+mn-lt"/>
            </a:endParaRPr>
          </a:p>
          <a:p>
            <a:pPr marL="342900" indent="-342900">
              <a:buAutoNum type="arabicPeriod"/>
            </a:pPr>
            <a:r>
              <a:rPr lang="cs-CZ" sz="2400" dirty="0">
                <a:ea typeface="+mn-lt"/>
                <a:cs typeface="+mn-lt"/>
              </a:rPr>
              <a:t>K</a:t>
            </a:r>
            <a:r>
              <a:rPr lang="en-US" sz="2400" dirty="0" err="1">
                <a:ea typeface="+mn-lt"/>
                <a:cs typeface="+mn-lt"/>
              </a:rPr>
              <a:t>eyboard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ea typeface="+mn-lt"/>
                <a:cs typeface="+mn-lt"/>
              </a:rPr>
              <a:t>init</a:t>
            </a:r>
            <a:endParaRPr lang="en-US" sz="2400" dirty="0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en-US" sz="2400" dirty="0">
                <a:ea typeface="+mn-lt"/>
                <a:cs typeface="+mn-lt"/>
              </a:rPr>
              <a:t>Display </a:t>
            </a:r>
            <a:r>
              <a:rPr lang="cs-CZ" sz="2400" dirty="0" err="1">
                <a:ea typeface="+mn-lt"/>
                <a:cs typeface="+mn-lt"/>
              </a:rPr>
              <a:t>init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ea typeface="+mn-lt"/>
                <a:cs typeface="+mn-lt"/>
              </a:rPr>
              <a:t>with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solidFill>
                  <a:srgbClr val="FF0000"/>
                </a:solidFill>
                <a:ea typeface="+mn-lt"/>
                <a:cs typeface="+mn-lt"/>
              </a:rPr>
              <a:t>error</a:t>
            </a:r>
            <a:endParaRPr lang="cs-CZ" sz="2400" dirty="0">
              <a:solidFill>
                <a:srgbClr val="FF0000"/>
              </a:solidFill>
              <a:ea typeface="+mn-lt"/>
              <a:cs typeface="+mn-lt"/>
            </a:endParaRPr>
          </a:p>
          <a:p>
            <a:pPr marL="342900" indent="-342900">
              <a:buAutoNum type="arabicPeriod"/>
            </a:pPr>
            <a:r>
              <a:rPr lang="en-US" sz="2400" dirty="0">
                <a:ea typeface="+mn-lt"/>
                <a:cs typeface="+mn-lt"/>
              </a:rPr>
              <a:t>Log</a:t>
            </a:r>
            <a:r>
              <a:rPr lang="cs-CZ" sz="2400" dirty="0" err="1">
                <a:ea typeface="+mn-lt"/>
                <a:cs typeface="+mn-lt"/>
              </a:rPr>
              <a:t>ger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ea typeface="+mn-lt"/>
                <a:cs typeface="+mn-lt"/>
              </a:rPr>
              <a:t>init</a:t>
            </a:r>
            <a:r>
              <a:rPr lang="en-US" sz="2400" dirty="0">
                <a:ea typeface="+mn-lt"/>
                <a:cs typeface="+mn-lt"/>
              </a:rPr>
              <a:t> a</a:t>
            </a:r>
            <a:r>
              <a:rPr lang="cs-CZ" sz="2400" dirty="0" err="1">
                <a:ea typeface="+mn-lt"/>
                <a:cs typeface="+mn-lt"/>
              </a:rPr>
              <a:t>nd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cs-CZ" sz="2400" dirty="0" err="1">
                <a:ea typeface="+mn-lt"/>
                <a:cs typeface="+mn-lt"/>
              </a:rPr>
              <a:t>error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ea typeface="+mn-lt"/>
                <a:cs typeface="+mn-lt"/>
              </a:rPr>
              <a:t>logged</a:t>
            </a:r>
            <a:endParaRPr lang="en-US" sz="2400" dirty="0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cs-CZ" sz="2400" dirty="0">
                <a:ea typeface="+mn-lt"/>
                <a:cs typeface="+mn-lt"/>
              </a:rPr>
              <a:t>Program end</a:t>
            </a:r>
            <a:endParaRPr lang="en-US" sz="2400" dirty="0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cs-CZ" sz="2400" dirty="0">
                <a:ea typeface="+mn-lt"/>
                <a:cs typeface="+mn-lt"/>
              </a:rPr>
              <a:t>L</a:t>
            </a:r>
            <a:r>
              <a:rPr lang="en-US" sz="2400" dirty="0" err="1">
                <a:ea typeface="+mn-lt"/>
                <a:cs typeface="+mn-lt"/>
              </a:rPr>
              <a:t>og</a:t>
            </a:r>
            <a:r>
              <a:rPr lang="cs-CZ" sz="2400" dirty="0" err="1">
                <a:ea typeface="+mn-lt"/>
                <a:cs typeface="+mn-lt"/>
              </a:rPr>
              <a:t>ger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ea typeface="+mn-lt"/>
                <a:cs typeface="+mn-lt"/>
              </a:rPr>
              <a:t>destruction</a:t>
            </a:r>
            <a:endParaRPr lang="en-US" sz="2400" dirty="0"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cs-CZ" sz="2400" dirty="0">
                <a:ea typeface="+mn-lt"/>
                <a:cs typeface="+mn-lt"/>
              </a:rPr>
              <a:t>D</a:t>
            </a:r>
            <a:r>
              <a:rPr lang="en-US" sz="2400" dirty="0" err="1">
                <a:ea typeface="+mn-lt"/>
                <a:cs typeface="+mn-lt"/>
              </a:rPr>
              <a:t>isplay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ea typeface="+mn-lt"/>
                <a:cs typeface="+mn-lt"/>
              </a:rPr>
              <a:t>destruction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ea typeface="+mn-lt"/>
                <a:cs typeface="+mn-lt"/>
              </a:rPr>
              <a:t>with</a:t>
            </a:r>
            <a:r>
              <a:rPr lang="cs-CZ" sz="2400" dirty="0">
                <a:ea typeface="+mn-lt"/>
                <a:cs typeface="+mn-lt"/>
              </a:rPr>
              <a:t> </a:t>
            </a:r>
            <a:r>
              <a:rPr lang="cs-CZ" sz="2400" dirty="0" err="1">
                <a:solidFill>
                  <a:srgbClr val="FF0000"/>
                </a:solidFill>
                <a:ea typeface="+mn-lt"/>
                <a:cs typeface="+mn-lt"/>
              </a:rPr>
              <a:t>error</a:t>
            </a:r>
            <a:endParaRPr lang="cs-CZ" sz="2400" dirty="0">
              <a:solidFill>
                <a:srgbClr val="FF0000"/>
              </a:solidFill>
              <a:ea typeface="+mn-lt"/>
              <a:cs typeface="+mn-lt"/>
            </a:endParaRPr>
          </a:p>
          <a:p>
            <a:pPr marL="342900" indent="-342900">
              <a:buAutoNum type="arabicPeriod"/>
            </a:pPr>
            <a:r>
              <a:rPr lang="cs-CZ" sz="2400" b="1" dirty="0" err="1">
                <a:ea typeface="+mn-lt"/>
                <a:cs typeface="+mn-lt"/>
              </a:rPr>
              <a:t>Logger</a:t>
            </a:r>
            <a:r>
              <a:rPr lang="cs-CZ" sz="2400" b="1" dirty="0">
                <a:ea typeface="+mn-lt"/>
                <a:cs typeface="+mn-lt"/>
              </a:rPr>
              <a:t> </a:t>
            </a:r>
            <a:r>
              <a:rPr lang="cs-CZ" sz="2400" b="1" dirty="0" err="1">
                <a:ea typeface="+mn-lt"/>
                <a:cs typeface="+mn-lt"/>
              </a:rPr>
              <a:t>is</a:t>
            </a:r>
            <a:r>
              <a:rPr lang="cs-CZ" sz="2400" b="1" dirty="0">
                <a:ea typeface="+mn-lt"/>
                <a:cs typeface="+mn-lt"/>
              </a:rPr>
              <a:t> </a:t>
            </a:r>
            <a:r>
              <a:rPr lang="cs-CZ" sz="2400" b="1" dirty="0" err="1">
                <a:ea typeface="+mn-lt"/>
                <a:cs typeface="+mn-lt"/>
              </a:rPr>
              <a:t>already</a:t>
            </a:r>
            <a:r>
              <a:rPr lang="cs-CZ" sz="2400" b="1" dirty="0">
                <a:ea typeface="+mn-lt"/>
                <a:cs typeface="+mn-lt"/>
              </a:rPr>
              <a:t> </a:t>
            </a:r>
            <a:r>
              <a:rPr lang="cs-CZ" sz="2400" b="1" dirty="0" err="1">
                <a:ea typeface="+mn-lt"/>
                <a:cs typeface="+mn-lt"/>
              </a:rPr>
              <a:t>destroyed</a:t>
            </a:r>
            <a:endParaRPr lang="en-US" sz="2400" b="1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600911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0620CB-0124-8F23-05A3-C97EDBF5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/>
              <a:t>Checking the</a:t>
            </a:r>
            <a:r>
              <a:rPr lang="en-US" sz="3500" b="1" dirty="0">
                <a:effectLst/>
              </a:rPr>
              <a:t> validity of the instance</a:t>
            </a:r>
            <a:endParaRPr lang="cs-CZ" sz="35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0277869-FA52-A810-7E1E-3D91C641E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84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>
                <a:cs typeface="Calibri" panose="020F0502020204030204"/>
              </a:rPr>
              <a:t>We can simply add a flag paired with the instance holder, which signifies if the instance already went through destruction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30263DC-AB88-29DB-9977-1155A91E8293}"/>
              </a:ext>
            </a:extLst>
          </p:cNvPr>
          <p:cNvSpPr txBox="1">
            <a:spLocks/>
          </p:cNvSpPr>
          <p:nvPr/>
        </p:nvSpPr>
        <p:spPr>
          <a:xfrm>
            <a:off x="938868" y="2192588"/>
            <a:ext cx="6198813" cy="466541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it-IT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inline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it-IT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it-IT" sz="18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* instance = </a:t>
            </a:r>
            <a:r>
              <a:rPr lang="it-IT" sz="1800" dirty="0">
                <a:solidFill>
                  <a:srgbClr val="0000FF"/>
                </a:solidFill>
                <a:latin typeface="Consolas" panose="020B0609020204030204" pitchFamily="49" charset="0"/>
              </a:rPr>
              <a:t>nullptr</a:t>
            </a:r>
            <a:r>
              <a:rPr lang="it-IT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it-IT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inline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destroyed =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   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(!instance) {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       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destroyed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on_destroyed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        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else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create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 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*instance;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create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staticInstance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instance = &amp;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staticInstance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on_destroyed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 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 ? */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74531F"/>
                </a:solidFill>
                <a:latin typeface="Consolas" panose="020B0609020204030204" pitchFamily="49" charset="0"/>
              </a:rPr>
              <a:t>~</a:t>
            </a:r>
            <a:r>
              <a:rPr lang="cs-CZ" sz="1800" dirty="0" err="1">
                <a:solidFill>
                  <a:srgbClr val="74531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 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destroyed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instance =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nullptr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 ... */</a:t>
            </a:r>
            <a:endParaRPr lang="cs-CZ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Font typeface="Arial" panose="020B0604020202020204" pitchFamily="34" charset="0"/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  <a:endParaRPr lang="cs-CZ" sz="12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F9CBC2-C7E3-455E-D5CE-F3F811286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606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0620CB-0124-8F23-05A3-C97EDBF5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500" b="1" dirty="0">
                <a:cs typeface="Calibri" panose="020F0502020204030204"/>
              </a:rPr>
              <a:t>What to do on </a:t>
            </a:r>
            <a:r>
              <a:rPr lang="cs-CZ" sz="3500" dirty="0" err="1">
                <a:solidFill>
                  <a:srgbClr val="000000"/>
                </a:solidFill>
                <a:latin typeface="Consolas" panose="020B0609020204030204" pitchFamily="49" charset="0"/>
              </a:rPr>
              <a:t>on_destroyed</a:t>
            </a:r>
            <a:r>
              <a:rPr lang="cs-CZ" sz="35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en-US" sz="3500" b="1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0277869-FA52-A810-7E1E-3D91C641E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841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cs typeface="Calibri" panose="020F0502020204030204"/>
              </a:rPr>
              <a:t>Throw an exception</a:t>
            </a:r>
          </a:p>
          <a:p>
            <a:pPr lvl="1"/>
            <a:r>
              <a:rPr lang="en-US" sz="2000" dirty="0">
                <a:cs typeface="Calibri" panose="020F0502020204030204"/>
              </a:rPr>
              <a:t>Helps by not helping</a:t>
            </a:r>
          </a:p>
          <a:p>
            <a:pPr lvl="1"/>
            <a:r>
              <a:rPr lang="en-US" sz="2000" dirty="0">
                <a:cs typeface="Calibri" panose="020F0502020204030204"/>
              </a:rPr>
              <a:t>Potentially throws an exception in a destructor</a:t>
            </a:r>
          </a:p>
          <a:p>
            <a:r>
              <a:rPr lang="en-US" sz="2400" dirty="0">
                <a:cs typeface="Calibri" panose="020F0502020204030204"/>
              </a:rPr>
              <a:t>Recreate the singleton instance – Phoenix singleton</a:t>
            </a:r>
          </a:p>
          <a:p>
            <a:pPr lvl="1"/>
            <a:endParaRPr lang="en-US" dirty="0">
              <a:cs typeface="Calibri" panose="020F0502020204030204"/>
            </a:endParaRPr>
          </a:p>
          <a:p>
            <a:endParaRPr lang="en-US" dirty="0">
              <a:cs typeface="Calibri" panose="020F0502020204030204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30263DC-AB88-29DB-9977-1155A91E8293}"/>
              </a:ext>
            </a:extLst>
          </p:cNvPr>
          <p:cNvSpPr txBox="1">
            <a:spLocks/>
          </p:cNvSpPr>
          <p:nvPr/>
        </p:nvSpPr>
        <p:spPr>
          <a:xfrm>
            <a:off x="838200" y="3169453"/>
            <a:ext cx="6198813" cy="4665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killPhoenix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instance-&gt;~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on_destroyed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create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(instance)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atexit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killPhoenix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d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estroyed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cs-CZ" sz="12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cxnSp>
        <p:nvCxnSpPr>
          <p:cNvPr id="6" name="Přímá spojnice se šipkou 5">
            <a:extLst>
              <a:ext uri="{FF2B5EF4-FFF2-40B4-BE49-F238E27FC236}">
                <a16:creationId xmlns:a16="http://schemas.microsoft.com/office/drawing/2014/main" id="{7B641D45-00D4-A713-D297-C1668BB7705A}"/>
              </a:ext>
            </a:extLst>
          </p:cNvPr>
          <p:cNvCxnSpPr/>
          <p:nvPr/>
        </p:nvCxnSpPr>
        <p:spPr>
          <a:xfrm flipH="1">
            <a:off x="3061982" y="4077050"/>
            <a:ext cx="3288484" cy="1023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>
            <a:extLst>
              <a:ext uri="{FF2B5EF4-FFF2-40B4-BE49-F238E27FC236}">
                <a16:creationId xmlns:a16="http://schemas.microsoft.com/office/drawing/2014/main" id="{6F2E04B0-1252-2DEB-C53F-DD7FADEBC709}"/>
              </a:ext>
            </a:extLst>
          </p:cNvPr>
          <p:cNvSpPr txBox="1"/>
          <p:nvPr/>
        </p:nvSpPr>
        <p:spPr>
          <a:xfrm>
            <a:off x="6350466" y="3753884"/>
            <a:ext cx="3582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new instance is created in the same memory as the old one</a:t>
            </a:r>
            <a:endParaRPr lang="cs-CZ" dirty="0"/>
          </a:p>
        </p:txBody>
      </p:sp>
      <p:cxnSp>
        <p:nvCxnSpPr>
          <p:cNvPr id="8" name="Přímá spojnice se šipkou 7">
            <a:extLst>
              <a:ext uri="{FF2B5EF4-FFF2-40B4-BE49-F238E27FC236}">
                <a16:creationId xmlns:a16="http://schemas.microsoft.com/office/drawing/2014/main" id="{3AB0B514-42D6-DF8A-DD70-22558650C5D3}"/>
              </a:ext>
            </a:extLst>
          </p:cNvPr>
          <p:cNvCxnSpPr>
            <a:cxnSpLocks/>
          </p:cNvCxnSpPr>
          <p:nvPr/>
        </p:nvCxnSpPr>
        <p:spPr>
          <a:xfrm flipH="1">
            <a:off x="4091803" y="5307812"/>
            <a:ext cx="2004197" cy="288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ovéPole 9">
            <a:extLst>
              <a:ext uri="{FF2B5EF4-FFF2-40B4-BE49-F238E27FC236}">
                <a16:creationId xmlns:a16="http://schemas.microsoft.com/office/drawing/2014/main" id="{5991C846-902A-3158-16A4-DD5FA8BE1F8A}"/>
              </a:ext>
            </a:extLst>
          </p:cNvPr>
          <p:cNvSpPr txBox="1"/>
          <p:nvPr/>
        </p:nvSpPr>
        <p:spPr>
          <a:xfrm>
            <a:off x="6200862" y="4984646"/>
            <a:ext cx="3582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need to register the instance for destruction again</a:t>
            </a:r>
            <a:endParaRPr lang="cs-CZ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A08D5F3F-E1B6-69ED-497F-026F91256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62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0620CB-0124-8F23-05A3-C97EDBF55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500" b="1" dirty="0" err="1">
                <a:effectLst/>
              </a:rPr>
              <a:t>Evade</a:t>
            </a:r>
            <a:r>
              <a:rPr lang="cs-CZ" sz="3500" b="1" dirty="0">
                <a:effectLst/>
              </a:rPr>
              <a:t> </a:t>
            </a:r>
            <a:r>
              <a:rPr lang="cs-CZ" sz="3500" dirty="0" err="1">
                <a:solidFill>
                  <a:srgbClr val="000000"/>
                </a:solidFill>
                <a:latin typeface="Consolas" panose="020B0609020204030204" pitchFamily="49" charset="0"/>
              </a:rPr>
              <a:t>on_destroyed</a:t>
            </a:r>
            <a:r>
              <a:rPr lang="cs-CZ" sz="350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cs-CZ" sz="3500" b="1" dirty="0">
                <a:solidFill>
                  <a:srgbClr val="000000"/>
                </a:solidFill>
              </a:rPr>
              <a:t> </a:t>
            </a:r>
            <a:r>
              <a:rPr lang="cs-CZ" sz="3500" b="1" dirty="0" err="1">
                <a:solidFill>
                  <a:srgbClr val="000000"/>
                </a:solidFill>
              </a:rPr>
              <a:t>completely</a:t>
            </a:r>
            <a:r>
              <a:rPr lang="cs-CZ" sz="3500" b="1" dirty="0">
                <a:effectLst/>
              </a:rPr>
              <a:t> </a:t>
            </a:r>
            <a:endParaRPr lang="cs-CZ" sz="35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0277869-FA52-A810-7E1E-3D91C641E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841"/>
            <a:ext cx="10515600" cy="4351338"/>
          </a:xfrm>
        </p:spPr>
        <p:txBody>
          <a:bodyPr>
            <a:normAutofit/>
          </a:bodyPr>
          <a:lstStyle/>
          <a:p>
            <a:r>
              <a:rPr lang="cs-CZ" dirty="0">
                <a:cs typeface="Calibri" panose="020F0502020204030204"/>
              </a:rPr>
              <a:t>A </a:t>
            </a:r>
            <a:r>
              <a:rPr lang="cs-CZ" dirty="0" err="1">
                <a:cs typeface="Calibri" panose="020F0502020204030204"/>
              </a:rPr>
              <a:t>possible</a:t>
            </a:r>
            <a:r>
              <a:rPr lang="cs-CZ" dirty="0">
                <a:cs typeface="Calibri" panose="020F0502020204030204"/>
              </a:rPr>
              <a:t> </a:t>
            </a:r>
            <a:r>
              <a:rPr lang="cs-CZ" dirty="0" err="1">
                <a:cs typeface="Calibri" panose="020F0502020204030204"/>
              </a:rPr>
              <a:t>solution</a:t>
            </a:r>
            <a:r>
              <a:rPr lang="cs-CZ" dirty="0">
                <a:cs typeface="Calibri" panose="020F0502020204030204"/>
              </a:rPr>
              <a:t> </a:t>
            </a:r>
            <a:r>
              <a:rPr lang="cs-CZ" dirty="0" err="1">
                <a:cs typeface="Calibri" panose="020F0502020204030204"/>
              </a:rPr>
              <a:t>is</a:t>
            </a:r>
            <a:r>
              <a:rPr lang="cs-CZ" dirty="0">
                <a:cs typeface="Calibri" panose="020F0502020204030204"/>
              </a:rPr>
              <a:t> to </a:t>
            </a:r>
            <a:r>
              <a:rPr lang="cs-CZ" dirty="0" err="1">
                <a:cs typeface="Calibri" panose="020F0502020204030204"/>
              </a:rPr>
              <a:t>add</a:t>
            </a:r>
            <a:r>
              <a:rPr lang="cs-CZ" dirty="0">
                <a:cs typeface="Calibri" panose="020F0502020204030204"/>
              </a:rPr>
              <a:t> </a:t>
            </a:r>
            <a:r>
              <a:rPr lang="cs-CZ" dirty="0" err="1">
                <a:cs typeface="Calibri" panose="020F0502020204030204"/>
              </a:rPr>
              <a:t>longevity</a:t>
            </a:r>
            <a:r>
              <a:rPr lang="cs-CZ" dirty="0">
                <a:cs typeface="Calibri" panose="020F0502020204030204"/>
              </a:rPr>
              <a:t> to </a:t>
            </a:r>
            <a:r>
              <a:rPr lang="cs-CZ" dirty="0" err="1">
                <a:cs typeface="Calibri" panose="020F0502020204030204"/>
              </a:rPr>
              <a:t>objects</a:t>
            </a:r>
            <a:r>
              <a:rPr lang="cs-CZ" dirty="0">
                <a:cs typeface="Calibri" panose="020F0502020204030204"/>
              </a:rPr>
              <a:t> </a:t>
            </a:r>
            <a:r>
              <a:rPr lang="cs-CZ" dirty="0" err="1">
                <a:cs typeface="Calibri" panose="020F0502020204030204"/>
              </a:rPr>
              <a:t>with</a:t>
            </a:r>
            <a:r>
              <a:rPr lang="cs-CZ" dirty="0">
                <a:cs typeface="Calibri" panose="020F0502020204030204"/>
              </a:rPr>
              <a:t> </a:t>
            </a:r>
            <a:r>
              <a:rPr lang="cs-CZ" dirty="0" err="1">
                <a:cs typeface="Calibri" panose="020F0502020204030204"/>
              </a:rPr>
              <a:t>dependant</a:t>
            </a:r>
            <a:r>
              <a:rPr lang="cs-CZ" dirty="0">
                <a:cs typeface="Calibri" panose="020F0502020204030204"/>
              </a:rPr>
              <a:t> </a:t>
            </a:r>
            <a:r>
              <a:rPr lang="cs-CZ" dirty="0" err="1">
                <a:cs typeface="Calibri" panose="020F0502020204030204"/>
              </a:rPr>
              <a:t>destruction</a:t>
            </a:r>
            <a:endParaRPr lang="en-US" dirty="0">
              <a:cs typeface="Calibri" panose="020F0502020204030204"/>
            </a:endParaRPr>
          </a:p>
          <a:p>
            <a:r>
              <a:rPr lang="en-US" dirty="0">
                <a:cs typeface="Calibri" panose="020F0502020204030204"/>
              </a:rPr>
              <a:t>Priority queue over longevity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9F9CBC2-C7E3-455E-D5CE-F3F811286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497419-26A5-AB72-B335-FFAC636E411E}"/>
              </a:ext>
            </a:extLst>
          </p:cNvPr>
          <p:cNvSpPr txBox="1">
            <a:spLocks/>
          </p:cNvSpPr>
          <p:nvPr/>
        </p:nvSpPr>
        <p:spPr>
          <a:xfrm>
            <a:off x="6022597" y="2032483"/>
            <a:ext cx="8263855" cy="46654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NonSingleton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/**/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};</a:t>
            </a:r>
          </a:p>
          <a:p>
            <a:pPr marL="0" indent="0"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KeyboardSingleton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/**/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};</a:t>
            </a:r>
          </a:p>
          <a:p>
            <a:pPr marL="0" indent="0"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cs-CZ" sz="1800" dirty="0">
                <a:solidFill>
                  <a:srgbClr val="008000"/>
                </a:solidFill>
                <a:latin typeface="Consolas" panose="020B0609020204030204" pitchFamily="49" charset="0"/>
              </a:rPr>
              <a:t>/**/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};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NonSingleton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non_singleton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NonSingleton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cs-CZ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template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typename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>
                <a:solidFill>
                  <a:srgbClr val="2B91AF"/>
                </a:solidFill>
                <a:latin typeface="Consolas" panose="020B0609020204030204" pitchFamily="49" charset="0"/>
              </a:rPr>
              <a:t>T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setLongevity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object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longevity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template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typename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>
                <a:solidFill>
                  <a:srgbClr val="2B91AF"/>
                </a:solidFill>
                <a:latin typeface="Consolas" panose="020B0609020204030204" pitchFamily="49" charset="0"/>
              </a:rPr>
              <a:t>T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setLongevity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object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longevity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main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setLongevity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non_singleton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, 5);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setLongevity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KeyboardSingleton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::instance(), 5);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setLongevity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cs-CZ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LogSingleton</a:t>
            </a: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::instance(), 6);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cs-CZ" sz="12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624A98-20F3-0FC3-ADC7-323AE39E50F1}"/>
              </a:ext>
            </a:extLst>
          </p:cNvPr>
          <p:cNvSpPr txBox="1"/>
          <p:nvPr/>
        </p:nvSpPr>
        <p:spPr>
          <a:xfrm>
            <a:off x="1626905" y="3531510"/>
            <a:ext cx="2926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ighlight>
                  <a:srgbClr val="FF0000"/>
                </a:highlight>
              </a:rPr>
              <a:t>jak </a:t>
            </a:r>
            <a:r>
              <a:rPr lang="en-US" dirty="0" err="1">
                <a:highlight>
                  <a:srgbClr val="FF0000"/>
                </a:highlight>
              </a:rPr>
              <a:t>evidovat</a:t>
            </a:r>
            <a:r>
              <a:rPr lang="en-US" dirty="0">
                <a:highlight>
                  <a:srgbClr val="FF0000"/>
                </a:highlight>
              </a:rPr>
              <a:t> </a:t>
            </a:r>
            <a:r>
              <a:rPr lang="en-US" dirty="0" err="1">
                <a:highlight>
                  <a:srgbClr val="FF0000"/>
                </a:highlight>
              </a:rPr>
              <a:t>frontu</a:t>
            </a:r>
            <a:r>
              <a:rPr lang="en-US" dirty="0">
                <a:highlight>
                  <a:srgbClr val="FF0000"/>
                </a:highlight>
              </a:rPr>
              <a:t> - tech </a:t>
            </a:r>
            <a:r>
              <a:rPr lang="en-US" dirty="0" err="1">
                <a:highlight>
                  <a:srgbClr val="FF0000"/>
                </a:highlight>
              </a:rPr>
              <a:t>detaily</a:t>
            </a:r>
            <a:r>
              <a:rPr lang="en-US" dirty="0">
                <a:highlight>
                  <a:srgbClr val="FF0000"/>
                </a:highlight>
              </a:rPr>
              <a:t>, </a:t>
            </a:r>
            <a:r>
              <a:rPr lang="en-US" dirty="0" err="1">
                <a:highlight>
                  <a:srgbClr val="FF0000"/>
                </a:highlight>
              </a:rPr>
              <a:t>mechanismus</a:t>
            </a:r>
            <a:r>
              <a:rPr lang="en-US">
                <a:highlight>
                  <a:srgbClr val="FF0000"/>
                </a:highlight>
              </a:rPr>
              <a:t> type </a:t>
            </a:r>
            <a:r>
              <a:rPr lang="en-US" dirty="0">
                <a:highlight>
                  <a:srgbClr val="FF0000"/>
                </a:highlight>
              </a:rPr>
              <a:t>erasure</a:t>
            </a:r>
          </a:p>
        </p:txBody>
      </p:sp>
    </p:spTree>
    <p:extLst>
      <p:ext uri="{BB962C8B-B14F-4D97-AF65-F5344CB8AC3E}">
        <p14:creationId xmlns:p14="http://schemas.microsoft.com/office/powerpoint/2010/main" val="42735085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90" y="110183"/>
            <a:ext cx="11775426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 err="1"/>
              <a:t>Policies</a:t>
            </a:r>
            <a:endParaRPr lang="en-US" sz="3500" b="1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2E42214-1263-C643-FF8B-642267F41A6C}"/>
              </a:ext>
            </a:extLst>
          </p:cNvPr>
          <p:cNvSpPr txBox="1">
            <a:spLocks/>
          </p:cNvSpPr>
          <p:nvPr/>
        </p:nvSpPr>
        <p:spPr>
          <a:xfrm>
            <a:off x="576005" y="1247686"/>
            <a:ext cx="10515600" cy="5610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err="1">
                <a:solidFill>
                  <a:srgbClr val="000000"/>
                </a:solidFill>
              </a:rPr>
              <a:t>We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can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create</a:t>
            </a:r>
            <a:r>
              <a:rPr lang="cs-CZ" dirty="0">
                <a:solidFill>
                  <a:srgbClr val="000000"/>
                </a:solidFill>
              </a:rPr>
              <a:t> a </a:t>
            </a:r>
            <a:r>
              <a:rPr lang="cs-CZ" dirty="0" err="1">
                <a:solidFill>
                  <a:srgbClr val="000000"/>
                </a:solidFill>
              </a:rPr>
              <a:t>general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singleton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through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templates</a:t>
            </a:r>
            <a:r>
              <a:rPr lang="cs-CZ" dirty="0">
                <a:solidFill>
                  <a:srgbClr val="000000"/>
                </a:solidFill>
              </a:rPr>
              <a:t> and so </a:t>
            </a:r>
            <a:r>
              <a:rPr lang="cs-CZ" dirty="0" err="1">
                <a:solidFill>
                  <a:srgbClr val="000000"/>
                </a:solidFill>
              </a:rPr>
              <a:t>called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err="1">
                <a:solidFill>
                  <a:srgbClr val="000000"/>
                </a:solidFill>
              </a:rPr>
              <a:t>policies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Possible policies: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Creation – new, malloc, inheritance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Lifetime – ostrich, phoenix, longevity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Thread safety – single, multithreaded, other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5144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790" y="110183"/>
            <a:ext cx="11775426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 err="1"/>
              <a:t>Policie</a:t>
            </a:r>
            <a:r>
              <a:rPr lang="en-US" sz="3500" b="1" dirty="0"/>
              <a:t>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873" y="1453753"/>
            <a:ext cx="5635120" cy="4056076"/>
          </a:xfrm>
        </p:spPr>
        <p:txBody>
          <a:bodyPr>
            <a:noAutofit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template</a:t>
            </a:r>
            <a:endParaRPr lang="cs-CZ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>
                <a:solidFill>
                  <a:srgbClr val="2B91AF"/>
                </a:solidFill>
                <a:latin typeface="Consolas" panose="020B0609020204030204" pitchFamily="49" charset="0"/>
              </a:rPr>
              <a:t>T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template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&lt;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CreationPolicy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CreateUsingNew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template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&lt;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LifetimePolicy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DefaultLifetime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template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&lt;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ThreadingModel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SingleThreaded</a:t>
            </a:r>
            <a:endParaRPr lang="en-US" sz="1300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&gt;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SingletonHolder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using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InstanceType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ThreadingModel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300" dirty="0">
                <a:solidFill>
                  <a:srgbClr val="2B91AF"/>
                </a:solidFill>
                <a:latin typeface="Consolas" panose="020B0609020204030204" pitchFamily="49" charset="0"/>
              </a:rPr>
              <a:t>T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&gt;::</a:t>
            </a:r>
            <a:r>
              <a:rPr lang="en-US" sz="1300" dirty="0" err="1">
                <a:solidFill>
                  <a:srgbClr val="000000"/>
                </a:solidFill>
                <a:latin typeface="Consolas" panose="020B0609020204030204" pitchFamily="49" charset="0"/>
              </a:rPr>
              <a:t>VolatileType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InstanceType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* instance;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000000"/>
                </a:solidFill>
                <a:latin typeface="Consolas" panose="020B0609020204030204" pitchFamily="49" charset="0"/>
              </a:rPr>
              <a:t>destroyed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>
                <a:solidFill>
                  <a:srgbClr val="2B91AF"/>
                </a:solidFill>
                <a:latin typeface="Consolas" panose="020B0609020204030204" pitchFamily="49" charset="0"/>
              </a:rPr>
              <a:t>T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&amp; </a:t>
            </a:r>
            <a:r>
              <a:rPr lang="cs-CZ" sz="13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74531F"/>
                </a:solidFill>
                <a:latin typeface="Consolas" panose="020B0609020204030204" pitchFamily="49" charset="0"/>
              </a:rPr>
              <a:t>destroy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 err="1">
                <a:solidFill>
                  <a:srgbClr val="74531F"/>
                </a:solidFill>
                <a:latin typeface="Consolas" panose="020B0609020204030204" pitchFamily="49" charset="0"/>
              </a:rPr>
              <a:t>SingletonHolder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8000"/>
                </a:solidFill>
                <a:latin typeface="Consolas" panose="020B0609020204030204" pitchFamily="49" charset="0"/>
              </a:rPr>
              <a:t>/* ... */</a:t>
            </a:r>
            <a:endParaRPr lang="cs-CZ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  <a:br>
              <a:rPr lang="en-US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US" sz="13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6A3C9F1-7EBF-487B-5EE1-60632E04C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F2056BB-9A83-74A6-458C-91F2085D01C6}"/>
              </a:ext>
            </a:extLst>
          </p:cNvPr>
          <p:cNvSpPr txBox="1">
            <a:spLocks/>
          </p:cNvSpPr>
          <p:nvPr/>
        </p:nvSpPr>
        <p:spPr>
          <a:xfrm>
            <a:off x="5668161" y="1650884"/>
            <a:ext cx="6202261" cy="4056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log(</a:t>
            </a: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000000"/>
                </a:solidFill>
                <a:latin typeface="Consolas" panose="020B0609020204030204" pitchFamily="49" charset="0"/>
              </a:rPr>
              <a:t>std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cs-CZ" sz="1300" dirty="0" err="1">
                <a:solidFill>
                  <a:srgbClr val="808080"/>
                </a:solidFill>
                <a:latin typeface="Consolas" panose="020B0609020204030204" pitchFamily="49" charset="0"/>
              </a:rPr>
              <a:t>msg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) { </a:t>
            </a:r>
            <a:r>
              <a:rPr lang="cs-CZ" sz="1300" dirty="0">
                <a:solidFill>
                  <a:srgbClr val="008000"/>
                </a:solidFill>
                <a:latin typeface="Consolas" panose="020B0609020204030204" pitchFamily="49" charset="0"/>
              </a:rPr>
              <a:t>/* log </a:t>
            </a:r>
            <a:r>
              <a:rPr lang="cs-CZ" sz="1300" dirty="0" err="1">
                <a:solidFill>
                  <a:srgbClr val="008000"/>
                </a:solidFill>
                <a:latin typeface="Consolas" panose="020B0609020204030204" pitchFamily="49" charset="0"/>
              </a:rPr>
              <a:t>some</a:t>
            </a:r>
            <a:r>
              <a:rPr lang="cs-CZ" sz="13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008000"/>
                </a:solidFill>
                <a:latin typeface="Consolas" panose="020B0609020204030204" pitchFamily="49" charset="0"/>
              </a:rPr>
              <a:t>message</a:t>
            </a:r>
            <a:r>
              <a:rPr lang="cs-CZ" sz="1300" dirty="0">
                <a:solidFill>
                  <a:srgbClr val="008000"/>
                </a:solidFill>
                <a:latin typeface="Consolas" panose="020B0609020204030204" pitchFamily="49" charset="0"/>
              </a:rPr>
              <a:t> */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};</a:t>
            </a:r>
          </a:p>
          <a:p>
            <a:pPr marL="0" indent="0">
              <a:spcBef>
                <a:spcPts val="500"/>
              </a:spcBef>
              <a:buNone/>
            </a:pPr>
            <a:endParaRPr lang="cs-CZ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using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defaultLogger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SingletonHolder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&gt;;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using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threadSafePhoenixLogger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SingletonHolder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CreateUsingNew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300" dirty="0" err="1">
                <a:solidFill>
                  <a:srgbClr val="000000"/>
                </a:solidFill>
                <a:latin typeface="Consolas" panose="020B0609020204030204" pitchFamily="49" charset="0"/>
              </a:rPr>
              <a:t>PhoenixLifetime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cs-CZ" sz="1300" dirty="0" err="1">
                <a:solidFill>
                  <a:srgbClr val="000000"/>
                </a:solidFill>
                <a:latin typeface="Consolas" panose="020B0609020204030204" pitchFamily="49" charset="0"/>
              </a:rPr>
              <a:t>MultiThreaded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&gt;;</a:t>
            </a:r>
          </a:p>
          <a:p>
            <a:pPr marL="0" indent="0">
              <a:spcBef>
                <a:spcPts val="500"/>
              </a:spcBef>
              <a:buNone/>
            </a:pPr>
            <a:endParaRPr lang="cs-CZ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cs-CZ" sz="13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cs-CZ" sz="1300" dirty="0" err="1">
                <a:solidFill>
                  <a:srgbClr val="000000"/>
                </a:solidFill>
                <a:latin typeface="Consolas" panose="020B0609020204030204" pitchFamily="49" charset="0"/>
              </a:rPr>
              <a:t>main</a:t>
            </a: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defaultLogger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000000"/>
                </a:solidFill>
                <a:latin typeface="Consolas" panose="020B0609020204030204" pitchFamily="49" charset="0"/>
              </a:rPr>
              <a:t>get_instance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().log(</a:t>
            </a:r>
            <a:r>
              <a:rPr lang="en-US" sz="1300" dirty="0">
                <a:solidFill>
                  <a:srgbClr val="A31515"/>
                </a:solidFill>
                <a:latin typeface="Consolas" panose="020B0609020204030204" pitchFamily="49" charset="0"/>
              </a:rPr>
              <a:t>"basic log"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300" dirty="0" err="1">
                <a:solidFill>
                  <a:srgbClr val="2B91AF"/>
                </a:solidFill>
                <a:latin typeface="Consolas" panose="020B0609020204030204" pitchFamily="49" charset="0"/>
              </a:rPr>
              <a:t>defaultLogger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000000"/>
                </a:solidFill>
                <a:latin typeface="Consolas" panose="020B0609020204030204" pitchFamily="49" charset="0"/>
              </a:rPr>
              <a:t>get_instance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().log(</a:t>
            </a:r>
            <a:r>
              <a:rPr lang="en-US" sz="1300" dirty="0">
                <a:solidFill>
                  <a:srgbClr val="A31515"/>
                </a:solidFill>
                <a:latin typeface="Consolas" panose="020B0609020204030204" pitchFamily="49" charset="0"/>
              </a:rPr>
              <a:t>"destruction proof and 				  thread safe log"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cs-CZ" sz="13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  <a:b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endParaRPr lang="en-US" sz="13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60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49A4E-E267-114F-72C6-423EBE033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k-SK" sz="3500" b="1" i="0" dirty="0" err="1">
                <a:effectLst/>
              </a:rPr>
              <a:t>Primary</a:t>
            </a:r>
            <a:r>
              <a:rPr lang="sk-SK" sz="3500" b="1" i="0" dirty="0">
                <a:effectLst/>
              </a:rPr>
              <a:t> </a:t>
            </a:r>
            <a:r>
              <a:rPr lang="sk-SK" sz="3500" b="1" i="0" dirty="0" err="1">
                <a:effectLst/>
              </a:rPr>
              <a:t>reasons</a:t>
            </a:r>
            <a:r>
              <a:rPr lang="en-US" sz="3500" b="1" i="0" dirty="0">
                <a:effectLst/>
              </a:rPr>
              <a:t> to use a singleton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3A6EF-97B9-1ACC-13CB-07CB34991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k-SK" b="0" i="0" dirty="0" err="1">
                <a:effectLst/>
              </a:rPr>
              <a:t>Multiple</a:t>
            </a:r>
            <a:r>
              <a:rPr lang="sk-SK" b="0" i="0" dirty="0">
                <a:effectLst/>
              </a:rPr>
              <a:t> </a:t>
            </a:r>
            <a:r>
              <a:rPr lang="sk-SK" b="0" i="0" dirty="0" err="1">
                <a:effectLst/>
              </a:rPr>
              <a:t>instances</a:t>
            </a:r>
            <a:r>
              <a:rPr lang="sk-SK" b="0" i="0" dirty="0">
                <a:effectLst/>
              </a:rPr>
              <a:t> are a </a:t>
            </a:r>
            <a:r>
              <a:rPr lang="sk-SK" b="0" i="0" dirty="0" err="1">
                <a:effectLst/>
              </a:rPr>
              <a:t>waste</a:t>
            </a:r>
            <a:r>
              <a:rPr lang="sk-SK" b="0" i="0" dirty="0">
                <a:effectLst/>
              </a:rPr>
              <a:t> of </a:t>
            </a:r>
            <a:r>
              <a:rPr lang="sk-SK" b="0" i="0" dirty="0" err="1">
                <a:effectLst/>
              </a:rPr>
              <a:t>resources</a:t>
            </a:r>
            <a:r>
              <a:rPr lang="sk-SK" b="0" i="0" dirty="0">
                <a:effectLst/>
              </a:rPr>
              <a:t> or </a:t>
            </a:r>
            <a:r>
              <a:rPr lang="sk-SK" b="0" i="0" dirty="0" err="1">
                <a:effectLst/>
              </a:rPr>
              <a:t>even</a:t>
            </a:r>
            <a:r>
              <a:rPr lang="sk-SK" b="0" i="0" dirty="0">
                <a:effectLst/>
              </a:rPr>
              <a:t> </a:t>
            </a:r>
            <a:r>
              <a:rPr lang="en-US" b="0" i="0" dirty="0">
                <a:effectLst/>
              </a:rPr>
              <a:t>undesirable</a:t>
            </a:r>
          </a:p>
          <a:p>
            <a:r>
              <a:rPr lang="en-US" b="0" i="0" dirty="0">
                <a:effectLst/>
              </a:rPr>
              <a:t>Access</a:t>
            </a:r>
            <a:r>
              <a:rPr lang="en-US" dirty="0"/>
              <a:t>ed across a large scope and multiple times </a:t>
            </a:r>
          </a:p>
          <a:p>
            <a:r>
              <a:rPr lang="en-US" dirty="0"/>
              <a:t>Used in a similar fashion by all users</a:t>
            </a:r>
          </a:p>
          <a:p>
            <a:r>
              <a:rPr lang="sk-SK" b="0" i="0" dirty="0">
                <a:effectLst/>
              </a:rPr>
              <a:t>Lazy </a:t>
            </a:r>
            <a:r>
              <a:rPr lang="sk-SK" b="0" i="0" dirty="0" err="1">
                <a:effectLst/>
              </a:rPr>
              <a:t>initialization</a:t>
            </a:r>
            <a:endParaRPr lang="sk-SK" dirty="0"/>
          </a:p>
          <a:p>
            <a:r>
              <a:rPr lang="sk-SK" dirty="0"/>
              <a:t>Examples</a:t>
            </a:r>
          </a:p>
          <a:p>
            <a:pPr lvl="1"/>
            <a:r>
              <a:rPr lang="sk-SK" dirty="0" err="1"/>
              <a:t>Logger</a:t>
            </a:r>
            <a:endParaRPr lang="en-US" dirty="0"/>
          </a:p>
          <a:p>
            <a:pPr lvl="1"/>
            <a:r>
              <a:rPr lang="en-US" dirty="0"/>
              <a:t>Filesystem</a:t>
            </a:r>
          </a:p>
          <a:p>
            <a:pPr lvl="1"/>
            <a:r>
              <a:rPr lang="en-US" dirty="0"/>
              <a:t>Design patterns:</a:t>
            </a:r>
          </a:p>
          <a:p>
            <a:pPr lvl="2"/>
            <a:r>
              <a:rPr lang="en-US" dirty="0">
                <a:solidFill>
                  <a:srgbClr val="232629"/>
                </a:solidFill>
              </a:rPr>
              <a:t>(Abstract) Factory</a:t>
            </a:r>
          </a:p>
          <a:p>
            <a:pPr lvl="2"/>
            <a:r>
              <a:rPr lang="en-US" dirty="0">
                <a:solidFill>
                  <a:srgbClr val="232629"/>
                </a:solidFill>
              </a:rPr>
              <a:t>Builder</a:t>
            </a:r>
          </a:p>
          <a:p>
            <a:pPr lvl="2"/>
            <a:r>
              <a:rPr lang="en-US" dirty="0">
                <a:solidFill>
                  <a:srgbClr val="232629"/>
                </a:solidFill>
              </a:rPr>
              <a:t>Prototype</a:t>
            </a:r>
          </a:p>
          <a:p>
            <a:pPr lvl="2"/>
            <a:r>
              <a:rPr lang="en-US" dirty="0">
                <a:solidFill>
                  <a:srgbClr val="232629"/>
                </a:solidFill>
              </a:rPr>
              <a:t>Facade</a:t>
            </a:r>
          </a:p>
          <a:p>
            <a:pPr lvl="2"/>
            <a:r>
              <a:rPr lang="en-US" dirty="0">
                <a:solidFill>
                  <a:srgbClr val="232629"/>
                </a:solidFill>
              </a:rPr>
              <a:t>State</a:t>
            </a:r>
          </a:p>
          <a:p>
            <a:pPr lvl="2"/>
            <a:r>
              <a:rPr lang="en-US" dirty="0">
                <a:solidFill>
                  <a:srgbClr val="232629"/>
                </a:solidFill>
              </a:rPr>
              <a:t>…</a:t>
            </a:r>
          </a:p>
          <a:p>
            <a:pPr lvl="2"/>
            <a:endParaRPr lang="en-US" dirty="0"/>
          </a:p>
        </p:txBody>
      </p:sp>
      <p:pic>
        <p:nvPicPr>
          <p:cNvPr id="4" name="Picture 2" descr="Singleton">
            <a:extLst>
              <a:ext uri="{FF2B5EF4-FFF2-40B4-BE49-F238E27FC236}">
                <a16:creationId xmlns:a16="http://schemas.microsoft.com/office/drawing/2014/main" id="{440B8A56-640A-F435-727B-8C1C23BBD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29000"/>
            <a:ext cx="4235741" cy="211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02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36AB6-ADAC-A2BF-2244-C7623BBA5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b="1" dirty="0"/>
              <a:t>Pros and cons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B3500D1-FE6D-50F4-9589-181178D98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sym typeface="Wingdings" panose="05000000000000000000" pitchFamily="2" charset="2"/>
              </a:rPr>
              <a:t></a:t>
            </a:r>
            <a:r>
              <a:rPr lang="en-US" b="0" i="0" dirty="0">
                <a:effectLst/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Ensures the single instance requirement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 </a:t>
            </a:r>
            <a:r>
              <a:rPr lang="en-US" dirty="0">
                <a:sym typeface="Wingdings" panose="05000000000000000000" pitchFamily="2" charset="2"/>
              </a:rPr>
              <a:t>Lazy initialization</a:t>
            </a:r>
            <a:endParaRPr lang="sk-SK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rgbClr val="232629"/>
                </a:solidFill>
              </a:rPr>
              <a:t>Violates the single responsibility principle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 </a:t>
            </a:r>
            <a:r>
              <a:rPr lang="en-US" b="0" i="0" dirty="0">
                <a:solidFill>
                  <a:srgbClr val="232629"/>
                </a:solidFill>
                <a:effectLst/>
              </a:rPr>
              <a:t>Increases coupling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 </a:t>
            </a:r>
            <a:r>
              <a:rPr lang="en-US" dirty="0">
                <a:solidFill>
                  <a:srgbClr val="232629"/>
                </a:solidFill>
              </a:rPr>
              <a:t>Shown problems with multithreading and destruction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 </a:t>
            </a:r>
            <a:r>
              <a:rPr lang="en-US" b="0" i="0" dirty="0">
                <a:solidFill>
                  <a:srgbClr val="232629"/>
                </a:solidFill>
                <a:effectLst/>
              </a:rPr>
              <a:t>Private constructor and other singleton properties make testing difficult</a:t>
            </a:r>
          </a:p>
          <a:p>
            <a:pPr marL="0" indent="0">
              <a:buNone/>
            </a:pPr>
            <a:r>
              <a:rPr lang="en-US" sz="4400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 </a:t>
            </a:r>
            <a:r>
              <a:rPr lang="en-US" dirty="0">
                <a:sym typeface="Wingdings" panose="05000000000000000000" pitchFamily="2" charset="2"/>
              </a:rPr>
              <a:t>Very useful in </a:t>
            </a:r>
            <a:r>
              <a:rPr lang="en-US" dirty="0" err="1">
                <a:sym typeface="Wingdings" panose="05000000000000000000" pitchFamily="2" charset="2"/>
              </a:rPr>
              <a:t>cirmustances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>
                <a:sym typeface="Wingdings" panose="05000000000000000000" pitchFamily="2" charset="2"/>
              </a:rPr>
              <a:t>that exactly fit</a:t>
            </a:r>
            <a:endParaRPr lang="en-US" sz="4400" b="0" i="0" dirty="0">
              <a:solidFill>
                <a:srgbClr val="23262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8911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48" y="117545"/>
            <a:ext cx="11090945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sk-SK" sz="3500" b="1" dirty="0" err="1"/>
              <a:t>Static</a:t>
            </a:r>
            <a:r>
              <a:rPr lang="sk-SK" sz="3500" b="1" dirty="0"/>
              <a:t> </a:t>
            </a:r>
            <a:r>
              <a:rPr lang="sk-SK" sz="3500" b="1" dirty="0" err="1"/>
              <a:t>class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848" y="1450470"/>
            <a:ext cx="9289072" cy="23593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4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4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4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4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4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log some message */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private:</a:t>
            </a:r>
            <a:endParaRPr lang="en-US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4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= </a:t>
            </a:r>
            <a:r>
              <a:rPr lang="en-US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61FDFB-6BAD-975D-307A-B8ADD8BCA532}"/>
              </a:ext>
            </a:extLst>
          </p:cNvPr>
          <p:cNvSpPr txBox="1"/>
          <p:nvPr/>
        </p:nvSpPr>
        <p:spPr>
          <a:xfrm>
            <a:off x="967848" y="3429000"/>
            <a:ext cx="89461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Suitable if we can cope with:</a:t>
            </a:r>
          </a:p>
          <a:p>
            <a:pPr marL="342900" indent="-342900">
              <a:buFontTx/>
              <a:buChar char="-"/>
            </a:pPr>
            <a:r>
              <a:rPr lang="cs-CZ" sz="2000" dirty="0"/>
              <a:t>No inheritance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Not lazily initialized</a:t>
            </a:r>
          </a:p>
          <a:p>
            <a:pPr marL="342900" indent="-342900">
              <a:buFontTx/>
              <a:buChar char="-"/>
            </a:pPr>
            <a:r>
              <a:rPr lang="cs-CZ" sz="2000" dirty="0"/>
              <a:t>C</a:t>
            </a:r>
            <a:r>
              <a:rPr lang="en-US" sz="2000" dirty="0" err="1"/>
              <a:t>annot</a:t>
            </a:r>
            <a:r>
              <a:rPr lang="en-US" sz="2000" dirty="0"/>
              <a:t> be passed around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AD410CC-A4A9-9BFB-1B34-BBFEDD997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33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009" y="12528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/>
              <a:t>Building the perfect logger – </a:t>
            </a:r>
            <a:r>
              <a:rPr lang="sk-SK" sz="3500" b="1" dirty="0" err="1"/>
              <a:t>Basic</a:t>
            </a:r>
            <a:r>
              <a:rPr lang="sk-SK" sz="3500" b="1" dirty="0"/>
              <a:t> </a:t>
            </a:r>
            <a:r>
              <a:rPr lang="sk-SK" sz="3500" b="1" dirty="0" err="1"/>
              <a:t>singleton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009" y="1404520"/>
            <a:ext cx="6198813" cy="46654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instance</a:t>
            </a:r>
            <a:r>
              <a:rPr lang="sk-SK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en-US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2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instance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2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sk-SK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log some message */</a:t>
            </a:r>
            <a:r>
              <a:rPr lang="sk-SK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endParaRPr lang="cs-CZ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private:</a:t>
            </a:r>
            <a:endParaRPr lang="en-US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200" dirty="0">
                <a:solidFill>
                  <a:srgbClr val="74531F"/>
                </a:solidFill>
                <a:latin typeface="Consolas" panose="020B0609020204030204" pitchFamily="49" charset="0"/>
              </a:rPr>
              <a:t>Logger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 /* construction code */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  <a:endParaRPr lang="cs-CZ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74531F"/>
                </a:solidFill>
                <a:latin typeface="Consolas" panose="020B0609020204030204" pitchFamily="49" charset="0"/>
              </a:rPr>
              <a:t>   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destruction code */</a:t>
            </a:r>
            <a:r>
              <a:rPr lang="cs-CZ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  <a:endParaRPr lang="cs-CZ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E34F643-2AB4-53C8-37E4-998217831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3A2D2F-FCE5-5615-A71C-02ABE6B447DC}"/>
              </a:ext>
            </a:extLst>
          </p:cNvPr>
          <p:cNvSpPr txBox="1">
            <a:spLocks/>
          </p:cNvSpPr>
          <p:nvPr/>
        </p:nvSpPr>
        <p:spPr>
          <a:xfrm>
            <a:off x="5939590" y="1575700"/>
            <a:ext cx="6198813" cy="1620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>
                <a:solidFill>
                  <a:srgbClr val="74531F"/>
                </a:solidFill>
                <a:latin typeface="Consolas" panose="020B0609020204030204" pitchFamily="49" charset="0"/>
              </a:rPr>
              <a:t>main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300" dirty="0" err="1">
                <a:solidFill>
                  <a:srgbClr val="808080"/>
                </a:solidFill>
                <a:latin typeface="Consolas" panose="020B0609020204030204" pitchFamily="49" charset="0"/>
              </a:rPr>
              <a:t>argc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3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 ** </a:t>
            </a:r>
            <a:r>
              <a:rPr lang="en-US" sz="1300" dirty="0" err="1">
                <a:solidFill>
                  <a:srgbClr val="808080"/>
                </a:solidFill>
                <a:latin typeface="Consolas" panose="020B0609020204030204" pitchFamily="49" charset="0"/>
              </a:rPr>
              <a:t>argv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3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3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3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3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300" dirty="0">
                <a:solidFill>
                  <a:srgbClr val="A31515"/>
                </a:solidFill>
                <a:latin typeface="Consolas" panose="020B0609020204030204" pitchFamily="49" charset="0"/>
              </a:rPr>
              <a:t>Hi mom look at me </a:t>
            </a:r>
            <a:r>
              <a:rPr lang="en-US" sz="1300" dirty="0" err="1">
                <a:solidFill>
                  <a:srgbClr val="A31515"/>
                </a:solidFill>
                <a:latin typeface="Consolas" panose="020B0609020204030204" pitchFamily="49" charset="0"/>
              </a:rPr>
              <a:t>presentating</a:t>
            </a:r>
            <a:r>
              <a:rPr lang="en-US" sz="1300" dirty="0">
                <a:solidFill>
                  <a:srgbClr val="A31515"/>
                </a:solidFill>
                <a:latin typeface="Consolas" panose="020B0609020204030204" pitchFamily="49" charset="0"/>
              </a:rPr>
              <a:t>!</a:t>
            </a:r>
            <a:r>
              <a:rPr lang="en-US" sz="13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3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715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9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sk-SK" sz="3500" b="1" dirty="0" err="1"/>
              <a:t>Copy</a:t>
            </a:r>
            <a:r>
              <a:rPr lang="sk-SK" sz="3500" b="1" dirty="0"/>
              <a:t> </a:t>
            </a:r>
            <a:r>
              <a:rPr lang="sk-SK" sz="3500" b="1" dirty="0" err="1"/>
              <a:t>problems</a:t>
            </a:r>
            <a:endParaRPr lang="en-US" sz="3500" b="1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E34F643-2AB4-53C8-37E4-998217831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3A2D2F-FCE5-5615-A71C-02ABE6B447DC}"/>
              </a:ext>
            </a:extLst>
          </p:cNvPr>
          <p:cNvSpPr txBox="1">
            <a:spLocks/>
          </p:cNvSpPr>
          <p:nvPr/>
        </p:nvSpPr>
        <p:spPr>
          <a:xfrm>
            <a:off x="5939590" y="1575700"/>
            <a:ext cx="6198813" cy="1620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main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**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4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Hi mom look at me 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presentating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!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1F377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4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1F377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Your T-shirt is just perfect, sweetie!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D5737F85-CBE0-DD6E-6AFE-32538F047C31}"/>
              </a:ext>
            </a:extLst>
          </p:cNvPr>
          <p:cNvSpPr txBox="1"/>
          <p:nvPr/>
        </p:nvSpPr>
        <p:spPr>
          <a:xfrm>
            <a:off x="9566198" y="4263697"/>
            <a:ext cx="2958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rgbClr val="FF0000"/>
                </a:solidFill>
                <a:sym typeface="Wingdings" panose="05000000000000000000" pitchFamily="2" charset="2"/>
              </a:rPr>
              <a:t> </a:t>
            </a:r>
            <a:r>
              <a:rPr lang="sk-SK" dirty="0">
                <a:solidFill>
                  <a:srgbClr val="FF0000"/>
                </a:solidFill>
              </a:rPr>
              <a:t>Creates new instance!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Connector: Elbow 12">
            <a:extLst>
              <a:ext uri="{FF2B5EF4-FFF2-40B4-BE49-F238E27FC236}">
                <a16:creationId xmlns:a16="http://schemas.microsoft.com/office/drawing/2014/main" id="{08CC52E5-0980-4323-3F05-C527C19D6AF9}"/>
              </a:ext>
            </a:extLst>
          </p:cNvPr>
          <p:cNvCxnSpPr>
            <a:cxnSpLocks/>
          </p:cNvCxnSpPr>
          <p:nvPr/>
        </p:nvCxnSpPr>
        <p:spPr>
          <a:xfrm rot="16200000" flipV="1">
            <a:off x="9785760" y="2495722"/>
            <a:ext cx="1937858" cy="1560357"/>
          </a:xfrm>
          <a:prstGeom prst="bentConnector3">
            <a:avLst>
              <a:gd name="adj1" fmla="val 10021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09033EC-2BB8-87B6-2FE9-BA6B83BD30D5}"/>
              </a:ext>
            </a:extLst>
          </p:cNvPr>
          <p:cNvSpPr txBox="1">
            <a:spLocks/>
          </p:cNvSpPr>
          <p:nvPr/>
        </p:nvSpPr>
        <p:spPr>
          <a:xfrm>
            <a:off x="766009" y="1404520"/>
            <a:ext cx="6198813" cy="46654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inline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* instance</a:t>
            </a:r>
            <a:r>
              <a:rPr lang="sk-S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nullptr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public:</a:t>
            </a:r>
            <a:endParaRPr lang="en-US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US" sz="12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sz="1200" dirty="0">
                <a:solidFill>
                  <a:srgbClr val="8F08C4"/>
                </a:solidFill>
                <a:latin typeface="Consolas" panose="020B0609020204030204" pitchFamily="49" charset="0"/>
              </a:rPr>
              <a:t>if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    instance = 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sz="1200" dirty="0">
                <a:solidFill>
                  <a:srgbClr val="8F08C4"/>
                </a:solidFill>
                <a:latin typeface="Consolas" panose="020B0609020204030204" pitchFamily="49" charset="0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*instance;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std::</a:t>
            </a:r>
            <a:r>
              <a:rPr lang="en-US" sz="12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US" sz="1200" dirty="0">
                <a:solidFill>
                  <a:srgbClr val="808080"/>
                </a:solidFill>
                <a:latin typeface="Consolas" panose="020B0609020204030204" pitchFamily="49" charset="0"/>
              </a:rPr>
              <a:t>msg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  <a:r>
              <a:rPr lang="sk-SK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/* log some message */</a:t>
            </a:r>
            <a:r>
              <a:rPr lang="sk-SK" sz="12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cs-CZ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</a:rPr>
              <a:t>private:</a:t>
            </a:r>
            <a:endParaRPr lang="en-US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200" dirty="0">
                <a:solidFill>
                  <a:srgbClr val="74531F"/>
                </a:solidFill>
                <a:latin typeface="Consolas" panose="020B0609020204030204" pitchFamily="49" charset="0"/>
              </a:rPr>
              <a:t>Logger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 /* construction code */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  <a:endParaRPr lang="cs-CZ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1200" dirty="0">
                <a:solidFill>
                  <a:srgbClr val="74531F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74531F"/>
                </a:solidFill>
                <a:latin typeface="Consolas" panose="020B0609020204030204" pitchFamily="49" charset="0"/>
              </a:rPr>
              <a:t>~Logger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 /* destruction code */</a:t>
            </a:r>
            <a:r>
              <a:rPr lang="cs-CZ" sz="12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  <a:endParaRPr lang="cs-CZ" sz="12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39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95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sk-SK" sz="3500" b="1" dirty="0" err="1"/>
              <a:t>Copy</a:t>
            </a:r>
            <a:r>
              <a:rPr lang="sk-SK" sz="3500" b="1" dirty="0"/>
              <a:t> </a:t>
            </a:r>
            <a:r>
              <a:rPr lang="sk-SK" sz="3500" b="1" dirty="0" err="1"/>
              <a:t>solution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009" y="1404520"/>
            <a:ext cx="6198813" cy="46654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instance</a:t>
            </a:r>
            <a:r>
              <a:rPr lang="cs-CZ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en-US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</a:t>
            </a:r>
            <a:r>
              <a:rPr lang="sk-SK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2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instance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2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log some message */</a:t>
            </a:r>
            <a:r>
              <a:rPr lang="cs-CZ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private: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construction code */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  <a:endParaRPr lang="cs-CZ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destruction code */</a:t>
            </a:r>
            <a:r>
              <a:rPr lang="cs-CZ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&amp;)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operator=(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&amp;)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    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Rule of four – move constructor…*/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E34F643-2AB4-53C8-37E4-998217831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3A2D2F-FCE5-5615-A71C-02ABE6B447DC}"/>
              </a:ext>
            </a:extLst>
          </p:cNvPr>
          <p:cNvSpPr txBox="1">
            <a:spLocks/>
          </p:cNvSpPr>
          <p:nvPr/>
        </p:nvSpPr>
        <p:spPr>
          <a:xfrm>
            <a:off x="5939590" y="1575700"/>
            <a:ext cx="6198813" cy="1620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main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**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4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Hi mom look at me 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presentating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!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1F377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4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1F377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Your T-shirt is just perfect, sweetie!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B7EFA3A1-4FCE-E29E-7A4A-4D6C71388111}"/>
              </a:ext>
            </a:extLst>
          </p:cNvPr>
          <p:cNvSpPr txBox="1"/>
          <p:nvPr/>
        </p:nvSpPr>
        <p:spPr>
          <a:xfrm>
            <a:off x="7973736" y="4244828"/>
            <a:ext cx="40644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err="1"/>
              <a:t>Compiler</a:t>
            </a:r>
            <a:r>
              <a:rPr lang="sk-SK" b="1" dirty="0"/>
              <a:t> to </a:t>
            </a:r>
            <a:r>
              <a:rPr lang="sk-SK" b="1" dirty="0" err="1"/>
              <a:t>the</a:t>
            </a:r>
            <a:r>
              <a:rPr lang="sk-SK" b="1" dirty="0"/>
              <a:t> </a:t>
            </a:r>
            <a:r>
              <a:rPr lang="sk-SK" b="1" dirty="0" err="1"/>
              <a:t>rescue</a:t>
            </a:r>
            <a:r>
              <a:rPr lang="sk-SK" b="1" dirty="0"/>
              <a:t>:</a:t>
            </a:r>
          </a:p>
          <a:p>
            <a:r>
              <a:rPr lang="en-US" dirty="0">
                <a:solidFill>
                  <a:srgbClr val="FF0000"/>
                </a:solidFill>
              </a:rPr>
              <a:t>error</a:t>
            </a:r>
            <a:r>
              <a:rPr lang="en-US" dirty="0"/>
              <a:t>: use of deleted function (or similar) ‘Logger::Logger(const Logger&amp;)’ </a:t>
            </a:r>
            <a:endParaRPr lang="sk-SK" dirty="0"/>
          </a:p>
          <a:p>
            <a:r>
              <a:rPr lang="en-US" dirty="0"/>
              <a:t>Logger </a:t>
            </a:r>
            <a:r>
              <a:rPr lang="en-US" dirty="0" err="1"/>
              <a:t>logger</a:t>
            </a:r>
            <a:r>
              <a:rPr lang="en-US" dirty="0"/>
              <a:t> = Logger::</a:t>
            </a:r>
            <a:r>
              <a:rPr lang="en-US" dirty="0" err="1"/>
              <a:t>get_instance</a:t>
            </a:r>
            <a:r>
              <a:rPr lang="en-US" dirty="0"/>
              <a:t>();</a:t>
            </a:r>
          </a:p>
          <a:p>
            <a:endParaRPr lang="en-US" dirty="0"/>
          </a:p>
        </p:txBody>
      </p: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AFC62E10-015A-4133-31B5-021F485DF968}"/>
              </a:ext>
            </a:extLst>
          </p:cNvPr>
          <p:cNvCxnSpPr>
            <a:cxnSpLocks/>
          </p:cNvCxnSpPr>
          <p:nvPr/>
        </p:nvCxnSpPr>
        <p:spPr>
          <a:xfrm flipH="1">
            <a:off x="9957732" y="2315361"/>
            <a:ext cx="14682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pojnice: pravoúhlá 17">
            <a:extLst>
              <a:ext uri="{FF2B5EF4-FFF2-40B4-BE49-F238E27FC236}">
                <a16:creationId xmlns:a16="http://schemas.microsoft.com/office/drawing/2014/main" id="{557C8FAA-7C08-B592-448D-D14AE58D19F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611779" y="2430617"/>
            <a:ext cx="1929468" cy="169895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4">
            <a:extLst>
              <a:ext uri="{FF2B5EF4-FFF2-40B4-BE49-F238E27FC236}">
                <a16:creationId xmlns:a16="http://schemas.microsoft.com/office/drawing/2014/main" id="{BCF5CEBF-23BA-19E4-3E6C-E9BBC428E3C8}"/>
              </a:ext>
            </a:extLst>
          </p:cNvPr>
          <p:cNvSpPr txBox="1"/>
          <p:nvPr/>
        </p:nvSpPr>
        <p:spPr>
          <a:xfrm>
            <a:off x="5328498" y="5356736"/>
            <a:ext cx="2504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Explicit deletion means compiler does not implicitly generate them</a:t>
            </a:r>
          </a:p>
        </p:txBody>
      </p:sp>
      <p:sp>
        <p:nvSpPr>
          <p:cNvPr id="24" name="Pravá složená závorka 23">
            <a:extLst>
              <a:ext uri="{FF2B5EF4-FFF2-40B4-BE49-F238E27FC236}">
                <a16:creationId xmlns:a16="http://schemas.microsoft.com/office/drawing/2014/main" id="{F819C966-953B-6685-A58A-56E27813B9FB}"/>
              </a:ext>
            </a:extLst>
          </p:cNvPr>
          <p:cNvSpPr/>
          <p:nvPr/>
        </p:nvSpPr>
        <p:spPr>
          <a:xfrm>
            <a:off x="4835601" y="5524468"/>
            <a:ext cx="492897" cy="58786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338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9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cs-CZ" sz="3500" b="1" dirty="0" err="1"/>
              <a:t>Usage</a:t>
            </a:r>
            <a:r>
              <a:rPr lang="cs-CZ" sz="3500" b="1" dirty="0"/>
              <a:t> </a:t>
            </a:r>
            <a:r>
              <a:rPr lang="cs-CZ" sz="3500" b="1" dirty="0" err="1"/>
              <a:t>after</a:t>
            </a:r>
            <a:r>
              <a:rPr lang="cs-CZ" sz="3500" b="1" dirty="0"/>
              <a:t> copy </a:t>
            </a:r>
            <a:r>
              <a:rPr lang="cs-CZ" sz="3500" b="1" dirty="0" err="1"/>
              <a:t>solution</a:t>
            </a:r>
            <a:endParaRPr lang="en-US" sz="35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009" y="1404520"/>
            <a:ext cx="6198813" cy="46654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instance</a:t>
            </a:r>
            <a:r>
              <a:rPr lang="cs-CZ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en-US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</a:t>
            </a:r>
            <a:r>
              <a:rPr lang="sk-SK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2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instance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2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log some message */</a:t>
            </a:r>
            <a:r>
              <a:rPr lang="cs-CZ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private: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construction code */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  <a:endParaRPr lang="cs-CZ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destruction code */</a:t>
            </a:r>
            <a:r>
              <a:rPr lang="cs-CZ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&amp;)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operator=(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&amp;)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    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Rule of four – move constructor…*/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E34F643-2AB4-53C8-37E4-998217831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3A2D2F-FCE5-5615-A71C-02ABE6B447DC}"/>
              </a:ext>
            </a:extLst>
          </p:cNvPr>
          <p:cNvSpPr txBox="1">
            <a:spLocks/>
          </p:cNvSpPr>
          <p:nvPr/>
        </p:nvSpPr>
        <p:spPr>
          <a:xfrm>
            <a:off x="5939590" y="1575700"/>
            <a:ext cx="6198813" cy="1620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main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**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4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Hi mom look at me 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presentating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!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1F377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4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1F377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Your T-shirt is just perfect, sweetie!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B7EFA3A1-4FCE-E29E-7A4A-4D6C71388111}"/>
              </a:ext>
            </a:extLst>
          </p:cNvPr>
          <p:cNvSpPr txBox="1"/>
          <p:nvPr/>
        </p:nvSpPr>
        <p:spPr>
          <a:xfrm>
            <a:off x="8732057" y="4244829"/>
            <a:ext cx="2148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&amp;</a:t>
            </a:r>
            <a:r>
              <a:rPr lang="en-US" dirty="0">
                <a:solidFill>
                  <a:srgbClr val="000000"/>
                </a:solidFill>
              </a:rPr>
              <a:t>  works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(auto</a:t>
            </a:r>
            <a:r>
              <a:rPr lang="en-US" dirty="0">
                <a:solidFill>
                  <a:srgbClr val="000000"/>
                </a:solidFill>
              </a:rPr>
              <a:t>  doesn’t, but</a:t>
            </a:r>
            <a:endParaRPr lang="en-US" dirty="0"/>
          </a:p>
          <a:p>
            <a:r>
              <a:rPr lang="en-US" dirty="0">
                <a:latin typeface="Consolas" panose="020B0609020204030204" pitchFamily="49" charset="0"/>
              </a:rPr>
              <a:t>auto&amp;</a:t>
            </a:r>
            <a:r>
              <a:rPr lang="en-US" dirty="0">
                <a:solidFill>
                  <a:srgbClr val="000000"/>
                </a:solidFill>
              </a:rPr>
              <a:t>  </a:t>
            </a:r>
            <a:r>
              <a:rPr lang="en-US" dirty="0"/>
              <a:t>does)</a:t>
            </a:r>
          </a:p>
        </p:txBody>
      </p: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AFC62E10-015A-4133-31B5-021F485DF968}"/>
              </a:ext>
            </a:extLst>
          </p:cNvPr>
          <p:cNvCxnSpPr>
            <a:cxnSpLocks/>
          </p:cNvCxnSpPr>
          <p:nvPr/>
        </p:nvCxnSpPr>
        <p:spPr>
          <a:xfrm flipH="1">
            <a:off x="10050011" y="2315361"/>
            <a:ext cx="13759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pojnice: pravoúhlá 17">
            <a:extLst>
              <a:ext uri="{FF2B5EF4-FFF2-40B4-BE49-F238E27FC236}">
                <a16:creationId xmlns:a16="http://schemas.microsoft.com/office/drawing/2014/main" id="{557C8FAA-7C08-B592-448D-D14AE58D19F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611779" y="2430617"/>
            <a:ext cx="1929468" cy="169895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79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2B58B-9BFB-E2FD-2AF5-ACC01B1E2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95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sk-SK" sz="3500" b="1" dirty="0" err="1"/>
              <a:t>Building</a:t>
            </a:r>
            <a:r>
              <a:rPr lang="sk-SK" sz="3500" b="1" dirty="0"/>
              <a:t> </a:t>
            </a:r>
            <a:r>
              <a:rPr lang="sk-SK" sz="3500" b="1" dirty="0" err="1"/>
              <a:t>the</a:t>
            </a:r>
            <a:r>
              <a:rPr lang="sk-SK" sz="3500" b="1" dirty="0"/>
              <a:t> </a:t>
            </a:r>
            <a:r>
              <a:rPr lang="sk-SK" sz="3500" b="1" dirty="0" err="1"/>
              <a:t>perfect</a:t>
            </a:r>
            <a:r>
              <a:rPr lang="sk-SK" sz="3500" b="1" dirty="0"/>
              <a:t> </a:t>
            </a:r>
            <a:r>
              <a:rPr lang="sk-SK" sz="3500" b="1" dirty="0" err="1"/>
              <a:t>logger</a:t>
            </a:r>
            <a:r>
              <a:rPr lang="sk-SK" sz="3500" b="1" dirty="0"/>
              <a:t> – </a:t>
            </a:r>
            <a:r>
              <a:rPr lang="en-US" sz="3500" b="1" dirty="0"/>
              <a:t>Race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13F0C-33F3-02A8-A8FF-A2B9FB2A4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009" y="1404520"/>
            <a:ext cx="6198813" cy="46654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inline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 instance</a:t>
            </a:r>
            <a:r>
              <a:rPr lang="cs-CZ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en-US" sz="12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nullpt</a:t>
            </a:r>
            <a:r>
              <a:rPr lang="sk-SK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public: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200" b="0" dirty="0" err="1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get_instance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(!instance) {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instance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sz="1200" b="0" dirty="0">
                <a:solidFill>
                  <a:srgbClr val="8F08C4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*instance;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}    </a:t>
            </a:r>
          </a:p>
          <a:p>
            <a:pPr marL="0" indent="0">
              <a:buNone/>
            </a:pPr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std::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</a:t>
            </a:r>
            <a:r>
              <a:rPr lang="en-US" sz="1200" b="0" dirty="0">
                <a:solidFill>
                  <a:srgbClr val="808080"/>
                </a:solidFill>
                <a:effectLst/>
                <a:latin typeface="Consolas" panose="020B0609020204030204" pitchFamily="49" charset="0"/>
              </a:rPr>
              <a:t>msg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log some message */</a:t>
            </a:r>
            <a:r>
              <a:rPr lang="cs-CZ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private: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construction code */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}</a:t>
            </a:r>
            <a:endParaRPr lang="cs-CZ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~Logger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 {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/* destruction code */</a:t>
            </a:r>
            <a:r>
              <a:rPr lang="cs-CZ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74531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&amp;)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 operator=(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const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200" b="0" dirty="0">
                <a:solidFill>
                  <a:srgbClr val="2B91AF"/>
                </a:solidFill>
                <a:effectLst/>
                <a:latin typeface="Consolas" panose="020B0609020204030204" pitchFamily="49" charset="0"/>
              </a:rPr>
              <a:t>Logger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&amp;) = </a:t>
            </a:r>
            <a:r>
              <a:rPr lang="en-US" sz="12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delete</a:t>
            </a: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</a:rPr>
              <a:t>    </a:t>
            </a:r>
            <a:r>
              <a:rPr lang="en-US" sz="1200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/* Rule of four – move constructor…*/</a:t>
            </a: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2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sz="12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E34F643-2AB4-53C8-37E4-998217831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73" y="110183"/>
            <a:ext cx="1003834" cy="11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53A2D2F-FCE5-5615-A71C-02ABE6B447DC}"/>
              </a:ext>
            </a:extLst>
          </p:cNvPr>
          <p:cNvSpPr txBox="1">
            <a:spLocks/>
          </p:cNvSpPr>
          <p:nvPr/>
        </p:nvSpPr>
        <p:spPr>
          <a:xfrm>
            <a:off x="5939590" y="1575700"/>
            <a:ext cx="6198813" cy="1620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main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** </a:t>
            </a:r>
            <a:r>
              <a:rPr lang="en-US" sz="1400" dirty="0" err="1">
                <a:solidFill>
                  <a:srgbClr val="808080"/>
                </a:solidFill>
                <a:latin typeface="Consolas" panose="020B0609020204030204" pitchFamily="49" charset="0"/>
              </a:rPr>
              <a:t>argv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4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Hi mom look at me 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presentating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!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&amp;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1F377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400" dirty="0" err="1">
                <a:solidFill>
                  <a:srgbClr val="74531F"/>
                </a:solidFill>
                <a:latin typeface="Consolas" panose="020B0609020204030204" pitchFamily="49" charset="0"/>
              </a:rPr>
              <a:t>get_instance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1F377F"/>
                </a:solidFill>
                <a:latin typeface="Consolas" panose="020B0609020204030204" pitchFamily="49" charset="0"/>
              </a:rPr>
              <a:t>logger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400" dirty="0">
                <a:solidFill>
                  <a:srgbClr val="74531F"/>
                </a:solidFill>
                <a:latin typeface="Consolas" panose="020B0609020204030204" pitchFamily="49" charset="0"/>
              </a:rPr>
              <a:t>log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Your T-shirt is just perfect, sweetie!</a:t>
            </a:r>
            <a:r>
              <a:rPr lang="en-US" sz="1400" dirty="0">
                <a:solidFill>
                  <a:srgbClr val="E21F1F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3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24" name="Pravá složená závorka 23">
            <a:extLst>
              <a:ext uri="{FF2B5EF4-FFF2-40B4-BE49-F238E27FC236}">
                <a16:creationId xmlns:a16="http://schemas.microsoft.com/office/drawing/2014/main" id="{F819C966-953B-6685-A58A-56E27813B9FB}"/>
              </a:ext>
            </a:extLst>
          </p:cNvPr>
          <p:cNvSpPr/>
          <p:nvPr/>
        </p:nvSpPr>
        <p:spPr>
          <a:xfrm>
            <a:off x="4065586" y="2583889"/>
            <a:ext cx="492897" cy="5200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id="{ADA67AC6-675D-604C-E760-98EB249D328C}"/>
              </a:ext>
            </a:extLst>
          </p:cNvPr>
          <p:cNvSpPr txBox="1"/>
          <p:nvPr/>
        </p:nvSpPr>
        <p:spPr>
          <a:xfrm>
            <a:off x="4526965" y="2695228"/>
            <a:ext cx="15690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300" dirty="0">
                <a:solidFill>
                  <a:srgbClr val="FF0000"/>
                </a:solidFill>
                <a:sym typeface="Wingdings" panose="05000000000000000000" pitchFamily="2" charset="2"/>
              </a:rPr>
              <a:t> </a:t>
            </a:r>
            <a:r>
              <a:rPr lang="sk-SK" sz="1300" dirty="0" err="1">
                <a:solidFill>
                  <a:srgbClr val="FF0000"/>
                </a:solidFill>
              </a:rPr>
              <a:t>Race</a:t>
            </a:r>
            <a:r>
              <a:rPr lang="sk-SK" sz="1300" dirty="0">
                <a:solidFill>
                  <a:srgbClr val="FF0000"/>
                </a:solidFill>
              </a:rPr>
              <a:t> condition</a:t>
            </a:r>
            <a:endParaRPr lang="en-US" sz="1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92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3087</Words>
  <Application>Microsoft Office PowerPoint</Application>
  <PresentationFormat>Widescreen</PresentationFormat>
  <Paragraphs>520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Consolas</vt:lpstr>
      <vt:lpstr>Office Theme</vt:lpstr>
      <vt:lpstr>Singleton</vt:lpstr>
      <vt:lpstr>What is the singleton design pattern?</vt:lpstr>
      <vt:lpstr>Primary reasons to use a singleton</vt:lpstr>
      <vt:lpstr>Building the perfect logger – Static class</vt:lpstr>
      <vt:lpstr>Building the perfect logger – Basic singleton</vt:lpstr>
      <vt:lpstr>Building the perfect logger – Copy problems</vt:lpstr>
      <vt:lpstr>Building the perfect logger – Copy solution</vt:lpstr>
      <vt:lpstr>Building the perfect logger – Usage after copy solution</vt:lpstr>
      <vt:lpstr>Building the perfect logger – Race</vt:lpstr>
      <vt:lpstr>PowerPoint Presentation</vt:lpstr>
      <vt:lpstr>PowerPoint Presentation</vt:lpstr>
      <vt:lpstr>PowerPoint Presentation</vt:lpstr>
      <vt:lpstr>PowerPoint Presentation</vt:lpstr>
      <vt:lpstr>Thread safety in C# (and a teaser for C++ later)</vt:lpstr>
      <vt:lpstr>Inheritance</vt:lpstr>
      <vt:lpstr>Building the perfect logger – Inheritance with predefined types</vt:lpstr>
      <vt:lpstr>Building the perfect logger – Inheritance with a registry</vt:lpstr>
      <vt:lpstr>Building the perfect logger – Inheritance with templating</vt:lpstr>
      <vt:lpstr>Friend class in C# (and why this lecture is C++ specific)</vt:lpstr>
      <vt:lpstr>Lifespan and destruction</vt:lpstr>
      <vt:lpstr>Ostrich singleton approach</vt:lpstr>
      <vt:lpstr>Meyersen‘s singleton</vt:lpstr>
      <vt:lpstr> Static local variables</vt:lpstr>
      <vt:lpstr>LIFO limitations</vt:lpstr>
      <vt:lpstr>Checking the validity of the instance</vt:lpstr>
      <vt:lpstr>What to do on on_destroyed()?</vt:lpstr>
      <vt:lpstr>Evade on_destroyed() completely </vt:lpstr>
      <vt:lpstr>Policies</vt:lpstr>
      <vt:lpstr>Policies</vt:lpstr>
      <vt:lpstr>Pros and cons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Singleton</dc:title>
  <dc:creator>Ákos Vermes</dc:creator>
  <cp:lastModifiedBy>Filip O</cp:lastModifiedBy>
  <cp:revision>45</cp:revision>
  <dcterms:created xsi:type="dcterms:W3CDTF">2023-03-02T20:37:45Z</dcterms:created>
  <dcterms:modified xsi:type="dcterms:W3CDTF">2023-07-10T12:41:03Z</dcterms:modified>
</cp:coreProperties>
</file>