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sldIdLst>
    <p:sldId id="256" r:id="rId2"/>
    <p:sldId id="258" r:id="rId3"/>
    <p:sldId id="301" r:id="rId4"/>
    <p:sldId id="303" r:id="rId5"/>
    <p:sldId id="302" r:id="rId6"/>
    <p:sldId id="279" r:id="rId7"/>
    <p:sldId id="280" r:id="rId8"/>
    <p:sldId id="281" r:id="rId9"/>
    <p:sldId id="283" r:id="rId10"/>
    <p:sldId id="284" r:id="rId11"/>
    <p:sldId id="285" r:id="rId12"/>
    <p:sldId id="304" r:id="rId13"/>
    <p:sldId id="306" r:id="rId14"/>
    <p:sldId id="305" r:id="rId15"/>
    <p:sldId id="307" r:id="rId16"/>
    <p:sldId id="287" r:id="rId17"/>
    <p:sldId id="288" r:id="rId18"/>
    <p:sldId id="289" r:id="rId19"/>
    <p:sldId id="290" r:id="rId20"/>
    <p:sldId id="291" r:id="rId21"/>
    <p:sldId id="292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96" y="1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9923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56673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78124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8011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6244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69885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 s obrázk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742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54873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810607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0315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83605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3192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8022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77339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73800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397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0119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3890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EFFFAB6-6D04-4847-8B6A-18BC2B41C353}" type="datetimeFigureOut">
              <a:rPr lang="sk-SK" smtClean="0"/>
              <a:t>10. 7. 2023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C659290-3C94-4A29-8F87-F40DB4B19D4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068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  <p:sldLayoutId id="214748380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8">
            <a:extLst>
              <a:ext uri="{FF2B5EF4-FFF2-40B4-BE49-F238E27FC236}">
                <a16:creationId xmlns:a16="http://schemas.microsoft.com/office/drawing/2014/main" id="{48EC41B9-2D25-48A6-BC40-DA8F79F3EB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F8F21547-A433-450A-B2A3-930DCFABD9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24"/>
          <a:stretch/>
        </p:blipFill>
        <p:spPr>
          <a:xfrm>
            <a:off x="0" y="0"/>
            <a:ext cx="3496235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5B15B6F6-C82A-F7FA-11AF-80A448CAB1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5211" y="3715966"/>
            <a:ext cx="11465998" cy="1984443"/>
          </a:xfrm>
        </p:spPr>
        <p:txBody>
          <a:bodyPr>
            <a:normAutofit/>
          </a:bodyPr>
          <a:lstStyle/>
          <a:p>
            <a:r>
              <a:rPr lang="cs-CZ" sz="7200" b="1" dirty="0" err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Builder</a:t>
            </a:r>
            <a:endParaRPr lang="sk-SK" sz="7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4" name="Picture 12">
            <a:extLst>
              <a:ext uri="{FF2B5EF4-FFF2-40B4-BE49-F238E27FC236}">
                <a16:creationId xmlns:a16="http://schemas.microsoft.com/office/drawing/2014/main" id="{A73B520B-D7E7-436A-B263-0682940B4F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10" r="21258"/>
          <a:stretch/>
        </p:blipFill>
        <p:spPr>
          <a:xfrm>
            <a:off x="0" y="4238951"/>
            <a:ext cx="9600237" cy="2619049"/>
          </a:xfrm>
          <a:prstGeom prst="rect">
            <a:avLst/>
          </a:prstGeom>
        </p:spPr>
      </p:pic>
      <p:pic>
        <p:nvPicPr>
          <p:cNvPr id="1026" name="Picture 2" descr="Builder Structure">
            <a:extLst>
              <a:ext uri="{FF2B5EF4-FFF2-40B4-BE49-F238E27FC236}">
                <a16:creationId xmlns:a16="http://schemas.microsoft.com/office/drawing/2014/main" id="{4A56EF91-E97E-4969-CD2E-E62D47580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305" y="563935"/>
            <a:ext cx="10023809" cy="343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617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Proč 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Builder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r>
              <a:rPr lang="cs-CZ" dirty="0" err="1"/>
              <a:t>Builder</a:t>
            </a:r>
            <a:r>
              <a:rPr lang="cs-CZ" dirty="0"/>
              <a:t> umí elegantně vyřešit složité vnořené objekty, které je také nutno konstruovat</a:t>
            </a:r>
          </a:p>
          <a:p>
            <a:r>
              <a:rPr lang="cs-CZ" dirty="0" err="1"/>
              <a:t>Builder</a:t>
            </a:r>
            <a:r>
              <a:rPr lang="cs-CZ" dirty="0"/>
              <a:t> skryje vnitřní funkcionalitu</a:t>
            </a:r>
          </a:p>
          <a:p>
            <a:r>
              <a:rPr lang="cs-CZ" dirty="0"/>
              <a:t>Pouze varianta s mnoha konstruktory (</a:t>
            </a:r>
            <a:r>
              <a:rPr lang="cs-CZ" dirty="0" err="1"/>
              <a:t>přostřední</a:t>
            </a:r>
            <a:r>
              <a:rPr lang="cs-CZ" dirty="0"/>
              <a:t>) podporuje </a:t>
            </a:r>
            <a:r>
              <a:rPr lang="cs-CZ" dirty="0" err="1"/>
              <a:t>immutabilitu</a:t>
            </a:r>
            <a:endParaRPr lang="cs-CZ" dirty="0"/>
          </a:p>
          <a:p>
            <a:r>
              <a:rPr lang="cs-CZ" dirty="0" err="1"/>
              <a:t>Builder</a:t>
            </a:r>
            <a:r>
              <a:rPr lang="cs-CZ" dirty="0"/>
              <a:t> podporuje defaultní hodnoty </a:t>
            </a:r>
          </a:p>
          <a:p>
            <a:pPr lvl="1"/>
            <a:r>
              <a:rPr lang="cs-CZ" dirty="0"/>
              <a:t>Některé jazyky nemusí podporovat vložení komplikovanějších defaultních hodnot do konstruktoru</a:t>
            </a:r>
          </a:p>
          <a:p>
            <a:r>
              <a:rPr lang="cs-CZ" dirty="0" err="1"/>
              <a:t>Builder</a:t>
            </a:r>
            <a:r>
              <a:rPr lang="cs-CZ" dirty="0"/>
              <a:t> zavádí čitelnost</a:t>
            </a:r>
          </a:p>
          <a:p>
            <a:pPr lvl="1"/>
            <a:r>
              <a:rPr lang="cs-CZ" dirty="0"/>
              <a:t>Funkčnost kódu plyne z názvů použitých metod místo pořadí v konstruktoru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0508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Řešení s 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Builderem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Directorless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cs-CZ" dirty="0"/>
              <a:t>Učiníme metody </a:t>
            </a:r>
            <a:r>
              <a:rPr lang="cs-CZ" dirty="0" err="1"/>
              <a:t>Builderu</a:t>
            </a:r>
            <a:r>
              <a:rPr lang="cs-CZ" dirty="0"/>
              <a:t> public </a:t>
            </a:r>
          </a:p>
          <a:p>
            <a:r>
              <a:rPr lang="cs-CZ" dirty="0" err="1"/>
              <a:t>Lightweight</a:t>
            </a:r>
            <a:r>
              <a:rPr lang="cs-CZ" dirty="0"/>
              <a:t> varianta pokud nám jde více o stavbu produktu</a:t>
            </a:r>
          </a:p>
          <a:p>
            <a:pPr marL="0" indent="0">
              <a:buNone/>
            </a:pPr>
            <a:endParaRPr lang="sk-SK" dirty="0"/>
          </a:p>
        </p:txBody>
      </p:sp>
      <p:pic>
        <p:nvPicPr>
          <p:cNvPr id="4" name="Picture 2" descr="Builder Structure">
            <a:extLst>
              <a:ext uri="{FF2B5EF4-FFF2-40B4-BE49-F238E27FC236}">
                <a16:creationId xmlns:a16="http://schemas.microsoft.com/office/drawing/2014/main" id="{9711787C-AEC6-1B0F-CF7A-80A6B9B07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25" y="1187767"/>
            <a:ext cx="11566689" cy="381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Rovná spojnica 5">
            <a:extLst>
              <a:ext uri="{FF2B5EF4-FFF2-40B4-BE49-F238E27FC236}">
                <a16:creationId xmlns:a16="http://schemas.microsoft.com/office/drawing/2014/main" id="{BB34893E-DED9-B51A-EC90-0DC72DC2A580}"/>
              </a:ext>
            </a:extLst>
          </p:cNvPr>
          <p:cNvCxnSpPr/>
          <p:nvPr/>
        </p:nvCxnSpPr>
        <p:spPr>
          <a:xfrm flipV="1">
            <a:off x="913773" y="914400"/>
            <a:ext cx="2617367" cy="271401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Rovná spojnica 6">
            <a:extLst>
              <a:ext uri="{FF2B5EF4-FFF2-40B4-BE49-F238E27FC236}">
                <a16:creationId xmlns:a16="http://schemas.microsoft.com/office/drawing/2014/main" id="{55B74E53-9ECA-33AB-8B74-AAC56671F6B9}"/>
              </a:ext>
            </a:extLst>
          </p:cNvPr>
          <p:cNvCxnSpPr>
            <a:cxnSpLocks/>
          </p:cNvCxnSpPr>
          <p:nvPr/>
        </p:nvCxnSpPr>
        <p:spPr>
          <a:xfrm flipH="1" flipV="1">
            <a:off x="913773" y="980389"/>
            <a:ext cx="2404462" cy="234727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95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9601"/>
            <a:ext cx="5871592" cy="782425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Řešení s 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Builderem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Directorless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40E08465-E73A-99AF-46C2-157757814AB4}"/>
              </a:ext>
            </a:extLst>
          </p:cNvPr>
          <p:cNvSpPr txBox="1"/>
          <p:nvPr/>
        </p:nvSpPr>
        <p:spPr>
          <a:xfrm>
            <a:off x="372359" y="2095465"/>
            <a:ext cx="60035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_new =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WithId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(123456)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			 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WithBalance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(9999999)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  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"premium"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WithName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meno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		     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WithPass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passs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).Build();</a:t>
            </a:r>
            <a:endParaRPr lang="sk-SK" sz="1400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3CAEA226-EBC9-8C80-AA12-3B10C1C00872}"/>
              </a:ext>
            </a:extLst>
          </p:cNvPr>
          <p:cNvSpPr txBox="1"/>
          <p:nvPr/>
        </p:nvSpPr>
        <p:spPr>
          <a:xfrm>
            <a:off x="5871592" y="394692"/>
            <a:ext cx="572364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    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WithId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id)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_id = id;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WithName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Name)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Name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= 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Name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Type)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_Type = Type;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WithPass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pass)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pass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pass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WithBalance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balance)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balance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balance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  <a:r>
              <a:rPr lang="sk-SK" sz="1800" dirty="0">
                <a:solidFill>
                  <a:srgbClr val="0000FF"/>
                </a:solidFill>
                <a:latin typeface="Cascadia Mono" panose="020B0609020000020004" pitchFamily="49" charset="0"/>
              </a:rPr>
              <a:t> </a:t>
            </a:r>
            <a:endParaRPr lang="en-GB" sz="1800" dirty="0">
              <a:solidFill>
                <a:srgbClr val="0000FF"/>
              </a:solidFill>
              <a:latin typeface="Cascadia Mono" panose="020B0609020000020004" pitchFamily="49" charset="0"/>
            </a:endParaRPr>
          </a:p>
          <a:p>
            <a:r>
              <a:rPr lang="en-GB" dirty="0">
                <a:solidFill>
                  <a:srgbClr val="0000FF"/>
                </a:solidFill>
                <a:latin typeface="Cascadia Mono" panose="020B0609020000020004" pitchFamily="49" charset="0"/>
              </a:rPr>
              <a:t>     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Build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267840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9601"/>
            <a:ext cx="5871592" cy="782425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Řešení s 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Builderem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Directorless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s-CZ" dirty="0"/>
              <a:t>Nevýhoda: </a:t>
            </a:r>
          </a:p>
          <a:p>
            <a:r>
              <a:rPr lang="cs-CZ" dirty="0"/>
              <a:t>Pokud chceme aby nám to všechno fungovalo </a:t>
            </a:r>
            <a:br>
              <a:rPr lang="cs-CZ" dirty="0"/>
            </a:br>
            <a:r>
              <a:rPr lang="cs-CZ" dirty="0"/>
              <a:t>musíme si hrát s </a:t>
            </a:r>
            <a:r>
              <a:rPr lang="cs-CZ" dirty="0" err="1"/>
              <a:t>přístupnoustí</a:t>
            </a:r>
            <a:r>
              <a:rPr lang="cs-CZ" dirty="0"/>
              <a:t> </a:t>
            </a:r>
            <a:br>
              <a:rPr lang="cs-CZ" dirty="0"/>
            </a:br>
            <a:r>
              <a:rPr lang="cs-CZ" dirty="0"/>
              <a:t>nebo udělat všechno public</a:t>
            </a: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40E08465-E73A-99AF-46C2-157757814AB4}"/>
              </a:ext>
            </a:extLst>
          </p:cNvPr>
          <p:cNvSpPr txBox="1"/>
          <p:nvPr/>
        </p:nvSpPr>
        <p:spPr>
          <a:xfrm>
            <a:off x="372359" y="2095465"/>
            <a:ext cx="63209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_new =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WithId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(123456)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			 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WithBalance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(9999999)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  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"premium"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WithName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meno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		     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WithPass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passs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).Build();</a:t>
            </a:r>
            <a:endParaRPr lang="sk-SK" sz="1400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3CAEA226-EBC9-8C80-AA12-3B10C1C00872}"/>
              </a:ext>
            </a:extLst>
          </p:cNvPr>
          <p:cNvSpPr txBox="1"/>
          <p:nvPr/>
        </p:nvSpPr>
        <p:spPr>
          <a:xfrm>
            <a:off x="6661606" y="476053"/>
            <a:ext cx="572364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BankAccountBuilder</a:t>
            </a:r>
            <a:endParaRPr lang="sk-SK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WithId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id)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._id = id;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WithName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Name)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._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Name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Name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WithType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Type)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._Type = Type;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WithPass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pass)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._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WithBalance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balance)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._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balance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balance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Build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829773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9601"/>
            <a:ext cx="6078556" cy="782425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Řešení s </a:t>
            </a:r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Builderem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Directorem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r>
              <a:rPr lang="cs-CZ" dirty="0"/>
              <a:t>Jako mezikrok mezi </a:t>
            </a:r>
            <a:r>
              <a:rPr lang="cs-CZ" dirty="0" err="1"/>
              <a:t>Buildery</a:t>
            </a:r>
            <a:r>
              <a:rPr lang="cs-CZ" dirty="0"/>
              <a:t> a klientem </a:t>
            </a:r>
            <a:br>
              <a:rPr lang="cs-CZ" dirty="0"/>
            </a:br>
            <a:r>
              <a:rPr lang="cs-CZ" dirty="0"/>
              <a:t>můžu implementovat </a:t>
            </a:r>
            <a:r>
              <a:rPr lang="cs-CZ" dirty="0" err="1"/>
              <a:t>Director</a:t>
            </a:r>
            <a:endParaRPr lang="cs-CZ" dirty="0"/>
          </a:p>
          <a:p>
            <a:endParaRPr lang="cs-CZ" sz="1800" dirty="0"/>
          </a:p>
          <a:p>
            <a:r>
              <a:rPr lang="cs-CZ" dirty="0" err="1"/>
              <a:t>Director</a:t>
            </a:r>
            <a:r>
              <a:rPr lang="cs-CZ" dirty="0"/>
              <a:t> umožní implementovat předvolby</a:t>
            </a:r>
          </a:p>
          <a:p>
            <a:endParaRPr lang="cs-CZ" sz="1800" dirty="0"/>
          </a:p>
          <a:p>
            <a:r>
              <a:rPr lang="cs-CZ" dirty="0"/>
              <a:t>Je také možné používat jeden </a:t>
            </a:r>
            <a:r>
              <a:rPr lang="cs-CZ" dirty="0" err="1"/>
              <a:t>Director</a:t>
            </a:r>
            <a:r>
              <a:rPr lang="cs-CZ" dirty="0"/>
              <a:t> </a:t>
            </a:r>
            <a:br>
              <a:rPr lang="cs-CZ" dirty="0"/>
            </a:br>
            <a:r>
              <a:rPr lang="cs-CZ" dirty="0"/>
              <a:t>na správu více </a:t>
            </a:r>
            <a:r>
              <a:rPr lang="cs-CZ" dirty="0" err="1"/>
              <a:t>Builderů</a:t>
            </a:r>
            <a:endParaRPr lang="cs-CZ" dirty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40E08465-E73A-99AF-46C2-157757814AB4}"/>
              </a:ext>
            </a:extLst>
          </p:cNvPr>
          <p:cNvSpPr txBox="1"/>
          <p:nvPr/>
        </p:nvSpPr>
        <p:spPr>
          <a:xfrm>
            <a:off x="5754903" y="791853"/>
            <a:ext cx="76765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AbDirector</a:t>
            </a:r>
            <a:endParaRPr lang="sk-SK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AbDirector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GetBankAccount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 {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_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newBAB.Build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 }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sk-SK" sz="1200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3CAEA226-EBC9-8C80-AA12-3B10C1C00872}"/>
              </a:ext>
            </a:extLst>
          </p:cNvPr>
          <p:cNvSpPr txBox="1"/>
          <p:nvPr/>
        </p:nvSpPr>
        <p:spPr>
          <a:xfrm>
            <a:off x="5754903" y="2866690"/>
            <a:ext cx="69901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Director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AbDirector</a:t>
            </a:r>
            <a:endParaRPr lang="sk-SK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Director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 :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base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Skeleton_premium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.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WithBalance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(10000)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.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WithType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2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premium</a:t>
            </a:r>
            <a:r>
              <a:rPr lang="sk-SK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.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WithPass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2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defpass</a:t>
            </a:r>
            <a:r>
              <a:rPr lang="sk-SK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Skeleton_default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newBAB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.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WithBalance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(1000)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.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WithType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"default"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.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WithPass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2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defpass</a:t>
            </a:r>
            <a:r>
              <a:rPr lang="sk-SK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4074452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Volaní</a:t>
            </a: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B2ECB1C9-C202-AFD2-F084-1D5BF7998DA5}"/>
              </a:ext>
            </a:extLst>
          </p:cNvPr>
          <p:cNvSpPr txBox="1"/>
          <p:nvPr/>
        </p:nvSpPr>
        <p:spPr>
          <a:xfrm>
            <a:off x="6095998" y="1621411"/>
            <a:ext cx="5515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dirty="0"/>
              <a:t>FLUENT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A69A8686-52B9-8CC2-9BF8-A94AB391929A}"/>
              </a:ext>
            </a:extLst>
          </p:cNvPr>
          <p:cNvSpPr txBox="1"/>
          <p:nvPr/>
        </p:nvSpPr>
        <p:spPr>
          <a:xfrm>
            <a:off x="372359" y="1621411"/>
            <a:ext cx="1811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/>
              <a:t>POSTUPNÝ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0637BF7C-6713-E438-C4BC-BDADD62A046A}"/>
              </a:ext>
            </a:extLst>
          </p:cNvPr>
          <p:cNvSpPr txBox="1"/>
          <p:nvPr/>
        </p:nvSpPr>
        <p:spPr>
          <a:xfrm>
            <a:off x="6019406" y="2204250"/>
            <a:ext cx="6271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_new =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WithId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(123456)</a:t>
            </a:r>
            <a:b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		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WithBalance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(9999999).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WithType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"premium"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  <a:b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		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WithName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meno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WithPass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passs</a:t>
            </a:r>
            <a:r>
              <a:rPr lang="en-US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).Build();</a:t>
            </a:r>
            <a:endParaRPr lang="sk-SK" sz="1400" dirty="0"/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56EEDA5E-E480-D5C4-160A-DC4748CD0B89}"/>
              </a:ext>
            </a:extLst>
          </p:cNvPr>
          <p:cNvSpPr txBox="1"/>
          <p:nvPr/>
        </p:nvSpPr>
        <p:spPr>
          <a:xfrm>
            <a:off x="221530" y="2204250"/>
            <a:ext cx="5580374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_new = </a:t>
            </a:r>
            <a:r>
              <a:rPr lang="sk-SK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BankAccountBuilder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new.WithId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(123456);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new.WithBalance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(9999999);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new.WithType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premium</a:t>
            </a:r>
            <a:r>
              <a:rPr lang="sk-SK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new.WithName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"meno"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new.WithPass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4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passs</a:t>
            </a:r>
            <a:r>
              <a:rPr lang="sk-SK" sz="14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GB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newBA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_</a:t>
            </a:r>
            <a:r>
              <a:rPr lang="sk-SK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new.Build</a:t>
            </a:r>
            <a:r>
              <a:rPr lang="sk-SK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  <a:endParaRPr lang="sk-SK" sz="14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2AFA7AD-6F8D-0671-F5C9-FB617B4A36C8}"/>
              </a:ext>
            </a:extLst>
          </p:cNvPr>
          <p:cNvSpPr txBox="1">
            <a:spLocks/>
          </p:cNvSpPr>
          <p:nvPr/>
        </p:nvSpPr>
        <p:spPr bwMode="auto">
          <a:xfrm>
            <a:off x="373539" y="3925862"/>
            <a:ext cx="5647047" cy="15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0975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1700">
                <a:solidFill>
                  <a:schemeClr val="tx1"/>
                </a:solidFill>
                <a:latin typeface="+mn-lt"/>
              </a:defRPr>
            </a:lvl2pPr>
            <a:lvl3pPr marL="895350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3pPr>
            <a:lvl4pPr marL="125730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4pPr>
            <a:lvl5pPr marL="16192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0764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5336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29908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4480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cs-CZ" sz="2000" b="0" kern="0" dirty="0"/>
              <a:t>JEDEN BUILDER JE DOPLŇOVÁN NOVÝMI ARGUMENTY</a:t>
            </a:r>
          </a:p>
          <a:p>
            <a:endParaRPr lang="cs-CZ" sz="1800" kern="0" dirty="0"/>
          </a:p>
          <a:p>
            <a:r>
              <a:rPr lang="cs-CZ" sz="2000" b="0" kern="0" dirty="0"/>
              <a:t>VZHLEDOVĚ SE MOC NELIŠÍ OD POUŽITÍ SETERŮ</a:t>
            </a:r>
          </a:p>
          <a:p>
            <a:pPr lvl="1"/>
            <a:r>
              <a:rPr lang="cs-CZ" sz="1800" kern="0" dirty="0"/>
              <a:t>FUNKČNĚ SE ALE CHOVÁ JAKO BUILDER</a:t>
            </a:r>
            <a:endParaRPr lang="en-GB" sz="1800" kern="0" dirty="0"/>
          </a:p>
          <a:p>
            <a:endParaRPr lang="en-GB" kern="0" dirty="0"/>
          </a:p>
          <a:p>
            <a:r>
              <a:rPr lang="en-GB" sz="2000" b="0" kern="0" dirty="0"/>
              <a:t>VE VELKÝCH MNOŽSTVÍCH NEPŘEHLADNÍ</a:t>
            </a:r>
            <a:endParaRPr lang="cs-CZ" sz="2000" kern="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013A929-01B8-39B7-5F88-215FD77F86F6}"/>
              </a:ext>
            </a:extLst>
          </p:cNvPr>
          <p:cNvSpPr txBox="1">
            <a:spLocks/>
          </p:cNvSpPr>
          <p:nvPr/>
        </p:nvSpPr>
        <p:spPr bwMode="auto">
          <a:xfrm>
            <a:off x="6248696" y="3925862"/>
            <a:ext cx="5647047" cy="15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0975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1700">
                <a:solidFill>
                  <a:schemeClr val="tx1"/>
                </a:solidFill>
                <a:latin typeface="+mn-lt"/>
              </a:defRPr>
            </a:lvl2pPr>
            <a:lvl3pPr marL="895350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3pPr>
            <a:lvl4pPr marL="125730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1500">
                <a:solidFill>
                  <a:schemeClr val="tx1"/>
                </a:solidFill>
                <a:latin typeface="+mn-lt"/>
              </a:defRPr>
            </a:lvl4pPr>
            <a:lvl5pPr marL="16192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0764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5336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29908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448050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cs-CZ" sz="2000" b="0" kern="0" dirty="0"/>
              <a:t>NA JEDEN ŘÁDEK</a:t>
            </a:r>
            <a:endParaRPr lang="en-GB" sz="2000" b="0" kern="0" dirty="0"/>
          </a:p>
          <a:p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052303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ublina reči: oválna 5">
            <a:extLst>
              <a:ext uri="{FF2B5EF4-FFF2-40B4-BE49-F238E27FC236}">
                <a16:creationId xmlns:a16="http://schemas.microsoft.com/office/drawing/2014/main" id="{A973B98E-5A86-AD14-D4BC-635E062BFBFF}"/>
              </a:ext>
            </a:extLst>
          </p:cNvPr>
          <p:cNvSpPr>
            <a:spLocks/>
          </p:cNvSpPr>
          <p:nvPr/>
        </p:nvSpPr>
        <p:spPr>
          <a:xfrm>
            <a:off x="9046189" y="4589364"/>
            <a:ext cx="3031117" cy="215873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immutabilita</a:t>
            </a:r>
            <a:endParaRPr lang="cs-CZ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r>
              <a:rPr lang="cs-CZ" dirty="0"/>
              <a:t>Kdybychom chtěli zavést </a:t>
            </a:r>
            <a:r>
              <a:rPr lang="cs-CZ" dirty="0" err="1"/>
              <a:t>immutabilitu</a:t>
            </a:r>
            <a:r>
              <a:rPr lang="cs-CZ" dirty="0"/>
              <a:t>, tak by kód vypadal takto</a:t>
            </a:r>
          </a:p>
          <a:p>
            <a:pPr marL="457200" lvl="1" indent="0">
              <a:buNone/>
            </a:pPr>
            <a:r>
              <a:rPr lang="cs-CZ" dirty="0"/>
              <a:t>1. </a:t>
            </a:r>
            <a:r>
              <a:rPr lang="cs-CZ" b="1" dirty="0" err="1"/>
              <a:t>Construct</a:t>
            </a:r>
            <a:r>
              <a:rPr lang="cs-CZ" b="1" dirty="0"/>
              <a:t> </a:t>
            </a:r>
            <a:r>
              <a:rPr lang="cs-CZ" b="1" dirty="0" err="1"/>
              <a:t>Builder</a:t>
            </a:r>
            <a:r>
              <a:rPr lang="cs-CZ" b="1" dirty="0"/>
              <a:t> </a:t>
            </a:r>
            <a:r>
              <a:rPr lang="cs-CZ" dirty="0"/>
              <a:t>– vytvoří </a:t>
            </a:r>
            <a:r>
              <a:rPr lang="cs-CZ" dirty="0" err="1"/>
              <a:t>builder</a:t>
            </a:r>
            <a:r>
              <a:rPr lang="cs-CZ" dirty="0"/>
              <a:t> a přidá povinné parametry</a:t>
            </a:r>
          </a:p>
          <a:p>
            <a:pPr marL="457200" lvl="1" indent="0">
              <a:buNone/>
            </a:pPr>
            <a:r>
              <a:rPr lang="cs-CZ" dirty="0"/>
              <a:t>2. </a:t>
            </a:r>
            <a:r>
              <a:rPr lang="cs-CZ" b="1" dirty="0" err="1"/>
              <a:t>Add</a:t>
            </a:r>
            <a:r>
              <a:rPr lang="cs-CZ" b="1" dirty="0"/>
              <a:t> </a:t>
            </a:r>
            <a:r>
              <a:rPr lang="cs-CZ" b="1" dirty="0" err="1"/>
              <a:t>parameters</a:t>
            </a:r>
            <a:r>
              <a:rPr lang="cs-CZ" b="1" dirty="0"/>
              <a:t> </a:t>
            </a:r>
            <a:r>
              <a:rPr lang="cs-CZ" dirty="0"/>
              <a:t>– přidá ostatní volitelné parametry</a:t>
            </a:r>
          </a:p>
          <a:p>
            <a:pPr marL="457200" lvl="1" indent="0">
              <a:buNone/>
            </a:pPr>
            <a:r>
              <a:rPr lang="cs-CZ" dirty="0"/>
              <a:t>3. </a:t>
            </a:r>
            <a:r>
              <a:rPr lang="cs-CZ" b="1" dirty="0"/>
              <a:t>Build</a:t>
            </a:r>
            <a:r>
              <a:rPr lang="cs-CZ" dirty="0"/>
              <a:t> – sestaví produkt (nastaví defaultní hodnoty + zavolání konstruktoru produktu)</a:t>
            </a:r>
          </a:p>
          <a:p>
            <a:pPr marL="457200" lvl="1" indent="0">
              <a:buNone/>
            </a:pPr>
            <a:r>
              <a:rPr lang="cs-CZ" dirty="0"/>
              <a:t>4. </a:t>
            </a:r>
            <a:r>
              <a:rPr lang="cs-CZ" b="1" dirty="0"/>
              <a:t>Return </a:t>
            </a:r>
            <a:r>
              <a:rPr lang="cs-CZ" b="1" dirty="0" err="1"/>
              <a:t>product</a:t>
            </a:r>
            <a:r>
              <a:rPr lang="cs-CZ" dirty="0"/>
              <a:t> – vrátí hotový produkt</a:t>
            </a:r>
          </a:p>
          <a:p>
            <a:pPr marL="0" indent="0">
              <a:buNone/>
            </a:pPr>
            <a:endParaRPr lang="sk-SK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BFF9319A-7375-DFA2-CEC7-2EE54B715E8C}"/>
              </a:ext>
            </a:extLst>
          </p:cNvPr>
          <p:cNvSpPr txBox="1"/>
          <p:nvPr/>
        </p:nvSpPr>
        <p:spPr>
          <a:xfrm>
            <a:off x="9160883" y="5053138"/>
            <a:ext cx="291642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 OBJECT-ORIENTED AND FUNCTIONAL PROGRAMMING, AN </a:t>
            </a:r>
            <a:r>
              <a:rPr lang="en-US" sz="1400" b="1" dirty="0"/>
              <a:t>IMMUTABLE</a:t>
            </a:r>
            <a:r>
              <a:rPr lang="en-US" sz="1400" dirty="0"/>
              <a:t> </a:t>
            </a:r>
            <a:r>
              <a:rPr lang="en-US" sz="1400" b="1" dirty="0"/>
              <a:t>OBJECT</a:t>
            </a:r>
            <a:r>
              <a:rPr lang="en-US" sz="1400" dirty="0"/>
              <a:t> IS AN OBJECT WHOSE STATE CANNOT BE MODIFIED AFTER IT IS CREATED.</a:t>
            </a:r>
          </a:p>
          <a:p>
            <a:pPr algn="ctr"/>
            <a:r>
              <a:rPr lang="en-US" sz="1400" dirty="0"/>
              <a:t>~~</a:t>
            </a:r>
          </a:p>
          <a:p>
            <a:pPr algn="ctr"/>
            <a:r>
              <a:rPr lang="en-US" sz="1400" dirty="0" err="1"/>
              <a:t>readonly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994697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+/-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SzPct val="120000"/>
              <a:buFont typeface="Arial" panose="020B0604020202020204" pitchFamily="34" charset="0"/>
              <a:buChar char="+"/>
            </a:pPr>
            <a:r>
              <a:rPr lang="cs-CZ" dirty="0"/>
              <a:t>Defaultní hodnoty pro nepovinné parametry</a:t>
            </a:r>
            <a:r>
              <a:rPr lang="en-GB" dirty="0"/>
              <a:t> </a:t>
            </a:r>
            <a:endParaRPr lang="cs-CZ" dirty="0"/>
          </a:p>
          <a:p>
            <a:pPr>
              <a:buClr>
                <a:schemeClr val="tx2"/>
              </a:buClr>
              <a:buSzPct val="120000"/>
              <a:buFont typeface="Arial" panose="020B0604020202020204" pitchFamily="34" charset="0"/>
              <a:buChar char="+"/>
            </a:pPr>
            <a:r>
              <a:rPr lang="cs-CZ" dirty="0"/>
              <a:t> Rozšiřitelnost o nové položky</a:t>
            </a:r>
          </a:p>
          <a:p>
            <a:pPr>
              <a:buClr>
                <a:schemeClr val="tx2"/>
              </a:buClr>
              <a:buSzPct val="120000"/>
              <a:buFont typeface="Arial" panose="020B0604020202020204" pitchFamily="34" charset="0"/>
              <a:buChar char="+"/>
            </a:pPr>
            <a:r>
              <a:rPr lang="cs-CZ" dirty="0"/>
              <a:t> Zapouzdření</a:t>
            </a:r>
          </a:p>
          <a:p>
            <a:pPr>
              <a:buClr>
                <a:schemeClr val="tx2"/>
              </a:buClr>
              <a:buSzPct val="120000"/>
              <a:buFont typeface="Arial" panose="020B0604020202020204" pitchFamily="34" charset="0"/>
              <a:buChar char="+"/>
            </a:pPr>
            <a:r>
              <a:rPr lang="cs-CZ" dirty="0"/>
              <a:t> Zbavení se konstruktorů</a:t>
            </a:r>
          </a:p>
          <a:p>
            <a:pPr>
              <a:buClr>
                <a:schemeClr val="tx2"/>
              </a:buClr>
              <a:buSzPct val="120000"/>
              <a:buFont typeface="Arial" panose="020B0604020202020204" pitchFamily="34" charset="0"/>
              <a:buChar char="+"/>
            </a:pPr>
            <a:r>
              <a:rPr lang="cs-CZ" dirty="0" err="1"/>
              <a:t>Imutabilita</a:t>
            </a:r>
            <a:r>
              <a:rPr lang="cs-CZ" dirty="0"/>
              <a:t> - bezpečné pro více vláken</a:t>
            </a:r>
          </a:p>
          <a:p>
            <a:pPr>
              <a:buClr>
                <a:schemeClr val="tx2"/>
              </a:buClr>
              <a:buSzPct val="120000"/>
              <a:buFont typeface="Arial" panose="020B0604020202020204" pitchFamily="34" charset="0"/>
              <a:buChar char="+"/>
            </a:pPr>
            <a:r>
              <a:rPr lang="cs-CZ" dirty="0" err="1"/>
              <a:t>Fluent</a:t>
            </a:r>
            <a:r>
              <a:rPr lang="cs-CZ" dirty="0"/>
              <a:t> interface</a:t>
            </a:r>
          </a:p>
          <a:p>
            <a:pPr marL="0" indent="0">
              <a:buClr>
                <a:schemeClr val="tx2"/>
              </a:buClr>
              <a:buSzPct val="120000"/>
              <a:buNone/>
            </a:pPr>
            <a:endParaRPr lang="cs-CZ" dirty="0"/>
          </a:p>
          <a:p>
            <a:pPr>
              <a:buClr>
                <a:srgbClr val="FF0000"/>
              </a:buClr>
              <a:buSzPct val="130000"/>
              <a:buFont typeface="Arial" panose="020B0604020202020204" pitchFamily="34" charset="0"/>
              <a:buChar char="-"/>
            </a:pPr>
            <a:r>
              <a:rPr lang="cs-CZ" dirty="0"/>
              <a:t>Kód je </a:t>
            </a:r>
            <a:r>
              <a:rPr lang="cs-CZ" dirty="0" err="1"/>
              <a:t>repetetivní</a:t>
            </a:r>
            <a:r>
              <a:rPr lang="cs-CZ" dirty="0"/>
              <a:t> a občas zbytečně dlouhý</a:t>
            </a:r>
          </a:p>
          <a:p>
            <a:pPr>
              <a:buClr>
                <a:srgbClr val="FF0000"/>
              </a:buClr>
              <a:buSzPct val="130000"/>
              <a:buFont typeface="Arial" panose="020B0604020202020204" pitchFamily="34" charset="0"/>
              <a:buChar char="-"/>
            </a:pPr>
            <a:r>
              <a:rPr lang="cs-CZ" dirty="0"/>
              <a:t>V závislosti na implementaci </a:t>
            </a:r>
            <a:r>
              <a:rPr lang="cs-CZ" dirty="0" err="1"/>
              <a:t>imutability</a:t>
            </a:r>
            <a:r>
              <a:rPr lang="cs-CZ" dirty="0"/>
              <a:t> dochází k určitému </a:t>
            </a:r>
            <a:r>
              <a:rPr lang="cs-CZ" dirty="0" err="1"/>
              <a:t>množstí</a:t>
            </a:r>
            <a:r>
              <a:rPr lang="cs-CZ" dirty="0"/>
              <a:t> kopírování</a:t>
            </a:r>
          </a:p>
          <a:p>
            <a:pPr>
              <a:buClr>
                <a:srgbClr val="FF0000"/>
              </a:buClr>
              <a:buSzPct val="130000"/>
              <a:buFont typeface="Arial" panose="020B0604020202020204" pitchFamily="34" charset="0"/>
              <a:buChar char="-"/>
            </a:pPr>
            <a:r>
              <a:rPr lang="cs-CZ" dirty="0"/>
              <a:t>pro každý </a:t>
            </a:r>
            <a:r>
              <a:rPr lang="cs-CZ" dirty="0" err="1"/>
              <a:t>Product</a:t>
            </a:r>
            <a:r>
              <a:rPr lang="cs-CZ" dirty="0"/>
              <a:t> musíme vytvořit odlišný </a:t>
            </a:r>
            <a:r>
              <a:rPr lang="cs-CZ" dirty="0" err="1"/>
              <a:t>ConcreteBuilder</a:t>
            </a:r>
            <a:endParaRPr lang="cs-CZ" dirty="0"/>
          </a:p>
          <a:p>
            <a:pPr>
              <a:buClr>
                <a:srgbClr val="FF0000"/>
              </a:buClr>
              <a:buSzPct val="130000"/>
              <a:buFont typeface="Arial" panose="020B0604020202020204" pitchFamily="34" charset="0"/>
              <a:buChar char="-"/>
            </a:pPr>
            <a:r>
              <a:rPr lang="cs-CZ" dirty="0" err="1"/>
              <a:t>Builder</a:t>
            </a:r>
            <a:r>
              <a:rPr lang="cs-CZ" dirty="0"/>
              <a:t> třídy musí být </a:t>
            </a:r>
            <a:r>
              <a:rPr lang="cs-CZ" dirty="0" err="1"/>
              <a:t>mutable</a:t>
            </a:r>
            <a:endParaRPr lang="cs-CZ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4792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Kdy použít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Builder pattern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r>
              <a:rPr lang="cs-CZ" b="0" u="sng" dirty="0"/>
              <a:t>Velká část parametrů je volitelná</a:t>
            </a:r>
          </a:p>
          <a:p>
            <a:r>
              <a:rPr lang="cs-CZ" u="sng" dirty="0"/>
              <a:t>více konstruktorů</a:t>
            </a:r>
          </a:p>
          <a:p>
            <a:r>
              <a:rPr lang="cs-CZ" dirty="0"/>
              <a:t>Rule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thumb</a:t>
            </a:r>
            <a:r>
              <a:rPr lang="cs-CZ" dirty="0"/>
              <a:t> je použít </a:t>
            </a:r>
            <a:r>
              <a:rPr lang="cs-CZ" dirty="0" err="1"/>
              <a:t>builder</a:t>
            </a:r>
            <a:r>
              <a:rPr lang="cs-CZ" dirty="0"/>
              <a:t> při </a:t>
            </a:r>
            <a:r>
              <a:rPr lang="cs-CZ" u="sng" dirty="0"/>
              <a:t>4+ parametrech</a:t>
            </a:r>
            <a:endParaRPr lang="cs-CZ" b="0" dirty="0"/>
          </a:p>
          <a:p>
            <a:r>
              <a:rPr lang="cs-CZ" b="0" dirty="0"/>
              <a:t>Cílový objekt se skládá z mnoha složitých </a:t>
            </a:r>
            <a:r>
              <a:rPr lang="cs-CZ" b="0" dirty="0" err="1"/>
              <a:t>podobjektů</a:t>
            </a:r>
            <a:endParaRPr lang="cs-CZ" b="0" dirty="0"/>
          </a:p>
          <a:p>
            <a:r>
              <a:rPr lang="cs-CZ" b="0" dirty="0"/>
              <a:t>Potřebujeme rozšiřitelnost objektu</a:t>
            </a:r>
          </a:p>
          <a:p>
            <a:r>
              <a:rPr lang="cs-CZ" b="0" dirty="0"/>
              <a:t>Potřebujeme </a:t>
            </a:r>
            <a:r>
              <a:rPr lang="cs-CZ" b="0" dirty="0" err="1"/>
              <a:t>immutabilitu</a:t>
            </a:r>
            <a:endParaRPr lang="sk-SK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7B58A82B-8B6E-5C9A-7C38-508FD9B550B5}"/>
              </a:ext>
            </a:extLst>
          </p:cNvPr>
          <p:cNvSpPr txBox="1"/>
          <p:nvPr/>
        </p:nvSpPr>
        <p:spPr>
          <a:xfrm>
            <a:off x="6745581" y="4562472"/>
            <a:ext cx="53069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0" i="0" dirty="0">
                <a:solidFill>
                  <a:srgbClr val="4E4242"/>
                </a:solidFill>
                <a:effectLst/>
                <a:latin typeface="museo-sans"/>
              </a:rPr>
              <a:t>The ideal number of arguments for a function is zero (niladic). Next comes one (monadic), followed closely by two (dyadic). Three arguments (triadic) should be avoided where possible. More than three (polyadic) requires very special justification - and then shouldn't be used anyway.</a:t>
            </a:r>
            <a:endParaRPr lang="sk-SK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8F204F34-D76A-21B2-9581-3C9CAAB20BF4}"/>
              </a:ext>
            </a:extLst>
          </p:cNvPr>
          <p:cNvSpPr txBox="1"/>
          <p:nvPr/>
        </p:nvSpPr>
        <p:spPr>
          <a:xfrm>
            <a:off x="10448995" y="6132132"/>
            <a:ext cx="158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useo-sans"/>
              </a:rPr>
              <a:t>-Robert Martin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41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Real world 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použití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r>
              <a:rPr lang="cs-CZ" dirty="0" err="1"/>
              <a:t>Laravel</a:t>
            </a:r>
            <a:r>
              <a:rPr lang="cs-CZ" dirty="0"/>
              <a:t> </a:t>
            </a:r>
            <a:r>
              <a:rPr lang="cs-CZ" dirty="0" err="1"/>
              <a:t>query</a:t>
            </a:r>
            <a:r>
              <a:rPr lang="cs-CZ" dirty="0"/>
              <a:t> </a:t>
            </a:r>
            <a:r>
              <a:rPr lang="cs-CZ" dirty="0" err="1"/>
              <a:t>builder</a:t>
            </a:r>
            <a:endParaRPr lang="cs-CZ" dirty="0"/>
          </a:p>
          <a:p>
            <a:endParaRPr lang="cs-CZ" dirty="0"/>
          </a:p>
          <a:p>
            <a:r>
              <a:rPr lang="cs-CZ" dirty="0" err="1"/>
              <a:t>Pattern</a:t>
            </a:r>
            <a:r>
              <a:rPr lang="cs-CZ" dirty="0"/>
              <a:t> </a:t>
            </a:r>
            <a:r>
              <a:rPr lang="cs-CZ" dirty="0" err="1"/>
              <a:t>Builder</a:t>
            </a:r>
            <a:r>
              <a:rPr lang="cs-CZ" dirty="0"/>
              <a:t> se používá v </a:t>
            </a:r>
            <a:r>
              <a:rPr lang="cs-CZ" dirty="0" err="1"/>
              <a:t>javax.json.Json</a:t>
            </a:r>
            <a:r>
              <a:rPr lang="cs-CZ" dirty="0"/>
              <a:t> </a:t>
            </a:r>
            <a:br>
              <a:rPr lang="cs-CZ" dirty="0"/>
            </a:br>
            <a:r>
              <a:rPr lang="cs-CZ" dirty="0"/>
              <a:t>a </a:t>
            </a:r>
            <a:r>
              <a:rPr lang="cs-CZ" dirty="0" err="1"/>
              <a:t>javax.json.JsonBuilder</a:t>
            </a:r>
            <a:r>
              <a:rPr lang="cs-CZ" dirty="0"/>
              <a:t> </a:t>
            </a:r>
            <a:r>
              <a:rPr lang="cs-CZ" dirty="0" err="1"/>
              <a:t>classes</a:t>
            </a:r>
            <a:r>
              <a:rPr lang="cs-CZ" dirty="0"/>
              <a:t> </a:t>
            </a:r>
            <a:br>
              <a:rPr lang="cs-CZ" dirty="0"/>
            </a:br>
            <a:r>
              <a:rPr lang="cs-CZ" dirty="0"/>
              <a:t>při budování </a:t>
            </a:r>
            <a:r>
              <a:rPr lang="cs-CZ" dirty="0" err="1"/>
              <a:t>Json</a:t>
            </a:r>
            <a:r>
              <a:rPr lang="cs-CZ" dirty="0"/>
              <a:t> objektů</a:t>
            </a:r>
          </a:p>
          <a:p>
            <a:endParaRPr lang="cs-CZ" dirty="0"/>
          </a:p>
          <a:p>
            <a:r>
              <a:rPr lang="cs-CZ" dirty="0"/>
              <a:t>Unit </a:t>
            </a:r>
            <a:r>
              <a:rPr lang="cs-CZ" dirty="0" err="1"/>
              <a:t>tests</a:t>
            </a:r>
            <a:endParaRPr lang="cs-CZ" dirty="0"/>
          </a:p>
          <a:p>
            <a:endParaRPr lang="cs-CZ" dirty="0"/>
          </a:p>
          <a:p>
            <a:endParaRPr lang="sk-SK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BFDF251A-A1F4-96CD-B0A7-821DA3FC6ECF}"/>
              </a:ext>
            </a:extLst>
          </p:cNvPr>
          <p:cNvSpPr txBox="1"/>
          <p:nvPr/>
        </p:nvSpPr>
        <p:spPr>
          <a:xfrm>
            <a:off x="8565750" y="801279"/>
            <a:ext cx="30819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i-monospace"/>
              </a:rPr>
              <a:t>$user </a:t>
            </a:r>
            <a:r>
              <a:rPr lang="en-US" b="0" i="0" dirty="0">
                <a:solidFill>
                  <a:srgbClr val="C792EA"/>
                </a:solidFill>
                <a:effectLst/>
                <a:latin typeface="ui-monospace"/>
              </a:rPr>
              <a:t>=</a:t>
            </a:r>
            <a:r>
              <a:rPr lang="en-US" b="0" i="0" dirty="0">
                <a:solidFill>
                  <a:srgbClr val="BFC7D5"/>
                </a:solidFill>
                <a:effectLst/>
                <a:latin typeface="ui-monospace"/>
              </a:rPr>
              <a:t> </a:t>
            </a:r>
            <a:r>
              <a:rPr lang="en-US" b="0" i="0" dirty="0">
                <a:solidFill>
                  <a:srgbClr val="FFCB8B"/>
                </a:solidFill>
                <a:effectLst/>
                <a:latin typeface="ui-monospace"/>
              </a:rPr>
              <a:t>User</a:t>
            </a:r>
            <a:r>
              <a:rPr lang="en-US" b="0" i="0" dirty="0">
                <a:solidFill>
                  <a:srgbClr val="89DDFF"/>
                </a:solidFill>
                <a:effectLst/>
                <a:latin typeface="ui-monospace"/>
              </a:rPr>
              <a:t>::</a:t>
            </a:r>
            <a:r>
              <a:rPr lang="en-US" b="0" i="0" dirty="0">
                <a:solidFill>
                  <a:schemeClr val="accent1">
                    <a:lumMod val="75000"/>
                  </a:schemeClr>
                </a:solidFill>
                <a:effectLst/>
                <a:latin typeface="ui-monospace"/>
              </a:rPr>
              <a:t>query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i-monospace"/>
              </a:rPr>
              <a:t>()</a:t>
            </a:r>
          </a:p>
          <a:p>
            <a:pPr algn="l"/>
            <a:r>
              <a:rPr lang="en-US" b="0" i="0" dirty="0">
                <a:solidFill>
                  <a:srgbClr val="89DDFF"/>
                </a:solidFill>
                <a:effectLst/>
                <a:latin typeface="ui-monospace"/>
              </a:rPr>
              <a:t>-&gt;</a:t>
            </a:r>
            <a:r>
              <a:rPr lang="en-US" b="0" i="0" dirty="0">
                <a:solidFill>
                  <a:schemeClr val="accent1">
                    <a:lumMod val="75000"/>
                  </a:schemeClr>
                </a:solidFill>
                <a:effectLst/>
                <a:latin typeface="ui-monospace"/>
              </a:rPr>
              <a:t>where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i-monospace"/>
              </a:rPr>
              <a:t>(</a:t>
            </a:r>
            <a:r>
              <a:rPr lang="en-US" b="0" i="0" dirty="0">
                <a:solidFill>
                  <a:schemeClr val="accent3">
                    <a:lumMod val="75000"/>
                  </a:schemeClr>
                </a:solidFill>
                <a:effectLst/>
                <a:latin typeface="ui-monospace"/>
              </a:rPr>
              <a:t>'</a:t>
            </a:r>
            <a:r>
              <a:rPr lang="en-US" b="0" i="0" dirty="0" err="1">
                <a:solidFill>
                  <a:schemeClr val="accent3">
                    <a:lumMod val="75000"/>
                  </a:schemeClr>
                </a:solidFill>
                <a:effectLst/>
                <a:latin typeface="ui-monospace"/>
              </a:rPr>
              <a:t>is_active</a:t>
            </a:r>
            <a:r>
              <a:rPr lang="en-US" b="0" i="0" dirty="0">
                <a:solidFill>
                  <a:schemeClr val="accent3">
                    <a:lumMod val="75000"/>
                  </a:schemeClr>
                </a:solidFill>
                <a:effectLst/>
                <a:latin typeface="ui-monospace"/>
              </a:rPr>
              <a:t>'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i-monospace"/>
              </a:rPr>
              <a:t>,</a:t>
            </a:r>
            <a:r>
              <a:rPr lang="en-US" b="0" i="0" dirty="0">
                <a:solidFill>
                  <a:srgbClr val="BFC7D5"/>
                </a:solidFill>
                <a:effectLst/>
                <a:latin typeface="ui-monospace"/>
              </a:rPr>
              <a:t> </a:t>
            </a:r>
            <a:r>
              <a:rPr lang="en-US" b="0" i="0" dirty="0">
                <a:solidFill>
                  <a:srgbClr val="F78C6C"/>
                </a:solidFill>
                <a:effectLst/>
                <a:latin typeface="ui-monospace"/>
              </a:rPr>
              <a:t>1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i-monospace"/>
              </a:rPr>
              <a:t>)</a:t>
            </a:r>
          </a:p>
          <a:p>
            <a:pPr algn="l"/>
            <a:r>
              <a:rPr lang="en-US" b="0" i="0" dirty="0">
                <a:solidFill>
                  <a:srgbClr val="89DDFF"/>
                </a:solidFill>
                <a:effectLst/>
                <a:latin typeface="ui-monospace"/>
              </a:rPr>
              <a:t>-&gt;</a:t>
            </a:r>
            <a:r>
              <a:rPr lang="en-US" b="0" i="0" dirty="0" err="1">
                <a:solidFill>
                  <a:schemeClr val="accent1">
                    <a:lumMod val="75000"/>
                  </a:schemeClr>
                </a:solidFill>
                <a:effectLst/>
                <a:latin typeface="ui-monospace"/>
              </a:rPr>
              <a:t>orderBy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i-monospace"/>
              </a:rPr>
              <a:t>(</a:t>
            </a:r>
            <a:r>
              <a:rPr lang="en-US" b="0" i="0" dirty="0">
                <a:solidFill>
                  <a:schemeClr val="accent3">
                    <a:lumMod val="75000"/>
                  </a:schemeClr>
                </a:solidFill>
                <a:effectLst/>
                <a:latin typeface="ui-monospace"/>
              </a:rPr>
              <a:t>'</a:t>
            </a:r>
            <a:r>
              <a:rPr lang="en-US" b="0" i="0" dirty="0" err="1">
                <a:solidFill>
                  <a:schemeClr val="accent3">
                    <a:lumMod val="75000"/>
                  </a:schemeClr>
                </a:solidFill>
                <a:effectLst/>
                <a:latin typeface="ui-monospace"/>
              </a:rPr>
              <a:t>updated_at</a:t>
            </a:r>
            <a:r>
              <a:rPr lang="en-US" b="0" i="0" dirty="0">
                <a:solidFill>
                  <a:schemeClr val="accent3">
                    <a:lumMod val="75000"/>
                  </a:schemeClr>
                </a:solidFill>
                <a:effectLst/>
                <a:latin typeface="ui-monospace"/>
              </a:rPr>
              <a:t>'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i-monospace"/>
              </a:rPr>
              <a:t>,</a:t>
            </a:r>
            <a:r>
              <a:rPr lang="en-US" b="0" i="0" dirty="0">
                <a:solidFill>
                  <a:srgbClr val="BFC7D5"/>
                </a:solidFill>
                <a:effectLst/>
                <a:latin typeface="ui-monospace"/>
              </a:rPr>
              <a:t> </a:t>
            </a:r>
            <a:r>
              <a:rPr lang="en-US" b="0" i="0" dirty="0">
                <a:solidFill>
                  <a:schemeClr val="accent3">
                    <a:lumMod val="75000"/>
                  </a:schemeClr>
                </a:solidFill>
                <a:effectLst/>
                <a:latin typeface="ui-monospace"/>
              </a:rPr>
              <a:t>'desc'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i-monospace"/>
              </a:rPr>
              <a:t>)</a:t>
            </a:r>
          </a:p>
          <a:p>
            <a:pPr algn="l"/>
            <a:r>
              <a:rPr lang="en-US" b="0" i="0" dirty="0">
                <a:solidFill>
                  <a:srgbClr val="89DDFF"/>
                </a:solidFill>
                <a:effectLst/>
                <a:latin typeface="ui-monospace"/>
              </a:rPr>
              <a:t>-&gt;</a:t>
            </a:r>
            <a:r>
              <a:rPr lang="en-US" b="0" i="0" dirty="0">
                <a:solidFill>
                  <a:schemeClr val="accent1">
                    <a:lumMod val="75000"/>
                  </a:schemeClr>
                </a:solidFill>
                <a:effectLst/>
                <a:latin typeface="ui-monospace"/>
              </a:rPr>
              <a:t>first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ui-monospace"/>
              </a:rPr>
              <a:t>();</a:t>
            </a:r>
          </a:p>
          <a:p>
            <a:endParaRPr lang="sk-SK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FE62E900-3892-ED37-42C9-C7625E61A9DF}"/>
              </a:ext>
            </a:extLst>
          </p:cNvPr>
          <p:cNvSpPr txBox="1"/>
          <p:nvPr/>
        </p:nvSpPr>
        <p:spPr>
          <a:xfrm>
            <a:off x="372359" y="4826675"/>
            <a:ext cx="1031885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t"/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Given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db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=&gt;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1" dirty="0">
                <a:solidFill>
                  <a:srgbClr val="008080"/>
                </a:solidFill>
                <a:effectLst/>
                <a:latin typeface="Courier New" panose="02070309020205020404" pitchFamily="49" charset="0"/>
              </a:rPr>
              <a:t>/* Setup here */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200" b="0" i="0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 fontAlgn="t"/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When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().</a:t>
            </a:r>
            <a:r>
              <a:rPr lang="en-US" sz="12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Query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&lt;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SearchQuery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&gt;().</a:t>
            </a:r>
            <a:r>
              <a:rPr lang="en-US" sz="1200" b="0" i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WithDate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_date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200" b="0" i="0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 fontAlgn="t"/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And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result 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=&gt;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bookingKey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result</a:t>
            </a:r>
            <a:r>
              <a:rPr lang="en-US" sz="1200" b="0" i="0" dirty="0" err="1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0" i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First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().</a:t>
            </a:r>
            <a:r>
              <a:rPr lang="en-US" sz="1200" b="0" i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BookingKey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).</a:t>
            </a:r>
            <a:r>
              <a:rPr lang="en-US" sz="12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Command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&lt;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ReserveCommand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&gt;().</a:t>
            </a:r>
            <a:r>
              <a:rPr lang="en-US" sz="1200" b="0" i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WithBookingKey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bookingKey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200" b="0" i="0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 fontAlgn="t"/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And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().</a:t>
            </a:r>
            <a:r>
              <a:rPr lang="en-US" sz="12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Command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&lt;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ConfirmCommand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&gt;().</a:t>
            </a:r>
            <a:r>
              <a:rPr lang="en-US" sz="1200" b="0" i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WithBookingKey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bookingKey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200" b="0" i="0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 fontAlgn="t"/>
            <a:r>
              <a:rPr lang="en-US" sz="1200" b="1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1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And</a:t>
            </a:r>
            <a:r>
              <a:rPr lang="en-US" sz="1200" b="1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().</a:t>
            </a:r>
            <a:r>
              <a:rPr lang="en-US" sz="1200" b="1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Command</a:t>
            </a:r>
            <a:r>
              <a:rPr lang="en-US" sz="1200" b="1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&lt;</a:t>
            </a:r>
            <a:r>
              <a:rPr lang="en-US" sz="1200" b="1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CancelCommand</a:t>
            </a:r>
            <a:r>
              <a:rPr lang="en-US" sz="1200" b="1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&gt;().</a:t>
            </a:r>
            <a:r>
              <a:rPr lang="en-US" sz="1200" b="1" i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WithBookingKey</a:t>
            </a:r>
            <a:r>
              <a:rPr lang="en-US" sz="1200" b="1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200" b="1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bookingKey</a:t>
            </a:r>
            <a:r>
              <a:rPr lang="en-US" sz="1200" b="1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)</a:t>
            </a:r>
            <a:endParaRPr lang="en-US" sz="1200" b="1" i="0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 fontAlgn="t"/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Repeat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()</a:t>
            </a:r>
            <a:endParaRPr lang="en-US" sz="1200" b="0" i="0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 fontAlgn="t"/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Twice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()</a:t>
            </a:r>
            <a:endParaRPr lang="en-US" sz="1200" b="0" i="0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pPr algn="l" fontAlgn="t"/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</a:p>
          <a:p>
            <a:pPr algn="l" fontAlgn="t"/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0" i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Then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db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=&gt;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db</a:t>
            </a:r>
            <a:r>
              <a:rPr lang="en-US" sz="1200" b="0" i="0" dirty="0" err="1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1" i="0" dirty="0" err="1">
                <a:solidFill>
                  <a:srgbClr val="0600FF"/>
                </a:solidFill>
                <a:effectLst/>
                <a:latin typeface="Courier New" panose="02070309020205020404" pitchFamily="49" charset="0"/>
              </a:rPr>
              <a:t>Set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&lt;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Booking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&gt;().</a:t>
            </a:r>
            <a:r>
              <a:rPr lang="en-US" sz="1200" b="0" i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SingleOrDefaultAsync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b 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=&gt;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b</a:t>
            </a:r>
            <a:r>
              <a:rPr lang="en-US" sz="1200" b="0" i="0" dirty="0" err="1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.</a:t>
            </a:r>
            <a:r>
              <a:rPr lang="en-US" sz="1200" b="0" i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BookingKey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==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 </a:t>
            </a:r>
            <a:r>
              <a:rPr lang="en-US" sz="1200" b="0" i="0" dirty="0" err="1">
                <a:solidFill>
                  <a:srgbClr val="333333"/>
                </a:solidFill>
                <a:effectLst/>
                <a:latin typeface="Courier New" panose="02070309020205020404" pitchFamily="49" charset="0"/>
              </a:rPr>
              <a:t>bookingKey</a:t>
            </a:r>
            <a:r>
              <a:rPr lang="en-US" sz="1200" b="0" i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));</a:t>
            </a:r>
            <a:endParaRPr lang="en-US" sz="1200" b="0" i="0" dirty="0">
              <a:solidFill>
                <a:srgbClr val="333333"/>
              </a:solidFill>
              <a:effectLst/>
              <a:latin typeface="Courier New" panose="02070309020205020404" pitchFamily="49" charset="0"/>
            </a:endParaRPr>
          </a:p>
          <a:p>
            <a:endParaRPr lang="sk-SK" dirty="0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3060424E-D1DA-3C0C-5F8C-CC91A8B31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7378" y="2297461"/>
            <a:ext cx="5019472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JsonObjectBuilder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b =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Json.createObjectBuilder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altLang="sk-SK" sz="1400" dirty="0">
                <a:latin typeface="var(--ff-mono)"/>
              </a:rPr>
              <a:t>	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.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add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 "report",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Json.createObjectBuilder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()</a:t>
            </a:r>
          </a:p>
          <a:p>
            <a:pPr lvl="1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altLang="sk-SK" sz="1400" dirty="0">
                <a:latin typeface="var(--ff-mono)"/>
              </a:rPr>
              <a:t>	            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.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add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 "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reportId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",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reportId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)</a:t>
            </a:r>
          </a:p>
          <a:p>
            <a:pPr lvl="1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altLang="sk-SK" sz="1400" dirty="0">
                <a:latin typeface="var(--ff-mono)"/>
              </a:rPr>
              <a:t>	            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.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add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 "title", title )</a:t>
            </a:r>
          </a:p>
          <a:p>
            <a:pPr lvl="1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altLang="sk-SK" sz="1400" dirty="0">
                <a:latin typeface="var(--ff-mono)"/>
              </a:rPr>
              <a:t>	            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.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add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 "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subtitle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",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subTitle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==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null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? "" :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subTitle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)</a:t>
            </a:r>
          </a:p>
          <a:p>
            <a:pPr lvl="1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altLang="sk-SK" sz="1400" dirty="0">
                <a:latin typeface="var(--ff-mono)"/>
              </a:rPr>
              <a:t>	            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.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add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 "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created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",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created.toString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() )</a:t>
            </a:r>
          </a:p>
          <a:p>
            <a:pPr lvl="1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altLang="sk-SK" sz="1400" dirty="0">
                <a:latin typeface="var(--ff-mono)"/>
              </a:rPr>
              <a:t>	            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.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add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 "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description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",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description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==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null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? "" :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description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)</a:t>
            </a:r>
          </a:p>
          <a:p>
            <a:pPr lvl="1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altLang="sk-SK" sz="1400" dirty="0">
                <a:latin typeface="var(--ff-mono)"/>
              </a:rPr>
              <a:t>	            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.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add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 "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data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", report 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                   	);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return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 </a:t>
            </a:r>
            <a:r>
              <a:rPr kumimoji="0" lang="sk-SK" altLang="sk-SK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b.build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r(--ff-mono)"/>
              </a:rPr>
              <a:t>();</a:t>
            </a:r>
            <a:r>
              <a:rPr kumimoji="0" lang="sk-SK" altLang="sk-SK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sk-SK" altLang="sk-SK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89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Hlavní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cs-CZ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informace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800" b="1" dirty="0"/>
              <a:t>Návrhový vzor oddělující konstrukci složitých objektů od jejich reprezentace.</a:t>
            </a:r>
          </a:p>
          <a:p>
            <a:pPr marL="0" indent="0">
              <a:buNone/>
            </a:pPr>
            <a:r>
              <a:rPr lang="cs-CZ" sz="1800" b="1" dirty="0"/>
              <a:t>Čímž je možné použít stejný proces konstrukce pro rozdílné reprezentace.</a:t>
            </a:r>
          </a:p>
          <a:p>
            <a:r>
              <a:rPr lang="cs-CZ" sz="1800" dirty="0"/>
              <a:t>Co to znamená?</a:t>
            </a:r>
          </a:p>
          <a:p>
            <a:pPr lvl="1"/>
            <a:r>
              <a:rPr lang="cs-CZ" dirty="0"/>
              <a:t>Požadovaný objekt a jeho konstruktor (</a:t>
            </a:r>
            <a:r>
              <a:rPr lang="cs-CZ" dirty="0" err="1"/>
              <a:t>builder</a:t>
            </a:r>
            <a:r>
              <a:rPr lang="cs-CZ" dirty="0"/>
              <a:t>) jsou dvě rozdílné třídy.</a:t>
            </a:r>
          </a:p>
          <a:p>
            <a:pPr lvl="1"/>
            <a:r>
              <a:rPr lang="cs-CZ" dirty="0"/>
              <a:t>Jeden </a:t>
            </a:r>
            <a:r>
              <a:rPr lang="cs-CZ" dirty="0" err="1"/>
              <a:t>builder</a:t>
            </a:r>
            <a:r>
              <a:rPr lang="cs-CZ" dirty="0"/>
              <a:t> může vytvářet různé objekty.</a:t>
            </a:r>
          </a:p>
          <a:p>
            <a:pPr lvl="1"/>
            <a:endParaRPr lang="cs-CZ" dirty="0"/>
          </a:p>
          <a:p>
            <a:r>
              <a:rPr lang="cs-CZ" sz="1800" dirty="0"/>
              <a:t>Hlavní myšlenky</a:t>
            </a:r>
          </a:p>
          <a:p>
            <a:pPr lvl="1"/>
            <a:r>
              <a:rPr lang="cs-CZ" dirty="0"/>
              <a:t>vytváří objekty po částech</a:t>
            </a:r>
          </a:p>
          <a:p>
            <a:pPr lvl="1"/>
            <a:r>
              <a:rPr lang="cs-CZ" dirty="0"/>
              <a:t>účel je řídit proces, ne získat produkt</a:t>
            </a:r>
          </a:p>
          <a:p>
            <a:pPr lvl="1"/>
            <a:endParaRPr lang="cs-CZ" dirty="0"/>
          </a:p>
          <a:p>
            <a:r>
              <a:rPr lang="cs-CZ" sz="1800" dirty="0"/>
              <a:t>Cíle</a:t>
            </a:r>
          </a:p>
          <a:p>
            <a:pPr lvl="1"/>
            <a:r>
              <a:rPr lang="cs-CZ" dirty="0"/>
              <a:t>vytvořit různé reprezentace podobným postupem</a:t>
            </a:r>
          </a:p>
          <a:p>
            <a:pPr lvl="1"/>
            <a:r>
              <a:rPr lang="cs-CZ" dirty="0"/>
              <a:t>zjednodušit rozšiřitelnost do budoucnosti</a:t>
            </a:r>
          </a:p>
          <a:p>
            <a:pPr lvl="1"/>
            <a:r>
              <a:rPr lang="cs-CZ" dirty="0"/>
              <a:t>přehledný zdrojový kód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615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sk-SK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Související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vzory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Factory</a:t>
            </a:r>
            <a:endParaRPr lang="cs-CZ" dirty="0"/>
          </a:p>
          <a:p>
            <a:pPr lvl="1"/>
            <a:r>
              <a:rPr lang="cs-CZ" dirty="0"/>
              <a:t>může také konstruovat složité objekty</a:t>
            </a:r>
          </a:p>
          <a:p>
            <a:pPr lvl="1"/>
            <a:r>
              <a:rPr lang="cs-CZ" dirty="0"/>
              <a:t>rozdíl je, že </a:t>
            </a:r>
            <a:r>
              <a:rPr lang="cs-CZ" dirty="0" err="1"/>
              <a:t>Builder</a:t>
            </a:r>
            <a:r>
              <a:rPr lang="cs-CZ" dirty="0"/>
              <a:t> staví krok po kroku a na konci vrátí produkt,</a:t>
            </a:r>
          </a:p>
          <a:p>
            <a:pPr lvl="1"/>
            <a:r>
              <a:rPr lang="cs-CZ" dirty="0" err="1"/>
              <a:t>Abstract</a:t>
            </a:r>
            <a:r>
              <a:rPr lang="cs-CZ" dirty="0"/>
              <a:t> </a:t>
            </a:r>
            <a:r>
              <a:rPr lang="cs-CZ" dirty="0" err="1"/>
              <a:t>Factory</a:t>
            </a:r>
            <a:r>
              <a:rPr lang="cs-CZ" dirty="0"/>
              <a:t> klade doraz na "rodiny" objektů a vrátí produkt ihned</a:t>
            </a:r>
          </a:p>
          <a:p>
            <a:pPr marL="0" indent="0">
              <a:buNone/>
            </a:pPr>
            <a:r>
              <a:rPr lang="cs-CZ" dirty="0" err="1"/>
              <a:t>Singleton</a:t>
            </a:r>
            <a:endParaRPr lang="cs-CZ" dirty="0"/>
          </a:p>
          <a:p>
            <a:pPr lvl="1"/>
            <a:r>
              <a:rPr lang="cs-CZ" dirty="0" err="1"/>
              <a:t>Builder</a:t>
            </a:r>
            <a:r>
              <a:rPr lang="cs-CZ" dirty="0"/>
              <a:t> umíme implementovat jako </a:t>
            </a:r>
            <a:r>
              <a:rPr lang="cs-CZ" dirty="0" err="1"/>
              <a:t>singleton</a:t>
            </a:r>
            <a:endParaRPr lang="cs-CZ" dirty="0"/>
          </a:p>
          <a:p>
            <a:pPr marL="0" indent="0">
              <a:buNone/>
            </a:pPr>
            <a:r>
              <a:rPr lang="cs-CZ" dirty="0" err="1"/>
              <a:t>Composite</a:t>
            </a:r>
            <a:endParaRPr lang="cs-CZ" dirty="0"/>
          </a:p>
          <a:p>
            <a:pPr lvl="1"/>
            <a:r>
              <a:rPr lang="cs-CZ" dirty="0" err="1"/>
              <a:t>Builder</a:t>
            </a:r>
            <a:r>
              <a:rPr lang="cs-CZ" dirty="0"/>
              <a:t> často vytváří objekt podle vzoru </a:t>
            </a:r>
            <a:r>
              <a:rPr lang="cs-CZ" dirty="0" err="1"/>
              <a:t>Composite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139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sk-SK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Závěr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r>
              <a:rPr lang="cs-CZ" sz="2200" dirty="0" err="1"/>
              <a:t>Builder</a:t>
            </a:r>
            <a:r>
              <a:rPr lang="cs-CZ" sz="2200" dirty="0"/>
              <a:t> odděluje konstrukci od reprezentace</a:t>
            </a:r>
          </a:p>
          <a:p>
            <a:r>
              <a:rPr lang="cs-CZ" sz="2200" dirty="0" err="1"/>
              <a:t>Builder</a:t>
            </a:r>
            <a:r>
              <a:rPr lang="cs-CZ" sz="2200" dirty="0"/>
              <a:t> hraje roli konstruktoru</a:t>
            </a:r>
          </a:p>
          <a:p>
            <a:r>
              <a:rPr lang="cs-CZ" sz="2200" dirty="0" err="1"/>
              <a:t>Builder</a:t>
            </a:r>
            <a:r>
              <a:rPr lang="cs-CZ" sz="2200" dirty="0"/>
              <a:t> umožňuje produktům být </a:t>
            </a:r>
            <a:r>
              <a:rPr lang="cs-CZ" sz="2200" dirty="0" err="1"/>
              <a:t>immutable</a:t>
            </a:r>
            <a:endParaRPr lang="cs-CZ" sz="2200" dirty="0"/>
          </a:p>
          <a:p>
            <a:r>
              <a:rPr lang="cs-CZ" sz="2200" dirty="0" err="1"/>
              <a:t>Builder</a:t>
            </a:r>
            <a:r>
              <a:rPr lang="cs-CZ" sz="2200" dirty="0"/>
              <a:t> krok po kroku definuje produkt</a:t>
            </a:r>
          </a:p>
          <a:p>
            <a:r>
              <a:rPr lang="cs-CZ" sz="2200" dirty="0" err="1"/>
              <a:t>Director</a:t>
            </a:r>
            <a:r>
              <a:rPr lang="cs-CZ" sz="2200" dirty="0"/>
              <a:t> ovládá více </a:t>
            </a:r>
            <a:r>
              <a:rPr lang="cs-CZ" sz="2200" dirty="0" err="1"/>
              <a:t>Builderů</a:t>
            </a:r>
            <a:r>
              <a:rPr lang="cs-CZ" sz="2200" dirty="0"/>
              <a:t> a umožňuje implementovat předvolby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58609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uilder Structure">
            <a:extLst>
              <a:ext uri="{FF2B5EF4-FFF2-40B4-BE49-F238E27FC236}">
                <a16:creationId xmlns:a16="http://schemas.microsoft.com/office/drawing/2014/main" id="{B0B39C43-62FA-F5B6-03CA-5F8501C41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722"/>
            <a:ext cx="11566689" cy="381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B6B306FF-0C23-7B14-EDDC-A58211137D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3331964"/>
            <a:ext cx="7000503" cy="2694394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605DFA1C-B15B-5E55-53F5-8352EB0AB7D6}"/>
              </a:ext>
            </a:extLst>
          </p:cNvPr>
          <p:cNvSpPr txBox="1"/>
          <p:nvPr/>
        </p:nvSpPr>
        <p:spPr>
          <a:xfrm>
            <a:off x="7133115" y="3164681"/>
            <a:ext cx="505888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err="1"/>
              <a:t>Builder</a:t>
            </a:r>
            <a:endParaRPr lang="en-GB" b="1" dirty="0"/>
          </a:p>
          <a:p>
            <a:pPr lvl="1"/>
            <a:r>
              <a:rPr lang="cs-CZ" dirty="0"/>
              <a:t>definuje abstraktní</a:t>
            </a:r>
            <a:r>
              <a:rPr lang="en-GB" dirty="0"/>
              <a:t> </a:t>
            </a:r>
            <a:r>
              <a:rPr lang="cs-CZ" dirty="0"/>
              <a:t>rozhraní pro tvorbu produktu</a:t>
            </a:r>
          </a:p>
          <a:p>
            <a:pPr lvl="1"/>
            <a:endParaRPr lang="cs-CZ" dirty="0"/>
          </a:p>
          <a:p>
            <a:r>
              <a:rPr lang="en-GB" b="1" dirty="0"/>
              <a:t>Concrete</a:t>
            </a:r>
            <a:r>
              <a:rPr lang="cs-CZ" b="1" dirty="0" err="1"/>
              <a:t>Builder</a:t>
            </a:r>
            <a:endParaRPr lang="en-US" b="1" dirty="0"/>
          </a:p>
          <a:p>
            <a:pPr lvl="1"/>
            <a:r>
              <a:rPr lang="cs-CZ" dirty="0"/>
              <a:t>implementuje rozhraní </a:t>
            </a:r>
            <a:r>
              <a:rPr lang="cs-CZ" dirty="0" err="1"/>
              <a:t>Builderu</a:t>
            </a:r>
            <a:endParaRPr lang="cs-CZ" dirty="0"/>
          </a:p>
          <a:p>
            <a:pPr lvl="1"/>
            <a:r>
              <a:rPr lang="cs-CZ" dirty="0"/>
              <a:t>definuje proces tvorby produktu</a:t>
            </a:r>
          </a:p>
          <a:p>
            <a:pPr lvl="1"/>
            <a:endParaRPr lang="cs-CZ" dirty="0"/>
          </a:p>
          <a:p>
            <a:r>
              <a:rPr lang="cs-CZ" b="1" dirty="0" err="1"/>
              <a:t>Director</a:t>
            </a:r>
            <a:endParaRPr lang="cs-CZ" b="1" dirty="0"/>
          </a:p>
          <a:p>
            <a:pPr lvl="1"/>
            <a:r>
              <a:rPr lang="cs-CZ" dirty="0"/>
              <a:t>řídí proces pomocí </a:t>
            </a:r>
            <a:r>
              <a:rPr lang="cs-CZ" dirty="0" err="1"/>
              <a:t>Builderu</a:t>
            </a:r>
            <a:endParaRPr lang="cs-CZ" dirty="0"/>
          </a:p>
          <a:p>
            <a:pPr lvl="1"/>
            <a:r>
              <a:rPr lang="cs-CZ" dirty="0"/>
              <a:t>po krocích vytvoří objekt</a:t>
            </a:r>
          </a:p>
          <a:p>
            <a:pPr lvl="1"/>
            <a:endParaRPr lang="cs-CZ" dirty="0"/>
          </a:p>
          <a:p>
            <a:r>
              <a:rPr lang="cs-CZ" b="1" dirty="0" err="1"/>
              <a:t>Product</a:t>
            </a:r>
            <a:endParaRPr lang="en-GB" b="1" dirty="0"/>
          </a:p>
          <a:p>
            <a:pPr lvl="1"/>
            <a:r>
              <a:rPr lang="cs-CZ" dirty="0"/>
              <a:t>výsledný produkt </a:t>
            </a:r>
            <a:r>
              <a:rPr lang="cs-CZ" dirty="0" err="1"/>
              <a:t>Builderu</a:t>
            </a:r>
            <a:endParaRPr lang="en-GB" dirty="0"/>
          </a:p>
        </p:txBody>
      </p:sp>
      <p:sp>
        <p:nvSpPr>
          <p:cNvPr id="8" name="Nadpis 7">
            <a:extLst>
              <a:ext uri="{FF2B5EF4-FFF2-40B4-BE49-F238E27FC236}">
                <a16:creationId xmlns:a16="http://schemas.microsoft.com/office/drawing/2014/main" id="{25C6C26B-346A-A20C-1835-74F3144E2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1918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cs-CZ" dirty="0" err="1"/>
              <a:t>Interaction</a:t>
            </a:r>
            <a:r>
              <a:rPr lang="cs-CZ" dirty="0"/>
              <a:t> diagram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0D07F4F-577C-D738-A71D-551A1969C7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8756" y="539791"/>
            <a:ext cx="8714997" cy="62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28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sk-SK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Implementace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r>
              <a:rPr lang="en-GB" dirty="0"/>
              <a:t>Builder</a:t>
            </a:r>
          </a:p>
          <a:p>
            <a:pPr lvl="1"/>
            <a:r>
              <a:rPr lang="en-GB" dirty="0"/>
              <a:t>Interface</a:t>
            </a:r>
          </a:p>
          <a:p>
            <a:pPr lvl="1"/>
            <a:r>
              <a:rPr lang="cs-CZ" dirty="0"/>
              <a:t>Abstraktní třída</a:t>
            </a:r>
          </a:p>
          <a:p>
            <a:pPr lvl="2"/>
            <a:r>
              <a:rPr lang="cs-CZ" dirty="0"/>
              <a:t>Přes virtuální </a:t>
            </a:r>
            <a:r>
              <a:rPr lang="en-GB" dirty="0"/>
              <a:t>a </a:t>
            </a:r>
            <a:r>
              <a:rPr lang="cs-CZ" dirty="0"/>
              <a:t>abstraktní</a:t>
            </a:r>
            <a:r>
              <a:rPr lang="en-GB" dirty="0"/>
              <a:t> </a:t>
            </a:r>
            <a:r>
              <a:rPr lang="cs-CZ" dirty="0"/>
              <a:t>metody definuje, co má každý </a:t>
            </a:r>
            <a:r>
              <a:rPr lang="cs-CZ" dirty="0" err="1"/>
              <a:t>ConcreteBuilder</a:t>
            </a:r>
            <a:r>
              <a:rPr lang="cs-CZ" dirty="0"/>
              <a:t> umět</a:t>
            </a:r>
            <a:endParaRPr lang="en-GB" dirty="0"/>
          </a:p>
          <a:p>
            <a:r>
              <a:rPr lang="en-GB" dirty="0"/>
              <a:t>Product</a:t>
            </a:r>
          </a:p>
          <a:p>
            <a:pPr lvl="1"/>
            <a:r>
              <a:rPr lang="cs-CZ" dirty="0"/>
              <a:t>Ne abstraktní třída</a:t>
            </a:r>
            <a:endParaRPr lang="en-GB" dirty="0"/>
          </a:p>
          <a:p>
            <a:r>
              <a:rPr lang="en-GB" dirty="0"/>
              <a:t>Director</a:t>
            </a:r>
          </a:p>
          <a:p>
            <a:pPr lvl="1"/>
            <a:r>
              <a:rPr lang="cs-CZ" dirty="0"/>
              <a:t>Abstraktní třída</a:t>
            </a:r>
          </a:p>
          <a:p>
            <a:pPr lvl="2"/>
            <a:r>
              <a:rPr lang="cs-CZ" dirty="0"/>
              <a:t>Přes virtuální </a:t>
            </a:r>
            <a:r>
              <a:rPr lang="en-GB" dirty="0"/>
              <a:t>a </a:t>
            </a:r>
            <a:r>
              <a:rPr lang="cs-CZ" dirty="0"/>
              <a:t>abstraktní</a:t>
            </a:r>
            <a:r>
              <a:rPr lang="en-GB" dirty="0"/>
              <a:t> </a:t>
            </a:r>
            <a:r>
              <a:rPr lang="cs-CZ" dirty="0"/>
              <a:t>metody definuje, co má každý </a:t>
            </a:r>
            <a:r>
              <a:rPr lang="cs-CZ" dirty="0" err="1"/>
              <a:t>ConcreteDirector</a:t>
            </a:r>
            <a:r>
              <a:rPr lang="cs-CZ" dirty="0"/>
              <a:t> umět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9392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MoTivace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b="1" dirty="0"/>
              <a:t>Řešení bez </a:t>
            </a:r>
            <a:r>
              <a:rPr lang="cs-CZ" sz="3200" b="1" dirty="0" err="1"/>
              <a:t>Builderu</a:t>
            </a:r>
            <a:endParaRPr lang="cs-CZ" sz="3200" b="1" dirty="0"/>
          </a:p>
          <a:p>
            <a:r>
              <a:rPr lang="pl-PL" b="0" dirty="0"/>
              <a:t>ilustrace na problému bankoveko konta</a:t>
            </a:r>
          </a:p>
          <a:p>
            <a:pPr marL="457200" lvl="1" indent="0">
              <a:buNone/>
            </a:pPr>
            <a:endParaRPr lang="pl-PL" sz="1600" dirty="0"/>
          </a:p>
          <a:p>
            <a:pPr marL="457200" lvl="1" indent="0">
              <a:buNone/>
            </a:pPr>
            <a:endParaRPr lang="pl-PL" sz="1600" dirty="0"/>
          </a:p>
          <a:p>
            <a:pPr marL="457200" lvl="1" indent="0">
              <a:buNone/>
            </a:pPr>
            <a:endParaRPr lang="pl-PL" sz="1600" dirty="0"/>
          </a:p>
          <a:p>
            <a:pPr marL="0" indent="0">
              <a:buNone/>
            </a:pPr>
            <a:endParaRPr lang="cs-CZ" sz="1800" b="0" dirty="0"/>
          </a:p>
          <a:p>
            <a:r>
              <a:rPr lang="cs-CZ" b="0" dirty="0"/>
              <a:t>Tři způsoby řešení:</a:t>
            </a:r>
          </a:p>
          <a:p>
            <a:pPr marL="0" indent="0">
              <a:buNone/>
            </a:pPr>
            <a:r>
              <a:rPr lang="en-GB" sz="1800" dirty="0"/>
              <a:t>	1.</a:t>
            </a:r>
            <a:r>
              <a:rPr lang="cs-CZ" sz="1800" dirty="0"/>
              <a:t> Lehký konstruktor + těžký inicializační kód</a:t>
            </a:r>
          </a:p>
          <a:p>
            <a:pPr marL="0" indent="0">
              <a:buNone/>
            </a:pPr>
            <a:r>
              <a:rPr lang="en-GB" sz="1800" dirty="0"/>
              <a:t>	2. </a:t>
            </a:r>
            <a:r>
              <a:rPr lang="cs-CZ" sz="1800" dirty="0"/>
              <a:t>Těžký konstruktor + lehký inicializační kód</a:t>
            </a:r>
            <a:endParaRPr lang="en-GB" sz="1800" dirty="0"/>
          </a:p>
          <a:p>
            <a:pPr marL="0" indent="0">
              <a:buNone/>
            </a:pPr>
            <a:r>
              <a:rPr lang="en-GB" sz="1800" dirty="0"/>
              <a:t>	3. V</a:t>
            </a:r>
            <a:r>
              <a:rPr lang="sk-SK" sz="1800" dirty="0" err="1"/>
              <a:t>íce</a:t>
            </a:r>
            <a:r>
              <a:rPr lang="sk-SK" sz="1800" dirty="0"/>
              <a:t> </a:t>
            </a:r>
            <a:r>
              <a:rPr lang="cs-CZ" sz="1800" dirty="0"/>
              <a:t>konstruktorů</a:t>
            </a:r>
          </a:p>
          <a:p>
            <a:endParaRPr lang="sk-SK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EE644F2B-9425-1BEF-2997-3232A39E3475}"/>
              </a:ext>
            </a:extLst>
          </p:cNvPr>
          <p:cNvSpPr txBox="1"/>
          <p:nvPr/>
        </p:nvSpPr>
        <p:spPr>
          <a:xfrm>
            <a:off x="5844618" y="1112364"/>
            <a:ext cx="332655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BankAccount</a:t>
            </a:r>
            <a:endParaRPr lang="sk-SK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Name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? Type;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?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username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_id;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balance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endParaRPr lang="sk-SK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sk-SK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BankAccount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...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...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  <a:endParaRPr lang="sk-SK" sz="1200" dirty="0"/>
          </a:p>
          <a:p>
            <a:endParaRPr lang="sk-SK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3784832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MoTivace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cs-CZ" sz="3200" b="1" dirty="0"/>
              <a:t>Lehký konstruktor + těžký inicializační kód </a:t>
            </a:r>
          </a:p>
          <a:p>
            <a:r>
              <a:rPr lang="cs-CZ" b="0" kern="0" dirty="0"/>
              <a:t>Výhody</a:t>
            </a:r>
          </a:p>
          <a:p>
            <a:pPr lvl="1"/>
            <a:r>
              <a:rPr lang="cs-CZ" b="0" kern="0" dirty="0"/>
              <a:t>Jednoduché</a:t>
            </a:r>
          </a:p>
          <a:p>
            <a:r>
              <a:rPr lang="cs-CZ" b="0" kern="0" dirty="0"/>
              <a:t>Nevýhody</a:t>
            </a:r>
          </a:p>
          <a:p>
            <a:pPr lvl="1"/>
            <a:r>
              <a:rPr lang="cs-CZ" kern="0" dirty="0"/>
              <a:t>S rostoucí složitostí roste nepřehlednost použití v kódu</a:t>
            </a:r>
          </a:p>
          <a:p>
            <a:pPr lvl="1"/>
            <a:r>
              <a:rPr lang="cs-CZ" b="1" kern="0" dirty="0"/>
              <a:t>Všechno musí být public</a:t>
            </a:r>
          </a:p>
          <a:p>
            <a:pPr lvl="1"/>
            <a:r>
              <a:rPr lang="cs-CZ" b="0" kern="0" dirty="0"/>
              <a:t>Postrádá všechny výhody OOP</a:t>
            </a:r>
            <a:endParaRPr lang="en-GB" b="0" kern="0" dirty="0"/>
          </a:p>
          <a:p>
            <a:pPr lvl="1"/>
            <a:endParaRPr lang="en-GB" sz="1400" kern="0" dirty="0"/>
          </a:p>
          <a:p>
            <a:pPr marL="0" indent="0">
              <a:buNone/>
            </a:pPr>
            <a:endParaRPr lang="en-GB" sz="1600" b="0" kern="0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A3FBBDC6-AEBD-C692-449B-B248DAA9C7B0}"/>
              </a:ext>
            </a:extLst>
          </p:cNvPr>
          <p:cNvSpPr txBox="1"/>
          <p:nvPr/>
        </p:nvSpPr>
        <p:spPr>
          <a:xfrm>
            <a:off x="5443981" y="3580056"/>
            <a:ext cx="68674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_new = </a:t>
            </a:r>
            <a:r>
              <a:rPr lang="en-US" sz="16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(123456);</a:t>
            </a:r>
          </a:p>
          <a:p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_</a:t>
            </a:r>
            <a:r>
              <a:rPr lang="sk-SK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new.Name</a:t>
            </a:r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600" dirty="0">
                <a:solidFill>
                  <a:srgbClr val="A31515"/>
                </a:solidFill>
                <a:latin typeface="Cascadia Mono" panose="020B0609020000020004" pitchFamily="49" charset="0"/>
              </a:rPr>
              <a:t>"meno"</a:t>
            </a:r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_new._</a:t>
            </a:r>
            <a:r>
              <a:rPr lang="sk-SK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username</a:t>
            </a:r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6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6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username</a:t>
            </a:r>
            <a:r>
              <a:rPr lang="sk-SK" sz="16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_new._</a:t>
            </a:r>
            <a:r>
              <a:rPr lang="sk-SK" sz="16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pass</a:t>
            </a:r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6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6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password</a:t>
            </a:r>
            <a:r>
              <a:rPr lang="sk-SK" sz="16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...</a:t>
            </a:r>
          </a:p>
          <a:p>
            <a:endParaRPr lang="en-GB" sz="1600" dirty="0">
              <a:solidFill>
                <a:srgbClr val="0000FF"/>
              </a:solidFill>
              <a:latin typeface="Cascadia Mono" panose="020B0609020000020004" pitchFamily="49" charset="0"/>
            </a:endParaRPr>
          </a:p>
          <a:p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scadia Mono" panose="020B0609020000020004" pitchFamily="49" charset="0"/>
              </a:rPr>
              <a:t>…</a:t>
            </a:r>
          </a:p>
          <a:p>
            <a:endParaRPr lang="en-GB" sz="1600" dirty="0">
              <a:solidFill>
                <a:srgbClr val="0000FF"/>
              </a:solidFill>
              <a:latin typeface="Cascadia Mono" panose="020B0609020000020004" pitchFamily="49" charset="0"/>
            </a:endParaRPr>
          </a:p>
          <a:p>
            <a:r>
              <a:rPr lang="sk-SK" sz="16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6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BankAccount</a:t>
            </a:r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sk-SK" sz="16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id)</a:t>
            </a:r>
          </a:p>
          <a:p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_id = id;</a:t>
            </a:r>
          </a:p>
          <a:p>
            <a:r>
              <a:rPr lang="sk-SK" sz="16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2837661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MoTivace</a:t>
            </a: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2"/>
            </a:pPr>
            <a:r>
              <a:rPr lang="cs-CZ" sz="3200" b="1" dirty="0"/>
              <a:t>Těžký konstruktor + lehký inicializační kód</a:t>
            </a:r>
          </a:p>
          <a:p>
            <a:r>
              <a:rPr lang="cs-CZ" b="0" kern="0" dirty="0"/>
              <a:t>Výhody</a:t>
            </a:r>
          </a:p>
          <a:p>
            <a:pPr lvl="1"/>
            <a:r>
              <a:rPr lang="cs-CZ" b="0" kern="0" dirty="0"/>
              <a:t>Jednořádková inicializace</a:t>
            </a:r>
          </a:p>
          <a:p>
            <a:r>
              <a:rPr lang="cs-CZ" b="0" kern="0" dirty="0"/>
              <a:t>Nevýhody</a:t>
            </a:r>
          </a:p>
          <a:p>
            <a:pPr lvl="1"/>
            <a:r>
              <a:rPr lang="cs-CZ" b="0" kern="0" dirty="0"/>
              <a:t>Možnost splést si pořadí argumentů</a:t>
            </a:r>
          </a:p>
          <a:p>
            <a:pPr lvl="1"/>
            <a:r>
              <a:rPr lang="cs-CZ" kern="0" dirty="0"/>
              <a:t>Dlouhý kód třídy (hlavně konstruktory)</a:t>
            </a:r>
          </a:p>
          <a:p>
            <a:pPr lvl="1"/>
            <a:r>
              <a:rPr lang="cs-CZ" b="0" kern="0" dirty="0"/>
              <a:t>Ne všechny jazyky poskytují možnost defaultních hodnot </a:t>
            </a:r>
            <a:r>
              <a:rPr lang="en-GB" b="0" kern="0" dirty="0"/>
              <a:t>(</a:t>
            </a:r>
            <a:r>
              <a:rPr lang="en-GB" b="0" kern="0" dirty="0" err="1"/>
              <a:t>napr</a:t>
            </a:r>
            <a:r>
              <a:rPr lang="en-GB" b="0" kern="0" dirty="0"/>
              <a:t>. JAVA)</a:t>
            </a:r>
            <a:endParaRPr lang="cs-CZ" b="0" kern="0" dirty="0"/>
          </a:p>
          <a:p>
            <a:pPr marL="457200" indent="-457200">
              <a:buAutoNum type="arabicPeriod" startAt="2"/>
            </a:pPr>
            <a:endParaRPr lang="sk-SK" b="1" dirty="0"/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5BAA2535-B54F-5B31-55A7-B26358B1BA4B}"/>
              </a:ext>
            </a:extLst>
          </p:cNvPr>
          <p:cNvSpPr txBox="1"/>
          <p:nvPr/>
        </p:nvSpPr>
        <p:spPr>
          <a:xfrm>
            <a:off x="1052636" y="4549676"/>
            <a:ext cx="1041823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_new =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2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meno</a:t>
            </a:r>
            <a:r>
              <a:rPr lang="en-US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, </a:t>
            </a:r>
            <a:r>
              <a:rPr lang="en-US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2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passs</a:t>
            </a:r>
            <a:r>
              <a:rPr lang="en-US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, 123456, 9999999, </a:t>
            </a:r>
            <a:r>
              <a:rPr lang="en-US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"JK"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US" sz="1200" dirty="0">
              <a:solidFill>
                <a:srgbClr val="0000FF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…</a:t>
            </a:r>
          </a:p>
          <a:p>
            <a:endParaRPr lang="en-US" sz="1200" dirty="0">
              <a:solidFill>
                <a:srgbClr val="0000FF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name,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pass,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id,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balance,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? username =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null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? type  =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null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Name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name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Type = type;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usernam</a:t>
            </a:r>
            <a:r>
              <a:rPr lang="en-GB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usernam</a:t>
            </a:r>
            <a:r>
              <a:rPr lang="en-GB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pass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_id = id;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sk-SK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.balance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sk-SK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balance</a:t>
            </a:r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sk-SK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2968913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4546EA-CE12-22C4-F606-162751139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3" y="0"/>
            <a:ext cx="10364451" cy="782425"/>
          </a:xfrm>
        </p:spPr>
        <p:txBody>
          <a:bodyPr/>
          <a:lstStyle/>
          <a:p>
            <a:r>
              <a:rPr lang="cs-CZ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MoTivace</a:t>
            </a:r>
            <a:endParaRPr lang="cs-CZ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0F561C1-B655-0952-6E8B-DE68ED4F4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59" y="1112364"/>
            <a:ext cx="11590255" cy="5514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/>
              <a:t>3.</a:t>
            </a:r>
            <a:r>
              <a:rPr lang="sk-SK" sz="3200" b="1" dirty="0"/>
              <a:t> </a:t>
            </a:r>
            <a:r>
              <a:rPr lang="en-GB" sz="3200" b="1" dirty="0"/>
              <a:t> </a:t>
            </a:r>
            <a:r>
              <a:rPr lang="cs-CZ" sz="3200" b="1" dirty="0"/>
              <a:t>Více</a:t>
            </a:r>
            <a:r>
              <a:rPr lang="sk-SK" sz="3200" b="1" dirty="0"/>
              <a:t> </a:t>
            </a:r>
            <a:r>
              <a:rPr lang="cs-CZ" sz="3200" b="1" dirty="0"/>
              <a:t>konstruktorů</a:t>
            </a:r>
          </a:p>
          <a:p>
            <a:r>
              <a:rPr lang="cs-CZ" dirty="0">
                <a:cs typeface="Calibri"/>
              </a:rPr>
              <a:t>Nevýhody</a:t>
            </a:r>
          </a:p>
          <a:p>
            <a:pPr lvl="1"/>
            <a:r>
              <a:rPr lang="cs-CZ" dirty="0">
                <a:cs typeface="Calibri"/>
              </a:rPr>
              <a:t>více konstruktorů</a:t>
            </a:r>
          </a:p>
          <a:p>
            <a:pPr lvl="1"/>
            <a:r>
              <a:rPr lang="cs-CZ" dirty="0">
                <a:cs typeface="Calibri"/>
              </a:rPr>
              <a:t>napsat všechny kombinace -&gt; katastrofa</a:t>
            </a:r>
          </a:p>
          <a:p>
            <a:pPr lvl="1"/>
            <a:endParaRPr lang="cs-CZ" sz="1400" dirty="0">
              <a:cs typeface="Calibri"/>
            </a:endParaRPr>
          </a:p>
          <a:p>
            <a:pPr marL="0" indent="0">
              <a:buNone/>
            </a:pPr>
            <a:endParaRPr lang="cs-CZ" sz="1600" dirty="0">
              <a:cs typeface="Calibri"/>
            </a:endParaRP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C87AA28B-B29C-1106-3413-9F75A186175E}"/>
              </a:ext>
            </a:extLst>
          </p:cNvPr>
          <p:cNvSpPr txBox="1"/>
          <p:nvPr/>
        </p:nvSpPr>
        <p:spPr>
          <a:xfrm>
            <a:off x="1093509" y="3869704"/>
            <a:ext cx="889217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name,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pass,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id,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balance)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…</a:t>
            </a: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name,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pass,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id,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balance,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username)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…</a:t>
            </a: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name,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pass,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id,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balance,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type)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…</a:t>
            </a: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BankAccount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name,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pass,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id,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long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balance,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username,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type)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…</a:t>
            </a: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25092431"/>
      </p:ext>
    </p:extLst>
  </p:cSld>
  <p:clrMapOvr>
    <a:masterClrMapping/>
  </p:clrMapOvr>
</p:sld>
</file>

<file path=ppt/theme/theme1.xml><?xml version="1.0" encoding="utf-8"?>
<a:theme xmlns:a="http://schemas.openxmlformats.org/drawingml/2006/main" name="Kvapka">
  <a:themeElements>
    <a:clrScheme name="Kvapk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vapk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vapk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TM04033925[[fn=Kvapka]]</Template>
  <TotalTime>2320</TotalTime>
  <Words>1833</Words>
  <Application>Microsoft Office PowerPoint</Application>
  <PresentationFormat>Widescreen</PresentationFormat>
  <Paragraphs>351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Cascadia Mono</vt:lpstr>
      <vt:lpstr>Courier New</vt:lpstr>
      <vt:lpstr>museo-sans</vt:lpstr>
      <vt:lpstr>Tw Cen MT</vt:lpstr>
      <vt:lpstr>ui-monospace</vt:lpstr>
      <vt:lpstr>var(--ff-mono)</vt:lpstr>
      <vt:lpstr>Wingdings</vt:lpstr>
      <vt:lpstr>Kvapka</vt:lpstr>
      <vt:lpstr>Builder</vt:lpstr>
      <vt:lpstr>Hlavní informace</vt:lpstr>
      <vt:lpstr>PowerPoint Presentation</vt:lpstr>
      <vt:lpstr>Interaction diagram</vt:lpstr>
      <vt:lpstr>Implementace</vt:lpstr>
      <vt:lpstr>MoTivace</vt:lpstr>
      <vt:lpstr>MoTivace</vt:lpstr>
      <vt:lpstr>MoTivace</vt:lpstr>
      <vt:lpstr>MoTivace</vt:lpstr>
      <vt:lpstr>Proč Builder</vt:lpstr>
      <vt:lpstr>RŘešení s Builderem (Directorless)</vt:lpstr>
      <vt:lpstr>RŘešení s Builderem (Directorless)</vt:lpstr>
      <vt:lpstr>RŘešení s Builderem (Directorless)</vt:lpstr>
      <vt:lpstr>RŘešení s Builderem  s Directorem </vt:lpstr>
      <vt:lpstr>Volaní</vt:lpstr>
      <vt:lpstr>immutabilita</vt:lpstr>
      <vt:lpstr>+/-</vt:lpstr>
      <vt:lpstr>Kdy použít Builder pattern</vt:lpstr>
      <vt:lpstr>Real world použití</vt:lpstr>
      <vt:lpstr>Související vzory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Builder</dc:title>
  <dc:creator>Pavol Rajczy</dc:creator>
  <cp:lastModifiedBy>Filip O</cp:lastModifiedBy>
  <cp:revision>9</cp:revision>
  <dcterms:created xsi:type="dcterms:W3CDTF">2023-02-24T11:38:32Z</dcterms:created>
  <dcterms:modified xsi:type="dcterms:W3CDTF">2023-07-10T12:36:27Z</dcterms:modified>
</cp:coreProperties>
</file>