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 Slab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RobotoSlab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Dát chvilku obecné povídání, ať si stihnou opsat jméno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:( - je-li vysoký overhead opravdu nežádoucí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nahrazení dědičnosti kompozicí - dědičnost implikuje společnou implementaci, kompozice přes interfacy pouze společné rozehraní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OC - nemusíme se hrabat v logice třídy, když chceme měnit implementaci algoritmu + jednoduše přidáváme další implementace algoritmu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1 - porovnat s elif hell na počet řádků kódu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2 - pokud chceme strategii použít, měli bychom vědět, co dělá - PaymentProcessor musí umět vybrat konkrétní strategii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3 - nevytváříme interface a nové třídy - menší boilerplate, ale lambdy mají overhead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GUI 	- např. zakládáme bankovní účet pro - běžné lidi, OSVČ, velké firmy, cizince, … - různá rozhraní, různě zpracovávány</a:t>
            </a:r>
            <a:br>
              <a:rPr lang="en-US"/>
            </a:br>
            <a:r>
              <a:rPr lang="en-US"/>
              <a:t>	- layout pro mobil, širokoúhlou obrazovku, smrštěné okno - responsivní design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4da5c4d694_1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34da5c4d694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Command - obě zapouzdřují operace do objektů, jednotlivé operace (včetně historie vykonávaných, kompozice a undo) vs. celé algoritmy (různé implementace řešící tentýž problém)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State - chování je určeno stavem/strategií, ale strategie o sobě neví a mění je klient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Template - měníme jednotlivé kroky v algoritmu vs. celý algoritmus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4da5c4d694_1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g34da5c4d694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kdyby jste si z této přednášky měli odnést jednu myšlenku…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Definice podle GoF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jednotné rozhraní pro algoritmy přes interface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4da5c4d694_0_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34da5c4d69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</a:rPr>
              <a:t>Strategie lze snadno přidat nebo upravit aniž bychom zasahovali 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Lze je dynamicky měnit za runtime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da5c4d694_1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g34da5c4d694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nové strategie je třeba pouze registrovat. Do logiky payment processor vůbec nesaháme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Lze zavést default strategy (není důležité předávat celý seznam, lze i jednotlivé strategie)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Template -  žádný overhead + inlining + nezabírá zbytečně heap, ale ztrácíme flexibilitu + binary bloat při velkém počtu odvozených tříd + nutnost rekompilace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  <a:defRPr b="1" sz="5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7337531" y="4630074"/>
            <a:ext cx="96300" cy="960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790243" y="4182401"/>
            <a:ext cx="96300" cy="960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8893253" y="3333348"/>
            <a:ext cx="57600" cy="576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8771302" y="4923775"/>
            <a:ext cx="96300" cy="960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2386266" y="508134"/>
            <a:ext cx="96300" cy="960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479460" y="2703980"/>
            <a:ext cx="96300" cy="960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261540" y="643097"/>
            <a:ext cx="96300" cy="960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507235" y="1080863"/>
            <a:ext cx="192600" cy="192300"/>
          </a:xfrm>
          <a:prstGeom prst="ellipse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8314019" y="3625322"/>
            <a:ext cx="144300" cy="144000"/>
          </a:xfrm>
          <a:prstGeom prst="ellipse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8882858" y="4186761"/>
            <a:ext cx="144300" cy="144000"/>
          </a:xfrm>
          <a:prstGeom prst="ellipse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"/>
          <p:cNvSpPr/>
          <p:nvPr/>
        </p:nvSpPr>
        <p:spPr>
          <a:xfrm>
            <a:off x="158313" y="1596559"/>
            <a:ext cx="57600" cy="576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1396483" y="226428"/>
            <a:ext cx="192600" cy="192300"/>
          </a:xfrm>
          <a:prstGeom prst="ellipse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617492" y="2000594"/>
            <a:ext cx="57600" cy="576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3425273" y="387880"/>
            <a:ext cx="57600" cy="576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>
            <a:off x="8014029" y="4567546"/>
            <a:ext cx="192600" cy="192300"/>
          </a:xfrm>
          <a:prstGeom prst="ellipse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mplete pattern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/>
          <p:nvPr/>
        </p:nvSpPr>
        <p:spPr>
          <a:xfrm>
            <a:off x="-26550" y="-14850"/>
            <a:ext cx="9197100" cy="5173200"/>
          </a:xfrm>
          <a:prstGeom prst="rect">
            <a:avLst/>
          </a:prstGeom>
          <a:solidFill>
            <a:srgbClr val="CFD8DC">
              <a:alpha val="4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 b="0" l="19" r="19" t="0"/>
          <a:stretch/>
        </p:blipFill>
        <p:spPr>
          <a:xfrm flipH="1" rot="10800000">
            <a:off x="5952" y="0"/>
            <a:ext cx="914060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/>
          <p:nvPr>
            <p:ph idx="1" type="body"/>
          </p:nvPr>
        </p:nvSpPr>
        <p:spPr>
          <a:xfrm>
            <a:off x="1215300" y="1723650"/>
            <a:ext cx="67134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57200" lvl="0" marL="4572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600"/>
              <a:buChar char="◎"/>
              <a:defRPr i="1" sz="3600"/>
            </a:lvl1pPr>
            <a:lvl2pPr indent="-4572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○"/>
              <a:defRPr i="1" sz="3600"/>
            </a:lvl2pPr>
            <a:lvl3pPr indent="-4572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◉"/>
              <a:defRPr i="1" sz="3600"/>
            </a:lvl3pPr>
            <a:lvl4pPr indent="-4572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i="1" sz="3600"/>
            </a:lvl4pPr>
            <a:lvl5pPr indent="-4572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i="1" sz="3600"/>
            </a:lvl5pPr>
            <a:lvl6pPr indent="-457200" lvl="5" marL="2743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i="1" sz="3600"/>
            </a:lvl6pPr>
            <a:lvl7pPr indent="-457200" lvl="6" marL="3200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  <a:defRPr i="1" sz="3600"/>
            </a:lvl7pPr>
            <a:lvl8pPr indent="-457200" lvl="7" marL="3657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○"/>
              <a:defRPr i="1" sz="3600"/>
            </a:lvl8pPr>
            <a:lvl9pPr indent="-457200" lvl="8" marL="4114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■"/>
              <a:defRPr i="1" sz="3600"/>
            </a:lvl9pPr>
          </a:lstStyle>
          <a:p/>
        </p:txBody>
      </p:sp>
      <p:grpSp>
        <p:nvGrpSpPr>
          <p:cNvPr id="29" name="Google Shape;29;p3"/>
          <p:cNvGrpSpPr/>
          <p:nvPr/>
        </p:nvGrpSpPr>
        <p:grpSpPr>
          <a:xfrm>
            <a:off x="3839646" y="782918"/>
            <a:ext cx="1464573" cy="842707"/>
            <a:chOff x="3593400" y="1729675"/>
            <a:chExt cx="1957200" cy="1123610"/>
          </a:xfrm>
        </p:grpSpPr>
        <p:sp>
          <p:nvSpPr>
            <p:cNvPr id="30" name="Google Shape;30;p3"/>
            <p:cNvSpPr txBox="1"/>
            <p:nvPr/>
          </p:nvSpPr>
          <p:spPr>
            <a:xfrm>
              <a:off x="3593400" y="1729675"/>
              <a:ext cx="1957200" cy="871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0"/>
                <a:buFont typeface="Arial"/>
                <a:buNone/>
              </a:pPr>
              <a:r>
                <a:rPr b="1" i="0" lang="en-US" sz="60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“</a:t>
              </a:r>
              <a:endParaRPr b="1" i="0" sz="6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025400" y="1760085"/>
              <a:ext cx="1093200" cy="1093200"/>
            </a:xfrm>
            <a:prstGeom prst="ellipse">
              <a:avLst/>
            </a:prstGeom>
            <a:noFill/>
            <a:ln cap="flat" cmpd="sng" w="9525">
              <a:solidFill>
                <a:srgbClr val="CFD8DC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4190700" y="1925385"/>
              <a:ext cx="762600" cy="762600"/>
            </a:xfrm>
            <a:prstGeom prst="ellipse">
              <a:avLst/>
            </a:prstGeom>
            <a:noFill/>
            <a:ln cap="flat" cmpd="sng" w="19050">
              <a:solidFill>
                <a:srgbClr val="CFD8D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3" name="Google Shape;33;p3"/>
          <p:cNvCxnSpPr>
            <a:endCxn id="31" idx="1"/>
          </p:cNvCxnSpPr>
          <p:nvPr/>
        </p:nvCxnSpPr>
        <p:spPr>
          <a:xfrm>
            <a:off x="3750511" y="390297"/>
            <a:ext cx="532200" cy="5355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4" name="Google Shape;34;p3"/>
          <p:cNvCxnSpPr/>
          <p:nvPr/>
        </p:nvCxnSpPr>
        <p:spPr>
          <a:xfrm rot="10800000">
            <a:off x="4362902" y="436125"/>
            <a:ext cx="209100" cy="3696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" name="Google Shape;35;p3"/>
          <p:cNvCxnSpPr/>
          <p:nvPr/>
        </p:nvCxnSpPr>
        <p:spPr>
          <a:xfrm flipH="1" rot="10800000">
            <a:off x="4704510" y="351930"/>
            <a:ext cx="347100" cy="474600"/>
          </a:xfrm>
          <a:prstGeom prst="straightConnector1">
            <a:avLst/>
          </a:prstGeom>
          <a:noFill/>
          <a:ln cap="flat" cmpd="sng" w="9525">
            <a:solidFill>
              <a:srgbClr val="CFD8D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3"/>
          <p:cNvSpPr txBox="1"/>
          <p:nvPr>
            <p:ph idx="12" type="sldNum"/>
          </p:nvPr>
        </p:nvSpPr>
        <p:spPr>
          <a:xfrm>
            <a:off x="-87" y="4749844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" type="body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  <a:defRPr sz="2400"/>
            </a:lvl1pPr>
            <a:lvl2pPr indent="-3810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  <a:defRPr/>
            </a:lvl3pPr>
            <a:lvl4pPr indent="-3810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indent="-3810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indent="-3810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indent="-3810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indent="-3810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indent="-3810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ctrTitle"/>
          </p:nvPr>
        </p:nvSpPr>
        <p:spPr>
          <a:xfrm>
            <a:off x="1546025" y="1754794"/>
            <a:ext cx="58326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 b="1" sz="4400"/>
            </a:lvl9pPr>
          </a:lstStyle>
          <a:p/>
        </p:txBody>
      </p:sp>
      <p:sp>
        <p:nvSpPr>
          <p:cNvPr id="45" name="Google Shape;45;p6"/>
          <p:cNvSpPr txBox="1"/>
          <p:nvPr>
            <p:ph idx="1" type="subTitle"/>
          </p:nvPr>
        </p:nvSpPr>
        <p:spPr>
          <a:xfrm>
            <a:off x="1546025" y="3011511"/>
            <a:ext cx="58326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786137" y="1200150"/>
            <a:ext cx="36753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49" name="Google Shape;49;p7"/>
          <p:cNvSpPr txBox="1"/>
          <p:nvPr>
            <p:ph idx="2" type="body"/>
          </p:nvPr>
        </p:nvSpPr>
        <p:spPr>
          <a:xfrm>
            <a:off x="4682659" y="1200150"/>
            <a:ext cx="36753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◎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◉"/>
              <a:defRPr sz="2000"/>
            </a:lvl3pPr>
            <a:lvl4pPr indent="-355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786150" y="1200150"/>
            <a:ext cx="24198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2" type="body"/>
          </p:nvPr>
        </p:nvSpPr>
        <p:spPr>
          <a:xfrm>
            <a:off x="3329992" y="1200150"/>
            <a:ext cx="24198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3" type="body"/>
          </p:nvPr>
        </p:nvSpPr>
        <p:spPr>
          <a:xfrm>
            <a:off x="5873834" y="1200150"/>
            <a:ext cx="24198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◎"/>
              <a:defRPr sz="1800"/>
            </a:lvl1pPr>
            <a:lvl2pPr indent="-3429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◉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/>
          <p:nvPr>
            <p:ph idx="1" type="body"/>
          </p:nvPr>
        </p:nvSpPr>
        <p:spPr>
          <a:xfrm>
            <a:off x="457200" y="4055343"/>
            <a:ext cx="8229600" cy="3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62" name="Google Shape;62;p10"/>
          <p:cNvSpPr txBox="1"/>
          <p:nvPr>
            <p:ph idx="12" type="sldNum"/>
          </p:nvPr>
        </p:nvSpPr>
        <p:spPr>
          <a:xfrm>
            <a:off x="-92" y="4749844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86150" y="308120"/>
            <a:ext cx="75717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86150" y="1261700"/>
            <a:ext cx="7571700" cy="357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3000"/>
              <a:buFont typeface="Arial"/>
              <a:buChar char="◎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○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◉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043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type="ctrTitle"/>
          </p:nvPr>
        </p:nvSpPr>
        <p:spPr>
          <a:xfrm>
            <a:off x="1700185" y="1991850"/>
            <a:ext cx="5807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800"/>
              <a:buNone/>
            </a:pPr>
            <a:r>
              <a:rPr lang="en-US"/>
              <a:t>Strategy</a:t>
            </a:r>
            <a:endParaRPr/>
          </a:p>
        </p:txBody>
      </p:sp>
      <p:sp>
        <p:nvSpPr>
          <p:cNvPr id="71" name="Google Shape;71;p12"/>
          <p:cNvSpPr txBox="1"/>
          <p:nvPr/>
        </p:nvSpPr>
        <p:spPr>
          <a:xfrm>
            <a:off x="1791575" y="2976425"/>
            <a:ext cx="3302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Jan Benda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Kdy volit/nevolit Strategy?</a:t>
            </a:r>
            <a:endParaRPr/>
          </a:p>
        </p:txBody>
      </p:sp>
      <p:sp>
        <p:nvSpPr>
          <p:cNvPr id="172" name="Google Shape;172;p21"/>
          <p:cNvSpPr txBox="1"/>
          <p:nvPr>
            <p:ph idx="1" type="body"/>
          </p:nvPr>
        </p:nvSpPr>
        <p:spPr>
          <a:xfrm>
            <a:off x="612623" y="1010720"/>
            <a:ext cx="5124256" cy="20391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191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volba algoritmu za běhu programu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izolace logiky od implementace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různé druhy stejného algoritmu 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if-else hell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173" name="Google Shape;173;p21"/>
          <p:cNvGrpSpPr/>
          <p:nvPr/>
        </p:nvGrpSpPr>
        <p:grpSpPr>
          <a:xfrm>
            <a:off x="1018415" y="573259"/>
            <a:ext cx="215966" cy="342399"/>
            <a:chOff x="6718575" y="2318625"/>
            <a:chExt cx="256950" cy="407375"/>
          </a:xfrm>
        </p:grpSpPr>
        <p:sp>
          <p:nvSpPr>
            <p:cNvPr id="174" name="Google Shape;174;p21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21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" name="Google Shape;176;p21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7" name="Google Shape;177;p21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" name="Google Shape;178;p21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p21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" name="Google Shape;180;p21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1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" name="Google Shape;182;p21"/>
          <p:cNvSpPr txBox="1"/>
          <p:nvPr/>
        </p:nvSpPr>
        <p:spPr>
          <a:xfrm>
            <a:off x="3623248" y="3020200"/>
            <a:ext cx="5816700" cy="160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191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◎"/>
            </a:pPr>
            <a:r>
              <a:rPr b="0" i="0" lang="en-US" sz="2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málo algoritmů</a:t>
            </a:r>
            <a:endParaRPr b="0" i="0" sz="24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191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◎"/>
            </a:pPr>
            <a:r>
              <a:rPr b="0" i="0" lang="en-US" sz="2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není nutné je za běhu měnit</a:t>
            </a:r>
            <a:endParaRPr/>
          </a:p>
          <a:p>
            <a:pPr indent="-342900" lvl="0" marL="4191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◎"/>
            </a:pPr>
            <a:r>
              <a:rPr b="0" i="0" lang="en-US" sz="2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overhead mezi Strategy a Context</a:t>
            </a:r>
            <a:endParaRPr b="0" i="0" sz="24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2316" y="3657640"/>
            <a:ext cx="335309" cy="3292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4" name="Google Shape;184;p21"/>
          <p:cNvGrpSpPr/>
          <p:nvPr/>
        </p:nvGrpSpPr>
        <p:grpSpPr>
          <a:xfrm>
            <a:off x="292245" y="1870096"/>
            <a:ext cx="320378" cy="320378"/>
            <a:chOff x="1278900" y="2333250"/>
            <a:chExt cx="381175" cy="381175"/>
          </a:xfrm>
        </p:grpSpPr>
        <p:sp>
          <p:nvSpPr>
            <p:cNvPr id="185" name="Google Shape;185;p21"/>
            <p:cNvSpPr/>
            <p:nvPr/>
          </p:nvSpPr>
          <p:spPr>
            <a:xfrm>
              <a:off x="1278900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1"/>
            <p:cNvSpPr/>
            <p:nvPr/>
          </p:nvSpPr>
          <p:spPr>
            <a:xfrm>
              <a:off x="15254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21"/>
            <p:cNvSpPr/>
            <p:nvPr/>
          </p:nvSpPr>
          <p:spPr>
            <a:xfrm>
              <a:off x="13696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1"/>
            <p:cNvSpPr/>
            <p:nvPr/>
          </p:nvSpPr>
          <p:spPr>
            <a:xfrm>
              <a:off x="1369600" y="2604200"/>
              <a:ext cx="199750" cy="40825"/>
            </a:xfrm>
            <a:custGeom>
              <a:rect b="b" l="l" r="r" t="t"/>
              <a:pathLst>
                <a:path extrusionOk="0" fill="none" h="1633" w="799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Výhody</a:t>
            </a:r>
            <a:endParaRPr b="1" sz="2400"/>
          </a:p>
        </p:txBody>
      </p:sp>
      <p:sp>
        <p:nvSpPr>
          <p:cNvPr id="194" name="Google Shape;194;p22"/>
          <p:cNvSpPr txBox="1"/>
          <p:nvPr>
            <p:ph idx="1" type="body"/>
          </p:nvPr>
        </p:nvSpPr>
        <p:spPr>
          <a:xfrm>
            <a:off x="933272" y="979755"/>
            <a:ext cx="6818666" cy="29758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izolace implementačních detailů od logiky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volba algoritm</a:t>
            </a:r>
            <a:r>
              <a:rPr lang="en-US"/>
              <a:t>u</a:t>
            </a:r>
            <a:r>
              <a:rPr lang="en-US">
                <a:solidFill>
                  <a:schemeClr val="dk1"/>
                </a:solidFill>
              </a:rPr>
              <a:t> za běhu programu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nahrazení dědičnosti kompozicí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>
                <a:solidFill>
                  <a:schemeClr val="dk1"/>
                </a:solidFill>
              </a:rPr>
              <a:t>více </a:t>
            </a:r>
            <a:r>
              <a:rPr lang="en-US"/>
              <a:t>nezávislých </a:t>
            </a:r>
            <a:r>
              <a:rPr lang="en-US">
                <a:solidFill>
                  <a:schemeClr val="dk1"/>
                </a:solidFill>
              </a:rPr>
              <a:t>strategií</a:t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i="1" lang="en-US"/>
              <a:t>Open/Closed Principle:</a:t>
            </a:r>
            <a:endParaRPr i="1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/>
              <a:t>otevřená pro rozšíření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/>
              <a:t>uzavřená pro modifikaci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95" name="Google Shape;195;p22"/>
          <p:cNvSpPr/>
          <p:nvPr/>
        </p:nvSpPr>
        <p:spPr>
          <a:xfrm>
            <a:off x="969730" y="572413"/>
            <a:ext cx="340844" cy="340865"/>
          </a:xfrm>
          <a:custGeom>
            <a:rect b="b" l="l" r="r" t="t"/>
            <a:pathLst>
              <a:path extrusionOk="0" fill="none" h="16222" w="16221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cap="rnd" cmpd="sng" w="121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Nevýhody</a:t>
            </a:r>
            <a:endParaRPr b="1" sz="2400"/>
          </a:p>
        </p:txBody>
      </p:sp>
      <p:sp>
        <p:nvSpPr>
          <p:cNvPr id="201" name="Google Shape;201;p23"/>
          <p:cNvSpPr txBox="1"/>
          <p:nvPr>
            <p:ph idx="1" type="body"/>
          </p:nvPr>
        </p:nvSpPr>
        <p:spPr>
          <a:xfrm>
            <a:off x="933272" y="979755"/>
            <a:ext cx="6818666" cy="364014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vzor může zkomplikovat kód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klient musí znát strategie a jejich rozdíly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moderní programovací jazyky obsahují podporu pro funkcionální typy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>
                <a:solidFill>
                  <a:schemeClr val="dk1"/>
                </a:solidFill>
              </a:rPr>
              <a:t>implementace algoritmů v anonymních funkcích nahrazujících Strategy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⇝</a:t>
            </a:r>
            <a:r>
              <a:rPr lang="en-US">
                <a:solidFill>
                  <a:schemeClr val="dk1"/>
                </a:solidFill>
              </a:rPr>
              <a:t> overhead</a:t>
            </a:r>
            <a:endParaRPr/>
          </a:p>
          <a:p>
            <a:pPr indent="0" lvl="0" marL="76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02" name="Google Shape;202;p23"/>
          <p:cNvSpPr/>
          <p:nvPr/>
        </p:nvSpPr>
        <p:spPr>
          <a:xfrm>
            <a:off x="966653" y="571869"/>
            <a:ext cx="343912" cy="343933"/>
          </a:xfrm>
          <a:custGeom>
            <a:rect b="b" l="l" r="r" t="t"/>
            <a:pathLst>
              <a:path extrusionOk="0" fill="none" h="16368" w="16367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cap="rnd" cmpd="sng" w="121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Možné aplikace</a:t>
            </a:r>
            <a:endParaRPr/>
          </a:p>
        </p:txBody>
      </p:sp>
      <p:sp>
        <p:nvSpPr>
          <p:cNvPr id="208" name="Google Shape;208;p24"/>
          <p:cNvSpPr txBox="1"/>
          <p:nvPr>
            <p:ph idx="1" type="body"/>
          </p:nvPr>
        </p:nvSpPr>
        <p:spPr>
          <a:xfrm>
            <a:off x="1158864" y="889518"/>
            <a:ext cx="7588895" cy="37695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GUI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1800"/>
              <a:t>validace formulářových prvků</a:t>
            </a:r>
            <a:endParaRPr sz="18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1800"/>
              <a:t>layout manager – různé algoritmy pro layout prvků</a:t>
            </a:r>
            <a:endParaRPr sz="1800"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třídění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1800"/>
              <a:t>třídící algoritmus dle velikosti a struktury dat</a:t>
            </a:r>
            <a:endParaRPr sz="1800"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komprese dat</a:t>
            </a:r>
            <a:endParaRPr>
              <a:solidFill>
                <a:schemeClr val="dk1"/>
              </a:solidFill>
            </a:endParaRPr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1800">
                <a:solidFill>
                  <a:schemeClr val="dk1"/>
                </a:solidFill>
              </a:rPr>
              <a:t>r</a:t>
            </a:r>
            <a:r>
              <a:rPr lang="en-US" sz="1800"/>
              <a:t>ůzné metody</a:t>
            </a:r>
            <a:endParaRPr sz="1800"/>
          </a:p>
          <a:p>
            <a:pPr indent="-342900" lvl="0" marL="4191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obecně</a:t>
            </a:r>
            <a:endParaRPr/>
          </a:p>
          <a:p>
            <a:pPr indent="-342900" lvl="1" marL="876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1800"/>
              <a:t>nahrávání, ukládání a generování výsledků v různých formátech</a:t>
            </a:r>
            <a:endParaRPr sz="1800"/>
          </a:p>
          <a:p>
            <a:pPr indent="-342900" lvl="1" marL="8763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 sz="1800"/>
              <a:t>I/O (konzole, soubor, síť, DB…)</a:t>
            </a:r>
            <a:endParaRPr/>
          </a:p>
          <a:p>
            <a:pPr indent="-228600" lvl="0" marL="1371600" rtl="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76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209" name="Google Shape;209;p24"/>
          <p:cNvGrpSpPr/>
          <p:nvPr/>
        </p:nvGrpSpPr>
        <p:grpSpPr>
          <a:xfrm>
            <a:off x="922637" y="571245"/>
            <a:ext cx="387933" cy="367467"/>
            <a:chOff x="2583100" y="2973775"/>
            <a:chExt cx="461550" cy="437200"/>
          </a:xfrm>
        </p:grpSpPr>
        <p:sp>
          <p:nvSpPr>
            <p:cNvPr id="210" name="Google Shape;210;p24"/>
            <p:cNvSpPr/>
            <p:nvPr/>
          </p:nvSpPr>
          <p:spPr>
            <a:xfrm>
              <a:off x="2701225" y="3315975"/>
              <a:ext cx="225300" cy="95000"/>
            </a:xfrm>
            <a:custGeom>
              <a:rect b="b" l="l" r="r" t="t"/>
              <a:pathLst>
                <a:path extrusionOk="0" fill="none" h="3800" w="9012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24"/>
            <p:cNvSpPr/>
            <p:nvPr/>
          </p:nvSpPr>
          <p:spPr>
            <a:xfrm>
              <a:off x="2583100" y="2973775"/>
              <a:ext cx="461550" cy="336125"/>
            </a:xfrm>
            <a:custGeom>
              <a:rect b="b" l="l" r="r" t="t"/>
              <a:pathLst>
                <a:path extrusionOk="0" fill="none" h="13445" w="18462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5"/>
          <p:cNvSpPr txBox="1"/>
          <p:nvPr>
            <p:ph type="title"/>
          </p:nvPr>
        </p:nvSpPr>
        <p:spPr>
          <a:xfrm>
            <a:off x="1310585" y="308120"/>
            <a:ext cx="70473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Vztahy s ostatními vzory</a:t>
            </a:r>
            <a:endParaRPr b="1" sz="2400"/>
          </a:p>
        </p:txBody>
      </p:sp>
      <p:sp>
        <p:nvSpPr>
          <p:cNvPr id="217" name="Google Shape;217;p25"/>
          <p:cNvSpPr txBox="1"/>
          <p:nvPr>
            <p:ph idx="1" type="body"/>
          </p:nvPr>
        </p:nvSpPr>
        <p:spPr>
          <a:xfrm>
            <a:off x="933272" y="979755"/>
            <a:ext cx="6818700" cy="32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b="1" lang="en-US" sz="1800">
                <a:solidFill>
                  <a:schemeClr val="dk1"/>
                </a:solidFill>
              </a:rPr>
              <a:t>Command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>
                <a:solidFill>
                  <a:schemeClr val="dk1"/>
                </a:solidFill>
              </a:rPr>
              <a:t>konvertuje operace do objektů</a:t>
            </a:r>
            <a:endParaRPr sz="18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/>
              <a:t>jednotlivé operace vs. celý algoritmus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b="1" lang="en-US" sz="1800">
                <a:solidFill>
                  <a:schemeClr val="dk1"/>
                </a:solidFill>
              </a:rPr>
              <a:t>State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>
                <a:solidFill>
                  <a:schemeClr val="dk1"/>
                </a:solidFill>
              </a:rPr>
              <a:t>chování určeno stavem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/>
              <a:t>stav se může měnit implicitně, Strategii mění klient</a:t>
            </a:r>
            <a:endParaRPr sz="18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/>
              <a:t>Strategie o sobě “neví”, States ano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b="1" lang="en-US" sz="1800"/>
              <a:t>Template method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/>
              <a:t>částečné kroky vs. celý algoritmus</a:t>
            </a:r>
            <a:endParaRPr sz="18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 sz="1800"/>
              <a:t>funguje na základě dědičnosti, Strategie využívá interface</a:t>
            </a:r>
            <a:endParaRPr sz="1800"/>
          </a:p>
        </p:txBody>
      </p:sp>
      <p:grpSp>
        <p:nvGrpSpPr>
          <p:cNvPr id="218" name="Google Shape;218;p25"/>
          <p:cNvGrpSpPr/>
          <p:nvPr/>
        </p:nvGrpSpPr>
        <p:grpSpPr>
          <a:xfrm>
            <a:off x="858145" y="545761"/>
            <a:ext cx="452420" cy="433992"/>
            <a:chOff x="5233525" y="4954450"/>
            <a:chExt cx="538275" cy="516350"/>
          </a:xfrm>
        </p:grpSpPr>
        <p:sp>
          <p:nvSpPr>
            <p:cNvPr id="219" name="Google Shape;219;p25"/>
            <p:cNvSpPr/>
            <p:nvPr/>
          </p:nvSpPr>
          <p:spPr>
            <a:xfrm>
              <a:off x="5637825" y="4954450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5"/>
            <p:cNvSpPr/>
            <p:nvPr/>
          </p:nvSpPr>
          <p:spPr>
            <a:xfrm>
              <a:off x="5323025" y="4980625"/>
              <a:ext cx="88925" cy="88925"/>
            </a:xfrm>
            <a:custGeom>
              <a:rect b="b" l="l" r="r" t="t"/>
              <a:pathLst>
                <a:path extrusionOk="0" fill="none" h="3557" w="3557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5233525" y="5255225"/>
              <a:ext cx="89525" cy="89525"/>
            </a:xfrm>
            <a:custGeom>
              <a:rect b="b" l="l" r="r" t="t"/>
              <a:pathLst>
                <a:path extrusionOk="0" fill="none" h="3581" w="3581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25"/>
            <p:cNvSpPr/>
            <p:nvPr/>
          </p:nvSpPr>
          <p:spPr>
            <a:xfrm>
              <a:off x="5453325" y="5382475"/>
              <a:ext cx="88925" cy="88325"/>
            </a:xfrm>
            <a:custGeom>
              <a:rect b="b" l="l" r="r" t="t"/>
              <a:pathLst>
                <a:path extrusionOk="0" fill="none" h="3533" w="3557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25"/>
            <p:cNvSpPr/>
            <p:nvPr/>
          </p:nvSpPr>
          <p:spPr>
            <a:xfrm>
              <a:off x="5682875" y="5188875"/>
              <a:ext cx="88925" cy="89525"/>
            </a:xfrm>
            <a:custGeom>
              <a:rect b="b" l="l" r="r" t="t"/>
              <a:pathLst>
                <a:path extrusionOk="0" fill="none" h="3581" w="3557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25"/>
            <p:cNvSpPr/>
            <p:nvPr/>
          </p:nvSpPr>
          <p:spPr>
            <a:xfrm>
              <a:off x="5411925" y="5110925"/>
              <a:ext cx="188775" cy="189400"/>
            </a:xfrm>
            <a:custGeom>
              <a:rect b="b" l="l" r="r" t="t"/>
              <a:pathLst>
                <a:path extrusionOk="0" fill="none" h="7576" w="7551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25"/>
            <p:cNvSpPr/>
            <p:nvPr/>
          </p:nvSpPr>
          <p:spPr>
            <a:xfrm>
              <a:off x="5367475" y="5025075"/>
              <a:ext cx="81600" cy="105975"/>
            </a:xfrm>
            <a:custGeom>
              <a:rect b="b" l="l" r="r" t="t"/>
              <a:pathLst>
                <a:path extrusionOk="0" fill="none" h="4239" w="3264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5"/>
            <p:cNvSpPr/>
            <p:nvPr/>
          </p:nvSpPr>
          <p:spPr>
            <a:xfrm>
              <a:off x="5567800" y="4999500"/>
              <a:ext cx="115100" cy="133975"/>
            </a:xfrm>
            <a:custGeom>
              <a:rect b="b" l="l" r="r" t="t"/>
              <a:pathLst>
                <a:path extrusionOk="0" fill="none" h="5359" w="4604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25"/>
            <p:cNvSpPr/>
            <p:nvPr/>
          </p:nvSpPr>
          <p:spPr>
            <a:xfrm>
              <a:off x="5600075" y="5217475"/>
              <a:ext cx="127275" cy="16475"/>
            </a:xfrm>
            <a:custGeom>
              <a:rect b="b" l="l" r="r" t="t"/>
              <a:pathLst>
                <a:path extrusionOk="0" fill="none" h="659" w="5091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25"/>
            <p:cNvSpPr/>
            <p:nvPr/>
          </p:nvSpPr>
          <p:spPr>
            <a:xfrm>
              <a:off x="5497775" y="5299675"/>
              <a:ext cx="4900" cy="126675"/>
            </a:xfrm>
            <a:custGeom>
              <a:rect b="b" l="l" r="r" t="t"/>
              <a:pathLst>
                <a:path extrusionOk="0" fill="none" h="5067" w="196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5"/>
            <p:cNvSpPr/>
            <p:nvPr/>
          </p:nvSpPr>
          <p:spPr>
            <a:xfrm>
              <a:off x="5277975" y="5241825"/>
              <a:ext cx="141275" cy="58500"/>
            </a:xfrm>
            <a:custGeom>
              <a:rect b="b" l="l" r="r" t="t"/>
              <a:pathLst>
                <a:path extrusionOk="0" fill="none" h="2340" w="5651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/>
          <p:nvPr>
            <p:ph type="title"/>
          </p:nvPr>
        </p:nvSpPr>
        <p:spPr>
          <a:xfrm>
            <a:off x="1310585" y="308120"/>
            <a:ext cx="70473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Shrnutí</a:t>
            </a:r>
            <a:endParaRPr b="1" sz="2400"/>
          </a:p>
        </p:txBody>
      </p:sp>
      <p:sp>
        <p:nvSpPr>
          <p:cNvPr id="235" name="Google Shape;235;p26"/>
          <p:cNvSpPr txBox="1"/>
          <p:nvPr>
            <p:ph idx="1" type="body"/>
          </p:nvPr>
        </p:nvSpPr>
        <p:spPr>
          <a:xfrm>
            <a:off x="395850" y="2125650"/>
            <a:ext cx="8352300" cy="8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“Strategy udělá z algoritmu </a:t>
            </a:r>
            <a:r>
              <a:rPr b="1" lang="en-US" sz="2100">
                <a:solidFill>
                  <a:schemeClr val="accent1"/>
                </a:solidFill>
              </a:rPr>
              <a:t>samostatnou část</a:t>
            </a:r>
            <a:r>
              <a:rPr b="1" lang="en-US" sz="2100"/>
              <a:t>, kterou můžeme </a:t>
            </a:r>
            <a:r>
              <a:rPr b="1" lang="en-US" sz="2100"/>
              <a:t>vyvíjet</a:t>
            </a:r>
            <a:r>
              <a:rPr b="1" lang="en-US" sz="2100"/>
              <a:t>, nahrazovat nebo testovat </a:t>
            </a:r>
            <a:r>
              <a:rPr b="1" lang="en-US" sz="2100">
                <a:solidFill>
                  <a:schemeClr val="accent1"/>
                </a:solidFill>
              </a:rPr>
              <a:t>nezávisle </a:t>
            </a:r>
            <a:r>
              <a:rPr b="1" lang="en-US" sz="2100"/>
              <a:t>na hlavní třídě.”</a:t>
            </a:r>
            <a:endParaRPr b="1" sz="2100"/>
          </a:p>
        </p:txBody>
      </p:sp>
      <p:pic>
        <p:nvPicPr>
          <p:cNvPr id="236" name="Google Shape;23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150" y="545750"/>
            <a:ext cx="464975" cy="46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1127894" y="2093444"/>
            <a:ext cx="6713400" cy="17840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600"/>
              <a:buNone/>
            </a:pPr>
            <a:r>
              <a:rPr lang="en-US" sz="3200"/>
              <a:t>Zapouzdřuje rodinu algoritmů,</a:t>
            </a:r>
            <a:br>
              <a:rPr lang="en-US" sz="3200"/>
            </a:br>
            <a:r>
              <a:rPr lang="en-US" sz="3200">
                <a:solidFill>
                  <a:srgbClr val="263238"/>
                </a:solidFill>
              </a:rPr>
              <a:t>aby byly</a:t>
            </a:r>
            <a:br>
              <a:rPr lang="en-US" sz="3200">
                <a:solidFill>
                  <a:srgbClr val="263238"/>
                </a:solidFill>
              </a:rPr>
            </a:br>
            <a:r>
              <a:rPr b="1" lang="en-US" sz="3200">
                <a:solidFill>
                  <a:schemeClr val="accent1"/>
                </a:solidFill>
              </a:rPr>
              <a:t>vzájemně zaměnitelné</a:t>
            </a:r>
            <a:endParaRPr sz="3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Problém</a:t>
            </a:r>
            <a:endParaRPr b="1" sz="2400"/>
          </a:p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>
            <a:off x="940800" y="1092550"/>
            <a:ext cx="7383300" cy="36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multifunkční platební brána</a:t>
            </a:r>
            <a:endParaRPr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-US"/>
              <a:t>možnost platit jakýmkoliv způsobem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1. Kreditní karta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2. PayPal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3. Bitcoin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... nové metody v budoucnosti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/>
              <a:t>Hlavní třída se bude zvětšovat </a:t>
            </a:r>
            <a:r>
              <a:rPr lang="en-US">
                <a:latin typeface="Lucida Sans"/>
                <a:ea typeface="Lucida Sans"/>
                <a:cs typeface="Lucida Sans"/>
                <a:sym typeface="Lucida Sans"/>
              </a:rPr>
              <a:t>⇝</a:t>
            </a:r>
            <a:r>
              <a:rPr lang="en-US"/>
              <a:t> neudržovatelná</a:t>
            </a:r>
            <a:endParaRPr/>
          </a:p>
        </p:txBody>
      </p:sp>
      <p:grpSp>
        <p:nvGrpSpPr>
          <p:cNvPr id="83" name="Google Shape;83;p14"/>
          <p:cNvGrpSpPr/>
          <p:nvPr/>
        </p:nvGrpSpPr>
        <p:grpSpPr>
          <a:xfrm>
            <a:off x="903091" y="560441"/>
            <a:ext cx="320399" cy="320378"/>
            <a:chOff x="1951075" y="2333250"/>
            <a:chExt cx="381200" cy="381175"/>
          </a:xfrm>
        </p:grpSpPr>
        <p:sp>
          <p:nvSpPr>
            <p:cNvPr id="84" name="Google Shape;84;p14"/>
            <p:cNvSpPr/>
            <p:nvPr/>
          </p:nvSpPr>
          <p:spPr>
            <a:xfrm>
              <a:off x="1951075" y="2333250"/>
              <a:ext cx="381200" cy="381175"/>
            </a:xfrm>
            <a:custGeom>
              <a:rect b="b" l="l" r="r" t="t"/>
              <a:pathLst>
                <a:path extrusionOk="0" fill="none" h="15247" w="15248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91E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4"/>
            <p:cNvSpPr/>
            <p:nvPr/>
          </p:nvSpPr>
          <p:spPr>
            <a:xfrm>
              <a:off x="21976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91E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4"/>
            <p:cNvSpPr/>
            <p:nvPr/>
          </p:nvSpPr>
          <p:spPr>
            <a:xfrm>
              <a:off x="20418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91E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4"/>
            <p:cNvSpPr/>
            <p:nvPr/>
          </p:nvSpPr>
          <p:spPr>
            <a:xfrm>
              <a:off x="2041800" y="2584100"/>
              <a:ext cx="199750" cy="41425"/>
            </a:xfrm>
            <a:custGeom>
              <a:rect b="b" l="l" r="r" t="t"/>
              <a:pathLst>
                <a:path extrusionOk="0" fill="none" h="1657" w="799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91E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Řešení - naivní</a:t>
            </a:r>
            <a:endParaRPr/>
          </a:p>
        </p:txBody>
      </p:sp>
      <p:sp>
        <p:nvSpPr>
          <p:cNvPr id="93" name="Google Shape;93;p15"/>
          <p:cNvSpPr txBox="1"/>
          <p:nvPr>
            <p:ph idx="1" type="body"/>
          </p:nvPr>
        </p:nvSpPr>
        <p:spPr>
          <a:xfrm>
            <a:off x="940792" y="912077"/>
            <a:ext cx="6818666" cy="36072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algoritmy uzavřu do metod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/>
              <a:t>if-else hell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94" name="Google Shape;94;p15"/>
          <p:cNvGrpSpPr/>
          <p:nvPr/>
        </p:nvGrpSpPr>
        <p:grpSpPr>
          <a:xfrm>
            <a:off x="910021" y="567165"/>
            <a:ext cx="320378" cy="320378"/>
            <a:chOff x="2623275" y="2333250"/>
            <a:chExt cx="381175" cy="381175"/>
          </a:xfrm>
        </p:grpSpPr>
        <p:sp>
          <p:nvSpPr>
            <p:cNvPr id="95" name="Google Shape;95;p15"/>
            <p:cNvSpPr/>
            <p:nvPr/>
          </p:nvSpPr>
          <p:spPr>
            <a:xfrm>
              <a:off x="2623275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28698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27140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2810200" y="2595675"/>
              <a:ext cx="99875" cy="31075"/>
            </a:xfrm>
            <a:custGeom>
              <a:rect b="b" l="l" r="r" t="t"/>
              <a:pathLst>
                <a:path extrusionOk="0" fill="none" h="1243" w="3995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9" name="Google Shape;99;p15"/>
          <p:cNvSpPr txBox="1"/>
          <p:nvPr/>
        </p:nvSpPr>
        <p:spPr>
          <a:xfrm>
            <a:off x="1179500" y="1885300"/>
            <a:ext cx="7013700" cy="3047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PaymentProcessor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ProcessPayment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decimal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latin typeface="Consolas"/>
                <a:ea typeface="Consolas"/>
                <a:cs typeface="Consolas"/>
                <a:sym typeface="Consolas"/>
              </a:rPr>
              <a:t>==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"creditCard"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ProcessCreditCard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}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latin typeface="Consolas"/>
                <a:ea typeface="Consolas"/>
                <a:cs typeface="Consolas"/>
                <a:sym typeface="Consolas"/>
              </a:rPr>
              <a:t>==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"paypal"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ProcessPayPal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}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(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latin typeface="Consolas"/>
                <a:ea typeface="Consolas"/>
                <a:cs typeface="Consolas"/>
                <a:sym typeface="Consolas"/>
              </a:rPr>
              <a:t>==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"bitcoin"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){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ProcessBitcoin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}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else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    </a:t>
            </a:r>
            <a:r>
              <a:rPr b="1" lang="en-US" sz="120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throw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20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Exception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20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"Unsupported payment method"</a:t>
            </a: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}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 sz="120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200">
              <a:solidFill>
                <a:srgbClr val="0000FF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Řešení - naivní</a:t>
            </a:r>
            <a:endParaRPr b="1" sz="2400"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940792" y="912077"/>
            <a:ext cx="6818666" cy="9379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kód komplexní, špatně čitelný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◎"/>
            </a:pPr>
            <a:r>
              <a:rPr lang="en-US">
                <a:solidFill>
                  <a:schemeClr val="dk1"/>
                </a:solidFill>
              </a:rPr>
              <a:t>těžko spravovatelný a složitě rozšiřitelný 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106" name="Google Shape;106;p16"/>
          <p:cNvGrpSpPr/>
          <p:nvPr/>
        </p:nvGrpSpPr>
        <p:grpSpPr>
          <a:xfrm>
            <a:off x="910021" y="567165"/>
            <a:ext cx="320378" cy="320378"/>
            <a:chOff x="2623275" y="2333250"/>
            <a:chExt cx="381175" cy="381175"/>
          </a:xfrm>
        </p:grpSpPr>
        <p:sp>
          <p:nvSpPr>
            <p:cNvPr id="107" name="Google Shape;107;p16"/>
            <p:cNvSpPr/>
            <p:nvPr/>
          </p:nvSpPr>
          <p:spPr>
            <a:xfrm>
              <a:off x="2623275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28698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27140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2810200" y="2595675"/>
              <a:ext cx="99875" cy="31075"/>
            </a:xfrm>
            <a:custGeom>
              <a:rect b="b" l="l" r="r" t="t"/>
              <a:pathLst>
                <a:path extrusionOk="0" fill="none" h="1243" w="3995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" name="Google Shape;111;p16"/>
          <p:cNvSpPr txBox="1"/>
          <p:nvPr/>
        </p:nvSpPr>
        <p:spPr>
          <a:xfrm>
            <a:off x="1310584" y="189986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Roboto Slab"/>
              <a:buNone/>
            </a:pPr>
            <a:r>
              <a:rPr b="1" i="0" lang="en-US" sz="24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Řešení - Strategy</a:t>
            </a:r>
            <a:endParaRPr/>
          </a:p>
        </p:txBody>
      </p:sp>
      <p:grpSp>
        <p:nvGrpSpPr>
          <p:cNvPr id="112" name="Google Shape;112;p16"/>
          <p:cNvGrpSpPr/>
          <p:nvPr/>
        </p:nvGrpSpPr>
        <p:grpSpPr>
          <a:xfrm>
            <a:off x="906943" y="2142568"/>
            <a:ext cx="320378" cy="320378"/>
            <a:chOff x="1278900" y="2333250"/>
            <a:chExt cx="381175" cy="381175"/>
          </a:xfrm>
        </p:grpSpPr>
        <p:sp>
          <p:nvSpPr>
            <p:cNvPr id="113" name="Google Shape;113;p16"/>
            <p:cNvSpPr/>
            <p:nvPr/>
          </p:nvSpPr>
          <p:spPr>
            <a:xfrm>
              <a:off x="1278900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15254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6"/>
            <p:cNvSpPr/>
            <p:nvPr/>
          </p:nvSpPr>
          <p:spPr>
            <a:xfrm>
              <a:off x="13696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1369600" y="2604200"/>
              <a:ext cx="199750" cy="40825"/>
            </a:xfrm>
            <a:custGeom>
              <a:rect b="b" l="l" r="r" t="t"/>
              <a:pathLst>
                <a:path extrusionOk="0" fill="none" h="1633" w="799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7" name="Google Shape;117;p16"/>
          <p:cNvSpPr txBox="1"/>
          <p:nvPr/>
        </p:nvSpPr>
        <p:spPr>
          <a:xfrm>
            <a:off x="935277" y="2438928"/>
            <a:ext cx="6818666" cy="20938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◎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2400">
                <a:solidFill>
                  <a:schemeClr val="dk1"/>
                </a:solidFill>
              </a:rPr>
              <a:t>k</a:t>
            </a: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apsulace algoritmů do tříd = strategie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◎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jednotné rozhraní pro algoritmy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Char char="◎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hlavní třída referencuje aktuální strategii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>
            <p:ph type="title"/>
          </p:nvPr>
        </p:nvSpPr>
        <p:spPr>
          <a:xfrm>
            <a:off x="1310585" y="308120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Struktura</a:t>
            </a:r>
            <a:endParaRPr b="1" sz="2400"/>
          </a:p>
        </p:txBody>
      </p:sp>
      <p:sp>
        <p:nvSpPr>
          <p:cNvPr id="123" name="Google Shape;123;p17"/>
          <p:cNvSpPr txBox="1"/>
          <p:nvPr>
            <p:ph idx="1" type="body"/>
          </p:nvPr>
        </p:nvSpPr>
        <p:spPr>
          <a:xfrm>
            <a:off x="843035" y="3175518"/>
            <a:ext cx="6818666" cy="9379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938500" y="557311"/>
            <a:ext cx="336767" cy="336767"/>
          </a:xfrm>
          <a:custGeom>
            <a:rect b="b" l="l" r="r" t="t"/>
            <a:pathLst>
              <a:path extrusionOk="0" fill="none" h="16027" w="16027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cap="rnd" cmpd="sng" w="121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night sky&#10;&#10;Description automatically generated" id="125" name="Google Shape;12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46184" y="1890049"/>
            <a:ext cx="5736054" cy="1746908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 txBox="1"/>
          <p:nvPr/>
        </p:nvSpPr>
        <p:spPr>
          <a:xfrm>
            <a:off x="3935744" y="3885323"/>
            <a:ext cx="4346494" cy="615553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ConcreteStrategy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implementace konkrétního algoritmu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5414211" y="951309"/>
            <a:ext cx="3096624" cy="615553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Strategy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společné rozhraní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177467" y="1222708"/>
            <a:ext cx="2277000" cy="1600500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Context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reference na konkrétní algoritmus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vykonává strategii, ale neví kterou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type="title"/>
          </p:nvPr>
        </p:nvSpPr>
        <p:spPr>
          <a:xfrm>
            <a:off x="1310585" y="308120"/>
            <a:ext cx="70473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Řešení - Strategy</a:t>
            </a:r>
            <a:endParaRPr b="1" sz="2400"/>
          </a:p>
        </p:txBody>
      </p:sp>
      <p:sp>
        <p:nvSpPr>
          <p:cNvPr id="134" name="Google Shape;134;p18"/>
          <p:cNvSpPr txBox="1"/>
          <p:nvPr>
            <p:ph idx="1" type="body"/>
          </p:nvPr>
        </p:nvSpPr>
        <p:spPr>
          <a:xfrm>
            <a:off x="812956" y="1009834"/>
            <a:ext cx="80520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/>
          </a:p>
        </p:txBody>
      </p:sp>
      <p:grpSp>
        <p:nvGrpSpPr>
          <p:cNvPr id="135" name="Google Shape;135;p18"/>
          <p:cNvGrpSpPr/>
          <p:nvPr/>
        </p:nvGrpSpPr>
        <p:grpSpPr>
          <a:xfrm>
            <a:off x="898480" y="566454"/>
            <a:ext cx="320378" cy="320378"/>
            <a:chOff x="1278900" y="2333250"/>
            <a:chExt cx="381175" cy="381175"/>
          </a:xfrm>
        </p:grpSpPr>
        <p:sp>
          <p:nvSpPr>
            <p:cNvPr id="136" name="Google Shape;136;p18"/>
            <p:cNvSpPr/>
            <p:nvPr/>
          </p:nvSpPr>
          <p:spPr>
            <a:xfrm>
              <a:off x="1278900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15254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8"/>
            <p:cNvSpPr/>
            <p:nvPr/>
          </p:nvSpPr>
          <p:spPr>
            <a:xfrm>
              <a:off x="13696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8"/>
            <p:cNvSpPr/>
            <p:nvPr/>
          </p:nvSpPr>
          <p:spPr>
            <a:xfrm>
              <a:off x="1369600" y="2604200"/>
              <a:ext cx="199750" cy="40825"/>
            </a:xfrm>
            <a:custGeom>
              <a:rect b="b" l="l" r="r" t="t"/>
              <a:pathLst>
                <a:path extrusionOk="0" fill="none" h="1633" w="799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0" name="Google Shape;140;p18"/>
          <p:cNvSpPr txBox="1"/>
          <p:nvPr/>
        </p:nvSpPr>
        <p:spPr>
          <a:xfrm>
            <a:off x="303000" y="1010725"/>
            <a:ext cx="4094100" cy="1350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interface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IPaymentStrategy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{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get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; 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decimal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4397100" y="1010725"/>
            <a:ext cx="4443900" cy="13506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CreditCardPayment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: 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IPaymentStrategy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=&gt;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"creditCard"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;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decimal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-US" sz="105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// Credit card payment logic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303000" y="2361325"/>
            <a:ext cx="8538000" cy="2666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class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PaymentProcessor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private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readonly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Dictionary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&lt;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IPaymentStrategy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&gt;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_strategies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;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PaymentProcessor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b="1"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IEnumerable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&lt;</a:t>
            </a:r>
            <a:r>
              <a:rPr b="1" lang="en-US" sz="1050">
                <a:solidFill>
                  <a:srgbClr val="267F99"/>
                </a:solidFill>
                <a:latin typeface="Consolas"/>
                <a:ea typeface="Consolas"/>
                <a:cs typeface="Consolas"/>
                <a:sym typeface="Consolas"/>
              </a:rPr>
              <a:t>IPaymentStrategy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&gt;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strategies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 </a:t>
            </a:r>
            <a:r>
              <a:rPr lang="en-US" sz="105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// Strategy dependency injection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_strategies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strategies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ToDictionary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=&gt;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StringComparer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OrdinalIgnoreCase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public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795E26"/>
                </a:solidFill>
                <a:latin typeface="Consolas"/>
                <a:ea typeface="Consolas"/>
                <a:cs typeface="Consolas"/>
                <a:sym typeface="Consolas"/>
              </a:rPr>
              <a:t>ProcessPayment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string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decimal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 {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b="1" lang="en-US" sz="105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_strategies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TryGetValue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out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var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strategy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)) { </a:t>
            </a:r>
            <a:r>
              <a:rPr lang="en-US" sz="105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// Choose the right strategy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    </a:t>
            </a:r>
            <a:r>
              <a:rPr b="1" lang="en-US" sz="105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strategy</a:t>
            </a:r>
            <a:r>
              <a:rPr lang="en-US" sz="1050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Process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userId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amount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b="1" lang="en-US" sz="1050">
                <a:solidFill>
                  <a:srgbClr val="AF00DB"/>
                </a:solidFill>
                <a:latin typeface="Consolas"/>
                <a:ea typeface="Consolas"/>
                <a:cs typeface="Consolas"/>
                <a:sym typeface="Consolas"/>
              </a:rPr>
              <a:t>throw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Exception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$"Unsupported payment method: {</a:t>
            </a:r>
            <a:r>
              <a:rPr lang="en-US" sz="1050">
                <a:solidFill>
                  <a:srgbClr val="001080"/>
                </a:solidFill>
                <a:latin typeface="Consolas"/>
                <a:ea typeface="Consolas"/>
                <a:cs typeface="Consolas"/>
                <a:sym typeface="Consolas"/>
              </a:rPr>
              <a:t>method</a:t>
            </a:r>
            <a:r>
              <a:rPr lang="en-US" sz="1050">
                <a:solidFill>
                  <a:srgbClr val="A31515"/>
                </a:solidFill>
                <a:latin typeface="Consolas"/>
                <a:ea typeface="Consolas"/>
                <a:cs typeface="Consolas"/>
                <a:sym typeface="Consolas"/>
              </a:rPr>
              <a:t>}"</a:t>
            </a: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    }</a:t>
            </a:r>
            <a:endParaRPr sz="1050">
              <a:solidFill>
                <a:srgbClr val="3B3B3B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050">
              <a:solidFill>
                <a:srgbClr val="0000FF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4838436" y="1378234"/>
            <a:ext cx="3096600" cy="615600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Strategy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společné rozhraní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4445844" y="2493598"/>
            <a:ext cx="4346400" cy="615600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ConcreteStrategy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implementace konkrétního algoritmu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>
            <p:ph type="title"/>
          </p:nvPr>
        </p:nvSpPr>
        <p:spPr>
          <a:xfrm>
            <a:off x="1310585" y="308120"/>
            <a:ext cx="7047300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Řešení - Strategy</a:t>
            </a:r>
            <a:endParaRPr b="1" sz="2400"/>
          </a:p>
        </p:txBody>
      </p:sp>
      <p:sp>
        <p:nvSpPr>
          <p:cNvPr id="150" name="Google Shape;150;p19"/>
          <p:cNvSpPr txBox="1"/>
          <p:nvPr>
            <p:ph idx="1" type="body"/>
          </p:nvPr>
        </p:nvSpPr>
        <p:spPr>
          <a:xfrm>
            <a:off x="812956" y="1009834"/>
            <a:ext cx="8052000" cy="9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/>
          </a:p>
        </p:txBody>
      </p:sp>
      <p:grpSp>
        <p:nvGrpSpPr>
          <p:cNvPr id="151" name="Google Shape;151;p19"/>
          <p:cNvGrpSpPr/>
          <p:nvPr/>
        </p:nvGrpSpPr>
        <p:grpSpPr>
          <a:xfrm>
            <a:off x="898480" y="566454"/>
            <a:ext cx="320378" cy="320378"/>
            <a:chOff x="1278900" y="2333250"/>
            <a:chExt cx="381175" cy="381175"/>
          </a:xfrm>
        </p:grpSpPr>
        <p:sp>
          <p:nvSpPr>
            <p:cNvPr id="152" name="Google Shape;152;p19"/>
            <p:cNvSpPr/>
            <p:nvPr/>
          </p:nvSpPr>
          <p:spPr>
            <a:xfrm>
              <a:off x="1278900" y="2333250"/>
              <a:ext cx="381175" cy="381175"/>
            </a:xfrm>
            <a:custGeom>
              <a:rect b="b" l="l" r="r" t="t"/>
              <a:pathLst>
                <a:path extrusionOk="0" fill="none" h="15247" w="15247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9"/>
            <p:cNvSpPr/>
            <p:nvPr/>
          </p:nvSpPr>
          <p:spPr>
            <a:xfrm>
              <a:off x="1525475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9"/>
            <p:cNvSpPr/>
            <p:nvPr/>
          </p:nvSpPr>
          <p:spPr>
            <a:xfrm>
              <a:off x="1369600" y="2503125"/>
              <a:ext cx="43875" cy="47525"/>
            </a:xfrm>
            <a:custGeom>
              <a:rect b="b" l="l" r="r" t="t"/>
              <a:pathLst>
                <a:path extrusionOk="0" fill="none" h="1901" w="1755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9"/>
            <p:cNvSpPr/>
            <p:nvPr/>
          </p:nvSpPr>
          <p:spPr>
            <a:xfrm>
              <a:off x="1369600" y="2604200"/>
              <a:ext cx="199750" cy="40825"/>
            </a:xfrm>
            <a:custGeom>
              <a:rect b="b" l="l" r="r" t="t"/>
              <a:pathLst>
                <a:path extrusionOk="0" fill="none" h="1633" w="799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cap="rnd" cmpd="sng" w="121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6" name="Google Shape;156;p19"/>
          <p:cNvSpPr txBox="1"/>
          <p:nvPr/>
        </p:nvSpPr>
        <p:spPr>
          <a:xfrm>
            <a:off x="303000" y="1677150"/>
            <a:ext cx="8538000" cy="17892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var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strategies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List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&lt;</a:t>
            </a:r>
            <a:r>
              <a:rPr b="1" lang="en-US" sz="1050">
                <a:solidFill>
                  <a:srgbClr val="267F9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IPaymentStrategy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&gt;{ </a:t>
            </a:r>
            <a:r>
              <a:rPr lang="en-US" sz="1050">
                <a:solidFill>
                  <a:srgbClr val="008000"/>
                </a:solidFill>
                <a:latin typeface="Consolas"/>
                <a:ea typeface="Consolas"/>
                <a:cs typeface="Consolas"/>
                <a:sym typeface="Consolas"/>
              </a:rPr>
              <a:t>// Register strategies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CreditCardPayment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PayPalPayment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(),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BitcoinPayment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var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processor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sz="1050"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new</a:t>
            </a:r>
            <a:r>
              <a:rPr b="1"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b="1" lang="en-US" sz="1050">
                <a:solidFill>
                  <a:srgbClr val="267F99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PaymentProcessor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strategies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);</a:t>
            </a:r>
            <a:endParaRPr sz="1050">
              <a:solidFill>
                <a:srgbClr val="3B3B3B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Console</a:t>
            </a:r>
            <a:r>
              <a:rPr lang="en-US" sz="1050"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WriteLine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001080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processor</a:t>
            </a:r>
            <a:r>
              <a:rPr lang="en-US" sz="1050"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b="1" lang="en-US" sz="1050">
                <a:solidFill>
                  <a:srgbClr val="795E26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ProcessPayment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05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"paypal"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05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"user123"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-US" sz="1050">
                <a:solidFill>
                  <a:srgbClr val="09865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100.0m</a:t>
            </a:r>
            <a:r>
              <a:rPr lang="en-US" sz="1050">
                <a:solidFill>
                  <a:srgbClr val="3B3B3B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));</a:t>
            </a:r>
            <a:endParaRPr b="1" sz="1050">
              <a:solidFill>
                <a:srgbClr val="0000FF"/>
              </a:solidFill>
              <a:highlight>
                <a:srgbClr val="FFFFFF"/>
              </a:highlight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/>
          <p:nvPr>
            <p:ph type="title"/>
          </p:nvPr>
        </p:nvSpPr>
        <p:spPr>
          <a:xfrm>
            <a:off x="1333144" y="-189"/>
            <a:ext cx="7047265" cy="70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-US" sz="2400"/>
              <a:t>Implementace - default strategy, templates</a:t>
            </a:r>
            <a:endParaRPr b="1" sz="2400"/>
          </a:p>
        </p:txBody>
      </p:sp>
      <p:sp>
        <p:nvSpPr>
          <p:cNvPr id="162" name="Google Shape;162;p20"/>
          <p:cNvSpPr txBox="1"/>
          <p:nvPr>
            <p:ph idx="1" type="body"/>
          </p:nvPr>
        </p:nvSpPr>
        <p:spPr>
          <a:xfrm>
            <a:off x="843035" y="3175518"/>
            <a:ext cx="6818666" cy="9379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63" name="Google Shape;163;p20"/>
          <p:cNvSpPr/>
          <p:nvPr/>
        </p:nvSpPr>
        <p:spPr>
          <a:xfrm>
            <a:off x="983460" y="233804"/>
            <a:ext cx="356204" cy="356204"/>
          </a:xfrm>
          <a:custGeom>
            <a:rect b="b" l="l" r="r" t="t"/>
            <a:pathLst>
              <a:path extrusionOk="0" fill="none" h="16952" w="16952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cap="rnd" cmpd="sng" w="121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843035" y="824001"/>
            <a:ext cx="5636142" cy="1600438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class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Context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{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private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Strategy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strategy;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public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Context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(Strategy strategy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= defaultStrategy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b="0" i="0" sz="1400" u="none" cap="none" strike="noStrike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	=&gt; setStrategy(strategy);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 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/>
          </a:p>
        </p:txBody>
      </p:sp>
      <p:sp>
        <p:nvSpPr>
          <p:cNvPr id="165" name="Google Shape;165;p20"/>
          <p:cNvSpPr txBox="1"/>
          <p:nvPr/>
        </p:nvSpPr>
        <p:spPr>
          <a:xfrm>
            <a:off x="4572000" y="2599863"/>
            <a:ext cx="3860983" cy="2031325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template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&lt;class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AStrategy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&gt;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class Context {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void Operation {     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      theStrategy.DoAlgortihm();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}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7F7F7F"/>
                </a:solidFill>
                <a:latin typeface="Consolas"/>
                <a:ea typeface="Consolas"/>
                <a:cs typeface="Consolas"/>
                <a:sym typeface="Consolas"/>
              </a:rPr>
              <a:t>    // ...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private: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        </a:t>
            </a:r>
            <a:r>
              <a:rPr b="1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AStrategy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theStrategy;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};</a:t>
            </a:r>
            <a:endParaRPr/>
          </a:p>
        </p:txBody>
      </p:sp>
      <p:sp>
        <p:nvSpPr>
          <p:cNvPr id="166" name="Google Shape;166;p20"/>
          <p:cNvSpPr txBox="1"/>
          <p:nvPr/>
        </p:nvSpPr>
        <p:spPr>
          <a:xfrm>
            <a:off x="3595841" y="4046413"/>
            <a:ext cx="901563" cy="584775"/>
          </a:xfrm>
          <a:prstGeom prst="rect">
            <a:avLst/>
          </a:prstGeom>
          <a:noFill/>
          <a:ln cap="flat" cmpd="sng" w="9525">
            <a:solidFill>
              <a:srgbClr val="447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compile time 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ordelia template">
  <a:themeElements>
    <a:clrScheme name="Custom 347">
      <a:dk1>
        <a:srgbClr val="263238"/>
      </a:dk1>
      <a:lt1>
        <a:srgbClr val="FFFFFF"/>
      </a:lt1>
      <a:dk2>
        <a:srgbClr val="607D8B"/>
      </a:dk2>
      <a:lt2>
        <a:srgbClr val="ECEFF1"/>
      </a:lt2>
      <a:accent1>
        <a:srgbClr val="0091EA"/>
      </a:accent1>
      <a:accent2>
        <a:srgbClr val="0053A3"/>
      </a:accent2>
      <a:accent3>
        <a:srgbClr val="607D8B"/>
      </a:accent3>
      <a:accent4>
        <a:srgbClr val="CFD8DC"/>
      </a:accent4>
      <a:accent5>
        <a:srgbClr val="ECEFF1"/>
      </a:accent5>
      <a:accent6>
        <a:srgbClr val="ACDBF8"/>
      </a:accent6>
      <a:hlink>
        <a:srgbClr val="0091E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