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</p:sldMasterIdLst>
  <p:notesMasterIdLst>
    <p:notesMasterId r:id="rId13"/>
  </p:notesMasterIdLst>
  <p:sldIdLst>
    <p:sldId id="256" r:id="rId3"/>
    <p:sldId id="274" r:id="rId4"/>
    <p:sldId id="276" r:id="rId5"/>
    <p:sldId id="277" r:id="rId6"/>
    <p:sldId id="278" r:id="rId7"/>
    <p:sldId id="279" r:id="rId8"/>
    <p:sldId id="280" r:id="rId9"/>
    <p:sldId id="282" r:id="rId10"/>
    <p:sldId id="281" r:id="rId11"/>
    <p:sldId id="28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7979"/>
    <a:srgbClr val="FF9393"/>
    <a:srgbClr val="FFBDBD"/>
    <a:srgbClr val="FFCCCC"/>
    <a:srgbClr val="008000"/>
    <a:srgbClr val="456A1C"/>
    <a:srgbClr val="ECF7FE"/>
    <a:srgbClr val="E6A21A"/>
    <a:srgbClr val="EDF9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99" autoAdjust="0"/>
    <p:restoredTop sz="88326" autoAdjust="0"/>
  </p:normalViewPr>
  <p:slideViewPr>
    <p:cSldViewPr snapToGrid="0">
      <p:cViewPr varScale="1">
        <p:scale>
          <a:sx n="146" d="100"/>
          <a:sy n="146" d="100"/>
        </p:scale>
        <p:origin x="125" y="739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EF80F3-9C1D-4126-8F9D-17F3367548B5}" type="datetimeFigureOut">
              <a:rPr lang="en-US" smtClean="0"/>
              <a:t>4/14/2023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3BF09E-1E28-41A0-9780-531B32293C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07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BF09E-1E28-41A0-9780-531B32293CE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288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gradFill>
          <a:gsLst>
            <a:gs pos="55000">
              <a:schemeClr val="accent1">
                <a:lumMod val="5000"/>
                <a:lumOff val="95000"/>
              </a:schemeClr>
            </a:gs>
            <a:gs pos="25000">
              <a:schemeClr val="accent1">
                <a:lumMod val="45000"/>
                <a:lumOff val="55000"/>
              </a:schemeClr>
            </a:gs>
            <a:gs pos="0">
              <a:schemeClr val="accent1">
                <a:lumMod val="45000"/>
                <a:lumOff val="5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598177"/>
            <a:ext cx="7772400" cy="890124"/>
          </a:xfrm>
        </p:spPr>
        <p:txBody>
          <a:bodyPr anchor="b">
            <a:normAutofit/>
          </a:bodyPr>
          <a:lstStyle>
            <a:lvl1pPr algn="l">
              <a:defRPr sz="4400">
                <a:latin typeface="+mj-lt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820074" y="3209574"/>
            <a:ext cx="5638126" cy="165576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 flipV="1">
            <a:off x="2820074" y="3155894"/>
            <a:ext cx="4236181" cy="8092"/>
          </a:xfrm>
          <a:prstGeom prst="line">
            <a:avLst/>
          </a:prstGeom>
          <a:ln w="25400">
            <a:solidFill>
              <a:srgbClr val="E6A2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6205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cs-CZ" dirty="0"/>
              <a:t>T</a:t>
            </a:r>
            <a:r>
              <a:rPr lang="en-US" dirty="0" err="1"/>
              <a:t>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 hasCustomPrompt="1"/>
          </p:nvPr>
        </p:nvSpPr>
        <p:spPr>
          <a:xfrm>
            <a:off x="44506" y="594765"/>
            <a:ext cx="9046485" cy="6263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7800" indent="-177800">
              <a:buClr>
                <a:srgbClr val="0070C0"/>
              </a:buClr>
              <a:buFont typeface="Arial" panose="020B0604020202020204" pitchFamily="34" charset="0"/>
              <a:buChar char="•"/>
              <a:defRPr/>
            </a:lvl1pPr>
            <a:lvl2pPr marL="357188" indent="-179388">
              <a:buClr>
                <a:srgbClr val="0070C0"/>
              </a:buClr>
              <a:defRPr/>
            </a:lvl2pPr>
            <a:lvl3pPr marL="539750" indent="-182563">
              <a:buClr>
                <a:srgbClr val="0070C0"/>
              </a:buClr>
              <a:defRPr/>
            </a:lvl3pPr>
            <a:lvl4pPr marL="717550" indent="-177800">
              <a:buClr>
                <a:srgbClr val="0070C0"/>
              </a:buClr>
              <a:defRPr/>
            </a:lvl4pPr>
            <a:lvl5pPr marL="896938" indent="-179388">
              <a:buClr>
                <a:srgbClr val="0070C0"/>
              </a:buClr>
              <a:defRPr/>
            </a:lvl5pPr>
          </a:lstStyle>
          <a:p>
            <a:pPr lvl="0"/>
            <a:r>
              <a:rPr lang="cs-CZ" dirty="0"/>
              <a:t>First level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5619919" y="755374"/>
            <a:ext cx="3471072" cy="1292662"/>
          </a:xfrm>
          <a:prstGeom prst="rect">
            <a:avLst/>
          </a:prstGeom>
          <a:solidFill>
            <a:srgbClr val="ECF7FE"/>
          </a:solidFill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class sentence {</a:t>
            </a:r>
          </a:p>
          <a:p>
            <a:r>
              <a:rPr lang="en-US" sz="13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urier New" pitchFamily="49" charset="0"/>
              </a:rPr>
              <a:t>public: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struct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en-US" sz="1300" b="1" dirty="0" err="1">
                <a:latin typeface="Consolas" panose="020B0609020204030204" pitchFamily="49" charset="0"/>
                <a:cs typeface="Courier New" pitchFamily="49" charset="0"/>
              </a:rPr>
              <a:t>const_iterator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{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  char operator</a:t>
            </a:r>
            <a:r>
              <a:rPr lang="en-US" sz="1300" b="1" dirty="0">
                <a:latin typeface="Consolas" panose="020B0609020204030204" pitchFamily="49" charset="0"/>
                <a:cs typeface="Courier New" pitchFamily="49" charset="0"/>
              </a:rPr>
              <a:t>*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()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const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;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  void operator</a:t>
            </a:r>
            <a:r>
              <a:rPr lang="en-US" sz="1300" b="1" dirty="0">
                <a:latin typeface="Consolas" panose="020B0609020204030204" pitchFamily="49" charset="0"/>
                <a:cs typeface="Courier New" pitchFamily="49" charset="0"/>
              </a:rPr>
              <a:t>++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() { ++index_; }</a:t>
            </a:r>
            <a:endParaRPr lang="cs-CZ" sz="1300" dirty="0">
              <a:latin typeface="Consolas" panose="020B0609020204030204" pitchFamily="49" charset="0"/>
              <a:cs typeface="Courier New" pitchFamily="49" charset="0"/>
            </a:endParaRP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};</a:t>
            </a:r>
          </a:p>
        </p:txBody>
      </p:sp>
      <p:sp>
        <p:nvSpPr>
          <p:cNvPr id="5" name="Rectangular Callout 4"/>
          <p:cNvSpPr/>
          <p:nvPr userDrawn="1"/>
        </p:nvSpPr>
        <p:spPr>
          <a:xfrm>
            <a:off x="7188621" y="2221966"/>
            <a:ext cx="848139" cy="274291"/>
          </a:xfrm>
          <a:prstGeom prst="wedgeRectCallout">
            <a:avLst>
              <a:gd name="adj1" fmla="val -104495"/>
              <a:gd name="adj2" fmla="val -164474"/>
            </a:avLst>
          </a:prstGeom>
          <a:solidFill>
            <a:srgbClr val="F6FFED"/>
          </a:solidFill>
          <a:ln w="25400">
            <a:solidFill>
              <a:srgbClr val="CCE9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456A1C"/>
                </a:solidFill>
                <a:latin typeface="+mj-lt"/>
              </a:rPr>
              <a:t>callout</a:t>
            </a:r>
          </a:p>
        </p:txBody>
      </p:sp>
    </p:spTree>
    <p:extLst>
      <p:ext uri="{BB962C8B-B14F-4D97-AF65-F5344CB8AC3E}">
        <p14:creationId xmlns:p14="http://schemas.microsoft.com/office/powerpoint/2010/main" val="884847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bg>
      <p:bgPr>
        <a:gradFill>
          <a:gsLst>
            <a:gs pos="55000">
              <a:schemeClr val="accent1">
                <a:lumMod val="5000"/>
                <a:lumOff val="95000"/>
              </a:schemeClr>
            </a:gs>
            <a:gs pos="25000">
              <a:schemeClr val="accent1">
                <a:lumMod val="45000"/>
                <a:lumOff val="55000"/>
              </a:schemeClr>
            </a:gs>
            <a:gs pos="0">
              <a:schemeClr val="accent1">
                <a:lumMod val="45000"/>
                <a:lumOff val="5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820074" y="2375462"/>
            <a:ext cx="5638126" cy="890124"/>
          </a:xfrm>
        </p:spPr>
        <p:txBody>
          <a:bodyPr anchor="b">
            <a:normAutofit/>
          </a:bodyPr>
          <a:lstStyle>
            <a:lvl1pPr algn="l">
              <a:defRPr sz="4400">
                <a:latin typeface="+mj-lt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820074" y="3399692"/>
            <a:ext cx="5638126" cy="1465644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2820074" y="3155894"/>
            <a:ext cx="4236181" cy="8092"/>
          </a:xfrm>
          <a:prstGeom prst="line">
            <a:avLst/>
          </a:prstGeom>
          <a:ln w="25400">
            <a:solidFill>
              <a:srgbClr val="E6A2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4745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92704" y="577294"/>
            <a:ext cx="8971233" cy="6202750"/>
          </a:xfrm>
        </p:spPr>
        <p:txBody>
          <a:bodyPr/>
          <a:lstStyle>
            <a:lvl1pPr marL="180975" indent="-180975">
              <a:defRPr sz="2000"/>
            </a:lvl1pPr>
            <a:lvl2pPr marL="358775" indent="-177800">
              <a:defRPr/>
            </a:lvl2pPr>
            <a:lvl3pPr marL="539750" indent="-180975">
              <a:defRPr/>
            </a:lvl3pPr>
            <a:lvl4pPr marL="715963" indent="-176213">
              <a:defRPr/>
            </a:lvl4pPr>
            <a:lvl5pPr marL="896938" indent="-180975">
              <a:defRPr/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cs-CZ" dirty="0"/>
              <a:t>T</a:t>
            </a:r>
            <a:r>
              <a:rPr lang="en-US" dirty="0" err="1"/>
              <a:t>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4426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8000">
              <a:schemeClr val="accent1">
                <a:lumMod val="5000"/>
                <a:lumOff val="95000"/>
              </a:schemeClr>
            </a:gs>
            <a:gs pos="4000">
              <a:schemeClr val="accent1">
                <a:lumMod val="45000"/>
                <a:lumOff val="55000"/>
              </a:schemeClr>
            </a:gs>
            <a:gs pos="0">
              <a:schemeClr val="accent1">
                <a:lumMod val="45000"/>
                <a:lumOff val="5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64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668977"/>
            <a:ext cx="9144000" cy="61890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65399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8000">
              <a:schemeClr val="accent1">
                <a:lumMod val="5000"/>
                <a:lumOff val="95000"/>
              </a:schemeClr>
            </a:gs>
            <a:gs pos="4000">
              <a:schemeClr val="accent1">
                <a:lumMod val="45000"/>
                <a:lumOff val="55000"/>
              </a:schemeClr>
            </a:gs>
            <a:gs pos="0">
              <a:schemeClr val="accent1">
                <a:lumMod val="45000"/>
                <a:lumOff val="5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64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668977"/>
            <a:ext cx="9144000" cy="61890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14887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20074" y="2129624"/>
            <a:ext cx="4977378" cy="890124"/>
          </a:xfrm>
        </p:spPr>
        <p:txBody>
          <a:bodyPr/>
          <a:lstStyle/>
          <a:p>
            <a:r>
              <a:rPr lang="en-US" dirty="0"/>
              <a:t>Template Method</a:t>
            </a:r>
          </a:p>
        </p:txBody>
      </p:sp>
    </p:spTree>
    <p:extLst>
      <p:ext uri="{BB962C8B-B14F-4D97-AF65-F5344CB8AC3E}">
        <p14:creationId xmlns:p14="http://schemas.microsoft.com/office/powerpoint/2010/main" val="4583831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7BE4A10-3A31-0439-FD72-06E93307B27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2705" y="577294"/>
            <a:ext cx="4356988" cy="6202750"/>
          </a:xfrm>
        </p:spPr>
        <p:txBody>
          <a:bodyPr/>
          <a:lstStyle/>
          <a:p>
            <a:r>
              <a:rPr lang="cs-CZ" dirty="0">
                <a:solidFill>
                  <a:srgbClr val="00B05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Wingdings" panose="05000000000000000000" pitchFamily="2" charset="2"/>
              </a:rPr>
              <a:t></a:t>
            </a:r>
            <a:r>
              <a:rPr lang="cs-CZ" dirty="0"/>
              <a:t> výhody</a:t>
            </a:r>
          </a:p>
          <a:p>
            <a:pPr lvl="1"/>
            <a:r>
              <a:rPr lang="cs-CZ" dirty="0"/>
              <a:t>eliminace copy</a:t>
            </a:r>
            <a:r>
              <a:rPr lang="en-US" dirty="0"/>
              <a:t>-and-paste</a:t>
            </a:r>
          </a:p>
          <a:p>
            <a:pPr lvl="1"/>
            <a:r>
              <a:rPr lang="cs-CZ" dirty="0"/>
              <a:t>vynucení pevné struktury algoritmu</a:t>
            </a:r>
          </a:p>
          <a:p>
            <a:pPr lvl="1"/>
            <a:r>
              <a:rPr lang="cs-CZ" dirty="0"/>
              <a:t>definice vhodných míst pro rozšíření</a:t>
            </a:r>
          </a:p>
          <a:p>
            <a:endParaRPr lang="cs-CZ" dirty="0"/>
          </a:p>
          <a:p>
            <a:r>
              <a:rPr lang="cs-CZ" dirty="0">
                <a:solidFill>
                  <a:srgbClr val="FFC00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Wingdings" panose="05000000000000000000" pitchFamily="2" charset="2"/>
              </a:rPr>
              <a:t></a:t>
            </a:r>
            <a:r>
              <a:rPr lang="cs-CZ" dirty="0"/>
              <a:t> trade</a:t>
            </a:r>
            <a:r>
              <a:rPr lang="en-US" dirty="0"/>
              <a:t>-</a:t>
            </a:r>
            <a:r>
              <a:rPr lang="cs-CZ" dirty="0"/>
              <a:t>off</a:t>
            </a:r>
            <a:endParaRPr lang="en-US" dirty="0"/>
          </a:p>
          <a:p>
            <a:pPr lvl="1"/>
            <a:r>
              <a:rPr lang="en-US" dirty="0"/>
              <a:t>po</a:t>
            </a:r>
            <a:r>
              <a:rPr lang="cs-CZ" dirty="0"/>
              <a:t>čet primitivních operací</a:t>
            </a:r>
          </a:p>
          <a:p>
            <a:endParaRPr lang="cs-CZ" dirty="0"/>
          </a:p>
          <a:p>
            <a:r>
              <a:rPr lang="cs-CZ" dirty="0">
                <a:solidFill>
                  <a:srgbClr val="C0000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Wingdings" panose="05000000000000000000" pitchFamily="2" charset="2"/>
              </a:rPr>
              <a:t></a:t>
            </a:r>
            <a:r>
              <a:rPr lang="cs-CZ" dirty="0"/>
              <a:t> nevýhody</a:t>
            </a:r>
            <a:endParaRPr lang="en-US" dirty="0"/>
          </a:p>
          <a:p>
            <a:pPr lvl="1"/>
            <a:r>
              <a:rPr lang="en-US" dirty="0"/>
              <a:t>r</a:t>
            </a:r>
            <a:r>
              <a:rPr lang="cs-CZ" dirty="0"/>
              <a:t>ozdrobenost</a:t>
            </a:r>
          </a:p>
          <a:p>
            <a:pPr lvl="2"/>
            <a:r>
              <a:rPr lang="cs-CZ" dirty="0"/>
              <a:t>fragmenty kódu jsou vytržené z kontextu</a:t>
            </a:r>
          </a:p>
          <a:p>
            <a:pPr lvl="1"/>
            <a:r>
              <a:rPr lang="en-US" dirty="0"/>
              <a:t>s</a:t>
            </a:r>
            <a:r>
              <a:rPr lang="cs-CZ" dirty="0"/>
              <a:t>ložitější přidávání nových funkcí</a:t>
            </a:r>
          </a:p>
          <a:p>
            <a:pPr lvl="2"/>
            <a:r>
              <a:rPr lang="cs-CZ" dirty="0"/>
              <a:t>změna algoritmu vyžaduje změnu předka</a:t>
            </a:r>
          </a:p>
          <a:p>
            <a:pPr lvl="2"/>
            <a:r>
              <a:rPr lang="en-US" dirty="0"/>
              <a:t>z</a:t>
            </a:r>
            <a:r>
              <a:rPr lang="cs-CZ" dirty="0"/>
              <a:t>ásadnější změny - změna všech potomků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CD1369A-E854-95A4-049F-3E0B0B9F2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</a:t>
            </a:r>
            <a:r>
              <a:rPr lang="en-US" dirty="0" err="1"/>
              <a:t>hrnut</a:t>
            </a:r>
            <a:r>
              <a:rPr lang="cs-CZ" dirty="0"/>
              <a:t>í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A70735D3-A077-4E55-4264-BAC1B89F574D}"/>
              </a:ext>
            </a:extLst>
          </p:cNvPr>
          <p:cNvSpPr txBox="1">
            <a:spLocks/>
          </p:cNvSpPr>
          <p:nvPr/>
        </p:nvSpPr>
        <p:spPr>
          <a:xfrm>
            <a:off x="4315735" y="577294"/>
            <a:ext cx="4748202" cy="6202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0975" indent="-180975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8775" indent="-1778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indent="-1809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5963" indent="-1762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809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/>
              <a:t>😱 problém</a:t>
            </a:r>
          </a:p>
          <a:p>
            <a:pPr lvl="1"/>
            <a:r>
              <a:rPr lang="cs-CZ" dirty="0"/>
              <a:t>definice kostry obecného algoritmu</a:t>
            </a:r>
          </a:p>
          <a:p>
            <a:pPr lvl="1"/>
            <a:r>
              <a:rPr lang="cs-CZ" dirty="0"/>
              <a:t>pevná struktura, měnitelné detialy</a:t>
            </a:r>
          </a:p>
          <a:p>
            <a:pPr lvl="1"/>
            <a:r>
              <a:rPr lang="en-US" b="1" dirty="0">
                <a:solidFill>
                  <a:srgbClr val="C00000"/>
                </a:solidFill>
                <a:sym typeface="Wingdings 2" panose="05020102010507070707" pitchFamily="18" charset="2"/>
              </a:rPr>
              <a:t></a:t>
            </a:r>
            <a:r>
              <a:rPr lang="en-US" dirty="0"/>
              <a:t> </a:t>
            </a:r>
            <a:r>
              <a:rPr lang="cs-CZ" dirty="0"/>
              <a:t>copy</a:t>
            </a:r>
            <a:r>
              <a:rPr lang="en-US" dirty="0"/>
              <a:t>-</a:t>
            </a:r>
            <a:r>
              <a:rPr lang="cs-CZ" dirty="0"/>
              <a:t>and</a:t>
            </a:r>
            <a:r>
              <a:rPr lang="en-US" dirty="0"/>
              <a:t>-</a:t>
            </a:r>
            <a:r>
              <a:rPr lang="cs-CZ" dirty="0"/>
              <a:t>paste</a:t>
            </a:r>
          </a:p>
          <a:p>
            <a:endParaRPr lang="cs-CZ" dirty="0"/>
          </a:p>
          <a:p>
            <a:r>
              <a:rPr lang="cs-CZ" dirty="0"/>
              <a:t>😍 řešení</a:t>
            </a:r>
          </a:p>
          <a:p>
            <a:pPr lvl="1"/>
            <a:r>
              <a:rPr lang="cs-CZ" dirty="0"/>
              <a:t>základní třída implementuje kostru algoritmu</a:t>
            </a:r>
          </a:p>
          <a:p>
            <a:pPr lvl="1"/>
            <a:r>
              <a:rPr lang="cs-CZ" dirty="0"/>
              <a:t>podtřída implementuje jednotlivé kroky</a:t>
            </a:r>
          </a:p>
          <a:p>
            <a:endParaRPr lang="cs-CZ" dirty="0"/>
          </a:p>
          <a:p>
            <a:r>
              <a:rPr lang="cs-CZ" dirty="0"/>
              <a:t>👫 související NV</a:t>
            </a:r>
          </a:p>
          <a:p>
            <a:pPr lvl="1"/>
            <a:r>
              <a:rPr lang="cs-CZ" dirty="0"/>
              <a:t>Strategy</a:t>
            </a:r>
          </a:p>
          <a:p>
            <a:pPr lvl="2"/>
            <a:r>
              <a:rPr lang="cs-CZ" dirty="0"/>
              <a:t>změna celého algoritmu delegací</a:t>
            </a:r>
          </a:p>
          <a:p>
            <a:pPr lvl="1"/>
            <a:r>
              <a:rPr lang="cs-CZ" dirty="0"/>
              <a:t>Factory method</a:t>
            </a:r>
          </a:p>
          <a:p>
            <a:pPr lvl="2"/>
            <a:r>
              <a:rPr lang="cs-CZ" dirty="0"/>
              <a:t>může sloužit i jako primitivní operace</a:t>
            </a:r>
          </a:p>
          <a:p>
            <a:pPr lvl="2"/>
            <a:r>
              <a:rPr lang="cs-CZ" dirty="0"/>
              <a:t>např. DoCreateFile()</a:t>
            </a:r>
          </a:p>
        </p:txBody>
      </p:sp>
    </p:spTree>
    <p:extLst>
      <p:ext uri="{BB962C8B-B14F-4D97-AF65-F5344CB8AC3E}">
        <p14:creationId xmlns:p14="http://schemas.microsoft.com/office/powerpoint/2010/main" val="746764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ECA684D-2D27-C848-286C-EEDD70F17CAA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s-CZ" dirty="0"/>
              <a:t>Čaj</a:t>
            </a:r>
          </a:p>
          <a:p>
            <a:pPr marL="523875" lvl="1" indent="-342900">
              <a:buFont typeface="+mj-lt"/>
              <a:buAutoNum type="arabicPeriod"/>
            </a:pPr>
            <a:r>
              <a:rPr lang="cs-CZ" dirty="0"/>
              <a:t>uvař vodu</a:t>
            </a:r>
          </a:p>
          <a:p>
            <a:pPr marL="180975" lvl="1" indent="0">
              <a:buNone/>
            </a:pPr>
            <a:r>
              <a:rPr lang="cs-CZ" dirty="0">
                <a:solidFill>
                  <a:srgbClr val="FF9393"/>
                </a:solidFill>
              </a:rPr>
              <a:t>	</a:t>
            </a:r>
            <a:r>
              <a:rPr lang="cs-CZ" dirty="0">
                <a:solidFill>
                  <a:srgbClr val="FF7979"/>
                </a:solidFill>
              </a:rPr>
              <a:t>umyj nádobí</a:t>
            </a:r>
          </a:p>
          <a:p>
            <a:pPr marL="523875" lvl="1" indent="-342900">
              <a:buFont typeface="+mj-lt"/>
              <a:buAutoNum type="arabicPeriod" startAt="2"/>
            </a:pPr>
            <a:r>
              <a:rPr lang="cs-CZ" dirty="0"/>
              <a:t>dej do hrnku sáček čaje</a:t>
            </a:r>
          </a:p>
          <a:p>
            <a:pPr marL="523875" lvl="1" indent="-342900">
              <a:buFont typeface="+mj-lt"/>
              <a:buAutoNum type="arabicPeriod" startAt="2"/>
            </a:pPr>
            <a:r>
              <a:rPr lang="cs-CZ" dirty="0"/>
              <a:t>zalij hrnek</a:t>
            </a:r>
          </a:p>
          <a:p>
            <a:pPr marL="523875" lvl="1" indent="-342900">
              <a:buFont typeface="+mj-lt"/>
              <a:buAutoNum type="arabicPeriod" startAt="2"/>
            </a:pPr>
            <a:r>
              <a:rPr lang="cs-CZ" dirty="0"/>
              <a:t>přisyp cukr a citrón</a:t>
            </a:r>
            <a:endParaRPr lang="en-US" dirty="0"/>
          </a:p>
          <a:p>
            <a:endParaRPr lang="en-US" dirty="0"/>
          </a:p>
          <a:p>
            <a:r>
              <a:rPr lang="cs-CZ" dirty="0"/>
              <a:t>Káva</a:t>
            </a:r>
          </a:p>
          <a:p>
            <a:pPr marL="523875" lvl="1" indent="-342900">
              <a:buFont typeface="+mj-lt"/>
              <a:buAutoNum type="arabicPeriod"/>
            </a:pPr>
            <a:r>
              <a:rPr lang="cs-CZ" dirty="0"/>
              <a:t>uvař vodu</a:t>
            </a:r>
          </a:p>
          <a:p>
            <a:pPr marL="180975" lvl="1" indent="0">
              <a:buNone/>
            </a:pPr>
            <a:r>
              <a:rPr lang="cs-CZ" dirty="0"/>
              <a:t>	</a:t>
            </a:r>
            <a:r>
              <a:rPr lang="cs-CZ" dirty="0">
                <a:solidFill>
                  <a:srgbClr val="FF7979"/>
                </a:solidFill>
              </a:rPr>
              <a:t>zalaškuj se zákazníkem</a:t>
            </a:r>
          </a:p>
          <a:p>
            <a:pPr marL="523875" lvl="1" indent="-342900">
              <a:buFont typeface="+mj-lt"/>
              <a:buAutoNum type="arabicPeriod" startAt="2"/>
            </a:pPr>
            <a:r>
              <a:rPr lang="cs-CZ" dirty="0"/>
              <a:t>nasyp kávu do hrnku</a:t>
            </a:r>
          </a:p>
          <a:p>
            <a:pPr marL="523875" lvl="1" indent="-342900">
              <a:buFont typeface="+mj-lt"/>
              <a:buAutoNum type="arabicPeriod" startAt="2"/>
            </a:pPr>
            <a:r>
              <a:rPr lang="cs-CZ" dirty="0"/>
              <a:t>zalij hrnek</a:t>
            </a:r>
          </a:p>
          <a:p>
            <a:pPr marL="523875" lvl="1" indent="-342900">
              <a:buFont typeface="+mj-lt"/>
              <a:buAutoNum type="arabicPeriod" startAt="2"/>
            </a:pPr>
            <a:r>
              <a:rPr lang="cs-CZ" dirty="0"/>
              <a:t>přidej cukr nebo mléko</a:t>
            </a:r>
          </a:p>
          <a:p>
            <a:endParaRPr lang="cs-CZ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883C63E-0150-B506-5A74-57C726484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</a:t>
            </a:r>
            <a:r>
              <a:rPr lang="cs-CZ" dirty="0"/>
              <a:t>říklad</a:t>
            </a:r>
            <a:r>
              <a:rPr lang="en-US" dirty="0"/>
              <a:t> z</a:t>
            </a:r>
            <a:r>
              <a:rPr lang="cs-CZ" dirty="0"/>
              <a:t>e života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C02298-09BF-2DF2-7E76-556DDD9480F4}"/>
              </a:ext>
            </a:extLst>
          </p:cNvPr>
          <p:cNvSpPr txBox="1"/>
          <p:nvPr/>
        </p:nvSpPr>
        <p:spPr>
          <a:xfrm>
            <a:off x="4794969" y="2054772"/>
            <a:ext cx="1947025" cy="1292662"/>
          </a:xfrm>
          <a:prstGeom prst="rect">
            <a:avLst/>
          </a:prstGeom>
          <a:solidFill>
            <a:srgbClr val="ECF7FE"/>
          </a:solidFill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uvař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vodu</a:t>
            </a:r>
            <a:endParaRPr lang="en-US" sz="1300" dirty="0">
              <a:latin typeface="Consolas" panose="020B0609020204030204" pitchFamily="49" charset="0"/>
              <a:cs typeface="Courier New" pitchFamily="49" charset="0"/>
            </a:endParaRPr>
          </a:p>
          <a:p>
            <a:endParaRPr lang="en-US" sz="1300" dirty="0">
              <a:latin typeface="Consolas" panose="020B0609020204030204" pitchFamily="49" charset="0"/>
              <a:cs typeface="Courier New" pitchFamily="49" charset="0"/>
            </a:endParaRPr>
          </a:p>
          <a:p>
            <a:endParaRPr lang="en-US" sz="1300" dirty="0">
              <a:latin typeface="Consolas" panose="020B0609020204030204" pitchFamily="49" charset="0"/>
              <a:cs typeface="Courier New" pitchFamily="49" charset="0"/>
            </a:endParaRPr>
          </a:p>
          <a:p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dej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základ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do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hrnku</a:t>
            </a:r>
            <a:endParaRPr lang="en-US" sz="1300" dirty="0">
              <a:latin typeface="Consolas" panose="020B0609020204030204" pitchFamily="49" charset="0"/>
              <a:cs typeface="Courier New" pitchFamily="49" charset="0"/>
            </a:endParaRPr>
          </a:p>
          <a:p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zalij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hrnek</a:t>
            </a:r>
            <a:endParaRPr lang="en-US" sz="1300" dirty="0">
              <a:latin typeface="Consolas" panose="020B0609020204030204" pitchFamily="49" charset="0"/>
              <a:cs typeface="Courier New" pitchFamily="49" charset="0"/>
            </a:endParaRPr>
          </a:p>
          <a:p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přidej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doplňky</a:t>
            </a:r>
            <a:endParaRPr lang="en-US" sz="1300" dirty="0">
              <a:latin typeface="Consolas" panose="020B0609020204030204" pitchFamily="49" charset="0"/>
              <a:cs typeface="Courier New" pitchFamily="49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03E1F76-E736-3D1B-1CF9-CCEA9E1ACB5D}"/>
              </a:ext>
            </a:extLst>
          </p:cNvPr>
          <p:cNvSpPr txBox="1"/>
          <p:nvPr/>
        </p:nvSpPr>
        <p:spPr>
          <a:xfrm>
            <a:off x="6005016" y="3550706"/>
            <a:ext cx="2122226" cy="492443"/>
          </a:xfrm>
          <a:prstGeom prst="rect">
            <a:avLst/>
          </a:prstGeom>
          <a:solidFill>
            <a:srgbClr val="ECF7FE"/>
          </a:solidFill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základ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: 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vložit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čaj</a:t>
            </a:r>
            <a:br>
              <a:rPr lang="en-US" sz="1300" dirty="0">
                <a:latin typeface="Consolas" panose="020B0609020204030204" pitchFamily="49" charset="0"/>
                <a:cs typeface="Courier New" pitchFamily="49" charset="0"/>
              </a:rPr>
            </a:b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doplňky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: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cukr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,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citrón</a:t>
            </a:r>
            <a:endParaRPr lang="en-US" sz="1300" dirty="0">
              <a:latin typeface="Consolas" panose="020B0609020204030204" pitchFamily="49" charset="0"/>
              <a:cs typeface="Courier New" pitchFamily="49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C452DE9-87F4-C59C-F0F7-0CBEF52A2631}"/>
              </a:ext>
            </a:extLst>
          </p:cNvPr>
          <p:cNvSpPr txBox="1"/>
          <p:nvPr/>
        </p:nvSpPr>
        <p:spPr>
          <a:xfrm>
            <a:off x="6005016" y="4269605"/>
            <a:ext cx="2122226" cy="492443"/>
          </a:xfrm>
          <a:prstGeom prst="rect">
            <a:avLst/>
          </a:prstGeom>
          <a:solidFill>
            <a:srgbClr val="ECF7FE"/>
          </a:solidFill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základ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: 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nasypat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kávu</a:t>
            </a:r>
            <a:br>
              <a:rPr lang="en-US" sz="1300" dirty="0">
                <a:latin typeface="Consolas" panose="020B0609020204030204" pitchFamily="49" charset="0"/>
                <a:cs typeface="Courier New" pitchFamily="49" charset="0"/>
              </a:rPr>
            </a:b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dopňky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: 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cukr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,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mléko</a:t>
            </a:r>
            <a:endParaRPr lang="en-US" sz="1300" dirty="0">
              <a:latin typeface="Consolas" panose="020B0609020204030204" pitchFamily="49" charset="0"/>
              <a:cs typeface="Courier New" pitchFamily="49" charset="0"/>
            </a:endParaRPr>
          </a:p>
        </p:txBody>
      </p:sp>
      <p:sp>
        <p:nvSpPr>
          <p:cNvPr id="10" name="Heart 9">
            <a:extLst>
              <a:ext uri="{FF2B5EF4-FFF2-40B4-BE49-F238E27FC236}">
                <a16:creationId xmlns:a16="http://schemas.microsoft.com/office/drawing/2014/main" id="{21584F0A-DF52-840E-3ECE-397E6974844E}"/>
              </a:ext>
            </a:extLst>
          </p:cNvPr>
          <p:cNvSpPr/>
          <p:nvPr/>
        </p:nvSpPr>
        <p:spPr>
          <a:xfrm>
            <a:off x="5171031" y="2371482"/>
            <a:ext cx="281249" cy="276183"/>
          </a:xfrm>
          <a:prstGeom prst="heart">
            <a:avLst/>
          </a:prstGeom>
          <a:solidFill>
            <a:srgbClr val="FFCCCC"/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600" dirty="0">
              <a:solidFill>
                <a:srgbClr val="456A1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15359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30D3775-0F19-D40F-AA23-26885C8DB33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stejná struktura</a:t>
            </a:r>
          </a:p>
          <a:p>
            <a:pPr lvl="1"/>
            <a:r>
              <a:rPr lang="cs-CZ" dirty="0"/>
              <a:t>konkrétní kroky záleží na </a:t>
            </a:r>
            <a:r>
              <a:rPr lang="en-US" dirty="0"/>
              <a:t>form</a:t>
            </a:r>
            <a:r>
              <a:rPr lang="cs-CZ" dirty="0"/>
              <a:t>átu dat</a:t>
            </a:r>
          </a:p>
          <a:p>
            <a:r>
              <a:rPr lang="cs-CZ" dirty="0"/>
              <a:t>možné řešení</a:t>
            </a:r>
          </a:p>
          <a:p>
            <a:pPr lvl="1"/>
            <a:r>
              <a:rPr lang="cs-CZ" dirty="0"/>
              <a:t>abstraktní metoda ProcessData</a:t>
            </a:r>
          </a:p>
          <a:p>
            <a:pPr lvl="2"/>
            <a:r>
              <a:rPr lang="cs-CZ" dirty="0"/>
              <a:t>v každém potomkovi se znovu píše celá implementace</a:t>
            </a:r>
          </a:p>
          <a:p>
            <a:pPr lvl="1"/>
            <a:r>
              <a:rPr lang="cs-CZ" dirty="0"/>
              <a:t>nemusí se dodržovat stejná osnova</a:t>
            </a:r>
          </a:p>
          <a:p>
            <a:r>
              <a:rPr lang="cs-CZ" dirty="0"/>
              <a:t>Template method </a:t>
            </a:r>
          </a:p>
          <a:p>
            <a:endParaRPr lang="cs-CZ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804EA94-173C-285A-0A33-E1B119CE0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Příklad ze života informatika</a:t>
            </a:r>
          </a:p>
        </p:txBody>
      </p:sp>
      <p:pic>
        <p:nvPicPr>
          <p:cNvPr id="5" name="Graphic 4" descr="Fireworks with solid fill">
            <a:extLst>
              <a:ext uri="{FF2B5EF4-FFF2-40B4-BE49-F238E27FC236}">
                <a16:creationId xmlns:a16="http://schemas.microsoft.com/office/drawing/2014/main" id="{7D7817FA-C224-6633-2CCA-7BCA9A08B4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14800" y="5865644"/>
            <a:ext cx="914400" cy="914400"/>
          </a:xfrm>
          <a:prstGeom prst="rect">
            <a:avLst/>
          </a:prstGeom>
        </p:spPr>
      </p:pic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AD64047B-1C15-B760-1B7C-730EC28517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569" y="362241"/>
            <a:ext cx="6142892" cy="4557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21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C024796-7EB9-98B7-8220-95413C6D332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2704" y="4257064"/>
            <a:ext cx="8971233" cy="2522980"/>
          </a:xfrm>
        </p:spPr>
        <p:txBody>
          <a:bodyPr/>
          <a:lstStyle/>
          <a:p>
            <a:r>
              <a:rPr lang="cs-CZ" dirty="0"/>
              <a:t>AbstractClass</a:t>
            </a:r>
          </a:p>
          <a:p>
            <a:pPr lvl="1"/>
            <a:r>
              <a:rPr lang="cs-CZ" dirty="0"/>
              <a:t>definuje abstraktní primitivní </a:t>
            </a:r>
            <a:r>
              <a:rPr lang="en-US" dirty="0"/>
              <a:t>a hook </a:t>
            </a:r>
            <a:r>
              <a:rPr lang="cs-CZ" dirty="0"/>
              <a:t>operace</a:t>
            </a:r>
          </a:p>
          <a:p>
            <a:pPr lvl="1"/>
            <a:r>
              <a:rPr lang="cs-CZ" dirty="0"/>
              <a:t>implementuje kostru algoritmu</a:t>
            </a:r>
          </a:p>
          <a:p>
            <a:r>
              <a:rPr lang="cs-CZ" dirty="0"/>
              <a:t> ConcreteClass</a:t>
            </a:r>
          </a:p>
          <a:p>
            <a:pPr lvl="1"/>
            <a:r>
              <a:rPr lang="cs-CZ" dirty="0"/>
              <a:t>implementuje primitivní operace - konkrétní části algoritmu</a:t>
            </a:r>
            <a:endParaRPr lang="en-US" dirty="0"/>
          </a:p>
          <a:p>
            <a:pPr lvl="1"/>
            <a:r>
              <a:rPr lang="en-US" dirty="0"/>
              <a:t>m</a:t>
            </a:r>
            <a:r>
              <a:rPr lang="cs-CZ" dirty="0"/>
              <a:t>ůže implementovat hook operace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D6EC951-CF9A-975B-C9D3-C552DD6B4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Obecná struktura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320A2EC-8E3D-1CB8-01E6-6EC321F13A41}"/>
              </a:ext>
            </a:extLst>
          </p:cNvPr>
          <p:cNvSpPr txBox="1"/>
          <p:nvPr/>
        </p:nvSpPr>
        <p:spPr>
          <a:xfrm>
            <a:off x="680169" y="829689"/>
            <a:ext cx="2408830" cy="292388"/>
          </a:xfrm>
          <a:prstGeom prst="rect">
            <a:avLst/>
          </a:prstGeom>
          <a:solidFill>
            <a:srgbClr val="ECF7FE"/>
          </a:solidFill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cs-CZ" sz="1300" b="1" dirty="0">
                <a:latin typeface="Consolas" panose="020B0609020204030204" pitchFamily="49" charset="0"/>
                <a:cs typeface="Courier New" pitchFamily="49" charset="0"/>
              </a:rPr>
              <a:t>AbstractClass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0052C8-503D-BF0D-720B-B78BFD070ED5}"/>
              </a:ext>
            </a:extLst>
          </p:cNvPr>
          <p:cNvSpPr txBox="1"/>
          <p:nvPr/>
        </p:nvSpPr>
        <p:spPr>
          <a:xfrm>
            <a:off x="680169" y="1142167"/>
            <a:ext cx="2408830" cy="892552"/>
          </a:xfrm>
          <a:prstGeom prst="rect">
            <a:avLst/>
          </a:prstGeom>
          <a:solidFill>
            <a:srgbClr val="ECF7FE"/>
          </a:solidFill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TemplateMethod</a:t>
            </a:r>
          </a:p>
          <a:p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PrimitiveOp1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= 0;</a:t>
            </a:r>
            <a:endParaRPr lang="cs-CZ" sz="1300" dirty="0">
              <a:latin typeface="Consolas" panose="020B0609020204030204" pitchFamily="49" charset="0"/>
              <a:cs typeface="Courier New" pitchFamily="49" charset="0"/>
            </a:endParaRPr>
          </a:p>
          <a:p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PrimitiveOp2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= 0;</a:t>
            </a:r>
          </a:p>
          <a:p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HookOp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{}</a:t>
            </a:r>
            <a:endParaRPr lang="cs-CZ" sz="1300" dirty="0">
              <a:latin typeface="Consolas" panose="020B0609020204030204" pitchFamily="49" charset="0"/>
              <a:cs typeface="Courier New" pitchFamily="49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EA5AE0-ACBB-C4C3-4EE7-5721F5A52963}"/>
              </a:ext>
            </a:extLst>
          </p:cNvPr>
          <p:cNvSpPr txBox="1"/>
          <p:nvPr/>
        </p:nvSpPr>
        <p:spPr>
          <a:xfrm>
            <a:off x="3976103" y="823868"/>
            <a:ext cx="1577203" cy="1292662"/>
          </a:xfrm>
          <a:prstGeom prst="rect">
            <a:avLst/>
          </a:prstGeom>
          <a:solidFill>
            <a:srgbClr val="ECF7FE"/>
          </a:solidFill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...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PrimitiveOp1()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...</a:t>
            </a:r>
          </a:p>
          <a:p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HookOp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()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...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PrimitiveOp2()</a:t>
            </a:r>
            <a:endParaRPr lang="cs-CZ" sz="1300" dirty="0">
              <a:latin typeface="Consolas" panose="020B0609020204030204" pitchFamily="49" charset="0"/>
              <a:cs typeface="Courier New" pitchFamily="49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50220E1-4D27-C54B-6715-5AA5E542B1FA}"/>
              </a:ext>
            </a:extLst>
          </p:cNvPr>
          <p:cNvSpPr txBox="1"/>
          <p:nvPr/>
        </p:nvSpPr>
        <p:spPr>
          <a:xfrm>
            <a:off x="680169" y="2416204"/>
            <a:ext cx="2408830" cy="292388"/>
          </a:xfrm>
          <a:prstGeom prst="rect">
            <a:avLst/>
          </a:prstGeom>
          <a:solidFill>
            <a:srgbClr val="ECF7FE"/>
          </a:solidFill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300" b="1" dirty="0">
                <a:latin typeface="Consolas" panose="020B0609020204030204" pitchFamily="49" charset="0"/>
                <a:cs typeface="Courier New" pitchFamily="49" charset="0"/>
              </a:rPr>
              <a:t>Concrete</a:t>
            </a:r>
            <a:r>
              <a:rPr lang="cs-CZ" sz="1300" b="1" dirty="0">
                <a:latin typeface="Consolas" panose="020B0609020204030204" pitchFamily="49" charset="0"/>
                <a:cs typeface="Courier New" pitchFamily="49" charset="0"/>
              </a:rPr>
              <a:t>Class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38DF71-B84B-A626-FBD7-6AFF2275DAE2}"/>
              </a:ext>
            </a:extLst>
          </p:cNvPr>
          <p:cNvSpPr txBox="1"/>
          <p:nvPr/>
        </p:nvSpPr>
        <p:spPr>
          <a:xfrm>
            <a:off x="680169" y="2728682"/>
            <a:ext cx="2408830" cy="692497"/>
          </a:xfrm>
          <a:prstGeom prst="rect">
            <a:avLst/>
          </a:prstGeom>
          <a:solidFill>
            <a:srgbClr val="ECF7FE"/>
          </a:solidFill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PrimitiveOp1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{..}</a:t>
            </a:r>
            <a:endParaRPr lang="cs-CZ" sz="1300" dirty="0">
              <a:latin typeface="Consolas" panose="020B0609020204030204" pitchFamily="49" charset="0"/>
              <a:cs typeface="Courier New" pitchFamily="49" charset="0"/>
            </a:endParaRPr>
          </a:p>
          <a:p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PrimitiveOp2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{..}</a:t>
            </a:r>
          </a:p>
          <a:p>
            <a:r>
              <a:rPr lang="en-US" sz="1300" dirty="0" err="1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urier New" pitchFamily="49" charset="0"/>
              </a:rPr>
              <a:t>HookOp</a:t>
            </a:r>
            <a:r>
              <a:rPr lang="en-US" sz="13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urier New" pitchFamily="49" charset="0"/>
              </a:rPr>
              <a:t> {..}</a:t>
            </a:r>
            <a:endParaRPr lang="cs-CZ" sz="1300" dirty="0">
              <a:solidFill>
                <a:schemeClr val="bg1">
                  <a:lumMod val="50000"/>
                </a:schemeClr>
              </a:solidFill>
              <a:latin typeface="Consolas" panose="020B0609020204030204" pitchFamily="49" charset="0"/>
              <a:cs typeface="Courier New" pitchFamily="49" charset="0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0E4C2CE-8FCA-C6DA-F515-7110A5DCEE94}"/>
              </a:ext>
            </a:extLst>
          </p:cNvPr>
          <p:cNvCxnSpPr>
            <a:stCxn id="10" idx="0"/>
            <a:endCxn id="8" idx="2"/>
          </p:cNvCxnSpPr>
          <p:nvPr/>
        </p:nvCxnSpPr>
        <p:spPr>
          <a:xfrm flipV="1">
            <a:off x="1884584" y="2034719"/>
            <a:ext cx="0" cy="381485"/>
          </a:xfrm>
          <a:prstGeom prst="straightConnector1">
            <a:avLst/>
          </a:prstGeom>
          <a:ln w="254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6DE7EDA9-855D-D154-98EB-B454A55EEC49}"/>
              </a:ext>
            </a:extLst>
          </p:cNvPr>
          <p:cNvSpPr/>
          <p:nvPr/>
        </p:nvSpPr>
        <p:spPr>
          <a:xfrm>
            <a:off x="1784195" y="2042004"/>
            <a:ext cx="205047" cy="195512"/>
          </a:xfrm>
          <a:prstGeom prst="triangle">
            <a:avLst/>
          </a:prstGeom>
          <a:solidFill>
            <a:srgbClr val="F6FFED"/>
          </a:solidFill>
          <a:ln w="254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600" dirty="0">
              <a:solidFill>
                <a:srgbClr val="456A1C"/>
              </a:solidFill>
              <a:latin typeface="+mj-lt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15B32A0-FBBB-5527-D0A3-E5D0EC61E0F7}"/>
              </a:ext>
            </a:extLst>
          </p:cNvPr>
          <p:cNvCxnSpPr/>
          <p:nvPr/>
        </p:nvCxnSpPr>
        <p:spPr>
          <a:xfrm>
            <a:off x="2653990" y="1286107"/>
            <a:ext cx="1322113" cy="0"/>
          </a:xfrm>
          <a:prstGeom prst="straightConnector1">
            <a:avLst/>
          </a:prstGeom>
          <a:ln w="38100">
            <a:prstDash val="sysDash"/>
            <a:headEnd type="oval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ular Callout 8">
            <a:extLst>
              <a:ext uri="{FF2B5EF4-FFF2-40B4-BE49-F238E27FC236}">
                <a16:creationId xmlns:a16="http://schemas.microsoft.com/office/drawing/2014/main" id="{1F3E2D05-10B3-BA2D-3124-E9372CDD8E86}"/>
              </a:ext>
            </a:extLst>
          </p:cNvPr>
          <p:cNvSpPr/>
          <p:nvPr/>
        </p:nvSpPr>
        <p:spPr>
          <a:xfrm>
            <a:off x="6067621" y="1300473"/>
            <a:ext cx="1241816" cy="638246"/>
          </a:xfrm>
          <a:prstGeom prst="wedgeRectCallout">
            <a:avLst>
              <a:gd name="adj1" fmla="val -134747"/>
              <a:gd name="adj2" fmla="val -9923"/>
            </a:avLst>
          </a:prstGeom>
          <a:solidFill>
            <a:srgbClr val="F6FFED"/>
          </a:solidFill>
          <a:ln w="25400">
            <a:solidFill>
              <a:srgbClr val="CCE9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>
                <a:solidFill>
                  <a:srgbClr val="456A1C"/>
                </a:solidFill>
                <a:latin typeface="+mj-lt"/>
              </a:rPr>
              <a:t>placeholder pro rozšíření</a:t>
            </a:r>
            <a:endParaRPr lang="en-US" sz="1600" dirty="0">
              <a:solidFill>
                <a:srgbClr val="456A1C"/>
              </a:solidFill>
              <a:latin typeface="+mj-lt"/>
            </a:endParaRPr>
          </a:p>
        </p:txBody>
      </p:sp>
      <p:sp>
        <p:nvSpPr>
          <p:cNvPr id="19" name="Rectangular Callout 8">
            <a:extLst>
              <a:ext uri="{FF2B5EF4-FFF2-40B4-BE49-F238E27FC236}">
                <a16:creationId xmlns:a16="http://schemas.microsoft.com/office/drawing/2014/main" id="{32B1DACC-7ECA-2BBB-DBF8-01E68CC061BB}"/>
              </a:ext>
            </a:extLst>
          </p:cNvPr>
          <p:cNvSpPr/>
          <p:nvPr/>
        </p:nvSpPr>
        <p:spPr>
          <a:xfrm>
            <a:off x="2896306" y="3187253"/>
            <a:ext cx="672583" cy="263363"/>
          </a:xfrm>
          <a:prstGeom prst="wedgeRectCallout">
            <a:avLst>
              <a:gd name="adj1" fmla="val -126135"/>
              <a:gd name="adj2" fmla="val 2995"/>
            </a:avLst>
          </a:prstGeom>
          <a:solidFill>
            <a:srgbClr val="F6FFED"/>
          </a:solidFill>
          <a:ln w="25400">
            <a:solidFill>
              <a:srgbClr val="CCE9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>
                <a:solidFill>
                  <a:srgbClr val="456A1C"/>
                </a:solidFill>
                <a:latin typeface="+mj-lt"/>
              </a:rPr>
              <a:t>může</a:t>
            </a:r>
            <a:endParaRPr lang="en-US" sz="1400" dirty="0">
              <a:solidFill>
                <a:srgbClr val="456A1C"/>
              </a:solidFill>
              <a:latin typeface="+mj-lt"/>
            </a:endParaRPr>
          </a:p>
        </p:txBody>
      </p:sp>
      <p:sp>
        <p:nvSpPr>
          <p:cNvPr id="20" name="Rectangular Callout 8">
            <a:extLst>
              <a:ext uri="{FF2B5EF4-FFF2-40B4-BE49-F238E27FC236}">
                <a16:creationId xmlns:a16="http://schemas.microsoft.com/office/drawing/2014/main" id="{306F9973-5444-E69C-6D77-6DFAABC22778}"/>
              </a:ext>
            </a:extLst>
          </p:cNvPr>
          <p:cNvSpPr/>
          <p:nvPr/>
        </p:nvSpPr>
        <p:spPr>
          <a:xfrm>
            <a:off x="2896307" y="2848452"/>
            <a:ext cx="672582" cy="263363"/>
          </a:xfrm>
          <a:prstGeom prst="wedgeRectCallout">
            <a:avLst>
              <a:gd name="adj1" fmla="val -126135"/>
              <a:gd name="adj2" fmla="val 2995"/>
            </a:avLst>
          </a:prstGeom>
          <a:solidFill>
            <a:srgbClr val="F6FFED"/>
          </a:solidFill>
          <a:ln w="25400">
            <a:solidFill>
              <a:srgbClr val="CCE9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>
                <a:solidFill>
                  <a:srgbClr val="456A1C"/>
                </a:solidFill>
                <a:latin typeface="+mj-lt"/>
              </a:rPr>
              <a:t>musí</a:t>
            </a:r>
            <a:endParaRPr lang="en-US" sz="1400" dirty="0">
              <a:solidFill>
                <a:srgbClr val="456A1C"/>
              </a:solidFill>
              <a:latin typeface="+mj-lt"/>
            </a:endParaRPr>
          </a:p>
        </p:txBody>
      </p:sp>
      <p:sp>
        <p:nvSpPr>
          <p:cNvPr id="4" name="Rectangular Callout 8">
            <a:extLst>
              <a:ext uri="{FF2B5EF4-FFF2-40B4-BE49-F238E27FC236}">
                <a16:creationId xmlns:a16="http://schemas.microsoft.com/office/drawing/2014/main" id="{B9BB9D2E-0FEB-8AEB-FC12-B4341CB7C3F7}"/>
              </a:ext>
            </a:extLst>
          </p:cNvPr>
          <p:cNvSpPr/>
          <p:nvPr/>
        </p:nvSpPr>
        <p:spPr>
          <a:xfrm>
            <a:off x="5001371" y="2882789"/>
            <a:ext cx="3462460" cy="1196464"/>
          </a:xfrm>
          <a:prstGeom prst="wedgeRectCallout">
            <a:avLst>
              <a:gd name="adj1" fmla="val -49411"/>
              <a:gd name="adj2" fmla="val 1764"/>
            </a:avLst>
          </a:prstGeom>
          <a:solidFill>
            <a:srgbClr val="F6FFED"/>
          </a:solidFill>
          <a:ln w="25400">
            <a:solidFill>
              <a:srgbClr val="CCE9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>
                <a:solidFill>
                  <a:srgbClr val="456A1C"/>
                </a:solidFill>
                <a:latin typeface="+mj-lt"/>
              </a:rPr>
              <a:t>Inverzní princip</a:t>
            </a:r>
          </a:p>
          <a:p>
            <a:pPr algn="ctr"/>
            <a:r>
              <a:rPr lang="cs-CZ" sz="1600" i="1" dirty="0">
                <a:solidFill>
                  <a:srgbClr val="456A1C"/>
                </a:solidFill>
                <a:latin typeface="+mj-lt"/>
              </a:rPr>
              <a:t>Hollywood principle</a:t>
            </a:r>
          </a:p>
          <a:p>
            <a:pPr algn="ctr"/>
            <a:r>
              <a:rPr lang="cs-CZ" sz="1600" i="1" dirty="0">
                <a:solidFill>
                  <a:srgbClr val="456A1C"/>
                </a:solidFill>
                <a:latin typeface="+mj-lt"/>
              </a:rPr>
              <a:t>don’t call us, we’ll call you</a:t>
            </a:r>
          </a:p>
          <a:p>
            <a:pPr algn="ctr"/>
            <a:r>
              <a:rPr lang="cs-CZ" sz="1600" dirty="0">
                <a:solidFill>
                  <a:srgbClr val="456A1C"/>
                </a:solidFill>
                <a:latin typeface="+mj-lt"/>
              </a:rPr>
              <a:t>rodičovská třída volá metody potomků</a:t>
            </a:r>
          </a:p>
        </p:txBody>
      </p:sp>
    </p:spTree>
    <p:extLst>
      <p:ext uri="{BB962C8B-B14F-4D97-AF65-F5344CB8AC3E}">
        <p14:creationId xmlns:p14="http://schemas.microsoft.com/office/powerpoint/2010/main" val="312607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40E78E5-09B1-96D3-CBB0-DED5F7A79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Konkrétní struktura</a:t>
            </a:r>
          </a:p>
        </p:txBody>
      </p:sp>
      <p:pic>
        <p:nvPicPr>
          <p:cNvPr id="9" name="Picture 8" descr="Diagram, text&#10;&#10;Description automatically generated">
            <a:extLst>
              <a:ext uri="{FF2B5EF4-FFF2-40B4-BE49-F238E27FC236}">
                <a16:creationId xmlns:a16="http://schemas.microsoft.com/office/drawing/2014/main" id="{CC14057E-16D1-06E1-E4B4-4383C3A419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1707" y="624467"/>
            <a:ext cx="9144000" cy="6071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9726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839834B-B866-9EC8-C163-F9BBB481C07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2705" y="577294"/>
            <a:ext cx="5900402" cy="6202750"/>
          </a:xfrm>
        </p:spPr>
        <p:txBody>
          <a:bodyPr>
            <a:normAutofit/>
          </a:bodyPr>
          <a:lstStyle/>
          <a:p>
            <a:r>
              <a:rPr lang="cs-CZ" dirty="0"/>
              <a:t>operace v Template method</a:t>
            </a:r>
          </a:p>
          <a:p>
            <a:pPr lvl="1"/>
            <a:r>
              <a:rPr lang="cs-CZ" dirty="0"/>
              <a:t>konkrétní operace abstraktní třídy</a:t>
            </a:r>
          </a:p>
          <a:p>
            <a:pPr lvl="2"/>
            <a:r>
              <a:rPr lang="cs-CZ" dirty="0"/>
              <a:t>užitečné pro všechny podtřídy</a:t>
            </a:r>
          </a:p>
          <a:p>
            <a:pPr lvl="1"/>
            <a:r>
              <a:rPr lang="cs-CZ" dirty="0"/>
              <a:t>primitivní operace</a:t>
            </a:r>
          </a:p>
          <a:p>
            <a:pPr lvl="2"/>
            <a:r>
              <a:rPr lang="cs-CZ" dirty="0"/>
              <a:t>abstraktní, </a:t>
            </a:r>
            <a:r>
              <a:rPr lang="cs-CZ" b="1" dirty="0"/>
              <a:t>musí</a:t>
            </a:r>
            <a:r>
              <a:rPr lang="cs-CZ" dirty="0"/>
              <a:t> být implementovány v potomkovi</a:t>
            </a:r>
          </a:p>
          <a:p>
            <a:pPr lvl="1"/>
            <a:r>
              <a:rPr lang="cs-CZ" dirty="0"/>
              <a:t>hook operace</a:t>
            </a:r>
          </a:p>
          <a:p>
            <a:pPr lvl="2"/>
            <a:r>
              <a:rPr lang="cs-CZ" dirty="0"/>
              <a:t>defaultní implementace, </a:t>
            </a:r>
            <a:r>
              <a:rPr lang="cs-CZ" b="1" dirty="0"/>
              <a:t>může</a:t>
            </a:r>
            <a:r>
              <a:rPr lang="cs-CZ" dirty="0"/>
              <a:t> být přepsána v potomkovi</a:t>
            </a:r>
          </a:p>
          <a:p>
            <a:pPr lvl="2"/>
            <a:r>
              <a:rPr lang="cs-CZ" dirty="0"/>
              <a:t>jasně definované body rozšíření</a:t>
            </a:r>
          </a:p>
          <a:p>
            <a:pPr lvl="2"/>
            <a:endParaRPr lang="cs-CZ" dirty="0"/>
          </a:p>
          <a:p>
            <a:r>
              <a:rPr lang="cs-CZ" dirty="0"/>
              <a:t>přístupová práva a modifikátory</a:t>
            </a:r>
          </a:p>
          <a:p>
            <a:pPr lvl="1"/>
            <a:r>
              <a:rPr lang="cs-CZ" dirty="0"/>
              <a:t>template method </a:t>
            </a:r>
            <a:r>
              <a:rPr lang="en-US" dirty="0"/>
              <a:t>-</a:t>
            </a:r>
            <a:r>
              <a:rPr lang="cs-CZ" dirty="0"/>
              <a:t> public, </a:t>
            </a:r>
            <a:r>
              <a:rPr lang="cs-CZ" b="1" dirty="0"/>
              <a:t>nevirtuální</a:t>
            </a:r>
          </a:p>
          <a:p>
            <a:pPr lvl="1"/>
            <a:r>
              <a:rPr lang="cs-CZ" dirty="0"/>
              <a:t>primitivní operace </a:t>
            </a:r>
            <a:r>
              <a:rPr lang="en-US" dirty="0"/>
              <a:t>-</a:t>
            </a:r>
            <a:r>
              <a:rPr lang="cs-CZ" dirty="0"/>
              <a:t> </a:t>
            </a:r>
            <a:r>
              <a:rPr lang="en-US" dirty="0"/>
              <a:t>protected</a:t>
            </a:r>
            <a:r>
              <a:rPr lang="cs-CZ" dirty="0"/>
              <a:t>, čistě virtuální</a:t>
            </a:r>
            <a:endParaRPr lang="en-US" dirty="0"/>
          </a:p>
          <a:p>
            <a:pPr lvl="1"/>
            <a:r>
              <a:rPr lang="cs-CZ" dirty="0"/>
              <a:t>hook operace - pr</a:t>
            </a:r>
            <a:r>
              <a:rPr lang="en-US" dirty="0" err="1"/>
              <a:t>otected</a:t>
            </a:r>
            <a:r>
              <a:rPr lang="cs-CZ" dirty="0"/>
              <a:t>, virtuální s implementací</a:t>
            </a:r>
          </a:p>
          <a:p>
            <a:pPr lvl="2"/>
            <a:r>
              <a:rPr lang="cs-CZ" dirty="0"/>
              <a:t>typicky prázdná implementace</a:t>
            </a:r>
          </a:p>
          <a:p>
            <a:pPr lvl="2"/>
            <a:endParaRPr lang="cs-CZ" dirty="0"/>
          </a:p>
          <a:p>
            <a:r>
              <a:rPr lang="cs-CZ" dirty="0"/>
              <a:t>minimalizace počtu primitivních operací</a:t>
            </a:r>
          </a:p>
          <a:p>
            <a:pPr lvl="1"/>
            <a:r>
              <a:rPr lang="cs-CZ" dirty="0"/>
              <a:t>všechny je nutné definovat</a:t>
            </a:r>
          </a:p>
          <a:p>
            <a:pPr lvl="1"/>
            <a:r>
              <a:rPr lang="cs-CZ" dirty="0"/>
              <a:t>větší množství komplikuje implementaci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AF6ACFC-FB0F-AAD3-09FA-F5C6C9644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</a:t>
            </a:r>
            <a:r>
              <a:rPr lang="cs-CZ" dirty="0"/>
              <a:t>mplementace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652907C-2E0B-EDD7-EB5E-711FB84E11D9}"/>
              </a:ext>
            </a:extLst>
          </p:cNvPr>
          <p:cNvSpPr txBox="1"/>
          <p:nvPr/>
        </p:nvSpPr>
        <p:spPr>
          <a:xfrm>
            <a:off x="5820420" y="640318"/>
            <a:ext cx="2962479" cy="3293209"/>
          </a:xfrm>
          <a:prstGeom prst="rect">
            <a:avLst/>
          </a:prstGeom>
          <a:solidFill>
            <a:srgbClr val="ECF7FE"/>
          </a:solidFill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class Base {</a:t>
            </a:r>
          </a:p>
          <a:p>
            <a:r>
              <a:rPr lang="en-US" sz="1300" b="1" dirty="0">
                <a:latin typeface="Consolas" panose="020B0609020204030204" pitchFamily="49" charset="0"/>
                <a:cs typeface="Courier New" pitchFamily="49" charset="0"/>
              </a:rPr>
              <a:t>protected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: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virtual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preHook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() </a:t>
            </a:r>
            <a:r>
              <a:rPr lang="en-US" sz="1300" b="1" dirty="0">
                <a:solidFill>
                  <a:srgbClr val="00B050"/>
                </a:solidFill>
                <a:latin typeface="Consolas" panose="020B0609020204030204" pitchFamily="49" charset="0"/>
                <a:cs typeface="Courier New" pitchFamily="49" charset="0"/>
              </a:rPr>
              <a:t>{}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virtual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postHook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() </a:t>
            </a:r>
            <a:r>
              <a:rPr lang="en-US" sz="1300" b="1" dirty="0">
                <a:solidFill>
                  <a:srgbClr val="00B050"/>
                </a:solidFill>
                <a:latin typeface="Consolas" panose="020B0609020204030204" pitchFamily="49" charset="0"/>
                <a:cs typeface="Courier New" pitchFamily="49" charset="0"/>
              </a:rPr>
              <a:t>{}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virtual do</a:t>
            </a:r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First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() </a:t>
            </a:r>
            <a:r>
              <a:rPr lang="en-US" sz="1300" b="1" dirty="0">
                <a:latin typeface="Consolas" panose="020B0609020204030204" pitchFamily="49" charset="0"/>
                <a:cs typeface="Courier New" pitchFamily="49" charset="0"/>
              </a:rPr>
              <a:t>= 0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;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virtual do</a:t>
            </a:r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Second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() </a:t>
            </a:r>
            <a:r>
              <a:rPr lang="en-US" sz="1300" b="1" dirty="0">
                <a:latin typeface="Consolas" panose="020B0609020204030204" pitchFamily="49" charset="0"/>
                <a:cs typeface="Courier New" pitchFamily="49" charset="0"/>
              </a:rPr>
              <a:t>= 0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;</a:t>
            </a:r>
            <a:endParaRPr lang="cs-CZ" sz="1300" dirty="0">
              <a:latin typeface="Consolas" panose="020B0609020204030204" pitchFamily="49" charset="0"/>
              <a:cs typeface="Courier New" pitchFamily="49" charset="0"/>
            </a:endParaRPr>
          </a:p>
          <a:p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en-US" sz="1300" dirty="0" err="1">
                <a:solidFill>
                  <a:srgbClr val="0033CC"/>
                </a:solidFill>
                <a:latin typeface="Consolas" panose="020B0609020204030204" pitchFamily="49" charset="0"/>
                <a:cs typeface="Courier New" pitchFamily="49" charset="0"/>
              </a:rPr>
              <a:t>someFnc</a:t>
            </a:r>
            <a:r>
              <a:rPr lang="en-US" sz="1300" dirty="0">
                <a:solidFill>
                  <a:srgbClr val="0033CC"/>
                </a:solidFill>
                <a:latin typeface="Consolas" panose="020B0609020204030204" pitchFamily="49" charset="0"/>
                <a:cs typeface="Courier New" pitchFamily="49" charset="0"/>
              </a:rPr>
              <a:t>() {..}</a:t>
            </a:r>
            <a:endParaRPr lang="en-US" sz="1300" dirty="0">
              <a:latin typeface="Consolas" panose="020B0609020204030204" pitchFamily="49" charset="0"/>
              <a:cs typeface="Courier New" pitchFamily="49" charset="0"/>
            </a:endParaRPr>
          </a:p>
          <a:p>
            <a:r>
              <a:rPr lang="en-US" sz="1300" b="1" dirty="0">
                <a:latin typeface="Consolas" panose="020B0609020204030204" pitchFamily="49" charset="0"/>
                <a:cs typeface="Courier New" pitchFamily="49" charset="0"/>
              </a:rPr>
              <a:t>public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: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en-US" sz="1300" dirty="0">
                <a:solidFill>
                  <a:srgbClr val="0033CC"/>
                </a:solidFill>
                <a:latin typeface="Consolas" panose="020B0609020204030204" pitchFamily="49" charset="0"/>
                <a:cs typeface="Courier New" pitchFamily="49" charset="0"/>
              </a:rPr>
              <a:t>execute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() {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en-US" sz="1300" dirty="0" err="1">
                <a:solidFill>
                  <a:srgbClr val="00B050"/>
                </a:solidFill>
                <a:latin typeface="Consolas" panose="020B0609020204030204" pitchFamily="49" charset="0"/>
                <a:cs typeface="Courier New" pitchFamily="49" charset="0"/>
              </a:rPr>
              <a:t>preHook</a:t>
            </a:r>
            <a:r>
              <a:rPr lang="en-US" sz="1300" dirty="0">
                <a:solidFill>
                  <a:srgbClr val="00B050"/>
                </a:solidFill>
                <a:latin typeface="Consolas" panose="020B0609020204030204" pitchFamily="49" charset="0"/>
                <a:cs typeface="Courier New" pitchFamily="49" charset="0"/>
              </a:rPr>
              <a:t>();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  do</a:t>
            </a:r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First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();</a:t>
            </a:r>
            <a:endParaRPr lang="cs-CZ" sz="1300" dirty="0">
              <a:latin typeface="Consolas" panose="020B0609020204030204" pitchFamily="49" charset="0"/>
              <a:cs typeface="Courier New" pitchFamily="49" charset="0"/>
            </a:endParaRPr>
          </a:p>
          <a:p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cs-CZ" sz="1300" dirty="0">
                <a:solidFill>
                  <a:srgbClr val="0033CC"/>
                </a:solidFill>
                <a:latin typeface="Consolas" panose="020B0609020204030204" pitchFamily="49" charset="0"/>
                <a:cs typeface="Courier New" pitchFamily="49" charset="0"/>
              </a:rPr>
              <a:t>someFnc</a:t>
            </a:r>
            <a:r>
              <a:rPr lang="en-US" sz="1300" dirty="0">
                <a:solidFill>
                  <a:srgbClr val="0033CC"/>
                </a:solidFill>
                <a:latin typeface="Consolas" panose="020B0609020204030204" pitchFamily="49" charset="0"/>
                <a:cs typeface="Courier New" pitchFamily="49" charset="0"/>
              </a:rPr>
              <a:t>();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  do</a:t>
            </a:r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Second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();</a:t>
            </a:r>
          </a:p>
          <a:p>
            <a:r>
              <a:rPr lang="en-US" sz="1300" dirty="0">
                <a:solidFill>
                  <a:srgbClr val="00B050"/>
                </a:solidFill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en-US" sz="1300" dirty="0" err="1">
                <a:solidFill>
                  <a:srgbClr val="00B050"/>
                </a:solidFill>
                <a:latin typeface="Consolas" panose="020B0609020204030204" pitchFamily="49" charset="0"/>
                <a:cs typeface="Courier New" pitchFamily="49" charset="0"/>
              </a:rPr>
              <a:t>postHook</a:t>
            </a:r>
            <a:r>
              <a:rPr lang="en-US" sz="1300" dirty="0">
                <a:solidFill>
                  <a:srgbClr val="00B050"/>
                </a:solidFill>
                <a:latin typeface="Consolas" panose="020B0609020204030204" pitchFamily="49" charset="0"/>
                <a:cs typeface="Courier New" pitchFamily="49" charset="0"/>
              </a:rPr>
              <a:t>();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}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};</a:t>
            </a:r>
            <a:endParaRPr lang="cs-CZ" sz="1300" dirty="0">
              <a:latin typeface="Consolas" panose="020B0609020204030204" pitchFamily="49" charset="0"/>
              <a:cs typeface="Courier New" pitchFamily="49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644454-44D6-AAFC-2FA5-F31911AF9A3C}"/>
              </a:ext>
            </a:extLst>
          </p:cNvPr>
          <p:cNvSpPr txBox="1"/>
          <p:nvPr/>
        </p:nvSpPr>
        <p:spPr>
          <a:xfrm>
            <a:off x="5820420" y="5201995"/>
            <a:ext cx="2962478" cy="1092607"/>
          </a:xfrm>
          <a:prstGeom prst="rect">
            <a:avLst/>
          </a:prstGeom>
          <a:solidFill>
            <a:srgbClr val="ECF7FE"/>
          </a:solidFill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class Num : public Base {</a:t>
            </a:r>
          </a:p>
          <a:p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cs-CZ" sz="13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urier New" pitchFamily="49" charset="0"/>
              </a:rPr>
              <a:t>virtual</a:t>
            </a:r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do</a:t>
            </a:r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First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() </a:t>
            </a:r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override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;</a:t>
            </a:r>
            <a:endParaRPr lang="cs-CZ" sz="1300" dirty="0">
              <a:latin typeface="Consolas" panose="020B0609020204030204" pitchFamily="49" charset="0"/>
              <a:cs typeface="Courier New" pitchFamily="49" charset="0"/>
            </a:endParaRP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cs-CZ" sz="13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urier New" pitchFamily="49" charset="0"/>
              </a:rPr>
              <a:t>virtual</a:t>
            </a:r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do</a:t>
            </a:r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Second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() </a:t>
            </a:r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override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;</a:t>
            </a:r>
            <a:endParaRPr lang="cs-CZ" sz="1300" dirty="0">
              <a:latin typeface="Consolas" panose="020B0609020204030204" pitchFamily="49" charset="0"/>
              <a:cs typeface="Courier New" pitchFamily="49" charset="0"/>
            </a:endParaRP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cs-CZ" sz="13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urier New" pitchFamily="49" charset="0"/>
              </a:rPr>
              <a:t>virtual</a:t>
            </a:r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en-US" sz="1300" dirty="0" err="1">
                <a:solidFill>
                  <a:srgbClr val="00B050"/>
                </a:solidFill>
                <a:latin typeface="Consolas" panose="020B0609020204030204" pitchFamily="49" charset="0"/>
                <a:cs typeface="Courier New" pitchFamily="49" charset="0"/>
              </a:rPr>
              <a:t>preHook</a:t>
            </a:r>
            <a:r>
              <a:rPr lang="en-US" sz="1300" dirty="0">
                <a:solidFill>
                  <a:srgbClr val="00B050"/>
                </a:solidFill>
                <a:latin typeface="Consolas" panose="020B0609020204030204" pitchFamily="49" charset="0"/>
                <a:cs typeface="Courier New" pitchFamily="49" charset="0"/>
              </a:rPr>
              <a:t>() </a:t>
            </a:r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override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;</a:t>
            </a:r>
            <a:endParaRPr lang="cs-CZ" sz="1300" dirty="0">
              <a:latin typeface="Consolas" panose="020B0609020204030204" pitchFamily="49" charset="0"/>
              <a:cs typeface="Courier New" pitchFamily="49" charset="0"/>
            </a:endParaRP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};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4B0AE7-1C05-6778-D9CA-8AADACE0FB30}"/>
              </a:ext>
            </a:extLst>
          </p:cNvPr>
          <p:cNvSpPr txBox="1"/>
          <p:nvPr/>
        </p:nvSpPr>
        <p:spPr>
          <a:xfrm>
            <a:off x="5820420" y="4109388"/>
            <a:ext cx="2962477" cy="1092607"/>
          </a:xfrm>
          <a:prstGeom prst="rect">
            <a:avLst/>
          </a:prstGeom>
          <a:solidFill>
            <a:srgbClr val="ECF7FE"/>
          </a:solidFill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class Alpha : public Base {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cs-CZ" sz="13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urier New" pitchFamily="49" charset="0"/>
              </a:rPr>
              <a:t>virtual 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do</a:t>
            </a:r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First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() </a:t>
            </a:r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override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;</a:t>
            </a:r>
            <a:endParaRPr lang="cs-CZ" sz="1300" dirty="0">
              <a:latin typeface="Consolas" panose="020B0609020204030204" pitchFamily="49" charset="0"/>
              <a:cs typeface="Courier New" pitchFamily="49" charset="0"/>
            </a:endParaRPr>
          </a:p>
          <a:p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cs-CZ" sz="13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urier New" pitchFamily="49" charset="0"/>
              </a:rPr>
              <a:t>virtual</a:t>
            </a:r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do</a:t>
            </a:r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Second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() </a:t>
            </a:r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override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;</a:t>
            </a:r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 </a:t>
            </a:r>
          </a:p>
          <a:p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cs-CZ" sz="13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urier New" pitchFamily="49" charset="0"/>
              </a:rPr>
              <a:t>virtual</a:t>
            </a:r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en-US" sz="1300" dirty="0" err="1">
                <a:solidFill>
                  <a:srgbClr val="00B050"/>
                </a:solidFill>
                <a:latin typeface="Consolas" panose="020B0609020204030204" pitchFamily="49" charset="0"/>
                <a:cs typeface="Courier New" pitchFamily="49" charset="0"/>
              </a:rPr>
              <a:t>postHook</a:t>
            </a:r>
            <a:r>
              <a:rPr lang="en-US" sz="1300" dirty="0">
                <a:solidFill>
                  <a:srgbClr val="00B050"/>
                </a:solidFill>
                <a:latin typeface="Consolas" panose="020B0609020204030204" pitchFamily="49" charset="0"/>
                <a:cs typeface="Courier New" pitchFamily="49" charset="0"/>
              </a:rPr>
              <a:t>() </a:t>
            </a:r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override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;</a:t>
            </a:r>
            <a:endParaRPr lang="cs-CZ" sz="1300" dirty="0">
              <a:latin typeface="Consolas" panose="020B0609020204030204" pitchFamily="49" charset="0"/>
              <a:cs typeface="Courier New" pitchFamily="49" charset="0"/>
            </a:endParaRP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};</a:t>
            </a:r>
          </a:p>
        </p:txBody>
      </p:sp>
    </p:spTree>
    <p:extLst>
      <p:ext uri="{BB962C8B-B14F-4D97-AF65-F5344CB8AC3E}">
        <p14:creationId xmlns:p14="http://schemas.microsoft.com/office/powerpoint/2010/main" val="2789548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659F904-9462-0E29-D09D-46089E78616C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cs-CZ" dirty="0"/>
              <a:t>ědičnost - runtime flexibilita / režie</a:t>
            </a:r>
          </a:p>
          <a:p>
            <a:r>
              <a:rPr lang="cs-CZ" dirty="0"/>
              <a:t>šablony - compile-time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78E4663-8494-C751-8C05-789EF1814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Policy classes</a:t>
            </a:r>
            <a:endParaRPr lang="cs-CZ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5372FB0-2418-7555-E470-12D636123442}"/>
              </a:ext>
            </a:extLst>
          </p:cNvPr>
          <p:cNvSpPr txBox="1"/>
          <p:nvPr/>
        </p:nvSpPr>
        <p:spPr>
          <a:xfrm>
            <a:off x="534910" y="1921643"/>
            <a:ext cx="2962476" cy="2092881"/>
          </a:xfrm>
          <a:prstGeom prst="rect">
            <a:avLst/>
          </a:prstGeom>
          <a:solidFill>
            <a:srgbClr val="ECF7FE"/>
          </a:solidFill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class Base {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protected:</a:t>
            </a:r>
          </a:p>
          <a:p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virtual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doFirst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() = 0;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virtual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doSecond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() = 0;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public: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en-US" sz="1300" dirty="0">
                <a:solidFill>
                  <a:srgbClr val="0033CC"/>
                </a:solidFill>
                <a:latin typeface="Consolas" panose="020B0609020204030204" pitchFamily="49" charset="0"/>
                <a:cs typeface="Courier New" pitchFamily="49" charset="0"/>
              </a:rPr>
              <a:t>execute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() {</a:t>
            </a:r>
          </a:p>
          <a:p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do</a:t>
            </a:r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First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();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  do</a:t>
            </a:r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Second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();</a:t>
            </a:r>
          </a:p>
          <a:p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}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};</a:t>
            </a:r>
            <a:endParaRPr lang="cs-CZ" sz="1300" dirty="0">
              <a:latin typeface="Consolas" panose="020B0609020204030204" pitchFamily="49" charset="0"/>
              <a:cs typeface="Courier New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FEB84E-0925-BFD2-E39B-B7A7598DAD74}"/>
              </a:ext>
            </a:extLst>
          </p:cNvPr>
          <p:cNvSpPr txBox="1"/>
          <p:nvPr/>
        </p:nvSpPr>
        <p:spPr>
          <a:xfrm>
            <a:off x="534910" y="4304676"/>
            <a:ext cx="2962477" cy="892552"/>
          </a:xfrm>
          <a:prstGeom prst="rect">
            <a:avLst/>
          </a:prstGeom>
          <a:solidFill>
            <a:srgbClr val="ECF7FE"/>
          </a:solidFill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class Alpha : public Base {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cs-CZ" sz="13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urier New" pitchFamily="49" charset="0"/>
              </a:rPr>
              <a:t>virtual 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do</a:t>
            </a:r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First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() </a:t>
            </a:r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override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;</a:t>
            </a:r>
            <a:endParaRPr lang="cs-CZ" sz="1300" dirty="0">
              <a:latin typeface="Consolas" panose="020B0609020204030204" pitchFamily="49" charset="0"/>
              <a:cs typeface="Courier New" pitchFamily="49" charset="0"/>
            </a:endParaRPr>
          </a:p>
          <a:p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cs-CZ" sz="1300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urier New" pitchFamily="49" charset="0"/>
              </a:rPr>
              <a:t>virtual</a:t>
            </a:r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do</a:t>
            </a:r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Second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() </a:t>
            </a:r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override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;</a:t>
            </a:r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 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};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810B2E-8AFD-8519-3CC6-D7839F98CE3F}"/>
              </a:ext>
            </a:extLst>
          </p:cNvPr>
          <p:cNvSpPr txBox="1"/>
          <p:nvPr/>
        </p:nvSpPr>
        <p:spPr>
          <a:xfrm>
            <a:off x="534910" y="5434572"/>
            <a:ext cx="2962477" cy="492443"/>
          </a:xfrm>
          <a:prstGeom prst="rect">
            <a:avLst/>
          </a:prstGeom>
          <a:solidFill>
            <a:srgbClr val="ECF7FE"/>
          </a:solidFill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Base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* b = </a:t>
            </a:r>
            <a:r>
              <a:rPr lang="en-US" sz="1300" i="1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urier New" pitchFamily="49" charset="0"/>
              </a:rPr>
              <a:t>new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Alpha;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b-&gt;execute();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B9DD85-8353-37FD-71BF-F855C953527C}"/>
              </a:ext>
            </a:extLst>
          </p:cNvPr>
          <p:cNvSpPr txBox="1"/>
          <p:nvPr/>
        </p:nvSpPr>
        <p:spPr>
          <a:xfrm>
            <a:off x="4413830" y="1921643"/>
            <a:ext cx="2962476" cy="1692771"/>
          </a:xfrm>
          <a:prstGeom prst="rect">
            <a:avLst/>
          </a:prstGeom>
          <a:solidFill>
            <a:srgbClr val="ECF7FE"/>
          </a:solidFill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template&lt; class Derived&gt;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class Base {</a:t>
            </a:r>
          </a:p>
          <a:p>
            <a:r>
              <a:rPr lang="en-US" sz="1300" b="1" dirty="0">
                <a:latin typeface="Consolas" panose="020B0609020204030204" pitchFamily="49" charset="0"/>
                <a:cs typeface="Courier New" pitchFamily="49" charset="0"/>
              </a:rPr>
              <a:t>public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: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en-US" sz="1300" dirty="0">
                <a:solidFill>
                  <a:srgbClr val="0033CC"/>
                </a:solidFill>
                <a:latin typeface="Consolas" panose="020B0609020204030204" pitchFamily="49" charset="0"/>
                <a:cs typeface="Courier New" pitchFamily="49" charset="0"/>
              </a:rPr>
              <a:t>execute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() {</a:t>
            </a:r>
          </a:p>
          <a:p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Derived::do</a:t>
            </a:r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First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();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  Derived::do</a:t>
            </a:r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Second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();</a:t>
            </a:r>
          </a:p>
          <a:p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}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};</a:t>
            </a:r>
            <a:endParaRPr lang="cs-CZ" sz="1300" dirty="0">
              <a:latin typeface="Consolas" panose="020B0609020204030204" pitchFamily="49" charset="0"/>
              <a:cs typeface="Courier New" pitchFamily="49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E1443CC-B931-6397-DD10-51AD16D8196B}"/>
              </a:ext>
            </a:extLst>
          </p:cNvPr>
          <p:cNvSpPr txBox="1"/>
          <p:nvPr/>
        </p:nvSpPr>
        <p:spPr>
          <a:xfrm>
            <a:off x="4413830" y="4304676"/>
            <a:ext cx="2962477" cy="892552"/>
          </a:xfrm>
          <a:prstGeom prst="rect">
            <a:avLst/>
          </a:prstGeom>
          <a:solidFill>
            <a:srgbClr val="ECF7FE"/>
          </a:solidFill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class Alpha {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do</a:t>
            </a:r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First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();</a:t>
            </a:r>
            <a:endParaRPr lang="cs-CZ" sz="1300" dirty="0">
              <a:latin typeface="Consolas" panose="020B0609020204030204" pitchFamily="49" charset="0"/>
              <a:cs typeface="Courier New" pitchFamily="49" charset="0"/>
            </a:endParaRP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do</a:t>
            </a:r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Second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();</a:t>
            </a:r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 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};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483785-112A-40E7-7E06-4A248CF21BEF}"/>
              </a:ext>
            </a:extLst>
          </p:cNvPr>
          <p:cNvSpPr txBox="1"/>
          <p:nvPr/>
        </p:nvSpPr>
        <p:spPr>
          <a:xfrm>
            <a:off x="4413830" y="5434571"/>
            <a:ext cx="2962477" cy="492443"/>
          </a:xfrm>
          <a:prstGeom prst="rect">
            <a:avLst/>
          </a:prstGeom>
          <a:solidFill>
            <a:srgbClr val="ECF7FE"/>
          </a:solidFill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cs-CZ" sz="1300" dirty="0">
                <a:latin typeface="Consolas" panose="020B0609020204030204" pitchFamily="49" charset="0"/>
                <a:cs typeface="Courier New" pitchFamily="49" charset="0"/>
              </a:rPr>
              <a:t>Base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&lt;Alpha&gt; b;</a:t>
            </a:r>
          </a:p>
          <a:p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b.execute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();</a:t>
            </a:r>
          </a:p>
        </p:txBody>
      </p:sp>
    </p:spTree>
    <p:extLst>
      <p:ext uri="{BB962C8B-B14F-4D97-AF65-F5344CB8AC3E}">
        <p14:creationId xmlns:p14="http://schemas.microsoft.com/office/powerpoint/2010/main" val="1756736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A5CE11-522A-04B3-0D7D-752D4FE71D2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21319" y="5107827"/>
            <a:ext cx="4350681" cy="1672216"/>
          </a:xfrm>
        </p:spPr>
        <p:txBody>
          <a:bodyPr>
            <a:normAutofit/>
          </a:bodyPr>
          <a:lstStyle/>
          <a:p>
            <a:r>
              <a:rPr lang="en-US" dirty="0"/>
              <a:t>Template Method</a:t>
            </a:r>
            <a:endParaRPr lang="cs-CZ" dirty="0"/>
          </a:p>
          <a:p>
            <a:pPr lvl="1"/>
            <a:r>
              <a:rPr lang="cs-CZ" dirty="0"/>
              <a:t>jednotlivé </a:t>
            </a:r>
            <a:r>
              <a:rPr lang="en-US" i="1" dirty="0"/>
              <a:t>'mal</a:t>
            </a:r>
            <a:r>
              <a:rPr lang="cs-CZ" i="1" dirty="0"/>
              <a:t>é</a:t>
            </a:r>
            <a:r>
              <a:rPr lang="en-US" i="1" dirty="0"/>
              <a:t>'</a:t>
            </a:r>
            <a:r>
              <a:rPr lang="en-US" dirty="0"/>
              <a:t> </a:t>
            </a:r>
            <a:r>
              <a:rPr lang="cs-CZ" dirty="0"/>
              <a:t>kroky</a:t>
            </a:r>
            <a:br>
              <a:rPr lang="en-US" dirty="0"/>
            </a:br>
            <a:r>
              <a:rPr lang="cs-CZ" dirty="0"/>
              <a:t>společného algoritmu</a:t>
            </a:r>
            <a:r>
              <a:rPr lang="en-US" dirty="0"/>
              <a:t> s </a:t>
            </a:r>
            <a:r>
              <a:rPr lang="en-US" dirty="0" err="1"/>
              <a:t>pevnou</a:t>
            </a:r>
            <a:r>
              <a:rPr lang="en-US" dirty="0"/>
              <a:t> </a:t>
            </a:r>
            <a:r>
              <a:rPr lang="en-US" dirty="0" err="1"/>
              <a:t>kostrou</a:t>
            </a:r>
            <a:endParaRPr lang="cs-CZ" dirty="0"/>
          </a:p>
          <a:p>
            <a:pPr lvl="1"/>
            <a:r>
              <a:rPr lang="cs-CZ" dirty="0"/>
              <a:t>data předka</a:t>
            </a:r>
          </a:p>
          <a:p>
            <a:pPr lvl="1"/>
            <a:r>
              <a:rPr lang="cs-CZ" dirty="0"/>
              <a:t>dědičnost </a:t>
            </a:r>
            <a:r>
              <a:rPr lang="en-US" dirty="0"/>
              <a:t>(</a:t>
            </a:r>
            <a:r>
              <a:rPr lang="cs-CZ" dirty="0"/>
              <a:t>politiky</a:t>
            </a:r>
            <a:r>
              <a:rPr lang="en-US" dirty="0"/>
              <a:t>)</a:t>
            </a:r>
            <a:endParaRPr lang="cs-CZ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05A5AAD-99F0-1B19-6F06-6E92BB015F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Porovnání se Strategy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88CC05B-EF01-C2AC-A88A-F03FE15EA139}"/>
              </a:ext>
            </a:extLst>
          </p:cNvPr>
          <p:cNvSpPr txBox="1"/>
          <p:nvPr/>
        </p:nvSpPr>
        <p:spPr>
          <a:xfrm>
            <a:off x="663958" y="634494"/>
            <a:ext cx="3739141" cy="2893100"/>
          </a:xfrm>
          <a:prstGeom prst="rect">
            <a:avLst/>
          </a:prstGeom>
          <a:solidFill>
            <a:srgbClr val="ECF7FE"/>
          </a:solidFill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class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AbstractTemplate</a:t>
            </a:r>
            <a:endParaRPr lang="en-US" sz="1300" dirty="0">
              <a:latin typeface="Consolas" panose="020B0609020204030204" pitchFamily="49" charset="0"/>
              <a:cs typeface="Courier New" pitchFamily="49" charset="0"/>
            </a:endParaRP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{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virtual void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PrimitiveOp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() = 0;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void execute() {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  ....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PrimitiveOp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();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  ....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}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}</a:t>
            </a:r>
          </a:p>
          <a:p>
            <a:endParaRPr lang="en-US" sz="1300" dirty="0">
              <a:latin typeface="Consolas" panose="020B0609020204030204" pitchFamily="49" charset="0"/>
              <a:cs typeface="Courier New" pitchFamily="49" charset="0"/>
            </a:endParaRP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class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ConcreteAlgo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: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AbstractTemplate</a:t>
            </a:r>
            <a:endParaRPr lang="en-US" sz="1300" dirty="0">
              <a:latin typeface="Consolas" panose="020B0609020204030204" pitchFamily="49" charset="0"/>
              <a:cs typeface="Courier New" pitchFamily="49" charset="0"/>
            </a:endParaRP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{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void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PrimitiveOp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() {....}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D3146D9-AFFF-07B2-36BB-CAE3AA6757B3}"/>
              </a:ext>
            </a:extLst>
          </p:cNvPr>
          <p:cNvSpPr txBox="1"/>
          <p:nvPr/>
        </p:nvSpPr>
        <p:spPr>
          <a:xfrm>
            <a:off x="4921451" y="634494"/>
            <a:ext cx="3447929" cy="3693319"/>
          </a:xfrm>
          <a:prstGeom prst="rect">
            <a:avLst/>
          </a:prstGeom>
          <a:solidFill>
            <a:srgbClr val="ECF7FE"/>
          </a:solidFill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class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IStrategy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;</a:t>
            </a:r>
          </a:p>
          <a:p>
            <a:endParaRPr lang="en-US" sz="1300" dirty="0">
              <a:latin typeface="Consolas" panose="020B0609020204030204" pitchFamily="49" charset="0"/>
              <a:cs typeface="Courier New" pitchFamily="49" charset="0"/>
            </a:endParaRP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class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ClientCode</a:t>
            </a:r>
            <a:endParaRPr lang="en-US" sz="1300" dirty="0">
              <a:latin typeface="Consolas" panose="020B0609020204030204" pitchFamily="49" charset="0"/>
              <a:cs typeface="Courier New" pitchFamily="49" charset="0"/>
            </a:endParaRP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{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IStrategy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algo;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ClientCode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(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IAlgorithm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algo) {....}</a:t>
            </a:r>
          </a:p>
          <a:p>
            <a:endParaRPr lang="en-US" sz="1300" dirty="0">
              <a:latin typeface="Consolas" panose="020B0609020204030204" pitchFamily="49" charset="0"/>
              <a:cs typeface="Courier New" pitchFamily="49" charset="0"/>
            </a:endParaRP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void execute() { 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  ....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algo.PrimitiveOp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();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  ....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}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}</a:t>
            </a:r>
          </a:p>
          <a:p>
            <a:endParaRPr lang="en-US" sz="1300" dirty="0">
              <a:latin typeface="Consolas" panose="020B0609020204030204" pitchFamily="49" charset="0"/>
              <a:cs typeface="Courier New" pitchFamily="49" charset="0"/>
            </a:endParaRP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class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ConcreteAlgo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: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IStrategy</a:t>
            </a:r>
            <a:endParaRPr lang="en-US" sz="1300" dirty="0">
              <a:latin typeface="Consolas" panose="020B0609020204030204" pitchFamily="49" charset="0"/>
              <a:cs typeface="Courier New" pitchFamily="49" charset="0"/>
            </a:endParaRP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{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void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PrimitiveOp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() {....}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ACCAE0-6950-0771-CDE6-E4D11228A8D9}"/>
              </a:ext>
            </a:extLst>
          </p:cNvPr>
          <p:cNvSpPr txBox="1"/>
          <p:nvPr/>
        </p:nvSpPr>
        <p:spPr>
          <a:xfrm>
            <a:off x="663958" y="3527594"/>
            <a:ext cx="3739142" cy="492443"/>
          </a:xfrm>
          <a:prstGeom prst="rect">
            <a:avLst/>
          </a:prstGeom>
          <a:solidFill>
            <a:srgbClr val="ECF7FE"/>
          </a:solidFill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AbstractTemplate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* a = </a:t>
            </a:r>
            <a:r>
              <a:rPr lang="en-US" sz="1300" i="1" dirty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cs typeface="Courier New" pitchFamily="49" charset="0"/>
              </a:rPr>
              <a:t>new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ConcreteAlgo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;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a-&gt;execute();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FB9047-7265-0DCD-4CF9-5113F36B4AB3}"/>
              </a:ext>
            </a:extLst>
          </p:cNvPr>
          <p:cNvSpPr txBox="1"/>
          <p:nvPr/>
        </p:nvSpPr>
        <p:spPr>
          <a:xfrm>
            <a:off x="4921450" y="4343168"/>
            <a:ext cx="3447929" cy="492443"/>
          </a:xfrm>
          <a:prstGeom prst="rect">
            <a:avLst/>
          </a:prstGeom>
          <a:solidFill>
            <a:srgbClr val="ECF7FE"/>
          </a:solidFill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ClentCode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c(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ConcreteAlgo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);</a:t>
            </a:r>
          </a:p>
          <a:p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c.execute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();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FE4E49B7-F1E8-FB31-4B28-834EAEEF9B93}"/>
              </a:ext>
            </a:extLst>
          </p:cNvPr>
          <p:cNvSpPr txBox="1">
            <a:spLocks/>
          </p:cNvSpPr>
          <p:nvPr/>
        </p:nvSpPr>
        <p:spPr>
          <a:xfrm>
            <a:off x="4764199" y="5107828"/>
            <a:ext cx="4287095" cy="16722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0975" indent="-180975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8775" indent="-1778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indent="-1809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5963" indent="-1762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809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Strategy</a:t>
            </a:r>
          </a:p>
          <a:p>
            <a:pPr lvl="1"/>
            <a:r>
              <a:rPr lang="en-US" dirty="0" err="1"/>
              <a:t>jeden</a:t>
            </a:r>
            <a:r>
              <a:rPr lang="en-US" dirty="0"/>
              <a:t> </a:t>
            </a:r>
            <a:r>
              <a:rPr lang="en-US" dirty="0" err="1"/>
              <a:t>konkr</a:t>
            </a:r>
            <a:r>
              <a:rPr lang="cs-CZ" dirty="0"/>
              <a:t>étní</a:t>
            </a:r>
            <a:r>
              <a:rPr lang="en-US" dirty="0"/>
              <a:t> </a:t>
            </a:r>
            <a:r>
              <a:rPr lang="en-US" i="1" dirty="0"/>
              <a:t>'</a:t>
            </a:r>
            <a:r>
              <a:rPr lang="en-US" i="1" dirty="0" err="1"/>
              <a:t>velk</a:t>
            </a:r>
            <a:r>
              <a:rPr lang="cs-CZ" i="1" dirty="0"/>
              <a:t>ý</a:t>
            </a:r>
            <a:r>
              <a:rPr lang="en-US" i="1" dirty="0"/>
              <a:t>'</a:t>
            </a:r>
            <a:r>
              <a:rPr lang="en-US" dirty="0"/>
              <a:t> </a:t>
            </a:r>
            <a:r>
              <a:rPr lang="en-US" dirty="0" err="1"/>
              <a:t>algoritmus</a:t>
            </a:r>
            <a:endParaRPr lang="cs-CZ" dirty="0"/>
          </a:p>
          <a:p>
            <a:pPr lvl="1"/>
            <a:r>
              <a:rPr lang="cs-CZ" dirty="0"/>
              <a:t>vlastní data</a:t>
            </a:r>
          </a:p>
          <a:p>
            <a:pPr lvl="1"/>
            <a:r>
              <a:rPr lang="cs-CZ" dirty="0"/>
              <a:t>kompozice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3934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5" grpId="0" animBg="1"/>
      <p:bldP spid="7" grpId="0" animBg="1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1C4F3A3-CB15-449C-F1FF-6D8A74675BB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err="1"/>
              <a:t>modifikovateln</a:t>
            </a:r>
            <a:r>
              <a:rPr lang="cs-CZ" dirty="0"/>
              <a:t>é</a:t>
            </a:r>
            <a:r>
              <a:rPr lang="en-US" dirty="0"/>
              <a:t> </a:t>
            </a:r>
            <a:r>
              <a:rPr lang="cs-CZ" dirty="0"/>
              <a:t>postupy </a:t>
            </a:r>
            <a:r>
              <a:rPr lang="en-US" dirty="0"/>
              <a:t>(</a:t>
            </a:r>
            <a:r>
              <a:rPr lang="en-US" i="1" dirty="0"/>
              <a:t>'</a:t>
            </a:r>
            <a:r>
              <a:rPr lang="en-US" i="1" dirty="0" err="1"/>
              <a:t>algoritmy</a:t>
            </a:r>
            <a:r>
              <a:rPr lang="en-US" i="1" dirty="0"/>
              <a:t>'</a:t>
            </a:r>
            <a:r>
              <a:rPr lang="en-US" dirty="0"/>
              <a:t>)</a:t>
            </a:r>
            <a:endParaRPr lang="cs-CZ" dirty="0"/>
          </a:p>
          <a:p>
            <a:r>
              <a:rPr lang="cs-CZ" dirty="0"/>
              <a:t>frameworky</a:t>
            </a:r>
          </a:p>
          <a:p>
            <a:r>
              <a:rPr lang="cs-CZ" dirty="0"/>
              <a:t>hry</a:t>
            </a:r>
          </a:p>
          <a:p>
            <a:endParaRPr lang="en-US" dirty="0"/>
          </a:p>
          <a:p>
            <a:r>
              <a:rPr lang="cs-CZ" dirty="0"/>
              <a:t>JUnit testy</a:t>
            </a:r>
          </a:p>
          <a:p>
            <a:r>
              <a:rPr lang="cs-CZ" dirty="0"/>
              <a:t>při každém automatickém testu spustit několik akcí</a:t>
            </a:r>
          </a:p>
          <a:p>
            <a:pPr lvl="1"/>
            <a:r>
              <a:rPr lang="cs-CZ" dirty="0"/>
              <a:t>runBare() – Template method</a:t>
            </a:r>
          </a:p>
          <a:p>
            <a:pPr lvl="1"/>
            <a:r>
              <a:rPr lang="cs-CZ" dirty="0"/>
              <a:t>setUp() – připraví zdroje</a:t>
            </a:r>
          </a:p>
          <a:p>
            <a:pPr lvl="1"/>
            <a:r>
              <a:rPr lang="cs-CZ" dirty="0"/>
              <a:t>runTest() – vykoná test</a:t>
            </a:r>
          </a:p>
          <a:p>
            <a:pPr lvl="1"/>
            <a:r>
              <a:rPr lang="cs-CZ" dirty="0"/>
              <a:t>tearDown() – uvolní zdroje</a:t>
            </a:r>
          </a:p>
          <a:p>
            <a:endParaRPr lang="cs-CZ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500719-3647-BD33-95B9-07E408618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Použití</a:t>
            </a: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D70B1743-8A68-428A-EF6B-3BC4EE5D59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24" y="5604431"/>
            <a:ext cx="2133600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805200A-985D-29C4-DE33-F02118817DEC}"/>
              </a:ext>
            </a:extLst>
          </p:cNvPr>
          <p:cNvSpPr txBox="1"/>
          <p:nvPr/>
        </p:nvSpPr>
        <p:spPr>
          <a:xfrm>
            <a:off x="4909804" y="3187552"/>
            <a:ext cx="3115949" cy="3093154"/>
          </a:xfrm>
          <a:prstGeom prst="rect">
            <a:avLst/>
          </a:prstGeom>
          <a:solidFill>
            <a:srgbClr val="ECF7FE"/>
          </a:solidFill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public abstract class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TestCase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{</a:t>
            </a:r>
          </a:p>
          <a:p>
            <a:endParaRPr lang="en-US" sz="1300" dirty="0">
              <a:latin typeface="Consolas" panose="020B0609020204030204" pitchFamily="49" charset="0"/>
              <a:cs typeface="Courier New" pitchFamily="49" charset="0"/>
            </a:endParaRP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public void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runBare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() { 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 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setUp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(); 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  try { 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   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runTest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(); 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  } finally { 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   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tearDown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(); 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  } 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}</a:t>
            </a:r>
          </a:p>
          <a:p>
            <a:endParaRPr lang="en-US" sz="1300" dirty="0">
              <a:latin typeface="Consolas" panose="020B0609020204030204" pitchFamily="49" charset="0"/>
              <a:cs typeface="Courier New" pitchFamily="49" charset="0"/>
            </a:endParaRP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protected void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setUp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() {}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protected void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tearDown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() {}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  protected void </a:t>
            </a:r>
            <a:r>
              <a:rPr lang="en-US" sz="1300" dirty="0" err="1">
                <a:latin typeface="Consolas" panose="020B0609020204030204" pitchFamily="49" charset="0"/>
                <a:cs typeface="Courier New" pitchFamily="49" charset="0"/>
              </a:rPr>
              <a:t>runTest</a:t>
            </a:r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() {}</a:t>
            </a:r>
          </a:p>
          <a:p>
            <a:r>
              <a:rPr lang="en-US" sz="1300" dirty="0">
                <a:latin typeface="Consolas" panose="020B0609020204030204" pitchFamily="49" charset="0"/>
                <a:cs typeface="Courier New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856278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ilip.potx" id="{01285272-40B9-47FD-B148-ADFCF19A85B1}" vid="{E191ED48-4388-4FE4-8EC3-776821571A70}"/>
    </a:ext>
  </a:extLst>
</a:theme>
</file>

<file path=ppt/theme/theme2.xml><?xml version="1.0" encoding="utf-8"?>
<a:theme xmlns:a="http://schemas.openxmlformats.org/drawingml/2006/main" name="Filip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6FFED"/>
        </a:solidFill>
        <a:ln w="25400">
          <a:solidFill>
            <a:srgbClr val="CCE9AD"/>
          </a:solidFill>
        </a:ln>
      </a:spPr>
      <a:bodyPr rtlCol="0" anchor="ctr"/>
      <a:lstStyle>
        <a:defPPr algn="ctr">
          <a:defRPr sz="1600" dirty="0" smtClean="0">
            <a:solidFill>
              <a:srgbClr val="456A1C"/>
            </a:solidFill>
            <a:latin typeface="+mj-lt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solidFill>
          <a:srgbClr val="ECF7FE"/>
        </a:solidFill>
        <a:ln w="25400">
          <a:solidFill>
            <a:schemeClr val="accent4">
              <a:lumMod val="60000"/>
              <a:lumOff val="40000"/>
            </a:schemeClr>
          </a:solidFill>
        </a:ln>
      </a:spPr>
      <a:bodyPr wrap="square" rtlCol="0">
        <a:spAutoFit/>
      </a:bodyPr>
      <a:lstStyle>
        <a:defPPr>
          <a:defRPr sz="1300" dirty="0" smtClean="0">
            <a:latin typeface="Consolas" panose="020B0609020204030204" pitchFamily="49" charset="0"/>
            <a:cs typeface="Courier New" pitchFamily="49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Filip.potx" id="{000E9219-D670-4400-B712-7B521C35260B}" vid="{40126A51-81E9-4FC2-9D21-64839CF5A1F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Filip</Template>
  <TotalTime>8922</TotalTime>
  <Words>830</Words>
  <Application>Microsoft Office PowerPoint</Application>
  <PresentationFormat>On-screen Show (4:3)</PresentationFormat>
  <Paragraphs>250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Consolas</vt:lpstr>
      <vt:lpstr>Lucida Sans Unicode</vt:lpstr>
      <vt:lpstr>Office Theme</vt:lpstr>
      <vt:lpstr>Filip</vt:lpstr>
      <vt:lpstr>Template Method</vt:lpstr>
      <vt:lpstr>Příklad ze života</vt:lpstr>
      <vt:lpstr>Příklad ze života informatika</vt:lpstr>
      <vt:lpstr>Obecná struktura</vt:lpstr>
      <vt:lpstr>Konkrétní struktura</vt:lpstr>
      <vt:lpstr>Implementace</vt:lpstr>
      <vt:lpstr>Policy classes</vt:lpstr>
      <vt:lpstr>Porovnání se Strategy</vt:lpstr>
      <vt:lpstr>Použití</vt:lpstr>
      <vt:lpstr>Shrnutí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Počítačové systémy</dc:title>
  <dc:creator>Filip O Zavoral</dc:creator>
  <cp:lastModifiedBy>Filip O</cp:lastModifiedBy>
  <cp:revision>711</cp:revision>
  <dcterms:created xsi:type="dcterms:W3CDTF">2020-02-10T18:04:36Z</dcterms:created>
  <dcterms:modified xsi:type="dcterms:W3CDTF">2023-04-14T10:40:23Z</dcterms:modified>
</cp:coreProperties>
</file>