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4" r:id="rId1"/>
  </p:sldMasterIdLst>
  <p:notesMasterIdLst>
    <p:notesMasterId r:id="rId18"/>
  </p:notesMasterIdLst>
  <p:sldIdLst>
    <p:sldId id="256" r:id="rId2"/>
    <p:sldId id="265" r:id="rId3"/>
    <p:sldId id="266" r:id="rId4"/>
    <p:sldId id="268" r:id="rId5"/>
    <p:sldId id="269" r:id="rId6"/>
    <p:sldId id="270" r:id="rId7"/>
    <p:sldId id="271" r:id="rId8"/>
    <p:sldId id="272" r:id="rId9"/>
    <p:sldId id="258" r:id="rId10"/>
    <p:sldId id="273" r:id="rId11"/>
    <p:sldId id="274" r:id="rId12"/>
    <p:sldId id="259" r:id="rId13"/>
    <p:sldId id="260" r:id="rId14"/>
    <p:sldId id="261" r:id="rId15"/>
    <p:sldId id="262" r:id="rId16"/>
    <p:sldId id="26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6255"/>
    <a:srgbClr val="0000FF"/>
    <a:srgbClr val="FBEEC9"/>
    <a:srgbClr val="2B91A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82" y="159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2A1BD2-96E0-4B63-9CCE-67F88F6034FF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A0AEC-49BE-4C00-9246-7E1AA12C13A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73816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3A0AEC-49BE-4C00-9246-7E1AA12C13AD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32092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3A0AEC-49BE-4C00-9246-7E1AA12C13AD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96424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3A0AEC-49BE-4C00-9246-7E1AA12C13AD}" type="slidenum">
              <a:rPr lang="sk-SK" smtClean="0"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67023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3A0AEC-49BE-4C00-9246-7E1AA12C13AD}" type="slidenum">
              <a:rPr lang="sk-SK" smtClean="0"/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52512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3A0AEC-49BE-4C00-9246-7E1AA12C13AD}" type="slidenum">
              <a:rPr lang="sk-SK" smtClean="0"/>
              <a:t>11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33792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3A0AEC-49BE-4C00-9246-7E1AA12C13AD}" type="slidenum">
              <a:rPr lang="sk-SK" smtClean="0"/>
              <a:t>12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43563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F4E-0537-4207-9B02-7C246D6D15C0}" type="datetime1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Viktor Bujko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66744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ov a p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DFC43-E1BC-4B31-9715-3CA5F50B08AA}" type="datetime1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Viktor Bujko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04885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nuka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0DB6-29BE-4D21-8AA4-73436B6AF0EE}" type="datetime1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Viktor Bujko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62981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A6C8-8468-4F11-A514-D30C13BEAA01}" type="datetime1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Viktor Bujko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94142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 ponu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FB00F-BA29-4501-AD7E-50D8FA207E6D}" type="datetime1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Viktor Bujko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0404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alebo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BE015-12BB-4D95-A000-C8D3B072BC1A}" type="datetime1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Viktor Bujko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58011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9B23-DD9D-4186-A25F-99F3300E339C}" type="datetime1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Viktor Bujko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65570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94A1C-E23A-4383-AB10-46E34F0221CA}" type="datetime1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Viktor Bujko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66685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2F8D5-B589-43BD-85D1-ABA095A43653}" type="datetime1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Viktor Bujko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0621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2634B-7AB4-4A50-A78F-919FFF7343AB}" type="datetime1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Viktor Bujko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99302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8CD28-3700-489D-884F-84091256BC3B}" type="datetime1">
              <a:rPr lang="sk-SK" smtClean="0"/>
              <a:t>25. 6. 2022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Viktor Bujko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59522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31151-9DAD-4C7B-8527-371AFB43A7F7}" type="datetime1">
              <a:rPr lang="sk-SK" smtClean="0"/>
              <a:t>25. 6. 2022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Viktor Bujko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79083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A734-82BF-4DA5-9AED-64EEAE9A406B}" type="datetime1">
              <a:rPr lang="sk-SK" smtClean="0"/>
              <a:t>25. 6. 2022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Viktor Bujko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59362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D2265-1E79-40A2-9B0D-6AFAF2B5CF15}" type="datetime1">
              <a:rPr lang="sk-SK" smtClean="0"/>
              <a:t>25. 6. 2022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Viktor Bujko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06932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B946-562D-4707-A179-289A5BF06BB2}" type="datetime1">
              <a:rPr lang="sk-SK" smtClean="0"/>
              <a:t>25. 6. 2022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Viktor Bujko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50622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CBBB-DC7E-4479-8A7E-7F869A1E325D}" type="datetime1">
              <a:rPr lang="sk-SK" smtClean="0"/>
              <a:t>25. 6. 2022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Viktor Bujko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21996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1A6E6-5113-4383-899C-003566D15260}" type="datetime1">
              <a:rPr lang="sk-SK" smtClean="0"/>
              <a:t>25. 6. 2022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/>
              <a:t>Viktor Bujko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04BF292-8D4B-4E98-AF41-80D0C7E6A42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16231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3.jp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lyweight_pattern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refactoring.guru/design-patterns/flyweigh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11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15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7A267ED-E891-4E90-A4E9-BAD8EDFBFA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5971" y="2267404"/>
            <a:ext cx="7092829" cy="1646302"/>
          </a:xfrm>
        </p:spPr>
        <p:txBody>
          <a:bodyPr/>
          <a:lstStyle/>
          <a:p>
            <a:pPr algn="l"/>
            <a:r>
              <a:rPr lang="sk-SK" dirty="0">
                <a:solidFill>
                  <a:schemeClr val="tx1"/>
                </a:solidFill>
              </a:rPr>
              <a:t>Flyweight</a:t>
            </a:r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87D06267-B5A0-452F-A70A-9ABC1B9A2B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05550" y="4104399"/>
            <a:ext cx="2737028" cy="2490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907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8D4DFE-EB9B-42C5-84DB-4C60949DA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452176"/>
            <a:ext cx="8674100" cy="913737"/>
          </a:xfrm>
        </p:spPr>
        <p:txBody>
          <a:bodyPr>
            <a:noAutofit/>
          </a:bodyPr>
          <a:lstStyle/>
          <a:p>
            <a:r>
              <a:rPr lang="sk-SK" dirty="0">
                <a:solidFill>
                  <a:schemeClr val="tx1">
                    <a:lumMod val="95000"/>
                    <a:lumOff val="5000"/>
                  </a:schemeClr>
                </a:solidFill>
              </a:rPr>
              <a:t>Implementácia dokumentového editoru</a:t>
            </a:r>
          </a:p>
        </p:txBody>
      </p:sp>
      <p:pic>
        <p:nvPicPr>
          <p:cNvPr id="10" name="Zástupný objekt pre obsah 9" descr="Obrázok, na ktorom je text, textílie&#10;&#10;Automaticky generovaný popis">
            <a:extLst>
              <a:ext uri="{FF2B5EF4-FFF2-40B4-BE49-F238E27FC236}">
                <a16:creationId xmlns:a16="http://schemas.microsoft.com/office/drawing/2014/main" id="{79039409-8FED-40D8-9AD0-D08A3BFACC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4" y="451513"/>
            <a:ext cx="1478141" cy="846000"/>
          </a:xfrm>
        </p:spPr>
      </p:pic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2CD667E2-03FC-4C0C-BCF9-19EBD205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7262" y="6319838"/>
            <a:ext cx="6297612" cy="365125"/>
          </a:xfrm>
        </p:spPr>
        <p:txBody>
          <a:bodyPr/>
          <a:lstStyle/>
          <a:p>
            <a:r>
              <a:rPr lang="sk-SK" sz="1200" dirty="0">
                <a:solidFill>
                  <a:schemeClr val="tx1"/>
                </a:solidFill>
              </a:rPr>
              <a:t>Viktor Bujko</a:t>
            </a:r>
          </a:p>
        </p:txBody>
      </p:sp>
      <p:sp>
        <p:nvSpPr>
          <p:cNvPr id="12" name="Zástupný objekt pre obsah 11">
            <a:extLst>
              <a:ext uri="{FF2B5EF4-FFF2-40B4-BE49-F238E27FC236}">
                <a16:creationId xmlns:a16="http://schemas.microsoft.com/office/drawing/2014/main" id="{3D1FFD59-FC02-4B1E-BC39-AE2EBEFEEE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62" y="1671540"/>
            <a:ext cx="10910838" cy="47342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abstract class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Glyph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{</a:t>
            </a:r>
            <a:r>
              <a:rPr lang="sk-SK" sz="1100" dirty="0">
                <a:latin typeface="Consolas" panose="020B0609020204030204" pitchFamily="49" charset="0"/>
              </a:rPr>
              <a:t>								    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GlyphContext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sk-SK" sz="1100" dirty="0">
                <a:latin typeface="Consolas" panose="020B0609020204030204" pitchFamily="49" charset="0"/>
              </a:rPr>
              <a:t>   </a:t>
            </a:r>
            <a:r>
              <a:rPr lang="sk-SK" sz="1100" dirty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sk-SK" sz="1100" dirty="0" err="1">
                <a:solidFill>
                  <a:srgbClr val="008000"/>
                </a:solidFill>
                <a:latin typeface="Consolas" panose="020B0609020204030204" pitchFamily="49" charset="0"/>
              </a:rPr>
              <a:t>parametere</a:t>
            </a:r>
            <a:r>
              <a:rPr lang="sk-SK" sz="1100" dirty="0">
                <a:solidFill>
                  <a:srgbClr val="008000"/>
                </a:solidFill>
                <a:latin typeface="Consolas" panose="020B0609020204030204" pitchFamily="49" charset="0"/>
              </a:rPr>
              <a:t> poskytujúce extrinsic kontext				       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private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Tree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fonts;</a:t>
            </a:r>
          </a:p>
          <a:p>
            <a:pPr marL="0" indent="0">
              <a:buNone/>
            </a:pP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   public abstract void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Draw(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Window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w,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GlyphContext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glContext);</a:t>
            </a:r>
            <a:r>
              <a:rPr lang="sk-SK" sz="1100" dirty="0">
                <a:latin typeface="Consolas" panose="020B0609020204030204" pitchFamily="49" charset="0"/>
              </a:rPr>
              <a:t>	       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private int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index;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008000"/>
                </a:solidFill>
                <a:latin typeface="Consolas" panose="020B0609020204030204" pitchFamily="49" charset="0"/>
              </a:rPr>
              <a:t>// context position</a:t>
            </a:r>
          </a:p>
          <a:p>
            <a:pPr marL="0" indent="0">
              <a:buNone/>
            </a:pP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}</a:t>
            </a:r>
            <a:r>
              <a:rPr lang="sk-SK" sz="1100" dirty="0">
                <a:latin typeface="Consolas" panose="020B0609020204030204" pitchFamily="49" charset="0"/>
              </a:rPr>
              <a:t>											  	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 public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GlyphContext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() {</a:t>
            </a:r>
          </a:p>
          <a:p>
            <a:pPr marL="0" indent="0">
              <a:buNone/>
            </a:pPr>
            <a:r>
              <a:rPr lang="sk-SK" sz="1100" dirty="0">
                <a:latin typeface="Consolas" panose="020B0609020204030204" pitchFamily="49" charset="0"/>
              </a:rPr>
              <a:t>										 	         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index = 0;</a:t>
            </a:r>
          </a:p>
          <a:p>
            <a:pPr marL="0" indent="0">
              <a:buNone/>
            </a:pP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Character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: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Glyph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{	</a:t>
            </a:r>
            <a:r>
              <a:rPr lang="sk-SK" sz="1100" dirty="0">
                <a:latin typeface="Consolas" panose="020B0609020204030204" pitchFamily="49" charset="0"/>
              </a:rPr>
              <a:t>							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   private char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charCode;</a:t>
            </a:r>
            <a:r>
              <a:rPr lang="sk-SK" sz="1100" dirty="0">
                <a:latin typeface="Consolas" panose="020B0609020204030204" pitchFamily="49" charset="0"/>
              </a:rPr>
              <a:t>  </a:t>
            </a:r>
            <a:r>
              <a:rPr lang="sk-SK" sz="1100" dirty="0">
                <a:solidFill>
                  <a:srgbClr val="008000"/>
                </a:solidFill>
                <a:latin typeface="Consolas" panose="020B0609020204030204" pitchFamily="49" charset="0"/>
              </a:rPr>
              <a:t>// intrinsic stav</a:t>
            </a:r>
            <a:r>
              <a:rPr lang="sk-SK" sz="1100" dirty="0">
                <a:latin typeface="Consolas" panose="020B0609020204030204" pitchFamily="49" charset="0"/>
              </a:rPr>
              <a:t>				       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public virtual void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Next(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step) {</a:t>
            </a:r>
          </a:p>
          <a:p>
            <a:pPr marL="0" indent="0">
              <a:buNone/>
            </a:pP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   public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Character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(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c) {</a:t>
            </a:r>
            <a:r>
              <a:rPr lang="sk-SK" sz="1100" dirty="0">
                <a:latin typeface="Consolas" panose="020B0609020204030204" pitchFamily="49" charset="0"/>
              </a:rPr>
              <a:t>								   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index += step;</a:t>
            </a:r>
          </a:p>
          <a:p>
            <a:pPr marL="0" indent="0">
              <a:buNone/>
            </a:pPr>
            <a:r>
              <a:rPr lang="sk-SK" sz="1100" dirty="0">
                <a:latin typeface="Consolas" panose="020B0609020204030204" pitchFamily="49" charset="0"/>
              </a:rPr>
              <a:t>     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charCode = c;</a:t>
            </a:r>
            <a:r>
              <a:rPr lang="sk-SK" sz="1100" dirty="0">
                <a:latin typeface="Consolas" panose="020B0609020204030204" pitchFamily="49" charset="0"/>
              </a:rPr>
              <a:t>									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r>
              <a:rPr lang="sk-SK" sz="1100" dirty="0">
                <a:latin typeface="Consolas" panose="020B0609020204030204" pitchFamily="49" charset="0"/>
              </a:rPr>
              <a:t>  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}</a:t>
            </a:r>
            <a:r>
              <a:rPr lang="sk-SK" sz="1100" dirty="0">
                <a:latin typeface="Consolas" panose="020B0609020204030204" pitchFamily="49" charset="0"/>
              </a:rPr>
              <a:t>												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 public virtual void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Insert(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quantity) { ... }</a:t>
            </a:r>
          </a:p>
          <a:p>
            <a:pPr marL="0" indent="0">
              <a:buNone/>
            </a:pP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   public override void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Draw(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Window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w,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GlyphContext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glContext) {		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 public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Font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GetFont() {</a:t>
            </a:r>
          </a:p>
          <a:p>
            <a:pPr marL="0" indent="0">
              <a:buNone/>
            </a:pPr>
            <a:r>
              <a:rPr lang="sk-SK" sz="1100" dirty="0">
                <a:solidFill>
                  <a:srgbClr val="008000"/>
                </a:solidFill>
                <a:latin typeface="Consolas" panose="020B0609020204030204" pitchFamily="49" charset="0"/>
              </a:rPr>
              <a:t>      // inštancia glContext ako súčasť extrinsic stavu			</a:t>
            </a:r>
            <a:r>
              <a:rPr lang="sk-SK" sz="1100" dirty="0">
                <a:latin typeface="Consolas" panose="020B0609020204030204" pitchFamily="49" charset="0"/>
              </a:rPr>
              <a:t>    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 fonts[index]; </a:t>
            </a:r>
            <a:r>
              <a:rPr lang="sk-SK" sz="11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endParaRPr lang="sk-SK" sz="11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sk-SK" sz="1100" dirty="0">
                <a:solidFill>
                  <a:srgbClr val="008000"/>
                </a:solidFill>
                <a:latin typeface="Consolas" panose="020B0609020204030204" pitchFamily="49" charset="0"/>
              </a:rPr>
              <a:t>	// vykreslí znak "charCode" na okno "w" s použitím "glContext"	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}</a:t>
            </a:r>
            <a:r>
              <a:rPr lang="sk-SK" sz="1100" dirty="0">
                <a:solidFill>
                  <a:srgbClr val="008000"/>
                </a:solidFill>
                <a:latin typeface="Consolas" panose="020B0609020204030204" pitchFamily="49" charset="0"/>
              </a:rPr>
              <a:t>	</a:t>
            </a:r>
          </a:p>
          <a:p>
            <a:pPr marL="0" indent="0">
              <a:buNone/>
            </a:pPr>
            <a:r>
              <a:rPr lang="sk-SK" sz="1100" dirty="0">
                <a:latin typeface="Consolas" panose="020B0609020204030204" pitchFamily="49" charset="0"/>
              </a:rPr>
              <a:t>  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}												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 public void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SetFont(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Font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 </a:t>
            </a:r>
            <a:r>
              <a:rPr lang="sk-SK" sz="1100" dirty="0" err="1">
                <a:solidFill>
                  <a:schemeClr val="tx1"/>
                </a:solidFill>
                <a:latin typeface="Consolas" panose="020B0609020204030204" pitchFamily="49" charset="0"/>
              </a:rPr>
              <a:t>font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, 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 span) { ... }</a:t>
            </a:r>
          </a:p>
          <a:p>
            <a:pPr marL="0" indent="0">
              <a:buNone/>
            </a:pP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}											    }</a:t>
            </a:r>
          </a:p>
          <a:p>
            <a:pPr marL="0" indent="0">
              <a:buNone/>
            </a:pPr>
            <a:endParaRPr lang="sk-SK" sz="11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sk-SK" sz="1100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  <p:sp>
        <p:nvSpPr>
          <p:cNvPr id="4" name="Obdĺžnik 3">
            <a:extLst>
              <a:ext uri="{FF2B5EF4-FFF2-40B4-BE49-F238E27FC236}">
                <a16:creationId xmlns:a16="http://schemas.microsoft.com/office/drawing/2014/main" id="{E7BCFC3F-CDB0-4AB9-913A-20FF0AED93B5}"/>
              </a:ext>
            </a:extLst>
          </p:cNvPr>
          <p:cNvSpPr/>
          <p:nvPr/>
        </p:nvSpPr>
        <p:spPr>
          <a:xfrm>
            <a:off x="557262" y="1544347"/>
            <a:ext cx="5341888" cy="1526138"/>
          </a:xfrm>
          <a:prstGeom prst="rect">
            <a:avLst/>
          </a:prstGeom>
          <a:solidFill>
            <a:srgbClr val="FBEEC9">
              <a:alpha val="10196"/>
            </a:srgb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id="{4642030E-922B-4A1E-8DB2-38012D4B616E}"/>
              </a:ext>
            </a:extLst>
          </p:cNvPr>
          <p:cNvSpPr/>
          <p:nvPr/>
        </p:nvSpPr>
        <p:spPr>
          <a:xfrm>
            <a:off x="557262" y="3070485"/>
            <a:ext cx="5341888" cy="3016196"/>
          </a:xfrm>
          <a:prstGeom prst="rect">
            <a:avLst/>
          </a:prstGeom>
          <a:solidFill>
            <a:srgbClr val="FBEEC9">
              <a:alpha val="9804"/>
            </a:srgb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7" name="Obdĺžnik 6">
            <a:extLst>
              <a:ext uri="{FF2B5EF4-FFF2-40B4-BE49-F238E27FC236}">
                <a16:creationId xmlns:a16="http://schemas.microsoft.com/office/drawing/2014/main" id="{7AE3B185-64FD-425C-BD3D-CC6FEE57F4DA}"/>
              </a:ext>
            </a:extLst>
          </p:cNvPr>
          <p:cNvSpPr/>
          <p:nvPr/>
        </p:nvSpPr>
        <p:spPr>
          <a:xfrm>
            <a:off x="5899150" y="1544347"/>
            <a:ext cx="4476750" cy="4542334"/>
          </a:xfrm>
          <a:prstGeom prst="rect">
            <a:avLst/>
          </a:prstGeom>
          <a:solidFill>
            <a:srgbClr val="FBEEC9">
              <a:alpha val="10196"/>
            </a:srgb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370667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8D4DFE-EB9B-42C5-84DB-4C60949DA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452176"/>
            <a:ext cx="8674100" cy="913737"/>
          </a:xfrm>
        </p:spPr>
        <p:txBody>
          <a:bodyPr>
            <a:noAutofit/>
          </a:bodyPr>
          <a:lstStyle/>
          <a:p>
            <a:r>
              <a:rPr lang="sk-SK" dirty="0">
                <a:solidFill>
                  <a:schemeClr val="tx1">
                    <a:lumMod val="95000"/>
                    <a:lumOff val="5000"/>
                  </a:schemeClr>
                </a:solidFill>
              </a:rPr>
              <a:t>Získanie inštancie flyweight objektu</a:t>
            </a:r>
          </a:p>
        </p:txBody>
      </p:sp>
      <p:pic>
        <p:nvPicPr>
          <p:cNvPr id="10" name="Zástupný objekt pre obsah 9" descr="Obrázok, na ktorom je text, textílie&#10;&#10;Automaticky generovaný popis">
            <a:extLst>
              <a:ext uri="{FF2B5EF4-FFF2-40B4-BE49-F238E27FC236}">
                <a16:creationId xmlns:a16="http://schemas.microsoft.com/office/drawing/2014/main" id="{79039409-8FED-40D8-9AD0-D08A3BFACC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4" y="451513"/>
            <a:ext cx="1478141" cy="846000"/>
          </a:xfrm>
        </p:spPr>
      </p:pic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2CD667E2-03FC-4C0C-BCF9-19EBD205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7262" y="6319838"/>
            <a:ext cx="1150888" cy="365125"/>
          </a:xfrm>
        </p:spPr>
        <p:txBody>
          <a:bodyPr/>
          <a:lstStyle/>
          <a:p>
            <a:r>
              <a:rPr lang="sk-SK" sz="1200" dirty="0">
                <a:solidFill>
                  <a:schemeClr val="tx1"/>
                </a:solidFill>
              </a:rPr>
              <a:t>Viktor Bujko</a:t>
            </a:r>
          </a:p>
        </p:txBody>
      </p:sp>
      <p:sp>
        <p:nvSpPr>
          <p:cNvPr id="12" name="Zástupný objekt pre obsah 11">
            <a:extLst>
              <a:ext uri="{FF2B5EF4-FFF2-40B4-BE49-F238E27FC236}">
                <a16:creationId xmlns:a16="http://schemas.microsoft.com/office/drawing/2014/main" id="{3D1FFD59-FC02-4B1E-BC39-AE2EBEFEEE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62" y="1728691"/>
            <a:ext cx="10910838" cy="46771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static class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GlyphFactory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sk-SK" sz="1100" dirty="0">
                <a:latin typeface="Consolas" panose="020B0609020204030204" pitchFamily="49" charset="0"/>
              </a:rPr>
              <a:t>   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private static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Dictionary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&lt;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sk-SK" sz="1100" dirty="0">
                <a:latin typeface="Consolas" panose="020B0609020204030204" pitchFamily="49" charset="0"/>
              </a:rPr>
              <a:t>,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Character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&gt; characters = 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sk-SK" sz="1100" dirty="0">
                <a:latin typeface="Consolas" panose="020B0609020204030204" pitchFamily="49" charset="0"/>
              </a:rPr>
              <a:t> ...</a:t>
            </a:r>
          </a:p>
          <a:p>
            <a:pPr marL="0" indent="0">
              <a:buNone/>
            </a:pPr>
            <a:r>
              <a:rPr lang="sk-SK" sz="1100" dirty="0">
                <a:latin typeface="Consolas" panose="020B0609020204030204" pitchFamily="49" charset="0"/>
              </a:rPr>
              <a:t>   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public static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Row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GetRow() { </a:t>
            </a:r>
          </a:p>
          <a:p>
            <a:pPr marL="0" indent="0">
              <a:buNone/>
            </a:pP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      return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Row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(); </a:t>
            </a:r>
          </a:p>
          <a:p>
            <a:pPr marL="0" indent="0">
              <a:buNone/>
            </a:pPr>
            <a:r>
              <a:rPr lang="sk-SK" sz="1100" dirty="0">
                <a:latin typeface="Consolas" panose="020B0609020204030204" pitchFamily="49" charset="0"/>
              </a:rPr>
              <a:t>  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r>
              <a:rPr lang="sk-SK" sz="1100" dirty="0">
                <a:latin typeface="Consolas" panose="020B0609020204030204" pitchFamily="49" charset="0"/>
              </a:rPr>
              <a:t>   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public static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Column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GetColumn() { </a:t>
            </a:r>
          </a:p>
          <a:p>
            <a:pPr marL="0" indent="0">
              <a:buNone/>
            </a:pP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      return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Column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   }</a:t>
            </a:r>
          </a:p>
          <a:p>
            <a:pPr marL="0" indent="0">
              <a:buNone/>
            </a:pPr>
            <a:r>
              <a:rPr lang="sk-SK" sz="1100" dirty="0">
                <a:latin typeface="Consolas" panose="020B0609020204030204" pitchFamily="49" charset="0"/>
              </a:rPr>
              <a:t>   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public static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Character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GetCharacter(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c) {</a:t>
            </a:r>
          </a:p>
          <a:p>
            <a:pPr marL="0" indent="0">
              <a:buNone/>
            </a:pPr>
            <a:r>
              <a:rPr lang="sk-SK" sz="1100" dirty="0">
                <a:latin typeface="Consolas" panose="020B0609020204030204" pitchFamily="49" charset="0"/>
              </a:rPr>
              <a:t>	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(! characters.ContainsKey(c)) {</a:t>
            </a:r>
          </a:p>
          <a:p>
            <a:pPr marL="0" indent="0">
              <a:buNone/>
            </a:pPr>
            <a:r>
              <a:rPr lang="sk-SK" sz="1100" dirty="0">
                <a:latin typeface="Consolas" panose="020B0609020204030204" pitchFamily="49" charset="0"/>
              </a:rPr>
              <a:t>	  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characters.Add(c, 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rgbClr val="2B91AF"/>
                </a:solidFill>
                <a:latin typeface="Consolas" panose="020B0609020204030204" pitchFamily="49" charset="0"/>
              </a:rPr>
              <a:t>Character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(c));</a:t>
            </a:r>
          </a:p>
          <a:p>
            <a:pPr marL="0" indent="0">
              <a:buNone/>
            </a:pPr>
            <a:r>
              <a:rPr lang="sk-SK" sz="1100" dirty="0">
                <a:latin typeface="Consolas" panose="020B0609020204030204" pitchFamily="49" charset="0"/>
              </a:rPr>
              <a:t>	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r>
              <a:rPr lang="sk-SK" sz="1100" dirty="0">
                <a:latin typeface="Consolas" panose="020B0609020204030204" pitchFamily="49" charset="0"/>
              </a:rPr>
              <a:t>	</a:t>
            </a:r>
            <a:r>
              <a:rPr lang="sk-SK" sz="11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sk-SK" sz="1100" dirty="0">
                <a:latin typeface="Consolas" panose="020B0609020204030204" pitchFamily="49" charset="0"/>
              </a:rPr>
              <a:t> </a:t>
            </a: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characters[c];</a:t>
            </a:r>
          </a:p>
          <a:p>
            <a:pPr marL="0" indent="0">
              <a:buNone/>
            </a:pP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   }</a:t>
            </a:r>
          </a:p>
          <a:p>
            <a:pPr marL="0" indent="0">
              <a:buNone/>
            </a:pPr>
            <a:r>
              <a:rPr lang="sk-SK" sz="1100" dirty="0">
                <a:solidFill>
                  <a:schemeClr val="tx1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9" name="Obdĺžnik 8">
            <a:extLst>
              <a:ext uri="{FF2B5EF4-FFF2-40B4-BE49-F238E27FC236}">
                <a16:creationId xmlns:a16="http://schemas.microsoft.com/office/drawing/2014/main" id="{66C33A84-AFB4-493F-99A0-E34138181527}"/>
              </a:ext>
            </a:extLst>
          </p:cNvPr>
          <p:cNvSpPr/>
          <p:nvPr/>
        </p:nvSpPr>
        <p:spPr>
          <a:xfrm>
            <a:off x="557260" y="1543051"/>
            <a:ext cx="5341890" cy="4559300"/>
          </a:xfrm>
          <a:prstGeom prst="rect">
            <a:avLst/>
          </a:prstGeom>
          <a:solidFill>
            <a:srgbClr val="FBEEC9">
              <a:alpha val="10196"/>
            </a:srgbClr>
          </a:solidFill>
          <a:ln>
            <a:solidFill>
              <a:srgbClr val="9262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pic>
        <p:nvPicPr>
          <p:cNvPr id="19" name="Obrázok 18">
            <a:extLst>
              <a:ext uri="{FF2B5EF4-FFF2-40B4-BE49-F238E27FC236}">
                <a16:creationId xmlns:a16="http://schemas.microsoft.com/office/drawing/2014/main" id="{B63C432F-26BC-4554-A17D-E9E22779D1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450" y="1543052"/>
            <a:ext cx="6122224" cy="4559300"/>
          </a:xfrm>
          <a:prstGeom prst="rect">
            <a:avLst/>
          </a:prstGeom>
        </p:spPr>
      </p:pic>
      <p:pic>
        <p:nvPicPr>
          <p:cNvPr id="13" name="Grafický objekt 12">
            <a:extLst>
              <a:ext uri="{FF2B5EF4-FFF2-40B4-BE49-F238E27FC236}">
                <a16:creationId xmlns:a16="http://schemas.microsoft.com/office/drawing/2014/main" id="{46FB5A3E-24AD-4442-A961-8721AB14FF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70052" y="1747837"/>
            <a:ext cx="6009020" cy="4149727"/>
          </a:xfrm>
          <a:prstGeom prst="rect">
            <a:avLst/>
          </a:prstGeom>
        </p:spPr>
      </p:pic>
      <p:pic>
        <p:nvPicPr>
          <p:cNvPr id="17" name="Obrázok 16">
            <a:extLst>
              <a:ext uri="{FF2B5EF4-FFF2-40B4-BE49-F238E27FC236}">
                <a16:creationId xmlns:a16="http://schemas.microsoft.com/office/drawing/2014/main" id="{A5474C78-EA50-40C8-910C-A6C38F5B7C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06861" y="5784413"/>
            <a:ext cx="2530929" cy="200396"/>
          </a:xfrm>
          <a:prstGeom prst="rect">
            <a:avLst/>
          </a:prstGeom>
        </p:spPr>
      </p:pic>
      <p:pic>
        <p:nvPicPr>
          <p:cNvPr id="26" name="Obrázok 25">
            <a:extLst>
              <a:ext uri="{FF2B5EF4-FFF2-40B4-BE49-F238E27FC236}">
                <a16:creationId xmlns:a16="http://schemas.microsoft.com/office/drawing/2014/main" id="{1EE511A8-00AB-4AC7-91BB-2814111D1D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39019" y="5630046"/>
            <a:ext cx="66615" cy="509130"/>
          </a:xfrm>
          <a:prstGeom prst="rect">
            <a:avLst/>
          </a:prstGeom>
        </p:spPr>
      </p:pic>
      <p:pic>
        <p:nvPicPr>
          <p:cNvPr id="28" name="Obrázok 27">
            <a:extLst>
              <a:ext uri="{FF2B5EF4-FFF2-40B4-BE49-F238E27FC236}">
                <a16:creationId xmlns:a16="http://schemas.microsoft.com/office/drawing/2014/main" id="{9CAA2CEE-0B91-4401-9BB4-33CC42FA53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67475" y="3911600"/>
            <a:ext cx="152784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513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8D4DFE-EB9B-42C5-84DB-4C60949DA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9950" y="451514"/>
            <a:ext cx="7669069" cy="845999"/>
          </a:xfrm>
        </p:spPr>
        <p:txBody>
          <a:bodyPr/>
          <a:lstStyle/>
          <a:p>
            <a:r>
              <a:rPr lang="sk-SK" dirty="0">
                <a:solidFill>
                  <a:schemeClr val="tx1"/>
                </a:solidFill>
              </a:rPr>
              <a:t>Kritéria (ne)použiteľnosti flyweight</a:t>
            </a:r>
          </a:p>
        </p:txBody>
      </p:sp>
      <p:pic>
        <p:nvPicPr>
          <p:cNvPr id="10" name="Zástupný objekt pre obsah 9" descr="Obrázok, na ktorom je text, textílie&#10;&#10;Automaticky generovaný popis">
            <a:extLst>
              <a:ext uri="{FF2B5EF4-FFF2-40B4-BE49-F238E27FC236}">
                <a16:creationId xmlns:a16="http://schemas.microsoft.com/office/drawing/2014/main" id="{79039409-8FED-40D8-9AD0-D08A3BFACC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2" y="451513"/>
            <a:ext cx="1478141" cy="846000"/>
          </a:xfrm>
        </p:spPr>
      </p:pic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13AFD446-E143-4C04-B83C-1E3F86A78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63" y="1546515"/>
            <a:ext cx="9251756" cy="4682836"/>
          </a:xfrm>
        </p:spPr>
        <p:txBody>
          <a:bodyPr/>
          <a:lstStyle/>
          <a:p>
            <a:pPr marL="0" indent="0">
              <a:buClrTx/>
              <a:buNone/>
            </a:pPr>
            <a:r>
              <a:rPr lang="sk-SK" dirty="0">
                <a:solidFill>
                  <a:schemeClr val="tx1"/>
                </a:solidFill>
              </a:rPr>
              <a:t>Využitie návrhového vzoru flyweight predpokladá :</a:t>
            </a:r>
            <a:br>
              <a:rPr lang="sk-SK" dirty="0">
                <a:solidFill>
                  <a:schemeClr val="tx1"/>
                </a:solidFill>
              </a:rPr>
            </a:br>
            <a:endParaRPr lang="sk-SK" dirty="0">
              <a:solidFill>
                <a:schemeClr val="tx1"/>
              </a:solidFill>
            </a:endParaRPr>
          </a:p>
          <a:p>
            <a:pPr>
              <a:buClrTx/>
              <a:buSzPct val="100000"/>
              <a:buFont typeface="+mj-lt"/>
              <a:buAutoNum type="arabicPeriod"/>
            </a:pPr>
            <a:r>
              <a:rPr lang="sk-SK" sz="1700" dirty="0">
                <a:solidFill>
                  <a:schemeClr val="tx1"/>
                </a:solidFill>
              </a:rPr>
              <a:t>aplikácia / využíva </a:t>
            </a:r>
            <a:r>
              <a:rPr lang="sk-SK" sz="1700" b="1" dirty="0">
                <a:solidFill>
                  <a:schemeClr val="tx1"/>
                </a:solidFill>
              </a:rPr>
              <a:t>veľké množstvo </a:t>
            </a:r>
            <a:r>
              <a:rPr lang="sk-SK" sz="1700" dirty="0">
                <a:solidFill>
                  <a:schemeClr val="tx1"/>
                </a:solidFill>
              </a:rPr>
              <a:t>objektov</a:t>
            </a:r>
          </a:p>
          <a:p>
            <a:pPr>
              <a:buClrTx/>
              <a:buSzPct val="100000"/>
              <a:buFont typeface="+mj-lt"/>
              <a:buAutoNum type="arabicPeriod"/>
            </a:pPr>
            <a:r>
              <a:rPr lang="sk-SK" sz="1700" dirty="0">
                <a:solidFill>
                  <a:schemeClr val="tx1"/>
                </a:solidFill>
              </a:rPr>
              <a:t>uloženie samostatných objektov spôsobuje </a:t>
            </a:r>
            <a:r>
              <a:rPr lang="sk-SK" sz="1700" b="1" dirty="0">
                <a:solidFill>
                  <a:schemeClr val="tx1"/>
                </a:solidFill>
              </a:rPr>
              <a:t>veľké pamäťové nároky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relatívne voči počtu objektov</a:t>
            </a:r>
          </a:p>
          <a:p>
            <a:pPr>
              <a:buClrTx/>
              <a:buSzPct val="100000"/>
              <a:buFont typeface="+mj-lt"/>
              <a:buAutoNum type="arabicPeriod"/>
            </a:pPr>
            <a:r>
              <a:rPr lang="sk-SK" sz="1700" dirty="0">
                <a:solidFill>
                  <a:schemeClr val="tx1"/>
                </a:solidFill>
              </a:rPr>
              <a:t>stav objektov môže byť reprezentovaný ich </a:t>
            </a:r>
            <a:r>
              <a:rPr lang="sk-SK" sz="1700" b="1" dirty="0">
                <a:solidFill>
                  <a:schemeClr val="tx1"/>
                </a:solidFill>
              </a:rPr>
              <a:t>externým kontextom</a:t>
            </a:r>
          </a:p>
          <a:p>
            <a:pPr>
              <a:buClrTx/>
              <a:buSzPct val="100000"/>
              <a:buFont typeface="+mj-lt"/>
              <a:buAutoNum type="arabicPeriod"/>
            </a:pPr>
            <a:r>
              <a:rPr lang="sk-SK" sz="1700" dirty="0">
                <a:solidFill>
                  <a:schemeClr val="tx1"/>
                </a:solidFill>
              </a:rPr>
              <a:t>po odstránení </a:t>
            </a:r>
            <a:r>
              <a:rPr lang="sk-SK" sz="1700" b="1" dirty="0">
                <a:solidFill>
                  <a:schemeClr val="tx1"/>
                </a:solidFill>
              </a:rPr>
              <a:t>externého stavu</a:t>
            </a:r>
            <a:r>
              <a:rPr lang="sk-SK" sz="1700" dirty="0">
                <a:solidFill>
                  <a:schemeClr val="tx1"/>
                </a:solidFill>
              </a:rPr>
              <a:t> ostane iba </a:t>
            </a:r>
            <a:r>
              <a:rPr lang="sk-SK" sz="1700" b="1" dirty="0">
                <a:solidFill>
                  <a:schemeClr val="tx1"/>
                </a:solidFill>
              </a:rPr>
              <a:t>malá</a:t>
            </a:r>
            <a:r>
              <a:rPr lang="sk-SK" sz="1700" dirty="0">
                <a:solidFill>
                  <a:schemeClr val="tx1"/>
                </a:solidFill>
              </a:rPr>
              <a:t> množina rôznych objektov</a:t>
            </a:r>
            <a:endParaRPr lang="sk-SK" sz="1700" b="1" dirty="0">
              <a:solidFill>
                <a:schemeClr val="tx1"/>
              </a:solidFill>
            </a:endParaRPr>
          </a:p>
          <a:p>
            <a:pPr>
              <a:buClrTx/>
              <a:buSzPct val="100000"/>
              <a:buFont typeface="+mj-lt"/>
              <a:buAutoNum type="arabicPeriod"/>
            </a:pPr>
            <a:r>
              <a:rPr lang="sk-SK" sz="1700" dirty="0">
                <a:solidFill>
                  <a:schemeClr val="tx1"/>
                </a:solidFill>
              </a:rPr>
              <a:t>aplikácia </a:t>
            </a:r>
            <a:r>
              <a:rPr lang="sk-SK" sz="1700" b="1" dirty="0">
                <a:solidFill>
                  <a:schemeClr val="tx1"/>
                </a:solidFill>
              </a:rPr>
              <a:t>nezávisí </a:t>
            </a:r>
            <a:r>
              <a:rPr lang="sk-SK" sz="1700" dirty="0">
                <a:solidFill>
                  <a:schemeClr val="tx1"/>
                </a:solidFill>
              </a:rPr>
              <a:t>na identite objektov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  <a:latin typeface="+mj-lt"/>
                <a:ea typeface="Cascadia Code" panose="020B0609020000020004" pitchFamily="49" charset="0"/>
                <a:cs typeface="Cascadia Code" panose="020B0609020000020004" pitchFamily="49" charset="0"/>
              </a:rPr>
              <a:t>metóda </a:t>
            </a:r>
            <a:r>
              <a:rPr lang="sk-SK" sz="1400" dirty="0">
                <a:solidFill>
                  <a:schemeClr val="tx1"/>
                </a:solidFill>
                <a:latin typeface="Consolas" panose="020B06090202040302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Equals</a:t>
            </a:r>
            <a:r>
              <a:rPr lang="sk-SK" sz="1500" dirty="0">
                <a:solidFill>
                  <a:schemeClr val="tx1"/>
                </a:solidFill>
                <a:latin typeface="Consolas" panose="020B06090202040302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()</a:t>
            </a:r>
            <a:r>
              <a:rPr lang="sk-SK" sz="1500" dirty="0">
                <a:solidFill>
                  <a:schemeClr val="tx1"/>
                </a:solidFill>
              </a:rPr>
              <a:t> na flyweight objektoch vráti </a:t>
            </a:r>
            <a:r>
              <a:rPr lang="sk-SK" sz="1400" dirty="0">
                <a:solidFill>
                  <a:schemeClr val="tx1"/>
                </a:solidFill>
                <a:latin typeface="Consolas" panose="020B06090202040302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true</a:t>
            </a:r>
            <a:r>
              <a:rPr lang="sk-SK" sz="1500" dirty="0">
                <a:solidFill>
                  <a:schemeClr val="tx1"/>
                </a:solidFill>
              </a:rPr>
              <a:t> aj napriek rôznym konceptuálnym rozdielom / externým kontextom</a:t>
            </a:r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2CD667E2-03FC-4C0C-BCF9-19EBD205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7262" y="6319838"/>
            <a:ext cx="6297612" cy="365125"/>
          </a:xfrm>
        </p:spPr>
        <p:txBody>
          <a:bodyPr/>
          <a:lstStyle/>
          <a:p>
            <a:r>
              <a:rPr lang="sk-SK" sz="1200" dirty="0">
                <a:solidFill>
                  <a:schemeClr val="tx1"/>
                </a:solidFill>
              </a:rPr>
              <a:t>Viktor Bujko</a:t>
            </a:r>
          </a:p>
        </p:txBody>
      </p:sp>
    </p:spTree>
    <p:extLst>
      <p:ext uri="{BB962C8B-B14F-4D97-AF65-F5344CB8AC3E}">
        <p14:creationId xmlns:p14="http://schemas.microsoft.com/office/powerpoint/2010/main" val="613474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8D4DFE-EB9B-42C5-84DB-4C60949DA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6300" y="451514"/>
            <a:ext cx="7662719" cy="1118466"/>
          </a:xfrm>
        </p:spPr>
        <p:txBody>
          <a:bodyPr>
            <a:normAutofit/>
          </a:bodyPr>
          <a:lstStyle/>
          <a:p>
            <a:r>
              <a:rPr lang="sk-SK" dirty="0">
                <a:solidFill>
                  <a:schemeClr val="tx1"/>
                </a:solidFill>
              </a:rPr>
              <a:t>Nástrahy používania flyweight</a:t>
            </a:r>
          </a:p>
        </p:txBody>
      </p:sp>
      <p:pic>
        <p:nvPicPr>
          <p:cNvPr id="10" name="Zástupný objekt pre obsah 9" descr="Obrázok, na ktorom je text, textílie&#10;&#10;Automaticky generovaný popis">
            <a:extLst>
              <a:ext uri="{FF2B5EF4-FFF2-40B4-BE49-F238E27FC236}">
                <a16:creationId xmlns:a16="http://schemas.microsoft.com/office/drawing/2014/main" id="{79039409-8FED-40D8-9AD0-D08A3BFACC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2" y="451513"/>
            <a:ext cx="1478141" cy="846000"/>
          </a:xfrm>
        </p:spPr>
      </p:pic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13AFD446-E143-4C04-B83C-1E3F86A78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63" y="1603491"/>
            <a:ext cx="9251756" cy="46828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sk-SK" sz="1700" dirty="0">
                <a:solidFill>
                  <a:schemeClr val="tx1"/>
                </a:solidFill>
              </a:rPr>
              <a:t>time-space tradeoff</a:t>
            </a:r>
          </a:p>
          <a:p>
            <a:pPr marL="457200" lvl="1" indent="0">
              <a:buClrTx/>
              <a:buNone/>
            </a:pPr>
            <a:r>
              <a:rPr lang="sk-SK" sz="1500" b="1" dirty="0">
                <a:solidFill>
                  <a:schemeClr val="tx1"/>
                </a:solidFill>
              </a:rPr>
              <a:t>+   </a:t>
            </a:r>
            <a:r>
              <a:rPr lang="sk-SK" sz="1500" dirty="0">
                <a:solidFill>
                  <a:schemeClr val="tx1"/>
                </a:solidFill>
              </a:rPr>
              <a:t>vytvorený s cieľom šetriť pamäť</a:t>
            </a:r>
          </a:p>
          <a:p>
            <a:pPr marL="457200" lvl="1" indent="0">
              <a:buClrTx/>
              <a:buNone/>
            </a:pPr>
            <a:r>
              <a:rPr lang="sk-SK" sz="1500" b="1" dirty="0">
                <a:solidFill>
                  <a:schemeClr val="tx1"/>
                </a:solidFill>
              </a:rPr>
              <a:t>+</a:t>
            </a:r>
            <a:r>
              <a:rPr lang="sk-SK" sz="1500" dirty="0">
                <a:solidFill>
                  <a:schemeClr val="tx1"/>
                </a:solidFill>
              </a:rPr>
              <a:t>   menšie množstvo potrebných alokácií objektov</a:t>
            </a:r>
          </a:p>
          <a:p>
            <a:pPr marL="457200" lvl="1" indent="0">
              <a:buClrTx/>
              <a:buNone/>
            </a:pPr>
            <a:r>
              <a:rPr lang="sk-SK" sz="1500" b="1" dirty="0">
                <a:solidFill>
                  <a:schemeClr val="tx1"/>
                </a:solidFill>
              </a:rPr>
              <a:t>–    </a:t>
            </a:r>
            <a:r>
              <a:rPr lang="sk-SK" sz="1500" dirty="0">
                <a:solidFill>
                  <a:schemeClr val="tx1"/>
                </a:solidFill>
              </a:rPr>
              <a:t>nutnosť manipulovať s externým kontextom</a:t>
            </a:r>
            <a:endParaRPr lang="sk-SK" sz="1500" b="1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k-SK" sz="1700" dirty="0">
                <a:solidFill>
                  <a:schemeClr val="tx1"/>
                </a:solidFill>
              </a:rPr>
              <a:t>odstránenie vonkajšieho (extrinsic) stavu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1700" dirty="0">
                <a:solidFill>
                  <a:schemeClr val="tx1"/>
                </a:solidFill>
              </a:rPr>
              <a:t>správa zdieľaných objektov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klient inštancie nevytvára priamo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z pohľadu klienta by mali byť flyweight objekty nemenné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1700" dirty="0">
                <a:solidFill>
                  <a:schemeClr val="tx1"/>
                </a:solidFill>
              </a:rPr>
              <a:t>garbage collection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600" dirty="0">
                <a:solidFill>
                  <a:schemeClr val="tx1"/>
                </a:solidFill>
              </a:rPr>
              <a:t>počítanie referencií</a:t>
            </a:r>
            <a:endParaRPr lang="sk-SK" sz="15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klient by mal oznámiť </a:t>
            </a:r>
            <a:r>
              <a:rPr lang="sk-SK" sz="1500" b="1" dirty="0">
                <a:solidFill>
                  <a:schemeClr val="tx1"/>
                </a:solidFill>
              </a:rPr>
              <a:t>FlyweightFactory</a:t>
            </a:r>
            <a:r>
              <a:rPr lang="sk-SK" sz="1500" dirty="0">
                <a:solidFill>
                  <a:schemeClr val="tx1"/>
                </a:solidFill>
              </a:rPr>
              <a:t>, ak prestane flyweight používať</a:t>
            </a:r>
          </a:p>
          <a:p>
            <a:pPr>
              <a:buFont typeface="Wingdings" panose="05000000000000000000" pitchFamily="2" charset="2"/>
              <a:buChar char="v"/>
            </a:pPr>
            <a:endParaRPr lang="sk-SK" dirty="0">
              <a:solidFill>
                <a:schemeClr val="tx1"/>
              </a:solidFill>
            </a:endParaRPr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2CD667E2-03FC-4C0C-BCF9-19EBD205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7262" y="6319838"/>
            <a:ext cx="6297612" cy="365125"/>
          </a:xfrm>
        </p:spPr>
        <p:txBody>
          <a:bodyPr/>
          <a:lstStyle/>
          <a:p>
            <a:r>
              <a:rPr lang="sk-SK" sz="1200" dirty="0">
                <a:solidFill>
                  <a:schemeClr val="tx1"/>
                </a:solidFill>
              </a:rPr>
              <a:t>Viktor Bujko</a:t>
            </a:r>
          </a:p>
        </p:txBody>
      </p:sp>
    </p:spTree>
    <p:extLst>
      <p:ext uri="{BB962C8B-B14F-4D97-AF65-F5344CB8AC3E}">
        <p14:creationId xmlns:p14="http://schemas.microsoft.com/office/powerpoint/2010/main" val="3962603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8D4DFE-EB9B-42C5-84DB-4C60949DA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0900" y="451514"/>
            <a:ext cx="7688119" cy="1118466"/>
          </a:xfrm>
        </p:spPr>
        <p:txBody>
          <a:bodyPr>
            <a:normAutofit/>
          </a:bodyPr>
          <a:lstStyle/>
          <a:p>
            <a:r>
              <a:rPr lang="sk-SK" dirty="0">
                <a:solidFill>
                  <a:schemeClr val="tx1"/>
                </a:solidFill>
              </a:rPr>
              <a:t>Vzťahy s inými návrhovými vzormi</a:t>
            </a:r>
          </a:p>
        </p:txBody>
      </p:sp>
      <p:pic>
        <p:nvPicPr>
          <p:cNvPr id="10" name="Zástupný objekt pre obsah 9" descr="Obrázok, na ktorom je text, textílie&#10;&#10;Automaticky generovaný popis">
            <a:extLst>
              <a:ext uri="{FF2B5EF4-FFF2-40B4-BE49-F238E27FC236}">
                <a16:creationId xmlns:a16="http://schemas.microsoft.com/office/drawing/2014/main" id="{79039409-8FED-40D8-9AD0-D08A3BFACC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2" y="451513"/>
            <a:ext cx="1478141" cy="846000"/>
          </a:xfrm>
        </p:spPr>
      </p:pic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13AFD446-E143-4C04-B83C-1E3F86A78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63" y="1603491"/>
            <a:ext cx="9251756" cy="46828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sk-SK" sz="1700" b="1" dirty="0">
                <a:solidFill>
                  <a:schemeClr val="tx1"/>
                </a:solidFill>
              </a:rPr>
              <a:t>Flyweight</a:t>
            </a:r>
            <a:r>
              <a:rPr lang="sk-SK" sz="1700" dirty="0">
                <a:solidFill>
                  <a:schemeClr val="tx1"/>
                </a:solidFill>
              </a:rPr>
              <a:t> sa často kombinuje s návrhovým vzorom </a:t>
            </a:r>
            <a:r>
              <a:rPr lang="sk-SK" sz="1700" b="1" dirty="0">
                <a:solidFill>
                  <a:schemeClr val="tx1"/>
                </a:solidFill>
              </a:rPr>
              <a:t>Composite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1700" b="1" dirty="0">
                <a:solidFill>
                  <a:schemeClr val="tx1"/>
                </a:solidFill>
              </a:rPr>
              <a:t>State</a:t>
            </a:r>
            <a:r>
              <a:rPr lang="sk-SK" sz="1700" dirty="0">
                <a:solidFill>
                  <a:schemeClr val="tx1"/>
                </a:solidFill>
              </a:rPr>
              <a:t> a </a:t>
            </a:r>
            <a:r>
              <a:rPr lang="sk-SK" sz="1700" b="1" dirty="0">
                <a:solidFill>
                  <a:schemeClr val="tx1"/>
                </a:solidFill>
              </a:rPr>
              <a:t>Strategy</a:t>
            </a:r>
            <a:r>
              <a:rPr lang="sk-SK" sz="1700" dirty="0">
                <a:solidFill>
                  <a:schemeClr val="tx1"/>
                </a:solidFill>
              </a:rPr>
              <a:t> objekty sa odporúča implementovať ako flyweight objekty</a:t>
            </a:r>
            <a:endParaRPr lang="sk-SK" sz="1700" b="1" dirty="0">
              <a:solidFill>
                <a:schemeClr val="tx1"/>
              </a:solidFill>
            </a:endParaRPr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2CD667E2-03FC-4C0C-BCF9-19EBD205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7262" y="6319838"/>
            <a:ext cx="6297612" cy="365125"/>
          </a:xfrm>
        </p:spPr>
        <p:txBody>
          <a:bodyPr/>
          <a:lstStyle/>
          <a:p>
            <a:r>
              <a:rPr lang="sk-SK" sz="1200" dirty="0">
                <a:solidFill>
                  <a:schemeClr val="tx1"/>
                </a:solidFill>
              </a:rPr>
              <a:t>Viktor Bujko</a:t>
            </a:r>
          </a:p>
        </p:txBody>
      </p:sp>
    </p:spTree>
    <p:extLst>
      <p:ext uri="{BB962C8B-B14F-4D97-AF65-F5344CB8AC3E}">
        <p14:creationId xmlns:p14="http://schemas.microsoft.com/office/powerpoint/2010/main" val="2944101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8D4DFE-EB9B-42C5-84DB-4C60949DA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451514"/>
            <a:ext cx="7675419" cy="1118466"/>
          </a:xfrm>
        </p:spPr>
        <p:txBody>
          <a:bodyPr>
            <a:normAutofit/>
          </a:bodyPr>
          <a:lstStyle/>
          <a:p>
            <a:r>
              <a:rPr lang="sk-SK" dirty="0">
                <a:solidFill>
                  <a:schemeClr val="tx1"/>
                </a:solidFill>
              </a:rPr>
              <a:t>Použitie v praxi</a:t>
            </a:r>
          </a:p>
        </p:txBody>
      </p:sp>
      <p:pic>
        <p:nvPicPr>
          <p:cNvPr id="10" name="Zástupný objekt pre obsah 9" descr="Obrázok, na ktorom je text, textílie&#10;&#10;Automaticky generovaný popis">
            <a:extLst>
              <a:ext uri="{FF2B5EF4-FFF2-40B4-BE49-F238E27FC236}">
                <a16:creationId xmlns:a16="http://schemas.microsoft.com/office/drawing/2014/main" id="{79039409-8FED-40D8-9AD0-D08A3BFACC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2" y="451513"/>
            <a:ext cx="1478141" cy="846000"/>
          </a:xfrm>
        </p:spPr>
      </p:pic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13AFD446-E143-4C04-B83C-1E3F86A78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62" y="1637002"/>
            <a:ext cx="9251756" cy="46828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sk-SK" b="1" dirty="0">
                <a:solidFill>
                  <a:schemeClr val="tx1"/>
                </a:solidFill>
              </a:rPr>
              <a:t>Interviews 3.0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dirty="0">
                <a:solidFill>
                  <a:schemeClr val="tx1"/>
                </a:solidFill>
              </a:rPr>
              <a:t>architektúra výkonného editoru dokumentov „</a:t>
            </a:r>
            <a:r>
              <a:rPr lang="sk-SK" dirty="0" err="1">
                <a:solidFill>
                  <a:schemeClr val="tx1"/>
                </a:solidFill>
              </a:rPr>
              <a:t>Doc</a:t>
            </a:r>
            <a:r>
              <a:rPr lang="sk-SK" dirty="0">
                <a:solidFill>
                  <a:schemeClr val="tx1"/>
                </a:solidFill>
              </a:rPr>
              <a:t>“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dirty="0">
                <a:solidFill>
                  <a:schemeClr val="tx1"/>
                </a:solidFill>
              </a:rPr>
              <a:t>proof of </a:t>
            </a:r>
            <a:r>
              <a:rPr lang="sk-SK" dirty="0" err="1">
                <a:solidFill>
                  <a:schemeClr val="tx1"/>
                </a:solidFill>
              </a:rPr>
              <a:t>concept</a:t>
            </a:r>
            <a:endParaRPr lang="sk-SK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sk-SK" dirty="0">
                <a:solidFill>
                  <a:schemeClr val="tx1"/>
                </a:solidFill>
              </a:rPr>
              <a:t>každý znak </a:t>
            </a:r>
            <a:r>
              <a:rPr lang="sk-SK" kern="1200" dirty="0">
                <a:solidFill>
                  <a:schemeClr val="tx1"/>
                </a:solidFill>
                <a:effectLst/>
                <a:latin typeface="Garamond" panose="02020404030301010803" pitchFamily="18" charset="0"/>
                <a:ea typeface="+mn-ea"/>
                <a:cs typeface="+mn-cs"/>
              </a:rPr>
              <a:t>– </a:t>
            </a:r>
            <a:r>
              <a:rPr lang="sk-SK" kern="1200" dirty="0" err="1">
                <a:solidFill>
                  <a:schemeClr val="tx1"/>
                </a:solidFill>
                <a:effectLst/>
                <a:latin typeface="Garamond" panose="02020404030301010803" pitchFamily="18" charset="0"/>
                <a:ea typeface="+mn-ea"/>
                <a:cs typeface="+mn-cs"/>
              </a:rPr>
              <a:t>glyph</a:t>
            </a:r>
            <a:r>
              <a:rPr lang="sk-SK" kern="1200" dirty="0">
                <a:solidFill>
                  <a:schemeClr val="tx1"/>
                </a:solidFill>
                <a:effectLst/>
                <a:latin typeface="Garamond" panose="02020404030301010803" pitchFamily="18" charset="0"/>
                <a:ea typeface="+mn-ea"/>
                <a:cs typeface="+mn-cs"/>
              </a:rPr>
              <a:t> objekt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sk-SK" dirty="0">
                <a:solidFill>
                  <a:schemeClr val="tx1"/>
                </a:solidFill>
                <a:latin typeface="Garamond" panose="02020404030301010803" pitchFamily="18" charset="0"/>
              </a:rPr>
              <a:t>jedna </a:t>
            </a:r>
            <a:r>
              <a:rPr lang="sk-SK" dirty="0" err="1">
                <a:solidFill>
                  <a:schemeClr val="tx1"/>
                </a:solidFill>
                <a:latin typeface="Garamond" panose="02020404030301010803" pitchFamily="18" charset="0"/>
              </a:rPr>
              <a:t>glyph</a:t>
            </a:r>
            <a:r>
              <a:rPr lang="sk-SK" dirty="0">
                <a:solidFill>
                  <a:schemeClr val="tx1"/>
                </a:solidFill>
                <a:latin typeface="Garamond" panose="02020404030301010803" pitchFamily="18" charset="0"/>
              </a:rPr>
              <a:t> inštancia na každý rôzny znak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dirty="0">
                <a:solidFill>
                  <a:schemeClr val="tx1"/>
                </a:solidFill>
              </a:rPr>
              <a:t>intrinsic stav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sk-SK" kern="1200" dirty="0">
                <a:solidFill>
                  <a:schemeClr val="tx1"/>
                </a:solidFill>
                <a:effectLst/>
                <a:latin typeface="Garamond" panose="02020404030301010803" pitchFamily="18" charset="0"/>
                <a:ea typeface="+mn-ea"/>
                <a:cs typeface="+mn-cs"/>
              </a:rPr>
              <a:t>kód znaku 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sk-SK" dirty="0">
                <a:solidFill>
                  <a:schemeClr val="tx1"/>
                </a:solidFill>
              </a:rPr>
              <a:t>index do tabuľky štýlov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dirty="0">
                <a:solidFill>
                  <a:schemeClr val="tx1"/>
                </a:solidFill>
              </a:rPr>
              <a:t>extrinsic stav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sk-SK" dirty="0">
                <a:solidFill>
                  <a:schemeClr val="tx1"/>
                </a:solidFill>
              </a:rPr>
              <a:t>pozícia znaku v dokumente</a:t>
            </a:r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2CD667E2-03FC-4C0C-BCF9-19EBD205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7262" y="6319838"/>
            <a:ext cx="6297612" cy="365125"/>
          </a:xfrm>
        </p:spPr>
        <p:txBody>
          <a:bodyPr/>
          <a:lstStyle/>
          <a:p>
            <a:r>
              <a:rPr lang="sk-SK" sz="1200" dirty="0">
                <a:solidFill>
                  <a:schemeClr val="tx1"/>
                </a:solidFill>
              </a:rPr>
              <a:t>Viktor Bujko</a:t>
            </a:r>
          </a:p>
        </p:txBody>
      </p:sp>
    </p:spTree>
    <p:extLst>
      <p:ext uri="{BB962C8B-B14F-4D97-AF65-F5344CB8AC3E}">
        <p14:creationId xmlns:p14="http://schemas.microsoft.com/office/powerpoint/2010/main" val="3152934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8D4DFE-EB9B-42C5-84DB-4C60949DA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451514"/>
            <a:ext cx="7656369" cy="1118466"/>
          </a:xfrm>
        </p:spPr>
        <p:txBody>
          <a:bodyPr>
            <a:normAutofit/>
          </a:bodyPr>
          <a:lstStyle/>
          <a:p>
            <a:r>
              <a:rPr lang="sk-SK" dirty="0">
                <a:solidFill>
                  <a:schemeClr val="tx1"/>
                </a:solidFill>
              </a:rPr>
              <a:t>Použité zdroje</a:t>
            </a:r>
          </a:p>
        </p:txBody>
      </p:sp>
      <p:pic>
        <p:nvPicPr>
          <p:cNvPr id="10" name="Zástupný objekt pre obsah 9" descr="Obrázok, na ktorom je text, textílie&#10;&#10;Automaticky generovaný popis">
            <a:extLst>
              <a:ext uri="{FF2B5EF4-FFF2-40B4-BE49-F238E27FC236}">
                <a16:creationId xmlns:a16="http://schemas.microsoft.com/office/drawing/2014/main" id="{79039409-8FED-40D8-9AD0-D08A3BFACC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2" y="451513"/>
            <a:ext cx="1478141" cy="846000"/>
          </a:xfrm>
        </p:spPr>
      </p:pic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13AFD446-E143-4C04-B83C-1E3F86A78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62" y="1819565"/>
            <a:ext cx="9251756" cy="4682836"/>
          </a:xfrm>
        </p:spPr>
        <p:txBody>
          <a:bodyPr/>
          <a:lstStyle/>
          <a:p>
            <a:pPr marL="0" indent="0">
              <a:buClrTx/>
              <a:buNone/>
            </a:pPr>
            <a:r>
              <a:rPr lang="sk-SK" b="1" i="0" dirty="0" err="1">
                <a:solidFill>
                  <a:schemeClr val="tx1"/>
                </a:solidFill>
                <a:effectLst/>
              </a:rPr>
              <a:t>Gamma</a:t>
            </a:r>
            <a:r>
              <a:rPr lang="sk-SK" b="1" i="0" dirty="0">
                <a:solidFill>
                  <a:schemeClr val="tx1"/>
                </a:solidFill>
                <a:effectLst/>
              </a:rPr>
              <a:t>, E., </a:t>
            </a:r>
            <a:r>
              <a:rPr lang="sk-SK" b="1" i="0" dirty="0" err="1">
                <a:solidFill>
                  <a:schemeClr val="tx1"/>
                </a:solidFill>
                <a:effectLst/>
              </a:rPr>
              <a:t>Helm</a:t>
            </a:r>
            <a:r>
              <a:rPr lang="sk-SK" b="1" i="0" dirty="0">
                <a:solidFill>
                  <a:schemeClr val="tx1"/>
                </a:solidFill>
                <a:effectLst/>
              </a:rPr>
              <a:t>, R., Johnson, R.,, </a:t>
            </a:r>
            <a:r>
              <a:rPr lang="sk-SK" b="1" i="0" dirty="0" err="1">
                <a:solidFill>
                  <a:schemeClr val="tx1"/>
                </a:solidFill>
                <a:effectLst/>
              </a:rPr>
              <a:t>Vlissides</a:t>
            </a:r>
            <a:r>
              <a:rPr lang="sk-SK" b="1" i="0" dirty="0">
                <a:solidFill>
                  <a:schemeClr val="tx1"/>
                </a:solidFill>
                <a:effectLst/>
              </a:rPr>
              <a:t>, J. M. (1994). </a:t>
            </a:r>
            <a:r>
              <a:rPr lang="sk-SK" b="1" i="1" dirty="0">
                <a:solidFill>
                  <a:schemeClr val="tx1"/>
                </a:solidFill>
                <a:effectLst/>
              </a:rPr>
              <a:t>Design </a:t>
            </a:r>
            <a:r>
              <a:rPr lang="sk-SK" b="1" i="1" dirty="0" err="1">
                <a:solidFill>
                  <a:schemeClr val="tx1"/>
                </a:solidFill>
                <a:effectLst/>
              </a:rPr>
              <a:t>Patterns</a:t>
            </a:r>
            <a:r>
              <a:rPr lang="sk-SK" b="1" i="1" dirty="0">
                <a:solidFill>
                  <a:schemeClr val="tx1"/>
                </a:solidFill>
                <a:effectLst/>
              </a:rPr>
              <a:t>: </a:t>
            </a:r>
            <a:r>
              <a:rPr lang="sk-SK" b="1" i="1" dirty="0" err="1">
                <a:solidFill>
                  <a:schemeClr val="tx1"/>
                </a:solidFill>
                <a:effectLst/>
              </a:rPr>
              <a:t>Elements</a:t>
            </a:r>
            <a:r>
              <a:rPr lang="sk-SK" b="1" i="1" dirty="0">
                <a:solidFill>
                  <a:schemeClr val="tx1"/>
                </a:solidFill>
                <a:effectLst/>
              </a:rPr>
              <a:t> of </a:t>
            </a:r>
            <a:r>
              <a:rPr lang="sk-SK" b="1" i="1" dirty="0" err="1">
                <a:solidFill>
                  <a:schemeClr val="tx1"/>
                </a:solidFill>
                <a:effectLst/>
              </a:rPr>
              <a:t>Reusable</a:t>
            </a:r>
            <a:r>
              <a:rPr lang="sk-SK" b="1" i="1" dirty="0">
                <a:solidFill>
                  <a:schemeClr val="tx1"/>
                </a:solidFill>
                <a:effectLst/>
              </a:rPr>
              <a:t> Object-</a:t>
            </a:r>
            <a:r>
              <a:rPr lang="sk-SK" b="1" i="1" dirty="0" err="1">
                <a:solidFill>
                  <a:schemeClr val="tx1"/>
                </a:solidFill>
                <a:effectLst/>
              </a:rPr>
              <a:t>Oriented</a:t>
            </a:r>
            <a:r>
              <a:rPr lang="sk-SK" b="1" i="1" dirty="0">
                <a:solidFill>
                  <a:schemeClr val="tx1"/>
                </a:solidFill>
                <a:effectLst/>
              </a:rPr>
              <a:t> Software</a:t>
            </a:r>
            <a:r>
              <a:rPr lang="sk-SK" b="1" i="0" dirty="0">
                <a:solidFill>
                  <a:schemeClr val="tx1"/>
                </a:solidFill>
                <a:effectLst/>
              </a:rPr>
              <a:t>. </a:t>
            </a:r>
            <a:r>
              <a:rPr lang="sk-SK" b="1" i="0" dirty="0" err="1">
                <a:solidFill>
                  <a:schemeClr val="tx1"/>
                </a:solidFill>
                <a:effectLst/>
              </a:rPr>
              <a:t>Addison-Wesley</a:t>
            </a:r>
            <a:r>
              <a:rPr lang="sk-SK" b="1" i="0" dirty="0">
                <a:solidFill>
                  <a:schemeClr val="tx1"/>
                </a:solidFill>
                <a:effectLst/>
              </a:rPr>
              <a:t> Professional. ISBN: 0201633612</a:t>
            </a:r>
            <a:endParaRPr lang="sk-SK" b="1" dirty="0">
              <a:solidFill>
                <a:schemeClr val="tx1"/>
              </a:solidFill>
            </a:endParaRPr>
          </a:p>
          <a:p>
            <a:pPr marL="0" indent="0">
              <a:buClrTx/>
              <a:buNone/>
            </a:pPr>
            <a:r>
              <a:rPr lang="sk-SK" b="1" dirty="0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https://en.wikipedia.org/wiki/Flyweight_pattern</a:t>
            </a:r>
            <a:r>
              <a:rPr lang="sk-SK" b="1" dirty="0">
                <a:solidFill>
                  <a:schemeClr val="tx1"/>
                </a:solidFill>
              </a:rPr>
              <a:t> </a:t>
            </a:r>
          </a:p>
          <a:p>
            <a:pPr marL="0" indent="0">
              <a:buClrTx/>
              <a:buNone/>
            </a:pPr>
            <a:r>
              <a:rPr lang="sk-SK" b="1" dirty="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https://refactoring.guru/design-patterns/flyweight</a:t>
            </a:r>
            <a:r>
              <a:rPr lang="sk-SK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2CD667E2-03FC-4C0C-BCF9-19EBD205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7262" y="6319838"/>
            <a:ext cx="6297612" cy="365125"/>
          </a:xfrm>
        </p:spPr>
        <p:txBody>
          <a:bodyPr/>
          <a:lstStyle/>
          <a:p>
            <a:r>
              <a:rPr lang="sk-SK" sz="1200" dirty="0">
                <a:solidFill>
                  <a:schemeClr val="tx1"/>
                </a:solidFill>
              </a:rPr>
              <a:t>Viktor Bujko</a:t>
            </a:r>
          </a:p>
        </p:txBody>
      </p:sp>
    </p:spTree>
    <p:extLst>
      <p:ext uri="{BB962C8B-B14F-4D97-AF65-F5344CB8AC3E}">
        <p14:creationId xmlns:p14="http://schemas.microsoft.com/office/powerpoint/2010/main" val="1311086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Zástupný objekt pre obsah 9" descr="Obrázok, na ktorom je text, textílie&#10;&#10;Automaticky generovaný popis">
            <a:extLst>
              <a:ext uri="{FF2B5EF4-FFF2-40B4-BE49-F238E27FC236}">
                <a16:creationId xmlns:a16="http://schemas.microsoft.com/office/drawing/2014/main" id="{79039409-8FED-40D8-9AD0-D08A3BFACC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2" y="451513"/>
            <a:ext cx="1478141" cy="846000"/>
          </a:xfrm>
        </p:spPr>
      </p:pic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13AFD446-E143-4C04-B83C-1E3F86A78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62" y="1819565"/>
            <a:ext cx="9251756" cy="46828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1400" dirty="0">
                <a:solidFill>
                  <a:srgbClr val="008000"/>
                </a:solidFill>
                <a:latin typeface="Consolas" panose="020B0609020204030204" pitchFamily="49" charset="0"/>
              </a:rPr>
              <a:t>// chceme vykresliť všetkých mravcov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foreach</a:t>
            </a:r>
            <a:r>
              <a:rPr lang="sk-SK" sz="14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Ant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onsolas" panose="020B0609020204030204" pitchFamily="49" charset="0"/>
              </a:rPr>
              <a:t>ant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 ant</a:t>
            </a:r>
            <a:r>
              <a:rPr lang="sk-SK" sz="1400" dirty="0">
                <a:solidFill>
                  <a:schemeClr val="tx1"/>
                </a:solidFill>
                <a:latin typeface="Consolas" panose="020B0609020204030204" pitchFamily="49" charset="0"/>
              </a:rPr>
              <a:t>Hill.GetAnts()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sk-SK" sz="1400" dirty="0">
                <a:solidFill>
                  <a:schemeClr val="tx1"/>
                </a:solidFill>
                <a:latin typeface="Consolas" panose="020B0609020204030204" pitchFamily="49" charset="0"/>
              </a:rPr>
              <a:t>	Render(ant);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}</a:t>
            </a:r>
            <a:endParaRPr lang="sk-SK" sz="14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sk-SK" sz="13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sk-SK" sz="1600" dirty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   </a:t>
            </a:r>
            <a:r>
              <a:rPr lang="sk-SK" sz="1600" dirty="0">
                <a:solidFill>
                  <a:srgbClr val="FF0000"/>
                </a:solidFill>
                <a:latin typeface="+mj-lt"/>
              </a:rPr>
              <a:t>každý mravec – objekt zaberá miesto v pamäti</a:t>
            </a:r>
          </a:p>
          <a:p>
            <a:pPr marL="0" indent="0">
              <a:buNone/>
            </a:pPr>
            <a:endParaRPr lang="sk-SK" sz="16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2CD667E2-03FC-4C0C-BCF9-19EBD205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7262" y="6319838"/>
            <a:ext cx="6297612" cy="365125"/>
          </a:xfrm>
        </p:spPr>
        <p:txBody>
          <a:bodyPr/>
          <a:lstStyle/>
          <a:p>
            <a:r>
              <a:rPr lang="sk-SK" sz="1200" dirty="0">
                <a:solidFill>
                  <a:schemeClr val="tx1"/>
                </a:solidFill>
              </a:rPr>
              <a:t>Viktor Bujko</a:t>
            </a:r>
          </a:p>
        </p:txBody>
      </p:sp>
      <p:pic>
        <p:nvPicPr>
          <p:cNvPr id="9" name="Obrázok 8">
            <a:extLst>
              <a:ext uri="{FF2B5EF4-FFF2-40B4-BE49-F238E27FC236}">
                <a16:creationId xmlns:a16="http://schemas.microsoft.com/office/drawing/2014/main" id="{888A241D-244C-465A-ADA0-3863EABDD3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515" y="1509017"/>
            <a:ext cx="954784" cy="954784"/>
          </a:xfrm>
          <a:prstGeom prst="rect">
            <a:avLst/>
          </a:prstGeom>
        </p:spPr>
      </p:pic>
      <p:pic>
        <p:nvPicPr>
          <p:cNvPr id="11" name="Obrázok 10" descr="Obrázok, na ktorom je šípka&#10;&#10;Automaticky generovaný popis">
            <a:extLst>
              <a:ext uri="{FF2B5EF4-FFF2-40B4-BE49-F238E27FC236}">
                <a16:creationId xmlns:a16="http://schemas.microsoft.com/office/drawing/2014/main" id="{9627D186-9197-4B1F-9176-F3A05C7865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132" y="2116863"/>
            <a:ext cx="954785" cy="954785"/>
          </a:xfrm>
          <a:prstGeom prst="rect">
            <a:avLst/>
          </a:prstGeom>
        </p:spPr>
      </p:pic>
      <p:pic>
        <p:nvPicPr>
          <p:cNvPr id="5" name="Obrázok 4" descr="Obrázok, na ktorom je hmyz&#10;&#10;Automaticky generovaný popis">
            <a:extLst>
              <a:ext uri="{FF2B5EF4-FFF2-40B4-BE49-F238E27FC236}">
                <a16:creationId xmlns:a16="http://schemas.microsoft.com/office/drawing/2014/main" id="{915AAEEF-6006-422A-B848-20B33B9942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882582"/>
            <a:ext cx="954785" cy="954785"/>
          </a:xfrm>
          <a:prstGeom prst="rect">
            <a:avLst/>
          </a:prstGeom>
        </p:spPr>
      </p:pic>
      <p:pic>
        <p:nvPicPr>
          <p:cNvPr id="13" name="Obrázok 12">
            <a:extLst>
              <a:ext uri="{FF2B5EF4-FFF2-40B4-BE49-F238E27FC236}">
                <a16:creationId xmlns:a16="http://schemas.microsoft.com/office/drawing/2014/main" id="{FABA0E75-99BE-4824-9675-36E2992EF3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881" y="4766564"/>
            <a:ext cx="954784" cy="954784"/>
          </a:xfrm>
          <a:prstGeom prst="rect">
            <a:avLst/>
          </a:prstGeom>
        </p:spPr>
      </p:pic>
      <p:pic>
        <p:nvPicPr>
          <p:cNvPr id="14" name="Obrázok 13">
            <a:extLst>
              <a:ext uri="{FF2B5EF4-FFF2-40B4-BE49-F238E27FC236}">
                <a16:creationId xmlns:a16="http://schemas.microsoft.com/office/drawing/2014/main" id="{558AB3FE-3C2C-4E34-8344-937F6FD54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740" y="3601048"/>
            <a:ext cx="954784" cy="954784"/>
          </a:xfrm>
          <a:prstGeom prst="rect">
            <a:avLst/>
          </a:prstGeom>
        </p:spPr>
      </p:pic>
      <p:pic>
        <p:nvPicPr>
          <p:cNvPr id="15" name="Obrázok 14">
            <a:extLst>
              <a:ext uri="{FF2B5EF4-FFF2-40B4-BE49-F238E27FC236}">
                <a16:creationId xmlns:a16="http://schemas.microsoft.com/office/drawing/2014/main" id="{37CD03A5-D36A-4F35-A2EE-64DB8F0FA5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029" y="4170600"/>
            <a:ext cx="954784" cy="954784"/>
          </a:xfrm>
          <a:prstGeom prst="rect">
            <a:avLst/>
          </a:prstGeom>
        </p:spPr>
      </p:pic>
      <p:pic>
        <p:nvPicPr>
          <p:cNvPr id="16" name="Obrázok 15">
            <a:extLst>
              <a:ext uri="{FF2B5EF4-FFF2-40B4-BE49-F238E27FC236}">
                <a16:creationId xmlns:a16="http://schemas.microsoft.com/office/drawing/2014/main" id="{FE284702-A9DD-40AE-91F3-A03ED876D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4786" y="3321233"/>
            <a:ext cx="954784" cy="954784"/>
          </a:xfrm>
          <a:prstGeom prst="rect">
            <a:avLst/>
          </a:prstGeom>
        </p:spPr>
      </p:pic>
      <p:pic>
        <p:nvPicPr>
          <p:cNvPr id="17" name="Obrázok 16">
            <a:extLst>
              <a:ext uri="{FF2B5EF4-FFF2-40B4-BE49-F238E27FC236}">
                <a16:creationId xmlns:a16="http://schemas.microsoft.com/office/drawing/2014/main" id="{5AF9E4EC-90E8-433B-8C4B-01A93B268B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880" y="5169884"/>
            <a:ext cx="954784" cy="954784"/>
          </a:xfrm>
          <a:prstGeom prst="rect">
            <a:avLst/>
          </a:prstGeom>
        </p:spPr>
      </p:pic>
      <p:pic>
        <p:nvPicPr>
          <p:cNvPr id="18" name="Obrázok 17">
            <a:extLst>
              <a:ext uri="{FF2B5EF4-FFF2-40B4-BE49-F238E27FC236}">
                <a16:creationId xmlns:a16="http://schemas.microsoft.com/office/drawing/2014/main" id="{987D2E7E-D137-463C-8EEF-1AE09A15DE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574" y="1563806"/>
            <a:ext cx="954784" cy="954784"/>
          </a:xfrm>
          <a:prstGeom prst="rect">
            <a:avLst/>
          </a:prstGeom>
        </p:spPr>
      </p:pic>
      <p:pic>
        <p:nvPicPr>
          <p:cNvPr id="19" name="Obrázok 18">
            <a:extLst>
              <a:ext uri="{FF2B5EF4-FFF2-40B4-BE49-F238E27FC236}">
                <a16:creationId xmlns:a16="http://schemas.microsoft.com/office/drawing/2014/main" id="{3E3B4976-5098-4BDE-BD41-16C974D2D4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975" y="912494"/>
            <a:ext cx="954784" cy="954784"/>
          </a:xfrm>
          <a:prstGeom prst="rect">
            <a:avLst/>
          </a:prstGeom>
        </p:spPr>
      </p:pic>
      <p:pic>
        <p:nvPicPr>
          <p:cNvPr id="20" name="Obrázok 19">
            <a:extLst>
              <a:ext uri="{FF2B5EF4-FFF2-40B4-BE49-F238E27FC236}">
                <a16:creationId xmlns:a16="http://schemas.microsoft.com/office/drawing/2014/main" id="{5AC68D76-1B4B-472D-A487-DA78C8095E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6371" y="2513862"/>
            <a:ext cx="954784" cy="954784"/>
          </a:xfrm>
          <a:prstGeom prst="rect">
            <a:avLst/>
          </a:prstGeom>
        </p:spPr>
      </p:pic>
      <p:pic>
        <p:nvPicPr>
          <p:cNvPr id="21" name="Obrázok 20">
            <a:extLst>
              <a:ext uri="{FF2B5EF4-FFF2-40B4-BE49-F238E27FC236}">
                <a16:creationId xmlns:a16="http://schemas.microsoft.com/office/drawing/2014/main" id="{7E234594-1348-498C-8373-23028E4D61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739" y="3087181"/>
            <a:ext cx="954784" cy="954784"/>
          </a:xfrm>
          <a:prstGeom prst="rect">
            <a:avLst/>
          </a:prstGeom>
        </p:spPr>
      </p:pic>
      <p:pic>
        <p:nvPicPr>
          <p:cNvPr id="22" name="Obrázok 21" descr="Obrázok, na ktorom je hmyz&#10;&#10;Automaticky generovaný popis">
            <a:extLst>
              <a:ext uri="{FF2B5EF4-FFF2-40B4-BE49-F238E27FC236}">
                <a16:creationId xmlns:a16="http://schemas.microsoft.com/office/drawing/2014/main" id="{EACFD997-6D94-4A9C-ABCF-2EF2CAF6DC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965" y="2400742"/>
            <a:ext cx="954785" cy="954785"/>
          </a:xfrm>
          <a:prstGeom prst="rect">
            <a:avLst/>
          </a:prstGeom>
        </p:spPr>
      </p:pic>
      <p:pic>
        <p:nvPicPr>
          <p:cNvPr id="23" name="Obrázok 22" descr="Obrázok, na ktorom je hmyz&#10;&#10;Automaticky generovaný popis">
            <a:extLst>
              <a:ext uri="{FF2B5EF4-FFF2-40B4-BE49-F238E27FC236}">
                <a16:creationId xmlns:a16="http://schemas.microsoft.com/office/drawing/2014/main" id="{6A65C1AF-D347-4743-A032-16D00C6BD1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119" y="1719864"/>
            <a:ext cx="954785" cy="954785"/>
          </a:xfrm>
          <a:prstGeom prst="rect">
            <a:avLst/>
          </a:prstGeom>
        </p:spPr>
      </p:pic>
      <p:pic>
        <p:nvPicPr>
          <p:cNvPr id="24" name="Obrázok 23" descr="Obrázok, na ktorom je hmyz&#10;&#10;Automaticky generovaný popis">
            <a:extLst>
              <a:ext uri="{FF2B5EF4-FFF2-40B4-BE49-F238E27FC236}">
                <a16:creationId xmlns:a16="http://schemas.microsoft.com/office/drawing/2014/main" id="{4162877F-3A38-42E2-96A5-6DAF4ED4ED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076" y="5543926"/>
            <a:ext cx="954785" cy="954785"/>
          </a:xfrm>
          <a:prstGeom prst="rect">
            <a:avLst/>
          </a:prstGeom>
        </p:spPr>
      </p:pic>
      <p:pic>
        <p:nvPicPr>
          <p:cNvPr id="25" name="Obrázok 24" descr="Obrázok, na ktorom je hmyz&#10;&#10;Automaticky generovaný popis">
            <a:extLst>
              <a:ext uri="{FF2B5EF4-FFF2-40B4-BE49-F238E27FC236}">
                <a16:creationId xmlns:a16="http://schemas.microsoft.com/office/drawing/2014/main" id="{B9FE80EE-1AB2-4BB3-9993-DD499EF6BC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794" y="4246560"/>
            <a:ext cx="954785" cy="954785"/>
          </a:xfrm>
          <a:prstGeom prst="rect">
            <a:avLst/>
          </a:prstGeom>
        </p:spPr>
      </p:pic>
      <p:pic>
        <p:nvPicPr>
          <p:cNvPr id="26" name="Obrázok 25" descr="Obrázok, na ktorom je hmyz&#10;&#10;Automaticky generovaný popis">
            <a:extLst>
              <a:ext uri="{FF2B5EF4-FFF2-40B4-BE49-F238E27FC236}">
                <a16:creationId xmlns:a16="http://schemas.microsoft.com/office/drawing/2014/main" id="{B8A93ABD-16F7-4712-BC11-9D6181A3BA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905" y="1096791"/>
            <a:ext cx="954785" cy="954785"/>
          </a:xfrm>
          <a:prstGeom prst="rect">
            <a:avLst/>
          </a:prstGeom>
        </p:spPr>
      </p:pic>
      <p:pic>
        <p:nvPicPr>
          <p:cNvPr id="27" name="Obrázok 26" descr="Obrázok, na ktorom je hmyz&#10;&#10;Automaticky generovaný popis">
            <a:extLst>
              <a:ext uri="{FF2B5EF4-FFF2-40B4-BE49-F238E27FC236}">
                <a16:creationId xmlns:a16="http://schemas.microsoft.com/office/drawing/2014/main" id="{BECABAF7-4443-4D3B-9CAC-7BB7C1E1C7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855" y="4837810"/>
            <a:ext cx="954785" cy="954785"/>
          </a:xfrm>
          <a:prstGeom prst="rect">
            <a:avLst/>
          </a:prstGeom>
        </p:spPr>
      </p:pic>
      <p:pic>
        <p:nvPicPr>
          <p:cNvPr id="28" name="Obrázok 27" descr="Obrázok, na ktorom je hmyz&#10;&#10;Automaticky generovaný popis">
            <a:extLst>
              <a:ext uri="{FF2B5EF4-FFF2-40B4-BE49-F238E27FC236}">
                <a16:creationId xmlns:a16="http://schemas.microsoft.com/office/drawing/2014/main" id="{D862000E-7A1B-4BEA-9F85-8ECF896622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733" y="1309492"/>
            <a:ext cx="954785" cy="954785"/>
          </a:xfrm>
          <a:prstGeom prst="rect">
            <a:avLst/>
          </a:prstGeom>
        </p:spPr>
      </p:pic>
      <p:pic>
        <p:nvPicPr>
          <p:cNvPr id="29" name="Obrázok 28" descr="Obrázok, na ktorom je hmyz&#10;&#10;Automaticky generovaný popis">
            <a:extLst>
              <a:ext uri="{FF2B5EF4-FFF2-40B4-BE49-F238E27FC236}">
                <a16:creationId xmlns:a16="http://schemas.microsoft.com/office/drawing/2014/main" id="{4B152E03-3AAE-40F5-B71A-EBC3D0AC08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2694" y="2951607"/>
            <a:ext cx="954785" cy="954785"/>
          </a:xfrm>
          <a:prstGeom prst="rect">
            <a:avLst/>
          </a:prstGeom>
        </p:spPr>
      </p:pic>
      <p:pic>
        <p:nvPicPr>
          <p:cNvPr id="30" name="Obrázok 29" descr="Obrázok, na ktorom je hmyz&#10;&#10;Automaticky generovaný popis">
            <a:extLst>
              <a:ext uri="{FF2B5EF4-FFF2-40B4-BE49-F238E27FC236}">
                <a16:creationId xmlns:a16="http://schemas.microsoft.com/office/drawing/2014/main" id="{5F95DCD5-EBCB-43FE-95C5-353DE2555F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108" y="4093679"/>
            <a:ext cx="954785" cy="954785"/>
          </a:xfrm>
          <a:prstGeom prst="rect">
            <a:avLst/>
          </a:prstGeom>
        </p:spPr>
      </p:pic>
      <p:pic>
        <p:nvPicPr>
          <p:cNvPr id="31" name="Obrázok 30" descr="Obrázok, na ktorom je šípka&#10;&#10;Automaticky generovaný popis">
            <a:extLst>
              <a:ext uri="{FF2B5EF4-FFF2-40B4-BE49-F238E27FC236}">
                <a16:creationId xmlns:a16="http://schemas.microsoft.com/office/drawing/2014/main" id="{86149B2F-FDD0-4D78-AE13-5AC899036D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074" y="2108913"/>
            <a:ext cx="954785" cy="954785"/>
          </a:xfrm>
          <a:prstGeom prst="rect">
            <a:avLst/>
          </a:prstGeom>
        </p:spPr>
      </p:pic>
      <p:pic>
        <p:nvPicPr>
          <p:cNvPr id="32" name="Obrázok 31" descr="Obrázok, na ktorom je šípka&#10;&#10;Automaticky generovaný popis">
            <a:extLst>
              <a:ext uri="{FF2B5EF4-FFF2-40B4-BE49-F238E27FC236}">
                <a16:creationId xmlns:a16="http://schemas.microsoft.com/office/drawing/2014/main" id="{2DC04F11-EAF6-4E1C-A9FC-EC5741CD47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389" y="3105437"/>
            <a:ext cx="954785" cy="954785"/>
          </a:xfrm>
          <a:prstGeom prst="rect">
            <a:avLst/>
          </a:prstGeom>
        </p:spPr>
      </p:pic>
      <p:pic>
        <p:nvPicPr>
          <p:cNvPr id="33" name="Obrázok 32" descr="Obrázok, na ktorom je šípka&#10;&#10;Automaticky generovaný popis">
            <a:extLst>
              <a:ext uri="{FF2B5EF4-FFF2-40B4-BE49-F238E27FC236}">
                <a16:creationId xmlns:a16="http://schemas.microsoft.com/office/drawing/2014/main" id="{A4FAC88B-2B9D-400E-AB90-24E74BAFC4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247" y="3392214"/>
            <a:ext cx="954785" cy="954785"/>
          </a:xfrm>
          <a:prstGeom prst="rect">
            <a:avLst/>
          </a:prstGeom>
        </p:spPr>
      </p:pic>
      <p:pic>
        <p:nvPicPr>
          <p:cNvPr id="34" name="Obrázok 33" descr="Obrázok, na ktorom je šípka&#10;&#10;Automaticky generovaný popis">
            <a:extLst>
              <a:ext uri="{FF2B5EF4-FFF2-40B4-BE49-F238E27FC236}">
                <a16:creationId xmlns:a16="http://schemas.microsoft.com/office/drawing/2014/main" id="{58CBF2F6-D985-41E8-90F4-228D8B524C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695" y="3837367"/>
            <a:ext cx="954785" cy="954785"/>
          </a:xfrm>
          <a:prstGeom prst="rect">
            <a:avLst/>
          </a:prstGeom>
        </p:spPr>
      </p:pic>
      <p:pic>
        <p:nvPicPr>
          <p:cNvPr id="35" name="Obrázok 34" descr="Obrázok, na ktorom je šípka&#10;&#10;Automaticky generovaný popis">
            <a:extLst>
              <a:ext uri="{FF2B5EF4-FFF2-40B4-BE49-F238E27FC236}">
                <a16:creationId xmlns:a16="http://schemas.microsoft.com/office/drawing/2014/main" id="{71A1DA8D-DA5C-409D-B869-C2569111A2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046" y="4464074"/>
            <a:ext cx="954785" cy="954785"/>
          </a:xfrm>
          <a:prstGeom prst="rect">
            <a:avLst/>
          </a:prstGeom>
        </p:spPr>
      </p:pic>
      <p:pic>
        <p:nvPicPr>
          <p:cNvPr id="36" name="Obrázok 35" descr="Obrázok, na ktorom je šípka&#10;&#10;Automaticky generovaný popis">
            <a:extLst>
              <a:ext uri="{FF2B5EF4-FFF2-40B4-BE49-F238E27FC236}">
                <a16:creationId xmlns:a16="http://schemas.microsoft.com/office/drawing/2014/main" id="{8C4E96EB-0A1D-4217-8AAE-DCA8CC7A59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516" y="788330"/>
            <a:ext cx="954785" cy="954785"/>
          </a:xfrm>
          <a:prstGeom prst="rect">
            <a:avLst/>
          </a:prstGeom>
        </p:spPr>
      </p:pic>
      <p:pic>
        <p:nvPicPr>
          <p:cNvPr id="37" name="Obrázok 36" descr="Obrázok, na ktorom je šípka&#10;&#10;Automaticky generovaný popis">
            <a:extLst>
              <a:ext uri="{FF2B5EF4-FFF2-40B4-BE49-F238E27FC236}">
                <a16:creationId xmlns:a16="http://schemas.microsoft.com/office/drawing/2014/main" id="{335B734D-F218-41D9-BADE-FE22DEAB90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0253" y="1187481"/>
            <a:ext cx="954785" cy="954785"/>
          </a:xfrm>
          <a:prstGeom prst="rect">
            <a:avLst/>
          </a:prstGeom>
        </p:spPr>
      </p:pic>
      <p:pic>
        <p:nvPicPr>
          <p:cNvPr id="38" name="Obrázok 37" descr="Obrázok, na ktorom je šípka&#10;&#10;Automaticky generovaný popis">
            <a:extLst>
              <a:ext uri="{FF2B5EF4-FFF2-40B4-BE49-F238E27FC236}">
                <a16:creationId xmlns:a16="http://schemas.microsoft.com/office/drawing/2014/main" id="{EAE926F6-13AE-4C3B-A87A-B84CE700C2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477" y="2618588"/>
            <a:ext cx="954785" cy="954785"/>
          </a:xfrm>
          <a:prstGeom prst="rect">
            <a:avLst/>
          </a:prstGeom>
        </p:spPr>
      </p:pic>
      <p:pic>
        <p:nvPicPr>
          <p:cNvPr id="39" name="Obrázok 38" descr="Obrázok, na ktorom je šípka&#10;&#10;Automaticky generovaný popis">
            <a:extLst>
              <a:ext uri="{FF2B5EF4-FFF2-40B4-BE49-F238E27FC236}">
                <a16:creationId xmlns:a16="http://schemas.microsoft.com/office/drawing/2014/main" id="{10B0731E-7B9D-4833-A3EF-DFCBABD2A6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040" y="1277999"/>
            <a:ext cx="954785" cy="954785"/>
          </a:xfrm>
          <a:prstGeom prst="rect">
            <a:avLst/>
          </a:prstGeom>
        </p:spPr>
      </p:pic>
      <p:pic>
        <p:nvPicPr>
          <p:cNvPr id="40" name="Obrázok 39" descr="Obrázok, na ktorom je šípka&#10;&#10;Automaticky generovaný popis">
            <a:extLst>
              <a:ext uri="{FF2B5EF4-FFF2-40B4-BE49-F238E27FC236}">
                <a16:creationId xmlns:a16="http://schemas.microsoft.com/office/drawing/2014/main" id="{CF8D4529-B845-4976-B7E9-46A8976D05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821" y="5267468"/>
            <a:ext cx="954785" cy="954785"/>
          </a:xfrm>
          <a:prstGeom prst="rect">
            <a:avLst/>
          </a:prstGeom>
        </p:spPr>
      </p:pic>
      <p:pic>
        <p:nvPicPr>
          <p:cNvPr id="41" name="Obrázok 40">
            <a:extLst>
              <a:ext uri="{FF2B5EF4-FFF2-40B4-BE49-F238E27FC236}">
                <a16:creationId xmlns:a16="http://schemas.microsoft.com/office/drawing/2014/main" id="{D0FF1BC8-3F97-4924-8A57-54F578FF7F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763" y="2399212"/>
            <a:ext cx="954784" cy="954784"/>
          </a:xfrm>
          <a:prstGeom prst="rect">
            <a:avLst/>
          </a:prstGeom>
        </p:spPr>
      </p:pic>
      <p:pic>
        <p:nvPicPr>
          <p:cNvPr id="42" name="Obrázok 41">
            <a:extLst>
              <a:ext uri="{FF2B5EF4-FFF2-40B4-BE49-F238E27FC236}">
                <a16:creationId xmlns:a16="http://schemas.microsoft.com/office/drawing/2014/main" id="{F2DE064B-84C8-4619-8955-B780A5DCF3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490" y="3116996"/>
            <a:ext cx="954784" cy="954784"/>
          </a:xfrm>
          <a:prstGeom prst="rect">
            <a:avLst/>
          </a:prstGeom>
        </p:spPr>
      </p:pic>
      <p:pic>
        <p:nvPicPr>
          <p:cNvPr id="44" name="Obrázok 43" descr="Obrázok, na ktorom je hmyz&#10;&#10;Automaticky generovaný popis">
            <a:extLst>
              <a:ext uri="{FF2B5EF4-FFF2-40B4-BE49-F238E27FC236}">
                <a16:creationId xmlns:a16="http://schemas.microsoft.com/office/drawing/2014/main" id="{FCC4FFD1-BC65-4C51-BE34-7830B6A658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094" y="2650651"/>
            <a:ext cx="954785" cy="954785"/>
          </a:xfrm>
          <a:prstGeom prst="rect">
            <a:avLst/>
          </a:prstGeom>
        </p:spPr>
      </p:pic>
      <p:pic>
        <p:nvPicPr>
          <p:cNvPr id="45" name="Obrázok 44" descr="Obrázok, na ktorom je hmyz&#10;&#10;Automaticky generovaný popis">
            <a:extLst>
              <a:ext uri="{FF2B5EF4-FFF2-40B4-BE49-F238E27FC236}">
                <a16:creationId xmlns:a16="http://schemas.microsoft.com/office/drawing/2014/main" id="{57FBC02E-0E18-4F3B-86C5-37DF8DEB95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873" y="1967041"/>
            <a:ext cx="954785" cy="954785"/>
          </a:xfrm>
          <a:prstGeom prst="rect">
            <a:avLst/>
          </a:prstGeom>
        </p:spPr>
      </p:pic>
      <p:pic>
        <p:nvPicPr>
          <p:cNvPr id="46" name="Obrázok 45" descr="Obrázok, na ktorom je hmyz&#10;&#10;Automaticky generovaný popis">
            <a:extLst>
              <a:ext uri="{FF2B5EF4-FFF2-40B4-BE49-F238E27FC236}">
                <a16:creationId xmlns:a16="http://schemas.microsoft.com/office/drawing/2014/main" id="{C35BCB1A-97D3-43C8-A458-8ED0008E43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527" y="3081248"/>
            <a:ext cx="954785" cy="954785"/>
          </a:xfrm>
          <a:prstGeom prst="rect">
            <a:avLst/>
          </a:prstGeom>
        </p:spPr>
      </p:pic>
      <p:pic>
        <p:nvPicPr>
          <p:cNvPr id="47" name="Obrázok 46" descr="Obrázok, na ktorom je hmyz&#10;&#10;Automaticky generovaný popis">
            <a:extLst>
              <a:ext uri="{FF2B5EF4-FFF2-40B4-BE49-F238E27FC236}">
                <a16:creationId xmlns:a16="http://schemas.microsoft.com/office/drawing/2014/main" id="{C4C3C5AC-656A-4125-8725-0F5B267232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991" y="3643356"/>
            <a:ext cx="954785" cy="954785"/>
          </a:xfrm>
          <a:prstGeom prst="rect">
            <a:avLst/>
          </a:prstGeom>
        </p:spPr>
      </p:pic>
      <p:pic>
        <p:nvPicPr>
          <p:cNvPr id="48" name="Obrázok 47" descr="Obrázok, na ktorom je hmyz&#10;&#10;Automaticky generovaný popis">
            <a:extLst>
              <a:ext uri="{FF2B5EF4-FFF2-40B4-BE49-F238E27FC236}">
                <a16:creationId xmlns:a16="http://schemas.microsoft.com/office/drawing/2014/main" id="{19681074-E76E-4398-8AD1-761F1BF83D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101" y="3505599"/>
            <a:ext cx="954785" cy="954785"/>
          </a:xfrm>
          <a:prstGeom prst="rect">
            <a:avLst/>
          </a:prstGeom>
        </p:spPr>
      </p:pic>
      <p:pic>
        <p:nvPicPr>
          <p:cNvPr id="49" name="Obrázok 48">
            <a:extLst>
              <a:ext uri="{FF2B5EF4-FFF2-40B4-BE49-F238E27FC236}">
                <a16:creationId xmlns:a16="http://schemas.microsoft.com/office/drawing/2014/main" id="{D7144ADA-E30E-4686-BD7D-47D74C552E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245" y="4653107"/>
            <a:ext cx="954784" cy="954784"/>
          </a:xfrm>
          <a:prstGeom prst="rect">
            <a:avLst/>
          </a:prstGeom>
        </p:spPr>
      </p:pic>
      <p:pic>
        <p:nvPicPr>
          <p:cNvPr id="50" name="Obrázok 49">
            <a:extLst>
              <a:ext uri="{FF2B5EF4-FFF2-40B4-BE49-F238E27FC236}">
                <a16:creationId xmlns:a16="http://schemas.microsoft.com/office/drawing/2014/main" id="{91AE75DF-507E-4A4C-AE9E-00E62DD665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174" y="4962056"/>
            <a:ext cx="954784" cy="954784"/>
          </a:xfrm>
          <a:prstGeom prst="rect">
            <a:avLst/>
          </a:prstGeom>
        </p:spPr>
      </p:pic>
      <p:pic>
        <p:nvPicPr>
          <p:cNvPr id="51" name="Obrázok 50">
            <a:extLst>
              <a:ext uri="{FF2B5EF4-FFF2-40B4-BE49-F238E27FC236}">
                <a16:creationId xmlns:a16="http://schemas.microsoft.com/office/drawing/2014/main" id="{AB185FAE-EFB4-40EE-89B1-BD434C05E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481" y="1564345"/>
            <a:ext cx="954784" cy="954784"/>
          </a:xfrm>
          <a:prstGeom prst="rect">
            <a:avLst/>
          </a:prstGeom>
        </p:spPr>
      </p:pic>
      <p:pic>
        <p:nvPicPr>
          <p:cNvPr id="52" name="Obrázok 51">
            <a:extLst>
              <a:ext uri="{FF2B5EF4-FFF2-40B4-BE49-F238E27FC236}">
                <a16:creationId xmlns:a16="http://schemas.microsoft.com/office/drawing/2014/main" id="{4747A6D9-E602-462D-8D87-504C223DAE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607" y="3909303"/>
            <a:ext cx="954784" cy="954784"/>
          </a:xfrm>
          <a:prstGeom prst="rect">
            <a:avLst/>
          </a:prstGeom>
        </p:spPr>
      </p:pic>
      <p:pic>
        <p:nvPicPr>
          <p:cNvPr id="53" name="Obrázok 52" descr="Obrázok, na ktorom je hmyz&#10;&#10;Automaticky generovaný popis">
            <a:extLst>
              <a:ext uri="{FF2B5EF4-FFF2-40B4-BE49-F238E27FC236}">
                <a16:creationId xmlns:a16="http://schemas.microsoft.com/office/drawing/2014/main" id="{9F74E8AD-2FE4-42DF-AD30-ED0EF0A4AA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377" y="2567585"/>
            <a:ext cx="954785" cy="954785"/>
          </a:xfrm>
          <a:prstGeom prst="rect">
            <a:avLst/>
          </a:prstGeom>
        </p:spPr>
      </p:pic>
      <p:pic>
        <p:nvPicPr>
          <p:cNvPr id="54" name="Obrázok 53" descr="Obrázok, na ktorom je hmyz&#10;&#10;Automaticky generovaný popis">
            <a:extLst>
              <a:ext uri="{FF2B5EF4-FFF2-40B4-BE49-F238E27FC236}">
                <a16:creationId xmlns:a16="http://schemas.microsoft.com/office/drawing/2014/main" id="{C0A17ACE-6EEC-46CE-8F9C-FC5001F90F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361" y="5489661"/>
            <a:ext cx="954785" cy="954785"/>
          </a:xfrm>
          <a:prstGeom prst="rect">
            <a:avLst/>
          </a:prstGeom>
        </p:spPr>
      </p:pic>
      <p:pic>
        <p:nvPicPr>
          <p:cNvPr id="55" name="Obrázok 54" descr="Obrázok, na ktorom je hmyz&#10;&#10;Automaticky generovaný popis">
            <a:extLst>
              <a:ext uri="{FF2B5EF4-FFF2-40B4-BE49-F238E27FC236}">
                <a16:creationId xmlns:a16="http://schemas.microsoft.com/office/drawing/2014/main" id="{F7A7C092-7C7F-4FAA-BCCE-37223D5412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587" y="4868948"/>
            <a:ext cx="954785" cy="954785"/>
          </a:xfrm>
          <a:prstGeom prst="rect">
            <a:avLst/>
          </a:prstGeom>
        </p:spPr>
      </p:pic>
      <p:pic>
        <p:nvPicPr>
          <p:cNvPr id="56" name="Obrázok 55" descr="Obrázok, na ktorom je šípka&#10;&#10;Automaticky generovaný popis">
            <a:extLst>
              <a:ext uri="{FF2B5EF4-FFF2-40B4-BE49-F238E27FC236}">
                <a16:creationId xmlns:a16="http://schemas.microsoft.com/office/drawing/2014/main" id="{4675F706-004C-4D49-BC94-3956EFBC83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449" y="3917103"/>
            <a:ext cx="954785" cy="954785"/>
          </a:xfrm>
          <a:prstGeom prst="rect">
            <a:avLst/>
          </a:prstGeom>
        </p:spPr>
      </p:pic>
      <p:pic>
        <p:nvPicPr>
          <p:cNvPr id="57" name="Obrázok 56" descr="Obrázok, na ktorom je šípka&#10;&#10;Automaticky generovaný popis">
            <a:extLst>
              <a:ext uri="{FF2B5EF4-FFF2-40B4-BE49-F238E27FC236}">
                <a16:creationId xmlns:a16="http://schemas.microsoft.com/office/drawing/2014/main" id="{838800C2-DB9C-4031-A578-9EB7D8D5D6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293" y="4419713"/>
            <a:ext cx="954785" cy="954785"/>
          </a:xfrm>
          <a:prstGeom prst="rect">
            <a:avLst/>
          </a:prstGeom>
        </p:spPr>
      </p:pic>
      <p:pic>
        <p:nvPicPr>
          <p:cNvPr id="58" name="Obrázok 57">
            <a:extLst>
              <a:ext uri="{FF2B5EF4-FFF2-40B4-BE49-F238E27FC236}">
                <a16:creationId xmlns:a16="http://schemas.microsoft.com/office/drawing/2014/main" id="{A6DF6C8A-D81C-49F6-B698-0463DB958F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709" y="4533484"/>
            <a:ext cx="954784" cy="954784"/>
          </a:xfrm>
          <a:prstGeom prst="rect">
            <a:avLst/>
          </a:prstGeom>
        </p:spPr>
      </p:pic>
      <p:pic>
        <p:nvPicPr>
          <p:cNvPr id="59" name="Obrázok 58" descr="Obrázok, na ktorom je hmyz&#10;&#10;Automaticky generovaný popis">
            <a:extLst>
              <a:ext uri="{FF2B5EF4-FFF2-40B4-BE49-F238E27FC236}">
                <a16:creationId xmlns:a16="http://schemas.microsoft.com/office/drawing/2014/main" id="{EC7194EF-9825-48F6-B6FD-F93A4E9625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990" y="3747372"/>
            <a:ext cx="954785" cy="954785"/>
          </a:xfrm>
          <a:prstGeom prst="rect">
            <a:avLst/>
          </a:prstGeom>
        </p:spPr>
      </p:pic>
      <p:pic>
        <p:nvPicPr>
          <p:cNvPr id="60" name="Obrázok 59" descr="Obrázok, na ktorom je hmyz&#10;&#10;Automaticky generovaný popis">
            <a:extLst>
              <a:ext uri="{FF2B5EF4-FFF2-40B4-BE49-F238E27FC236}">
                <a16:creationId xmlns:a16="http://schemas.microsoft.com/office/drawing/2014/main" id="{A455DB7C-2DA4-400E-AAB9-B21F107A3D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605" y="2664464"/>
            <a:ext cx="954785" cy="954785"/>
          </a:xfrm>
          <a:prstGeom prst="rect">
            <a:avLst/>
          </a:prstGeom>
        </p:spPr>
      </p:pic>
      <p:sp>
        <p:nvSpPr>
          <p:cNvPr id="67" name="Nadpis 1">
            <a:extLst>
              <a:ext uri="{FF2B5EF4-FFF2-40B4-BE49-F238E27FC236}">
                <a16:creationId xmlns:a16="http://schemas.microsoft.com/office/drawing/2014/main" id="{5B186823-2999-4238-A14C-775A05B8E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627" y="455773"/>
            <a:ext cx="10070373" cy="691467"/>
          </a:xfrm>
        </p:spPr>
        <p:txBody>
          <a:bodyPr>
            <a:normAutofit/>
          </a:bodyPr>
          <a:lstStyle/>
          <a:p>
            <a:r>
              <a:rPr lang="sk-SK" dirty="0">
                <a:solidFill>
                  <a:schemeClr val="tx1">
                    <a:lumMod val="95000"/>
                    <a:lumOff val="5000"/>
                  </a:schemeClr>
                </a:solidFill>
              </a:rPr>
              <a:t>Mucha ľahšia ako mravec?</a:t>
            </a:r>
          </a:p>
        </p:txBody>
      </p:sp>
    </p:spTree>
    <p:extLst>
      <p:ext uri="{BB962C8B-B14F-4D97-AF65-F5344CB8AC3E}">
        <p14:creationId xmlns:p14="http://schemas.microsoft.com/office/powerpoint/2010/main" val="352991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Zástupný objekt pre obsah 9" descr="Obrázok, na ktorom je text, textílie&#10;&#10;Automaticky generovaný popis">
            <a:extLst>
              <a:ext uri="{FF2B5EF4-FFF2-40B4-BE49-F238E27FC236}">
                <a16:creationId xmlns:a16="http://schemas.microsoft.com/office/drawing/2014/main" id="{79039409-8FED-40D8-9AD0-D08A3BFACC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2" y="451513"/>
            <a:ext cx="1478141" cy="846000"/>
          </a:xfrm>
        </p:spPr>
      </p:pic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13AFD446-E143-4C04-B83C-1E3F86A78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62" y="1819565"/>
            <a:ext cx="9251756" cy="46828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1400" dirty="0">
                <a:solidFill>
                  <a:srgbClr val="008000"/>
                </a:solidFill>
                <a:latin typeface="Consolas" panose="020B0609020204030204" pitchFamily="49" charset="0"/>
              </a:rPr>
              <a:t>// chceme vykresliť všetkých mravcov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foreach</a:t>
            </a:r>
            <a:r>
              <a:rPr lang="sk-SK" sz="14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Ant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onsolas" panose="020B0609020204030204" pitchFamily="49" charset="0"/>
              </a:rPr>
              <a:t>ant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 ant</a:t>
            </a:r>
            <a:r>
              <a:rPr lang="sk-SK" sz="1400" dirty="0">
                <a:solidFill>
                  <a:schemeClr val="tx1"/>
                </a:solidFill>
                <a:latin typeface="Consolas" panose="020B0609020204030204" pitchFamily="49" charset="0"/>
              </a:rPr>
              <a:t>Hill.GetAnts()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sk-SK" sz="1400" dirty="0">
                <a:solidFill>
                  <a:schemeClr val="tx1"/>
                </a:solidFill>
                <a:latin typeface="Consolas" panose="020B0609020204030204" pitchFamily="49" charset="0"/>
              </a:rPr>
              <a:t>	Render(ant);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}</a:t>
            </a:r>
            <a:endParaRPr lang="sk-SK" sz="14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13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sk-SK" sz="1600" dirty="0">
                <a:solidFill>
                  <a:srgbClr val="008000"/>
                </a:solidFill>
                <a:latin typeface="+mj-lt"/>
                <a:sym typeface="Wingdings" panose="05000000000000000000" pitchFamily="2" charset="2"/>
              </a:rPr>
              <a:t>   r</a:t>
            </a:r>
            <a:r>
              <a:rPr lang="sk-SK" sz="1600" dirty="0">
                <a:solidFill>
                  <a:srgbClr val="008000"/>
                </a:solidFill>
                <a:latin typeface="+mj-lt"/>
              </a:rPr>
              <a:t>ôznych „typov“ mravcov je málo</a:t>
            </a:r>
            <a:br>
              <a:rPr lang="sk-SK" sz="1600" dirty="0">
                <a:solidFill>
                  <a:srgbClr val="008000"/>
                </a:solidFill>
                <a:latin typeface="+mj-lt"/>
              </a:rPr>
            </a:br>
            <a:r>
              <a:rPr lang="sk-SK" sz="1600" dirty="0">
                <a:solidFill>
                  <a:srgbClr val="008000"/>
                </a:solidFill>
                <a:latin typeface="+mj-lt"/>
              </a:rPr>
              <a:t>      (robotníci, vojaci, čierne, červené)</a:t>
            </a:r>
          </a:p>
          <a:p>
            <a:pPr marL="0" indent="0">
              <a:buNone/>
            </a:pPr>
            <a:r>
              <a:rPr lang="sk-SK" sz="1600" dirty="0">
                <a:solidFill>
                  <a:srgbClr val="008000"/>
                </a:solidFill>
                <a:sym typeface="Wingdings" panose="05000000000000000000" pitchFamily="2" charset="2"/>
              </a:rPr>
              <a:t>   vykresľované mravce sa líšia najmä pozíciou</a:t>
            </a:r>
            <a:endParaRPr lang="sk-SK" sz="1600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2CD667E2-03FC-4C0C-BCF9-19EBD205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7262" y="6319838"/>
            <a:ext cx="6297612" cy="365125"/>
          </a:xfrm>
        </p:spPr>
        <p:txBody>
          <a:bodyPr/>
          <a:lstStyle/>
          <a:p>
            <a:r>
              <a:rPr lang="sk-SK" sz="1200" dirty="0">
                <a:solidFill>
                  <a:schemeClr val="tx1"/>
                </a:solidFill>
              </a:rPr>
              <a:t>Viktor Bujko</a:t>
            </a:r>
          </a:p>
        </p:txBody>
      </p:sp>
      <p:pic>
        <p:nvPicPr>
          <p:cNvPr id="14" name="Obrázok 13">
            <a:extLst>
              <a:ext uri="{FF2B5EF4-FFF2-40B4-BE49-F238E27FC236}">
                <a16:creationId xmlns:a16="http://schemas.microsoft.com/office/drawing/2014/main" id="{33A39989-03F1-42D5-8642-FA7526AF4E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936" y="3803290"/>
            <a:ext cx="365125" cy="365125"/>
          </a:xfrm>
          <a:prstGeom prst="rect">
            <a:avLst/>
          </a:prstGeom>
        </p:spPr>
      </p:pic>
      <p:pic>
        <p:nvPicPr>
          <p:cNvPr id="15" name="Obrázok 14">
            <a:extLst>
              <a:ext uri="{FF2B5EF4-FFF2-40B4-BE49-F238E27FC236}">
                <a16:creationId xmlns:a16="http://schemas.microsoft.com/office/drawing/2014/main" id="{B90BF8FE-DC9F-44F7-B555-33114EAAC3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015" y="3026110"/>
            <a:ext cx="365125" cy="365125"/>
          </a:xfrm>
          <a:prstGeom prst="rect">
            <a:avLst/>
          </a:prstGeom>
        </p:spPr>
      </p:pic>
      <p:pic>
        <p:nvPicPr>
          <p:cNvPr id="17" name="Obrázok 16">
            <a:extLst>
              <a:ext uri="{FF2B5EF4-FFF2-40B4-BE49-F238E27FC236}">
                <a16:creationId xmlns:a16="http://schemas.microsoft.com/office/drawing/2014/main" id="{2CA2AE3E-E324-4022-9C15-F3E3F662BB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833" y="2227912"/>
            <a:ext cx="365125" cy="365125"/>
          </a:xfrm>
          <a:prstGeom prst="rect">
            <a:avLst/>
          </a:prstGeom>
        </p:spPr>
      </p:pic>
      <p:pic>
        <p:nvPicPr>
          <p:cNvPr id="18" name="Obrázok 17">
            <a:extLst>
              <a:ext uri="{FF2B5EF4-FFF2-40B4-BE49-F238E27FC236}">
                <a16:creationId xmlns:a16="http://schemas.microsoft.com/office/drawing/2014/main" id="{66FC26DC-CCCC-4D02-8B81-2666549D02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013" y="3397624"/>
            <a:ext cx="365125" cy="365125"/>
          </a:xfrm>
          <a:prstGeom prst="rect">
            <a:avLst/>
          </a:prstGeom>
        </p:spPr>
      </p:pic>
      <p:pic>
        <p:nvPicPr>
          <p:cNvPr id="20" name="Obrázok 19">
            <a:extLst>
              <a:ext uri="{FF2B5EF4-FFF2-40B4-BE49-F238E27FC236}">
                <a16:creationId xmlns:a16="http://schemas.microsoft.com/office/drawing/2014/main" id="{9D59346D-8736-433E-A1D8-9D82AF1AE5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810" y="2627942"/>
            <a:ext cx="365125" cy="365125"/>
          </a:xfrm>
          <a:prstGeom prst="rect">
            <a:avLst/>
          </a:prstGeom>
        </p:spPr>
      </p:pic>
      <p:pic>
        <p:nvPicPr>
          <p:cNvPr id="22" name="Obrázok 21" descr="Obrázok, na ktorom je šípka&#10;&#10;Automaticky generovaný popis">
            <a:extLst>
              <a:ext uri="{FF2B5EF4-FFF2-40B4-BE49-F238E27FC236}">
                <a16:creationId xmlns:a16="http://schemas.microsoft.com/office/drawing/2014/main" id="{8BE0D54E-8DB3-4B2D-8414-DB713A9543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641" y="3608197"/>
            <a:ext cx="365126" cy="365126"/>
          </a:xfrm>
          <a:prstGeom prst="rect">
            <a:avLst/>
          </a:prstGeom>
        </p:spPr>
      </p:pic>
      <p:pic>
        <p:nvPicPr>
          <p:cNvPr id="27" name="Obrázok 26" descr="Obrázok, na ktorom je šípka&#10;&#10;Automaticky generovaný popis">
            <a:extLst>
              <a:ext uri="{FF2B5EF4-FFF2-40B4-BE49-F238E27FC236}">
                <a16:creationId xmlns:a16="http://schemas.microsoft.com/office/drawing/2014/main" id="{1D0C7543-25D2-4774-B459-2765EBEA69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341" y="3518517"/>
            <a:ext cx="365126" cy="367864"/>
          </a:xfrm>
          <a:prstGeom prst="rect">
            <a:avLst/>
          </a:prstGeom>
        </p:spPr>
      </p:pic>
      <p:pic>
        <p:nvPicPr>
          <p:cNvPr id="28" name="Obrázok 27" descr="Obrázok, na ktorom je šípka&#10;&#10;Automaticky generovaný popis">
            <a:extLst>
              <a:ext uri="{FF2B5EF4-FFF2-40B4-BE49-F238E27FC236}">
                <a16:creationId xmlns:a16="http://schemas.microsoft.com/office/drawing/2014/main" id="{5D5A5B2C-5BDD-4377-A759-821188FB22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965" y="2020308"/>
            <a:ext cx="365126" cy="365126"/>
          </a:xfrm>
          <a:prstGeom prst="rect">
            <a:avLst/>
          </a:prstGeom>
        </p:spPr>
      </p:pic>
      <p:pic>
        <p:nvPicPr>
          <p:cNvPr id="30" name="Obrázok 29" descr="Obrázok, na ktorom je šípka&#10;&#10;Automaticky generovaný popis">
            <a:extLst>
              <a:ext uri="{FF2B5EF4-FFF2-40B4-BE49-F238E27FC236}">
                <a16:creationId xmlns:a16="http://schemas.microsoft.com/office/drawing/2014/main" id="{65C9EF42-29DF-41DA-A81E-631F678EC4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467" y="2504113"/>
            <a:ext cx="365126" cy="365126"/>
          </a:xfrm>
          <a:prstGeom prst="rect">
            <a:avLst/>
          </a:prstGeom>
        </p:spPr>
      </p:pic>
      <p:pic>
        <p:nvPicPr>
          <p:cNvPr id="32" name="Obrázok 31" descr="Obrázok, na ktorom je šípka&#10;&#10;Automaticky generovaný popis">
            <a:extLst>
              <a:ext uri="{FF2B5EF4-FFF2-40B4-BE49-F238E27FC236}">
                <a16:creationId xmlns:a16="http://schemas.microsoft.com/office/drawing/2014/main" id="{D01138D8-F22C-45EF-B477-7ADDEE5ADB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793" y="2861822"/>
            <a:ext cx="365126" cy="365126"/>
          </a:xfrm>
          <a:prstGeom prst="rect">
            <a:avLst/>
          </a:prstGeom>
        </p:spPr>
      </p:pic>
      <p:pic>
        <p:nvPicPr>
          <p:cNvPr id="33" name="Obrázok 32" descr="Obrázok, na ktorom je šípka&#10;&#10;Automaticky generovaný popis">
            <a:extLst>
              <a:ext uri="{FF2B5EF4-FFF2-40B4-BE49-F238E27FC236}">
                <a16:creationId xmlns:a16="http://schemas.microsoft.com/office/drawing/2014/main" id="{38D53892-3686-497B-B3BC-1CEC1F990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181" y="2961016"/>
            <a:ext cx="365126" cy="365126"/>
          </a:xfrm>
          <a:prstGeom prst="rect">
            <a:avLst/>
          </a:prstGeom>
        </p:spPr>
      </p:pic>
      <p:pic>
        <p:nvPicPr>
          <p:cNvPr id="39" name="Obrázok 38" descr="Obrázok, na ktorom je šípka&#10;&#10;Automaticky generovaný popis">
            <a:extLst>
              <a:ext uri="{FF2B5EF4-FFF2-40B4-BE49-F238E27FC236}">
                <a16:creationId xmlns:a16="http://schemas.microsoft.com/office/drawing/2014/main" id="{0E6E44AE-4888-48B0-ABE8-6EAE3EA42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494" y="1569980"/>
            <a:ext cx="1036521" cy="1036521"/>
          </a:xfrm>
          <a:prstGeom prst="rect">
            <a:avLst/>
          </a:prstGeom>
        </p:spPr>
      </p:pic>
      <p:pic>
        <p:nvPicPr>
          <p:cNvPr id="51" name="Obrázok 50">
            <a:extLst>
              <a:ext uri="{FF2B5EF4-FFF2-40B4-BE49-F238E27FC236}">
                <a16:creationId xmlns:a16="http://schemas.microsoft.com/office/drawing/2014/main" id="{E91972E0-74FD-428F-BC2A-F4F308E01C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176" y="2604054"/>
            <a:ext cx="1035839" cy="1035839"/>
          </a:xfrm>
          <a:prstGeom prst="rect">
            <a:avLst/>
          </a:prstGeom>
        </p:spPr>
      </p:pic>
      <p:cxnSp>
        <p:nvCxnSpPr>
          <p:cNvPr id="53" name="Rovná spojnica 52">
            <a:extLst>
              <a:ext uri="{FF2B5EF4-FFF2-40B4-BE49-F238E27FC236}">
                <a16:creationId xmlns:a16="http://schemas.microsoft.com/office/drawing/2014/main" id="{6CCE9F63-E0D0-49A5-896A-249003C97DAF}"/>
              </a:ext>
            </a:extLst>
          </p:cNvPr>
          <p:cNvCxnSpPr>
            <a:cxnSpLocks/>
          </p:cNvCxnSpPr>
          <p:nvPr/>
        </p:nvCxnSpPr>
        <p:spPr>
          <a:xfrm>
            <a:off x="6902348" y="1673356"/>
            <a:ext cx="0" cy="30706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Rovná spojnica 60">
            <a:extLst>
              <a:ext uri="{FF2B5EF4-FFF2-40B4-BE49-F238E27FC236}">
                <a16:creationId xmlns:a16="http://schemas.microsoft.com/office/drawing/2014/main" id="{3EE70E70-0541-44BA-956A-CD5F26AEF14F}"/>
              </a:ext>
            </a:extLst>
          </p:cNvPr>
          <p:cNvCxnSpPr>
            <a:cxnSpLocks/>
            <a:stCxn id="265" idx="3"/>
            <a:endCxn id="158" idx="1"/>
          </p:cNvCxnSpPr>
          <p:nvPr/>
        </p:nvCxnSpPr>
        <p:spPr>
          <a:xfrm>
            <a:off x="5176365" y="3856419"/>
            <a:ext cx="2875172" cy="316485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Rovná spojnica 63">
            <a:extLst>
              <a:ext uri="{FF2B5EF4-FFF2-40B4-BE49-F238E27FC236}">
                <a16:creationId xmlns:a16="http://schemas.microsoft.com/office/drawing/2014/main" id="{FC014C6D-0FB9-4FE1-8FDC-ACB1A2BB0E83}"/>
              </a:ext>
            </a:extLst>
          </p:cNvPr>
          <p:cNvCxnSpPr>
            <a:cxnSpLocks/>
            <a:stCxn id="270" idx="3"/>
            <a:endCxn id="158" idx="1"/>
          </p:cNvCxnSpPr>
          <p:nvPr/>
        </p:nvCxnSpPr>
        <p:spPr>
          <a:xfrm>
            <a:off x="6110213" y="3347274"/>
            <a:ext cx="1941324" cy="82563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Rovná spojnica 69">
            <a:extLst>
              <a:ext uri="{FF2B5EF4-FFF2-40B4-BE49-F238E27FC236}">
                <a16:creationId xmlns:a16="http://schemas.microsoft.com/office/drawing/2014/main" id="{BD2878A2-74DB-4B20-9706-584455E572E1}"/>
              </a:ext>
            </a:extLst>
          </p:cNvPr>
          <p:cNvCxnSpPr>
            <a:cxnSpLocks/>
            <a:stCxn id="267" idx="3"/>
            <a:endCxn id="158" idx="1"/>
          </p:cNvCxnSpPr>
          <p:nvPr/>
        </p:nvCxnSpPr>
        <p:spPr>
          <a:xfrm>
            <a:off x="5012499" y="3405960"/>
            <a:ext cx="3039038" cy="766944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Rovná spojnica 74">
            <a:extLst>
              <a:ext uri="{FF2B5EF4-FFF2-40B4-BE49-F238E27FC236}">
                <a16:creationId xmlns:a16="http://schemas.microsoft.com/office/drawing/2014/main" id="{1899A128-42F7-4844-A2E3-73008CBB99CE}"/>
              </a:ext>
            </a:extLst>
          </p:cNvPr>
          <p:cNvCxnSpPr>
            <a:cxnSpLocks/>
            <a:stCxn id="273" idx="3"/>
            <a:endCxn id="158" idx="1"/>
          </p:cNvCxnSpPr>
          <p:nvPr/>
        </p:nvCxnSpPr>
        <p:spPr>
          <a:xfrm>
            <a:off x="5216945" y="2433823"/>
            <a:ext cx="2834592" cy="1739081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Rovná spojnica 77">
            <a:extLst>
              <a:ext uri="{FF2B5EF4-FFF2-40B4-BE49-F238E27FC236}">
                <a16:creationId xmlns:a16="http://schemas.microsoft.com/office/drawing/2014/main" id="{05F078D1-9466-46C4-B937-9E592B87A453}"/>
              </a:ext>
            </a:extLst>
          </p:cNvPr>
          <p:cNvCxnSpPr>
            <a:cxnSpLocks/>
            <a:stCxn id="263" idx="3"/>
            <a:endCxn id="158" idx="1"/>
          </p:cNvCxnSpPr>
          <p:nvPr/>
        </p:nvCxnSpPr>
        <p:spPr>
          <a:xfrm flipV="1">
            <a:off x="5441271" y="4172904"/>
            <a:ext cx="2610266" cy="55029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Rovná spojnica 85">
            <a:extLst>
              <a:ext uri="{FF2B5EF4-FFF2-40B4-BE49-F238E27FC236}">
                <a16:creationId xmlns:a16="http://schemas.microsoft.com/office/drawing/2014/main" id="{86B55385-7457-4363-9457-1F463A740BDD}"/>
              </a:ext>
            </a:extLst>
          </p:cNvPr>
          <p:cNvCxnSpPr>
            <a:cxnSpLocks/>
            <a:stCxn id="30" idx="3"/>
            <a:endCxn id="138" idx="1"/>
          </p:cNvCxnSpPr>
          <p:nvPr/>
        </p:nvCxnSpPr>
        <p:spPr>
          <a:xfrm flipV="1">
            <a:off x="5094593" y="2081788"/>
            <a:ext cx="2956945" cy="6048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Rovná spojnica 88">
            <a:extLst>
              <a:ext uri="{FF2B5EF4-FFF2-40B4-BE49-F238E27FC236}">
                <a16:creationId xmlns:a16="http://schemas.microsoft.com/office/drawing/2014/main" id="{51207B84-D27D-4FAF-AA64-DB569CA88DE4}"/>
              </a:ext>
            </a:extLst>
          </p:cNvPr>
          <p:cNvCxnSpPr>
            <a:cxnSpLocks/>
            <a:stCxn id="28" idx="3"/>
            <a:endCxn id="138" idx="1"/>
          </p:cNvCxnSpPr>
          <p:nvPr/>
        </p:nvCxnSpPr>
        <p:spPr>
          <a:xfrm flipV="1">
            <a:off x="5536091" y="2081788"/>
            <a:ext cx="2515447" cy="1210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Rovná spojnica 91">
            <a:extLst>
              <a:ext uri="{FF2B5EF4-FFF2-40B4-BE49-F238E27FC236}">
                <a16:creationId xmlns:a16="http://schemas.microsoft.com/office/drawing/2014/main" id="{F2BC492D-363F-4155-8E71-A75D1C1AE4F7}"/>
              </a:ext>
            </a:extLst>
          </p:cNvPr>
          <p:cNvCxnSpPr>
            <a:cxnSpLocks/>
            <a:stCxn id="32" idx="3"/>
            <a:endCxn id="138" idx="1"/>
          </p:cNvCxnSpPr>
          <p:nvPr/>
        </p:nvCxnSpPr>
        <p:spPr>
          <a:xfrm flipV="1">
            <a:off x="5743919" y="2081788"/>
            <a:ext cx="2307619" cy="9625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Rovná spojnica 97">
            <a:extLst>
              <a:ext uri="{FF2B5EF4-FFF2-40B4-BE49-F238E27FC236}">
                <a16:creationId xmlns:a16="http://schemas.microsoft.com/office/drawing/2014/main" id="{FA714702-9ABA-4EAD-85DF-E8EF6DB280A8}"/>
              </a:ext>
            </a:extLst>
          </p:cNvPr>
          <p:cNvCxnSpPr>
            <a:cxnSpLocks/>
            <a:stCxn id="33" idx="3"/>
            <a:endCxn id="138" idx="1"/>
          </p:cNvCxnSpPr>
          <p:nvPr/>
        </p:nvCxnSpPr>
        <p:spPr>
          <a:xfrm flipV="1">
            <a:off x="4545307" y="2081788"/>
            <a:ext cx="3506231" cy="10617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Rovná spojnica 100">
            <a:extLst>
              <a:ext uri="{FF2B5EF4-FFF2-40B4-BE49-F238E27FC236}">
                <a16:creationId xmlns:a16="http://schemas.microsoft.com/office/drawing/2014/main" id="{4D3E744F-C7B6-4D6A-A43B-16C689D55BEF}"/>
              </a:ext>
            </a:extLst>
          </p:cNvPr>
          <p:cNvCxnSpPr>
            <a:cxnSpLocks/>
            <a:stCxn id="138" idx="1"/>
            <a:endCxn id="22" idx="3"/>
          </p:cNvCxnSpPr>
          <p:nvPr/>
        </p:nvCxnSpPr>
        <p:spPr>
          <a:xfrm flipH="1">
            <a:off x="5444767" y="2081788"/>
            <a:ext cx="2606771" cy="17089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Rovná spojnica 103">
            <a:extLst>
              <a:ext uri="{FF2B5EF4-FFF2-40B4-BE49-F238E27FC236}">
                <a16:creationId xmlns:a16="http://schemas.microsoft.com/office/drawing/2014/main" id="{8C4BA42E-73B3-4EFB-8487-B85480916C29}"/>
              </a:ext>
            </a:extLst>
          </p:cNvPr>
          <p:cNvCxnSpPr>
            <a:cxnSpLocks/>
            <a:stCxn id="27" idx="3"/>
            <a:endCxn id="138" idx="1"/>
          </p:cNvCxnSpPr>
          <p:nvPr/>
        </p:nvCxnSpPr>
        <p:spPr>
          <a:xfrm flipV="1">
            <a:off x="4626467" y="2081788"/>
            <a:ext cx="3425071" cy="16206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Rovná spojnica 113">
            <a:extLst>
              <a:ext uri="{FF2B5EF4-FFF2-40B4-BE49-F238E27FC236}">
                <a16:creationId xmlns:a16="http://schemas.microsoft.com/office/drawing/2014/main" id="{41C6DF9B-62E4-4869-A4C4-0E38E2344B02}"/>
              </a:ext>
            </a:extLst>
          </p:cNvPr>
          <p:cNvCxnSpPr>
            <a:cxnSpLocks/>
            <a:stCxn id="157" idx="1"/>
            <a:endCxn id="17" idx="3"/>
          </p:cNvCxnSpPr>
          <p:nvPr/>
        </p:nvCxnSpPr>
        <p:spPr>
          <a:xfrm flipH="1" flipV="1">
            <a:off x="5712958" y="2410475"/>
            <a:ext cx="2338579" cy="7207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Rovná spojnica 119">
            <a:extLst>
              <a:ext uri="{FF2B5EF4-FFF2-40B4-BE49-F238E27FC236}">
                <a16:creationId xmlns:a16="http://schemas.microsoft.com/office/drawing/2014/main" id="{B5237E6A-DABF-4605-A4F0-005413918A74}"/>
              </a:ext>
            </a:extLst>
          </p:cNvPr>
          <p:cNvCxnSpPr>
            <a:cxnSpLocks/>
            <a:stCxn id="157" idx="1"/>
            <a:endCxn id="20" idx="3"/>
          </p:cNvCxnSpPr>
          <p:nvPr/>
        </p:nvCxnSpPr>
        <p:spPr>
          <a:xfrm flipH="1" flipV="1">
            <a:off x="4722935" y="2810505"/>
            <a:ext cx="3328602" cy="3207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Rovná spojnica 125">
            <a:extLst>
              <a:ext uri="{FF2B5EF4-FFF2-40B4-BE49-F238E27FC236}">
                <a16:creationId xmlns:a16="http://schemas.microsoft.com/office/drawing/2014/main" id="{BDDB2C0C-DA25-4766-8B28-42BB66127249}"/>
              </a:ext>
            </a:extLst>
          </p:cNvPr>
          <p:cNvCxnSpPr>
            <a:cxnSpLocks/>
            <a:stCxn id="157" idx="1"/>
            <a:endCxn id="15" idx="3"/>
          </p:cNvCxnSpPr>
          <p:nvPr/>
        </p:nvCxnSpPr>
        <p:spPr>
          <a:xfrm flipH="1">
            <a:off x="5335140" y="3131215"/>
            <a:ext cx="2716397" cy="774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Rovná spojnica 128">
            <a:extLst>
              <a:ext uri="{FF2B5EF4-FFF2-40B4-BE49-F238E27FC236}">
                <a16:creationId xmlns:a16="http://schemas.microsoft.com/office/drawing/2014/main" id="{4014069F-4C70-4956-AE07-96D7B73732E5}"/>
              </a:ext>
            </a:extLst>
          </p:cNvPr>
          <p:cNvCxnSpPr>
            <a:cxnSpLocks/>
            <a:stCxn id="157" idx="1"/>
            <a:endCxn id="18" idx="3"/>
          </p:cNvCxnSpPr>
          <p:nvPr/>
        </p:nvCxnSpPr>
        <p:spPr>
          <a:xfrm flipH="1">
            <a:off x="5564138" y="3131215"/>
            <a:ext cx="2487399" cy="4489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Rovná spojnica 135">
            <a:extLst>
              <a:ext uri="{FF2B5EF4-FFF2-40B4-BE49-F238E27FC236}">
                <a16:creationId xmlns:a16="http://schemas.microsoft.com/office/drawing/2014/main" id="{C83E046C-5DFB-42F7-9714-A882E0F468F6}"/>
              </a:ext>
            </a:extLst>
          </p:cNvPr>
          <p:cNvCxnSpPr>
            <a:cxnSpLocks/>
            <a:stCxn id="157" idx="1"/>
            <a:endCxn id="14" idx="3"/>
          </p:cNvCxnSpPr>
          <p:nvPr/>
        </p:nvCxnSpPr>
        <p:spPr>
          <a:xfrm flipH="1">
            <a:off x="5811061" y="3131215"/>
            <a:ext cx="2240476" cy="8546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8" name="Vývojový diagram: proces 137">
            <a:extLst>
              <a:ext uri="{FF2B5EF4-FFF2-40B4-BE49-F238E27FC236}">
                <a16:creationId xmlns:a16="http://schemas.microsoft.com/office/drawing/2014/main" id="{AAE3FBBA-7DB0-4416-B5FC-DC92AF428602}"/>
              </a:ext>
            </a:extLst>
          </p:cNvPr>
          <p:cNvSpPr/>
          <p:nvPr/>
        </p:nvSpPr>
        <p:spPr>
          <a:xfrm>
            <a:off x="8051538" y="1609412"/>
            <a:ext cx="1757480" cy="944751"/>
          </a:xfrm>
          <a:prstGeom prst="flowChartProcess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sk-SK" sz="1400" b="1" dirty="0"/>
              <a:t>object 1</a:t>
            </a:r>
          </a:p>
        </p:txBody>
      </p:sp>
      <p:sp>
        <p:nvSpPr>
          <p:cNvPr id="157" name="Vývojový diagram: proces 156">
            <a:extLst>
              <a:ext uri="{FF2B5EF4-FFF2-40B4-BE49-F238E27FC236}">
                <a16:creationId xmlns:a16="http://schemas.microsoft.com/office/drawing/2014/main" id="{3EDF17FB-0282-4E42-8BD3-3EEBE288F9F0}"/>
              </a:ext>
            </a:extLst>
          </p:cNvPr>
          <p:cNvSpPr/>
          <p:nvPr/>
        </p:nvSpPr>
        <p:spPr>
          <a:xfrm>
            <a:off x="8051537" y="2658839"/>
            <a:ext cx="1758263" cy="944751"/>
          </a:xfrm>
          <a:prstGeom prst="flowChartProcess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sk-SK" sz="1400" b="1" dirty="0"/>
              <a:t>object 2</a:t>
            </a:r>
            <a:endParaRPr lang="sk-SK" sz="2000" b="1" dirty="0"/>
          </a:p>
        </p:txBody>
      </p:sp>
      <p:sp>
        <p:nvSpPr>
          <p:cNvPr id="158" name="Vývojový diagram: proces 157">
            <a:extLst>
              <a:ext uri="{FF2B5EF4-FFF2-40B4-BE49-F238E27FC236}">
                <a16:creationId xmlns:a16="http://schemas.microsoft.com/office/drawing/2014/main" id="{5C67B8D8-440D-476F-B1F8-45C634BBCB9E}"/>
              </a:ext>
            </a:extLst>
          </p:cNvPr>
          <p:cNvSpPr/>
          <p:nvPr/>
        </p:nvSpPr>
        <p:spPr>
          <a:xfrm>
            <a:off x="8051537" y="3700528"/>
            <a:ext cx="1758263" cy="944751"/>
          </a:xfrm>
          <a:prstGeom prst="flowChartProcess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sk-SK" sz="1400" b="1" dirty="0"/>
              <a:t>object 3</a:t>
            </a:r>
            <a:endParaRPr lang="sk-SK" sz="2000" b="1" dirty="0"/>
          </a:p>
        </p:txBody>
      </p:sp>
      <p:pic>
        <p:nvPicPr>
          <p:cNvPr id="2118" name="Obrázok 2117" descr="Obrázok, na ktorom je hmyz&#10;&#10;Automaticky generovaný popis">
            <a:extLst>
              <a:ext uri="{FF2B5EF4-FFF2-40B4-BE49-F238E27FC236}">
                <a16:creationId xmlns:a16="http://schemas.microsoft.com/office/drawing/2014/main" id="{18139A75-7CE5-4D4B-9B8A-57C1A89582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9502" y="3649135"/>
            <a:ext cx="1071513" cy="1071513"/>
          </a:xfrm>
          <a:prstGeom prst="rect">
            <a:avLst/>
          </a:prstGeom>
        </p:spPr>
      </p:pic>
      <p:pic>
        <p:nvPicPr>
          <p:cNvPr id="263" name="Obrázok 262" descr="Obrázok, na ktorom je hmyz&#10;&#10;Automaticky generovaný popis">
            <a:extLst>
              <a:ext uri="{FF2B5EF4-FFF2-40B4-BE49-F238E27FC236}">
                <a16:creationId xmlns:a16="http://schemas.microsoft.com/office/drawing/2014/main" id="{2FB6382E-32D7-41E9-AEAD-8235AB5DB9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494" y="3939044"/>
            <a:ext cx="577777" cy="577777"/>
          </a:xfrm>
          <a:prstGeom prst="rect">
            <a:avLst/>
          </a:prstGeom>
        </p:spPr>
      </p:pic>
      <p:pic>
        <p:nvPicPr>
          <p:cNvPr id="265" name="Obrázok 264" descr="Obrázok, na ktorom je hmyz&#10;&#10;Automaticky generovaný popis">
            <a:extLst>
              <a:ext uri="{FF2B5EF4-FFF2-40B4-BE49-F238E27FC236}">
                <a16:creationId xmlns:a16="http://schemas.microsoft.com/office/drawing/2014/main" id="{DA5F25F2-B6B8-4539-B2C9-6113A8D2E7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588" y="3567530"/>
            <a:ext cx="577777" cy="577777"/>
          </a:xfrm>
          <a:prstGeom prst="rect">
            <a:avLst/>
          </a:prstGeom>
        </p:spPr>
      </p:pic>
      <p:pic>
        <p:nvPicPr>
          <p:cNvPr id="267" name="Obrázok 266" descr="Obrázok, na ktorom je hmyz&#10;&#10;Automaticky generovaný popis">
            <a:extLst>
              <a:ext uri="{FF2B5EF4-FFF2-40B4-BE49-F238E27FC236}">
                <a16:creationId xmlns:a16="http://schemas.microsoft.com/office/drawing/2014/main" id="{89B5BFE8-9A7F-42C8-B897-E6B899128F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722" y="3117071"/>
            <a:ext cx="577777" cy="577777"/>
          </a:xfrm>
          <a:prstGeom prst="rect">
            <a:avLst/>
          </a:prstGeom>
        </p:spPr>
      </p:pic>
      <p:pic>
        <p:nvPicPr>
          <p:cNvPr id="270" name="Obrázok 269" descr="Obrázok, na ktorom je hmyz&#10;&#10;Automaticky generovaný popis">
            <a:extLst>
              <a:ext uri="{FF2B5EF4-FFF2-40B4-BE49-F238E27FC236}">
                <a16:creationId xmlns:a16="http://schemas.microsoft.com/office/drawing/2014/main" id="{75D0DB45-78A8-4FE9-A9BE-1663338C06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436" y="3058385"/>
            <a:ext cx="577777" cy="577777"/>
          </a:xfrm>
          <a:prstGeom prst="rect">
            <a:avLst/>
          </a:prstGeom>
        </p:spPr>
      </p:pic>
      <p:pic>
        <p:nvPicPr>
          <p:cNvPr id="273" name="Obrázok 272" descr="Obrázok, na ktorom je hmyz&#10;&#10;Automaticky generovaný popis">
            <a:extLst>
              <a:ext uri="{FF2B5EF4-FFF2-40B4-BE49-F238E27FC236}">
                <a16:creationId xmlns:a16="http://schemas.microsoft.com/office/drawing/2014/main" id="{80D7C88E-F424-4AF6-8806-43A921332A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168" y="2144934"/>
            <a:ext cx="577777" cy="577777"/>
          </a:xfrm>
          <a:prstGeom prst="rect">
            <a:avLst/>
          </a:prstGeom>
        </p:spPr>
      </p:pic>
      <p:sp>
        <p:nvSpPr>
          <p:cNvPr id="283" name="Nadpis 1">
            <a:extLst>
              <a:ext uri="{FF2B5EF4-FFF2-40B4-BE49-F238E27FC236}">
                <a16:creationId xmlns:a16="http://schemas.microsoft.com/office/drawing/2014/main" id="{3D73AB8C-55A8-42BE-98A5-09E6A3006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9724" y="457917"/>
            <a:ext cx="10059575" cy="701067"/>
          </a:xfrm>
        </p:spPr>
        <p:txBody>
          <a:bodyPr>
            <a:normAutofit/>
          </a:bodyPr>
          <a:lstStyle/>
          <a:p>
            <a:r>
              <a:rPr lang="sk-SK" dirty="0">
                <a:solidFill>
                  <a:schemeClr val="tx1">
                    <a:lumMod val="95000"/>
                    <a:lumOff val="5000"/>
                  </a:schemeClr>
                </a:solidFill>
              </a:rPr>
              <a:t>Mucha ľahšia ako mravec?</a:t>
            </a:r>
          </a:p>
        </p:txBody>
      </p:sp>
    </p:spTree>
    <p:extLst>
      <p:ext uri="{BB962C8B-B14F-4D97-AF65-F5344CB8AC3E}">
        <p14:creationId xmlns:p14="http://schemas.microsoft.com/office/powerpoint/2010/main" val="683853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8D4DFE-EB9B-42C5-84DB-4C60949DA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0901" y="457864"/>
            <a:ext cx="7688118" cy="671390"/>
          </a:xfrm>
        </p:spPr>
        <p:txBody>
          <a:bodyPr>
            <a:normAutofit/>
          </a:bodyPr>
          <a:lstStyle/>
          <a:p>
            <a:r>
              <a:rPr lang="sk-SK" dirty="0">
                <a:solidFill>
                  <a:schemeClr val="tx1">
                    <a:lumMod val="95000"/>
                    <a:lumOff val="5000"/>
                  </a:schemeClr>
                </a:solidFill>
              </a:rPr>
              <a:t>Mucha ľahšia ako mravec?</a:t>
            </a:r>
          </a:p>
        </p:txBody>
      </p:sp>
      <p:pic>
        <p:nvPicPr>
          <p:cNvPr id="10" name="Zástupný objekt pre obsah 9" descr="Obrázok, na ktorom je text, textílie&#10;&#10;Automaticky generovaný popis">
            <a:extLst>
              <a:ext uri="{FF2B5EF4-FFF2-40B4-BE49-F238E27FC236}">
                <a16:creationId xmlns:a16="http://schemas.microsoft.com/office/drawing/2014/main" id="{79039409-8FED-40D8-9AD0-D08A3BFACC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2" y="451513"/>
            <a:ext cx="1478141" cy="846000"/>
          </a:xfrm>
        </p:spPr>
      </p:pic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13AFD446-E143-4C04-B83C-1E3F86A78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62" y="1819565"/>
            <a:ext cx="9251756" cy="46828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1400" dirty="0">
                <a:solidFill>
                  <a:srgbClr val="008000"/>
                </a:solidFill>
                <a:latin typeface="Consolas" panose="020B0609020204030204" pitchFamily="49" charset="0"/>
              </a:rPr>
              <a:t>// chceme vykresliť všetkých mravcov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foreach</a:t>
            </a:r>
            <a:r>
              <a:rPr lang="sk-SK" sz="14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Ant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onsolas" panose="020B0609020204030204" pitchFamily="49" charset="0"/>
              </a:rPr>
              <a:t>ant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 ant</a:t>
            </a:r>
            <a:r>
              <a:rPr lang="sk-SK" sz="1400" dirty="0">
                <a:solidFill>
                  <a:schemeClr val="tx1"/>
                </a:solidFill>
                <a:latin typeface="Consolas" panose="020B0609020204030204" pitchFamily="49" charset="0"/>
              </a:rPr>
              <a:t>Hill.GetAnts()</a:t>
            </a: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sk-SK" sz="1400" dirty="0">
                <a:solidFill>
                  <a:schemeClr val="tx1"/>
                </a:solidFill>
                <a:latin typeface="Consolas" panose="020B0609020204030204" pitchFamily="49" charset="0"/>
              </a:rPr>
              <a:t>	Render(ant);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}</a:t>
            </a:r>
            <a:endParaRPr lang="sk-SK" sz="14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13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sk-SK" sz="1600" dirty="0">
                <a:solidFill>
                  <a:srgbClr val="008000"/>
                </a:solidFill>
                <a:latin typeface="+mj-lt"/>
                <a:sym typeface="Wingdings" panose="05000000000000000000" pitchFamily="2" charset="2"/>
              </a:rPr>
              <a:t>   r</a:t>
            </a:r>
            <a:r>
              <a:rPr lang="sk-SK" sz="1600" dirty="0">
                <a:solidFill>
                  <a:srgbClr val="008000"/>
                </a:solidFill>
                <a:latin typeface="+mj-lt"/>
              </a:rPr>
              <a:t>ôznych „typov“ mravcov je málo </a:t>
            </a:r>
            <a:br>
              <a:rPr lang="sk-SK" sz="1600" dirty="0">
                <a:solidFill>
                  <a:srgbClr val="008000"/>
                </a:solidFill>
                <a:latin typeface="+mj-lt"/>
              </a:rPr>
            </a:br>
            <a:r>
              <a:rPr lang="sk-SK" sz="1600" dirty="0">
                <a:solidFill>
                  <a:srgbClr val="008000"/>
                </a:solidFill>
                <a:latin typeface="+mj-lt"/>
              </a:rPr>
              <a:t>      (robotníci, vojaci, čierne, červené)</a:t>
            </a:r>
          </a:p>
          <a:p>
            <a:pPr marL="0" indent="0">
              <a:buNone/>
            </a:pPr>
            <a:r>
              <a:rPr lang="sk-SK" sz="1600" dirty="0">
                <a:solidFill>
                  <a:srgbClr val="008000"/>
                </a:solidFill>
                <a:sym typeface="Wingdings" panose="05000000000000000000" pitchFamily="2" charset="2"/>
              </a:rPr>
              <a:t>   vykresľované mravce sa líšia najmä pozíciou</a:t>
            </a:r>
            <a:endParaRPr lang="sk-SK" sz="1600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2CD667E2-03FC-4C0C-BCF9-19EBD205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7262" y="6319838"/>
            <a:ext cx="6297612" cy="365125"/>
          </a:xfrm>
        </p:spPr>
        <p:txBody>
          <a:bodyPr/>
          <a:lstStyle/>
          <a:p>
            <a:r>
              <a:rPr lang="sk-SK" sz="1200" dirty="0">
                <a:solidFill>
                  <a:schemeClr val="tx1"/>
                </a:solidFill>
              </a:rPr>
              <a:t>Viktor Bujko</a:t>
            </a:r>
          </a:p>
        </p:txBody>
      </p:sp>
      <p:pic>
        <p:nvPicPr>
          <p:cNvPr id="14" name="Obrázok 13">
            <a:extLst>
              <a:ext uri="{FF2B5EF4-FFF2-40B4-BE49-F238E27FC236}">
                <a16:creationId xmlns:a16="http://schemas.microsoft.com/office/drawing/2014/main" id="{33A39989-03F1-42D5-8642-FA7526AF4E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54" y="3803290"/>
            <a:ext cx="365125" cy="365125"/>
          </a:xfrm>
          <a:prstGeom prst="rect">
            <a:avLst/>
          </a:prstGeom>
        </p:spPr>
      </p:pic>
      <p:pic>
        <p:nvPicPr>
          <p:cNvPr id="15" name="Obrázok 14">
            <a:extLst>
              <a:ext uri="{FF2B5EF4-FFF2-40B4-BE49-F238E27FC236}">
                <a16:creationId xmlns:a16="http://schemas.microsoft.com/office/drawing/2014/main" id="{B90BF8FE-DC9F-44F7-B555-33114EAAC3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233" y="3026110"/>
            <a:ext cx="365125" cy="365125"/>
          </a:xfrm>
          <a:prstGeom prst="rect">
            <a:avLst/>
          </a:prstGeom>
        </p:spPr>
      </p:pic>
      <p:pic>
        <p:nvPicPr>
          <p:cNvPr id="17" name="Obrázok 16">
            <a:extLst>
              <a:ext uri="{FF2B5EF4-FFF2-40B4-BE49-F238E27FC236}">
                <a16:creationId xmlns:a16="http://schemas.microsoft.com/office/drawing/2014/main" id="{2CA2AE3E-E324-4022-9C15-F3E3F662BB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051" y="2227912"/>
            <a:ext cx="365125" cy="365125"/>
          </a:xfrm>
          <a:prstGeom prst="rect">
            <a:avLst/>
          </a:prstGeom>
        </p:spPr>
      </p:pic>
      <p:pic>
        <p:nvPicPr>
          <p:cNvPr id="18" name="Obrázok 17">
            <a:extLst>
              <a:ext uri="{FF2B5EF4-FFF2-40B4-BE49-F238E27FC236}">
                <a16:creationId xmlns:a16="http://schemas.microsoft.com/office/drawing/2014/main" id="{66FC26DC-CCCC-4D02-8B81-2666549D02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231" y="3397624"/>
            <a:ext cx="365125" cy="365125"/>
          </a:xfrm>
          <a:prstGeom prst="rect">
            <a:avLst/>
          </a:prstGeom>
        </p:spPr>
      </p:pic>
      <p:pic>
        <p:nvPicPr>
          <p:cNvPr id="20" name="Obrázok 19">
            <a:extLst>
              <a:ext uri="{FF2B5EF4-FFF2-40B4-BE49-F238E27FC236}">
                <a16:creationId xmlns:a16="http://schemas.microsoft.com/office/drawing/2014/main" id="{9D59346D-8736-433E-A1D8-9D82AF1AE5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28" y="2627942"/>
            <a:ext cx="365125" cy="365125"/>
          </a:xfrm>
          <a:prstGeom prst="rect">
            <a:avLst/>
          </a:prstGeom>
        </p:spPr>
      </p:pic>
      <p:pic>
        <p:nvPicPr>
          <p:cNvPr id="22" name="Obrázok 21" descr="Obrázok, na ktorom je šípka&#10;&#10;Automaticky generovaný popis">
            <a:extLst>
              <a:ext uri="{FF2B5EF4-FFF2-40B4-BE49-F238E27FC236}">
                <a16:creationId xmlns:a16="http://schemas.microsoft.com/office/drawing/2014/main" id="{8BE0D54E-8DB3-4B2D-8414-DB713A9543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859" y="3608197"/>
            <a:ext cx="365126" cy="365126"/>
          </a:xfrm>
          <a:prstGeom prst="rect">
            <a:avLst/>
          </a:prstGeom>
        </p:spPr>
      </p:pic>
      <p:pic>
        <p:nvPicPr>
          <p:cNvPr id="27" name="Obrázok 26" descr="Obrázok, na ktorom je šípka&#10;&#10;Automaticky generovaný popis">
            <a:extLst>
              <a:ext uri="{FF2B5EF4-FFF2-40B4-BE49-F238E27FC236}">
                <a16:creationId xmlns:a16="http://schemas.microsoft.com/office/drawing/2014/main" id="{1D0C7543-25D2-4774-B459-2765EBEA69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559" y="3518517"/>
            <a:ext cx="365126" cy="367864"/>
          </a:xfrm>
          <a:prstGeom prst="rect">
            <a:avLst/>
          </a:prstGeom>
        </p:spPr>
      </p:pic>
      <p:pic>
        <p:nvPicPr>
          <p:cNvPr id="28" name="Obrázok 27" descr="Obrázok, na ktorom je šípka&#10;&#10;Automaticky generovaný popis">
            <a:extLst>
              <a:ext uri="{FF2B5EF4-FFF2-40B4-BE49-F238E27FC236}">
                <a16:creationId xmlns:a16="http://schemas.microsoft.com/office/drawing/2014/main" id="{5D5A5B2C-5BDD-4377-A759-821188FB22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183" y="2020308"/>
            <a:ext cx="365126" cy="365126"/>
          </a:xfrm>
          <a:prstGeom prst="rect">
            <a:avLst/>
          </a:prstGeom>
        </p:spPr>
      </p:pic>
      <p:pic>
        <p:nvPicPr>
          <p:cNvPr id="30" name="Obrázok 29" descr="Obrázok, na ktorom je šípka&#10;&#10;Automaticky generovaný popis">
            <a:extLst>
              <a:ext uri="{FF2B5EF4-FFF2-40B4-BE49-F238E27FC236}">
                <a16:creationId xmlns:a16="http://schemas.microsoft.com/office/drawing/2014/main" id="{65C9EF42-29DF-41DA-A81E-631F678EC4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685" y="2504113"/>
            <a:ext cx="365126" cy="365126"/>
          </a:xfrm>
          <a:prstGeom prst="rect">
            <a:avLst/>
          </a:prstGeom>
        </p:spPr>
      </p:pic>
      <p:pic>
        <p:nvPicPr>
          <p:cNvPr id="32" name="Obrázok 31" descr="Obrázok, na ktorom je šípka&#10;&#10;Automaticky generovaný popis">
            <a:extLst>
              <a:ext uri="{FF2B5EF4-FFF2-40B4-BE49-F238E27FC236}">
                <a16:creationId xmlns:a16="http://schemas.microsoft.com/office/drawing/2014/main" id="{D01138D8-F22C-45EF-B477-7ADDEE5ADB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011" y="2861822"/>
            <a:ext cx="365126" cy="365126"/>
          </a:xfrm>
          <a:prstGeom prst="rect">
            <a:avLst/>
          </a:prstGeom>
        </p:spPr>
      </p:pic>
      <p:pic>
        <p:nvPicPr>
          <p:cNvPr id="33" name="Obrázok 32" descr="Obrázok, na ktorom je šípka&#10;&#10;Automaticky generovaný popis">
            <a:extLst>
              <a:ext uri="{FF2B5EF4-FFF2-40B4-BE49-F238E27FC236}">
                <a16:creationId xmlns:a16="http://schemas.microsoft.com/office/drawing/2014/main" id="{38D53892-3686-497B-B3BC-1CEC1F990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399" y="2961016"/>
            <a:ext cx="365126" cy="365126"/>
          </a:xfrm>
          <a:prstGeom prst="rect">
            <a:avLst/>
          </a:prstGeom>
        </p:spPr>
      </p:pic>
      <p:pic>
        <p:nvPicPr>
          <p:cNvPr id="39" name="Obrázok 38" descr="Obrázok, na ktorom je šípka&#10;&#10;Automaticky generovaný popis">
            <a:extLst>
              <a:ext uri="{FF2B5EF4-FFF2-40B4-BE49-F238E27FC236}">
                <a16:creationId xmlns:a16="http://schemas.microsoft.com/office/drawing/2014/main" id="{0E6E44AE-4888-48B0-ABE8-6EAE3EA42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712" y="1569980"/>
            <a:ext cx="1036521" cy="1036521"/>
          </a:xfrm>
          <a:prstGeom prst="rect">
            <a:avLst/>
          </a:prstGeom>
        </p:spPr>
      </p:pic>
      <p:pic>
        <p:nvPicPr>
          <p:cNvPr id="51" name="Obrázok 50">
            <a:extLst>
              <a:ext uri="{FF2B5EF4-FFF2-40B4-BE49-F238E27FC236}">
                <a16:creationId xmlns:a16="http://schemas.microsoft.com/office/drawing/2014/main" id="{E91972E0-74FD-428F-BC2A-F4F308E01C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394" y="2604054"/>
            <a:ext cx="1035839" cy="1035839"/>
          </a:xfrm>
          <a:prstGeom prst="rect">
            <a:avLst/>
          </a:prstGeom>
        </p:spPr>
      </p:pic>
      <p:cxnSp>
        <p:nvCxnSpPr>
          <p:cNvPr id="61" name="Rovná spojnica 60">
            <a:extLst>
              <a:ext uri="{FF2B5EF4-FFF2-40B4-BE49-F238E27FC236}">
                <a16:creationId xmlns:a16="http://schemas.microsoft.com/office/drawing/2014/main" id="{3EE70E70-0541-44BA-956A-CD5F26AEF14F}"/>
              </a:ext>
            </a:extLst>
          </p:cNvPr>
          <p:cNvCxnSpPr>
            <a:cxnSpLocks/>
            <a:stCxn id="265" idx="3"/>
          </p:cNvCxnSpPr>
          <p:nvPr/>
        </p:nvCxnSpPr>
        <p:spPr>
          <a:xfrm>
            <a:off x="5175583" y="3856419"/>
            <a:ext cx="1229185" cy="164667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Rovná spojnica 63">
            <a:extLst>
              <a:ext uri="{FF2B5EF4-FFF2-40B4-BE49-F238E27FC236}">
                <a16:creationId xmlns:a16="http://schemas.microsoft.com/office/drawing/2014/main" id="{FC014C6D-0FB9-4FE1-8FDC-ACB1A2BB0E83}"/>
              </a:ext>
            </a:extLst>
          </p:cNvPr>
          <p:cNvCxnSpPr>
            <a:cxnSpLocks/>
            <a:stCxn id="270" idx="3"/>
          </p:cNvCxnSpPr>
          <p:nvPr/>
        </p:nvCxnSpPr>
        <p:spPr>
          <a:xfrm>
            <a:off x="6109431" y="3347274"/>
            <a:ext cx="294018" cy="683039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Rovná spojnica 69">
            <a:extLst>
              <a:ext uri="{FF2B5EF4-FFF2-40B4-BE49-F238E27FC236}">
                <a16:creationId xmlns:a16="http://schemas.microsoft.com/office/drawing/2014/main" id="{BD2878A2-74DB-4B20-9706-584455E572E1}"/>
              </a:ext>
            </a:extLst>
          </p:cNvPr>
          <p:cNvCxnSpPr>
            <a:cxnSpLocks/>
            <a:stCxn id="267" idx="3"/>
          </p:cNvCxnSpPr>
          <p:nvPr/>
        </p:nvCxnSpPr>
        <p:spPr>
          <a:xfrm>
            <a:off x="5011717" y="3405960"/>
            <a:ext cx="1391732" cy="624353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Rovná spojnica 74">
            <a:extLst>
              <a:ext uri="{FF2B5EF4-FFF2-40B4-BE49-F238E27FC236}">
                <a16:creationId xmlns:a16="http://schemas.microsoft.com/office/drawing/2014/main" id="{1899A128-42F7-4844-A2E3-73008CBB99CE}"/>
              </a:ext>
            </a:extLst>
          </p:cNvPr>
          <p:cNvCxnSpPr>
            <a:cxnSpLocks/>
            <a:stCxn id="273" idx="3"/>
          </p:cNvCxnSpPr>
          <p:nvPr/>
        </p:nvCxnSpPr>
        <p:spPr>
          <a:xfrm>
            <a:off x="5216163" y="2433823"/>
            <a:ext cx="1204782" cy="1583606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Rovná spojnica 77">
            <a:extLst>
              <a:ext uri="{FF2B5EF4-FFF2-40B4-BE49-F238E27FC236}">
                <a16:creationId xmlns:a16="http://schemas.microsoft.com/office/drawing/2014/main" id="{05F078D1-9466-46C4-B937-9E592B87A453}"/>
              </a:ext>
            </a:extLst>
          </p:cNvPr>
          <p:cNvCxnSpPr>
            <a:cxnSpLocks/>
            <a:stCxn id="263" idx="3"/>
          </p:cNvCxnSpPr>
          <p:nvPr/>
        </p:nvCxnSpPr>
        <p:spPr>
          <a:xfrm flipV="1">
            <a:off x="5440489" y="4033970"/>
            <a:ext cx="970811" cy="193963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Rovná spojnica 85">
            <a:extLst>
              <a:ext uri="{FF2B5EF4-FFF2-40B4-BE49-F238E27FC236}">
                <a16:creationId xmlns:a16="http://schemas.microsoft.com/office/drawing/2014/main" id="{86B55385-7457-4363-9457-1F463A740BDD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5093811" y="2172326"/>
            <a:ext cx="1309638" cy="514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Rovná spojnica 88">
            <a:extLst>
              <a:ext uri="{FF2B5EF4-FFF2-40B4-BE49-F238E27FC236}">
                <a16:creationId xmlns:a16="http://schemas.microsoft.com/office/drawing/2014/main" id="{51207B84-D27D-4FAF-AA64-DB569CA88DE4}"/>
              </a:ext>
            </a:extLst>
          </p:cNvPr>
          <p:cNvCxnSpPr>
            <a:cxnSpLocks/>
            <a:stCxn id="28" idx="3"/>
          </p:cNvCxnSpPr>
          <p:nvPr/>
        </p:nvCxnSpPr>
        <p:spPr>
          <a:xfrm flipV="1">
            <a:off x="5535309" y="2168924"/>
            <a:ext cx="868140" cy="339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Rovná spojnica 91">
            <a:extLst>
              <a:ext uri="{FF2B5EF4-FFF2-40B4-BE49-F238E27FC236}">
                <a16:creationId xmlns:a16="http://schemas.microsoft.com/office/drawing/2014/main" id="{F2BC492D-363F-4155-8E71-A75D1C1AE4F7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5743137" y="2178151"/>
            <a:ext cx="660312" cy="8662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Rovná spojnica 97">
            <a:extLst>
              <a:ext uri="{FF2B5EF4-FFF2-40B4-BE49-F238E27FC236}">
                <a16:creationId xmlns:a16="http://schemas.microsoft.com/office/drawing/2014/main" id="{FA714702-9ABA-4EAD-85DF-E8EF6DB280A8}"/>
              </a:ext>
            </a:extLst>
          </p:cNvPr>
          <p:cNvCxnSpPr>
            <a:cxnSpLocks/>
            <a:stCxn id="33" idx="3"/>
          </p:cNvCxnSpPr>
          <p:nvPr/>
        </p:nvCxnSpPr>
        <p:spPr>
          <a:xfrm flipV="1">
            <a:off x="4544525" y="2185537"/>
            <a:ext cx="1858924" cy="9580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Rovná spojnica 100">
            <a:extLst>
              <a:ext uri="{FF2B5EF4-FFF2-40B4-BE49-F238E27FC236}">
                <a16:creationId xmlns:a16="http://schemas.microsoft.com/office/drawing/2014/main" id="{4D3E744F-C7B6-4D6A-A43B-16C689D55BEF}"/>
              </a:ext>
            </a:extLst>
          </p:cNvPr>
          <p:cNvCxnSpPr>
            <a:cxnSpLocks/>
            <a:endCxn id="22" idx="3"/>
          </p:cNvCxnSpPr>
          <p:nvPr/>
        </p:nvCxnSpPr>
        <p:spPr>
          <a:xfrm flipH="1">
            <a:off x="5443985" y="2196874"/>
            <a:ext cx="965996" cy="15938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Rovná spojnica 103">
            <a:extLst>
              <a:ext uri="{FF2B5EF4-FFF2-40B4-BE49-F238E27FC236}">
                <a16:creationId xmlns:a16="http://schemas.microsoft.com/office/drawing/2014/main" id="{8C4BA42E-73B3-4EFB-8487-B85480916C29}"/>
              </a:ext>
            </a:extLst>
          </p:cNvPr>
          <p:cNvCxnSpPr>
            <a:cxnSpLocks/>
            <a:stCxn id="27" idx="3"/>
          </p:cNvCxnSpPr>
          <p:nvPr/>
        </p:nvCxnSpPr>
        <p:spPr>
          <a:xfrm flipV="1">
            <a:off x="4625685" y="2185537"/>
            <a:ext cx="1777764" cy="15169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Rovná spojnica 113">
            <a:extLst>
              <a:ext uri="{FF2B5EF4-FFF2-40B4-BE49-F238E27FC236}">
                <a16:creationId xmlns:a16="http://schemas.microsoft.com/office/drawing/2014/main" id="{41C6DF9B-62E4-4869-A4C4-0E38E2344B02}"/>
              </a:ext>
            </a:extLst>
          </p:cNvPr>
          <p:cNvCxnSpPr>
            <a:cxnSpLocks/>
            <a:stCxn id="45" idx="1"/>
            <a:endCxn id="17" idx="3"/>
          </p:cNvCxnSpPr>
          <p:nvPr/>
        </p:nvCxnSpPr>
        <p:spPr>
          <a:xfrm flipH="1" flipV="1">
            <a:off x="5712176" y="2410475"/>
            <a:ext cx="692592" cy="710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Rovná spojnica 119">
            <a:extLst>
              <a:ext uri="{FF2B5EF4-FFF2-40B4-BE49-F238E27FC236}">
                <a16:creationId xmlns:a16="http://schemas.microsoft.com/office/drawing/2014/main" id="{B5237E6A-DABF-4605-A4F0-005413918A74}"/>
              </a:ext>
            </a:extLst>
          </p:cNvPr>
          <p:cNvCxnSpPr>
            <a:cxnSpLocks/>
            <a:stCxn id="45" idx="1"/>
            <a:endCxn id="20" idx="3"/>
          </p:cNvCxnSpPr>
          <p:nvPr/>
        </p:nvCxnSpPr>
        <p:spPr>
          <a:xfrm flipH="1" flipV="1">
            <a:off x="4722153" y="2810505"/>
            <a:ext cx="1682615" cy="3101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Rovná spojnica 125">
            <a:extLst>
              <a:ext uri="{FF2B5EF4-FFF2-40B4-BE49-F238E27FC236}">
                <a16:creationId xmlns:a16="http://schemas.microsoft.com/office/drawing/2014/main" id="{BDDB2C0C-DA25-4766-8B28-42BB66127249}"/>
              </a:ext>
            </a:extLst>
          </p:cNvPr>
          <p:cNvCxnSpPr>
            <a:cxnSpLocks/>
            <a:stCxn id="45" idx="1"/>
            <a:endCxn id="15" idx="3"/>
          </p:cNvCxnSpPr>
          <p:nvPr/>
        </p:nvCxnSpPr>
        <p:spPr>
          <a:xfrm flipH="1">
            <a:off x="5334358" y="3120660"/>
            <a:ext cx="1070410" cy="88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Rovná spojnica 128">
            <a:extLst>
              <a:ext uri="{FF2B5EF4-FFF2-40B4-BE49-F238E27FC236}">
                <a16:creationId xmlns:a16="http://schemas.microsoft.com/office/drawing/2014/main" id="{4014069F-4C70-4956-AE07-96D7B73732E5}"/>
              </a:ext>
            </a:extLst>
          </p:cNvPr>
          <p:cNvCxnSpPr>
            <a:cxnSpLocks/>
            <a:stCxn id="45" idx="1"/>
            <a:endCxn id="18" idx="3"/>
          </p:cNvCxnSpPr>
          <p:nvPr/>
        </p:nvCxnSpPr>
        <p:spPr>
          <a:xfrm flipH="1">
            <a:off x="5563356" y="3120660"/>
            <a:ext cx="841412" cy="4595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Rovná spojnica 135">
            <a:extLst>
              <a:ext uri="{FF2B5EF4-FFF2-40B4-BE49-F238E27FC236}">
                <a16:creationId xmlns:a16="http://schemas.microsoft.com/office/drawing/2014/main" id="{C83E046C-5DFB-42F7-9714-A882E0F468F6}"/>
              </a:ext>
            </a:extLst>
          </p:cNvPr>
          <p:cNvCxnSpPr>
            <a:cxnSpLocks/>
            <a:stCxn id="45" idx="1"/>
            <a:endCxn id="14" idx="3"/>
          </p:cNvCxnSpPr>
          <p:nvPr/>
        </p:nvCxnSpPr>
        <p:spPr>
          <a:xfrm flipH="1">
            <a:off x="5810279" y="3120660"/>
            <a:ext cx="594489" cy="8651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8" name="Vývojový diagram: proces 137">
            <a:extLst>
              <a:ext uri="{FF2B5EF4-FFF2-40B4-BE49-F238E27FC236}">
                <a16:creationId xmlns:a16="http://schemas.microsoft.com/office/drawing/2014/main" id="{AAE3FBBA-7DB0-4416-B5FC-DC92AF428602}"/>
              </a:ext>
            </a:extLst>
          </p:cNvPr>
          <p:cNvSpPr/>
          <p:nvPr/>
        </p:nvSpPr>
        <p:spPr>
          <a:xfrm>
            <a:off x="8050756" y="1609412"/>
            <a:ext cx="1757480" cy="944751"/>
          </a:xfrm>
          <a:prstGeom prst="flowChartProcess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sk-SK" sz="1400" b="1" dirty="0"/>
              <a:t>object 1</a:t>
            </a:r>
          </a:p>
        </p:txBody>
      </p:sp>
      <p:sp>
        <p:nvSpPr>
          <p:cNvPr id="157" name="Vývojový diagram: proces 156">
            <a:extLst>
              <a:ext uri="{FF2B5EF4-FFF2-40B4-BE49-F238E27FC236}">
                <a16:creationId xmlns:a16="http://schemas.microsoft.com/office/drawing/2014/main" id="{3EDF17FB-0282-4E42-8BD3-3EEBE288F9F0}"/>
              </a:ext>
            </a:extLst>
          </p:cNvPr>
          <p:cNvSpPr/>
          <p:nvPr/>
        </p:nvSpPr>
        <p:spPr>
          <a:xfrm>
            <a:off x="8050755" y="2658839"/>
            <a:ext cx="1758263" cy="944751"/>
          </a:xfrm>
          <a:prstGeom prst="flowChartProcess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sk-SK" sz="1400" b="1" dirty="0"/>
              <a:t>object 2</a:t>
            </a:r>
            <a:endParaRPr lang="sk-SK" sz="2000" b="1" dirty="0"/>
          </a:p>
        </p:txBody>
      </p:sp>
      <p:sp>
        <p:nvSpPr>
          <p:cNvPr id="158" name="Vývojový diagram: proces 157">
            <a:extLst>
              <a:ext uri="{FF2B5EF4-FFF2-40B4-BE49-F238E27FC236}">
                <a16:creationId xmlns:a16="http://schemas.microsoft.com/office/drawing/2014/main" id="{5C67B8D8-440D-476F-B1F8-45C634BBCB9E}"/>
              </a:ext>
            </a:extLst>
          </p:cNvPr>
          <p:cNvSpPr/>
          <p:nvPr/>
        </p:nvSpPr>
        <p:spPr>
          <a:xfrm>
            <a:off x="8050755" y="3700528"/>
            <a:ext cx="1758263" cy="944751"/>
          </a:xfrm>
          <a:prstGeom prst="flowChartProcess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sk-SK" sz="1400" b="1" dirty="0"/>
              <a:t>object 3</a:t>
            </a:r>
            <a:endParaRPr lang="sk-SK" sz="2000" b="1" dirty="0"/>
          </a:p>
        </p:txBody>
      </p:sp>
      <p:pic>
        <p:nvPicPr>
          <p:cNvPr id="2118" name="Obrázok 2117" descr="Obrázok, na ktorom je hmyz&#10;&#10;Automaticky generovaný popis">
            <a:extLst>
              <a:ext uri="{FF2B5EF4-FFF2-40B4-BE49-F238E27FC236}">
                <a16:creationId xmlns:a16="http://schemas.microsoft.com/office/drawing/2014/main" id="{18139A75-7CE5-4D4B-9B8A-57C1A89582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720" y="3649135"/>
            <a:ext cx="1071513" cy="1071513"/>
          </a:xfrm>
          <a:prstGeom prst="rect">
            <a:avLst/>
          </a:prstGeom>
        </p:spPr>
      </p:pic>
      <p:pic>
        <p:nvPicPr>
          <p:cNvPr id="263" name="Obrázok 262" descr="Obrázok, na ktorom je hmyz&#10;&#10;Automaticky generovaný popis">
            <a:extLst>
              <a:ext uri="{FF2B5EF4-FFF2-40B4-BE49-F238E27FC236}">
                <a16:creationId xmlns:a16="http://schemas.microsoft.com/office/drawing/2014/main" id="{2FB6382E-32D7-41E9-AEAD-8235AB5DB9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712" y="3939044"/>
            <a:ext cx="577777" cy="577777"/>
          </a:xfrm>
          <a:prstGeom prst="rect">
            <a:avLst/>
          </a:prstGeom>
        </p:spPr>
      </p:pic>
      <p:pic>
        <p:nvPicPr>
          <p:cNvPr id="265" name="Obrázok 264" descr="Obrázok, na ktorom je hmyz&#10;&#10;Automaticky generovaný popis">
            <a:extLst>
              <a:ext uri="{FF2B5EF4-FFF2-40B4-BE49-F238E27FC236}">
                <a16:creationId xmlns:a16="http://schemas.microsoft.com/office/drawing/2014/main" id="{DA5F25F2-B6B8-4539-B2C9-6113A8D2E7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806" y="3567530"/>
            <a:ext cx="577777" cy="577777"/>
          </a:xfrm>
          <a:prstGeom prst="rect">
            <a:avLst/>
          </a:prstGeom>
        </p:spPr>
      </p:pic>
      <p:pic>
        <p:nvPicPr>
          <p:cNvPr id="267" name="Obrázok 266" descr="Obrázok, na ktorom je hmyz&#10;&#10;Automaticky generovaný popis">
            <a:extLst>
              <a:ext uri="{FF2B5EF4-FFF2-40B4-BE49-F238E27FC236}">
                <a16:creationId xmlns:a16="http://schemas.microsoft.com/office/drawing/2014/main" id="{89B5BFE8-9A7F-42C8-B897-E6B899128F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940" y="3117071"/>
            <a:ext cx="577777" cy="577777"/>
          </a:xfrm>
          <a:prstGeom prst="rect">
            <a:avLst/>
          </a:prstGeom>
        </p:spPr>
      </p:pic>
      <p:pic>
        <p:nvPicPr>
          <p:cNvPr id="270" name="Obrázok 269" descr="Obrázok, na ktorom je hmyz&#10;&#10;Automaticky generovaný popis">
            <a:extLst>
              <a:ext uri="{FF2B5EF4-FFF2-40B4-BE49-F238E27FC236}">
                <a16:creationId xmlns:a16="http://schemas.microsoft.com/office/drawing/2014/main" id="{75D0DB45-78A8-4FE9-A9BE-1663338C06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654" y="3058385"/>
            <a:ext cx="577777" cy="577777"/>
          </a:xfrm>
          <a:prstGeom prst="rect">
            <a:avLst/>
          </a:prstGeom>
        </p:spPr>
      </p:pic>
      <p:pic>
        <p:nvPicPr>
          <p:cNvPr id="273" name="Obrázok 272" descr="Obrázok, na ktorom je hmyz&#10;&#10;Automaticky generovaný popis">
            <a:extLst>
              <a:ext uri="{FF2B5EF4-FFF2-40B4-BE49-F238E27FC236}">
                <a16:creationId xmlns:a16="http://schemas.microsoft.com/office/drawing/2014/main" id="{80D7C88E-F424-4AF6-8806-43A921332A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386" y="2144934"/>
            <a:ext cx="577777" cy="577777"/>
          </a:xfrm>
          <a:prstGeom prst="rect">
            <a:avLst/>
          </a:prstGeom>
        </p:spPr>
      </p:pic>
      <p:sp>
        <p:nvSpPr>
          <p:cNvPr id="45" name="Vývojový diagram: proces 44">
            <a:extLst>
              <a:ext uri="{FF2B5EF4-FFF2-40B4-BE49-F238E27FC236}">
                <a16:creationId xmlns:a16="http://schemas.microsoft.com/office/drawing/2014/main" id="{D1398396-1D32-4CA7-91F0-9504AB18B42E}"/>
              </a:ext>
            </a:extLst>
          </p:cNvPr>
          <p:cNvSpPr/>
          <p:nvPr/>
        </p:nvSpPr>
        <p:spPr>
          <a:xfrm>
            <a:off x="6404768" y="1596041"/>
            <a:ext cx="1342448" cy="3049238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200" b="1" dirty="0"/>
              <a:t>FlyweightFactory</a:t>
            </a:r>
          </a:p>
        </p:txBody>
      </p:sp>
      <p:cxnSp>
        <p:nvCxnSpPr>
          <p:cNvPr id="65" name="Rovná spojnica 64">
            <a:extLst>
              <a:ext uri="{FF2B5EF4-FFF2-40B4-BE49-F238E27FC236}">
                <a16:creationId xmlns:a16="http://schemas.microsoft.com/office/drawing/2014/main" id="{308E6C8A-DDBB-40D3-884E-1CBDD244790B}"/>
              </a:ext>
            </a:extLst>
          </p:cNvPr>
          <p:cNvCxnSpPr>
            <a:cxnSpLocks/>
            <a:endCxn id="138" idx="1"/>
          </p:cNvCxnSpPr>
          <p:nvPr/>
        </p:nvCxnSpPr>
        <p:spPr>
          <a:xfrm>
            <a:off x="7747216" y="2081787"/>
            <a:ext cx="303540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Rovná spojnica 66">
            <a:extLst>
              <a:ext uri="{FF2B5EF4-FFF2-40B4-BE49-F238E27FC236}">
                <a16:creationId xmlns:a16="http://schemas.microsoft.com/office/drawing/2014/main" id="{D7075D91-9CC1-4382-9BA5-40AD88B5AF5C}"/>
              </a:ext>
            </a:extLst>
          </p:cNvPr>
          <p:cNvCxnSpPr>
            <a:cxnSpLocks/>
            <a:stCxn id="157" idx="1"/>
            <a:endCxn id="45" idx="3"/>
          </p:cNvCxnSpPr>
          <p:nvPr/>
        </p:nvCxnSpPr>
        <p:spPr>
          <a:xfrm flipH="1" flipV="1">
            <a:off x="7747216" y="3120660"/>
            <a:ext cx="303539" cy="105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Rovná spojnica 70">
            <a:extLst>
              <a:ext uri="{FF2B5EF4-FFF2-40B4-BE49-F238E27FC236}">
                <a16:creationId xmlns:a16="http://schemas.microsoft.com/office/drawing/2014/main" id="{32269BDB-1943-42B5-86B4-4A79C958A64C}"/>
              </a:ext>
            </a:extLst>
          </p:cNvPr>
          <p:cNvCxnSpPr>
            <a:cxnSpLocks/>
            <a:endCxn id="158" idx="1"/>
          </p:cNvCxnSpPr>
          <p:nvPr/>
        </p:nvCxnSpPr>
        <p:spPr>
          <a:xfrm>
            <a:off x="7747216" y="4170087"/>
            <a:ext cx="303539" cy="2817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111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8D4DFE-EB9B-42C5-84DB-4C60949DA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9949" y="451513"/>
            <a:ext cx="7669069" cy="678786"/>
          </a:xfrm>
        </p:spPr>
        <p:txBody>
          <a:bodyPr>
            <a:normAutofit/>
          </a:bodyPr>
          <a:lstStyle/>
          <a:p>
            <a:r>
              <a:rPr lang="sk-SK" dirty="0">
                <a:solidFill>
                  <a:schemeClr val="tx1">
                    <a:lumMod val="95000"/>
                    <a:lumOff val="5000"/>
                  </a:schemeClr>
                </a:solidFill>
              </a:rPr>
              <a:t>Návrhový vzor Flyweight</a:t>
            </a:r>
          </a:p>
        </p:txBody>
      </p:sp>
      <p:pic>
        <p:nvPicPr>
          <p:cNvPr id="10" name="Zástupný objekt pre obsah 9" descr="Obrázok, na ktorom je text, textílie&#10;&#10;Automaticky generovaný popis">
            <a:extLst>
              <a:ext uri="{FF2B5EF4-FFF2-40B4-BE49-F238E27FC236}">
                <a16:creationId xmlns:a16="http://schemas.microsoft.com/office/drawing/2014/main" id="{79039409-8FED-40D8-9AD0-D08A3BFACC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2" y="451513"/>
            <a:ext cx="1478141" cy="846000"/>
          </a:xfrm>
        </p:spPr>
      </p:pic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13AFD446-E143-4C04-B83C-1E3F86A78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62" y="1708151"/>
            <a:ext cx="9251756" cy="46116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sk-SK" sz="1700" dirty="0">
                <a:solidFill>
                  <a:schemeClr val="tx1"/>
                </a:solidFill>
              </a:rPr>
              <a:t>štrukturálny návrhový vzor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1700" dirty="0">
                <a:solidFill>
                  <a:schemeClr val="tx1"/>
                </a:solidFill>
              </a:rPr>
              <a:t>efektívnejšie využívanie pamäti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1700" b="1" dirty="0">
                <a:solidFill>
                  <a:srgbClr val="0000FF"/>
                </a:solidFill>
              </a:rPr>
              <a:t>flyweight</a:t>
            </a:r>
            <a:r>
              <a:rPr lang="sk-SK" sz="1700" b="1" dirty="0">
                <a:solidFill>
                  <a:schemeClr val="tx1"/>
                </a:solidFill>
              </a:rPr>
              <a:t> </a:t>
            </a:r>
            <a:r>
              <a:rPr lang="sk-SK" sz="1700" dirty="0">
                <a:solidFill>
                  <a:schemeClr val="tx1"/>
                </a:solidFill>
              </a:rPr>
              <a:t>objekt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u="sng" dirty="0">
                <a:solidFill>
                  <a:schemeClr val="tx1"/>
                </a:solidFill>
              </a:rPr>
              <a:t>zdieľaný</a:t>
            </a:r>
            <a:r>
              <a:rPr lang="sk-SK" sz="1500" dirty="0">
                <a:solidFill>
                  <a:schemeClr val="tx1"/>
                </a:solidFill>
              </a:rPr>
              <a:t> objekt, ktorý môže byť </a:t>
            </a:r>
            <a:r>
              <a:rPr lang="sk-SK" sz="1500" u="sng" dirty="0">
                <a:solidFill>
                  <a:schemeClr val="tx1"/>
                </a:solidFill>
              </a:rPr>
              <a:t>súčasne</a:t>
            </a:r>
            <a:r>
              <a:rPr lang="sk-SK" sz="1500" dirty="0">
                <a:solidFill>
                  <a:schemeClr val="tx1"/>
                </a:solidFill>
              </a:rPr>
              <a:t> použitý vo viacerých kontextoch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v každom použitom kontexte sa tvári ako </a:t>
            </a:r>
            <a:r>
              <a:rPr lang="sk-SK" sz="1500" u="sng" dirty="0">
                <a:solidFill>
                  <a:schemeClr val="tx1"/>
                </a:solidFill>
              </a:rPr>
              <a:t>nezávislý objekt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sk-SK" sz="1300" dirty="0">
                <a:solidFill>
                  <a:schemeClr val="tx1"/>
                </a:solidFill>
              </a:rPr>
              <a:t>nedá sa odlíšiť od nezdieľaného objektu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reprezentuje </a:t>
            </a:r>
            <a:r>
              <a:rPr lang="sk-SK" sz="1500" u="sng" dirty="0">
                <a:solidFill>
                  <a:schemeClr val="tx1"/>
                </a:solidFill>
              </a:rPr>
              <a:t>mnohopočetné</a:t>
            </a:r>
            <a:r>
              <a:rPr lang="sk-SK" sz="1500" dirty="0">
                <a:solidFill>
                  <a:schemeClr val="tx1"/>
                </a:solidFill>
              </a:rPr>
              <a:t> entity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rozoznáva </a:t>
            </a:r>
            <a:r>
              <a:rPr lang="sk-SK" sz="1500" u="sng" dirty="0">
                <a:solidFill>
                  <a:schemeClr val="tx1"/>
                </a:solidFill>
              </a:rPr>
              <a:t>dva</a:t>
            </a:r>
            <a:r>
              <a:rPr lang="sk-SK" sz="1500" dirty="0">
                <a:solidFill>
                  <a:schemeClr val="tx1"/>
                </a:solidFill>
              </a:rPr>
              <a:t> stavy</a:t>
            </a:r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2CD667E2-03FC-4C0C-BCF9-19EBD205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7262" y="6319838"/>
            <a:ext cx="6297612" cy="365125"/>
          </a:xfrm>
        </p:spPr>
        <p:txBody>
          <a:bodyPr/>
          <a:lstStyle/>
          <a:p>
            <a:r>
              <a:rPr lang="sk-SK" sz="1200" dirty="0">
                <a:solidFill>
                  <a:schemeClr val="tx1"/>
                </a:solidFill>
              </a:rPr>
              <a:t>Viktor Bujko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3E11A6-6531-8BEF-895E-9E0AD0C98521}"/>
              </a:ext>
            </a:extLst>
          </p:cNvPr>
          <p:cNvSpPr txBox="1"/>
          <p:nvPr/>
        </p:nvSpPr>
        <p:spPr>
          <a:xfrm>
            <a:off x="5185881" y="2843158"/>
            <a:ext cx="4320988" cy="203132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cs-CZ" dirty="0"/>
              <a:t>trochu zvětšit písmo - špatně čitelné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2090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8D4DFE-EB9B-42C5-84DB-4C60949DA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6300" y="451514"/>
            <a:ext cx="7662719" cy="685136"/>
          </a:xfrm>
        </p:spPr>
        <p:txBody>
          <a:bodyPr>
            <a:normAutofit/>
          </a:bodyPr>
          <a:lstStyle/>
          <a:p>
            <a:r>
              <a:rPr lang="sk-SK" b="1" dirty="0">
                <a:solidFill>
                  <a:srgbClr val="FF0000"/>
                </a:solidFill>
              </a:rPr>
              <a:t>Kľúčová !</a:t>
            </a:r>
            <a:r>
              <a:rPr lang="sk-SK" dirty="0">
                <a:solidFill>
                  <a:schemeClr val="tx1"/>
                </a:solidFill>
              </a:rPr>
              <a:t> vlastnosť flyweight objektov</a:t>
            </a:r>
            <a:endParaRPr lang="sk-SK" b="1" dirty="0">
              <a:solidFill>
                <a:srgbClr val="FF0000"/>
              </a:solidFill>
            </a:endParaRPr>
          </a:p>
        </p:txBody>
      </p:sp>
      <p:pic>
        <p:nvPicPr>
          <p:cNvPr id="10" name="Zástupný objekt pre obsah 9" descr="Obrázok, na ktorom je text, textílie&#10;&#10;Automaticky generovaný popis">
            <a:extLst>
              <a:ext uri="{FF2B5EF4-FFF2-40B4-BE49-F238E27FC236}">
                <a16:creationId xmlns:a16="http://schemas.microsoft.com/office/drawing/2014/main" id="{79039409-8FED-40D8-9AD0-D08A3BFACC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4" y="451514"/>
            <a:ext cx="1478141" cy="846000"/>
          </a:xfrm>
        </p:spPr>
      </p:pic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13AFD446-E143-4C04-B83C-1E3F86A78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62" y="1708151"/>
            <a:ext cx="9251756" cy="461168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sk-SK" sz="1700" dirty="0">
                <a:solidFill>
                  <a:schemeClr val="tx1"/>
                </a:solidFill>
              </a:rPr>
              <a:t>rozoznáva dva stavy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sk-SK" sz="1700" b="1" dirty="0">
                <a:solidFill>
                  <a:schemeClr val="tx1"/>
                </a:solidFill>
              </a:rPr>
              <a:t>Intrinsic (vnútorný) stav</a:t>
            </a:r>
            <a:endParaRPr lang="sk-SK" sz="1700" dirty="0">
              <a:solidFill>
                <a:schemeClr val="tx1"/>
              </a:solidFill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dáta uložené priamo vo flyweight objekte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nezávislé na použitom kontexte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nebráni zdieľaniu </a:t>
            </a:r>
            <a:r>
              <a:rPr lang="sk-SK" sz="1500" dirty="0">
                <a:solidFill>
                  <a:schemeClr val="tx1"/>
                </a:solidFill>
                <a:latin typeface="+mj-lt"/>
              </a:rPr>
              <a:t>– môže byť zdieľaný</a:t>
            </a:r>
            <a:endParaRPr lang="sk-SK" sz="150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sk-SK" sz="1700" b="1" dirty="0">
                <a:solidFill>
                  <a:schemeClr val="tx1"/>
                </a:solidFill>
              </a:rPr>
              <a:t>Extrinsic (vonkajší) stav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  <a:latin typeface="+mj-lt"/>
              </a:rPr>
              <a:t>flyweight objektu dodávaný z vonkajšieho prostredia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  <a:latin typeface="+mj-lt"/>
              </a:rPr>
              <a:t>stav / kontext počíta (ukladá) klient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  <a:latin typeface="+mj-lt"/>
              </a:rPr>
              <a:t>závisí na kontexte – nie je možné ho zdieľať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sk-SK" sz="1700" b="1" dirty="0">
                <a:solidFill>
                  <a:schemeClr val="tx1"/>
                </a:solidFill>
                <a:latin typeface="+mj-lt"/>
              </a:rPr>
              <a:t>Volanie metód klientom</a:t>
            </a:r>
            <a:endParaRPr lang="sk-SK" sz="1700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  <a:latin typeface="+mj-lt"/>
              </a:rPr>
              <a:t>flyweight pozná svoj stav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sk-SK" dirty="0">
                <a:solidFill>
                  <a:schemeClr val="tx1"/>
                </a:solidFill>
              </a:rPr>
              <a:t>volajúci (klient) dodá vonkajší stav / kontext</a:t>
            </a:r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2CD667E2-03FC-4C0C-BCF9-19EBD205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7262" y="6319838"/>
            <a:ext cx="6297612" cy="365125"/>
          </a:xfrm>
        </p:spPr>
        <p:txBody>
          <a:bodyPr/>
          <a:lstStyle/>
          <a:p>
            <a:r>
              <a:rPr lang="sk-SK" sz="1200" dirty="0">
                <a:solidFill>
                  <a:schemeClr val="tx1"/>
                </a:solidFill>
              </a:rPr>
              <a:t>Viktor Bujko</a:t>
            </a:r>
          </a:p>
        </p:txBody>
      </p:sp>
    </p:spTree>
    <p:extLst>
      <p:ext uri="{BB962C8B-B14F-4D97-AF65-F5344CB8AC3E}">
        <p14:creationId xmlns:p14="http://schemas.microsoft.com/office/powerpoint/2010/main" val="3168578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8D4DFE-EB9B-42C5-84DB-4C60949DA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9949" y="451513"/>
            <a:ext cx="5080001" cy="1132282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1">
                    <a:lumMod val="95000"/>
                    <a:lumOff val="5000"/>
                  </a:schemeClr>
                </a:solidFill>
              </a:rPr>
              <a:t>Objektovo orientovaný dokumentový editor</a:t>
            </a:r>
          </a:p>
        </p:txBody>
      </p:sp>
      <p:pic>
        <p:nvPicPr>
          <p:cNvPr id="10" name="Zástupný objekt pre obsah 9" descr="Obrázok, na ktorom je text, textílie&#10;&#10;Automaticky generovaný popis">
            <a:extLst>
              <a:ext uri="{FF2B5EF4-FFF2-40B4-BE49-F238E27FC236}">
                <a16:creationId xmlns:a16="http://schemas.microsoft.com/office/drawing/2014/main" id="{79039409-8FED-40D8-9AD0-D08A3BFACC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2" y="451513"/>
            <a:ext cx="1478141" cy="846000"/>
          </a:xfrm>
        </p:spPr>
      </p:pic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13AFD446-E143-4C04-B83C-1E3F86A78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62" y="1714501"/>
            <a:ext cx="9251756" cy="4527549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sk-SK" sz="1700" b="1" dirty="0">
                <a:solidFill>
                  <a:schemeClr val="tx1"/>
                </a:solidFill>
              </a:rPr>
              <a:t>Umožňuje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podpora pre nové znakové sady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schopnosť editovať / formátovať text, príp. iné elementy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rovnaké zaobchádzanie s textom resp. inými elementmi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reprezentácia fyzickej štruktúry dokumentu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1700" b="1" dirty="0">
                <a:solidFill>
                  <a:schemeClr val="tx1"/>
                </a:solidFill>
              </a:rPr>
              <a:t>Naivné riešenie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triedy</a:t>
            </a:r>
            <a:r>
              <a:rPr lang="sk-SK" sz="1500" dirty="0">
                <a:solidFill>
                  <a:schemeClr val="tx1"/>
                </a:solidFill>
                <a:latin typeface="+mj-lt"/>
              </a:rPr>
              <a:t> – </a:t>
            </a:r>
            <a:r>
              <a:rPr lang="sk-SK" sz="1500" dirty="0">
                <a:solidFill>
                  <a:schemeClr val="tx1"/>
                </a:solidFill>
              </a:rPr>
              <a:t>strana, riadok, znak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objekty </a:t>
            </a:r>
            <a:r>
              <a:rPr lang="sk-SK" sz="1500" dirty="0">
                <a:solidFill>
                  <a:schemeClr val="tx1"/>
                </a:solidFill>
                <a:latin typeface="+mj-lt"/>
              </a:rPr>
              <a:t>– </a:t>
            </a:r>
            <a:r>
              <a:rPr lang="sk-SK" sz="1500" dirty="0">
                <a:solidFill>
                  <a:schemeClr val="tx1"/>
                </a:solidFill>
              </a:rPr>
              <a:t>výskyty v dokumente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  <a:latin typeface="+mj-lt"/>
              </a:rPr>
              <a:t>každý objekt obsahuje svoj kontext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1700" b="1" dirty="0">
                <a:solidFill>
                  <a:schemeClr val="tx1"/>
                </a:solidFill>
                <a:latin typeface="+mj-lt"/>
              </a:rPr>
              <a:t>Problém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  <a:latin typeface="+mj-lt"/>
              </a:rPr>
              <a:t>príliš veľa </a:t>
            </a:r>
            <a:r>
              <a:rPr lang="sk-SK" sz="1500" b="1" dirty="0">
                <a:solidFill>
                  <a:schemeClr val="tx1"/>
                </a:solidFill>
                <a:latin typeface="+mj-lt"/>
              </a:rPr>
              <a:t>podobných</a:t>
            </a:r>
            <a:r>
              <a:rPr lang="sk-SK" sz="1500" dirty="0">
                <a:solidFill>
                  <a:schemeClr val="tx1"/>
                </a:solidFill>
                <a:latin typeface="+mj-lt"/>
              </a:rPr>
              <a:t> objektov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  <a:latin typeface="+mj-lt"/>
              </a:rPr>
              <a:t>objekty obsahujú </a:t>
            </a:r>
            <a:r>
              <a:rPr lang="sk-SK" sz="1500" b="1" dirty="0">
                <a:solidFill>
                  <a:schemeClr val="tx1"/>
                </a:solidFill>
                <a:latin typeface="+mj-lt"/>
              </a:rPr>
              <a:t>veľa dát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  <a:latin typeface="+mj-lt"/>
              </a:rPr>
              <a:t>nadmerná spotreba pamäti</a:t>
            </a:r>
            <a:endParaRPr lang="sk-SK" sz="1500" dirty="0">
              <a:solidFill>
                <a:schemeClr val="tx1"/>
              </a:solidFill>
            </a:endParaRPr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2CD667E2-03FC-4C0C-BCF9-19EBD205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7262" y="6319838"/>
            <a:ext cx="6297612" cy="365125"/>
          </a:xfrm>
        </p:spPr>
        <p:txBody>
          <a:bodyPr/>
          <a:lstStyle/>
          <a:p>
            <a:r>
              <a:rPr lang="sk-SK" sz="1200" dirty="0">
                <a:solidFill>
                  <a:schemeClr val="tx1"/>
                </a:solidFill>
              </a:rPr>
              <a:t>Viktor Bujko</a:t>
            </a:r>
          </a:p>
        </p:txBody>
      </p:sp>
      <p:pic>
        <p:nvPicPr>
          <p:cNvPr id="6" name="Google Shape;163;p32">
            <a:extLst>
              <a:ext uri="{FF2B5EF4-FFF2-40B4-BE49-F238E27FC236}">
                <a16:creationId xmlns:a16="http://schemas.microsoft.com/office/drawing/2014/main" id="{D0CD55FA-6EDF-4430-B5DE-9203F7839FE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70076" y="332754"/>
            <a:ext cx="3693908" cy="2763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62;p32">
            <a:extLst>
              <a:ext uri="{FF2B5EF4-FFF2-40B4-BE49-F238E27FC236}">
                <a16:creationId xmlns:a16="http://schemas.microsoft.com/office/drawing/2014/main" id="{D190DFF7-2BF2-43BF-B272-B31639B8A1C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90374" y="3416830"/>
            <a:ext cx="3954510" cy="2694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16BED1DF-2145-4D2F-AD7D-BD98BBF500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06191" y="4350888"/>
            <a:ext cx="1365959" cy="196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939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D8D4DFE-EB9B-42C5-84DB-4C60949DA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9949" y="451512"/>
            <a:ext cx="7669069" cy="1110587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1">
                    <a:lumMod val="95000"/>
                    <a:lumOff val="5000"/>
                  </a:schemeClr>
                </a:solidFill>
              </a:rPr>
              <a:t>Objektovo orientovaný dokumentový editor pomocou Flyweight</a:t>
            </a:r>
          </a:p>
        </p:txBody>
      </p:sp>
      <p:pic>
        <p:nvPicPr>
          <p:cNvPr id="10" name="Zástupný objekt pre obsah 9" descr="Obrázok, na ktorom je text, textílie&#10;&#10;Automaticky generovaný popis">
            <a:extLst>
              <a:ext uri="{FF2B5EF4-FFF2-40B4-BE49-F238E27FC236}">
                <a16:creationId xmlns:a16="http://schemas.microsoft.com/office/drawing/2014/main" id="{79039409-8FED-40D8-9AD0-D08A3BFACC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2" y="451513"/>
            <a:ext cx="1478141" cy="846000"/>
          </a:xfrm>
        </p:spPr>
      </p:pic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13AFD446-E143-4C04-B83C-1E3F86A78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62" y="1562099"/>
            <a:ext cx="9251756" cy="475774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sk-SK" sz="1700" dirty="0">
                <a:solidFill>
                  <a:schemeClr val="tx1"/>
                </a:solidFill>
              </a:rPr>
              <a:t>Abstraktná trieda </a:t>
            </a:r>
            <a:r>
              <a:rPr lang="sk-SK" sz="1700" b="1" dirty="0">
                <a:solidFill>
                  <a:schemeClr val="tx1"/>
                </a:solidFill>
              </a:rPr>
              <a:t>Glyph</a:t>
            </a:r>
            <a:r>
              <a:rPr lang="sk-SK" sz="1700" dirty="0">
                <a:solidFill>
                  <a:schemeClr val="tx1"/>
                </a:solidFill>
              </a:rPr>
              <a:t> na grafické objekty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1700" b="1" dirty="0">
                <a:solidFill>
                  <a:schemeClr val="tx1"/>
                </a:solidFill>
              </a:rPr>
              <a:t>Character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kern="1200" dirty="0">
                <a:solidFill>
                  <a:schemeClr val="tx1"/>
                </a:solidFill>
                <a:effectLst/>
                <a:latin typeface="Garamond" panose="02020404030301010803" pitchFamily="18" charset="0"/>
                <a:ea typeface="+mn-ea"/>
                <a:cs typeface="+mn-cs"/>
              </a:rPr>
              <a:t>flyweight objekty pre rôzne znaky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kern="1200" dirty="0">
                <a:solidFill>
                  <a:schemeClr val="tx1"/>
                </a:solidFill>
                <a:effectLst/>
                <a:latin typeface="Garamond" panose="02020404030301010803" pitchFamily="18" charset="0"/>
                <a:ea typeface="+mn-ea"/>
                <a:cs typeface="+mn-cs"/>
              </a:rPr>
              <a:t>intrinsic – kód znaku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  <a:latin typeface="Garamond" panose="02020404030301010803" pitchFamily="18" charset="0"/>
              </a:rPr>
              <a:t>extrinsic </a:t>
            </a:r>
            <a:r>
              <a:rPr lang="sk-SK" sz="1500" kern="1200" dirty="0">
                <a:solidFill>
                  <a:schemeClr val="tx1"/>
                </a:solidFill>
                <a:effectLst/>
                <a:latin typeface="Garamond" panose="02020404030301010803" pitchFamily="18" charset="0"/>
                <a:ea typeface="+mn-ea"/>
                <a:cs typeface="+mn-cs"/>
              </a:rPr>
              <a:t>– font, pozícia, ...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1700" b="1" dirty="0">
                <a:solidFill>
                  <a:schemeClr val="tx1"/>
                </a:solidFill>
                <a:latin typeface="Garamond" panose="02020404030301010803" pitchFamily="18" charset="0"/>
              </a:rPr>
              <a:t>Row</a:t>
            </a:r>
            <a:r>
              <a:rPr lang="sk-SK" sz="1700" dirty="0">
                <a:solidFill>
                  <a:schemeClr val="tx1"/>
                </a:solidFill>
                <a:latin typeface="Garamond" panose="02020404030301010803" pitchFamily="18" charset="0"/>
              </a:rPr>
              <a:t>, </a:t>
            </a:r>
            <a:r>
              <a:rPr lang="sk-SK" sz="1700" b="1" dirty="0">
                <a:solidFill>
                  <a:schemeClr val="tx1"/>
                </a:solidFill>
                <a:latin typeface="Garamond" panose="02020404030301010803" pitchFamily="18" charset="0"/>
              </a:rPr>
              <a:t>Column</a:t>
            </a:r>
            <a:r>
              <a:rPr lang="sk-SK" sz="1700" dirty="0">
                <a:solidFill>
                  <a:schemeClr val="tx1"/>
                </a:solidFill>
                <a:latin typeface="Garamond" panose="02020404030301010803" pitchFamily="18" charset="0"/>
              </a:rPr>
              <a:t> 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kern="1200" dirty="0">
                <a:solidFill>
                  <a:schemeClr val="tx1"/>
                </a:solidFill>
                <a:effectLst/>
                <a:latin typeface="Garamond" panose="02020404030301010803" pitchFamily="18" charset="0"/>
                <a:ea typeface="+mn-ea"/>
                <a:cs typeface="+mn-cs"/>
              </a:rPr>
              <a:t>flyweight objekty bez zdieľaného intrinsic stavu</a:t>
            </a:r>
            <a:endParaRPr lang="sk-SK" sz="1500" b="1" dirty="0">
              <a:solidFill>
                <a:schemeClr val="tx1"/>
              </a:solidFill>
            </a:endParaRPr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2CD667E2-03FC-4C0C-BCF9-19EBD205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7262" y="6319838"/>
            <a:ext cx="6297612" cy="365125"/>
          </a:xfrm>
        </p:spPr>
        <p:txBody>
          <a:bodyPr/>
          <a:lstStyle/>
          <a:p>
            <a:r>
              <a:rPr lang="sk-SK" sz="1200" dirty="0">
                <a:solidFill>
                  <a:schemeClr val="tx1"/>
                </a:solidFill>
              </a:rPr>
              <a:t>Viktor Bujko</a:t>
            </a:r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CCB1BF89-50AA-4CF5-BB2C-D6CA53B275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8555" y="1371723"/>
            <a:ext cx="3425913" cy="1372312"/>
          </a:xfrm>
          <a:prstGeom prst="rect">
            <a:avLst/>
          </a:prstGeom>
        </p:spPr>
      </p:pic>
      <p:pic>
        <p:nvPicPr>
          <p:cNvPr id="11" name="Obrázok 10">
            <a:extLst>
              <a:ext uri="{FF2B5EF4-FFF2-40B4-BE49-F238E27FC236}">
                <a16:creationId xmlns:a16="http://schemas.microsoft.com/office/drawing/2014/main" id="{7FB7665E-8AC9-4498-A4DE-7B61BEA6E2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6820" y="3556799"/>
            <a:ext cx="3355596" cy="2046914"/>
          </a:xfrm>
          <a:prstGeom prst="rect">
            <a:avLst/>
          </a:prstGeom>
        </p:spPr>
      </p:pic>
      <p:pic>
        <p:nvPicPr>
          <p:cNvPr id="13" name="Grafický objekt 12">
            <a:extLst>
              <a:ext uri="{FF2B5EF4-FFF2-40B4-BE49-F238E27FC236}">
                <a16:creationId xmlns:a16="http://schemas.microsoft.com/office/drawing/2014/main" id="{B30A5480-A10E-499D-9C5E-BCDB5D235D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3864" y="4130477"/>
            <a:ext cx="6272092" cy="2286000"/>
          </a:xfrm>
          <a:prstGeom prst="rect">
            <a:avLst/>
          </a:prstGeom>
        </p:spPr>
      </p:pic>
      <p:sp>
        <p:nvSpPr>
          <p:cNvPr id="3" name="Bublina reči: obdĺžnik so zaoblenými rohmi 2">
            <a:extLst>
              <a:ext uri="{FF2B5EF4-FFF2-40B4-BE49-F238E27FC236}">
                <a16:creationId xmlns:a16="http://schemas.microsoft.com/office/drawing/2014/main" id="{BF93C498-669D-4525-AF4A-31529B28428B}"/>
              </a:ext>
            </a:extLst>
          </p:cNvPr>
          <p:cNvSpPr/>
          <p:nvPr/>
        </p:nvSpPr>
        <p:spPr>
          <a:xfrm>
            <a:off x="9163279" y="1138675"/>
            <a:ext cx="1068014" cy="537637"/>
          </a:xfrm>
          <a:prstGeom prst="wedgeRoundRectCallout">
            <a:avLst>
              <a:gd name="adj1" fmla="val -72560"/>
              <a:gd name="adj2" fmla="val 5795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200" dirty="0"/>
              <a:t>logická reprezentácia</a:t>
            </a:r>
          </a:p>
        </p:txBody>
      </p:sp>
      <p:sp>
        <p:nvSpPr>
          <p:cNvPr id="12" name="Bublina reči: obdĺžnik so zaoblenými rohmi 11">
            <a:extLst>
              <a:ext uri="{FF2B5EF4-FFF2-40B4-BE49-F238E27FC236}">
                <a16:creationId xmlns:a16="http://schemas.microsoft.com/office/drawing/2014/main" id="{3E5056F5-D3E4-427F-A788-41BB893CBBC2}"/>
              </a:ext>
            </a:extLst>
          </p:cNvPr>
          <p:cNvSpPr/>
          <p:nvPr/>
        </p:nvSpPr>
        <p:spPr>
          <a:xfrm>
            <a:off x="9067800" y="2875385"/>
            <a:ext cx="1068014" cy="537637"/>
          </a:xfrm>
          <a:prstGeom prst="wedgeRoundRectCallout">
            <a:avLst>
              <a:gd name="adj1" fmla="val -33914"/>
              <a:gd name="adj2" fmla="val 10165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200" dirty="0"/>
              <a:t>fyzická reprezentácia</a:t>
            </a:r>
          </a:p>
        </p:txBody>
      </p:sp>
    </p:spTree>
    <p:extLst>
      <p:ext uri="{BB962C8B-B14F-4D97-AF65-F5344CB8AC3E}">
        <p14:creationId xmlns:p14="http://schemas.microsoft.com/office/powerpoint/2010/main" val="266557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699F546A-DE5D-4969-A399-8D93E6DDF1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2037" y="1423029"/>
            <a:ext cx="6296025" cy="4486275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D8D4DFE-EB9B-42C5-84DB-4C60949DA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452176"/>
            <a:ext cx="8674100" cy="913737"/>
          </a:xfrm>
        </p:spPr>
        <p:txBody>
          <a:bodyPr>
            <a:noAutofit/>
          </a:bodyPr>
          <a:lstStyle/>
          <a:p>
            <a:r>
              <a:rPr lang="sk-SK" dirty="0">
                <a:solidFill>
                  <a:schemeClr val="tx1">
                    <a:lumMod val="95000"/>
                    <a:lumOff val="5000"/>
                  </a:schemeClr>
                </a:solidFill>
              </a:rPr>
              <a:t>Komponenty flyweight návrhového vzoru</a:t>
            </a:r>
          </a:p>
        </p:txBody>
      </p:sp>
      <p:pic>
        <p:nvPicPr>
          <p:cNvPr id="10" name="Zástupný objekt pre obsah 9" descr="Obrázok, na ktorom je text, textílie&#10;&#10;Automaticky generovaný popis">
            <a:extLst>
              <a:ext uri="{FF2B5EF4-FFF2-40B4-BE49-F238E27FC236}">
                <a16:creationId xmlns:a16="http://schemas.microsoft.com/office/drawing/2014/main" id="{79039409-8FED-40D8-9AD0-D08A3BFACC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4" y="451513"/>
            <a:ext cx="1478141" cy="846000"/>
          </a:xfrm>
        </p:spPr>
      </p:pic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2CD667E2-03FC-4C0C-BCF9-19EBD2055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7262" y="6319838"/>
            <a:ext cx="1068338" cy="365125"/>
          </a:xfrm>
        </p:spPr>
        <p:txBody>
          <a:bodyPr/>
          <a:lstStyle/>
          <a:p>
            <a:r>
              <a:rPr lang="sk-SK" sz="1200" dirty="0">
                <a:solidFill>
                  <a:schemeClr val="tx1"/>
                </a:solidFill>
              </a:rPr>
              <a:t>Viktor Bujko</a:t>
            </a:r>
          </a:p>
        </p:txBody>
      </p:sp>
      <p:sp>
        <p:nvSpPr>
          <p:cNvPr id="12" name="Zástupný objekt pre obsah 11">
            <a:extLst>
              <a:ext uri="{FF2B5EF4-FFF2-40B4-BE49-F238E27FC236}">
                <a16:creationId xmlns:a16="http://schemas.microsoft.com/office/drawing/2014/main" id="{3D1FFD59-FC02-4B1E-BC39-AE2EBEFEEE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62" y="1433719"/>
            <a:ext cx="4370338" cy="4886119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sk-SK" sz="1700" b="1" dirty="0">
                <a:solidFill>
                  <a:schemeClr val="tx1"/>
                </a:solidFill>
              </a:rPr>
              <a:t>Flyweight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deklaruje interface pre flyweight objekty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1700" b="1" dirty="0">
                <a:solidFill>
                  <a:schemeClr val="tx1"/>
                </a:solidFill>
              </a:rPr>
              <a:t>FlyweightFactory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vytváranie a spravovanie flyweightov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zabezpečuje zdieľanie a prístup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1700" b="1" dirty="0">
                <a:solidFill>
                  <a:schemeClr val="tx1"/>
                </a:solidFill>
              </a:rPr>
              <a:t>ConcreteFlyweight : IFlyweight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poskytuje prístup k inštancii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dátové položky </a:t>
            </a:r>
            <a:r>
              <a:rPr lang="sk-SK" sz="1500" kern="1200" dirty="0">
                <a:solidFill>
                  <a:schemeClr val="tx1"/>
                </a:solidFill>
                <a:effectLst/>
                <a:latin typeface="Garamond" panose="02020404030301010803" pitchFamily="18" charset="0"/>
                <a:ea typeface="+mn-ea"/>
                <a:cs typeface="+mn-cs"/>
              </a:rPr>
              <a:t>– vnútorný stav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1700" b="1" dirty="0">
                <a:solidFill>
                  <a:schemeClr val="tx1"/>
                </a:solidFill>
              </a:rPr>
              <a:t>UnsharedConcreteFlyweight : IFlyweight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Flyweight </a:t>
            </a:r>
            <a:r>
              <a:rPr lang="sk-SK" sz="1500" b="1" dirty="0">
                <a:solidFill>
                  <a:schemeClr val="tx1"/>
                </a:solidFill>
              </a:rPr>
              <a:t>nevynucuje</a:t>
            </a:r>
            <a:r>
              <a:rPr lang="sk-SK" sz="1500" dirty="0">
                <a:solidFill>
                  <a:schemeClr val="tx1"/>
                </a:solidFill>
              </a:rPr>
              <a:t> zdieľanie intrinsic stavu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obvykle obsahuje </a:t>
            </a:r>
            <a:r>
              <a:rPr lang="sk-SK" sz="1500" b="1" dirty="0">
                <a:solidFill>
                  <a:schemeClr val="tx1"/>
                </a:solidFill>
              </a:rPr>
              <a:t>ConcreteFlyweight</a:t>
            </a:r>
            <a:r>
              <a:rPr lang="sk-SK" sz="1500" dirty="0">
                <a:solidFill>
                  <a:schemeClr val="tx1"/>
                </a:solidFill>
              </a:rPr>
              <a:t> ako svojich potomkov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1700" b="1" dirty="0">
                <a:solidFill>
                  <a:schemeClr val="tx1"/>
                </a:solidFill>
              </a:rPr>
              <a:t>Client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dirty="0">
                <a:solidFill>
                  <a:schemeClr val="tx1"/>
                </a:solidFill>
              </a:rPr>
              <a:t>používa /udržiava </a:t>
            </a:r>
            <a:r>
              <a:rPr lang="sk-SK" sz="1500" u="sng" dirty="0">
                <a:solidFill>
                  <a:schemeClr val="tx1"/>
                </a:solidFill>
              </a:rPr>
              <a:t>referencie na flyweighty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k-SK" sz="1500" u="sng" dirty="0">
                <a:solidFill>
                  <a:schemeClr val="tx1"/>
                </a:solidFill>
              </a:rPr>
              <a:t>poskytuje</a:t>
            </a:r>
            <a:r>
              <a:rPr lang="sk-SK" sz="1500" dirty="0">
                <a:solidFill>
                  <a:schemeClr val="tx1"/>
                </a:solidFill>
              </a:rPr>
              <a:t> externý stav / kontext</a:t>
            </a:r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C14A2416-7A47-4E48-9745-D0CFD7EF97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9700" y="5725831"/>
            <a:ext cx="2896004" cy="228632"/>
          </a:xfrm>
          <a:prstGeom prst="rect">
            <a:avLst/>
          </a:prstGeom>
        </p:spPr>
      </p:pic>
      <p:sp>
        <p:nvSpPr>
          <p:cNvPr id="13" name="Obdĺžnik: zaoblené rohy 12">
            <a:extLst>
              <a:ext uri="{FF2B5EF4-FFF2-40B4-BE49-F238E27FC236}">
                <a16:creationId xmlns:a16="http://schemas.microsoft.com/office/drawing/2014/main" id="{AE06DD60-88F5-4280-94EE-42157FA8A5E7}"/>
              </a:ext>
            </a:extLst>
          </p:cNvPr>
          <p:cNvSpPr/>
          <p:nvPr/>
        </p:nvSpPr>
        <p:spPr>
          <a:xfrm>
            <a:off x="6357132" y="3666167"/>
            <a:ext cx="1300187" cy="393700"/>
          </a:xfrm>
          <a:prstGeom prst="roundRect">
            <a:avLst/>
          </a:prstGeom>
          <a:solidFill>
            <a:srgbClr val="FBEEC9">
              <a:alpha val="8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>
                <a:solidFill>
                  <a:schemeClr val="tx1"/>
                </a:solidFill>
              </a:rPr>
              <a:t>Character</a:t>
            </a:r>
          </a:p>
        </p:txBody>
      </p:sp>
      <p:sp>
        <p:nvSpPr>
          <p:cNvPr id="14" name="Obdĺžnik: zaoblené rohy 13">
            <a:extLst>
              <a:ext uri="{FF2B5EF4-FFF2-40B4-BE49-F238E27FC236}">
                <a16:creationId xmlns:a16="http://schemas.microsoft.com/office/drawing/2014/main" id="{B099E4A4-334C-4927-BA5A-E555B5AC0CE6}"/>
              </a:ext>
            </a:extLst>
          </p:cNvPr>
          <p:cNvSpPr/>
          <p:nvPr/>
        </p:nvSpPr>
        <p:spPr>
          <a:xfrm>
            <a:off x="9004301" y="3666167"/>
            <a:ext cx="1300187" cy="393700"/>
          </a:xfrm>
          <a:prstGeom prst="roundRect">
            <a:avLst/>
          </a:prstGeom>
          <a:solidFill>
            <a:srgbClr val="FBEEC9">
              <a:alpha val="8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>
                <a:solidFill>
                  <a:schemeClr val="tx1"/>
                </a:solidFill>
              </a:rPr>
              <a:t>Row / Column</a:t>
            </a:r>
          </a:p>
        </p:txBody>
      </p:sp>
      <p:sp>
        <p:nvSpPr>
          <p:cNvPr id="11" name="Obdĺžnik: zaoblené rohy 10">
            <a:extLst>
              <a:ext uri="{FF2B5EF4-FFF2-40B4-BE49-F238E27FC236}">
                <a16:creationId xmlns:a16="http://schemas.microsoft.com/office/drawing/2014/main" id="{37ACC2CE-8FDC-4B7E-B287-2D63886871B9}"/>
              </a:ext>
            </a:extLst>
          </p:cNvPr>
          <p:cNvSpPr/>
          <p:nvPr/>
        </p:nvSpPr>
        <p:spPr>
          <a:xfrm>
            <a:off x="4591049" y="1100663"/>
            <a:ext cx="1300187" cy="393700"/>
          </a:xfrm>
          <a:prstGeom prst="roundRect">
            <a:avLst/>
          </a:prstGeom>
          <a:solidFill>
            <a:srgbClr val="FBEEC9">
              <a:alpha val="8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>
                <a:solidFill>
                  <a:schemeClr val="tx1"/>
                </a:solidFill>
              </a:rPr>
              <a:t>GlyphFactory</a:t>
            </a:r>
          </a:p>
        </p:txBody>
      </p:sp>
      <p:sp>
        <p:nvSpPr>
          <p:cNvPr id="5" name="Obdĺžnik: zaoblené rohy 4">
            <a:extLst>
              <a:ext uri="{FF2B5EF4-FFF2-40B4-BE49-F238E27FC236}">
                <a16:creationId xmlns:a16="http://schemas.microsoft.com/office/drawing/2014/main" id="{141F8468-176E-41C6-AD6E-4AD091C9FA38}"/>
              </a:ext>
            </a:extLst>
          </p:cNvPr>
          <p:cNvSpPr/>
          <p:nvPr/>
        </p:nvSpPr>
        <p:spPr>
          <a:xfrm>
            <a:off x="7605712" y="1100663"/>
            <a:ext cx="1104900" cy="393700"/>
          </a:xfrm>
          <a:prstGeom prst="roundRect">
            <a:avLst/>
          </a:prstGeom>
          <a:solidFill>
            <a:srgbClr val="FBEEC9">
              <a:alpha val="8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>
                <a:solidFill>
                  <a:schemeClr val="tx1"/>
                </a:solidFill>
              </a:rPr>
              <a:t>Glyph</a:t>
            </a:r>
            <a:endParaRPr lang="sk-SK" dirty="0">
              <a:solidFill>
                <a:schemeClr val="tx1"/>
              </a:solidFill>
            </a:endParaRPr>
          </a:p>
        </p:txBody>
      </p:sp>
      <p:pic>
        <p:nvPicPr>
          <p:cNvPr id="16" name="Obrázok 15">
            <a:extLst>
              <a:ext uri="{FF2B5EF4-FFF2-40B4-BE49-F238E27FC236}">
                <a16:creationId xmlns:a16="http://schemas.microsoft.com/office/drawing/2014/main" id="{1A127D69-D280-4863-B4C4-7444B21BFC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5529" y="5785420"/>
            <a:ext cx="2800741" cy="1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908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1" grpId="0" animBg="1"/>
      <p:bldP spid="5" grpId="0" animBg="1"/>
    </p:bldLst>
  </p:timing>
</p:sld>
</file>

<file path=ppt/theme/theme1.xml><?xml version="1.0" encoding="utf-8"?>
<a:theme xmlns:a="http://schemas.openxmlformats.org/drawingml/2006/main" name="Fazeta">
  <a:themeElements>
    <a:clrScheme name="Žltooranžová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949</TotalTime>
  <Words>1122</Words>
  <Application>Microsoft Office PowerPoint</Application>
  <PresentationFormat>Widescreen</PresentationFormat>
  <Paragraphs>193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Consolas</vt:lpstr>
      <vt:lpstr>Garamond</vt:lpstr>
      <vt:lpstr>Wingdings</vt:lpstr>
      <vt:lpstr>Wingdings 3</vt:lpstr>
      <vt:lpstr>Fazeta</vt:lpstr>
      <vt:lpstr>Flyweight</vt:lpstr>
      <vt:lpstr>Mucha ľahšia ako mravec?</vt:lpstr>
      <vt:lpstr>Mucha ľahšia ako mravec?</vt:lpstr>
      <vt:lpstr>Mucha ľahšia ako mravec?</vt:lpstr>
      <vt:lpstr>Návrhový vzor Flyweight</vt:lpstr>
      <vt:lpstr>Kľúčová ! vlastnosť flyweight objektov</vt:lpstr>
      <vt:lpstr>Objektovo orientovaný dokumentový editor</vt:lpstr>
      <vt:lpstr>Objektovo orientovaný dokumentový editor pomocou Flyweight</vt:lpstr>
      <vt:lpstr>Komponenty flyweight návrhového vzoru</vt:lpstr>
      <vt:lpstr>Implementácia dokumentového editoru</vt:lpstr>
      <vt:lpstr>Získanie inštancie flyweight objektu</vt:lpstr>
      <vt:lpstr>Kritéria (ne)použiteľnosti flyweight</vt:lpstr>
      <vt:lpstr>Nástrahy používania flyweight</vt:lpstr>
      <vt:lpstr>Vzťahy s inými návrhovými vzormi</vt:lpstr>
      <vt:lpstr>Použitie v praxi</vt:lpstr>
      <vt:lpstr>Použité zdroje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Návrhový vzor Flyweight</dc:title>
  <dc:creator>Viktor Bujko</dc:creator>
  <cp:lastModifiedBy>Filip Zavoral</cp:lastModifiedBy>
  <cp:revision>29</cp:revision>
  <dcterms:created xsi:type="dcterms:W3CDTF">2022-03-16T20:53:23Z</dcterms:created>
  <dcterms:modified xsi:type="dcterms:W3CDTF">2022-06-25T17:08:34Z</dcterms:modified>
</cp:coreProperties>
</file>