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7" r:id="rId4"/>
    <p:sldId id="271" r:id="rId5"/>
    <p:sldId id="272" r:id="rId6"/>
    <p:sldId id="258" r:id="rId7"/>
    <p:sldId id="266" r:id="rId8"/>
    <p:sldId id="260" r:id="rId9"/>
    <p:sldId id="265" r:id="rId10"/>
    <p:sldId id="261" r:id="rId11"/>
    <p:sldId id="274" r:id="rId12"/>
    <p:sldId id="273" r:id="rId13"/>
    <p:sldId id="268" r:id="rId14"/>
    <p:sldId id="275" r:id="rId15"/>
    <p:sldId id="269" r:id="rId16"/>
    <p:sldId id="281" r:id="rId17"/>
    <p:sldId id="282" r:id="rId18"/>
    <p:sldId id="276" r:id="rId19"/>
    <p:sldId id="270" r:id="rId20"/>
    <p:sldId id="283" r:id="rId21"/>
    <p:sldId id="277" r:id="rId22"/>
    <p:sldId id="280" r:id="rId23"/>
    <p:sldId id="279" r:id="rId2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Lopata" initials="DL" lastIdx="1" clrIdx="0">
    <p:extLst>
      <p:ext uri="{19B8F6BF-5375-455C-9EA6-DF929625EA0E}">
        <p15:presenceInfo xmlns:p15="http://schemas.microsoft.com/office/powerpoint/2012/main" userId="58c539063df48c0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25" y="936"/>
      </p:cViewPr>
      <p:guideLst/>
    </p:cSldViewPr>
  </p:slideViewPr>
  <p:notesTextViewPr>
    <p:cViewPr>
      <p:scale>
        <a:sx n="153" d="100"/>
        <a:sy n="153" d="100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8B110-40A5-429F-A7A0-12DFF8EAC1F9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922F9-A567-4AF8-8EC9-AC10C29CE2A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44552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922F9-A567-4AF8-8EC9-AC10C29CE2A4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43515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922F9-A567-4AF8-8EC9-AC10C29CE2A4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3962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CF4A2C-6F0B-7057-BD80-BF456660F6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89726EA-DEA7-138C-788C-1BE34E6911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10A5FD3-43FC-4EED-0496-6A3318CBA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B2E456F-4A5C-BD1A-CCA3-6B9676C8E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DF2FF11-FE99-9DE3-6FD5-1A40BF8E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0754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27C520-188E-FA29-9614-25FFB8A44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E158EFC-22C4-2D1C-B934-4922B498B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C37E463-58F7-9937-6B86-DD2AB1CF8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D0A2BAE-6619-0C16-65E3-2CC2AA85A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1C0AA19-6D0D-BCF3-D897-9B0EDB7C0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3972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943082DC-2D6E-2806-3076-793AA27380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9D0AB378-D628-E297-EF22-DD64DB853B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29FACC6-0530-B894-8247-9A667E0E2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E4B08AB-5574-B17F-D214-E9CB87C4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9D1B405-0B7C-7DB2-124B-DE1C25FD9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56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69D8BAC-4C7C-F65A-63F9-A2F99C667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BFF0112-ECF4-8ACF-EB06-890FF88C3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525DAC1-2E9E-7E94-3CDD-FDB62D629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7FE0C2D-0AE7-A7B9-9704-DE28EF733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4CF2EA4-3E63-B105-8C3B-612397D02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425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1AC40F-70B3-4699-9E4B-9A50CA66B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2A80551-2F74-0807-598D-948801DDE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0CE2055-FAEF-037D-5B06-220EB0BF8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5EB9FBE-0026-6824-8038-3DA2539C3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AD9D1C5-EE8A-D73F-BB58-C064407F6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1833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D148DCA-E60A-3815-F844-23489EDF2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73D021-9CA3-280B-618D-ED7393E3AC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8951CB8-F531-3884-581D-8E5CC5E98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16C484E-4C6E-FF19-1F60-0D6608C27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21D8385-0067-67AB-C0C7-CA7FB0A87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508636F-4639-733E-97B2-977513516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3767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4BC453-CD12-B1B6-DFF3-2483CF42B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9AF5B85-0C69-6F9D-0419-FA32D1F3E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25A7696-1BC9-1EE2-DFD7-9C07ED195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F0307E43-8C9A-0D79-DB8E-9088D7A1B5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FA5930E4-EFB0-A5A7-0151-E70AC7F51C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5C9D0830-535A-44B8-51C3-F08F02FB9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1803B749-1AEA-2646-5430-BEFE6801D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554133A-619C-9A26-D526-85B974DA0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5652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95761E-F3A0-89EB-2A09-010EBCCF9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223CC285-E37E-2890-C52A-8F5173D25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0EE9B26-317D-B6AB-84CD-7E16A47F8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9377761-D68F-B42F-1690-9275ADA01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950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4432D13-1DA5-6F4F-2A3C-A5112B311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DC396D8-5EB2-E36C-6F66-D171BDC13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A1714F4-2554-A22F-D7A1-673BF01CD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3264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3D5D15-F7D2-5474-43EE-458187608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B4C85BD-0B55-AD94-35AD-C7CC067AB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E1C4D73-0664-9841-A9EC-69E557CB0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91B49BB-8641-4CA3-A64A-6668404FA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AD0B6E8-749F-468D-892C-B6A0D98EC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C6B7F9D-C925-0753-3FED-6A2CE4B72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424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FC0E5B-FC02-3C4C-FAFE-49D08CD77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DB132A6-7821-8F31-F9D5-84FAA9F258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5259D50-9989-C1DE-2E18-FCE868094C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B7E77AC-F15E-5E65-15E4-6C5C6A922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7D5D79D-A8F7-546D-8DD3-FC319CB40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D732F2B-20CA-88ED-0379-94523B0F7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68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281C003C-1597-255A-5BD6-C41202633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2B5D618-439B-54E9-D6D0-52FC4C97D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830CEA4-692C-C09D-2326-F3861704EF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2864F-1B70-44D7-A4E3-A181F86C4B77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64B5EC8-1CD5-AC07-9176-F7AB4CC5EF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B55EAA1-1C6B-D422-0BDC-AE83608C5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98ED8-C1AA-4EF5-97F2-8CB8A4A43A1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825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refactoring.guru/design-patterns/memento" TargetMode="External"/><Relationship Id="rId2" Type="http://schemas.openxmlformats.org/officeDocument/2006/relationships/hyperlink" Target="http://www.javier8a.com/itc/bd1/articulo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Memento_pattern" TargetMode="External"/><Relationship Id="rId4" Type="http://schemas.openxmlformats.org/officeDocument/2006/relationships/hyperlink" Target="https://www.tutorialspoint.com/design_pattern/memento_pattern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22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D4CC74D-CA13-1099-9DF9-A82841EB9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2" y="639193"/>
            <a:ext cx="3571810" cy="3573516"/>
          </a:xfrm>
        </p:spPr>
        <p:txBody>
          <a:bodyPr>
            <a:normAutofit/>
          </a:bodyPr>
          <a:lstStyle/>
          <a:p>
            <a:r>
              <a:rPr lang="en-US" sz="6600" b="1" dirty="0"/>
              <a:t>Memento</a:t>
            </a:r>
            <a:br>
              <a:rPr lang="en-US" sz="6600" b="1" dirty="0"/>
            </a:br>
            <a:endParaRPr lang="cs-CZ" sz="6600" b="1" dirty="0"/>
          </a:p>
        </p:txBody>
      </p:sp>
      <p:sp>
        <p:nvSpPr>
          <p:cNvPr id="34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brázek 4" descr="Obsah obrázku diagram&#10;&#10;Popis byl vytvořen automaticky">
            <a:extLst>
              <a:ext uri="{FF2B5EF4-FFF2-40B4-BE49-F238E27FC236}">
                <a16:creationId xmlns:a16="http://schemas.microsoft.com/office/drawing/2014/main" id="{C2D88948-F92E-708E-2CAF-0D73D27386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96" y="1160716"/>
            <a:ext cx="7214616" cy="450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824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Implementace</a:t>
            </a:r>
            <a:r>
              <a:rPr lang="cs-CZ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použitím vnořených typů 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Zástupný obsah 4" descr="Obsah obrázku diagram&#10;&#10;Popis byl vytvořen automaticky">
            <a:extLst>
              <a:ext uri="{FF2B5EF4-FFF2-40B4-BE49-F238E27FC236}">
                <a16:creationId xmlns:a16="http://schemas.microsoft.com/office/drawing/2014/main" id="{D5E54B79-4573-8943-A9AE-8CA4C807C3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298" y="1675227"/>
            <a:ext cx="8221404" cy="4394199"/>
          </a:xfrm>
          <a:prstGeom prst="rect">
            <a:avLst/>
          </a:prstGeom>
        </p:spPr>
      </p:pic>
      <p:sp>
        <p:nvSpPr>
          <p:cNvPr id="6" name="Řečová bublina: obdélníkový bublinový popisek se zakulacenými rohy 8">
            <a:extLst>
              <a:ext uri="{FF2B5EF4-FFF2-40B4-BE49-F238E27FC236}">
                <a16:creationId xmlns:a16="http://schemas.microsoft.com/office/drawing/2014/main" id="{E9AF4AAD-5D92-6874-AECA-D891642FF7E7}"/>
              </a:ext>
            </a:extLst>
          </p:cNvPr>
          <p:cNvSpPr/>
          <p:nvPr/>
        </p:nvSpPr>
        <p:spPr>
          <a:xfrm>
            <a:off x="1125700" y="4682518"/>
            <a:ext cx="2911151" cy="677961"/>
          </a:xfrm>
          <a:prstGeom prst="wedgeRoundRectCallout">
            <a:avLst>
              <a:gd name="adj1" fmla="val -6238"/>
              <a:gd name="adj2" fmla="val -216245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ysClr val="windowText" lastClr="000000"/>
                </a:solidFill>
              </a:rPr>
              <a:t>Originator </a:t>
            </a:r>
            <a:r>
              <a:rPr lang="sk-SK" sz="1400" dirty="0" err="1">
                <a:solidFill>
                  <a:sysClr val="windowText" lastClr="000000"/>
                </a:solidFill>
              </a:rPr>
              <a:t>může</a:t>
            </a:r>
            <a:r>
              <a:rPr lang="sk-SK" sz="1400" dirty="0">
                <a:solidFill>
                  <a:sysClr val="windowText" lastClr="000000"/>
                </a:solidFill>
              </a:rPr>
              <a:t> </a:t>
            </a:r>
            <a:r>
              <a:rPr lang="sk-SK" sz="1400" dirty="0" err="1">
                <a:solidFill>
                  <a:sysClr val="windowText" lastClr="000000"/>
                </a:solidFill>
              </a:rPr>
              <a:t>vytvořit</a:t>
            </a:r>
            <a:r>
              <a:rPr lang="sk-SK" sz="1400" dirty="0">
                <a:solidFill>
                  <a:sysClr val="windowText" lastClr="000000"/>
                </a:solidFill>
              </a:rPr>
              <a:t> </a:t>
            </a:r>
            <a:r>
              <a:rPr lang="sk-SK" sz="1400" dirty="0" err="1">
                <a:solidFill>
                  <a:sysClr val="windowText" lastClr="000000"/>
                </a:solidFill>
              </a:rPr>
              <a:t>snapshot</a:t>
            </a:r>
            <a:r>
              <a:rPr lang="sk-SK" sz="1400" dirty="0">
                <a:solidFill>
                  <a:sysClr val="windowText" lastClr="000000"/>
                </a:solidFill>
              </a:rPr>
              <a:t> a </a:t>
            </a:r>
            <a:r>
              <a:rPr lang="sk-SK" sz="1400" dirty="0" err="1">
                <a:solidFill>
                  <a:sysClr val="windowText" lastClr="000000"/>
                </a:solidFill>
              </a:rPr>
              <a:t>obnovit</a:t>
            </a:r>
            <a:r>
              <a:rPr lang="sk-SK" sz="1400" dirty="0">
                <a:solidFill>
                  <a:sysClr val="windowText" lastClr="000000"/>
                </a:solidFill>
              </a:rPr>
              <a:t> stav</a:t>
            </a:r>
            <a:endParaRPr lang="cs-CZ" sz="1400" dirty="0">
              <a:solidFill>
                <a:sysClr val="windowText" lastClr="000000"/>
              </a:solidFill>
            </a:endParaRPr>
          </a:p>
        </p:txBody>
      </p:sp>
      <p:sp>
        <p:nvSpPr>
          <p:cNvPr id="8" name="Řečová bublina: obdélníkový bublinový popisek se zakulacenými rohy 8">
            <a:extLst>
              <a:ext uri="{FF2B5EF4-FFF2-40B4-BE49-F238E27FC236}">
                <a16:creationId xmlns:a16="http://schemas.microsoft.com/office/drawing/2014/main" id="{DA35533A-7601-B288-D315-950616CB2DE2}"/>
              </a:ext>
            </a:extLst>
          </p:cNvPr>
          <p:cNvSpPr/>
          <p:nvPr/>
        </p:nvSpPr>
        <p:spPr>
          <a:xfrm>
            <a:off x="4461567" y="4682518"/>
            <a:ext cx="2911151" cy="677961"/>
          </a:xfrm>
          <a:prstGeom prst="wedgeRoundRectCallout">
            <a:avLst>
              <a:gd name="adj1" fmla="val 21682"/>
              <a:gd name="adj2" fmla="val -21999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ysClr val="windowText" lastClr="000000"/>
                </a:solidFill>
              </a:rPr>
              <a:t>Memento </a:t>
            </a:r>
            <a:r>
              <a:rPr lang="sk-SK" sz="1400" dirty="0" err="1">
                <a:solidFill>
                  <a:sysClr val="windowText" lastClr="000000"/>
                </a:solidFill>
              </a:rPr>
              <a:t>se</a:t>
            </a:r>
            <a:r>
              <a:rPr lang="sk-SK" sz="1400" dirty="0">
                <a:solidFill>
                  <a:sysClr val="windowText" lastClr="000000"/>
                </a:solidFill>
              </a:rPr>
              <a:t> chová </a:t>
            </a:r>
            <a:r>
              <a:rPr lang="sk-SK" sz="1400" dirty="0" err="1">
                <a:solidFill>
                  <a:sysClr val="windowText" lastClr="000000"/>
                </a:solidFill>
              </a:rPr>
              <a:t>jako</a:t>
            </a:r>
            <a:r>
              <a:rPr lang="sk-SK" sz="1400" dirty="0">
                <a:solidFill>
                  <a:sysClr val="windowText" lastClr="000000"/>
                </a:solidFill>
              </a:rPr>
              <a:t> </a:t>
            </a:r>
            <a:r>
              <a:rPr lang="sk-SK" sz="1400" dirty="0" err="1">
                <a:solidFill>
                  <a:sysClr val="windowText" lastClr="000000"/>
                </a:solidFill>
              </a:rPr>
              <a:t>snapshot</a:t>
            </a:r>
            <a:endParaRPr lang="cs-CZ" sz="1400" dirty="0">
              <a:solidFill>
                <a:sysClr val="windowText" lastClr="000000"/>
              </a:solidFill>
            </a:endParaRPr>
          </a:p>
        </p:txBody>
      </p:sp>
      <p:sp>
        <p:nvSpPr>
          <p:cNvPr id="9" name="Řečová bublina: obdélníkový bublinový popisek se zakulacenými rohy 8">
            <a:extLst>
              <a:ext uri="{FF2B5EF4-FFF2-40B4-BE49-F238E27FC236}">
                <a16:creationId xmlns:a16="http://schemas.microsoft.com/office/drawing/2014/main" id="{EF587081-502C-3A3A-36FE-A7915686A48F}"/>
              </a:ext>
            </a:extLst>
          </p:cNvPr>
          <p:cNvSpPr/>
          <p:nvPr/>
        </p:nvSpPr>
        <p:spPr>
          <a:xfrm>
            <a:off x="10158790" y="4504718"/>
            <a:ext cx="1608667" cy="1184882"/>
          </a:xfrm>
          <a:prstGeom prst="wedgeRoundRectCallout">
            <a:avLst>
              <a:gd name="adj1" fmla="val -70820"/>
              <a:gd name="adj2" fmla="val -113626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err="1">
                <a:solidFill>
                  <a:sysClr val="windowText" lastClr="000000"/>
                </a:solidFill>
              </a:rPr>
              <a:t>Caretaker</a:t>
            </a:r>
            <a:r>
              <a:rPr lang="cs-CZ" sz="1400" dirty="0">
                <a:solidFill>
                  <a:sysClr val="windowText" lastClr="000000"/>
                </a:solidFill>
              </a:rPr>
              <a:t> se stará kdy a proč vytvořit a obnovit stav</a:t>
            </a:r>
          </a:p>
        </p:txBody>
      </p:sp>
    </p:spTree>
    <p:extLst>
      <p:ext uri="{BB962C8B-B14F-4D97-AF65-F5344CB8AC3E}">
        <p14:creationId xmlns:p14="http://schemas.microsoft.com/office/powerpoint/2010/main" val="419376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Implementace</a:t>
            </a:r>
            <a:r>
              <a:rPr lang="cs-CZ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použitím vnořených typů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D84F783-8170-6B7B-F4E1-D9A4BF782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32" y="1665700"/>
            <a:ext cx="7214119" cy="499505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Memento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readonly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StringBuilder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text;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readonly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Font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readonly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size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readonly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Style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style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uFill>
                  <a:solidFill>
                    <a:srgbClr val="FF0000"/>
                  </a:solidFill>
                </a:uFill>
                <a:latin typeface="Cascadia Mono" panose="020B0609020000020004" pitchFamily="49" charset="0"/>
              </a:rPr>
              <a:t>Memento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StringBuilder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text, Font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,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size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, Style style)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.text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text;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uFill>
                  <a:solidFill>
                    <a:srgbClr val="FF0000"/>
                  </a:solidFill>
                </a:u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uFill>
                  <a:solidFill>
                    <a:srgbClr val="FF0000"/>
                  </a:solidFill>
                </a:u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uFill>
                  <a:solidFill>
                    <a:srgbClr val="FF0000"/>
                  </a:solidFill>
                </a:uFill>
                <a:latin typeface="Cascadia Mono" panose="020B0609020000020004" pitchFamily="49" charset="0"/>
              </a:rPr>
              <a:t>Editor</a:t>
            </a:r>
            <a:r>
              <a:rPr lang="en-US" sz="1200" dirty="0">
                <a:solidFill>
                  <a:srgbClr val="2B91AF"/>
                </a:solidFill>
                <a:uFill>
                  <a:solidFill>
                    <a:srgbClr val="FF0000"/>
                  </a:solidFill>
                </a:u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8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8000"/>
                </a:solidFill>
                <a:latin typeface="Cascadia Mono" panose="020B0609020000020004" pitchFamily="49" charset="0"/>
              </a:rPr>
              <a:t>//...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        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Memento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CreateMemento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 =&gt;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Memento(text, font, size, style);</a:t>
            </a:r>
          </a:p>
          <a:p>
            <a:pPr marL="0" indent="0">
              <a:buNone/>
            </a:pPr>
            <a:r>
              <a:rPr lang="it-IT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it-IT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it-IT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it-IT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it-IT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Restore(Memento memento)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text =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memento.text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8000"/>
                </a:solidFill>
                <a:latin typeface="Cascadia Mono" panose="020B0609020000020004" pitchFamily="49" charset="0"/>
              </a:rPr>
              <a:t>//...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7" name="Řečová bublina: obdélníkový bublinový popisek se zakulacenými rohy 6">
            <a:extLst>
              <a:ext uri="{FF2B5EF4-FFF2-40B4-BE49-F238E27FC236}">
                <a16:creationId xmlns:a16="http://schemas.microsoft.com/office/drawing/2014/main" id="{2C493168-0A0B-DBBC-829E-216CAB187139}"/>
              </a:ext>
            </a:extLst>
          </p:cNvPr>
          <p:cNvSpPr/>
          <p:nvPr/>
        </p:nvSpPr>
        <p:spPr>
          <a:xfrm>
            <a:off x="3741574" y="3953287"/>
            <a:ext cx="3181740" cy="419878"/>
          </a:xfrm>
          <a:prstGeom prst="wedgeRoundRectCallout">
            <a:avLst>
              <a:gd name="adj1" fmla="val -86522"/>
              <a:gd name="adj2" fmla="val 18056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ysClr val="windowText" lastClr="000000"/>
                </a:solidFill>
              </a:rPr>
              <a:t>Editor vidí na všechny členy Mementa</a:t>
            </a:r>
          </a:p>
        </p:txBody>
      </p:sp>
      <p:sp>
        <p:nvSpPr>
          <p:cNvPr id="8" name="Řečová bublina: obdélníkový bublinový popisek se zakulacenými rohy 7">
            <a:extLst>
              <a:ext uri="{FF2B5EF4-FFF2-40B4-BE49-F238E27FC236}">
                <a16:creationId xmlns:a16="http://schemas.microsoft.com/office/drawing/2014/main" id="{528B9CE6-776F-4669-80DA-2188F891459F}"/>
              </a:ext>
            </a:extLst>
          </p:cNvPr>
          <p:cNvSpPr/>
          <p:nvPr/>
        </p:nvSpPr>
        <p:spPr>
          <a:xfrm>
            <a:off x="3825549" y="2566898"/>
            <a:ext cx="3545633" cy="419878"/>
          </a:xfrm>
          <a:prstGeom prst="wedgeRoundRectCallout">
            <a:avLst>
              <a:gd name="adj1" fmla="val -96359"/>
              <a:gd name="adj2" fmla="val 9671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400" dirty="0">
                <a:solidFill>
                  <a:sysClr val="windowText" lastClr="000000"/>
                </a:solidFill>
              </a:rPr>
              <a:t>Editor je jediný, kdo může Memento vytvořit</a:t>
            </a:r>
          </a:p>
        </p:txBody>
      </p:sp>
      <p:sp>
        <p:nvSpPr>
          <p:cNvPr id="9" name="Řečová bublina: obdélníkový bublinový popisek se zakulacenými rohy 8">
            <a:extLst>
              <a:ext uri="{FF2B5EF4-FFF2-40B4-BE49-F238E27FC236}">
                <a16:creationId xmlns:a16="http://schemas.microsoft.com/office/drawing/2014/main" id="{7EE0A271-3F36-C668-B9C3-35AD7DA8851A}"/>
              </a:ext>
            </a:extLst>
          </p:cNvPr>
          <p:cNvSpPr/>
          <p:nvPr/>
        </p:nvSpPr>
        <p:spPr>
          <a:xfrm>
            <a:off x="4859500" y="1676852"/>
            <a:ext cx="2911151" cy="677961"/>
          </a:xfrm>
          <a:prstGeom prst="wedgeRoundRectCallout">
            <a:avLst>
              <a:gd name="adj1" fmla="val -70513"/>
              <a:gd name="adj2" fmla="val 1479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V</a:t>
            </a:r>
            <a:r>
              <a:rPr lang="cs-CZ" sz="1400" dirty="0" err="1">
                <a:solidFill>
                  <a:sysClr val="windowText" lastClr="000000"/>
                </a:solidFill>
              </a:rPr>
              <a:t>šechny</a:t>
            </a:r>
            <a:r>
              <a:rPr lang="cs-CZ" sz="1400" dirty="0">
                <a:solidFill>
                  <a:sysClr val="windowText" lastClr="000000"/>
                </a:solidFill>
              </a:rPr>
              <a:t> členy Mementa chceme </a:t>
            </a:r>
            <a:r>
              <a:rPr lang="cs-CZ" sz="1400" dirty="0" err="1">
                <a:solidFill>
                  <a:sysClr val="windowText" lastClr="000000"/>
                </a:solidFill>
              </a:rPr>
              <a:t>immutable</a:t>
            </a:r>
            <a:r>
              <a:rPr lang="cs-CZ" sz="1400" dirty="0">
                <a:solidFill>
                  <a:sysClr val="windowText" lastClr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984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Implementace</a:t>
            </a:r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pou</a:t>
            </a:r>
            <a:r>
              <a:rPr lang="cs-CZ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žitím vnořených typů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D84F783-8170-6B7B-F4E1-D9A4BF782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862" y="1726228"/>
            <a:ext cx="5329335" cy="397031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Caretaker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List&lt;Memento&gt; mementos =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List&lt;Memento&gt;();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Memento.Editor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editor =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Memento.Editor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Caretaker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Memento.Editor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editor)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.editor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editor;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Backup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 {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mementos.Add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editor.CreateMemento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());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Undo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 { }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04A4FF2-3216-BB97-202A-8D4BF04AF169}"/>
              </a:ext>
            </a:extLst>
          </p:cNvPr>
          <p:cNvSpPr txBox="1"/>
          <p:nvPr/>
        </p:nvSpPr>
        <p:spPr>
          <a:xfrm>
            <a:off x="6540759" y="1726228"/>
            <a:ext cx="4942379" cy="39703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internal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Program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Main(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[]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args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Memento.Editor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editor =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Memento.Editor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Caretaker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caretaker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Caretaker(editor);</a:t>
            </a:r>
          </a:p>
          <a:p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editor.Write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"Hello"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editor.SetSize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(18);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editor.SetStyle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Style.Bold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caretaker.Backup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editor.SetFont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Font.ComicSans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caretaker.Backup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editor.Write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 </a:t>
            </a:r>
            <a:r>
              <a:rPr lang="cs-CZ" sz="1200" dirty="0" err="1">
                <a:solidFill>
                  <a:srgbClr val="A31515"/>
                </a:solidFill>
                <a:latin typeface="Cascadia Mono" panose="020B0609020000020004" pitchFamily="49" charset="0"/>
              </a:rPr>
              <a:t>world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caretaker.Undo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caretaker.Undo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11" name="Řečová bublina: obdélníkový bublinový popisek se zakulacenými rohy 10">
            <a:extLst>
              <a:ext uri="{FF2B5EF4-FFF2-40B4-BE49-F238E27FC236}">
                <a16:creationId xmlns:a16="http://schemas.microsoft.com/office/drawing/2014/main" id="{8606F95C-5FDC-71F4-F04A-4A1854BFEE21}"/>
              </a:ext>
            </a:extLst>
          </p:cNvPr>
          <p:cNvSpPr/>
          <p:nvPr/>
        </p:nvSpPr>
        <p:spPr>
          <a:xfrm>
            <a:off x="9965094" y="3429000"/>
            <a:ext cx="1340389" cy="434822"/>
          </a:xfrm>
          <a:prstGeom prst="wedgeRoundRectCallout">
            <a:avLst>
              <a:gd name="adj1" fmla="val -114724"/>
              <a:gd name="adj2" fmla="val 54330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ysClr val="windowText" lastClr="000000"/>
                </a:solidFill>
              </a:rPr>
              <a:t>Uložení stavu</a:t>
            </a:r>
          </a:p>
        </p:txBody>
      </p:sp>
      <p:sp>
        <p:nvSpPr>
          <p:cNvPr id="13" name="Řečová bublina: obdélníkový bublinový popisek se zakulacenými rohy 12">
            <a:extLst>
              <a:ext uri="{FF2B5EF4-FFF2-40B4-BE49-F238E27FC236}">
                <a16:creationId xmlns:a16="http://schemas.microsoft.com/office/drawing/2014/main" id="{CE4D774B-A09C-CF56-D05B-124F48D1D23B}"/>
              </a:ext>
            </a:extLst>
          </p:cNvPr>
          <p:cNvSpPr/>
          <p:nvPr/>
        </p:nvSpPr>
        <p:spPr>
          <a:xfrm>
            <a:off x="9865676" y="4357397"/>
            <a:ext cx="1340389" cy="802432"/>
          </a:xfrm>
          <a:prstGeom prst="wedgeRoundRectCallout">
            <a:avLst>
              <a:gd name="adj1" fmla="val -116630"/>
              <a:gd name="adj2" fmla="val 33598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ysClr val="windowText" lastClr="000000"/>
                </a:solidFill>
              </a:rPr>
              <a:t>Obnovení předchozích stavů</a:t>
            </a:r>
          </a:p>
        </p:txBody>
      </p:sp>
    </p:spTree>
    <p:extLst>
      <p:ext uri="{BB962C8B-B14F-4D97-AF65-F5344CB8AC3E}">
        <p14:creationId xmlns:p14="http://schemas.microsoft.com/office/powerpoint/2010/main" val="2416788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animBg="1"/>
      <p:bldP spid="11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Implementace</a:t>
            </a:r>
            <a:r>
              <a:rPr lang="cs-CZ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přes rozhraní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Zástupný obsah 6" descr="Obsah obrázku diagram&#10;&#10;Popis byl vytvořen automaticky">
            <a:extLst>
              <a:ext uri="{FF2B5EF4-FFF2-40B4-BE49-F238E27FC236}">
                <a16:creationId xmlns:a16="http://schemas.microsoft.com/office/drawing/2014/main" id="{7176C0E8-37D5-B2AA-174A-F19DB294F3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641" y="1675227"/>
            <a:ext cx="7030718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319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Implementace</a:t>
            </a:r>
            <a:r>
              <a:rPr lang="cs-CZ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přes rozhraní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25EC5D1-2BBB-447F-BE99-ECCEB5FD7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406" y="1956618"/>
            <a:ext cx="4343400" cy="397223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interface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I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M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emento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DateTime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GetDate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ConcreteMemento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IMemento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StringBuilder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text;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ConcreteMemento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StringBuilder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text)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.text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text;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StringBuilder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GetState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 =&gt; text;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A22DD3C-9189-C723-13B0-6E29D6271F55}"/>
              </a:ext>
            </a:extLst>
          </p:cNvPr>
          <p:cNvSpPr txBox="1"/>
          <p:nvPr/>
        </p:nvSpPr>
        <p:spPr>
          <a:xfrm>
            <a:off x="5196344" y="1956618"/>
            <a:ext cx="6320387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Editor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StringBuilder text =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StringBuilder();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Editor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 { }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Write(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text) { }</a:t>
            </a:r>
          </a:p>
          <a:p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IMemento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Save() =&gt;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ConcreteMemento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.text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Restore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IMemento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memento) 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(!(memento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is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ConcreteMemento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m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)) {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throw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Exception();}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.text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m.GetState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E4B10B75-548B-2CC1-E6CF-985F5737993B}"/>
              </a:ext>
            </a:extLst>
          </p:cNvPr>
          <p:cNvSpPr txBox="1"/>
          <p:nvPr/>
        </p:nvSpPr>
        <p:spPr>
          <a:xfrm>
            <a:off x="5196344" y="4649865"/>
            <a:ext cx="6320387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Caretaker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List&lt;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IMemento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&gt;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mementos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List&lt;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IMemento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&gt;();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Editor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Editor();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8000"/>
                </a:solidFill>
                <a:latin typeface="Cascadia Mono" panose="020B0609020000020004" pitchFamily="49" charset="0"/>
              </a:rPr>
              <a:t>//...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200" dirty="0"/>
          </a:p>
        </p:txBody>
      </p:sp>
      <p:sp>
        <p:nvSpPr>
          <p:cNvPr id="8" name="Řečová bublina: obdélníkový bublinový popisek se zakulacenými rohy 7">
            <a:extLst>
              <a:ext uri="{FF2B5EF4-FFF2-40B4-BE49-F238E27FC236}">
                <a16:creationId xmlns:a16="http://schemas.microsoft.com/office/drawing/2014/main" id="{85532EDD-8828-59C8-9F4E-33D05219EC00}"/>
              </a:ext>
            </a:extLst>
          </p:cNvPr>
          <p:cNvSpPr/>
          <p:nvPr/>
        </p:nvSpPr>
        <p:spPr>
          <a:xfrm>
            <a:off x="7996336" y="4037217"/>
            <a:ext cx="3023118" cy="612648"/>
          </a:xfrm>
          <a:prstGeom prst="wedgeRoundRectCallout">
            <a:avLst>
              <a:gd name="adj1" fmla="val -65586"/>
              <a:gd name="adj2" fmla="val 11885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err="1">
                <a:solidFill>
                  <a:sysClr val="windowText" lastClr="000000"/>
                </a:solidFill>
              </a:rPr>
              <a:t>Caretaker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pracuje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</a:rPr>
              <a:t>pouze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  <a:r>
              <a:rPr lang="cs-CZ" sz="1400" dirty="0">
                <a:solidFill>
                  <a:sysClr val="windowText" lastClr="000000"/>
                </a:solidFill>
              </a:rPr>
              <a:t>přes rozhraní, dovnitř mementa nevidí</a:t>
            </a:r>
            <a:r>
              <a:rPr lang="cs-CZ" dirty="0">
                <a:solidFill>
                  <a:sysClr val="windowText" lastClr="000000"/>
                </a:solidFill>
              </a:rPr>
              <a:t> </a:t>
            </a:r>
          </a:p>
        </p:txBody>
      </p:sp>
      <p:sp>
        <p:nvSpPr>
          <p:cNvPr id="9" name="Řečová bublina: obdélníkový bublinový popisek se zakulacenými rohy 8">
            <a:extLst>
              <a:ext uri="{FF2B5EF4-FFF2-40B4-BE49-F238E27FC236}">
                <a16:creationId xmlns:a16="http://schemas.microsoft.com/office/drawing/2014/main" id="{2A59EB4E-C2C1-C0B1-D484-A44410834998}"/>
              </a:ext>
            </a:extLst>
          </p:cNvPr>
          <p:cNvSpPr/>
          <p:nvPr/>
        </p:nvSpPr>
        <p:spPr>
          <a:xfrm>
            <a:off x="3321697" y="1800808"/>
            <a:ext cx="1660849" cy="612648"/>
          </a:xfrm>
          <a:prstGeom prst="wedgeRoundRectCallout">
            <a:avLst>
              <a:gd name="adj1" fmla="val -82631"/>
              <a:gd name="adj2" fmla="val 91437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ysClr val="windowText" lastClr="000000"/>
                </a:solidFill>
              </a:rPr>
              <a:t>Zpřístupní pouze metadata</a:t>
            </a:r>
          </a:p>
        </p:txBody>
      </p:sp>
    </p:spTree>
    <p:extLst>
      <p:ext uri="{BB962C8B-B14F-4D97-AF65-F5344CB8AC3E}">
        <p14:creationId xmlns:p14="http://schemas.microsoft.com/office/powerpoint/2010/main" val="332703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animBg="1"/>
      <p:bldP spid="6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Implementace</a:t>
            </a:r>
            <a:r>
              <a:rPr lang="cs-CZ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s ještě striktnější </a:t>
            </a:r>
            <a:r>
              <a:rPr lang="cs-CZ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encapsulací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Zástupný obsah 10" descr="Obsah obrázku diagram&#10;&#10;Popis byl vytvořen automaticky">
            <a:extLst>
              <a:ext uri="{FF2B5EF4-FFF2-40B4-BE49-F238E27FC236}">
                <a16:creationId xmlns:a16="http://schemas.microsoft.com/office/drawing/2014/main" id="{E2AE845C-1F32-BE24-DF44-1AE817FFA4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386" y="1675227"/>
            <a:ext cx="7625227" cy="4394199"/>
          </a:xfrm>
          <a:prstGeom prst="rect">
            <a:avLst/>
          </a:prstGeom>
        </p:spPr>
      </p:pic>
      <p:sp>
        <p:nvSpPr>
          <p:cNvPr id="6" name="Řečová bublina: obdélníkový bublinový popisek se zakulacenými rohy 8">
            <a:extLst>
              <a:ext uri="{FF2B5EF4-FFF2-40B4-BE49-F238E27FC236}">
                <a16:creationId xmlns:a16="http://schemas.microsoft.com/office/drawing/2014/main" id="{FD8992ED-E501-3CDC-0A86-21AAC19026A8}"/>
              </a:ext>
            </a:extLst>
          </p:cNvPr>
          <p:cNvSpPr/>
          <p:nvPr/>
        </p:nvSpPr>
        <p:spPr>
          <a:xfrm>
            <a:off x="633617" y="2736269"/>
            <a:ext cx="1660849" cy="612648"/>
          </a:xfrm>
          <a:prstGeom prst="wedgeRoundRectCallout">
            <a:avLst>
              <a:gd name="adj1" fmla="val 67754"/>
              <a:gd name="adj2" fmla="val -111714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ysClr val="windowText" lastClr="000000"/>
                </a:solidFill>
              </a:rPr>
              <a:t>Mo</a:t>
            </a:r>
            <a:r>
              <a:rPr lang="sk-SK" sz="1400" dirty="0" err="1">
                <a:solidFill>
                  <a:sysClr val="windowText" lastClr="000000"/>
                </a:solidFill>
              </a:rPr>
              <a:t>žnost</a:t>
            </a:r>
            <a:r>
              <a:rPr lang="sk-SK" sz="1400" dirty="0">
                <a:solidFill>
                  <a:sysClr val="windowText" lastClr="000000"/>
                </a:solidFill>
              </a:rPr>
              <a:t> </a:t>
            </a:r>
            <a:r>
              <a:rPr lang="sk-SK" sz="1400" dirty="0" err="1">
                <a:solidFill>
                  <a:sysClr val="windowText" lastClr="000000"/>
                </a:solidFill>
              </a:rPr>
              <a:t>více</a:t>
            </a:r>
            <a:r>
              <a:rPr lang="sk-SK" sz="1400" dirty="0">
                <a:solidFill>
                  <a:sysClr val="windowText" lastClr="000000"/>
                </a:solidFill>
              </a:rPr>
              <a:t> </a:t>
            </a:r>
            <a:r>
              <a:rPr lang="sk-SK" sz="1400" dirty="0" err="1">
                <a:solidFill>
                  <a:sysClr val="windowText" lastClr="000000"/>
                </a:solidFill>
              </a:rPr>
              <a:t>Originatorů</a:t>
            </a:r>
            <a:r>
              <a:rPr lang="sk-SK" sz="1400" dirty="0">
                <a:solidFill>
                  <a:sysClr val="windowText" lastClr="000000"/>
                </a:solidFill>
              </a:rPr>
              <a:t> a Mement</a:t>
            </a:r>
            <a:endParaRPr lang="cs-CZ" sz="1400" dirty="0">
              <a:solidFill>
                <a:sysClr val="windowText" lastClr="000000"/>
              </a:solidFill>
            </a:endParaRPr>
          </a:p>
        </p:txBody>
      </p:sp>
      <p:sp>
        <p:nvSpPr>
          <p:cNvPr id="3" name="Řečová bublina: obdélníkový bublinový popisek se zakulacenými rohy 8">
            <a:extLst>
              <a:ext uri="{FF2B5EF4-FFF2-40B4-BE49-F238E27FC236}">
                <a16:creationId xmlns:a16="http://schemas.microsoft.com/office/drawing/2014/main" id="{383FB603-864B-C97F-79B7-A367F2C1F5E6}"/>
              </a:ext>
            </a:extLst>
          </p:cNvPr>
          <p:cNvSpPr/>
          <p:nvPr/>
        </p:nvSpPr>
        <p:spPr>
          <a:xfrm>
            <a:off x="9193417" y="5665736"/>
            <a:ext cx="2041850" cy="612648"/>
          </a:xfrm>
          <a:prstGeom prst="wedgeRoundRectCallout">
            <a:avLst>
              <a:gd name="adj1" fmla="val -88748"/>
              <a:gd name="adj2" fmla="val -114478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ysClr val="windowText" lastClr="000000"/>
                </a:solidFill>
              </a:rPr>
              <a:t>Memento </a:t>
            </a:r>
            <a:r>
              <a:rPr lang="sk-SK" sz="1400" dirty="0" err="1">
                <a:solidFill>
                  <a:sysClr val="windowText" lastClr="000000"/>
                </a:solidFill>
              </a:rPr>
              <a:t>spojeno</a:t>
            </a:r>
            <a:r>
              <a:rPr lang="sk-SK" sz="1400" dirty="0">
                <a:solidFill>
                  <a:sysClr val="windowText" lastClr="000000"/>
                </a:solidFill>
              </a:rPr>
              <a:t> </a:t>
            </a:r>
            <a:r>
              <a:rPr lang="sk-SK" sz="1400" dirty="0" err="1">
                <a:solidFill>
                  <a:sysClr val="windowText" lastClr="000000"/>
                </a:solidFill>
              </a:rPr>
              <a:t>se</a:t>
            </a:r>
            <a:r>
              <a:rPr lang="sk-SK" sz="1400" dirty="0">
                <a:solidFill>
                  <a:sysClr val="windowText" lastClr="000000"/>
                </a:solidFill>
              </a:rPr>
              <a:t> </a:t>
            </a:r>
            <a:r>
              <a:rPr lang="sk-SK" sz="1400" dirty="0" err="1">
                <a:solidFill>
                  <a:sysClr val="windowText" lastClr="000000"/>
                </a:solidFill>
              </a:rPr>
              <a:t>svým</a:t>
            </a:r>
            <a:r>
              <a:rPr lang="sk-SK" sz="1400" dirty="0">
                <a:solidFill>
                  <a:sysClr val="windowText" lastClr="000000"/>
                </a:solidFill>
              </a:rPr>
              <a:t> </a:t>
            </a:r>
            <a:r>
              <a:rPr lang="sk-SK" sz="1400" dirty="0" err="1">
                <a:solidFill>
                  <a:sysClr val="windowText" lastClr="000000"/>
                </a:solidFill>
              </a:rPr>
              <a:t>Originatorem</a:t>
            </a:r>
            <a:endParaRPr lang="cs-CZ" sz="1400" dirty="0">
              <a:solidFill>
                <a:sysClr val="windowText" lastClr="000000"/>
              </a:solidFill>
            </a:endParaRPr>
          </a:p>
        </p:txBody>
      </p:sp>
      <p:sp>
        <p:nvSpPr>
          <p:cNvPr id="4" name="Řečová bublina: obdélníkový bublinový popisek se zakulacenými rohy 8">
            <a:extLst>
              <a:ext uri="{FF2B5EF4-FFF2-40B4-BE49-F238E27FC236}">
                <a16:creationId xmlns:a16="http://schemas.microsoft.com/office/drawing/2014/main" id="{D0A934AC-1A54-11BD-95EF-6BF1E7849945}"/>
              </a:ext>
            </a:extLst>
          </p:cNvPr>
          <p:cNvSpPr/>
          <p:nvPr/>
        </p:nvSpPr>
        <p:spPr>
          <a:xfrm>
            <a:off x="9383917" y="3566002"/>
            <a:ext cx="1660849" cy="612648"/>
          </a:xfrm>
          <a:prstGeom prst="wedgeRoundRectCallout">
            <a:avLst>
              <a:gd name="adj1" fmla="val -154510"/>
              <a:gd name="adj2" fmla="val -126916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err="1">
                <a:solidFill>
                  <a:sysClr val="windowText" lastClr="000000"/>
                </a:solidFill>
              </a:rPr>
              <a:t>Restore</a:t>
            </a:r>
            <a:r>
              <a:rPr lang="sk-SK" sz="1400" dirty="0">
                <a:solidFill>
                  <a:sysClr val="windowText" lastClr="000000"/>
                </a:solidFill>
              </a:rPr>
              <a:t> definovaná v Mementu</a:t>
            </a:r>
            <a:endParaRPr lang="cs-CZ" sz="1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09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Implementace</a:t>
            </a:r>
            <a:r>
              <a:rPr lang="cs-CZ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cs-CZ" sz="3200" dirty="0">
                <a:solidFill>
                  <a:schemeClr val="bg1"/>
                </a:solidFill>
              </a:rPr>
              <a:t>v dalších jazycích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7CD8F28-50FD-DD04-9E7E-CB61C02BAF58}"/>
              </a:ext>
            </a:extLst>
          </p:cNvPr>
          <p:cNvSpPr txBox="1"/>
          <p:nvPr/>
        </p:nvSpPr>
        <p:spPr>
          <a:xfrm>
            <a:off x="1240972" y="1676073"/>
            <a:ext cx="44227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C++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Vnořené typy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Explicitní rozhraní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/>
              <a:t>Friend</a:t>
            </a:r>
            <a:r>
              <a:rPr lang="cs-CZ" sz="2800" dirty="0"/>
              <a:t> </a:t>
            </a:r>
            <a:r>
              <a:rPr lang="cs-CZ" sz="2800" dirty="0" err="1"/>
              <a:t>class</a:t>
            </a:r>
            <a:endParaRPr lang="cs-CZ" sz="2800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68290D2-9A4E-9167-D93A-2E0BC5B152A5}"/>
              </a:ext>
            </a:extLst>
          </p:cNvPr>
          <p:cNvSpPr txBox="1"/>
          <p:nvPr/>
        </p:nvSpPr>
        <p:spPr>
          <a:xfrm>
            <a:off x="5579707" y="1800000"/>
            <a:ext cx="648477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Memento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Memento(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const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string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&amp; </a:t>
            </a:r>
            <a:r>
              <a:rPr lang="cs-CZ" sz="1400" dirty="0">
                <a:solidFill>
                  <a:srgbClr val="808080"/>
                </a:solidFill>
                <a:latin typeface="Cascadia Mono" panose="020B0609020000020004" pitchFamily="49" charset="0"/>
              </a:rPr>
              <a:t>text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friend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Editor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string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text_;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};</a:t>
            </a:r>
          </a:p>
          <a:p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Caretaker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Caretaker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Backup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Undo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    vector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shared_ptr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Memento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&gt;&gt; mementos;</a:t>
            </a:r>
          </a:p>
          <a:p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unique_ptr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Editor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 editor_;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};</a:t>
            </a:r>
            <a:endParaRPr lang="cs-CZ" sz="1400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64602298-945A-331D-9AB8-C09046E0954B}"/>
              </a:ext>
            </a:extLst>
          </p:cNvPr>
          <p:cNvSpPr txBox="1"/>
          <p:nvPr/>
        </p:nvSpPr>
        <p:spPr>
          <a:xfrm>
            <a:off x="1240972" y="4166264"/>
            <a:ext cx="60182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Editor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string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text;</a:t>
            </a:r>
          </a:p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Editor(){}</a:t>
            </a:r>
          </a:p>
          <a:p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    void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Write(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&amp; </a:t>
            </a:r>
            <a:r>
              <a:rPr lang="en-US" sz="1400" dirty="0">
                <a:solidFill>
                  <a:srgbClr val="808080"/>
                </a:solidFill>
                <a:latin typeface="Cascadia Mono" panose="020B0609020000020004" pitchFamily="49" charset="0"/>
              </a:rPr>
              <a:t>text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Memento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CreateMemento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Restore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shared_ptr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Memento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 </a:t>
            </a:r>
            <a:r>
              <a:rPr lang="cs-CZ" sz="1400" dirty="0">
                <a:solidFill>
                  <a:srgbClr val="808080"/>
                </a:solidFill>
                <a:latin typeface="Cascadia Mono" panose="020B0609020000020004" pitchFamily="49" charset="0"/>
              </a:rPr>
              <a:t>memento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};</a:t>
            </a:r>
            <a:endParaRPr lang="cs-CZ" sz="1400" dirty="0"/>
          </a:p>
        </p:txBody>
      </p:sp>
      <p:sp>
        <p:nvSpPr>
          <p:cNvPr id="10" name="Řečová bublina: obdélníkový bublinový popisek se zakulacenými rohy 9">
            <a:extLst>
              <a:ext uri="{FF2B5EF4-FFF2-40B4-BE49-F238E27FC236}">
                <a16:creationId xmlns:a16="http://schemas.microsoft.com/office/drawing/2014/main" id="{3D8C5571-65D1-678E-8FCE-B74960217CB5}"/>
              </a:ext>
            </a:extLst>
          </p:cNvPr>
          <p:cNvSpPr/>
          <p:nvPr/>
        </p:nvSpPr>
        <p:spPr>
          <a:xfrm>
            <a:off x="8943392" y="2879307"/>
            <a:ext cx="2118049" cy="612648"/>
          </a:xfrm>
          <a:prstGeom prst="wedgeRoundRectCallout">
            <a:avLst>
              <a:gd name="adj1" fmla="val -85591"/>
              <a:gd name="adj2" fmla="val -97415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ysClr val="windowText" lastClr="000000"/>
                </a:solidFill>
              </a:rPr>
              <a:t>Implementace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pomoc</a:t>
            </a:r>
            <a:r>
              <a:rPr lang="cs-CZ" dirty="0">
                <a:solidFill>
                  <a:sysClr val="windowText" lastClr="000000"/>
                </a:solidFill>
              </a:rPr>
              <a:t>í </a:t>
            </a:r>
            <a:r>
              <a:rPr lang="cs-CZ" dirty="0" err="1">
                <a:solidFill>
                  <a:sysClr val="windowText" lastClr="000000"/>
                </a:solidFill>
              </a:rPr>
              <a:t>friend</a:t>
            </a:r>
            <a:r>
              <a:rPr lang="cs-CZ" dirty="0">
                <a:solidFill>
                  <a:sysClr val="windowText" lastClr="000000"/>
                </a:solidFill>
              </a:rPr>
              <a:t> </a:t>
            </a:r>
            <a:r>
              <a:rPr lang="cs-CZ" dirty="0" err="1">
                <a:solidFill>
                  <a:sysClr val="windowText" lastClr="000000"/>
                </a:solidFill>
              </a:rPr>
              <a:t>class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endParaRPr lang="cs-CZ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55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Implementace</a:t>
            </a:r>
            <a:r>
              <a:rPr lang="cs-CZ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cs-CZ" sz="3200" dirty="0">
                <a:solidFill>
                  <a:schemeClr val="bg1"/>
                </a:solidFill>
              </a:rPr>
              <a:t>v dalších jazycích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7CD8F28-50FD-DD04-9E7E-CB61C02BAF58}"/>
              </a:ext>
            </a:extLst>
          </p:cNvPr>
          <p:cNvSpPr txBox="1"/>
          <p:nvPr/>
        </p:nvSpPr>
        <p:spPr>
          <a:xfrm>
            <a:off x="1240972" y="1676073"/>
            <a:ext cx="44227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C++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Vnořené typy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Explicitní rozhraní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/>
              <a:t>Friend</a:t>
            </a:r>
            <a:r>
              <a:rPr lang="cs-CZ" sz="2800" dirty="0"/>
              <a:t> </a:t>
            </a:r>
            <a:r>
              <a:rPr lang="cs-CZ" sz="2800" dirty="0" err="1"/>
              <a:t>class</a:t>
            </a:r>
            <a:endParaRPr lang="cs-CZ" sz="28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99E6476-E976-7EB9-29E6-14B8935ABCD4}"/>
              </a:ext>
            </a:extLst>
          </p:cNvPr>
          <p:cNvSpPr txBox="1"/>
          <p:nvPr/>
        </p:nvSpPr>
        <p:spPr>
          <a:xfrm>
            <a:off x="1240973" y="3491955"/>
            <a:ext cx="44227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Java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Vnořené typy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Explicitní rozhraní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265DD2B-51F1-349F-DA41-B2D28B32EA61}"/>
              </a:ext>
            </a:extLst>
          </p:cNvPr>
          <p:cNvSpPr txBox="1"/>
          <p:nvPr/>
        </p:nvSpPr>
        <p:spPr>
          <a:xfrm>
            <a:off x="1240973" y="5050945"/>
            <a:ext cx="44227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Jazyky bez vnořených typů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Explicitní rozhraní 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68290D2-9A4E-9167-D93A-2E0BC5B152A5}"/>
              </a:ext>
            </a:extLst>
          </p:cNvPr>
          <p:cNvSpPr txBox="1"/>
          <p:nvPr/>
        </p:nvSpPr>
        <p:spPr>
          <a:xfrm>
            <a:off x="5579707" y="1800000"/>
            <a:ext cx="648477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Memento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Memento(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const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string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&amp; </a:t>
            </a:r>
            <a:r>
              <a:rPr lang="cs-CZ" sz="1400" dirty="0">
                <a:solidFill>
                  <a:srgbClr val="808080"/>
                </a:solidFill>
                <a:latin typeface="Cascadia Mono" panose="020B0609020000020004" pitchFamily="49" charset="0"/>
              </a:rPr>
              <a:t>text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friend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Editor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string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text_;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};</a:t>
            </a:r>
          </a:p>
          <a:p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Caretaker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Caretaker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Backup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Undo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:</a:t>
            </a:r>
          </a:p>
          <a:p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    vector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shared_ptr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const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Memento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&gt;&gt; mementos;</a:t>
            </a:r>
          </a:p>
          <a:p>
            <a:r>
              <a:rPr lang="en-US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    </a:t>
            </a:r>
            <a:r>
              <a:rPr lang="cs-CZ" sz="14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unique_ptr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cs-CZ" sz="1400" dirty="0">
                <a:solidFill>
                  <a:srgbClr val="2B91AF"/>
                </a:solidFill>
                <a:latin typeface="Cascadia Mono" panose="020B0609020000020004" pitchFamily="49" charset="0"/>
              </a:rPr>
              <a:t>Editor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&gt; editor_;</a:t>
            </a:r>
          </a:p>
          <a:p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};</a:t>
            </a:r>
            <a:endParaRPr lang="cs-CZ" sz="1400" dirty="0"/>
          </a:p>
        </p:txBody>
      </p:sp>
      <p:sp>
        <p:nvSpPr>
          <p:cNvPr id="3" name="Řečová bublina: obdélníkový bublinový popisek se zakulacenými rohy 2">
            <a:extLst>
              <a:ext uri="{FF2B5EF4-FFF2-40B4-BE49-F238E27FC236}">
                <a16:creationId xmlns:a16="http://schemas.microsoft.com/office/drawing/2014/main" id="{F045D211-051F-F49E-8447-AD85B880AA68}"/>
              </a:ext>
            </a:extLst>
          </p:cNvPr>
          <p:cNvSpPr/>
          <p:nvPr/>
        </p:nvSpPr>
        <p:spPr>
          <a:xfrm>
            <a:off x="8943392" y="2879307"/>
            <a:ext cx="2118049" cy="612648"/>
          </a:xfrm>
          <a:prstGeom prst="wedgeRoundRectCallout">
            <a:avLst>
              <a:gd name="adj1" fmla="val -85591"/>
              <a:gd name="adj2" fmla="val -97415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ysClr val="windowText" lastClr="000000"/>
                </a:solidFill>
              </a:rPr>
              <a:t>Implementace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pomoc</a:t>
            </a:r>
            <a:r>
              <a:rPr lang="cs-CZ" dirty="0">
                <a:solidFill>
                  <a:sysClr val="windowText" lastClr="000000"/>
                </a:solidFill>
              </a:rPr>
              <a:t>í </a:t>
            </a:r>
            <a:r>
              <a:rPr lang="cs-CZ" dirty="0" err="1">
                <a:solidFill>
                  <a:sysClr val="windowText" lastClr="000000"/>
                </a:solidFill>
              </a:rPr>
              <a:t>friend</a:t>
            </a:r>
            <a:r>
              <a:rPr lang="cs-CZ" dirty="0">
                <a:solidFill>
                  <a:sysClr val="windowText" lastClr="000000"/>
                </a:solidFill>
              </a:rPr>
              <a:t> </a:t>
            </a:r>
            <a:r>
              <a:rPr lang="cs-CZ" dirty="0" err="1">
                <a:solidFill>
                  <a:sysClr val="windowText" lastClr="000000"/>
                </a:solidFill>
              </a:rPr>
              <a:t>class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endParaRPr lang="cs-CZ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8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cs-CZ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Použití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AD770CD-B6AB-FA6F-3BE5-D0CF00FB4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498494" cy="1775991"/>
          </a:xfrm>
        </p:spPr>
        <p:txBody>
          <a:bodyPr/>
          <a:lstStyle/>
          <a:p>
            <a:r>
              <a:rPr lang="cs-CZ" dirty="0"/>
              <a:t>Kdy se hodí?</a:t>
            </a:r>
          </a:p>
          <a:p>
            <a:pPr lvl="1"/>
            <a:r>
              <a:rPr lang="cs-CZ" dirty="0" err="1"/>
              <a:t>Undo</a:t>
            </a:r>
            <a:r>
              <a:rPr lang="cs-CZ" dirty="0"/>
              <a:t>/</a:t>
            </a:r>
            <a:r>
              <a:rPr lang="cs-CZ" dirty="0" err="1"/>
              <a:t>Redo</a:t>
            </a:r>
            <a:endParaRPr lang="cs-CZ" dirty="0"/>
          </a:p>
          <a:p>
            <a:pPr lvl="1"/>
            <a:r>
              <a:rPr lang="cs-CZ" dirty="0"/>
              <a:t>Zachování Single </a:t>
            </a:r>
            <a:r>
              <a:rPr lang="cs-CZ" dirty="0" err="1"/>
              <a:t>responsibility</a:t>
            </a:r>
            <a:r>
              <a:rPr lang="cs-CZ" dirty="0"/>
              <a:t>  a </a:t>
            </a:r>
            <a:r>
              <a:rPr lang="cs-CZ" dirty="0" err="1"/>
              <a:t>Encapsulation</a:t>
            </a:r>
            <a:endParaRPr lang="cs-CZ" dirty="0"/>
          </a:p>
          <a:p>
            <a:pPr lvl="1"/>
            <a:r>
              <a:rPr lang="cs-CZ" dirty="0"/>
              <a:t>Uchování historie objektu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EDD4C883-35D9-A63F-9C72-708C5116320E}"/>
              </a:ext>
            </a:extLst>
          </p:cNvPr>
          <p:cNvSpPr txBox="1"/>
          <p:nvPr/>
        </p:nvSpPr>
        <p:spPr>
          <a:xfrm>
            <a:off x="838199" y="3601616"/>
            <a:ext cx="10498495" cy="2066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Použití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Textov</a:t>
            </a: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 editory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Databázové transakce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Saving</a:t>
            </a: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mechanika v počítačových hrách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UI</a:t>
            </a:r>
          </a:p>
        </p:txBody>
      </p:sp>
    </p:spTree>
    <p:extLst>
      <p:ext uri="{BB962C8B-B14F-4D97-AF65-F5344CB8AC3E}">
        <p14:creationId xmlns:p14="http://schemas.microsoft.com/office/powerpoint/2010/main" val="385773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cs-CZ" sz="3200" dirty="0">
                <a:solidFill>
                  <a:schemeClr val="bg1"/>
                </a:solidFill>
              </a:rPr>
              <a:t>Výhody vs. Nevýhody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AD770CD-B6AB-FA6F-3BE5-D0CF00FB4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37653" cy="4351338"/>
          </a:xfrm>
        </p:spPr>
        <p:txBody>
          <a:bodyPr/>
          <a:lstStyle/>
          <a:p>
            <a:r>
              <a:rPr lang="cs-CZ" dirty="0"/>
              <a:t>Zachování </a:t>
            </a:r>
            <a:r>
              <a:rPr lang="cs-CZ" dirty="0" err="1"/>
              <a:t>encapsulace</a:t>
            </a:r>
            <a:endParaRPr lang="cs-CZ" dirty="0"/>
          </a:p>
          <a:p>
            <a:r>
              <a:rPr lang="cs-CZ" dirty="0"/>
              <a:t>Zjednodušení </a:t>
            </a:r>
            <a:r>
              <a:rPr lang="cs-CZ" dirty="0" err="1"/>
              <a:t>Originatora</a:t>
            </a:r>
            <a:r>
              <a:rPr lang="cs-CZ" dirty="0"/>
              <a:t> (uchování vnitřního stavu vně)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0C9A179F-FA41-E79C-0502-EFF03DE8574E}"/>
              </a:ext>
            </a:extLst>
          </p:cNvPr>
          <p:cNvSpPr txBox="1"/>
          <p:nvPr/>
        </p:nvSpPr>
        <p:spPr>
          <a:xfrm>
            <a:off x="6096000" y="1825625"/>
            <a:ext cx="56045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/>
              <a:t>Cena Mementa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/>
              <a:t>Definice úzkého a širokého rozhraní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/>
              <a:t>Skrytá cena uchování Mementa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/>
              <a:t>Sledování životního cyklu Mementa</a:t>
            </a:r>
          </a:p>
        </p:txBody>
      </p:sp>
    </p:spTree>
    <p:extLst>
      <p:ext uri="{BB962C8B-B14F-4D97-AF65-F5344CB8AC3E}">
        <p14:creationId xmlns:p14="http://schemas.microsoft.com/office/powerpoint/2010/main" val="2945410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87229FD-BB02-F7DF-A4A5-73853A385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Motivace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Zástupný obsah 4" descr="Obsah obrázku diagram&#10;&#10;Popis byl vytvořen automaticky">
            <a:extLst>
              <a:ext uri="{FF2B5EF4-FFF2-40B4-BE49-F238E27FC236}">
                <a16:creationId xmlns:a16="http://schemas.microsoft.com/office/drawing/2014/main" id="{C9D12676-2AE6-EBCA-DDA1-7BFC148206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021" y="2463800"/>
            <a:ext cx="9233958" cy="3640667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8CDB3197-0B78-6FD7-CEC7-98A81B43A374}"/>
              </a:ext>
            </a:extLst>
          </p:cNvPr>
          <p:cNvSpPr txBox="1"/>
          <p:nvPr/>
        </p:nvSpPr>
        <p:spPr>
          <a:xfrm>
            <a:off x="1253067" y="1601169"/>
            <a:ext cx="98298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k-SK" sz="2000" i="1" dirty="0"/>
              <a:t>„Bez porušení </a:t>
            </a:r>
            <a:r>
              <a:rPr lang="sk-SK" sz="2000" i="1" dirty="0" err="1"/>
              <a:t>zapouzdření</a:t>
            </a:r>
            <a:r>
              <a:rPr lang="sk-SK" sz="2000" i="1" dirty="0"/>
              <a:t> zachytí a </a:t>
            </a:r>
            <a:r>
              <a:rPr lang="sk-SK" sz="2000" i="1" dirty="0" err="1"/>
              <a:t>externalizuje</a:t>
            </a:r>
            <a:r>
              <a:rPr lang="sk-SK" sz="2000" i="1" dirty="0"/>
              <a:t> </a:t>
            </a:r>
            <a:r>
              <a:rPr lang="sk-SK" sz="2000" i="1" dirty="0" err="1"/>
              <a:t>vnitřní</a:t>
            </a:r>
            <a:r>
              <a:rPr lang="sk-SK" sz="2000" i="1" dirty="0"/>
              <a:t> stav objektu tak, aby </a:t>
            </a:r>
            <a:r>
              <a:rPr lang="sk-SK" sz="2000" i="1" dirty="0" err="1"/>
              <a:t>bylo</a:t>
            </a:r>
            <a:r>
              <a:rPr lang="sk-SK" sz="2000" i="1" dirty="0"/>
              <a:t> možné objekt </a:t>
            </a:r>
            <a:r>
              <a:rPr lang="sk-SK" sz="2000" i="1" dirty="0" err="1"/>
              <a:t>později</a:t>
            </a:r>
            <a:r>
              <a:rPr lang="sk-SK" sz="2000" i="1" dirty="0"/>
              <a:t> </a:t>
            </a:r>
            <a:r>
              <a:rPr lang="sk-SK" sz="2000" i="1" dirty="0" err="1"/>
              <a:t>obnovit</a:t>
            </a:r>
            <a:r>
              <a:rPr lang="sk-SK" sz="2000" i="1" dirty="0"/>
              <a:t> do tohoto stavu.“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3411148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sk-SK" sz="3200" b="0" i="0" dirty="0" err="1">
                <a:solidFill>
                  <a:srgbClr val="ECECEC"/>
                </a:solidFill>
                <a:effectLst/>
              </a:rPr>
              <a:t>Vztahy</a:t>
            </a:r>
            <a:r>
              <a:rPr lang="sk-SK" sz="3200" b="0" i="0" dirty="0">
                <a:solidFill>
                  <a:srgbClr val="ECECEC"/>
                </a:solidFill>
                <a:effectLst/>
              </a:rPr>
              <a:t> s </a:t>
            </a:r>
            <a:r>
              <a:rPr lang="sk-SK" sz="3200" b="0" i="0" dirty="0" err="1">
                <a:solidFill>
                  <a:srgbClr val="ECECEC"/>
                </a:solidFill>
                <a:effectLst/>
              </a:rPr>
              <a:t>ostatními</a:t>
            </a:r>
            <a:r>
              <a:rPr lang="sk-SK" sz="3200" b="0" i="0" dirty="0">
                <a:solidFill>
                  <a:srgbClr val="ECECEC"/>
                </a:solidFill>
                <a:effectLst/>
              </a:rPr>
              <a:t> vzory</a:t>
            </a:r>
            <a:endParaRPr lang="en-US" sz="3200" kern="12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AD770CD-B6AB-FA6F-3BE5-D0CF00FB4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93400" cy="4351338"/>
          </a:xfrm>
        </p:spPr>
        <p:txBody>
          <a:bodyPr/>
          <a:lstStyle/>
          <a:p>
            <a:r>
              <a:rPr lang="cs-CZ" dirty="0" err="1"/>
              <a:t>Command</a:t>
            </a:r>
            <a:r>
              <a:rPr lang="cs-CZ" dirty="0"/>
              <a:t> a Memento m</a:t>
            </a:r>
            <a:r>
              <a:rPr lang="sk-SK" dirty="0" err="1"/>
              <a:t>ůžeme</a:t>
            </a:r>
            <a:r>
              <a:rPr lang="sk-SK" dirty="0"/>
              <a:t> </a:t>
            </a:r>
            <a:r>
              <a:rPr lang="sk-SK" dirty="0" err="1"/>
              <a:t>společně</a:t>
            </a:r>
            <a:r>
              <a:rPr lang="sk-SK" dirty="0"/>
              <a:t> </a:t>
            </a:r>
            <a:r>
              <a:rPr lang="sk-SK" dirty="0" err="1"/>
              <a:t>použít</a:t>
            </a:r>
            <a:r>
              <a:rPr lang="sk-SK" dirty="0"/>
              <a:t> </a:t>
            </a:r>
            <a:r>
              <a:rPr lang="sk-SK" dirty="0" err="1"/>
              <a:t>při</a:t>
            </a:r>
            <a:r>
              <a:rPr lang="sk-SK" dirty="0"/>
              <a:t> </a:t>
            </a:r>
            <a:r>
              <a:rPr lang="sk-SK" dirty="0" err="1"/>
              <a:t>implementaci</a:t>
            </a:r>
            <a:r>
              <a:rPr lang="sk-SK" dirty="0"/>
              <a:t> „</a:t>
            </a:r>
            <a:r>
              <a:rPr lang="sk-SK" dirty="0" err="1"/>
              <a:t>undo</a:t>
            </a:r>
            <a:r>
              <a:rPr lang="sk-SK" dirty="0"/>
              <a:t>“</a:t>
            </a:r>
          </a:p>
          <a:p>
            <a:r>
              <a:rPr lang="sk-SK" dirty="0"/>
              <a:t>Spolu s </a:t>
            </a:r>
            <a:r>
              <a:rPr lang="sk-SK" dirty="0" err="1"/>
              <a:t>Iterator</a:t>
            </a:r>
            <a:r>
              <a:rPr lang="en-GB" dirty="0" err="1"/>
              <a:t>em</a:t>
            </a:r>
            <a:r>
              <a:rPr lang="sk-SK" dirty="0"/>
              <a:t> </a:t>
            </a:r>
            <a:r>
              <a:rPr lang="cs-CZ" dirty="0"/>
              <a:t>m</a:t>
            </a:r>
            <a:r>
              <a:rPr lang="sk-SK" dirty="0" err="1"/>
              <a:t>ůžeme</a:t>
            </a:r>
            <a:r>
              <a:rPr lang="sk-SK" dirty="0"/>
              <a:t> </a:t>
            </a:r>
            <a:r>
              <a:rPr lang="sk-SK" dirty="0" err="1"/>
              <a:t>zachytit</a:t>
            </a:r>
            <a:r>
              <a:rPr lang="sk-SK" dirty="0"/>
              <a:t> </a:t>
            </a:r>
            <a:r>
              <a:rPr lang="sk-SK" dirty="0" err="1"/>
              <a:t>aktuální</a:t>
            </a:r>
            <a:r>
              <a:rPr lang="sk-SK" dirty="0"/>
              <a:t> </a:t>
            </a:r>
            <a:r>
              <a:rPr lang="sk-SK" dirty="0" err="1"/>
              <a:t>iteraci</a:t>
            </a:r>
            <a:r>
              <a:rPr lang="sk-SK" dirty="0"/>
              <a:t> a </a:t>
            </a:r>
            <a:r>
              <a:rPr lang="sk-SK" dirty="0" err="1"/>
              <a:t>při</a:t>
            </a:r>
            <a:r>
              <a:rPr lang="sk-SK" dirty="0"/>
              <a:t> nutnosti </a:t>
            </a:r>
            <a:r>
              <a:rPr lang="sk-SK" dirty="0" err="1"/>
              <a:t>rollbacknout</a:t>
            </a:r>
            <a:endParaRPr lang="sk-SK" dirty="0"/>
          </a:p>
          <a:p>
            <a:r>
              <a:rPr lang="sk-SK" dirty="0" err="1"/>
              <a:t>Někdy</a:t>
            </a:r>
            <a:r>
              <a:rPr lang="sk-SK" dirty="0"/>
              <a:t> je </a:t>
            </a:r>
            <a:r>
              <a:rPr lang="sk-SK" dirty="0" err="1"/>
              <a:t>jednodušší</a:t>
            </a:r>
            <a:r>
              <a:rPr lang="sk-SK" dirty="0"/>
              <a:t> </a:t>
            </a:r>
            <a:r>
              <a:rPr lang="sk-SK" dirty="0" err="1"/>
              <a:t>použít</a:t>
            </a:r>
            <a:r>
              <a:rPr lang="sk-SK" dirty="0"/>
              <a:t> Prototype</a:t>
            </a:r>
          </a:p>
        </p:txBody>
      </p:sp>
    </p:spTree>
    <p:extLst>
      <p:ext uri="{BB962C8B-B14F-4D97-AF65-F5344CB8AC3E}">
        <p14:creationId xmlns:p14="http://schemas.microsoft.com/office/powerpoint/2010/main" val="874482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cs-CZ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Shrnutí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AD770CD-B6AB-FA6F-3BE5-D0CF00FB4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753" y="1854910"/>
            <a:ext cx="10498494" cy="2082608"/>
          </a:xfrm>
        </p:spPr>
        <p:txBody>
          <a:bodyPr/>
          <a:lstStyle/>
          <a:p>
            <a:r>
              <a:rPr lang="en-US" dirty="0" err="1"/>
              <a:t>Zachycen</a:t>
            </a:r>
            <a:r>
              <a:rPr lang="cs-CZ" dirty="0"/>
              <a:t>í vnitřního stavu objektu, aby ho bylo možné později tento stav obnovit, bez porušení </a:t>
            </a:r>
            <a:r>
              <a:rPr lang="cs-CZ" dirty="0" err="1"/>
              <a:t>encapsulace</a:t>
            </a:r>
            <a:endParaRPr lang="cs-CZ" dirty="0"/>
          </a:p>
          <a:p>
            <a:r>
              <a:rPr lang="cs-CZ" dirty="0"/>
              <a:t>3 hlavní komponenty: </a:t>
            </a:r>
            <a:r>
              <a:rPr lang="cs-CZ" dirty="0" err="1"/>
              <a:t>Originator</a:t>
            </a:r>
            <a:r>
              <a:rPr lang="cs-CZ" dirty="0"/>
              <a:t>, Memento a </a:t>
            </a:r>
            <a:r>
              <a:rPr lang="cs-CZ" dirty="0" err="1"/>
              <a:t>Caretaker</a:t>
            </a:r>
            <a:endParaRPr lang="cs-CZ" dirty="0"/>
          </a:p>
          <a:p>
            <a:r>
              <a:rPr lang="cs-CZ" dirty="0"/>
              <a:t>Implementace pomocí </a:t>
            </a:r>
            <a:r>
              <a:rPr lang="cs-CZ" dirty="0" err="1"/>
              <a:t>nested</a:t>
            </a:r>
            <a:r>
              <a:rPr lang="cs-CZ" dirty="0"/>
              <a:t> tříd nebo interface</a:t>
            </a:r>
          </a:p>
        </p:txBody>
      </p:sp>
    </p:spTree>
    <p:extLst>
      <p:ext uri="{BB962C8B-B14F-4D97-AF65-F5344CB8AC3E}">
        <p14:creationId xmlns:p14="http://schemas.microsoft.com/office/powerpoint/2010/main" val="293468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17A504-EA6E-A1C1-0849-1F8B24E85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49564"/>
            <a:ext cx="12192000" cy="1325563"/>
          </a:xfrm>
          <a:solidFill>
            <a:schemeClr val="tx1"/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396406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48FBD0-9771-CFBA-F51B-8FD6CF3E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cs-CZ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Zdroje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AD770CD-B6AB-FA6F-3BE5-D0CF00FB4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498494" cy="4351338"/>
          </a:xfrm>
        </p:spPr>
        <p:txBody>
          <a:bodyPr/>
          <a:lstStyle/>
          <a:p>
            <a:r>
              <a:rPr lang="cs-CZ" i="1" dirty="0"/>
              <a:t>Design </a:t>
            </a:r>
            <a:r>
              <a:rPr lang="cs-CZ" i="1" dirty="0" err="1"/>
              <a:t>patterns</a:t>
            </a:r>
            <a:r>
              <a:rPr lang="cs-CZ" i="1" dirty="0"/>
              <a:t>: </a:t>
            </a:r>
            <a:r>
              <a:rPr lang="cs-CZ" i="1" dirty="0" err="1"/>
              <a:t>elements</a:t>
            </a:r>
            <a:r>
              <a:rPr lang="cs-CZ" i="1" dirty="0"/>
              <a:t> </a:t>
            </a:r>
            <a:r>
              <a:rPr lang="cs-CZ" i="1" dirty="0" err="1"/>
              <a:t>of</a:t>
            </a:r>
            <a:r>
              <a:rPr lang="cs-CZ" i="1" dirty="0"/>
              <a:t> </a:t>
            </a:r>
            <a:r>
              <a:rPr lang="cs-CZ" i="1" dirty="0" err="1"/>
              <a:t>reusable</a:t>
            </a:r>
            <a:r>
              <a:rPr lang="cs-CZ" i="1" dirty="0"/>
              <a:t> </a:t>
            </a:r>
            <a:r>
              <a:rPr lang="cs-CZ" i="1" dirty="0" err="1"/>
              <a:t>object-oriented</a:t>
            </a:r>
            <a:r>
              <a:rPr lang="cs-CZ" i="1" dirty="0"/>
              <a:t> software</a:t>
            </a:r>
            <a:r>
              <a:rPr lang="cs-CZ" dirty="0"/>
              <a:t> ( </a:t>
            </a:r>
            <a:r>
              <a:rPr lang="cs-CZ" dirty="0">
                <a:hlinkClick r:id="rId2"/>
              </a:rPr>
              <a:t>http://www.javier8a.com/itc/bd1/articulo.pdf</a:t>
            </a:r>
            <a:r>
              <a:rPr lang="cs-CZ" dirty="0"/>
              <a:t> )</a:t>
            </a:r>
          </a:p>
          <a:p>
            <a:r>
              <a:rPr lang="cs-CZ" dirty="0">
                <a:hlinkClick r:id="rId3"/>
              </a:rPr>
              <a:t>https://refactoring.guru/design-patterns/memento</a:t>
            </a:r>
            <a:endParaRPr lang="cs-CZ" dirty="0"/>
          </a:p>
          <a:p>
            <a:r>
              <a:rPr lang="cs-CZ" dirty="0">
                <a:hlinkClick r:id="rId4"/>
              </a:rPr>
              <a:t>https://www.tutorialspoint.com/design_pattern/memento_pattern.htm</a:t>
            </a:r>
            <a:endParaRPr lang="cs-CZ" dirty="0"/>
          </a:p>
          <a:p>
            <a:r>
              <a:rPr lang="cs-CZ" dirty="0">
                <a:hlinkClick r:id="rId5"/>
              </a:rPr>
              <a:t>https://en.wikipedia.org/wiki/Memento_pattern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8625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87229FD-BB02-F7DF-A4A5-73853A385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Motivace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6D7065F-BD83-251A-5109-839209252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132872" cy="344446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Editor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StringBuilder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text;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Font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size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Style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style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Write(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s) { }</a:t>
            </a:r>
          </a:p>
          <a:p>
            <a:pPr marL="0" indent="0">
              <a:buNone/>
            </a:pPr>
            <a:r>
              <a:rPr lang="fr-FR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fr-FR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fr-FR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fr-FR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fr-FR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SetFont(Font font) { }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SetSize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int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size) { }</a:t>
            </a:r>
          </a:p>
          <a:p>
            <a:pPr marL="0" indent="0">
              <a:buNone/>
            </a:pPr>
            <a:r>
              <a:rPr lang="pl-PL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pl-PL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pl-PL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pl-PL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pl-PL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SetStyle(Style style) { }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396B256-56F3-56A7-4826-5A7B38B653DE}"/>
              </a:ext>
            </a:extLst>
          </p:cNvPr>
          <p:cNvSpPr txBox="1"/>
          <p:nvPr/>
        </p:nvSpPr>
        <p:spPr>
          <a:xfrm>
            <a:off x="7532313" y="1825624"/>
            <a:ext cx="4118914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Main(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[]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args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Editor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Editor();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editor.Write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"Hello"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editor.SetSize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(18);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editor.SetStyle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Style.Bold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editor.Write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“</a:t>
            </a:r>
            <a:r>
              <a:rPr lang="en-US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 world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editor.SetFont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Font.ComicSans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3" name="TextovéPole 6">
            <a:extLst>
              <a:ext uri="{FF2B5EF4-FFF2-40B4-BE49-F238E27FC236}">
                <a16:creationId xmlns:a16="http://schemas.microsoft.com/office/drawing/2014/main" id="{92EAF50E-2E22-AC04-2A5A-3201FD4FD78C}"/>
              </a:ext>
            </a:extLst>
          </p:cNvPr>
          <p:cNvSpPr txBox="1"/>
          <p:nvPr/>
        </p:nvSpPr>
        <p:spPr>
          <a:xfrm>
            <a:off x="7532313" y="5358532"/>
            <a:ext cx="3095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rgbClr val="FF0000"/>
                </a:solidFill>
              </a:rPr>
              <a:t>Jak uložit stav?</a:t>
            </a:r>
          </a:p>
        </p:txBody>
      </p:sp>
    </p:spTree>
    <p:extLst>
      <p:ext uri="{BB962C8B-B14F-4D97-AF65-F5344CB8AC3E}">
        <p14:creationId xmlns:p14="http://schemas.microsoft.com/office/powerpoint/2010/main" val="300211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87229FD-BB02-F7DF-A4A5-73853A385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sk-SK" sz="3200" dirty="0">
                <a:solidFill>
                  <a:schemeClr val="bg1"/>
                </a:solidFill>
              </a:rPr>
              <a:t>Z</a:t>
            </a:r>
            <a:r>
              <a:rPr lang="en-US" sz="3200" dirty="0">
                <a:solidFill>
                  <a:schemeClr val="bg1"/>
                </a:solidFill>
              </a:rPr>
              <a:t>p</a:t>
            </a:r>
            <a:r>
              <a:rPr lang="cs-CZ" sz="3200" dirty="0" err="1">
                <a:solidFill>
                  <a:schemeClr val="bg1"/>
                </a:solidFill>
              </a:rPr>
              <a:t>řistupnění</a:t>
            </a:r>
            <a:r>
              <a:rPr lang="cs-CZ" sz="3200" dirty="0">
                <a:solidFill>
                  <a:schemeClr val="bg1"/>
                </a:solidFill>
              </a:rPr>
              <a:t> stavu veřejně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6D7065F-BD83-251A-5109-839209252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132872" cy="234516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Editor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strike="sngStrike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StringBuilder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text;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Font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size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Style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style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8000"/>
                </a:solidFill>
                <a:latin typeface="Cascadia Mono" panose="020B0609020000020004" pitchFamily="49" charset="0"/>
              </a:rPr>
              <a:t>//...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396B256-56F3-56A7-4826-5A7B38B653DE}"/>
              </a:ext>
            </a:extLst>
          </p:cNvPr>
          <p:cNvSpPr txBox="1"/>
          <p:nvPr/>
        </p:nvSpPr>
        <p:spPr>
          <a:xfrm>
            <a:off x="7532313" y="1825624"/>
            <a:ext cx="4118914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Main(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[]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args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Editor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Editor();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editor.Write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"Hello"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editor.SetSize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(18);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editor.SetStyle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Style.Bold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State snapshot =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State(editor);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editor.Write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“</a:t>
            </a:r>
            <a:r>
              <a:rPr lang="en-US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 world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editor.SetFont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Font.ComicSans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snapshot.Undo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(editor);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7818E38D-26F2-E917-BA08-2101B79B4567}"/>
              </a:ext>
            </a:extLst>
          </p:cNvPr>
          <p:cNvSpPr txBox="1"/>
          <p:nvPr/>
        </p:nvSpPr>
        <p:spPr>
          <a:xfrm>
            <a:off x="838200" y="4411861"/>
            <a:ext cx="6132872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8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State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StringBuilder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text;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Font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size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Style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style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State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(Editor editor)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 }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Undo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(Editor editor) {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2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FA022077-A146-3322-5E1D-B08F35F7E260}"/>
              </a:ext>
            </a:extLst>
          </p:cNvPr>
          <p:cNvSpPr txBox="1"/>
          <p:nvPr/>
        </p:nvSpPr>
        <p:spPr>
          <a:xfrm>
            <a:off x="7532313" y="5358532"/>
            <a:ext cx="3095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>
                <a:solidFill>
                  <a:srgbClr val="FF0000"/>
                </a:solidFill>
              </a:rPr>
              <a:t>Porušili jsme </a:t>
            </a:r>
            <a:r>
              <a:rPr lang="cs-CZ" sz="2000" dirty="0" err="1">
                <a:solidFill>
                  <a:srgbClr val="FF0000"/>
                </a:solidFill>
              </a:rPr>
              <a:t>encapsulaci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8" name="Řečová bublina: obdélníkový bublinový popisek se zakulacenými rohy 7">
            <a:extLst>
              <a:ext uri="{FF2B5EF4-FFF2-40B4-BE49-F238E27FC236}">
                <a16:creationId xmlns:a16="http://schemas.microsoft.com/office/drawing/2014/main" id="{EA2F0786-1C1B-1AA2-3473-448EC8C7F5A8}"/>
              </a:ext>
            </a:extLst>
          </p:cNvPr>
          <p:cNvSpPr/>
          <p:nvPr/>
        </p:nvSpPr>
        <p:spPr>
          <a:xfrm>
            <a:off x="3023119" y="1629380"/>
            <a:ext cx="2699658" cy="475862"/>
          </a:xfrm>
          <a:prstGeom prst="wedgeRoundRectCallout">
            <a:avLst>
              <a:gd name="adj1" fmla="val -88921"/>
              <a:gd name="adj2" fmla="val 121324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err="1">
                <a:solidFill>
                  <a:sysClr val="windowText" lastClr="000000"/>
                </a:solidFill>
              </a:rPr>
              <a:t>Private</a:t>
            </a:r>
            <a:r>
              <a:rPr lang="cs-CZ" sz="1400" dirty="0">
                <a:solidFill>
                  <a:sysClr val="windowText" lastClr="000000"/>
                </a:solidFill>
              </a:rPr>
              <a:t> členy  změníme na public</a:t>
            </a:r>
          </a:p>
        </p:txBody>
      </p:sp>
    </p:spTree>
    <p:extLst>
      <p:ext uri="{BB962C8B-B14F-4D97-AF65-F5344CB8AC3E}">
        <p14:creationId xmlns:p14="http://schemas.microsoft.com/office/powerpoint/2010/main" val="323086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6" grpId="0" animBg="1"/>
      <p:bldP spid="5" grpId="0" animBg="1"/>
      <p:bldP spid="7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87229FD-BB02-F7DF-A4A5-73853A385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cs-CZ" sz="3200" dirty="0">
                <a:solidFill>
                  <a:schemeClr val="bg1"/>
                </a:solidFill>
              </a:rPr>
              <a:t>Úprava třídy </a:t>
            </a:r>
            <a:r>
              <a:rPr lang="en-US" sz="3200" dirty="0">
                <a:solidFill>
                  <a:schemeClr val="bg1"/>
                </a:solidFill>
              </a:rPr>
              <a:t>E</a:t>
            </a:r>
            <a:r>
              <a:rPr lang="cs-CZ" sz="3200" dirty="0" err="1">
                <a:solidFill>
                  <a:schemeClr val="bg1"/>
                </a:solidFill>
              </a:rPr>
              <a:t>ditor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6D7065F-BD83-251A-5109-839209252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132872" cy="4380624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Editor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StringBuilder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text;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Font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size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Style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style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List&lt;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StringBuilder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&gt;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texts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List&lt;Font&gt;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fonts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List&lt;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&gt;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sizes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List&lt;Style&gt;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styles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Save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 { }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Undo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 { }</a:t>
            </a:r>
          </a:p>
          <a:p>
            <a:pPr marL="0" indent="0"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7396B256-56F3-56A7-4826-5A7B38B653DE}"/>
              </a:ext>
            </a:extLst>
          </p:cNvPr>
          <p:cNvSpPr txBox="1"/>
          <p:nvPr/>
        </p:nvSpPr>
        <p:spPr>
          <a:xfrm>
            <a:off x="7532313" y="1825624"/>
            <a:ext cx="4118914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Main(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[]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args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Editor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Editor();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editor.Write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"Hello"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editor.SetSize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(18);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editor.SetStyle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Style.Bold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editor.Save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editor.Write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“</a:t>
            </a:r>
            <a:r>
              <a:rPr lang="en-US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 world</a:t>
            </a:r>
            <a:r>
              <a:rPr lang="cs-CZ" sz="1200" dirty="0">
                <a:solidFill>
                  <a:srgbClr val="A31515"/>
                </a:solidFill>
                <a:latin typeface="Cascadia Mono" panose="020B0609020000020004" pitchFamily="49" charset="0"/>
              </a:rPr>
              <a:t>"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editor.SetFont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Font.ComicSans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editor.Undo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3BE9CB10-574F-BDA8-0412-B3E53ACECD52}"/>
              </a:ext>
            </a:extLst>
          </p:cNvPr>
          <p:cNvSpPr txBox="1"/>
          <p:nvPr/>
        </p:nvSpPr>
        <p:spPr>
          <a:xfrm>
            <a:off x="7532313" y="5358532"/>
            <a:ext cx="3095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rgbClr val="FF0000"/>
                </a:solidFill>
              </a:rPr>
              <a:t>Porušili jsme S</a:t>
            </a:r>
            <a:r>
              <a:rPr lang="en-US" sz="2000" dirty="0">
                <a:solidFill>
                  <a:srgbClr val="FF0000"/>
                </a:solidFill>
              </a:rPr>
              <a:t>ingle responsibility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5" name="Řečová bublina: obdélníkový bublinový popisek se zakulacenými rohy 4">
            <a:extLst>
              <a:ext uri="{FF2B5EF4-FFF2-40B4-BE49-F238E27FC236}">
                <a16:creationId xmlns:a16="http://schemas.microsoft.com/office/drawing/2014/main" id="{57700A17-C352-ADEB-1D98-653D04E830FD}"/>
              </a:ext>
            </a:extLst>
          </p:cNvPr>
          <p:cNvSpPr/>
          <p:nvPr/>
        </p:nvSpPr>
        <p:spPr>
          <a:xfrm>
            <a:off x="4508491" y="1950098"/>
            <a:ext cx="1828801" cy="438539"/>
          </a:xfrm>
          <a:prstGeom prst="wedgeRoundRectCallout">
            <a:avLst>
              <a:gd name="adj1" fmla="val -135119"/>
              <a:gd name="adj2" fmla="val -3954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>
                <a:solidFill>
                  <a:sysClr val="windowText" lastClr="000000"/>
                </a:solidFill>
              </a:rPr>
              <a:t>Editor dělá vše</a:t>
            </a:r>
          </a:p>
        </p:txBody>
      </p:sp>
    </p:spTree>
    <p:extLst>
      <p:ext uri="{BB962C8B-B14F-4D97-AF65-F5344CB8AC3E}">
        <p14:creationId xmlns:p14="http://schemas.microsoft.com/office/powerpoint/2010/main" val="48210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6" grpId="0" animBg="1"/>
      <p:bldP spid="3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730F196-5C46-F43A-5C60-B54CFEA2A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Struktura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Zástupný obsah 4" descr="Obsah obrázku diagram&#10;&#10;Popis byl vytvořen automaticky">
            <a:extLst>
              <a:ext uri="{FF2B5EF4-FFF2-40B4-BE49-F238E27FC236}">
                <a16:creationId xmlns:a16="http://schemas.microsoft.com/office/drawing/2014/main" id="{FD8E2575-2BCD-6A8F-EE9A-991DC6616B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208" y="2450489"/>
            <a:ext cx="7781583" cy="276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070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730F196-5C46-F43A-5C60-B54CFEA2A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cs-CZ" sz="3200" dirty="0">
                <a:solidFill>
                  <a:schemeClr val="bg1"/>
                </a:solidFill>
              </a:rPr>
              <a:t>Účastníci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98F8703-3323-BAA3-53C2-BE456E290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75272"/>
            <a:ext cx="10515600" cy="771525"/>
          </a:xfrm>
        </p:spPr>
        <p:txBody>
          <a:bodyPr>
            <a:normAutofit/>
          </a:bodyPr>
          <a:lstStyle/>
          <a:p>
            <a:r>
              <a:rPr lang="cs-CZ" sz="2000" dirty="0"/>
              <a:t>Objekt, jehož stav chceme uchovat</a:t>
            </a:r>
          </a:p>
          <a:p>
            <a:r>
              <a:rPr lang="cs-CZ" sz="2000" dirty="0"/>
              <a:t>Vytvoří memento s informacemi potřebnými pro obnovení aktuálního stavu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5022922E-05D5-B2A6-BC12-C356012C8E87}"/>
              </a:ext>
            </a:extLst>
          </p:cNvPr>
          <p:cNvSpPr txBox="1"/>
          <p:nvPr/>
        </p:nvSpPr>
        <p:spPr>
          <a:xfrm>
            <a:off x="838200" y="1838223"/>
            <a:ext cx="4876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/>
              <a:t>Originator</a:t>
            </a:r>
            <a:endParaRPr lang="cs-CZ" sz="2800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156B5003-8628-B912-2EA1-54587512D629}"/>
              </a:ext>
            </a:extLst>
          </p:cNvPr>
          <p:cNvSpPr txBox="1"/>
          <p:nvPr/>
        </p:nvSpPr>
        <p:spPr>
          <a:xfrm>
            <a:off x="838200" y="3187984"/>
            <a:ext cx="3467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Memento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72119379-AA26-0080-9A4E-0EF4D2262099}"/>
              </a:ext>
            </a:extLst>
          </p:cNvPr>
          <p:cNvSpPr txBox="1"/>
          <p:nvPr/>
        </p:nvSpPr>
        <p:spPr>
          <a:xfrm>
            <a:off x="838200" y="3748830"/>
            <a:ext cx="1051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Objekt uchovávající informace o stavu </a:t>
            </a:r>
            <a:r>
              <a:rPr lang="cs-CZ" dirty="0" err="1"/>
              <a:t>Originator</a:t>
            </a: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Chrání přístup k uloženým informacím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err="1"/>
              <a:t>Narrow</a:t>
            </a:r>
            <a:r>
              <a:rPr lang="cs-CZ" dirty="0"/>
              <a:t>/</a:t>
            </a:r>
            <a:r>
              <a:rPr lang="cs-CZ" dirty="0" err="1"/>
              <a:t>Wide</a:t>
            </a:r>
            <a:r>
              <a:rPr lang="cs-CZ" dirty="0"/>
              <a:t> interface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4FB6E039-C079-9D02-1F34-05CA61F4DA47}"/>
              </a:ext>
            </a:extLst>
          </p:cNvPr>
          <p:cNvSpPr txBox="1"/>
          <p:nvPr/>
        </p:nvSpPr>
        <p:spPr>
          <a:xfrm>
            <a:off x="838200" y="4672160"/>
            <a:ext cx="1585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err="1"/>
              <a:t>Caretaker</a:t>
            </a:r>
            <a:endParaRPr lang="cs-CZ" sz="2800" dirty="0"/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47694ECA-FC5B-41B6-F799-DA9B1E941A28}"/>
              </a:ext>
            </a:extLst>
          </p:cNvPr>
          <p:cNvSpPr txBox="1"/>
          <p:nvPr/>
        </p:nvSpPr>
        <p:spPr>
          <a:xfrm>
            <a:off x="847640" y="5274193"/>
            <a:ext cx="10506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Žádá o Mementa/obnovení </a:t>
            </a:r>
            <a:r>
              <a:rPr lang="cs-CZ" dirty="0" err="1"/>
              <a:t>Originatoru</a:t>
            </a:r>
            <a:r>
              <a:rPr lang="cs-CZ" dirty="0"/>
              <a:t> z Mementa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Zodpovědný za ukládání Mement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Nijak nemění stav uložený v Mementu</a:t>
            </a:r>
          </a:p>
        </p:txBody>
      </p:sp>
    </p:spTree>
    <p:extLst>
      <p:ext uri="{BB962C8B-B14F-4D97-AF65-F5344CB8AC3E}">
        <p14:creationId xmlns:p14="http://schemas.microsoft.com/office/powerpoint/2010/main" val="74488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/>
      <p:bldP spid="15" grpId="0"/>
      <p:bldP spid="17" grpId="0"/>
      <p:bldP spid="18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A1383C6-48A4-BFA1-4EBE-FB3EA04F1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Interakce</a:t>
            </a:r>
          </a:p>
        </p:txBody>
      </p:sp>
      <p:pic>
        <p:nvPicPr>
          <p:cNvPr id="5" name="Zástupný obsah 4" descr="Obsah obrázku diagram&#10;&#10;Popis byl vytvořen automaticky">
            <a:extLst>
              <a:ext uri="{FF2B5EF4-FFF2-40B4-BE49-F238E27FC236}">
                <a16:creationId xmlns:a16="http://schemas.microsoft.com/office/drawing/2014/main" id="{17C7968F-2B2D-0463-9A86-D33DC43F24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522" y="1675227"/>
            <a:ext cx="7058955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3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D8D67E0-06B4-4826-15BA-198CAD57D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cs-CZ" sz="3200" dirty="0">
                <a:solidFill>
                  <a:schemeClr val="bg1"/>
                </a:solidFill>
              </a:rPr>
              <a:t>Ř</a:t>
            </a:r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ešení</a:t>
            </a:r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motiva</a:t>
            </a:r>
            <a:r>
              <a:rPr lang="cs-CZ" sz="3200" dirty="0" err="1">
                <a:solidFill>
                  <a:schemeClr val="bg1"/>
                </a:solidFill>
              </a:rPr>
              <a:t>čního</a:t>
            </a:r>
            <a:r>
              <a:rPr lang="cs-CZ" sz="3200" dirty="0">
                <a:solidFill>
                  <a:schemeClr val="bg1"/>
                </a:solidFill>
              </a:rPr>
              <a:t> příkladu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Zástupný obsah 4" descr="Obsah obrázku diagram&#10;&#10;Popis byl vytvořen automaticky">
            <a:extLst>
              <a:ext uri="{FF2B5EF4-FFF2-40B4-BE49-F238E27FC236}">
                <a16:creationId xmlns:a16="http://schemas.microsoft.com/office/drawing/2014/main" id="{5E5C986C-E226-53D4-82F4-C99F976004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710" y="1675227"/>
            <a:ext cx="5956580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37754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2899</TotalTime>
  <Words>1462</Words>
  <Application>Microsoft Office PowerPoint</Application>
  <PresentationFormat>Widescreen</PresentationFormat>
  <Paragraphs>303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Cascadia Mono</vt:lpstr>
      <vt:lpstr>Motiv Office</vt:lpstr>
      <vt:lpstr>Memento </vt:lpstr>
      <vt:lpstr>Motivace</vt:lpstr>
      <vt:lpstr>Motivace</vt:lpstr>
      <vt:lpstr>Zpřistupnění stavu veřejně</vt:lpstr>
      <vt:lpstr>Úprava třídy Editor</vt:lpstr>
      <vt:lpstr>Struktura</vt:lpstr>
      <vt:lpstr>Účastníci</vt:lpstr>
      <vt:lpstr>Interakce</vt:lpstr>
      <vt:lpstr>Řešení motivačního příkladu</vt:lpstr>
      <vt:lpstr>Implementace použitím vnořených typů </vt:lpstr>
      <vt:lpstr>Implementace použitím vnořených typů</vt:lpstr>
      <vt:lpstr>Implementace použitím vnořených typů</vt:lpstr>
      <vt:lpstr>Implementace přes rozhraní</vt:lpstr>
      <vt:lpstr>Implementace přes rozhraní</vt:lpstr>
      <vt:lpstr>Implementace s ještě striktnější encapsulací</vt:lpstr>
      <vt:lpstr>Implementace v dalších jazycích</vt:lpstr>
      <vt:lpstr>Implementace v dalších jazycích</vt:lpstr>
      <vt:lpstr>Použití</vt:lpstr>
      <vt:lpstr>Výhody vs. Nevýhody</vt:lpstr>
      <vt:lpstr>Vztahy s ostatními vzory</vt:lpstr>
      <vt:lpstr>Shrnutí</vt:lpstr>
      <vt:lpstr>Děkuji za pozornost</vt:lpstr>
      <vt:lpstr>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Memento</dc:title>
  <dc:creator>Jan Jevčák</dc:creator>
  <cp:lastModifiedBy>Filip O Zavoral</cp:lastModifiedBy>
  <cp:revision>29</cp:revision>
  <dcterms:created xsi:type="dcterms:W3CDTF">2023-03-26T10:33:02Z</dcterms:created>
  <dcterms:modified xsi:type="dcterms:W3CDTF">2025-02-19T21:23:03Z</dcterms:modified>
</cp:coreProperties>
</file>