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4" r:id="rId8"/>
    <p:sldId id="262" r:id="rId9"/>
    <p:sldId id="263" r:id="rId10"/>
    <p:sldId id="266" r:id="rId11"/>
    <p:sldId id="267" r:id="rId12"/>
    <p:sldId id="270" r:id="rId13"/>
    <p:sldId id="268" r:id="rId14"/>
    <p:sldId id="271" r:id="rId15"/>
  </p:sldIdLst>
  <p:sldSz cx="12192000" cy="6858000"/>
  <p:notesSz cx="6858000" cy="9144000"/>
  <p:defaultTextStyle>
    <a:defPPr>
      <a:defRPr lang="en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7"/>
    <p:restoredTop sz="96327"/>
  </p:normalViewPr>
  <p:slideViewPr>
    <p:cSldViewPr snapToGrid="0">
      <p:cViewPr varScale="1">
        <p:scale>
          <a:sx n="123" d="100"/>
          <a:sy n="123" d="100"/>
        </p:scale>
        <p:origin x="2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5D05E-2C08-7DC6-4A8F-83D7F91CA8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2B4BFF-41C3-BF85-404C-15A5F56C13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7E9CC-4F94-D861-59DD-417C210DB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5139F-539D-9C8E-65AC-00B233E3F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C1B19-C67D-247B-63B5-F6F3110C1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379040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8AE5F-A179-FD95-FB96-25BFF6B24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A24726-15EB-20D1-E7BB-BC71F4160B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45B90-B01C-CCFA-8AF9-3819C9962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98842-8ABA-F27A-C02F-FA39DC0DE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568F9-DE4C-3A95-E7D9-5961F3137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298220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016CC8-F9D3-49C3-F597-9F164DEF6B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3787C6-1F41-B859-C96D-E97759557E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C27DB-A524-B478-0B4A-68AB56FFE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83242-EC93-E6F7-5C19-D4A1A1998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7A0E2-C1EA-784D-40FE-EFAC78033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968382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57AE3-A21C-6ABB-95FA-B0C1568E0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CCEBB-F997-0CC4-448B-87A0AD621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BE5D7-6BFA-E50E-CFAC-A08EE115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D4884-5E5A-7F25-1957-234ED8F9A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60396-E1EC-7DB2-678F-4FFFCDC77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26975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10C52-5176-3A84-7BB7-4A8ECB115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3ED84-735A-1676-0C3D-A92391846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33E57-2806-2285-04DC-770557DF6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2EAED-AAFD-5C97-9138-0231027B4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76C90-8F9E-C0A0-97F8-00344474C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230628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26E9-A99E-9B3B-1C5A-85D359538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735F87-B9B7-E65E-F3B1-B6733DAB12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BF020-F3CC-E707-5509-12FF4063E1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140EB-B2EF-B5C6-F70D-E504CEAA2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283FCB-CD88-AA03-13FE-C47B500FC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37728B-EEC4-6227-3671-D7CD3DA6A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2848796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FDBFD-AD02-FB7D-833C-56B3ACC6D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C12599-7C9D-729C-85E5-7B53530F8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0E6628-077B-0994-C26D-568007F4B7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140D1A-0B1E-7610-2BA4-5E9FF0D45E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63DE1B-D529-4DFE-DB06-B2A23274C1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EEFF9F-E6EA-B108-B521-5982C48C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9B296A-8D3C-B38D-FEAD-B5641A79C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6177C9-1CEA-0DB0-8339-AA37FD792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78106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9C57B-E7F0-A8C5-FFA1-168F982FE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2ED6D7-4494-8075-D8D3-FB0231A6F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948712-91C3-7E05-1661-4BBE5CC6C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3706D4-A09D-21A5-A95C-56AA9012B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72396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341AA3-FC17-7F97-7D9A-9EB35BD13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453E88-5FE1-E2A0-3DED-166E012B7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9A6AB-57FB-3A42-085E-F78A3E8F3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3879880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7E360-9E8F-73A6-90A0-46A266A94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CCD89-1587-EB14-ADD3-B178A85AF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A4E216-20F9-2417-295A-B98F5DA142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D36B1A-06D5-F01C-3F5A-1AC69A1B4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3E9A5-28EE-9612-3DEC-9C74AF28F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4E2AED-7111-73AD-7FDE-E8BDF8EED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86573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D20C9-97BE-A2D4-33F4-CF6446059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468F94-FE27-DECC-1A32-8A2153AFE8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280EA0-FF0C-5B92-A0C7-5123A7C2C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26DE50-4F48-A0B4-260D-D34A90FF1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4C78D3-C00A-DBD7-D3DF-27A9B9609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4E9B8-89FD-3D6E-D5B2-87DB2550E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53357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9B94DB-F05E-BA77-2172-EC55CD3F0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AFA8E8-10A5-06AE-012D-CB14D6A73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19CF1-FCE7-7CDE-FF36-4EFC059A24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E10EA7-D4B5-CF49-9E56-F795B8C6DBE5}" type="datetimeFigureOut">
              <a:rPr lang="en-CZ" smtClean="0"/>
              <a:t>09.03.2025</a:t>
            </a:fld>
            <a:endParaRPr lang="en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4E3EA-F2BA-75F2-2802-113A58D4D8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4FE2E-76FD-9EF3-F0A0-98448FBE54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065665-2E29-284C-BE03-CCD6FCD3BC93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385292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efactoring.guru/design-patterns/facade/java/example" TargetMode="External"/><Relationship Id="rId2" Type="http://schemas.openxmlformats.org/officeDocument/2006/relationships/hyperlink" Target="https://refactoring.guru/design-patterns/facad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.oreilly.com/library/view/design-patterns-elements/0201633612/ch04.html" TargetMode="External"/><Relationship Id="rId4" Type="http://schemas.openxmlformats.org/officeDocument/2006/relationships/hyperlink" Target="https://www.geeksforgeeks.org/facade-design-pattern-introductio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06098D-6551-A252-4702-4A9FA7FABD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CZ" sz="6600" dirty="0"/>
              <a:t>Fa</a:t>
            </a:r>
            <a:r>
              <a:rPr lang="en-GB" sz="6600" dirty="0"/>
              <a:t>c</a:t>
            </a:r>
            <a:r>
              <a:rPr lang="en-CZ" sz="6600" dirty="0"/>
              <a:t>ade (fasáda)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B6F61D-05C3-0A25-C240-036CBAE7C9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CZ"/>
              <a:t>Jiří Daněk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0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8FADB3-9A63-BABB-0BBE-B7EA695C4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325563"/>
          </a:xfrm>
        </p:spPr>
        <p:txBody>
          <a:bodyPr>
            <a:normAutofit/>
          </a:bodyPr>
          <a:lstStyle/>
          <a:p>
            <a:r>
              <a:rPr lang="en-CZ" sz="5400" dirty="0"/>
              <a:t>Využití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177C6-4BE1-215A-2B0C-3D6AE8BC1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5257800" cy="42519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200" dirty="0" err="1"/>
              <a:t>oddělení</a:t>
            </a:r>
            <a:r>
              <a:rPr lang="en-GB" sz="2200" dirty="0"/>
              <a:t> </a:t>
            </a:r>
            <a:r>
              <a:rPr lang="en-GB" sz="2200" dirty="0" err="1"/>
              <a:t>logiky</a:t>
            </a:r>
            <a:r>
              <a:rPr lang="en-GB" sz="2200" dirty="0"/>
              <a:t> </a:t>
            </a:r>
            <a:r>
              <a:rPr lang="en-GB" sz="2200" dirty="0" err="1"/>
              <a:t>klientského</a:t>
            </a:r>
            <a:r>
              <a:rPr lang="en-GB" sz="2200" dirty="0"/>
              <a:t> </a:t>
            </a:r>
            <a:r>
              <a:rPr lang="en-GB" sz="2200" dirty="0" err="1"/>
              <a:t>kódu</a:t>
            </a:r>
            <a:r>
              <a:rPr lang="en-GB" sz="2200" dirty="0"/>
              <a:t> a </a:t>
            </a:r>
            <a:r>
              <a:rPr lang="en-GB" sz="2200" dirty="0" err="1"/>
              <a:t>závislostí</a:t>
            </a:r>
            <a:r>
              <a:rPr lang="en-GB" sz="2200" dirty="0"/>
              <a:t> </a:t>
            </a:r>
            <a:r>
              <a:rPr lang="en-GB" sz="2200" dirty="0" err="1"/>
              <a:t>subsystému</a:t>
            </a:r>
            <a:endParaRPr lang="en-GB" sz="2200" dirty="0"/>
          </a:p>
          <a:p>
            <a:pPr>
              <a:buFontTx/>
              <a:buChar char="-"/>
            </a:pPr>
            <a:r>
              <a:rPr lang="en-GB" sz="2200" dirty="0" err="1"/>
              <a:t>vrstvení</a:t>
            </a:r>
            <a:r>
              <a:rPr lang="en-GB" sz="2200" dirty="0"/>
              <a:t> </a:t>
            </a:r>
            <a:r>
              <a:rPr lang="en-GB" sz="2200" dirty="0" err="1"/>
              <a:t>subsystému</a:t>
            </a:r>
            <a:endParaRPr lang="en-GB" sz="2200" dirty="0"/>
          </a:p>
          <a:p>
            <a:pPr>
              <a:buFontTx/>
              <a:buChar char="-"/>
            </a:pPr>
            <a:endParaRPr lang="en-GB" sz="22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88B1566-49D7-00D0-A88C-1898C492D294}"/>
              </a:ext>
            </a:extLst>
          </p:cNvPr>
          <p:cNvSpPr txBox="1">
            <a:spLocks/>
          </p:cNvSpPr>
          <p:nvPr/>
        </p:nvSpPr>
        <p:spPr>
          <a:xfrm>
            <a:off x="6292873" y="1929384"/>
            <a:ext cx="5257800" cy="4251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200" dirty="0" err="1"/>
              <a:t>přetěžování</a:t>
            </a:r>
            <a:r>
              <a:rPr lang="en-GB" sz="2200" dirty="0"/>
              <a:t> </a:t>
            </a:r>
            <a:r>
              <a:rPr lang="en-GB" sz="2200" dirty="0" err="1"/>
              <a:t>fasády</a:t>
            </a:r>
            <a:r>
              <a:rPr lang="en-GB" sz="2200" dirty="0"/>
              <a:t> (”god object”)</a:t>
            </a:r>
          </a:p>
          <a:p>
            <a:pPr>
              <a:buFontTx/>
              <a:buChar char="-"/>
            </a:pPr>
            <a:r>
              <a:rPr lang="en-GB" sz="2200" dirty="0" err="1"/>
              <a:t>fasáda</a:t>
            </a:r>
            <a:r>
              <a:rPr lang="en-GB" sz="2200" dirty="0"/>
              <a:t> </a:t>
            </a:r>
            <a:r>
              <a:rPr lang="en-GB" sz="2200" dirty="0" err="1"/>
              <a:t>není</a:t>
            </a:r>
            <a:r>
              <a:rPr lang="en-GB" sz="2200" dirty="0"/>
              <a:t> </a:t>
            </a:r>
            <a:r>
              <a:rPr lang="en-GB" sz="2200" dirty="0" err="1"/>
              <a:t>nutná</a:t>
            </a:r>
            <a:endParaRPr lang="en-GB" sz="2200" dirty="0"/>
          </a:p>
          <a:p>
            <a:pPr>
              <a:buFontTx/>
              <a:buChar char="-"/>
            </a:pPr>
            <a:r>
              <a:rPr lang="en-GB" sz="2200" dirty="0" err="1"/>
              <a:t>subsystém</a:t>
            </a:r>
            <a:r>
              <a:rPr lang="en-GB" sz="2200" dirty="0"/>
              <a:t> o </a:t>
            </a:r>
            <a:r>
              <a:rPr lang="en-GB" sz="2200" dirty="0" err="1"/>
              <a:t>fasádě</a:t>
            </a:r>
            <a:r>
              <a:rPr lang="en-GB" sz="2200" dirty="0"/>
              <a:t> </a:t>
            </a:r>
            <a:r>
              <a:rPr lang="en-GB" sz="2200" dirty="0" err="1"/>
              <a:t>nesmí</a:t>
            </a:r>
            <a:r>
              <a:rPr lang="en-GB" sz="2200" dirty="0"/>
              <a:t> </a:t>
            </a:r>
            <a:r>
              <a:rPr lang="en-GB" sz="2200" dirty="0" err="1"/>
              <a:t>vědět</a:t>
            </a:r>
            <a:endParaRPr lang="en-GB" sz="2200" dirty="0"/>
          </a:p>
          <a:p>
            <a:pPr>
              <a:buFontTx/>
              <a:buChar char="-"/>
            </a:pPr>
            <a:r>
              <a:rPr lang="en-GB" sz="2200" dirty="0" err="1"/>
              <a:t>schovaná</a:t>
            </a:r>
            <a:r>
              <a:rPr lang="en-GB" sz="2200" dirty="0"/>
              <a:t> </a:t>
            </a:r>
            <a:r>
              <a:rPr lang="en-GB" sz="2200" dirty="0" err="1"/>
              <a:t>komplexita</a:t>
            </a:r>
            <a:endParaRPr lang="en-GB" sz="22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44CAEAB-07DC-D1B8-B511-76972418B671}"/>
              </a:ext>
            </a:extLst>
          </p:cNvPr>
          <p:cNvSpPr txBox="1">
            <a:spLocks/>
          </p:cNvSpPr>
          <p:nvPr/>
        </p:nvSpPr>
        <p:spPr>
          <a:xfrm>
            <a:off x="6349746" y="370098"/>
            <a:ext cx="5257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Z" sz="5400" dirty="0"/>
              <a:t>Na co myslet</a:t>
            </a:r>
          </a:p>
        </p:txBody>
      </p:sp>
    </p:spTree>
    <p:extLst>
      <p:ext uri="{BB962C8B-B14F-4D97-AF65-F5344CB8AC3E}">
        <p14:creationId xmlns:p14="http://schemas.microsoft.com/office/powerpoint/2010/main" val="208557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CD6DEA-9DD1-4744-3701-542F88C15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325563"/>
          </a:xfrm>
        </p:spPr>
        <p:txBody>
          <a:bodyPr>
            <a:normAutofit/>
          </a:bodyPr>
          <a:lstStyle/>
          <a:p>
            <a:r>
              <a:rPr lang="en-CZ" sz="5400" dirty="0"/>
              <a:t>Výhody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602F7-67FC-BB29-EAD1-AC650ACBD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5257800" cy="42519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200" dirty="0" err="1"/>
              <a:t>oddělení</a:t>
            </a:r>
            <a:r>
              <a:rPr lang="en-GB" sz="2200" dirty="0"/>
              <a:t> </a:t>
            </a:r>
            <a:r>
              <a:rPr lang="en-GB" sz="2200" dirty="0" err="1"/>
              <a:t>kódu</a:t>
            </a:r>
            <a:r>
              <a:rPr lang="en-GB" sz="2200" dirty="0"/>
              <a:t> od </a:t>
            </a:r>
            <a:r>
              <a:rPr lang="en-GB" sz="2200" dirty="0" err="1"/>
              <a:t>komplexity</a:t>
            </a:r>
            <a:r>
              <a:rPr lang="en-GB" sz="2200" dirty="0"/>
              <a:t> </a:t>
            </a:r>
            <a:r>
              <a:rPr lang="en-GB" sz="2200" dirty="0" err="1"/>
              <a:t>systému</a:t>
            </a:r>
            <a:endParaRPr lang="en-GB" sz="2200" dirty="0"/>
          </a:p>
          <a:p>
            <a:pPr>
              <a:buFontTx/>
              <a:buChar char="-"/>
            </a:pPr>
            <a:r>
              <a:rPr lang="en-GB" sz="2200" dirty="0" err="1"/>
              <a:t>nebrání</a:t>
            </a:r>
            <a:r>
              <a:rPr lang="en-GB" sz="2200" dirty="0"/>
              <a:t> </a:t>
            </a:r>
            <a:r>
              <a:rPr lang="en-GB" sz="2200" dirty="0" err="1"/>
              <a:t>klientovi</a:t>
            </a:r>
            <a:r>
              <a:rPr lang="en-GB" sz="2200" dirty="0"/>
              <a:t> </a:t>
            </a:r>
            <a:r>
              <a:rPr lang="en-GB" sz="2200" dirty="0" err="1"/>
              <a:t>používat</a:t>
            </a:r>
            <a:r>
              <a:rPr lang="en-GB" sz="2200" dirty="0"/>
              <a:t> subsystem</a:t>
            </a:r>
          </a:p>
          <a:p>
            <a:pPr>
              <a:buFontTx/>
              <a:buChar char="-"/>
            </a:pPr>
            <a:r>
              <a:rPr lang="en-GB" sz="2200" dirty="0" err="1"/>
              <a:t>abstrakce</a:t>
            </a:r>
            <a:endParaRPr lang="en-GB" sz="2200" dirty="0"/>
          </a:p>
          <a:p>
            <a:pPr>
              <a:buFontTx/>
              <a:buChar char="-"/>
            </a:pPr>
            <a:r>
              <a:rPr lang="en-GB" sz="2200" dirty="0" err="1"/>
              <a:t>centralizovaný</a:t>
            </a:r>
            <a:r>
              <a:rPr lang="en-GB" sz="2200" dirty="0"/>
              <a:t> bod </a:t>
            </a:r>
            <a:r>
              <a:rPr lang="en-GB" sz="2200" dirty="0" err="1"/>
              <a:t>přístupu</a:t>
            </a:r>
            <a:endParaRPr lang="en-GB" sz="2200" dirty="0"/>
          </a:p>
          <a:p>
            <a:pPr>
              <a:buFontTx/>
              <a:buChar char="-"/>
            </a:pPr>
            <a:endParaRPr lang="en-CZ" sz="22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3C55891-56A9-023A-1F35-66C112A4AFD6}"/>
              </a:ext>
            </a:extLst>
          </p:cNvPr>
          <p:cNvSpPr txBox="1">
            <a:spLocks/>
          </p:cNvSpPr>
          <p:nvPr/>
        </p:nvSpPr>
        <p:spPr>
          <a:xfrm>
            <a:off x="6180582" y="370098"/>
            <a:ext cx="5257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Z" sz="5400" dirty="0"/>
              <a:t>Nevýhody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A740CF2-B4A0-2530-C18C-785FA8A89F79}"/>
              </a:ext>
            </a:extLst>
          </p:cNvPr>
          <p:cNvSpPr txBox="1">
            <a:spLocks/>
          </p:cNvSpPr>
          <p:nvPr/>
        </p:nvSpPr>
        <p:spPr>
          <a:xfrm>
            <a:off x="6180582" y="1929384"/>
            <a:ext cx="5257800" cy="4251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GB" sz="2200" dirty="0" err="1"/>
              <a:t>malý</a:t>
            </a:r>
            <a:r>
              <a:rPr lang="en-GB" sz="2200" dirty="0"/>
              <a:t> overhead¨</a:t>
            </a:r>
          </a:p>
          <a:p>
            <a:pPr>
              <a:buFontTx/>
              <a:buChar char="-"/>
            </a:pPr>
            <a:r>
              <a:rPr lang="en-GB" sz="2200" dirty="0" err="1"/>
              <a:t>kód</a:t>
            </a:r>
            <a:r>
              <a:rPr lang="en-GB" sz="2200" dirty="0"/>
              <a:t> </a:t>
            </a:r>
            <a:r>
              <a:rPr lang="en-GB" sz="2200" dirty="0" err="1"/>
              <a:t>navíc</a:t>
            </a:r>
            <a:endParaRPr lang="en-GB" sz="2200" dirty="0"/>
          </a:p>
          <a:p>
            <a:pPr>
              <a:buFontTx/>
              <a:buChar char="-"/>
            </a:pPr>
            <a:r>
              <a:rPr lang="en-GB" sz="2200" dirty="0" err="1"/>
              <a:t>abstrakce</a:t>
            </a:r>
            <a:r>
              <a:rPr lang="en-GB" sz="2200" dirty="0"/>
              <a:t> </a:t>
            </a:r>
            <a:r>
              <a:rPr lang="en-GB" sz="2200" dirty="0" err="1"/>
              <a:t>složitosti</a:t>
            </a:r>
            <a:endParaRPr lang="en-GB" sz="2200" dirty="0"/>
          </a:p>
          <a:p>
            <a:pPr>
              <a:buFontTx/>
              <a:buChar char="-"/>
            </a:pPr>
            <a:endParaRPr lang="en-CZ" sz="2200" dirty="0"/>
          </a:p>
        </p:txBody>
      </p:sp>
    </p:spTree>
    <p:extLst>
      <p:ext uri="{BB962C8B-B14F-4D97-AF65-F5344CB8AC3E}">
        <p14:creationId xmlns:p14="http://schemas.microsoft.com/office/powerpoint/2010/main" val="2210932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91644C-A191-37B2-50EA-9C6A4D169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Z" sz="5400" dirty="0"/>
              <a:t>Reálné využití v Javě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EBA66-6355-DD2F-6C33-E739E9EF2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787" y="1924411"/>
            <a:ext cx="5500816" cy="42519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1700" dirty="0">
                <a:solidFill>
                  <a:srgbClr val="CF8E6D"/>
                </a:solidFill>
                <a:effectLst/>
              </a:rPr>
              <a:t>public class 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JdbcTemplateExample</a:t>
            </a:r>
            <a:r>
              <a:rPr lang="en-GB" sz="1700" dirty="0">
                <a:solidFill>
                  <a:srgbClr val="BCBEC4"/>
                </a:solidFill>
                <a:effectLst/>
              </a:rPr>
              <a:t> {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700" dirty="0">
                <a:solidFill>
                  <a:srgbClr val="CF8E6D"/>
                </a:solidFill>
                <a:effectLst/>
              </a:rPr>
              <a:t>private 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JdbcTemplate</a:t>
            </a:r>
            <a:r>
              <a:rPr lang="en-GB" sz="1700" dirty="0">
                <a:solidFill>
                  <a:srgbClr val="BCBEC4"/>
                </a:solidFill>
                <a:effectLst/>
              </a:rPr>
              <a:t> </a:t>
            </a:r>
            <a:r>
              <a:rPr lang="en-GB" sz="1700" dirty="0" err="1">
                <a:solidFill>
                  <a:srgbClr val="C77DBB"/>
                </a:solidFill>
                <a:effectLst/>
              </a:rPr>
              <a:t>jdbcTemplate</a:t>
            </a:r>
            <a:r>
              <a:rPr lang="en-GB" sz="1700" dirty="0">
                <a:solidFill>
                  <a:srgbClr val="BCBEC4"/>
                </a:solidFill>
                <a:effectLst/>
              </a:rPr>
              <a:t>;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700" dirty="0">
                <a:solidFill>
                  <a:srgbClr val="7A7E85"/>
                </a:solidFill>
                <a:effectLst/>
              </a:rPr>
              <a:t>// Assume </a:t>
            </a:r>
            <a:r>
              <a:rPr lang="en-GB" sz="1700" dirty="0" err="1">
                <a:solidFill>
                  <a:srgbClr val="7A7E85"/>
                </a:solidFill>
                <a:effectLst/>
              </a:rPr>
              <a:t>jdbcTemplate</a:t>
            </a:r>
            <a:r>
              <a:rPr lang="en-GB" sz="1700" dirty="0">
                <a:solidFill>
                  <a:srgbClr val="7A7E85"/>
                </a:solidFill>
                <a:effectLst/>
              </a:rPr>
              <a:t> is injected or set via constructor</a:t>
            </a:r>
            <a:br>
              <a:rPr lang="en-GB" sz="1700" dirty="0">
                <a:solidFill>
                  <a:srgbClr val="7A7E85"/>
                </a:solidFill>
                <a:effectLst/>
              </a:rPr>
            </a:br>
            <a:br>
              <a:rPr lang="en-GB" sz="1700" dirty="0">
                <a:solidFill>
                  <a:srgbClr val="7A7E85"/>
                </a:solidFill>
                <a:effectLst/>
              </a:rPr>
            </a:br>
            <a:r>
              <a:rPr lang="en-GB" sz="1700" dirty="0">
                <a:solidFill>
                  <a:srgbClr val="7A7E85"/>
                </a:solidFill>
                <a:effectLst/>
              </a:rPr>
              <a:t>    </a:t>
            </a:r>
            <a:r>
              <a:rPr lang="en-GB" sz="1700" dirty="0">
                <a:solidFill>
                  <a:srgbClr val="CF8E6D"/>
                </a:solidFill>
                <a:effectLst/>
              </a:rPr>
              <a:t>public </a:t>
            </a:r>
            <a:r>
              <a:rPr lang="en-GB" sz="1700" dirty="0">
                <a:solidFill>
                  <a:srgbClr val="BCBEC4"/>
                </a:solidFill>
                <a:effectLst/>
              </a:rPr>
              <a:t>List&lt;User&gt; </a:t>
            </a:r>
            <a:r>
              <a:rPr lang="en-GB" sz="1700" dirty="0" err="1">
                <a:solidFill>
                  <a:srgbClr val="56A8F5"/>
                </a:solidFill>
                <a:effectLst/>
              </a:rPr>
              <a:t>getUsers</a:t>
            </a:r>
            <a:r>
              <a:rPr lang="en-GB" sz="1700" dirty="0">
                <a:solidFill>
                  <a:srgbClr val="BCBEC4"/>
                </a:solidFill>
                <a:effectLst/>
              </a:rPr>
              <a:t>() {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    String 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sql</a:t>
            </a:r>
            <a:r>
              <a:rPr lang="en-GB" sz="1700" dirty="0">
                <a:solidFill>
                  <a:srgbClr val="BCBEC4"/>
                </a:solidFill>
                <a:effectLst/>
              </a:rPr>
              <a:t> = </a:t>
            </a:r>
            <a:r>
              <a:rPr lang="en-GB" sz="1700" dirty="0">
                <a:solidFill>
                  <a:srgbClr val="6AAB73"/>
                </a:solidFill>
                <a:effectLst/>
              </a:rPr>
              <a:t>"SELECT id, name FROM users"</a:t>
            </a:r>
            <a:r>
              <a:rPr lang="en-GB" sz="1700" dirty="0">
                <a:solidFill>
                  <a:srgbClr val="BCBEC4"/>
                </a:solidFill>
                <a:effectLst/>
              </a:rPr>
              <a:t>;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700" dirty="0">
                <a:solidFill>
                  <a:srgbClr val="CF8E6D"/>
                </a:solidFill>
                <a:effectLst/>
              </a:rPr>
              <a:t>return </a:t>
            </a:r>
            <a:r>
              <a:rPr lang="en-GB" sz="1700" dirty="0" err="1">
                <a:solidFill>
                  <a:srgbClr val="C77DBB"/>
                </a:solidFill>
                <a:effectLst/>
              </a:rPr>
              <a:t>jdbcTemplate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.query</a:t>
            </a:r>
            <a:r>
              <a:rPr lang="en-GB" sz="1700" dirty="0">
                <a:solidFill>
                  <a:srgbClr val="BCBEC4"/>
                </a:solidFill>
                <a:effectLst/>
              </a:rPr>
              <a:t>(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sql</a:t>
            </a:r>
            <a:r>
              <a:rPr lang="en-GB" sz="1700" dirty="0">
                <a:solidFill>
                  <a:srgbClr val="BCBEC4"/>
                </a:solidFill>
                <a:effectLst/>
              </a:rPr>
              <a:t>, </a:t>
            </a:r>
            <a:r>
              <a:rPr lang="en-GB" sz="1700" dirty="0">
                <a:solidFill>
                  <a:srgbClr val="CF8E6D"/>
                </a:solidFill>
                <a:effectLst/>
              </a:rPr>
              <a:t>new 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UserRowMapper</a:t>
            </a:r>
            <a:r>
              <a:rPr lang="en-GB" sz="1700" dirty="0">
                <a:solidFill>
                  <a:srgbClr val="BCBEC4"/>
                </a:solidFill>
                <a:effectLst/>
              </a:rPr>
              <a:t>());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}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700" dirty="0">
                <a:solidFill>
                  <a:srgbClr val="CF8E6D"/>
                </a:solidFill>
                <a:effectLst/>
              </a:rPr>
              <a:t>private static class 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UserRowMapper</a:t>
            </a:r>
            <a:r>
              <a:rPr lang="en-GB" sz="1700" dirty="0">
                <a:solidFill>
                  <a:srgbClr val="BCBEC4"/>
                </a:solidFill>
                <a:effectLst/>
              </a:rPr>
              <a:t> </a:t>
            </a:r>
            <a:r>
              <a:rPr lang="en-GB" sz="1700" dirty="0">
                <a:solidFill>
                  <a:srgbClr val="CF8E6D"/>
                </a:solidFill>
                <a:effectLst/>
              </a:rPr>
              <a:t>implements 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RowMapper</a:t>
            </a:r>
            <a:r>
              <a:rPr lang="en-GB" sz="1700" dirty="0">
                <a:solidFill>
                  <a:srgbClr val="BCBEC4"/>
                </a:solidFill>
                <a:effectLst/>
              </a:rPr>
              <a:t>&lt;User&gt; {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700" dirty="0">
                <a:solidFill>
                  <a:srgbClr val="B3AE60"/>
                </a:solidFill>
                <a:effectLst/>
              </a:rPr>
              <a:t>@Override</a:t>
            </a:r>
            <a:br>
              <a:rPr lang="en-GB" sz="1700" dirty="0">
                <a:solidFill>
                  <a:srgbClr val="B3AE60"/>
                </a:solidFill>
                <a:effectLst/>
              </a:rPr>
            </a:br>
            <a:r>
              <a:rPr lang="en-GB" sz="1700" dirty="0">
                <a:solidFill>
                  <a:srgbClr val="B3AE60"/>
                </a:solidFill>
                <a:effectLst/>
              </a:rPr>
              <a:t>        </a:t>
            </a:r>
            <a:r>
              <a:rPr lang="en-GB" sz="1700" dirty="0">
                <a:solidFill>
                  <a:srgbClr val="CF8E6D"/>
                </a:solidFill>
                <a:effectLst/>
              </a:rPr>
              <a:t>public </a:t>
            </a:r>
            <a:r>
              <a:rPr lang="en-GB" sz="1700" dirty="0">
                <a:solidFill>
                  <a:srgbClr val="BCBEC4"/>
                </a:solidFill>
                <a:effectLst/>
              </a:rPr>
              <a:t>User </a:t>
            </a:r>
            <a:r>
              <a:rPr lang="en-GB" sz="1700" dirty="0" err="1">
                <a:solidFill>
                  <a:srgbClr val="56A8F5"/>
                </a:solidFill>
                <a:effectLst/>
              </a:rPr>
              <a:t>mapRow</a:t>
            </a:r>
            <a:r>
              <a:rPr lang="en-GB" sz="1700" dirty="0">
                <a:solidFill>
                  <a:srgbClr val="BCBEC4"/>
                </a:solidFill>
                <a:effectLst/>
              </a:rPr>
              <a:t>(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ResultSet</a:t>
            </a:r>
            <a:r>
              <a:rPr lang="en-GB" sz="1700" dirty="0">
                <a:solidFill>
                  <a:srgbClr val="BCBEC4"/>
                </a:solidFill>
                <a:effectLst/>
              </a:rPr>
              <a:t> 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rs</a:t>
            </a:r>
            <a:r>
              <a:rPr lang="en-GB" sz="1700" dirty="0">
                <a:solidFill>
                  <a:srgbClr val="BCBEC4"/>
                </a:solidFill>
                <a:effectLst/>
              </a:rPr>
              <a:t>, </a:t>
            </a:r>
            <a:r>
              <a:rPr lang="en-GB" sz="1700" dirty="0">
                <a:solidFill>
                  <a:srgbClr val="CF8E6D"/>
                </a:solidFill>
                <a:effectLst/>
              </a:rPr>
              <a:t>int 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rowNum</a:t>
            </a:r>
            <a:r>
              <a:rPr lang="en-GB" sz="1700" dirty="0">
                <a:solidFill>
                  <a:srgbClr val="BCBEC4"/>
                </a:solidFill>
                <a:effectLst/>
              </a:rPr>
              <a:t>) </a:t>
            </a:r>
            <a:r>
              <a:rPr lang="en-GB" sz="1700" dirty="0">
                <a:solidFill>
                  <a:srgbClr val="CF8E6D"/>
                </a:solidFill>
                <a:effectLst/>
              </a:rPr>
              <a:t>throws 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SQLException</a:t>
            </a:r>
            <a:r>
              <a:rPr lang="en-GB" sz="1700" dirty="0">
                <a:solidFill>
                  <a:srgbClr val="BCBEC4"/>
                </a:solidFill>
                <a:effectLst/>
              </a:rPr>
              <a:t> {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        User user = </a:t>
            </a:r>
            <a:r>
              <a:rPr lang="en-GB" sz="1700" dirty="0">
                <a:solidFill>
                  <a:srgbClr val="CF8E6D"/>
                </a:solidFill>
                <a:effectLst/>
              </a:rPr>
              <a:t>new </a:t>
            </a:r>
            <a:r>
              <a:rPr lang="en-GB" sz="1700" dirty="0">
                <a:solidFill>
                  <a:srgbClr val="BCBEC4"/>
                </a:solidFill>
                <a:effectLst/>
              </a:rPr>
              <a:t>User();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        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user.setId</a:t>
            </a:r>
            <a:r>
              <a:rPr lang="en-GB" sz="1700" dirty="0">
                <a:solidFill>
                  <a:srgbClr val="BCBEC4"/>
                </a:solidFill>
                <a:effectLst/>
              </a:rPr>
              <a:t>(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rs.getInt</a:t>
            </a:r>
            <a:r>
              <a:rPr lang="en-GB" sz="1700" dirty="0">
                <a:solidFill>
                  <a:srgbClr val="BCBEC4"/>
                </a:solidFill>
                <a:effectLst/>
              </a:rPr>
              <a:t>(</a:t>
            </a:r>
            <a:r>
              <a:rPr lang="en-GB" sz="1700" dirty="0">
                <a:solidFill>
                  <a:srgbClr val="6AAB73"/>
                </a:solidFill>
                <a:effectLst/>
              </a:rPr>
              <a:t>"id"</a:t>
            </a:r>
            <a:r>
              <a:rPr lang="en-GB" sz="1700" dirty="0">
                <a:solidFill>
                  <a:srgbClr val="BCBEC4"/>
                </a:solidFill>
                <a:effectLst/>
              </a:rPr>
              <a:t>));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        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user.setName</a:t>
            </a:r>
            <a:r>
              <a:rPr lang="en-GB" sz="1700" dirty="0">
                <a:solidFill>
                  <a:srgbClr val="BCBEC4"/>
                </a:solidFill>
                <a:effectLst/>
              </a:rPr>
              <a:t>(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rs.getString</a:t>
            </a:r>
            <a:r>
              <a:rPr lang="en-GB" sz="1700" dirty="0">
                <a:solidFill>
                  <a:srgbClr val="BCBEC4"/>
                </a:solidFill>
                <a:effectLst/>
              </a:rPr>
              <a:t>(</a:t>
            </a:r>
            <a:r>
              <a:rPr lang="en-GB" sz="1700" dirty="0">
                <a:solidFill>
                  <a:srgbClr val="6AAB73"/>
                </a:solidFill>
                <a:effectLst/>
              </a:rPr>
              <a:t>"name"</a:t>
            </a:r>
            <a:r>
              <a:rPr lang="en-GB" sz="1700" dirty="0">
                <a:solidFill>
                  <a:srgbClr val="BCBEC4"/>
                </a:solidFill>
                <a:effectLst/>
              </a:rPr>
              <a:t>));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        </a:t>
            </a:r>
            <a:r>
              <a:rPr lang="en-GB" sz="1700" dirty="0">
                <a:solidFill>
                  <a:srgbClr val="CF8E6D"/>
                </a:solidFill>
                <a:effectLst/>
              </a:rPr>
              <a:t>return </a:t>
            </a:r>
            <a:r>
              <a:rPr lang="en-GB" sz="1700" dirty="0">
                <a:solidFill>
                  <a:srgbClr val="BCBEC4"/>
                </a:solidFill>
                <a:effectLst/>
              </a:rPr>
              <a:t>user;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    }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}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}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CF8E6D"/>
                </a:solidFill>
                <a:effectLst/>
              </a:rPr>
              <a:t>class </a:t>
            </a:r>
            <a:r>
              <a:rPr lang="en-GB" sz="1700" dirty="0">
                <a:solidFill>
                  <a:srgbClr val="BCBEC4"/>
                </a:solidFill>
                <a:effectLst/>
              </a:rPr>
              <a:t>User {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700" dirty="0">
                <a:solidFill>
                  <a:srgbClr val="CF8E6D"/>
                </a:solidFill>
                <a:effectLst/>
              </a:rPr>
              <a:t>private int </a:t>
            </a:r>
            <a:r>
              <a:rPr lang="en-GB" sz="1700" dirty="0">
                <a:solidFill>
                  <a:srgbClr val="C77DBB"/>
                </a:solidFill>
                <a:effectLst/>
              </a:rPr>
              <a:t>id</a:t>
            </a:r>
            <a:r>
              <a:rPr lang="en-GB" sz="1700" dirty="0">
                <a:solidFill>
                  <a:srgbClr val="BCBEC4"/>
                </a:solidFill>
                <a:effectLst/>
              </a:rPr>
              <a:t>;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700" dirty="0">
                <a:solidFill>
                  <a:srgbClr val="CF8E6D"/>
                </a:solidFill>
                <a:effectLst/>
              </a:rPr>
              <a:t>private </a:t>
            </a:r>
            <a:r>
              <a:rPr lang="en-GB" sz="1700" dirty="0">
                <a:solidFill>
                  <a:srgbClr val="BCBEC4"/>
                </a:solidFill>
                <a:effectLst/>
              </a:rPr>
              <a:t>String </a:t>
            </a:r>
            <a:r>
              <a:rPr lang="en-GB" sz="1700" dirty="0">
                <a:solidFill>
                  <a:srgbClr val="C77DBB"/>
                </a:solidFill>
                <a:effectLst/>
              </a:rPr>
              <a:t>name</a:t>
            </a:r>
            <a:r>
              <a:rPr lang="en-GB" sz="1700" dirty="0">
                <a:solidFill>
                  <a:srgbClr val="BCBEC4"/>
                </a:solidFill>
                <a:effectLst/>
              </a:rPr>
              <a:t>;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700" dirty="0">
                <a:solidFill>
                  <a:srgbClr val="CF8E6D"/>
                </a:solidFill>
                <a:effectLst/>
              </a:rPr>
              <a:t>public void </a:t>
            </a:r>
            <a:r>
              <a:rPr lang="en-GB" sz="1700" dirty="0" err="1">
                <a:solidFill>
                  <a:srgbClr val="56A8F5"/>
                </a:solidFill>
                <a:effectLst/>
              </a:rPr>
              <a:t>setId</a:t>
            </a:r>
            <a:r>
              <a:rPr lang="en-GB" sz="1700" dirty="0">
                <a:solidFill>
                  <a:srgbClr val="BCBEC4"/>
                </a:solidFill>
                <a:effectLst/>
              </a:rPr>
              <a:t>(</a:t>
            </a:r>
            <a:r>
              <a:rPr lang="en-GB" sz="1700" dirty="0">
                <a:solidFill>
                  <a:srgbClr val="CF8E6D"/>
                </a:solidFill>
                <a:effectLst/>
              </a:rPr>
              <a:t>int </a:t>
            </a:r>
            <a:r>
              <a:rPr lang="en-GB" sz="1700" dirty="0">
                <a:solidFill>
                  <a:srgbClr val="BCBEC4"/>
                </a:solidFill>
                <a:effectLst/>
              </a:rPr>
              <a:t>id) { </a:t>
            </a:r>
            <a:r>
              <a:rPr lang="en-GB" sz="1700" dirty="0" err="1">
                <a:solidFill>
                  <a:srgbClr val="CF8E6D"/>
                </a:solidFill>
                <a:effectLst/>
              </a:rPr>
              <a:t>this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.</a:t>
            </a:r>
            <a:r>
              <a:rPr lang="en-GB" sz="1700" dirty="0" err="1">
                <a:solidFill>
                  <a:srgbClr val="C77DBB"/>
                </a:solidFill>
                <a:effectLst/>
              </a:rPr>
              <a:t>id</a:t>
            </a:r>
            <a:r>
              <a:rPr lang="en-GB" sz="1700" dirty="0">
                <a:solidFill>
                  <a:srgbClr val="C77DBB"/>
                </a:solidFill>
                <a:effectLst/>
              </a:rPr>
              <a:t> </a:t>
            </a:r>
            <a:r>
              <a:rPr lang="en-GB" sz="1700" dirty="0">
                <a:solidFill>
                  <a:srgbClr val="BCBEC4"/>
                </a:solidFill>
                <a:effectLst/>
              </a:rPr>
              <a:t>= id; }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700" dirty="0">
                <a:solidFill>
                  <a:srgbClr val="CF8E6D"/>
                </a:solidFill>
                <a:effectLst/>
              </a:rPr>
              <a:t>public void </a:t>
            </a:r>
            <a:r>
              <a:rPr lang="en-GB" sz="1700" dirty="0" err="1">
                <a:solidFill>
                  <a:srgbClr val="56A8F5"/>
                </a:solidFill>
                <a:effectLst/>
              </a:rPr>
              <a:t>setName</a:t>
            </a:r>
            <a:r>
              <a:rPr lang="en-GB" sz="1700" dirty="0">
                <a:solidFill>
                  <a:srgbClr val="BCBEC4"/>
                </a:solidFill>
                <a:effectLst/>
              </a:rPr>
              <a:t>(String name) { </a:t>
            </a:r>
            <a:r>
              <a:rPr lang="en-GB" sz="1700" dirty="0" err="1">
                <a:solidFill>
                  <a:srgbClr val="CF8E6D"/>
                </a:solidFill>
                <a:effectLst/>
              </a:rPr>
              <a:t>this</a:t>
            </a:r>
            <a:r>
              <a:rPr lang="en-GB" sz="1700" dirty="0" err="1">
                <a:solidFill>
                  <a:srgbClr val="BCBEC4"/>
                </a:solidFill>
                <a:effectLst/>
              </a:rPr>
              <a:t>.</a:t>
            </a:r>
            <a:r>
              <a:rPr lang="en-GB" sz="1700" dirty="0" err="1">
                <a:solidFill>
                  <a:srgbClr val="C77DBB"/>
                </a:solidFill>
                <a:effectLst/>
              </a:rPr>
              <a:t>name</a:t>
            </a:r>
            <a:r>
              <a:rPr lang="en-GB" sz="1700" dirty="0">
                <a:solidFill>
                  <a:srgbClr val="C77DBB"/>
                </a:solidFill>
                <a:effectLst/>
              </a:rPr>
              <a:t> </a:t>
            </a:r>
            <a:r>
              <a:rPr lang="en-GB" sz="1700" dirty="0">
                <a:solidFill>
                  <a:srgbClr val="BCBEC4"/>
                </a:solidFill>
                <a:effectLst/>
              </a:rPr>
              <a:t>= name; }</a:t>
            </a:r>
            <a:br>
              <a:rPr lang="en-GB" sz="1700" dirty="0">
                <a:solidFill>
                  <a:srgbClr val="BCBEC4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700" dirty="0">
                <a:solidFill>
                  <a:srgbClr val="7A7E85"/>
                </a:solidFill>
                <a:effectLst/>
              </a:rPr>
              <a:t>// Getters omitted for brevity</a:t>
            </a:r>
            <a:br>
              <a:rPr lang="en-GB" sz="1700" dirty="0">
                <a:solidFill>
                  <a:srgbClr val="7A7E85"/>
                </a:solidFill>
                <a:effectLst/>
              </a:rPr>
            </a:br>
            <a:r>
              <a:rPr lang="en-GB" sz="1700" dirty="0">
                <a:solidFill>
                  <a:srgbClr val="BCBEC4"/>
                </a:solidFill>
                <a:effectLst/>
              </a:rPr>
              <a:t>}</a:t>
            </a:r>
          </a:p>
          <a:p>
            <a:pPr marL="0" indent="0">
              <a:buNone/>
            </a:pPr>
            <a:endParaRPr lang="en-CZ" sz="22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D983160-71A9-A110-9CD1-A486D09DB659}"/>
              </a:ext>
            </a:extLst>
          </p:cNvPr>
          <p:cNvSpPr txBox="1">
            <a:spLocks/>
          </p:cNvSpPr>
          <p:nvPr/>
        </p:nvSpPr>
        <p:spPr>
          <a:xfrm>
            <a:off x="5916603" y="1924411"/>
            <a:ext cx="6450222" cy="4251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>
                <a:solidFill>
                  <a:srgbClr val="CF8E6D"/>
                </a:solidFill>
              </a:rPr>
              <a:t>public class </a:t>
            </a:r>
            <a:r>
              <a:rPr lang="en-GB" sz="1300" dirty="0" err="1">
                <a:solidFill>
                  <a:srgbClr val="BCBEC4"/>
                </a:solidFill>
              </a:rPr>
              <a:t>UserBean</a:t>
            </a:r>
            <a:r>
              <a:rPr lang="en-GB" sz="1300" dirty="0">
                <a:solidFill>
                  <a:srgbClr val="BCBEC4"/>
                </a:solidFill>
              </a:rPr>
              <a:t> {</a:t>
            </a: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    </a:t>
            </a:r>
            <a:r>
              <a:rPr lang="en-GB" sz="1300" dirty="0">
                <a:solidFill>
                  <a:srgbClr val="CF8E6D"/>
                </a:solidFill>
              </a:rPr>
              <a:t>public void </a:t>
            </a:r>
            <a:r>
              <a:rPr lang="en-GB" sz="1300" dirty="0" err="1">
                <a:solidFill>
                  <a:srgbClr val="56A8F5"/>
                </a:solidFill>
              </a:rPr>
              <a:t>handleRequest</a:t>
            </a:r>
            <a:r>
              <a:rPr lang="en-GB" sz="1300" dirty="0">
                <a:solidFill>
                  <a:srgbClr val="BCBEC4"/>
                </a:solidFill>
              </a:rPr>
              <a:t>() {</a:t>
            </a: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        </a:t>
            </a:r>
            <a:r>
              <a:rPr lang="en-GB" sz="1300" dirty="0">
                <a:solidFill>
                  <a:srgbClr val="7A7E85"/>
                </a:solidFill>
              </a:rPr>
              <a:t>// Obtain the </a:t>
            </a:r>
            <a:r>
              <a:rPr lang="en-GB" sz="1300" dirty="0" err="1">
                <a:solidFill>
                  <a:srgbClr val="7A7E85"/>
                </a:solidFill>
              </a:rPr>
              <a:t>ExternalContext</a:t>
            </a:r>
            <a:r>
              <a:rPr lang="en-GB" sz="1300" dirty="0">
                <a:solidFill>
                  <a:srgbClr val="7A7E85"/>
                </a:solidFill>
              </a:rPr>
              <a:t> instance from the current </a:t>
            </a:r>
            <a:r>
              <a:rPr lang="en-GB" sz="1300" dirty="0" err="1">
                <a:solidFill>
                  <a:srgbClr val="7A7E85"/>
                </a:solidFill>
              </a:rPr>
              <a:t>FacesContext</a:t>
            </a:r>
            <a:br>
              <a:rPr lang="en-GB" sz="1300" dirty="0">
                <a:solidFill>
                  <a:srgbClr val="7A7E85"/>
                </a:solidFill>
              </a:rPr>
            </a:br>
            <a:r>
              <a:rPr lang="en-GB" sz="1300" dirty="0">
                <a:solidFill>
                  <a:srgbClr val="7A7E85"/>
                </a:solidFill>
              </a:rPr>
              <a:t>        </a:t>
            </a:r>
            <a:r>
              <a:rPr lang="en-GB" sz="1300" dirty="0">
                <a:solidFill>
                  <a:srgbClr val="BCBEC4"/>
                </a:solidFill>
              </a:rPr>
              <a:t>var </a:t>
            </a:r>
            <a:r>
              <a:rPr lang="en-GB" sz="1300" dirty="0" err="1">
                <a:solidFill>
                  <a:srgbClr val="BCBEC4"/>
                </a:solidFill>
              </a:rPr>
              <a:t>externalContext</a:t>
            </a:r>
            <a:r>
              <a:rPr lang="en-GB" sz="1300" dirty="0">
                <a:solidFill>
                  <a:srgbClr val="BCBEC4"/>
                </a:solidFill>
              </a:rPr>
              <a:t> = </a:t>
            </a:r>
            <a:r>
              <a:rPr lang="en-GB" sz="1300" dirty="0" err="1">
                <a:solidFill>
                  <a:srgbClr val="BCBEC4"/>
                </a:solidFill>
              </a:rPr>
              <a:t>FacesContext.getCurrentInstance</a:t>
            </a:r>
            <a:r>
              <a:rPr lang="en-GB" sz="1300" dirty="0">
                <a:solidFill>
                  <a:srgbClr val="BCBEC4"/>
                </a:solidFill>
              </a:rPr>
              <a:t>().</a:t>
            </a:r>
            <a:r>
              <a:rPr lang="en-GB" sz="1300" dirty="0" err="1">
                <a:solidFill>
                  <a:srgbClr val="BCBEC4"/>
                </a:solidFill>
              </a:rPr>
              <a:t>getExternalContext</a:t>
            </a:r>
            <a:r>
              <a:rPr lang="en-GB" sz="1300" dirty="0">
                <a:solidFill>
                  <a:srgbClr val="BCBEC4"/>
                </a:solidFill>
              </a:rPr>
              <a:t>();</a:t>
            </a:r>
            <a:br>
              <a:rPr lang="en-GB" sz="1300" dirty="0">
                <a:solidFill>
                  <a:srgbClr val="BCBEC4"/>
                </a:solidFill>
              </a:rPr>
            </a:b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        </a:t>
            </a:r>
            <a:r>
              <a:rPr lang="en-GB" sz="1300" dirty="0">
                <a:solidFill>
                  <a:srgbClr val="7A7E85"/>
                </a:solidFill>
              </a:rPr>
              <a:t>// Simplified access to request parameters (wraps </a:t>
            </a:r>
            <a:r>
              <a:rPr lang="en-GB" sz="1300" dirty="0" err="1">
                <a:solidFill>
                  <a:srgbClr val="7A7E85"/>
                </a:solidFill>
              </a:rPr>
              <a:t>HttpServletRequest</a:t>
            </a:r>
            <a:r>
              <a:rPr lang="en-GB" sz="1300" dirty="0">
                <a:solidFill>
                  <a:srgbClr val="7A7E85"/>
                </a:solidFill>
              </a:rPr>
              <a:t>)</a:t>
            </a:r>
            <a:br>
              <a:rPr lang="en-GB" sz="1300" dirty="0">
                <a:solidFill>
                  <a:srgbClr val="7A7E85"/>
                </a:solidFill>
              </a:rPr>
            </a:br>
            <a:r>
              <a:rPr lang="en-GB" sz="1300" dirty="0">
                <a:solidFill>
                  <a:srgbClr val="7A7E85"/>
                </a:solidFill>
              </a:rPr>
              <a:t>        </a:t>
            </a:r>
            <a:r>
              <a:rPr lang="en-GB" sz="1300" dirty="0">
                <a:solidFill>
                  <a:srgbClr val="BCBEC4"/>
                </a:solidFill>
              </a:rPr>
              <a:t>String username = </a:t>
            </a:r>
            <a:r>
              <a:rPr lang="en-GB" sz="1300" dirty="0" err="1">
                <a:solidFill>
                  <a:srgbClr val="BCBEC4"/>
                </a:solidFill>
              </a:rPr>
              <a:t>externalContext.getRequestParameterMap</a:t>
            </a:r>
            <a:r>
              <a:rPr lang="en-GB" sz="1300" dirty="0">
                <a:solidFill>
                  <a:srgbClr val="BCBEC4"/>
                </a:solidFill>
              </a:rPr>
              <a:t>().get(</a:t>
            </a:r>
            <a:r>
              <a:rPr lang="en-GB" sz="1300" dirty="0">
                <a:solidFill>
                  <a:srgbClr val="6AAB73"/>
                </a:solidFill>
              </a:rPr>
              <a:t>"username"</a:t>
            </a:r>
            <a:r>
              <a:rPr lang="en-GB" sz="1300" dirty="0">
                <a:solidFill>
                  <a:srgbClr val="BCBEC4"/>
                </a:solidFill>
              </a:rPr>
              <a:t>);</a:t>
            </a:r>
            <a:br>
              <a:rPr lang="en-GB" sz="1300" dirty="0">
                <a:solidFill>
                  <a:srgbClr val="BCBEC4"/>
                </a:solidFill>
              </a:rPr>
            </a:b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        </a:t>
            </a:r>
            <a:r>
              <a:rPr lang="en-GB" sz="1300" dirty="0">
                <a:solidFill>
                  <a:srgbClr val="7A7E85"/>
                </a:solidFill>
              </a:rPr>
              <a:t>// Simplified session management (wraps </a:t>
            </a:r>
            <a:r>
              <a:rPr lang="en-GB" sz="1300" dirty="0" err="1">
                <a:solidFill>
                  <a:srgbClr val="7A7E85"/>
                </a:solidFill>
              </a:rPr>
              <a:t>HttpSession</a:t>
            </a:r>
            <a:r>
              <a:rPr lang="en-GB" sz="1300" dirty="0">
                <a:solidFill>
                  <a:srgbClr val="7A7E85"/>
                </a:solidFill>
              </a:rPr>
              <a:t>)</a:t>
            </a:r>
            <a:br>
              <a:rPr lang="en-GB" sz="1300" dirty="0">
                <a:solidFill>
                  <a:srgbClr val="7A7E85"/>
                </a:solidFill>
              </a:rPr>
            </a:br>
            <a:r>
              <a:rPr lang="en-GB" sz="1300" dirty="0">
                <a:solidFill>
                  <a:srgbClr val="7A7E85"/>
                </a:solidFill>
              </a:rPr>
              <a:t>        </a:t>
            </a:r>
            <a:r>
              <a:rPr lang="en-GB" sz="1300" dirty="0" err="1">
                <a:solidFill>
                  <a:srgbClr val="BCBEC4"/>
                </a:solidFill>
              </a:rPr>
              <a:t>externalContext.getSessionMap</a:t>
            </a:r>
            <a:r>
              <a:rPr lang="en-GB" sz="1300" dirty="0">
                <a:solidFill>
                  <a:srgbClr val="BCBEC4"/>
                </a:solidFill>
              </a:rPr>
              <a:t>().put(</a:t>
            </a:r>
            <a:r>
              <a:rPr lang="en-GB" sz="1300" dirty="0">
                <a:solidFill>
                  <a:srgbClr val="6AAB73"/>
                </a:solidFill>
              </a:rPr>
              <a:t>"</a:t>
            </a:r>
            <a:r>
              <a:rPr lang="en-GB" sz="1300" dirty="0" err="1">
                <a:solidFill>
                  <a:srgbClr val="6AAB73"/>
                </a:solidFill>
              </a:rPr>
              <a:t>loggedInUser</a:t>
            </a:r>
            <a:r>
              <a:rPr lang="en-GB" sz="1300" dirty="0">
                <a:solidFill>
                  <a:srgbClr val="6AAB73"/>
                </a:solidFill>
              </a:rPr>
              <a:t>"</a:t>
            </a:r>
            <a:r>
              <a:rPr lang="en-GB" sz="1300" dirty="0">
                <a:solidFill>
                  <a:srgbClr val="BCBEC4"/>
                </a:solidFill>
              </a:rPr>
              <a:t>, username);</a:t>
            </a:r>
            <a:br>
              <a:rPr lang="en-GB" sz="1300" dirty="0">
                <a:solidFill>
                  <a:srgbClr val="BCBEC4"/>
                </a:solidFill>
              </a:rPr>
            </a:b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        </a:t>
            </a:r>
            <a:r>
              <a:rPr lang="en-GB" sz="1300" dirty="0">
                <a:solidFill>
                  <a:srgbClr val="7A7E85"/>
                </a:solidFill>
              </a:rPr>
              <a:t>// Simplified redirect (wraps </a:t>
            </a:r>
            <a:r>
              <a:rPr lang="en-GB" sz="1300" dirty="0" err="1">
                <a:solidFill>
                  <a:srgbClr val="7A7E85"/>
                </a:solidFill>
              </a:rPr>
              <a:t>HttpServletResponse</a:t>
            </a:r>
            <a:r>
              <a:rPr lang="en-GB" sz="1300" dirty="0">
                <a:solidFill>
                  <a:srgbClr val="7A7E85"/>
                </a:solidFill>
              </a:rPr>
              <a:t>)</a:t>
            </a:r>
            <a:br>
              <a:rPr lang="en-GB" sz="1300" dirty="0">
                <a:solidFill>
                  <a:srgbClr val="7A7E85"/>
                </a:solidFill>
              </a:rPr>
            </a:br>
            <a:r>
              <a:rPr lang="en-GB" sz="1300" dirty="0">
                <a:solidFill>
                  <a:srgbClr val="7A7E85"/>
                </a:solidFill>
              </a:rPr>
              <a:t>        </a:t>
            </a:r>
            <a:r>
              <a:rPr lang="en-GB" sz="1300" dirty="0">
                <a:solidFill>
                  <a:srgbClr val="CF8E6D"/>
                </a:solidFill>
              </a:rPr>
              <a:t>try </a:t>
            </a:r>
            <a:r>
              <a:rPr lang="en-GB" sz="1300" dirty="0">
                <a:solidFill>
                  <a:srgbClr val="BCBEC4"/>
                </a:solidFill>
              </a:rPr>
              <a:t>{</a:t>
            </a: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            </a:t>
            </a:r>
            <a:r>
              <a:rPr lang="en-GB" sz="1300" dirty="0" err="1">
                <a:solidFill>
                  <a:srgbClr val="BCBEC4"/>
                </a:solidFill>
              </a:rPr>
              <a:t>externalContext.redirect</a:t>
            </a:r>
            <a:r>
              <a:rPr lang="en-GB" sz="1300" dirty="0">
                <a:solidFill>
                  <a:srgbClr val="BCBEC4"/>
                </a:solidFill>
              </a:rPr>
              <a:t>(</a:t>
            </a:r>
            <a:r>
              <a:rPr lang="en-GB" sz="1300" dirty="0">
                <a:solidFill>
                  <a:srgbClr val="6AAB73"/>
                </a:solidFill>
              </a:rPr>
              <a:t>"</a:t>
            </a:r>
            <a:r>
              <a:rPr lang="en-GB" sz="1300" dirty="0" err="1">
                <a:solidFill>
                  <a:srgbClr val="6AAB73"/>
                </a:solidFill>
              </a:rPr>
              <a:t>welcome.xhtml</a:t>
            </a:r>
            <a:r>
              <a:rPr lang="en-GB" sz="1300" dirty="0">
                <a:solidFill>
                  <a:srgbClr val="6AAB73"/>
                </a:solidFill>
              </a:rPr>
              <a:t>"</a:t>
            </a:r>
            <a:r>
              <a:rPr lang="en-GB" sz="1300" dirty="0">
                <a:solidFill>
                  <a:srgbClr val="BCBEC4"/>
                </a:solidFill>
              </a:rPr>
              <a:t>);</a:t>
            </a: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        } </a:t>
            </a:r>
            <a:r>
              <a:rPr lang="en-GB" sz="1300" dirty="0">
                <a:solidFill>
                  <a:srgbClr val="CF8E6D"/>
                </a:solidFill>
              </a:rPr>
              <a:t>catch </a:t>
            </a:r>
            <a:r>
              <a:rPr lang="en-GB" sz="1300" dirty="0">
                <a:solidFill>
                  <a:srgbClr val="BCBEC4"/>
                </a:solidFill>
              </a:rPr>
              <a:t>(</a:t>
            </a:r>
            <a:r>
              <a:rPr lang="en-GB" sz="1300" dirty="0" err="1">
                <a:solidFill>
                  <a:srgbClr val="BCBEC4"/>
                </a:solidFill>
              </a:rPr>
              <a:t>IOException</a:t>
            </a:r>
            <a:r>
              <a:rPr lang="en-GB" sz="1300" dirty="0">
                <a:solidFill>
                  <a:srgbClr val="BCBEC4"/>
                </a:solidFill>
              </a:rPr>
              <a:t> e) {</a:t>
            </a: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            </a:t>
            </a:r>
            <a:r>
              <a:rPr lang="en-GB" sz="1300" dirty="0" err="1">
                <a:solidFill>
                  <a:srgbClr val="BCBEC4"/>
                </a:solidFill>
              </a:rPr>
              <a:t>externalContext.log</a:t>
            </a:r>
            <a:r>
              <a:rPr lang="en-GB" sz="1300" dirty="0">
                <a:solidFill>
                  <a:srgbClr val="BCBEC4"/>
                </a:solidFill>
              </a:rPr>
              <a:t>(</a:t>
            </a:r>
            <a:r>
              <a:rPr lang="en-GB" sz="1300" dirty="0">
                <a:solidFill>
                  <a:srgbClr val="6AAB73"/>
                </a:solidFill>
              </a:rPr>
              <a:t>"Redirect failed"</a:t>
            </a:r>
            <a:r>
              <a:rPr lang="en-GB" sz="1300" dirty="0">
                <a:solidFill>
                  <a:srgbClr val="BCBEC4"/>
                </a:solidFill>
              </a:rPr>
              <a:t>, e);</a:t>
            </a: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        }</a:t>
            </a:r>
            <a:br>
              <a:rPr lang="en-GB" sz="1300" dirty="0">
                <a:solidFill>
                  <a:srgbClr val="BCBEC4"/>
                </a:solidFill>
              </a:rPr>
            </a:b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        </a:t>
            </a:r>
            <a:r>
              <a:rPr lang="en-GB" sz="1300" dirty="0">
                <a:solidFill>
                  <a:srgbClr val="7A7E85"/>
                </a:solidFill>
              </a:rPr>
              <a:t>// Simplified access to application-wide attributes (wraps </a:t>
            </a:r>
            <a:r>
              <a:rPr lang="en-GB" sz="1300" dirty="0" err="1">
                <a:solidFill>
                  <a:srgbClr val="7A7E85"/>
                </a:solidFill>
              </a:rPr>
              <a:t>ServletContext</a:t>
            </a:r>
            <a:r>
              <a:rPr lang="en-GB" sz="1300" dirty="0">
                <a:solidFill>
                  <a:srgbClr val="7A7E85"/>
                </a:solidFill>
              </a:rPr>
              <a:t>)</a:t>
            </a:r>
            <a:br>
              <a:rPr lang="en-GB" sz="1300" dirty="0">
                <a:solidFill>
                  <a:srgbClr val="7A7E85"/>
                </a:solidFill>
              </a:rPr>
            </a:br>
            <a:r>
              <a:rPr lang="en-GB" sz="1300" dirty="0">
                <a:solidFill>
                  <a:srgbClr val="7A7E85"/>
                </a:solidFill>
              </a:rPr>
              <a:t>        </a:t>
            </a:r>
            <a:r>
              <a:rPr lang="en-GB" sz="1300" dirty="0">
                <a:solidFill>
                  <a:srgbClr val="BCBEC4"/>
                </a:solidFill>
              </a:rPr>
              <a:t>Object </a:t>
            </a:r>
            <a:r>
              <a:rPr lang="en-GB" sz="1300" dirty="0" err="1">
                <a:solidFill>
                  <a:srgbClr val="BCBEC4"/>
                </a:solidFill>
              </a:rPr>
              <a:t>appAttribute</a:t>
            </a:r>
            <a:r>
              <a:rPr lang="en-GB" sz="1300" dirty="0">
                <a:solidFill>
                  <a:srgbClr val="BCBEC4"/>
                </a:solidFill>
              </a:rPr>
              <a:t> = </a:t>
            </a:r>
            <a:r>
              <a:rPr lang="en-GB" sz="1300" dirty="0" err="1">
                <a:solidFill>
                  <a:srgbClr val="BCBEC4"/>
                </a:solidFill>
              </a:rPr>
              <a:t>externalContext.getApplicationMap</a:t>
            </a:r>
            <a:r>
              <a:rPr lang="en-GB" sz="1300" dirty="0">
                <a:solidFill>
                  <a:srgbClr val="BCBEC4"/>
                </a:solidFill>
              </a:rPr>
              <a:t>().get(</a:t>
            </a:r>
            <a:r>
              <a:rPr lang="en-GB" sz="1300" dirty="0">
                <a:solidFill>
                  <a:srgbClr val="6AAB73"/>
                </a:solidFill>
              </a:rPr>
              <a:t>"</a:t>
            </a:r>
            <a:r>
              <a:rPr lang="en-GB" sz="1300" dirty="0" err="1">
                <a:solidFill>
                  <a:srgbClr val="6AAB73"/>
                </a:solidFill>
              </a:rPr>
              <a:t>appAttribute</a:t>
            </a:r>
            <a:r>
              <a:rPr lang="en-GB" sz="1300" dirty="0">
                <a:solidFill>
                  <a:srgbClr val="6AAB73"/>
                </a:solidFill>
              </a:rPr>
              <a:t>"</a:t>
            </a:r>
            <a:r>
              <a:rPr lang="en-GB" sz="1300" dirty="0">
                <a:solidFill>
                  <a:srgbClr val="BCBEC4"/>
                </a:solidFill>
              </a:rPr>
              <a:t>);</a:t>
            </a: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    }</a:t>
            </a:r>
            <a:br>
              <a:rPr lang="en-GB" sz="1300" dirty="0">
                <a:solidFill>
                  <a:srgbClr val="BCBEC4"/>
                </a:solidFill>
              </a:rPr>
            </a:br>
            <a:r>
              <a:rPr lang="en-GB" sz="1300" dirty="0">
                <a:solidFill>
                  <a:srgbClr val="BCBEC4"/>
                </a:solidFill>
              </a:rPr>
              <a:t>}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Z" sz="1300" dirty="0"/>
          </a:p>
        </p:txBody>
      </p:sp>
    </p:spTree>
    <p:extLst>
      <p:ext uri="{BB962C8B-B14F-4D97-AF65-F5344CB8AC3E}">
        <p14:creationId xmlns:p14="http://schemas.microsoft.com/office/powerpoint/2010/main" val="2661964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23CB49-DD2B-1E29-A5D4-F18F026E8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Z" sz="5400"/>
              <a:t>Související návrhové vzory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CD110-53FB-9602-9B2C-10471D22F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200" dirty="0"/>
              <a:t>Abstract Factory (</a:t>
            </a:r>
            <a:r>
              <a:rPr lang="en-GB" sz="2200" dirty="0" err="1"/>
              <a:t>alternativa</a:t>
            </a:r>
            <a:r>
              <a:rPr lang="en-GB" sz="2200" dirty="0"/>
              <a:t>)</a:t>
            </a:r>
          </a:p>
          <a:p>
            <a:pPr>
              <a:buFontTx/>
              <a:buChar char="-"/>
            </a:pPr>
            <a:r>
              <a:rPr lang="en-GB" sz="2200" dirty="0"/>
              <a:t>Singleton (</a:t>
            </a:r>
            <a:r>
              <a:rPr lang="en-GB" sz="2200" dirty="0" err="1"/>
              <a:t>předchozí</a:t>
            </a:r>
            <a:r>
              <a:rPr lang="en-GB" sz="2200" dirty="0"/>
              <a:t> </a:t>
            </a:r>
            <a:r>
              <a:rPr lang="en-GB" sz="2200" dirty="0" err="1"/>
              <a:t>případ</a:t>
            </a:r>
            <a:r>
              <a:rPr lang="en-GB" sz="2200" dirty="0"/>
              <a:t>, </a:t>
            </a:r>
            <a:r>
              <a:rPr lang="en-GB" sz="2200" dirty="0" err="1"/>
              <a:t>jediný</a:t>
            </a:r>
            <a:r>
              <a:rPr lang="en-GB" sz="2200" dirty="0"/>
              <a:t> bod </a:t>
            </a:r>
            <a:r>
              <a:rPr lang="en-GB" sz="2200" dirty="0" err="1"/>
              <a:t>interakce</a:t>
            </a:r>
            <a:r>
              <a:rPr lang="en-GB" sz="2200" dirty="0"/>
              <a:t>)</a:t>
            </a:r>
          </a:p>
          <a:p>
            <a:pPr>
              <a:buFontTx/>
              <a:buChar char="-"/>
            </a:pPr>
            <a:r>
              <a:rPr lang="en-GB" sz="2200" dirty="0"/>
              <a:t>Adapter (</a:t>
            </a:r>
            <a:r>
              <a:rPr lang="en-GB" sz="2200" dirty="0" err="1"/>
              <a:t>soustředí</a:t>
            </a:r>
            <a:r>
              <a:rPr lang="en-GB" sz="2200" dirty="0"/>
              <a:t> se </a:t>
            </a:r>
            <a:r>
              <a:rPr lang="en-GB" sz="2200" dirty="0" err="1"/>
              <a:t>na</a:t>
            </a:r>
            <a:r>
              <a:rPr lang="en-GB" sz="2200" dirty="0"/>
              <a:t> </a:t>
            </a:r>
            <a:r>
              <a:rPr lang="en-GB" sz="2200" dirty="0" err="1"/>
              <a:t>kompatibilitu</a:t>
            </a:r>
            <a:r>
              <a:rPr lang="en-GB" sz="2200" dirty="0"/>
              <a:t>, ne </a:t>
            </a:r>
            <a:r>
              <a:rPr lang="en-GB" sz="2200" dirty="0" err="1"/>
              <a:t>jednoduchost</a:t>
            </a:r>
            <a:r>
              <a:rPr lang="en-GB" sz="2200" dirty="0"/>
              <a:t> </a:t>
            </a:r>
            <a:r>
              <a:rPr lang="en-GB" sz="2200" dirty="0" err="1"/>
              <a:t>použití</a:t>
            </a:r>
            <a:r>
              <a:rPr lang="en-GB" sz="2200" dirty="0"/>
              <a:t>)</a:t>
            </a:r>
          </a:p>
          <a:p>
            <a:pPr>
              <a:buFontTx/>
              <a:buChar char="-"/>
            </a:pPr>
            <a:endParaRPr lang="en-CZ" sz="2200" dirty="0"/>
          </a:p>
        </p:txBody>
      </p:sp>
    </p:spTree>
    <p:extLst>
      <p:ext uri="{BB962C8B-B14F-4D97-AF65-F5344CB8AC3E}">
        <p14:creationId xmlns:p14="http://schemas.microsoft.com/office/powerpoint/2010/main" val="428484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F7A5A-53DD-837E-108A-2CAB69A9B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Zdroje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03F1D-7767-8C70-FA99-B645588EB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GB" dirty="0">
                <a:hlinkClick r:id="rId2"/>
              </a:rPr>
              <a:t>https://refactoring.guru/design-patterns/facade</a:t>
            </a:r>
            <a:endParaRPr lang="en-CZ" dirty="0"/>
          </a:p>
          <a:p>
            <a:pPr>
              <a:buFontTx/>
              <a:buChar char="-"/>
            </a:pPr>
            <a:r>
              <a:rPr lang="en-GB" dirty="0">
                <a:hlinkClick r:id="rId3"/>
              </a:rPr>
              <a:t>https://refactoring.guru/design-patterns/facade/java/example</a:t>
            </a:r>
            <a:endParaRPr lang="en-CZ" dirty="0"/>
          </a:p>
          <a:p>
            <a:pPr>
              <a:buFontTx/>
              <a:buChar char="-"/>
            </a:pPr>
            <a:r>
              <a:rPr lang="en-GB" dirty="0">
                <a:hlinkClick r:id="rId4"/>
              </a:rPr>
              <a:t>https://www.geeksforgeeks.org/facade-design-pattern-introduction/</a:t>
            </a:r>
            <a:endParaRPr lang="en-CZ" dirty="0"/>
          </a:p>
          <a:p>
            <a:pPr>
              <a:buFontTx/>
              <a:buChar char="-"/>
            </a:pPr>
            <a:r>
              <a:rPr lang="en-GB" dirty="0">
                <a:hlinkClick r:id="rId5"/>
              </a:rPr>
              <a:t>https://learning.oreilly.com/library/view/design-patterns-elements/0201633612/ch04.html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- </a:t>
            </a:r>
            <a:r>
              <a:rPr lang="en-GB"/>
              <a:t>old façade presentations</a:t>
            </a:r>
            <a:endParaRPr lang="en-CZ" dirty="0"/>
          </a:p>
        </p:txBody>
      </p:sp>
    </p:spTree>
    <p:extLst>
      <p:ext uri="{BB962C8B-B14F-4D97-AF65-F5344CB8AC3E}">
        <p14:creationId xmlns:p14="http://schemas.microsoft.com/office/powerpoint/2010/main" val="3335557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0FE769-DA78-4B1F-DEF1-C98E22C84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CZ" sz="5400" dirty="0"/>
              <a:t>Motivace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E5C58-2B1E-7FB7-6F8C-CF6F29465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4023360" cy="3410712"/>
          </a:xfrm>
        </p:spPr>
        <p:txBody>
          <a:bodyPr anchor="t">
            <a:normAutofit/>
          </a:bodyPr>
          <a:lstStyle/>
          <a:p>
            <a:pPr>
              <a:buFontTx/>
              <a:buChar char="-"/>
            </a:pPr>
            <a:r>
              <a:rPr lang="en-GB" sz="2200" dirty="0" err="1"/>
              <a:t>objednávka</a:t>
            </a:r>
            <a:r>
              <a:rPr lang="en-GB" sz="2200" dirty="0"/>
              <a:t> </a:t>
            </a:r>
            <a:r>
              <a:rPr lang="en-GB" sz="2200" dirty="0" err="1"/>
              <a:t>přes</a:t>
            </a:r>
            <a:r>
              <a:rPr lang="en-GB" sz="2200" dirty="0"/>
              <a:t> </a:t>
            </a:r>
            <a:r>
              <a:rPr lang="en-GB" sz="2200" dirty="0" err="1"/>
              <a:t>operátora</a:t>
            </a:r>
            <a:endParaRPr lang="en-GB" sz="2200" dirty="0"/>
          </a:p>
          <a:p>
            <a:pPr>
              <a:buFontTx/>
              <a:buChar char="-"/>
            </a:pPr>
            <a:r>
              <a:rPr lang="en-GB" sz="2200" dirty="0" err="1"/>
              <a:t>překladač</a:t>
            </a:r>
            <a:endParaRPr lang="en-CZ" sz="2200" dirty="0"/>
          </a:p>
        </p:txBody>
      </p:sp>
      <p:pic>
        <p:nvPicPr>
          <p:cNvPr id="4" name="Picture 2" descr="An example of taking a phone order">
            <a:extLst>
              <a:ext uri="{FF2B5EF4-FFF2-40B4-BE49-F238E27FC236}">
                <a16:creationId xmlns:a16="http://schemas.microsoft.com/office/drawing/2014/main" id="{349CE2DA-846C-DBF8-E3B4-7BBFEB403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2090524"/>
            <a:ext cx="6903720" cy="267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40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11FFB2-C048-3779-0392-D2EA35945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CZ" sz="5400" dirty="0"/>
              <a:t>Problém</a:t>
            </a:r>
          </a:p>
        </p:txBody>
      </p:sp>
      <p:sp>
        <p:nvSpPr>
          <p:cNvPr id="36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38427-4DD4-049E-857A-922B0F67A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5" y="2807208"/>
            <a:ext cx="4983056" cy="3410712"/>
          </a:xfrm>
        </p:spPr>
        <p:txBody>
          <a:bodyPr anchor="t">
            <a:normAutofit/>
          </a:bodyPr>
          <a:lstStyle/>
          <a:p>
            <a:pPr>
              <a:buFontTx/>
              <a:buChar char="-"/>
            </a:pPr>
            <a:r>
              <a:rPr lang="cs-CZ" sz="2200" dirty="0"/>
              <a:t>komplexní subsystém</a:t>
            </a:r>
            <a:endParaRPr lang="en-CZ" sz="2200" dirty="0"/>
          </a:p>
          <a:p>
            <a:pPr>
              <a:buFontTx/>
              <a:buChar char="-"/>
            </a:pPr>
            <a:r>
              <a:rPr lang="en-GB" sz="2200" dirty="0" err="1"/>
              <a:t>klient</a:t>
            </a:r>
            <a:r>
              <a:rPr lang="en-GB" sz="2200" dirty="0"/>
              <a:t> </a:t>
            </a:r>
            <a:r>
              <a:rPr lang="en-GB" sz="2200" dirty="0" err="1"/>
              <a:t>využívá</a:t>
            </a:r>
            <a:r>
              <a:rPr lang="en-GB" sz="2200" dirty="0"/>
              <a:t> </a:t>
            </a:r>
            <a:r>
              <a:rPr lang="en-GB" sz="2200" dirty="0" err="1"/>
              <a:t>přímo</a:t>
            </a:r>
            <a:r>
              <a:rPr lang="en-GB" sz="2200" dirty="0"/>
              <a:t> </a:t>
            </a:r>
            <a:r>
              <a:rPr lang="en-GB" sz="2200" dirty="0" err="1"/>
              <a:t>třídy</a:t>
            </a:r>
            <a:r>
              <a:rPr lang="en-GB" sz="2200" dirty="0"/>
              <a:t> </a:t>
            </a:r>
            <a:r>
              <a:rPr lang="en-GB" sz="2200" dirty="0" err="1"/>
              <a:t>subsystému</a:t>
            </a:r>
            <a:endParaRPr lang="en-GB" sz="2200" dirty="0"/>
          </a:p>
          <a:p>
            <a:pPr lvl="1">
              <a:buFontTx/>
              <a:buChar char="-"/>
            </a:pPr>
            <a:r>
              <a:rPr lang="en-GB" sz="1800" dirty="0" err="1"/>
              <a:t>incializace</a:t>
            </a:r>
            <a:r>
              <a:rPr lang="en-GB" sz="1800" dirty="0"/>
              <a:t> </a:t>
            </a:r>
            <a:r>
              <a:rPr lang="en-GB" sz="1800" dirty="0" err="1"/>
              <a:t>tříd</a:t>
            </a:r>
            <a:endParaRPr lang="en-GB" sz="1800" dirty="0"/>
          </a:p>
          <a:p>
            <a:pPr lvl="1">
              <a:buFontTx/>
              <a:buChar char="-"/>
            </a:pPr>
            <a:r>
              <a:rPr lang="en-GB" sz="1800" dirty="0" err="1"/>
              <a:t>široká</a:t>
            </a:r>
            <a:r>
              <a:rPr lang="en-GB" sz="1800" dirty="0"/>
              <a:t> </a:t>
            </a:r>
            <a:r>
              <a:rPr lang="en-GB" sz="1800" dirty="0" err="1"/>
              <a:t>vědomost</a:t>
            </a:r>
            <a:r>
              <a:rPr lang="en-GB" sz="1800" dirty="0"/>
              <a:t> o </a:t>
            </a:r>
            <a:r>
              <a:rPr lang="en-GB" sz="1800" dirty="0" err="1"/>
              <a:t>subsystému</a:t>
            </a:r>
            <a:endParaRPr lang="en-GB" sz="1800" dirty="0"/>
          </a:p>
          <a:p>
            <a:pPr lvl="1">
              <a:buFontTx/>
              <a:buChar char="-"/>
            </a:pPr>
            <a:r>
              <a:rPr lang="en-GB" sz="1800" dirty="0" err="1"/>
              <a:t>správné</a:t>
            </a:r>
            <a:r>
              <a:rPr lang="en-GB" sz="1800" dirty="0"/>
              <a:t> </a:t>
            </a:r>
            <a:r>
              <a:rPr lang="en-GB" sz="1800" dirty="0" err="1"/>
              <a:t>pořadí</a:t>
            </a:r>
            <a:r>
              <a:rPr lang="en-GB" sz="1800" dirty="0"/>
              <a:t> </a:t>
            </a:r>
            <a:r>
              <a:rPr lang="en-GB" sz="1800" dirty="0" err="1"/>
              <a:t>volaných</a:t>
            </a:r>
            <a:r>
              <a:rPr lang="en-GB" sz="1800" dirty="0"/>
              <a:t> </a:t>
            </a:r>
            <a:r>
              <a:rPr lang="en-GB" sz="1800" dirty="0" err="1"/>
              <a:t>metod</a:t>
            </a:r>
            <a:endParaRPr lang="en-GB" sz="1800" dirty="0"/>
          </a:p>
          <a:p>
            <a:pPr>
              <a:buFontTx/>
              <a:buChar char="-"/>
            </a:pPr>
            <a:r>
              <a:rPr lang="en-GB" sz="2200" dirty="0" err="1"/>
              <a:t>klientská</a:t>
            </a:r>
            <a:r>
              <a:rPr lang="en-GB" sz="2200" dirty="0"/>
              <a:t> </a:t>
            </a:r>
            <a:r>
              <a:rPr lang="en-GB" sz="2200" dirty="0" err="1"/>
              <a:t>logika</a:t>
            </a:r>
            <a:r>
              <a:rPr lang="en-GB" sz="2200" dirty="0"/>
              <a:t> </a:t>
            </a:r>
            <a:r>
              <a:rPr lang="en-GB" sz="2200" dirty="0" err="1"/>
              <a:t>přímo</a:t>
            </a:r>
            <a:r>
              <a:rPr lang="en-GB" sz="2200" dirty="0"/>
              <a:t> </a:t>
            </a:r>
            <a:r>
              <a:rPr lang="en-GB" sz="2200" dirty="0" err="1"/>
              <a:t>spojena</a:t>
            </a:r>
            <a:r>
              <a:rPr lang="en-GB" sz="2200" dirty="0"/>
              <a:t> s </a:t>
            </a:r>
            <a:r>
              <a:rPr lang="en-GB" sz="2200" dirty="0" err="1"/>
              <a:t>implementací</a:t>
            </a:r>
            <a:r>
              <a:rPr lang="en-GB" sz="2200" dirty="0"/>
              <a:t> </a:t>
            </a:r>
            <a:r>
              <a:rPr lang="en-GB" sz="2200" dirty="0" err="1"/>
              <a:t>subsystému</a:t>
            </a:r>
            <a:endParaRPr lang="en-CZ" sz="2200" dirty="0"/>
          </a:p>
        </p:txBody>
      </p:sp>
      <p:pic>
        <p:nvPicPr>
          <p:cNvPr id="8" name="Picture 7" descr="A diagram of a class&#10;&#10;Description automatically generated">
            <a:extLst>
              <a:ext uri="{FF2B5EF4-FFF2-40B4-BE49-F238E27FC236}">
                <a16:creationId xmlns:a16="http://schemas.microsoft.com/office/drawing/2014/main" id="{43A104FE-5A99-4D45-D730-F25FC01B2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048" y="640080"/>
            <a:ext cx="5424448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772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776CBE-C5B2-D1E9-63FB-E2F61B997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CZ" sz="5400" dirty="0"/>
              <a:t>Řešení</a:t>
            </a: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37F2A-2C0C-3242-AC15-F7764D4FD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4434382" cy="3410712"/>
          </a:xfrm>
        </p:spPr>
        <p:txBody>
          <a:bodyPr anchor="t">
            <a:normAutofit/>
          </a:bodyPr>
          <a:lstStyle/>
          <a:p>
            <a:pPr>
              <a:buFontTx/>
              <a:buChar char="-"/>
            </a:pPr>
            <a:r>
              <a:rPr lang="cs-CZ" sz="2200" dirty="0"/>
              <a:t>představení jednotného rozhraní</a:t>
            </a:r>
            <a:endParaRPr lang="en-CZ" sz="2200" dirty="0"/>
          </a:p>
        </p:txBody>
      </p:sp>
      <p:pic>
        <p:nvPicPr>
          <p:cNvPr id="4" name="Picture 3" descr="A diagram of a class&#10;&#10;Description automatically generated">
            <a:extLst>
              <a:ext uri="{FF2B5EF4-FFF2-40B4-BE49-F238E27FC236}">
                <a16:creationId xmlns:a16="http://schemas.microsoft.com/office/drawing/2014/main" id="{8A379E02-3EA7-395D-0F17-AD0E5004C9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965" y="640080"/>
            <a:ext cx="4434382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202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A4D325-346B-5F76-CDB4-F239CF376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CZ" sz="5400"/>
              <a:t>Fa</a:t>
            </a:r>
            <a:r>
              <a:rPr lang="en-GB" sz="5400"/>
              <a:t>cade</a:t>
            </a:r>
            <a:endParaRPr lang="en-CZ" sz="5400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AF0B2-5003-CC6E-6035-549115054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b="0" i="0" dirty="0">
                <a:effectLst/>
                <a:latin typeface="Noto serif" panose="020F0502020204030204" pitchFamily="34" charset="0"/>
              </a:rPr>
              <a:t>Provide a unified interface to a set of interfaces in a subsystem. Facade defines a higher-level interface that makes the subsystem easier to use. (</a:t>
            </a:r>
            <a:r>
              <a:rPr lang="en-GB" sz="2200" b="0" i="0" dirty="0" err="1">
                <a:effectLst/>
                <a:latin typeface="Noto serif" panose="020F0502020204030204" pitchFamily="34" charset="0"/>
              </a:rPr>
              <a:t>GoF</a:t>
            </a:r>
            <a:r>
              <a:rPr lang="en-GB" sz="2200" b="0" i="0" dirty="0">
                <a:effectLst/>
                <a:latin typeface="Noto serif" panose="020F0502020204030204" pitchFamily="34" charset="0"/>
              </a:rPr>
              <a:t>)</a:t>
            </a:r>
            <a:endParaRPr lang="en-CZ" sz="2200" dirty="0"/>
          </a:p>
        </p:txBody>
      </p:sp>
      <p:pic>
        <p:nvPicPr>
          <p:cNvPr id="4" name="Picture 2" descr="Facade design pattern">
            <a:extLst>
              <a:ext uri="{FF2B5EF4-FFF2-40B4-BE49-F238E27FC236}">
                <a16:creationId xmlns:a16="http://schemas.microsoft.com/office/drawing/2014/main" id="{3E97FEFD-FAB2-6A12-FD85-80B714BE2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2" r="15359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931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99" name="Rectangle 309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535EC8-5BE7-6E18-A9A9-B1D350A10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CZ" sz="5400" dirty="0"/>
              <a:t>Structure</a:t>
            </a:r>
          </a:p>
        </p:txBody>
      </p:sp>
      <p:sp>
        <p:nvSpPr>
          <p:cNvPr id="3100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25047-F630-0F9E-A765-DE9E127AD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4706608" cy="3410712"/>
          </a:xfrm>
        </p:spPr>
        <p:txBody>
          <a:bodyPr anchor="t">
            <a:normAutofit/>
          </a:bodyPr>
          <a:lstStyle/>
          <a:p>
            <a:pPr>
              <a:buFontTx/>
              <a:buChar char="-"/>
            </a:pPr>
            <a:r>
              <a:rPr lang="cs-CZ" sz="2200" dirty="0"/>
              <a:t>zprostředkování přístupu k podmnožině funkcí subsystému</a:t>
            </a:r>
            <a:endParaRPr lang="en-CZ" sz="2200" dirty="0"/>
          </a:p>
          <a:p>
            <a:pPr lvl="1">
              <a:buFontTx/>
              <a:buChar char="-"/>
            </a:pPr>
            <a:r>
              <a:rPr lang="en-GB" sz="1800" dirty="0"/>
              <a:t>p</a:t>
            </a:r>
            <a:r>
              <a:rPr lang="en-CZ" sz="1800" dirty="0"/>
              <a:t>řidává funkcionalitu</a:t>
            </a:r>
          </a:p>
          <a:p>
            <a:pPr lvl="1">
              <a:buFontTx/>
              <a:buChar char="-"/>
            </a:pPr>
            <a:r>
              <a:rPr lang="en-GB" sz="1800" dirty="0"/>
              <a:t>n</a:t>
            </a:r>
            <a:r>
              <a:rPr lang="en-CZ" sz="1800" dirty="0"/>
              <a:t>eskrývá přístup k subsystému</a:t>
            </a:r>
          </a:p>
          <a:p>
            <a:pPr>
              <a:buFontTx/>
              <a:buChar char="-"/>
            </a:pPr>
            <a:r>
              <a:rPr lang="en-GB" sz="2200" dirty="0"/>
              <a:t>f</a:t>
            </a:r>
            <a:r>
              <a:rPr lang="en-CZ" sz="2200" dirty="0"/>
              <a:t>asáda zprostředkovává případně přístup jiné fasádě</a:t>
            </a:r>
          </a:p>
          <a:p>
            <a:pPr lvl="1">
              <a:buFontTx/>
              <a:buChar char="-"/>
            </a:pPr>
            <a:r>
              <a:rPr lang="en-GB" sz="1800" dirty="0"/>
              <a:t>s</a:t>
            </a:r>
            <a:r>
              <a:rPr lang="en-CZ" sz="1800" dirty="0"/>
              <a:t>ingle resposibility</a:t>
            </a:r>
            <a:endParaRPr lang="cs-CZ" sz="1800" dirty="0"/>
          </a:p>
          <a:p>
            <a:pPr>
              <a:buFontTx/>
              <a:buChar char="-"/>
            </a:pPr>
            <a:r>
              <a:rPr lang="cs-CZ" sz="2200" dirty="0"/>
              <a:t>subsystém neví o fasádě</a:t>
            </a:r>
            <a:endParaRPr lang="en-CZ" sz="2200" dirty="0"/>
          </a:p>
        </p:txBody>
      </p:sp>
      <p:pic>
        <p:nvPicPr>
          <p:cNvPr id="3074" name="Picture 2" descr="Structure of the Facade design pattern">
            <a:extLst>
              <a:ext uri="{FF2B5EF4-FFF2-40B4-BE49-F238E27FC236}">
                <a16:creationId xmlns:a16="http://schemas.microsoft.com/office/drawing/2014/main" id="{447C5F0E-99F2-E42B-AEA1-041D84D31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7302" y="1242822"/>
            <a:ext cx="6560714" cy="437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579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6BC656-43AE-D74F-A55F-C5DD1500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Z" sz="5400"/>
              <a:t>Příklad subsystému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042C7-73E4-2C55-C4DE-D5B4558AE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5063836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200" dirty="0">
                <a:solidFill>
                  <a:srgbClr val="7A7E85"/>
                </a:solidFill>
                <a:effectLst/>
              </a:rPr>
              <a:t>// Token: Represents a token in the source code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CF8E6D"/>
                </a:solidFill>
                <a:effectLst/>
              </a:rPr>
              <a:t>class </a:t>
            </a:r>
            <a:r>
              <a:rPr lang="en-GB" sz="1200" dirty="0">
                <a:solidFill>
                  <a:srgbClr val="BCBEC4"/>
                </a:solidFill>
                <a:effectLst/>
              </a:rPr>
              <a:t>Token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7A7E85"/>
                </a:solidFill>
                <a:effectLst/>
              </a:rPr>
              <a:t>// Token properties and methods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7A7E85"/>
                </a:solidFill>
                <a:effectLst/>
              </a:rPr>
              <a:t>// Scanner: Performs lexical analysis, converting source code into tokens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CF8E6D"/>
                </a:solidFill>
                <a:effectLst/>
              </a:rPr>
              <a:t>class </a:t>
            </a:r>
            <a:r>
              <a:rPr lang="en-GB" sz="1200" dirty="0">
                <a:solidFill>
                  <a:srgbClr val="BCBEC4"/>
                </a:solidFill>
                <a:effectLst/>
              </a:rPr>
              <a:t>Scanner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CF8E6D"/>
                </a:solidFill>
                <a:effectLst/>
              </a:rPr>
              <a:t>public </a:t>
            </a:r>
            <a:r>
              <a:rPr lang="en-GB" sz="1200" dirty="0">
                <a:solidFill>
                  <a:srgbClr val="BCBEC4"/>
                </a:solidFill>
                <a:effectLst/>
              </a:rPr>
              <a:t>List&lt;Token&gt; </a:t>
            </a:r>
            <a:r>
              <a:rPr lang="en-GB" sz="1200" dirty="0">
                <a:solidFill>
                  <a:srgbClr val="56A8F5"/>
                </a:solidFill>
                <a:effectLst/>
              </a:rPr>
              <a:t>scan</a:t>
            </a:r>
            <a:r>
              <a:rPr lang="en-GB" sz="1200" dirty="0">
                <a:solidFill>
                  <a:srgbClr val="BCBEC4"/>
                </a:solidFill>
                <a:effectLst/>
              </a:rPr>
              <a:t>()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200" dirty="0">
                <a:solidFill>
                  <a:srgbClr val="7A7E85"/>
                </a:solidFill>
                <a:effectLst/>
              </a:rPr>
              <a:t>// Returns a list of tokens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7A7E85"/>
                </a:solidFill>
                <a:effectLst/>
              </a:rPr>
              <a:t>    </a:t>
            </a: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7A7E85"/>
                </a:solidFill>
                <a:effectLst/>
              </a:rPr>
              <a:t>// Parser: Builds an Abstract Syntax Tree (AST) from tokens given in </a:t>
            </a:r>
            <a:r>
              <a:rPr lang="en-GB" sz="1200" dirty="0" err="1">
                <a:solidFill>
                  <a:srgbClr val="7A7E85"/>
                </a:solidFill>
                <a:effectLst/>
              </a:rPr>
              <a:t>ctor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CF8E6D"/>
                </a:solidFill>
                <a:effectLst/>
              </a:rPr>
              <a:t>class </a:t>
            </a:r>
            <a:r>
              <a:rPr lang="en-GB" sz="1200" dirty="0">
                <a:solidFill>
                  <a:srgbClr val="BCBEC4"/>
                </a:solidFill>
                <a:effectLst/>
              </a:rPr>
              <a:t>Parser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CF8E6D"/>
                </a:solidFill>
                <a:effectLst/>
              </a:rPr>
              <a:t>public </a:t>
            </a:r>
            <a:r>
              <a:rPr lang="en-GB" sz="1200" dirty="0" err="1">
                <a:solidFill>
                  <a:srgbClr val="BCBEC4"/>
                </a:solidFill>
                <a:effectLst/>
              </a:rPr>
              <a:t>ProgramNode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 </a:t>
            </a:r>
            <a:r>
              <a:rPr lang="en-GB" sz="1200" dirty="0">
                <a:solidFill>
                  <a:srgbClr val="56A8F5"/>
                </a:solidFill>
                <a:effectLst/>
              </a:rPr>
              <a:t>parse</a:t>
            </a:r>
            <a:r>
              <a:rPr lang="en-GB" sz="1200" dirty="0">
                <a:solidFill>
                  <a:srgbClr val="BCBEC4"/>
                </a:solidFill>
                <a:effectLst/>
              </a:rPr>
              <a:t>()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200" dirty="0">
                <a:solidFill>
                  <a:srgbClr val="7A7E85"/>
                </a:solidFill>
                <a:effectLst/>
              </a:rPr>
              <a:t>// Returns the root node of the AST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7A7E85"/>
                </a:solidFill>
                <a:effectLst/>
              </a:rPr>
              <a:t>    </a:t>
            </a: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7A7E85"/>
                </a:solidFill>
                <a:effectLst/>
              </a:rPr>
              <a:t>// </a:t>
            </a:r>
            <a:r>
              <a:rPr lang="en-GB" sz="1200" dirty="0" err="1">
                <a:solidFill>
                  <a:srgbClr val="7A7E85"/>
                </a:solidFill>
                <a:effectLst/>
              </a:rPr>
              <a:t>ProgramNode</a:t>
            </a:r>
            <a:r>
              <a:rPr lang="en-GB" sz="1200" dirty="0">
                <a:solidFill>
                  <a:srgbClr val="7A7E85"/>
                </a:solidFill>
                <a:effectLst/>
              </a:rPr>
              <a:t>: Represents a node in the AST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CF8E6D"/>
                </a:solidFill>
                <a:effectLst/>
              </a:rPr>
              <a:t>abstract class </a:t>
            </a:r>
            <a:r>
              <a:rPr lang="en-GB" sz="1200" dirty="0" err="1">
                <a:solidFill>
                  <a:srgbClr val="BCBEC4"/>
                </a:solidFill>
                <a:effectLst/>
              </a:rPr>
              <a:t>ProgramNode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CF8E6D"/>
                </a:solidFill>
                <a:effectLst/>
              </a:rPr>
              <a:t>public abstract void </a:t>
            </a:r>
            <a:r>
              <a:rPr lang="en-GB" sz="1200" dirty="0" err="1">
                <a:solidFill>
                  <a:srgbClr val="56A8F5"/>
                </a:solidFill>
                <a:effectLst/>
              </a:rPr>
              <a:t>addChild</a:t>
            </a:r>
            <a:r>
              <a:rPr lang="en-GB" sz="1200" dirty="0">
                <a:solidFill>
                  <a:srgbClr val="BCBEC4"/>
                </a:solidFill>
                <a:effectLst/>
              </a:rPr>
              <a:t>(</a:t>
            </a:r>
            <a:r>
              <a:rPr lang="en-GB" sz="1200" dirty="0" err="1">
                <a:solidFill>
                  <a:srgbClr val="BCBEC4"/>
                </a:solidFill>
                <a:effectLst/>
              </a:rPr>
              <a:t>ProgramNode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 child);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CF8E6D"/>
                </a:solidFill>
                <a:effectLst/>
              </a:rPr>
              <a:t>public abstract </a:t>
            </a:r>
            <a:r>
              <a:rPr lang="en-GB" sz="1200" dirty="0">
                <a:solidFill>
                  <a:srgbClr val="BCBEC4"/>
                </a:solidFill>
                <a:effectLst/>
              </a:rPr>
              <a:t>List&lt;</a:t>
            </a:r>
            <a:r>
              <a:rPr lang="en-GB" sz="1200" dirty="0" err="1">
                <a:solidFill>
                  <a:srgbClr val="BCBEC4"/>
                </a:solidFill>
                <a:effectLst/>
              </a:rPr>
              <a:t>ProgramNode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&gt; </a:t>
            </a:r>
            <a:r>
              <a:rPr lang="en-GB" sz="1200" dirty="0" err="1">
                <a:solidFill>
                  <a:srgbClr val="56A8F5"/>
                </a:solidFill>
                <a:effectLst/>
              </a:rPr>
              <a:t>getChildren</a:t>
            </a:r>
            <a:r>
              <a:rPr lang="en-GB" sz="1200" dirty="0">
                <a:solidFill>
                  <a:srgbClr val="BCBEC4"/>
                </a:solidFill>
                <a:effectLst/>
              </a:rPr>
              <a:t>();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7A7E85"/>
                </a:solidFill>
                <a:effectLst/>
              </a:rPr>
              <a:t>// Other methods for AST manipulation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</a:p>
          <a:p>
            <a:endParaRPr lang="en-CZ" sz="18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F070C76-AFF1-BF30-6D09-C043FAB04008}"/>
              </a:ext>
            </a:extLst>
          </p:cNvPr>
          <p:cNvSpPr txBox="1">
            <a:spLocks/>
          </p:cNvSpPr>
          <p:nvPr/>
        </p:nvSpPr>
        <p:spPr>
          <a:xfrm>
            <a:off x="6740236" y="1905647"/>
            <a:ext cx="5063836" cy="4661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>
                <a:solidFill>
                  <a:srgbClr val="7A7E85"/>
                </a:solidFill>
                <a:effectLst/>
              </a:rPr>
              <a:t>// </a:t>
            </a:r>
            <a:r>
              <a:rPr lang="en-GB" sz="1200" dirty="0" err="1">
                <a:solidFill>
                  <a:srgbClr val="7A7E85"/>
                </a:solidFill>
                <a:effectLst/>
              </a:rPr>
              <a:t>ProgramNode</a:t>
            </a:r>
            <a:r>
              <a:rPr lang="en-GB" sz="1200" dirty="0">
                <a:solidFill>
                  <a:srgbClr val="7A7E85"/>
                </a:solidFill>
                <a:effectLst/>
              </a:rPr>
              <a:t>: Represents a node in the AST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CF8E6D"/>
                </a:solidFill>
                <a:effectLst/>
              </a:rPr>
              <a:t>abstract class </a:t>
            </a:r>
            <a:r>
              <a:rPr lang="en-GB" sz="1200" dirty="0" err="1">
                <a:solidFill>
                  <a:srgbClr val="BCBEC4"/>
                </a:solidFill>
                <a:effectLst/>
              </a:rPr>
              <a:t>ProgramNode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CF8E6D"/>
                </a:solidFill>
                <a:effectLst/>
              </a:rPr>
              <a:t>public abstract void </a:t>
            </a:r>
            <a:r>
              <a:rPr lang="en-GB" sz="1200" dirty="0" err="1">
                <a:solidFill>
                  <a:srgbClr val="56A8F5"/>
                </a:solidFill>
                <a:effectLst/>
              </a:rPr>
              <a:t>addChild</a:t>
            </a:r>
            <a:r>
              <a:rPr lang="en-GB" sz="1200" dirty="0">
                <a:solidFill>
                  <a:srgbClr val="BCBEC4"/>
                </a:solidFill>
                <a:effectLst/>
              </a:rPr>
              <a:t>(</a:t>
            </a:r>
            <a:r>
              <a:rPr lang="en-GB" sz="1200" dirty="0" err="1">
                <a:solidFill>
                  <a:srgbClr val="BCBEC4"/>
                </a:solidFill>
                <a:effectLst/>
              </a:rPr>
              <a:t>ProgramNode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 child);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CF8E6D"/>
                </a:solidFill>
                <a:effectLst/>
              </a:rPr>
              <a:t>public abstract </a:t>
            </a:r>
            <a:r>
              <a:rPr lang="en-GB" sz="1200" dirty="0">
                <a:solidFill>
                  <a:srgbClr val="BCBEC4"/>
                </a:solidFill>
                <a:effectLst/>
              </a:rPr>
              <a:t>List&lt;</a:t>
            </a:r>
            <a:r>
              <a:rPr lang="en-GB" sz="1200" dirty="0" err="1">
                <a:solidFill>
                  <a:srgbClr val="BCBEC4"/>
                </a:solidFill>
                <a:effectLst/>
              </a:rPr>
              <a:t>ProgramNode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&gt; </a:t>
            </a:r>
            <a:r>
              <a:rPr lang="en-GB" sz="1200" dirty="0" err="1">
                <a:solidFill>
                  <a:srgbClr val="56A8F5"/>
                </a:solidFill>
                <a:effectLst/>
              </a:rPr>
              <a:t>getChildren</a:t>
            </a:r>
            <a:r>
              <a:rPr lang="en-GB" sz="1200" dirty="0">
                <a:solidFill>
                  <a:srgbClr val="BCBEC4"/>
                </a:solidFill>
                <a:effectLst/>
              </a:rPr>
              <a:t>();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7A7E85"/>
                </a:solidFill>
                <a:effectLst/>
              </a:rPr>
              <a:t>// Other methods for AST manipulation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7A7E85"/>
                </a:solidFill>
                <a:effectLst/>
              </a:rPr>
              <a:t>// </a:t>
            </a:r>
            <a:r>
              <a:rPr lang="en-GB" sz="1200" dirty="0" err="1">
                <a:solidFill>
                  <a:srgbClr val="7A7E85"/>
                </a:solidFill>
                <a:effectLst/>
              </a:rPr>
              <a:t>ProgramNodeBuilder</a:t>
            </a:r>
            <a:r>
              <a:rPr lang="en-GB" sz="1200" dirty="0">
                <a:solidFill>
                  <a:srgbClr val="7A7E85"/>
                </a:solidFill>
                <a:effectLst/>
              </a:rPr>
              <a:t>: Assists in constructing the AST (optional utility)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CF8E6D"/>
                </a:solidFill>
                <a:effectLst/>
              </a:rPr>
              <a:t>class </a:t>
            </a:r>
            <a:r>
              <a:rPr lang="en-GB" sz="1200" dirty="0" err="1">
                <a:solidFill>
                  <a:srgbClr val="BCBEC4"/>
                </a:solidFill>
                <a:effectLst/>
              </a:rPr>
              <a:t>ProgramNodeBuilder</a:t>
            </a:r>
            <a:r>
              <a:rPr lang="en-GB" sz="1200" dirty="0">
                <a:solidFill>
                  <a:srgbClr val="BCBEC4"/>
                </a:solidFill>
                <a:effectLst/>
              </a:rPr>
              <a:t>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CF8E6D"/>
                </a:solidFill>
                <a:effectLst/>
              </a:rPr>
              <a:t>public void </a:t>
            </a:r>
            <a:r>
              <a:rPr lang="en-GB" sz="1200" dirty="0" err="1">
                <a:solidFill>
                  <a:srgbClr val="56A8F5"/>
                </a:solidFill>
                <a:effectLst/>
              </a:rPr>
              <a:t>buildNode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(String type, String value)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200" dirty="0">
                <a:solidFill>
                  <a:srgbClr val="7A7E85"/>
                </a:solidFill>
                <a:effectLst/>
              </a:rPr>
              <a:t>// Adds a node to the AST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7A7E85"/>
                </a:solidFill>
                <a:effectLst/>
              </a:rPr>
              <a:t>    </a:t>
            </a: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CF8E6D"/>
                </a:solidFill>
                <a:effectLst/>
              </a:rPr>
              <a:t>public </a:t>
            </a:r>
            <a:r>
              <a:rPr lang="en-GB" sz="1200" dirty="0" err="1">
                <a:solidFill>
                  <a:srgbClr val="BCBEC4"/>
                </a:solidFill>
                <a:effectLst/>
              </a:rPr>
              <a:t>ProgramNode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 </a:t>
            </a:r>
            <a:r>
              <a:rPr lang="en-GB" sz="1200" dirty="0" err="1">
                <a:solidFill>
                  <a:srgbClr val="56A8F5"/>
                </a:solidFill>
                <a:effectLst/>
              </a:rPr>
              <a:t>getRootNode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()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200" dirty="0">
                <a:solidFill>
                  <a:srgbClr val="7A7E85"/>
                </a:solidFill>
                <a:effectLst/>
              </a:rPr>
              <a:t>// Returns the root of the constructed AST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7A7E85"/>
                </a:solidFill>
                <a:effectLst/>
              </a:rPr>
              <a:t>    </a:t>
            </a: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7A7E85"/>
                </a:solidFill>
                <a:effectLst/>
              </a:rPr>
              <a:t>// </a:t>
            </a:r>
            <a:r>
              <a:rPr lang="en-GB" sz="1200" dirty="0" err="1">
                <a:solidFill>
                  <a:srgbClr val="7A7E85"/>
                </a:solidFill>
                <a:effectLst/>
              </a:rPr>
              <a:t>BytecodeStream</a:t>
            </a:r>
            <a:r>
              <a:rPr lang="en-GB" sz="1200" dirty="0">
                <a:solidFill>
                  <a:srgbClr val="7A7E85"/>
                </a:solidFill>
                <a:effectLst/>
              </a:rPr>
              <a:t>: Generates bytecode from the AST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CF8E6D"/>
                </a:solidFill>
                <a:effectLst/>
              </a:rPr>
              <a:t>class </a:t>
            </a:r>
            <a:r>
              <a:rPr lang="en-GB" sz="1200" dirty="0" err="1">
                <a:solidFill>
                  <a:srgbClr val="BCBEC4"/>
                </a:solidFill>
                <a:effectLst/>
              </a:rPr>
              <a:t>BytecodeStream</a:t>
            </a:r>
            <a:r>
              <a:rPr lang="en-GB" sz="1200" dirty="0">
                <a:solidFill>
                  <a:srgbClr val="BCBEC4"/>
                </a:solidFill>
                <a:effectLst/>
              </a:rPr>
              <a:t>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CF8E6D"/>
                </a:solidFill>
                <a:effectLst/>
              </a:rPr>
              <a:t>public </a:t>
            </a:r>
            <a:r>
              <a:rPr lang="en-GB" sz="1200" dirty="0" err="1">
                <a:solidFill>
                  <a:srgbClr val="56A8F5"/>
                </a:solidFill>
                <a:effectLst/>
              </a:rPr>
              <a:t>BytecodeStream</a:t>
            </a:r>
            <a:r>
              <a:rPr lang="en-GB" sz="1200" dirty="0">
                <a:solidFill>
                  <a:srgbClr val="BCBEC4"/>
                </a:solidFill>
                <a:effectLst/>
              </a:rPr>
              <a:t>(</a:t>
            </a:r>
            <a:r>
              <a:rPr lang="en-GB" sz="1200" dirty="0" err="1">
                <a:solidFill>
                  <a:srgbClr val="BCBEC4"/>
                </a:solidFill>
                <a:effectLst/>
              </a:rPr>
              <a:t>ProgramNode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 root)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200" dirty="0">
                <a:solidFill>
                  <a:srgbClr val="7A7E85"/>
                </a:solidFill>
                <a:effectLst/>
              </a:rPr>
              <a:t>// Initializes with the AST root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7A7E85"/>
                </a:solidFill>
                <a:effectLst/>
              </a:rPr>
              <a:t>    </a:t>
            </a: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200" dirty="0">
                <a:solidFill>
                  <a:srgbClr val="CF8E6D"/>
                </a:solidFill>
                <a:effectLst/>
              </a:rPr>
              <a:t>public byte</a:t>
            </a:r>
            <a:r>
              <a:rPr lang="en-GB" sz="1200" dirty="0">
                <a:solidFill>
                  <a:srgbClr val="BCBEC4"/>
                </a:solidFill>
                <a:effectLst/>
              </a:rPr>
              <a:t>[] </a:t>
            </a:r>
            <a:r>
              <a:rPr lang="en-GB" sz="1200" dirty="0" err="1">
                <a:solidFill>
                  <a:srgbClr val="56A8F5"/>
                </a:solidFill>
                <a:effectLst/>
              </a:rPr>
              <a:t>generateBytecode</a:t>
            </a:r>
            <a:r>
              <a:rPr lang="en-GB" sz="1200" dirty="0">
                <a:solidFill>
                  <a:srgbClr val="BCBEC4"/>
                </a:solidFill>
                <a:effectLst/>
              </a:rPr>
              <a:t>() {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200" dirty="0">
                <a:solidFill>
                  <a:srgbClr val="7A7E85"/>
                </a:solidFill>
                <a:effectLst/>
              </a:rPr>
              <a:t>// Returns the compiled bytecode</a:t>
            </a:r>
            <a:br>
              <a:rPr lang="en-GB" sz="1200" dirty="0">
                <a:solidFill>
                  <a:srgbClr val="7A7E85"/>
                </a:solidFill>
                <a:effectLst/>
              </a:rPr>
            </a:br>
            <a:r>
              <a:rPr lang="en-GB" sz="1200" dirty="0">
                <a:solidFill>
                  <a:srgbClr val="7A7E85"/>
                </a:solidFill>
                <a:effectLst/>
              </a:rPr>
              <a:t>    </a:t>
            </a: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  <a:br>
              <a:rPr lang="en-GB" sz="1200" dirty="0">
                <a:solidFill>
                  <a:srgbClr val="BCBEC4"/>
                </a:solidFill>
                <a:effectLst/>
              </a:rPr>
            </a:br>
            <a:r>
              <a:rPr lang="en-GB" sz="1200" dirty="0">
                <a:solidFill>
                  <a:srgbClr val="BCBEC4"/>
                </a:solidFill>
                <a:effectLst/>
              </a:rPr>
              <a:t>}</a:t>
            </a:r>
          </a:p>
          <a:p>
            <a:pPr marL="0" indent="0">
              <a:buNone/>
            </a:pPr>
            <a:endParaRPr lang="en-GB" sz="1200" dirty="0">
              <a:solidFill>
                <a:srgbClr val="BCBEC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26075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232245-6C62-0167-C897-3AA4541F1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Z" sz="5400"/>
              <a:t>Klientský kód bez fasády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0E944-9AD8-EDB5-3F11-D182862867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>
                <a:solidFill>
                  <a:srgbClr val="CF8E6D"/>
                </a:solidFill>
                <a:effectLst/>
              </a:rPr>
              <a:t>public class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ClientWithoutFacade</a:t>
            </a:r>
            <a:r>
              <a:rPr lang="en-GB" sz="1400" dirty="0">
                <a:solidFill>
                  <a:srgbClr val="BCBEC4"/>
                </a:solidFill>
                <a:effectLst/>
              </a:rPr>
              <a:t> {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400" dirty="0">
                <a:solidFill>
                  <a:srgbClr val="CF8E6D"/>
                </a:solidFill>
                <a:effectLst/>
              </a:rPr>
              <a:t>public byte</a:t>
            </a:r>
            <a:r>
              <a:rPr lang="en-GB" sz="1400" dirty="0">
                <a:solidFill>
                  <a:srgbClr val="BCBEC4"/>
                </a:solidFill>
                <a:effectLst/>
              </a:rPr>
              <a:t>[] </a:t>
            </a:r>
            <a:r>
              <a:rPr lang="en-GB" sz="1400" dirty="0">
                <a:solidFill>
                  <a:srgbClr val="56A8F5"/>
                </a:solidFill>
                <a:effectLst/>
              </a:rPr>
              <a:t>compile</a:t>
            </a:r>
            <a:r>
              <a:rPr lang="en-GB" sz="1400" dirty="0">
                <a:solidFill>
                  <a:srgbClr val="BCBEC4"/>
                </a:solidFill>
                <a:effectLst/>
              </a:rPr>
              <a:t>(String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sourceCode</a:t>
            </a:r>
            <a:r>
              <a:rPr lang="en-GB" sz="1400" dirty="0">
                <a:solidFill>
                  <a:srgbClr val="BCBEC4"/>
                </a:solidFill>
                <a:effectLst/>
              </a:rPr>
              <a:t>) {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400" dirty="0">
                <a:solidFill>
                  <a:srgbClr val="7A7E85"/>
                </a:solidFill>
                <a:effectLst/>
              </a:rPr>
              <a:t>// Step 1: Tokenize the source code</a:t>
            </a:r>
            <a:br>
              <a:rPr lang="en-GB" sz="1400" dirty="0">
                <a:solidFill>
                  <a:srgbClr val="7A7E85"/>
                </a:solidFill>
                <a:effectLst/>
              </a:rPr>
            </a:br>
            <a:r>
              <a:rPr lang="en-GB" sz="1400" dirty="0">
                <a:solidFill>
                  <a:srgbClr val="7A7E85"/>
                </a:solidFill>
                <a:effectLst/>
              </a:rPr>
              <a:t>        </a:t>
            </a:r>
            <a:r>
              <a:rPr lang="en-GB" sz="1400" dirty="0">
                <a:solidFill>
                  <a:srgbClr val="BCBEC4"/>
                </a:solidFill>
                <a:effectLst/>
              </a:rPr>
              <a:t>Scanner scanner = </a:t>
            </a:r>
            <a:r>
              <a:rPr lang="en-GB" sz="1400" dirty="0">
                <a:solidFill>
                  <a:srgbClr val="CF8E6D"/>
                </a:solidFill>
                <a:effectLst/>
              </a:rPr>
              <a:t>new </a:t>
            </a:r>
            <a:r>
              <a:rPr lang="en-GB" sz="1400" dirty="0">
                <a:solidFill>
                  <a:srgbClr val="BCBEC4"/>
                </a:solidFill>
                <a:effectLst/>
              </a:rPr>
              <a:t>Scanner(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sourceCode</a:t>
            </a:r>
            <a:r>
              <a:rPr lang="en-GB" sz="1400" dirty="0">
                <a:solidFill>
                  <a:srgbClr val="BCBEC4"/>
                </a:solidFill>
                <a:effectLst/>
              </a:rPr>
              <a:t>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List&lt;Token&gt; tokens =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scanner.scan</a:t>
            </a:r>
            <a:r>
              <a:rPr lang="en-GB" sz="1400" dirty="0">
                <a:solidFill>
                  <a:srgbClr val="BCBEC4"/>
                </a:solidFill>
                <a:effectLst/>
              </a:rPr>
              <a:t>();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400" dirty="0">
                <a:solidFill>
                  <a:srgbClr val="7A7E85"/>
                </a:solidFill>
                <a:effectLst/>
              </a:rPr>
              <a:t>// Step 2: Parse tokens into an AST</a:t>
            </a:r>
            <a:br>
              <a:rPr lang="en-GB" sz="1400" dirty="0">
                <a:solidFill>
                  <a:srgbClr val="7A7E85"/>
                </a:solidFill>
                <a:effectLst/>
              </a:rPr>
            </a:br>
            <a:r>
              <a:rPr lang="en-GB" sz="1400" dirty="0">
                <a:solidFill>
                  <a:srgbClr val="7A7E85"/>
                </a:solidFill>
                <a:effectLst/>
              </a:rPr>
              <a:t>        </a:t>
            </a:r>
            <a:r>
              <a:rPr lang="en-GB" sz="1400" dirty="0">
                <a:solidFill>
                  <a:srgbClr val="BCBEC4"/>
                </a:solidFill>
                <a:effectLst/>
              </a:rPr>
              <a:t>Parser parser = </a:t>
            </a:r>
            <a:r>
              <a:rPr lang="en-GB" sz="1400" dirty="0">
                <a:solidFill>
                  <a:srgbClr val="CF8E6D"/>
                </a:solidFill>
                <a:effectLst/>
              </a:rPr>
              <a:t>new </a:t>
            </a:r>
            <a:r>
              <a:rPr lang="en-GB" sz="1400" dirty="0">
                <a:solidFill>
                  <a:srgbClr val="BCBEC4"/>
                </a:solidFill>
                <a:effectLst/>
              </a:rPr>
              <a:t>Parser(tokens);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ProgramNode</a:t>
            </a:r>
            <a:r>
              <a:rPr lang="en-GB" sz="1400" dirty="0">
                <a:solidFill>
                  <a:srgbClr val="BCBEC4"/>
                </a:solidFill>
                <a:effectLst/>
              </a:rPr>
              <a:t> root =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parser.parse</a:t>
            </a:r>
            <a:r>
              <a:rPr lang="en-GB" sz="1400" dirty="0">
                <a:solidFill>
                  <a:srgbClr val="BCBEC4"/>
                </a:solidFill>
                <a:effectLst/>
              </a:rPr>
              <a:t>();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400" dirty="0">
                <a:solidFill>
                  <a:srgbClr val="7A7E85"/>
                </a:solidFill>
                <a:effectLst/>
              </a:rPr>
              <a:t>// Step 3: Generate bytecode from the AST</a:t>
            </a:r>
            <a:br>
              <a:rPr lang="en-GB" sz="1400" dirty="0">
                <a:solidFill>
                  <a:srgbClr val="7A7E85"/>
                </a:solidFill>
                <a:effectLst/>
              </a:rPr>
            </a:br>
            <a:r>
              <a:rPr lang="en-GB" sz="1400" dirty="0">
                <a:solidFill>
                  <a:srgbClr val="7A7E85"/>
                </a:solidFill>
                <a:effectLst/>
              </a:rPr>
              <a:t>       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BytecodeStream</a:t>
            </a:r>
            <a:r>
              <a:rPr lang="en-GB" sz="1400" dirty="0">
                <a:solidFill>
                  <a:srgbClr val="BCBEC4"/>
                </a:solidFill>
                <a:effectLst/>
              </a:rPr>
              <a:t>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bytecodeStream</a:t>
            </a:r>
            <a:r>
              <a:rPr lang="en-GB" sz="1400" dirty="0">
                <a:solidFill>
                  <a:srgbClr val="BCBEC4"/>
                </a:solidFill>
                <a:effectLst/>
              </a:rPr>
              <a:t> = </a:t>
            </a:r>
            <a:r>
              <a:rPr lang="en-GB" sz="1400" dirty="0">
                <a:solidFill>
                  <a:srgbClr val="CF8E6D"/>
                </a:solidFill>
                <a:effectLst/>
              </a:rPr>
              <a:t>new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BytecodeStream</a:t>
            </a:r>
            <a:r>
              <a:rPr lang="en-GB" sz="1400" dirty="0">
                <a:solidFill>
                  <a:srgbClr val="BCBEC4"/>
                </a:solidFill>
                <a:effectLst/>
              </a:rPr>
              <a:t>(root);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400" dirty="0">
                <a:solidFill>
                  <a:srgbClr val="CF8E6D"/>
                </a:solidFill>
                <a:effectLst/>
              </a:rPr>
              <a:t>return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bytecodeStream.generateBytecode</a:t>
            </a:r>
            <a:r>
              <a:rPr lang="en-GB" sz="1400" dirty="0">
                <a:solidFill>
                  <a:srgbClr val="BCBEC4"/>
                </a:solidFill>
                <a:effectLst/>
              </a:rPr>
              <a:t>();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}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19738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95394F-A564-0F66-D831-2865DEDA4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Z" sz="5400" dirty="0"/>
              <a:t>Klientský kód s fasádou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BCB27-AB51-293E-6879-60CEAFC69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5500816" cy="4150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>
                <a:solidFill>
                  <a:srgbClr val="CF8E6D"/>
                </a:solidFill>
                <a:effectLst/>
              </a:rPr>
              <a:t>public class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CompilerFacade</a:t>
            </a:r>
            <a:r>
              <a:rPr lang="en-GB" sz="1400" dirty="0">
                <a:solidFill>
                  <a:srgbClr val="BCBEC4"/>
                </a:solidFill>
                <a:effectLst/>
              </a:rPr>
              <a:t> {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400" dirty="0">
                <a:solidFill>
                  <a:srgbClr val="CF8E6D"/>
                </a:solidFill>
                <a:effectLst/>
              </a:rPr>
              <a:t>public byte</a:t>
            </a:r>
            <a:r>
              <a:rPr lang="en-GB" sz="1400" dirty="0">
                <a:solidFill>
                  <a:srgbClr val="BCBEC4"/>
                </a:solidFill>
                <a:effectLst/>
              </a:rPr>
              <a:t>[] </a:t>
            </a:r>
            <a:r>
              <a:rPr lang="en-GB" sz="1400" dirty="0">
                <a:solidFill>
                  <a:srgbClr val="56A8F5"/>
                </a:solidFill>
                <a:effectLst/>
              </a:rPr>
              <a:t>compile</a:t>
            </a:r>
            <a:r>
              <a:rPr lang="en-GB" sz="1400" dirty="0">
                <a:solidFill>
                  <a:srgbClr val="BCBEC4"/>
                </a:solidFill>
                <a:effectLst/>
              </a:rPr>
              <a:t>(String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sourceCode</a:t>
            </a:r>
            <a:r>
              <a:rPr lang="en-GB" sz="1400" dirty="0">
                <a:solidFill>
                  <a:srgbClr val="BCBEC4"/>
                </a:solidFill>
                <a:effectLst/>
              </a:rPr>
              <a:t>) {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400" dirty="0">
                <a:solidFill>
                  <a:srgbClr val="7A7E85"/>
                </a:solidFill>
                <a:effectLst/>
              </a:rPr>
              <a:t>// Encapsulates the compilation process</a:t>
            </a:r>
            <a:br>
              <a:rPr lang="en-GB" sz="1400" dirty="0">
                <a:solidFill>
                  <a:srgbClr val="7A7E85"/>
                </a:solidFill>
                <a:effectLst/>
              </a:rPr>
            </a:br>
            <a:r>
              <a:rPr lang="en-GB" sz="1400" dirty="0">
                <a:solidFill>
                  <a:srgbClr val="7A7E85"/>
                </a:solidFill>
                <a:effectLst/>
              </a:rPr>
              <a:t>        </a:t>
            </a:r>
            <a:r>
              <a:rPr lang="en-GB" sz="1400" dirty="0">
                <a:solidFill>
                  <a:srgbClr val="BCBEC4"/>
                </a:solidFill>
                <a:effectLst/>
              </a:rPr>
              <a:t>Scanner scanner = </a:t>
            </a:r>
            <a:r>
              <a:rPr lang="en-GB" sz="1400" dirty="0">
                <a:solidFill>
                  <a:srgbClr val="CF8E6D"/>
                </a:solidFill>
                <a:effectLst/>
              </a:rPr>
              <a:t>new </a:t>
            </a:r>
            <a:r>
              <a:rPr lang="en-GB" sz="1400" dirty="0">
                <a:solidFill>
                  <a:srgbClr val="BCBEC4"/>
                </a:solidFill>
                <a:effectLst/>
              </a:rPr>
              <a:t>Scanner(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sourceCode</a:t>
            </a:r>
            <a:r>
              <a:rPr lang="en-GB" sz="1400" dirty="0">
                <a:solidFill>
                  <a:srgbClr val="BCBEC4"/>
                </a:solidFill>
                <a:effectLst/>
              </a:rPr>
              <a:t>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List&lt;Token&gt; tokens =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scanner.scan</a:t>
            </a:r>
            <a:r>
              <a:rPr lang="en-GB" sz="1400" dirty="0">
                <a:solidFill>
                  <a:srgbClr val="BCBEC4"/>
                </a:solidFill>
                <a:effectLst/>
              </a:rPr>
              <a:t>();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Parser parser = </a:t>
            </a:r>
            <a:r>
              <a:rPr lang="en-GB" sz="1400" dirty="0">
                <a:solidFill>
                  <a:srgbClr val="CF8E6D"/>
                </a:solidFill>
                <a:effectLst/>
              </a:rPr>
              <a:t>new </a:t>
            </a:r>
            <a:r>
              <a:rPr lang="en-GB" sz="1400" dirty="0">
                <a:solidFill>
                  <a:srgbClr val="BCBEC4"/>
                </a:solidFill>
                <a:effectLst/>
              </a:rPr>
              <a:t>Parser(tokens);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ProgramNode</a:t>
            </a:r>
            <a:r>
              <a:rPr lang="en-GB" sz="1400" dirty="0">
                <a:solidFill>
                  <a:srgbClr val="BCBEC4"/>
                </a:solidFill>
                <a:effectLst/>
              </a:rPr>
              <a:t> root =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parser.parse</a:t>
            </a:r>
            <a:r>
              <a:rPr lang="en-GB" sz="1400" dirty="0">
                <a:solidFill>
                  <a:srgbClr val="BCBEC4"/>
                </a:solidFill>
                <a:effectLst/>
              </a:rPr>
              <a:t>();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BytecodeStream</a:t>
            </a:r>
            <a:r>
              <a:rPr lang="en-GB" sz="1400" dirty="0">
                <a:solidFill>
                  <a:srgbClr val="BCBEC4"/>
                </a:solidFill>
                <a:effectLst/>
              </a:rPr>
              <a:t>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bytecodeStream</a:t>
            </a:r>
            <a:r>
              <a:rPr lang="en-GB" sz="1400" dirty="0">
                <a:solidFill>
                  <a:srgbClr val="BCBEC4"/>
                </a:solidFill>
                <a:effectLst/>
              </a:rPr>
              <a:t> = </a:t>
            </a:r>
            <a:r>
              <a:rPr lang="en-GB" sz="1400" dirty="0">
                <a:solidFill>
                  <a:srgbClr val="CF8E6D"/>
                </a:solidFill>
                <a:effectLst/>
              </a:rPr>
              <a:t>new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BytecodeStream</a:t>
            </a:r>
            <a:r>
              <a:rPr lang="en-GB" sz="1400" dirty="0">
                <a:solidFill>
                  <a:srgbClr val="BCBEC4"/>
                </a:solidFill>
                <a:effectLst/>
              </a:rPr>
              <a:t>(root);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400" dirty="0">
                <a:solidFill>
                  <a:srgbClr val="CF8E6D"/>
                </a:solidFill>
                <a:effectLst/>
              </a:rPr>
              <a:t>return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bytecodeStream.generateBytecode</a:t>
            </a:r>
            <a:r>
              <a:rPr lang="en-GB" sz="1400" dirty="0">
                <a:solidFill>
                  <a:srgbClr val="BCBEC4"/>
                </a:solidFill>
                <a:effectLst/>
              </a:rPr>
              <a:t>();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}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145196-EC43-57F1-732F-5C6145A0F7AA}"/>
              </a:ext>
            </a:extLst>
          </p:cNvPr>
          <p:cNvSpPr txBox="1"/>
          <p:nvPr/>
        </p:nvSpPr>
        <p:spPr>
          <a:xfrm>
            <a:off x="838200" y="4574205"/>
            <a:ext cx="535047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400" dirty="0">
                <a:solidFill>
                  <a:srgbClr val="CF8E6D"/>
                </a:solidFill>
                <a:effectLst/>
              </a:rPr>
              <a:t>public class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ClientWithFacade</a:t>
            </a:r>
            <a:r>
              <a:rPr lang="en-GB" sz="1400" dirty="0">
                <a:solidFill>
                  <a:srgbClr val="BCBEC4"/>
                </a:solidFill>
                <a:effectLst/>
              </a:rPr>
              <a:t> {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</a:t>
            </a:r>
            <a:r>
              <a:rPr lang="en-GB" sz="1400" dirty="0">
                <a:solidFill>
                  <a:srgbClr val="CF8E6D"/>
                </a:solidFill>
                <a:effectLst/>
              </a:rPr>
              <a:t>public byte</a:t>
            </a:r>
            <a:r>
              <a:rPr lang="en-GB" sz="1400" dirty="0">
                <a:solidFill>
                  <a:srgbClr val="BCBEC4"/>
                </a:solidFill>
                <a:effectLst/>
              </a:rPr>
              <a:t>[] </a:t>
            </a:r>
            <a:r>
              <a:rPr lang="en-GB" sz="1400" dirty="0">
                <a:solidFill>
                  <a:srgbClr val="56A8F5"/>
                </a:solidFill>
                <a:effectLst/>
              </a:rPr>
              <a:t>compile</a:t>
            </a:r>
            <a:r>
              <a:rPr lang="en-GB" sz="1400" dirty="0">
                <a:solidFill>
                  <a:srgbClr val="BCBEC4"/>
                </a:solidFill>
                <a:effectLst/>
              </a:rPr>
              <a:t>(String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sourceCode</a:t>
            </a:r>
            <a:r>
              <a:rPr lang="en-GB" sz="1400" dirty="0">
                <a:solidFill>
                  <a:srgbClr val="BCBEC4"/>
                </a:solidFill>
                <a:effectLst/>
              </a:rPr>
              <a:t>) {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400" dirty="0">
                <a:solidFill>
                  <a:srgbClr val="7A7E85"/>
                </a:solidFill>
                <a:effectLst/>
              </a:rPr>
              <a:t>// Use the Facade for a single, simple call</a:t>
            </a:r>
            <a:br>
              <a:rPr lang="en-GB" sz="1400" dirty="0">
                <a:solidFill>
                  <a:srgbClr val="7A7E85"/>
                </a:solidFill>
                <a:effectLst/>
              </a:rPr>
            </a:br>
            <a:r>
              <a:rPr lang="en-GB" sz="1400" dirty="0">
                <a:solidFill>
                  <a:srgbClr val="7A7E85"/>
                </a:solidFill>
                <a:effectLst/>
              </a:rPr>
              <a:t>       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CompilerFacade</a:t>
            </a:r>
            <a:r>
              <a:rPr lang="en-GB" sz="1400" dirty="0">
                <a:solidFill>
                  <a:srgbClr val="BCBEC4"/>
                </a:solidFill>
                <a:effectLst/>
              </a:rPr>
              <a:t> compiler = </a:t>
            </a:r>
            <a:r>
              <a:rPr lang="en-GB" sz="1400" dirty="0">
                <a:solidFill>
                  <a:srgbClr val="CF8E6D"/>
                </a:solidFill>
                <a:effectLst/>
              </a:rPr>
              <a:t>new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CompilerFacade</a:t>
            </a:r>
            <a:r>
              <a:rPr lang="en-GB" sz="1400" dirty="0">
                <a:solidFill>
                  <a:srgbClr val="BCBEC4"/>
                </a:solidFill>
                <a:effectLst/>
              </a:rPr>
              <a:t>();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    </a:t>
            </a:r>
            <a:r>
              <a:rPr lang="en-GB" sz="1400" dirty="0">
                <a:solidFill>
                  <a:srgbClr val="CF8E6D"/>
                </a:solidFill>
                <a:effectLst/>
              </a:rPr>
              <a:t>return 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compiler.compile</a:t>
            </a:r>
            <a:r>
              <a:rPr lang="en-GB" sz="1400" dirty="0">
                <a:solidFill>
                  <a:srgbClr val="BCBEC4"/>
                </a:solidFill>
                <a:effectLst/>
              </a:rPr>
              <a:t>(</a:t>
            </a:r>
            <a:r>
              <a:rPr lang="en-GB" sz="1400" dirty="0" err="1">
                <a:solidFill>
                  <a:srgbClr val="BCBEC4"/>
                </a:solidFill>
                <a:effectLst/>
              </a:rPr>
              <a:t>sourceCode</a:t>
            </a:r>
            <a:r>
              <a:rPr lang="en-GB" sz="1400" dirty="0">
                <a:solidFill>
                  <a:srgbClr val="BCBEC4"/>
                </a:solidFill>
                <a:effectLst/>
              </a:rPr>
              <a:t>);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    }</a:t>
            </a:r>
            <a:br>
              <a:rPr lang="en-GB" sz="1400" dirty="0">
                <a:solidFill>
                  <a:srgbClr val="BCBEC4"/>
                </a:solidFill>
                <a:effectLst/>
              </a:rPr>
            </a:br>
            <a:r>
              <a:rPr lang="en-GB" sz="1400" dirty="0">
                <a:solidFill>
                  <a:srgbClr val="BCBEC4"/>
                </a:solidFill>
                <a:effectLst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37865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1177</Words>
  <Application>Microsoft Macintosh PowerPoint</Application>
  <PresentationFormat>Widescreen</PresentationFormat>
  <Paragraphs>61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Noto serif</vt:lpstr>
      <vt:lpstr>Office Theme</vt:lpstr>
      <vt:lpstr>Facade (fasáda)</vt:lpstr>
      <vt:lpstr>Motivace</vt:lpstr>
      <vt:lpstr>Problém</vt:lpstr>
      <vt:lpstr>Řešení</vt:lpstr>
      <vt:lpstr>Facade</vt:lpstr>
      <vt:lpstr>Structure</vt:lpstr>
      <vt:lpstr>Příklad subsystému</vt:lpstr>
      <vt:lpstr>Klientský kód bez fasády</vt:lpstr>
      <vt:lpstr>Klientský kód s fasádou</vt:lpstr>
      <vt:lpstr>Využití</vt:lpstr>
      <vt:lpstr>Výhody</vt:lpstr>
      <vt:lpstr>Reálné využití v Javě</vt:lpstr>
      <vt:lpstr>Související návrhové vzory</vt:lpstr>
      <vt:lpstr>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Jiří Daněk</dc:creator>
  <cp:lastModifiedBy>Jiří Daněk</cp:lastModifiedBy>
  <cp:revision>6</cp:revision>
  <dcterms:created xsi:type="dcterms:W3CDTF">2025-03-08T09:37:41Z</dcterms:created>
  <dcterms:modified xsi:type="dcterms:W3CDTF">2025-03-09T22:32:07Z</dcterms:modified>
</cp:coreProperties>
</file>