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70" r:id="rId10"/>
    <p:sldId id="269" r:id="rId11"/>
    <p:sldId id="271" r:id="rId12"/>
    <p:sldId id="263" r:id="rId13"/>
    <p:sldId id="272" r:id="rId14"/>
    <p:sldId id="268" r:id="rId15"/>
    <p:sldId id="273" r:id="rId16"/>
    <p:sldId id="264" r:id="rId17"/>
    <p:sldId id="265" r:id="rId18"/>
    <p:sldId id="274" r:id="rId19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1"/>
      <p:bold r:id="rId22"/>
      <p:italic r:id="rId23"/>
      <p:boldItalic r:id="rId24"/>
    </p:embeddedFont>
    <p:embeddedFont>
      <p:font typeface="Proxima Nova" panose="020B0604020202020204" charset="0"/>
      <p:regular r:id="rId25"/>
      <p:bold r:id="rId26"/>
      <p:italic r:id="rId27"/>
      <p:boldItalic r:id="rId28"/>
    </p:embeddedFont>
    <p:embeddedFont>
      <p:font typeface="Roboto" panose="02000000000000000000" pitchFamily="2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11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9" d="100"/>
          <a:sy n="169" d="100"/>
        </p:scale>
        <p:origin x="168" y="71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865357a71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865357a71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5426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865357a71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865357a71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pozn.: A další = chytré ukazatele v C++ (ale to nemá úplně 100% stejný interface), </a:t>
            </a:r>
            <a:r>
              <a:rPr lang="cs-CZ" dirty="0" err="1"/>
              <a:t>logging</a:t>
            </a:r>
            <a:r>
              <a:rPr lang="cs-CZ" dirty="0"/>
              <a:t> </a:t>
            </a:r>
            <a:r>
              <a:rPr lang="cs-CZ" dirty="0" err="1"/>
              <a:t>proxy</a:t>
            </a:r>
            <a:r>
              <a:rPr lang="cs-CZ" dirty="0"/>
              <a:t> (což už je ale na hraně </a:t>
            </a:r>
            <a:r>
              <a:rPr lang="cs-CZ" dirty="0" err="1"/>
              <a:t>logging</a:t>
            </a:r>
            <a:r>
              <a:rPr lang="cs-CZ" dirty="0"/>
              <a:t> </a:t>
            </a:r>
            <a:r>
              <a:rPr lang="cs-CZ" dirty="0" err="1"/>
              <a:t>decoratoru</a:t>
            </a:r>
            <a:r>
              <a:rPr lang="cs-CZ" dirty="0"/>
              <a:t>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42827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1865357a71_0_4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1865357a71_0_4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1865357a71_0_4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1865357a71_0_4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Až se vás někdo zeptá „víte, co je to </a:t>
            </a:r>
            <a:r>
              <a:rPr lang="cs-CZ" dirty="0" err="1"/>
              <a:t>proxy</a:t>
            </a:r>
            <a:r>
              <a:rPr lang="cs-CZ" dirty="0"/>
              <a:t>?“, no, tak už to víte!</a:t>
            </a:r>
          </a:p>
        </p:txBody>
      </p:sp>
    </p:spTree>
    <p:extLst>
      <p:ext uri="{BB962C8B-B14F-4D97-AF65-F5344CB8AC3E}">
        <p14:creationId xmlns:p14="http://schemas.microsoft.com/office/powerpoint/2010/main" val="1868684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1865357a71_0_3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1865357a71_0_3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1865357a71_0_3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1865357a71_0_3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1865357a71_0_3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1865357a71_0_3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1865357a71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1865357a71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865357a71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865357a71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865357a71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865357a71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0688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865357a71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865357a71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8180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1865357a71_0_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1865357a71_0_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solidFill>
                  <a:schemeClr val="accent5"/>
                </a:solidFill>
              </a:rPr>
              <a:t>Proxy</a:t>
            </a:r>
            <a:endParaRPr dirty="0">
              <a:solidFill>
                <a:schemeClr val="accent5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10C3643-9788-2535-58B2-6E4FD282A1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4" t="1104" r="790"/>
          <a:stretch/>
        </p:blipFill>
        <p:spPr>
          <a:xfrm>
            <a:off x="4329113" y="0"/>
            <a:ext cx="4814887" cy="300407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E3CF91-7D47-C7B9-1E85-D246F29EC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Remote</a:t>
            </a:r>
            <a:r>
              <a:rPr lang="cs-CZ" dirty="0"/>
              <a:t> </a:t>
            </a:r>
            <a:r>
              <a:rPr lang="cs-CZ" dirty="0" err="1"/>
              <a:t>proxy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47C9DE7-EE23-4A9F-3B39-B8AD12DC7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5650" y="963022"/>
            <a:ext cx="3955500" cy="780234"/>
          </a:xfrm>
        </p:spPr>
        <p:txBody>
          <a:bodyPr/>
          <a:lstStyle/>
          <a:p>
            <a:pPr marL="114300" indent="0">
              <a:buNone/>
            </a:pP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interface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PrezidentInterface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extends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Remote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zeptejSe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otazka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throws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RemoteException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114300" indent="0">
              <a:buNone/>
            </a:pPr>
            <a:endParaRPr lang="cs-CZ" dirty="0"/>
          </a:p>
        </p:txBody>
      </p:sp>
      <p:sp>
        <p:nvSpPr>
          <p:cNvPr id="4" name="Zástupný text 2">
            <a:extLst>
              <a:ext uri="{FF2B5EF4-FFF2-40B4-BE49-F238E27FC236}">
                <a16:creationId xmlns:a16="http://schemas.microsoft.com/office/drawing/2014/main" id="{ABE10E6F-C2FC-B57D-07B1-08155094457A}"/>
              </a:ext>
            </a:extLst>
          </p:cNvPr>
          <p:cNvSpPr txBox="1">
            <a:spLocks/>
          </p:cNvSpPr>
          <p:nvPr/>
        </p:nvSpPr>
        <p:spPr>
          <a:xfrm>
            <a:off x="290945" y="1636007"/>
            <a:ext cx="3955500" cy="1321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114300" indent="0">
              <a:buNone/>
            </a:pP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PrezidentMilos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extends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UnicastRemoteObject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		             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implements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PrezidentInterface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114300" indent="0">
              <a:buNone/>
            </a:pPr>
            <a:b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PrezidentMilos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throws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RemoteException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{...}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@</a:t>
            </a:r>
            <a:r>
              <a:rPr lang="cs-CZ" sz="8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Override</a:t>
            </a:r>
            <a:endParaRPr lang="cs-CZ" sz="8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zeptejSe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otazka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{...}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AD9ED7CB-E95C-1DE0-09CC-1F9E29DD392F}"/>
              </a:ext>
            </a:extLst>
          </p:cNvPr>
          <p:cNvSpPr txBox="1">
            <a:spLocks/>
          </p:cNvSpPr>
          <p:nvPr/>
        </p:nvSpPr>
        <p:spPr>
          <a:xfrm>
            <a:off x="4530436" y="1764622"/>
            <a:ext cx="4613564" cy="1463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114300" indent="0">
              <a:buNone/>
            </a:pP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Redakce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114300" indent="0">
              <a:buNone/>
            </a:pPr>
            <a:b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cs-CZ" sz="8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throws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Exception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PrezidentInterface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prezident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PrezidentInterface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	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Naming</a:t>
            </a:r>
            <a:r>
              <a:rPr lang="cs-CZ" sz="8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lookup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"//</a:t>
            </a:r>
            <a:r>
              <a:rPr lang="cs-CZ" sz="8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localhost</a:t>
            </a:r>
            <a:r>
              <a:rPr lang="cs-CZ" sz="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cs-CZ" sz="8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PrezidentskaKancelar</a:t>
            </a:r>
            <a:r>
              <a:rPr lang="cs-CZ" sz="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cs-CZ" sz="8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8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cs-CZ" sz="8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8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prezident</a:t>
            </a:r>
            <a:r>
              <a:rPr lang="cs-CZ" sz="8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getClass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());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cs-CZ" sz="8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8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cs-CZ" sz="8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8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prezident</a:t>
            </a:r>
            <a:r>
              <a:rPr lang="cs-CZ" sz="8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zeptejSe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"Je pan prezident vzhůru?"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));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B997AD01-440E-5629-9116-2ABF04794973}"/>
              </a:ext>
            </a:extLst>
          </p:cNvPr>
          <p:cNvCxnSpPr>
            <a:cxnSpLocks/>
          </p:cNvCxnSpPr>
          <p:nvPr/>
        </p:nvCxnSpPr>
        <p:spPr>
          <a:xfrm>
            <a:off x="4343400" y="1764622"/>
            <a:ext cx="0" cy="2842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A0B5CB2F-7831-213E-8DFE-55DA8808FCF1}"/>
              </a:ext>
            </a:extLst>
          </p:cNvPr>
          <p:cNvCxnSpPr/>
          <p:nvPr/>
        </p:nvCxnSpPr>
        <p:spPr>
          <a:xfrm>
            <a:off x="4267200" y="2687782"/>
            <a:ext cx="2632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BCACDD12-77FD-59A2-882A-D7C6D3423B7A}"/>
              </a:ext>
            </a:extLst>
          </p:cNvPr>
          <p:cNvCxnSpPr>
            <a:cxnSpLocks/>
          </p:cNvCxnSpPr>
          <p:nvPr/>
        </p:nvCxnSpPr>
        <p:spPr>
          <a:xfrm flipH="1">
            <a:off x="4180609" y="2798619"/>
            <a:ext cx="2563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text 2">
            <a:extLst>
              <a:ext uri="{FF2B5EF4-FFF2-40B4-BE49-F238E27FC236}">
                <a16:creationId xmlns:a16="http://schemas.microsoft.com/office/drawing/2014/main" id="{AE9B36A4-DA43-FAA2-6A71-5AE7F1C0BFE8}"/>
              </a:ext>
            </a:extLst>
          </p:cNvPr>
          <p:cNvSpPr txBox="1">
            <a:spLocks/>
          </p:cNvSpPr>
          <p:nvPr/>
        </p:nvSpPr>
        <p:spPr>
          <a:xfrm>
            <a:off x="290945" y="2909456"/>
            <a:ext cx="3955500" cy="1397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114300" indent="0">
              <a:buNone/>
            </a:pP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MilosRMI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114300" indent="0">
              <a:buNone/>
            </a:pPr>
            <a:b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cs-CZ" sz="8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cs-CZ" sz="8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throws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Exception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LocateRegistry</a:t>
            </a:r>
            <a:r>
              <a:rPr lang="cs-CZ" sz="8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createRegistry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8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1099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114300" indent="0">
              <a:buNone/>
            </a:pPr>
            <a:b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8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Naming</a:t>
            </a:r>
            <a:r>
              <a:rPr lang="cs-CZ" sz="8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rebind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endParaRPr lang="en-US" sz="8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en-US" sz="800" dirty="0">
                <a:solidFill>
                  <a:srgbClr val="3B3B3B"/>
                </a:solidFill>
                <a:latin typeface="Consolas" panose="020B0609020204030204" pitchFamily="49" charset="0"/>
              </a:rPr>
              <a:t>	</a:t>
            </a:r>
            <a:r>
              <a:rPr lang="cs-CZ" sz="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"//</a:t>
            </a:r>
            <a:r>
              <a:rPr lang="cs-CZ" sz="8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localhost</a:t>
            </a:r>
            <a:r>
              <a:rPr lang="cs-CZ" sz="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cs-CZ" sz="8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PrezidentskaKancelar</a:t>
            </a:r>
            <a:r>
              <a:rPr lang="cs-CZ" sz="8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endParaRPr lang="en-US" sz="8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en-US" sz="800" dirty="0">
                <a:solidFill>
                  <a:srgbClr val="3B3B3B"/>
                </a:solidFill>
                <a:latin typeface="Consolas" panose="020B0609020204030204" pitchFamily="49" charset="0"/>
              </a:rPr>
              <a:t>	</a:t>
            </a:r>
            <a:r>
              <a:rPr lang="cs-CZ" sz="800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8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8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PrezidentMilos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</a:t>
            </a:r>
            <a:endParaRPr lang="en-US" sz="8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en-US" sz="800" dirty="0">
                <a:solidFill>
                  <a:srgbClr val="3B3B3B"/>
                </a:solidFill>
                <a:latin typeface="Consolas" panose="020B0609020204030204" pitchFamily="49" charset="0"/>
              </a:rPr>
              <a:t>        </a:t>
            </a: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pPr marL="114300" indent="0">
              <a:buNone/>
            </a:pPr>
            <a:r>
              <a:rPr lang="cs-CZ" sz="8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0C260BEC-AC55-6AE7-CD99-0BFFCF2F29E3}"/>
              </a:ext>
            </a:extLst>
          </p:cNvPr>
          <p:cNvSpPr txBox="1"/>
          <p:nvPr/>
        </p:nvSpPr>
        <p:spPr>
          <a:xfrm>
            <a:off x="5091545" y="3401291"/>
            <a:ext cx="3560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900" dirty="0">
                <a:latin typeface="Consolas" panose="020B0609020204030204" pitchFamily="49" charset="0"/>
              </a:rPr>
              <a:t>Output:</a:t>
            </a:r>
          </a:p>
          <a:p>
            <a:r>
              <a:rPr lang="cs-CZ" sz="900" dirty="0">
                <a:latin typeface="Consolas" panose="020B0609020204030204" pitchFamily="49" charset="0"/>
              </a:rPr>
              <a:t>--- exec:3.1.0:exec (default-cli) @ </a:t>
            </a:r>
            <a:r>
              <a:rPr lang="cs-CZ" sz="900" dirty="0" err="1">
                <a:latin typeface="Consolas" panose="020B0609020204030204" pitchFamily="49" charset="0"/>
              </a:rPr>
              <a:t>MilosRMI</a:t>
            </a:r>
            <a:r>
              <a:rPr lang="cs-CZ" sz="900" dirty="0">
                <a:latin typeface="Consolas" panose="020B0609020204030204" pitchFamily="49" charset="0"/>
              </a:rPr>
              <a:t> ---</a:t>
            </a:r>
          </a:p>
          <a:p>
            <a:r>
              <a:rPr lang="cs-CZ" sz="900" dirty="0" err="1">
                <a:latin typeface="Consolas" panose="020B0609020204030204" pitchFamily="49" charset="0"/>
              </a:rPr>
              <a:t>class</a:t>
            </a:r>
            <a:r>
              <a:rPr lang="cs-CZ" sz="900" dirty="0">
                <a:latin typeface="Consolas" panose="020B0609020204030204" pitchFamily="49" charset="0"/>
              </a:rPr>
              <a:t> jdk.proxy1.$Proxy0</a:t>
            </a:r>
          </a:p>
          <a:p>
            <a:r>
              <a:rPr lang="cs-CZ" sz="900" dirty="0" err="1">
                <a:latin typeface="Consolas" panose="020B0609020204030204" pitchFamily="49" charset="0"/>
              </a:rPr>
              <a:t>Zzzz</a:t>
            </a:r>
            <a:r>
              <a:rPr lang="cs-CZ" sz="900" dirty="0">
                <a:latin typeface="Consolas" panose="020B0609020204030204" pitchFamily="49" charset="0"/>
              </a:rPr>
              <a:t>...</a:t>
            </a:r>
          </a:p>
        </p:txBody>
      </p:sp>
      <p:sp>
        <p:nvSpPr>
          <p:cNvPr id="15" name="Řečová bublina: obdélníkový bublinový popisek 14">
            <a:extLst>
              <a:ext uri="{FF2B5EF4-FFF2-40B4-BE49-F238E27FC236}">
                <a16:creationId xmlns:a16="http://schemas.microsoft.com/office/drawing/2014/main" id="{D4602B8F-6B99-94CA-BA95-CC97ACAEFCC3}"/>
              </a:ext>
            </a:extLst>
          </p:cNvPr>
          <p:cNvSpPr/>
          <p:nvPr/>
        </p:nvSpPr>
        <p:spPr>
          <a:xfrm>
            <a:off x="5604164" y="4142509"/>
            <a:ext cx="2888669" cy="374073"/>
          </a:xfrm>
          <a:prstGeom prst="wedgeRectCallout">
            <a:avLst>
              <a:gd name="adj1" fmla="val -21792"/>
              <a:gd name="adj2" fmla="val -9200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100" dirty="0"/>
              <a:t>Rozhraní implementuje zástupná třída</a:t>
            </a:r>
          </a:p>
        </p:txBody>
      </p:sp>
      <p:sp>
        <p:nvSpPr>
          <p:cNvPr id="16" name="Řečová bublina: obdélníkový bublinový popisek 15">
            <a:extLst>
              <a:ext uri="{FF2B5EF4-FFF2-40B4-BE49-F238E27FC236}">
                <a16:creationId xmlns:a16="http://schemas.microsoft.com/office/drawing/2014/main" id="{26FA5A15-E5A6-C7BA-7795-58EFFBCDA025}"/>
              </a:ext>
            </a:extLst>
          </p:cNvPr>
          <p:cNvSpPr/>
          <p:nvPr/>
        </p:nvSpPr>
        <p:spPr>
          <a:xfrm>
            <a:off x="7155873" y="1764621"/>
            <a:ext cx="685798" cy="306633"/>
          </a:xfrm>
          <a:prstGeom prst="wedgeRect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Client</a:t>
            </a:r>
            <a:endParaRPr lang="cs-CZ" sz="1100" dirty="0"/>
          </a:p>
        </p:txBody>
      </p:sp>
      <p:sp>
        <p:nvSpPr>
          <p:cNvPr id="17" name="Řečová bublina: obdélníkový bublinový popisek 16">
            <a:extLst>
              <a:ext uri="{FF2B5EF4-FFF2-40B4-BE49-F238E27FC236}">
                <a16:creationId xmlns:a16="http://schemas.microsoft.com/office/drawing/2014/main" id="{FEA90FB9-64B0-5278-1FCA-C74DD1E031FF}"/>
              </a:ext>
            </a:extLst>
          </p:cNvPr>
          <p:cNvSpPr/>
          <p:nvPr/>
        </p:nvSpPr>
        <p:spPr>
          <a:xfrm>
            <a:off x="498766" y="1329374"/>
            <a:ext cx="1004451" cy="306633"/>
          </a:xfrm>
          <a:prstGeom prst="wedgeRectCallout">
            <a:avLst>
              <a:gd name="adj1" fmla="val -20784"/>
              <a:gd name="adj2" fmla="val 7379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RealSubject</a:t>
            </a:r>
            <a:endParaRPr lang="cs-CZ" sz="1100" dirty="0"/>
          </a:p>
        </p:txBody>
      </p:sp>
      <p:sp>
        <p:nvSpPr>
          <p:cNvPr id="18" name="Řečová bublina: obdélníkový bublinový popisek 17">
            <a:extLst>
              <a:ext uri="{FF2B5EF4-FFF2-40B4-BE49-F238E27FC236}">
                <a16:creationId xmlns:a16="http://schemas.microsoft.com/office/drawing/2014/main" id="{1826AC81-DA5A-6E86-9429-64602DE3439E}"/>
              </a:ext>
            </a:extLst>
          </p:cNvPr>
          <p:cNvSpPr/>
          <p:nvPr/>
        </p:nvSpPr>
        <p:spPr>
          <a:xfrm>
            <a:off x="6324599" y="1084539"/>
            <a:ext cx="723899" cy="306633"/>
          </a:xfrm>
          <a:prstGeom prst="wedgeRectCallout">
            <a:avLst>
              <a:gd name="adj1" fmla="val -62163"/>
              <a:gd name="adj2" fmla="val -2334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Subject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177211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2" grpId="0"/>
      <p:bldP spid="13" grpId="0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solidFill>
                  <a:schemeClr val="accent1"/>
                </a:solidFill>
              </a:rPr>
              <a:t>Typy</a:t>
            </a:r>
            <a:endParaRPr b="1">
              <a:solidFill>
                <a:schemeClr val="accent1"/>
              </a:solidFill>
            </a:endParaRPr>
          </a:p>
        </p:txBody>
      </p:sp>
      <p:sp>
        <p:nvSpPr>
          <p:cNvPr id="104" name="Google Shape;104;p18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6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Protection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Kontrola či omezování přístupu ke skutečnému objektu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Remote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Lokální zástupce vzdáleného objektu (RPC, COM, CORBA, Java RMI)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Bankomat může mít proxy objekty pro přístup k bankovním datům na vzdáleném serveru.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Virtual proxy</a:t>
            </a:r>
            <a:endParaRPr dirty="0">
              <a:solidFill>
                <a:schemeClr val="dk1"/>
              </a:solidFill>
            </a:endParaRPr>
          </a:p>
          <a:p>
            <a:pPr marL="91440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cs" dirty="0">
                <a:solidFill>
                  <a:schemeClr val="dk1"/>
                </a:solidFill>
              </a:rPr>
              <a:t>Zastupuje objekt jednodušším objektem, dokud není potřeba vyrobit skutečný.</a:t>
            </a:r>
            <a:endParaRPr dirty="0">
              <a:solidFill>
                <a:schemeClr val="dk1"/>
              </a:solidFill>
            </a:endParaRPr>
          </a:p>
          <a:p>
            <a:pPr marL="91440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cs" dirty="0">
                <a:solidFill>
                  <a:schemeClr val="dk1"/>
                </a:solidFill>
              </a:rPr>
              <a:t>Nahrávání obrázků on demand (lazy-loading)</a:t>
            </a:r>
            <a:endParaRPr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3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 dirty="0">
                <a:solidFill>
                  <a:schemeClr val="accent1"/>
                </a:solidFill>
              </a:rPr>
              <a:t>Virtual proxy</a:t>
            </a:r>
            <a:endParaRPr b="1" dirty="0">
              <a:solidFill>
                <a:schemeClr val="accent1"/>
              </a:solidFill>
            </a:endParaRPr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1"/>
          </p:nvPr>
        </p:nvSpPr>
        <p:spPr>
          <a:xfrm>
            <a:off x="3449781" y="1463121"/>
            <a:ext cx="2687781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interface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RenderableImage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render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Graphics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y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  <a:endParaRPr sz="70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F0C535A-9077-52FE-6D14-5FF8B9271DEE}"/>
              </a:ext>
            </a:extLst>
          </p:cNvPr>
          <p:cNvSpPr txBox="1"/>
          <p:nvPr/>
        </p:nvSpPr>
        <p:spPr>
          <a:xfrm>
            <a:off x="3449781" y="2035821"/>
            <a:ext cx="281247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RealImage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endParaRPr lang="en-US" sz="7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700" dirty="0">
                <a:solidFill>
                  <a:srgbClr val="3B3B3B"/>
                </a:solidFill>
                <a:latin typeface="Consolas" panose="020B0609020204030204" pitchFamily="49" charset="0"/>
              </a:rPr>
              <a:t>	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implements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RenderableImage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imageData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RealImage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path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imageData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ImageIO</a:t>
            </a:r>
            <a:r>
              <a:rPr lang="cs-CZ" sz="7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read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path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));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@</a:t>
            </a:r>
            <a:r>
              <a:rPr lang="cs-CZ" sz="7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Override</a:t>
            </a:r>
            <a:endParaRPr lang="cs-CZ" sz="7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render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Graphics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y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imageData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!=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cs-CZ" sz="7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drawImage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imageData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y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EE03B65-FE31-E9E3-3E6D-D0970B91B581}"/>
              </a:ext>
            </a:extLst>
          </p:cNvPr>
          <p:cNvSpPr txBox="1"/>
          <p:nvPr/>
        </p:nvSpPr>
        <p:spPr>
          <a:xfrm>
            <a:off x="6317675" y="1552768"/>
            <a:ext cx="2687781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DeferredImage</a:t>
            </a:r>
            <a:endParaRPr lang="en-US" sz="700" dirty="0">
              <a:solidFill>
                <a:srgbClr val="3B3B3B"/>
              </a:solidFill>
              <a:latin typeface="Consolas" panose="020B0609020204030204" pitchFamily="49" charset="0"/>
            </a:endParaRPr>
          </a:p>
          <a:p>
            <a:r>
              <a:rPr lang="en-US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	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implements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RenderableImage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final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path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RealImage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realImage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DeferredImage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path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this</a:t>
            </a:r>
            <a:r>
              <a:rPr lang="cs-CZ" sz="7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7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path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path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@</a:t>
            </a:r>
            <a:r>
              <a:rPr lang="cs-CZ" sz="7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Override</a:t>
            </a:r>
            <a:endParaRPr lang="cs-CZ" sz="7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render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Graphics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y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realImage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==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realImage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RealImage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path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realImage</a:t>
            </a:r>
            <a:r>
              <a:rPr lang="cs-CZ" sz="7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render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y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endParaRPr lang="cs-CZ" sz="700" dirty="0"/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300C9377-CA14-0526-89D5-6CD6EE128D33}"/>
              </a:ext>
            </a:extLst>
          </p:cNvPr>
          <p:cNvCxnSpPr>
            <a:cxnSpLocks/>
          </p:cNvCxnSpPr>
          <p:nvPr/>
        </p:nvCxnSpPr>
        <p:spPr>
          <a:xfrm flipV="1">
            <a:off x="6262254" y="1373651"/>
            <a:ext cx="0" cy="2696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bdélník 15">
            <a:extLst>
              <a:ext uri="{FF2B5EF4-FFF2-40B4-BE49-F238E27FC236}">
                <a16:creationId xmlns:a16="http://schemas.microsoft.com/office/drawing/2014/main" id="{E7AD496C-0F97-FEA7-AB75-1BEE3082DF0C}"/>
              </a:ext>
            </a:extLst>
          </p:cNvPr>
          <p:cNvSpPr/>
          <p:nvPr/>
        </p:nvSpPr>
        <p:spPr>
          <a:xfrm>
            <a:off x="3837708" y="4282590"/>
            <a:ext cx="2036618" cy="388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RealSubject</a:t>
            </a:r>
            <a:endParaRPr lang="cs-CZ" dirty="0"/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2A4D5E95-3DE6-4820-DA4D-53E2E8B94F9A}"/>
              </a:ext>
            </a:extLst>
          </p:cNvPr>
          <p:cNvSpPr/>
          <p:nvPr/>
        </p:nvSpPr>
        <p:spPr>
          <a:xfrm>
            <a:off x="6615546" y="4282589"/>
            <a:ext cx="2036618" cy="388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Proxy</a:t>
            </a:r>
            <a:endParaRPr lang="cs-CZ" dirty="0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81C4C89C-3682-7721-38AC-507CECF1019F}"/>
              </a:ext>
            </a:extLst>
          </p:cNvPr>
          <p:cNvSpPr/>
          <p:nvPr/>
        </p:nvSpPr>
        <p:spPr>
          <a:xfrm>
            <a:off x="3775362" y="1017725"/>
            <a:ext cx="2036618" cy="388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Subject</a:t>
            </a:r>
            <a:endParaRPr lang="cs-CZ" dirty="0"/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7B1C0B01-2FCC-905C-0C9A-541AE3746680}"/>
              </a:ext>
            </a:extLst>
          </p:cNvPr>
          <p:cNvSpPr txBox="1"/>
          <p:nvPr/>
        </p:nvSpPr>
        <p:spPr>
          <a:xfrm>
            <a:off x="263207" y="1262488"/>
            <a:ext cx="312422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EditorWindow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extends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JFrame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final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RenderableImage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openFileIcon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final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RenderableImage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saveFileIcon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boolean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menuBarVisible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EditorWindow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openFileIcon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openImage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sz="7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icons</a:t>
            </a:r>
            <a:r>
              <a:rPr lang="cs-CZ" sz="7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/open.png"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saveFileIcon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openImage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sz="7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icons</a:t>
            </a:r>
            <a:r>
              <a:rPr lang="cs-CZ" sz="7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/save.png"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openMenuBar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menuBarVisible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@</a:t>
            </a:r>
            <a:r>
              <a:rPr lang="cs-CZ" sz="7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Override</a:t>
            </a:r>
            <a:endParaRPr lang="cs-CZ" sz="7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7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paint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Graphics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super</a:t>
            </a:r>
            <a:r>
              <a:rPr lang="cs-CZ" sz="7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paint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b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700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sz="7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menuBarVisible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cs-CZ" sz="7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openFileIcon</a:t>
            </a:r>
            <a:r>
              <a:rPr lang="cs-CZ" sz="7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render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cs-CZ" sz="700" b="0" dirty="0" err="1">
                <a:solidFill>
                  <a:srgbClr val="0070C1"/>
                </a:solidFill>
                <a:effectLst/>
                <a:latin typeface="Consolas" panose="020B0609020204030204" pitchFamily="49" charset="0"/>
              </a:rPr>
              <a:t>saveFileIcon</a:t>
            </a:r>
            <a:r>
              <a:rPr lang="cs-CZ" sz="700" b="0" dirty="0" err="1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7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render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7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g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sz="7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cs-CZ" sz="7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endParaRPr lang="cs-CZ" sz="700" dirty="0"/>
          </a:p>
        </p:txBody>
      </p: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id="{B89C7E9C-CB93-ACEF-E6E4-D07AB42FFA8D}"/>
              </a:ext>
            </a:extLst>
          </p:cNvPr>
          <p:cNvCxnSpPr>
            <a:cxnSpLocks/>
          </p:cNvCxnSpPr>
          <p:nvPr/>
        </p:nvCxnSpPr>
        <p:spPr>
          <a:xfrm flipV="1">
            <a:off x="3248862" y="1373651"/>
            <a:ext cx="0" cy="274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bdélník 21">
            <a:extLst>
              <a:ext uri="{FF2B5EF4-FFF2-40B4-BE49-F238E27FC236}">
                <a16:creationId xmlns:a16="http://schemas.microsoft.com/office/drawing/2014/main" id="{D91E16B5-9D06-DE9F-A1DB-B311630946E8}"/>
              </a:ext>
            </a:extLst>
          </p:cNvPr>
          <p:cNvSpPr/>
          <p:nvPr/>
        </p:nvSpPr>
        <p:spPr>
          <a:xfrm>
            <a:off x="807011" y="4282589"/>
            <a:ext cx="2036618" cy="388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Client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uiExpand="1"/>
      <p:bldP spid="3" grpId="0"/>
      <p:bldP spid="5" grpId="0"/>
      <p:bldP spid="16" grpId="0" animBg="1"/>
      <p:bldP spid="17" grpId="0" animBg="1"/>
      <p:bldP spid="19" grpId="0" animBg="1"/>
      <p:bldP spid="20" grpId="0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solidFill>
                  <a:schemeClr val="accent1"/>
                </a:solidFill>
              </a:rPr>
              <a:t>Typy</a:t>
            </a:r>
            <a:endParaRPr b="1">
              <a:solidFill>
                <a:schemeClr val="accent1"/>
              </a:solidFill>
            </a:endParaRPr>
          </a:p>
        </p:txBody>
      </p:sp>
      <p:sp>
        <p:nvSpPr>
          <p:cNvPr id="104" name="Google Shape;104;p18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6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Protection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Kontrola či omezování přístupu ke skutečnému objektu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Remote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Lokální zástupce vzdáleného objektu (RPC, COM, CORBA, Java RMI)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Bankomat může mít proxy objekty pro přístup k bankovním datům na vzdáleném serveru.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Virtual proxy</a:t>
            </a:r>
            <a:endParaRPr dirty="0">
              <a:solidFill>
                <a:schemeClr val="dk1"/>
              </a:solidFill>
            </a:endParaRPr>
          </a:p>
          <a:p>
            <a:pPr marL="91440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cs" dirty="0">
                <a:solidFill>
                  <a:schemeClr val="dk1"/>
                </a:solidFill>
              </a:rPr>
              <a:t>Zastupuje objekt jednodušším objektem, dokud není potřeba vyrobit skutečný.</a:t>
            </a:r>
            <a:endParaRPr dirty="0">
              <a:solidFill>
                <a:schemeClr val="dk1"/>
              </a:solidFill>
            </a:endParaRPr>
          </a:p>
          <a:p>
            <a:pPr marL="91440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cs" dirty="0">
                <a:solidFill>
                  <a:schemeClr val="dk1"/>
                </a:solidFill>
              </a:rPr>
              <a:t>Nahrávání obrázků on demand (lazy-loading)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Cache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Cachuje výsledky metod původního objektu</a:t>
            </a:r>
            <a:endParaRPr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636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88665-2912-C277-B44C-66AFF63A6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46C5E2-97B2-744A-8883-FF59A0D3D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Cache</a:t>
            </a:r>
            <a:r>
              <a:rPr lang="cs-CZ" dirty="0"/>
              <a:t> </a:t>
            </a:r>
            <a:r>
              <a:rPr lang="cs-CZ" dirty="0" err="1"/>
              <a:t>proxy</a:t>
            </a:r>
            <a:endParaRPr lang="cs-CZ" dirty="0"/>
          </a:p>
        </p:txBody>
      </p:sp>
      <p:pic>
        <p:nvPicPr>
          <p:cNvPr id="4" name="Google Shape;70;p14">
            <a:extLst>
              <a:ext uri="{FF2B5EF4-FFF2-40B4-BE49-F238E27FC236}">
                <a16:creationId xmlns:a16="http://schemas.microsoft.com/office/drawing/2014/main" id="{12BBC315-5245-81C9-380E-5896934A578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55719" y="1512409"/>
            <a:ext cx="1343918" cy="1980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67;p14">
            <a:extLst>
              <a:ext uri="{FF2B5EF4-FFF2-40B4-BE49-F238E27FC236}">
                <a16:creationId xmlns:a16="http://schemas.microsoft.com/office/drawing/2014/main" id="{AD63366B-03BA-A8D2-F1E9-2C50B587591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363" y="1552404"/>
            <a:ext cx="787801" cy="108213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A83CF23D-85BB-701B-B080-27A85FEFEB5C}"/>
              </a:ext>
            </a:extLst>
          </p:cNvPr>
          <p:cNvCxnSpPr>
            <a:cxnSpLocks/>
          </p:cNvCxnSpPr>
          <p:nvPr/>
        </p:nvCxnSpPr>
        <p:spPr>
          <a:xfrm>
            <a:off x="1477000" y="2516612"/>
            <a:ext cx="2055909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B9CD2E0F-F83D-4ACA-D95C-B9A3C26B3ED9}"/>
              </a:ext>
            </a:extLst>
          </p:cNvPr>
          <p:cNvSpPr txBox="1"/>
          <p:nvPr/>
        </p:nvSpPr>
        <p:spPr>
          <a:xfrm>
            <a:off x="1477000" y="1552404"/>
            <a:ext cx="2554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Jakým autem jezdí pan prezident?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89589C2-F92E-6C27-87AD-9C88FB0E34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3760" y="1744654"/>
            <a:ext cx="2132891" cy="151620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1FFEA78-6D96-4B71-8AA1-329BF9FE3E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600" y="2030683"/>
            <a:ext cx="786415" cy="1082133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E46DAA13-9A6C-2ECE-F4C5-691043B497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615" y="2485882"/>
            <a:ext cx="803188" cy="1105213"/>
          </a:xfrm>
          <a:prstGeom prst="rect">
            <a:avLst/>
          </a:prstGeom>
        </p:spPr>
      </p:pic>
      <p:sp>
        <p:nvSpPr>
          <p:cNvPr id="19" name="Obdélník 18">
            <a:extLst>
              <a:ext uri="{FF2B5EF4-FFF2-40B4-BE49-F238E27FC236}">
                <a16:creationId xmlns:a16="http://schemas.microsoft.com/office/drawing/2014/main" id="{CD835EB7-E394-65DD-F534-1139D93E90AA}"/>
              </a:ext>
            </a:extLst>
          </p:cNvPr>
          <p:cNvSpPr/>
          <p:nvPr/>
        </p:nvSpPr>
        <p:spPr>
          <a:xfrm>
            <a:off x="3743759" y="3591095"/>
            <a:ext cx="2132891" cy="2729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Jirkova paměť (</a:t>
            </a:r>
            <a:r>
              <a:rPr lang="cs-CZ" dirty="0" err="1"/>
              <a:t>cache</a:t>
            </a:r>
            <a:r>
              <a:rPr lang="cs-CZ" dirty="0"/>
              <a:t>)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227B2788-573B-A35F-278F-EF4C3083E0C3}"/>
              </a:ext>
            </a:extLst>
          </p:cNvPr>
          <p:cNvSpPr txBox="1"/>
          <p:nvPr/>
        </p:nvSpPr>
        <p:spPr>
          <a:xfrm>
            <a:off x="5876651" y="1860167"/>
            <a:ext cx="1790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Čím drandíš, </a:t>
            </a:r>
            <a:r>
              <a:rPr lang="cs-CZ" dirty="0" err="1"/>
              <a:t>Mildo</a:t>
            </a:r>
            <a:r>
              <a:rPr lang="cs-CZ" dirty="0"/>
              <a:t>?</a:t>
            </a:r>
          </a:p>
        </p:txBody>
      </p:sp>
      <p:cxnSp>
        <p:nvCxnSpPr>
          <p:cNvPr id="24" name="Přímá spojnice se šipkou 23">
            <a:extLst>
              <a:ext uri="{FF2B5EF4-FFF2-40B4-BE49-F238E27FC236}">
                <a16:creationId xmlns:a16="http://schemas.microsoft.com/office/drawing/2014/main" id="{37E526AE-020D-C392-B79C-299ABDC6AA56}"/>
              </a:ext>
            </a:extLst>
          </p:cNvPr>
          <p:cNvCxnSpPr>
            <a:cxnSpLocks/>
          </p:cNvCxnSpPr>
          <p:nvPr/>
        </p:nvCxnSpPr>
        <p:spPr>
          <a:xfrm>
            <a:off x="1477000" y="2281084"/>
            <a:ext cx="2055909" cy="0"/>
          </a:xfrm>
          <a:prstGeom prst="straightConnector1">
            <a:avLst/>
          </a:prstGeom>
          <a:ln>
            <a:solidFill>
              <a:srgbClr val="BF11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>
            <a:extLst>
              <a:ext uri="{FF2B5EF4-FFF2-40B4-BE49-F238E27FC236}">
                <a16:creationId xmlns:a16="http://schemas.microsoft.com/office/drawing/2014/main" id="{80424627-B266-B568-EEC9-223F0E359D12}"/>
              </a:ext>
            </a:extLst>
          </p:cNvPr>
          <p:cNvCxnSpPr>
            <a:cxnSpLocks/>
          </p:cNvCxnSpPr>
          <p:nvPr/>
        </p:nvCxnSpPr>
        <p:spPr>
          <a:xfrm>
            <a:off x="1476998" y="2759066"/>
            <a:ext cx="2055909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>
            <a:extLst>
              <a:ext uri="{FF2B5EF4-FFF2-40B4-BE49-F238E27FC236}">
                <a16:creationId xmlns:a16="http://schemas.microsoft.com/office/drawing/2014/main" id="{535C1CD3-1FAC-9162-AB35-D7930E9755AA}"/>
              </a:ext>
            </a:extLst>
          </p:cNvPr>
          <p:cNvCxnSpPr>
            <a:cxnSpLocks/>
          </p:cNvCxnSpPr>
          <p:nvPr/>
        </p:nvCxnSpPr>
        <p:spPr>
          <a:xfrm>
            <a:off x="5979728" y="2197664"/>
            <a:ext cx="1501727" cy="0"/>
          </a:xfrm>
          <a:prstGeom prst="straightConnector1">
            <a:avLst/>
          </a:prstGeom>
          <a:ln>
            <a:solidFill>
              <a:srgbClr val="BF11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se šipkou 27">
            <a:extLst>
              <a:ext uri="{FF2B5EF4-FFF2-40B4-BE49-F238E27FC236}">
                <a16:creationId xmlns:a16="http://schemas.microsoft.com/office/drawing/2014/main" id="{E93E5AD0-BE2C-D489-244C-30C261D19FB2}"/>
              </a:ext>
            </a:extLst>
          </p:cNvPr>
          <p:cNvCxnSpPr>
            <a:cxnSpLocks/>
          </p:cNvCxnSpPr>
          <p:nvPr/>
        </p:nvCxnSpPr>
        <p:spPr>
          <a:xfrm flipH="1">
            <a:off x="6019249" y="3352800"/>
            <a:ext cx="1462206" cy="374760"/>
          </a:xfrm>
          <a:prstGeom prst="straightConnector1">
            <a:avLst/>
          </a:prstGeom>
          <a:ln>
            <a:solidFill>
              <a:srgbClr val="BF11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CE2D981D-C424-8EBA-6002-2001F3D86145}"/>
              </a:ext>
            </a:extLst>
          </p:cNvPr>
          <p:cNvSpPr txBox="1"/>
          <p:nvPr/>
        </p:nvSpPr>
        <p:spPr>
          <a:xfrm>
            <a:off x="5979728" y="3112816"/>
            <a:ext cx="1575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No Superbem, ne?</a:t>
            </a:r>
          </a:p>
        </p:txBody>
      </p:sp>
      <p:cxnSp>
        <p:nvCxnSpPr>
          <p:cNvPr id="34" name="Přímá spojnice se šipkou 33">
            <a:extLst>
              <a:ext uri="{FF2B5EF4-FFF2-40B4-BE49-F238E27FC236}">
                <a16:creationId xmlns:a16="http://schemas.microsoft.com/office/drawing/2014/main" id="{A50C41B1-C4A9-DF8C-84ED-F9EDBB9FEC85}"/>
              </a:ext>
            </a:extLst>
          </p:cNvPr>
          <p:cNvCxnSpPr>
            <a:cxnSpLocks/>
          </p:cNvCxnSpPr>
          <p:nvPr/>
        </p:nvCxnSpPr>
        <p:spPr>
          <a:xfrm flipH="1" flipV="1">
            <a:off x="1477000" y="3112816"/>
            <a:ext cx="2132891" cy="52322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se šipkou 36">
            <a:extLst>
              <a:ext uri="{FF2B5EF4-FFF2-40B4-BE49-F238E27FC236}">
                <a16:creationId xmlns:a16="http://schemas.microsoft.com/office/drawing/2014/main" id="{7A521375-4E5E-79DF-994D-2410A08D6DFE}"/>
              </a:ext>
            </a:extLst>
          </p:cNvPr>
          <p:cNvCxnSpPr>
            <a:cxnSpLocks/>
          </p:cNvCxnSpPr>
          <p:nvPr/>
        </p:nvCxnSpPr>
        <p:spPr>
          <a:xfrm flipH="1" flipV="1">
            <a:off x="1476999" y="3198654"/>
            <a:ext cx="2132891" cy="52835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se šipkou 41">
            <a:extLst>
              <a:ext uri="{FF2B5EF4-FFF2-40B4-BE49-F238E27FC236}">
                <a16:creationId xmlns:a16="http://schemas.microsoft.com/office/drawing/2014/main" id="{4B0AE1DC-CA84-F001-4013-35375AD71FFA}"/>
              </a:ext>
            </a:extLst>
          </p:cNvPr>
          <p:cNvCxnSpPr>
            <a:cxnSpLocks/>
          </p:cNvCxnSpPr>
          <p:nvPr/>
        </p:nvCxnSpPr>
        <p:spPr>
          <a:xfrm flipH="1" flipV="1">
            <a:off x="1484815" y="3289627"/>
            <a:ext cx="2132892" cy="528356"/>
          </a:xfrm>
          <a:prstGeom prst="straightConnector1">
            <a:avLst/>
          </a:prstGeom>
          <a:ln>
            <a:solidFill>
              <a:srgbClr val="BF11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se šipkou 44">
            <a:extLst>
              <a:ext uri="{FF2B5EF4-FFF2-40B4-BE49-F238E27FC236}">
                <a16:creationId xmlns:a16="http://schemas.microsoft.com/office/drawing/2014/main" id="{879E0822-0AA4-D99B-C154-BFCC60CBE962}"/>
              </a:ext>
            </a:extLst>
          </p:cNvPr>
          <p:cNvCxnSpPr>
            <a:cxnSpLocks/>
          </p:cNvCxnSpPr>
          <p:nvPr/>
        </p:nvCxnSpPr>
        <p:spPr>
          <a:xfrm>
            <a:off x="4260273" y="3318277"/>
            <a:ext cx="0" cy="17483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se šipkou 47">
            <a:extLst>
              <a:ext uri="{FF2B5EF4-FFF2-40B4-BE49-F238E27FC236}">
                <a16:creationId xmlns:a16="http://schemas.microsoft.com/office/drawing/2014/main" id="{3C3C0ECD-7562-B1D7-2BBE-1C42D14CF822}"/>
              </a:ext>
            </a:extLst>
          </p:cNvPr>
          <p:cNvCxnSpPr>
            <a:cxnSpLocks/>
          </p:cNvCxnSpPr>
          <p:nvPr/>
        </p:nvCxnSpPr>
        <p:spPr>
          <a:xfrm>
            <a:off x="4415349" y="3318277"/>
            <a:ext cx="0" cy="17483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ovéPole 50">
            <a:extLst>
              <a:ext uri="{FF2B5EF4-FFF2-40B4-BE49-F238E27FC236}">
                <a16:creationId xmlns:a16="http://schemas.microsoft.com/office/drawing/2014/main" id="{2D73233C-3E1E-CB9F-59A6-40BFCAE1BD12}"/>
              </a:ext>
            </a:extLst>
          </p:cNvPr>
          <p:cNvSpPr txBox="1"/>
          <p:nvPr/>
        </p:nvSpPr>
        <p:spPr>
          <a:xfrm>
            <a:off x="1530927" y="3695248"/>
            <a:ext cx="2001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Pan prezident jezdí vozem Škoda Superb.</a:t>
            </a:r>
          </a:p>
        </p:txBody>
      </p:sp>
    </p:spTree>
    <p:extLst>
      <p:ext uri="{BB962C8B-B14F-4D97-AF65-F5344CB8AC3E}">
        <p14:creationId xmlns:p14="http://schemas.microsoft.com/office/powerpoint/2010/main" val="105806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animBg="1"/>
      <p:bldP spid="23" grpId="0"/>
      <p:bldP spid="33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solidFill>
                  <a:schemeClr val="accent1"/>
                </a:solidFill>
              </a:rPr>
              <a:t>Typy</a:t>
            </a:r>
            <a:endParaRPr b="1">
              <a:solidFill>
                <a:schemeClr val="accent1"/>
              </a:solidFill>
            </a:endParaRPr>
          </a:p>
        </p:txBody>
      </p:sp>
      <p:sp>
        <p:nvSpPr>
          <p:cNvPr id="104" name="Google Shape;104;p18"/>
          <p:cNvSpPr txBox="1">
            <a:spLocks noGrp="1"/>
          </p:cNvSpPr>
          <p:nvPr>
            <p:ph type="body" idx="1"/>
          </p:nvPr>
        </p:nvSpPr>
        <p:spPr>
          <a:xfrm>
            <a:off x="311700" y="999775"/>
            <a:ext cx="8520600" cy="36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Protection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Kontrola či omezování přístupu ke skutečnému objektu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Remote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Lokální zástupce vzdáleného objektu (RPC, COM, CORBA, Java RMI)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Bankomat může mít proxy objekty pro přístup k bankovním datům na vzdáleném serveru.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Virtual proxy</a:t>
            </a:r>
            <a:endParaRPr dirty="0">
              <a:solidFill>
                <a:schemeClr val="dk1"/>
              </a:solidFill>
            </a:endParaRPr>
          </a:p>
          <a:p>
            <a:pPr marL="91440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cs" dirty="0">
                <a:solidFill>
                  <a:schemeClr val="dk1"/>
                </a:solidFill>
              </a:rPr>
              <a:t>Zastupuje objekt jednodušším objektem, dokud není potřeba vyrobit skutečný.</a:t>
            </a:r>
            <a:endParaRPr dirty="0">
              <a:solidFill>
                <a:schemeClr val="dk1"/>
              </a:solidFill>
            </a:endParaRPr>
          </a:p>
          <a:p>
            <a:pPr marL="914400" lvl="1" indent="-304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cs" dirty="0">
                <a:solidFill>
                  <a:schemeClr val="dk1"/>
                </a:solidFill>
              </a:rPr>
              <a:t>Nahrávání obrázků on demand (lazy-loading)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Cache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Cachuje výsledky metod původního objektu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-CZ" dirty="0">
                <a:solidFill>
                  <a:schemeClr val="dk1"/>
                </a:solidFill>
              </a:rPr>
              <a:t>A další…</a:t>
            </a:r>
          </a:p>
        </p:txBody>
      </p:sp>
    </p:spTree>
    <p:extLst>
      <p:ext uri="{BB962C8B-B14F-4D97-AF65-F5344CB8AC3E}">
        <p14:creationId xmlns:p14="http://schemas.microsoft.com/office/powerpoint/2010/main" val="3721206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solidFill>
                  <a:schemeClr val="accent1"/>
                </a:solidFill>
              </a:rPr>
              <a:t>Výhody a nevýhody</a:t>
            </a:r>
            <a:endParaRPr b="1">
              <a:solidFill>
                <a:schemeClr val="accent1"/>
              </a:solidFill>
            </a:endParaRPr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420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 dirty="0">
                <a:solidFill>
                  <a:schemeClr val="dk1"/>
                </a:solidFill>
              </a:rPr>
              <a:t>Výhody</a:t>
            </a:r>
            <a:endParaRPr b="1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Výkon - virtual proxy, optimalizace strategie přístupu k objektu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Dělení kódu - administrativní kód oddělen od funkcionality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Bezpečnost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Kontrola objektu bez vědomí klienta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cs" b="1" dirty="0">
                <a:solidFill>
                  <a:schemeClr val="dk1"/>
                </a:solidFill>
              </a:rPr>
              <a:t>Nevýhody</a:t>
            </a:r>
            <a:endParaRPr b="1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Vrstva navíc - snižuje výkon a přidává komplexitu do kódu</a:t>
            </a:r>
          </a:p>
          <a:p>
            <a:pPr lvl="1" indent="-342900">
              <a:spcBef>
                <a:spcPts val="1200"/>
              </a:spcBef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...ale to by se stejně stalo i bez </a:t>
            </a:r>
            <a:r>
              <a:rPr lang="en-US" dirty="0">
                <a:solidFill>
                  <a:schemeClr val="dk1"/>
                </a:solidFill>
              </a:rPr>
              <a:t>p</a:t>
            </a:r>
            <a:r>
              <a:rPr lang="cs" dirty="0">
                <a:solidFill>
                  <a:schemeClr val="dk1"/>
                </a:solidFill>
              </a:rPr>
              <a:t>oužití</a:t>
            </a:r>
            <a:r>
              <a:rPr lang="en-US" dirty="0">
                <a:solidFill>
                  <a:schemeClr val="dk1"/>
                </a:solidFill>
              </a:rPr>
              <a:t> proxy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126" name="Google Shape;126;p21"/>
          <p:cNvSpPr txBox="1"/>
          <p:nvPr/>
        </p:nvSpPr>
        <p:spPr>
          <a:xfrm>
            <a:off x="4359350" y="1222750"/>
            <a:ext cx="4226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solidFill>
                  <a:schemeClr val="accent1"/>
                </a:solidFill>
              </a:rPr>
              <a:t>Shrnutí</a:t>
            </a:r>
            <a:endParaRPr b="1">
              <a:solidFill>
                <a:schemeClr val="accent1"/>
              </a:solidFill>
            </a:endParaRPr>
          </a:p>
        </p:txBody>
      </p:sp>
      <p:sp>
        <p:nvSpPr>
          <p:cNvPr id="132" name="Google Shape;132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-CZ" dirty="0">
                <a:solidFill>
                  <a:schemeClr val="dk1"/>
                </a:solidFill>
              </a:rPr>
              <a:t>kontrola přístupu k datům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-CZ" dirty="0">
                <a:solidFill>
                  <a:schemeClr val="dk1"/>
                </a:solidFill>
              </a:rPr>
              <a:t>práce se vzdálenými objekty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-CZ" dirty="0" err="1">
                <a:solidFill>
                  <a:schemeClr val="dk1"/>
                </a:solidFill>
              </a:rPr>
              <a:t>lazy-loading</a:t>
            </a:r>
            <a:r>
              <a:rPr lang="cs-CZ" dirty="0">
                <a:solidFill>
                  <a:schemeClr val="dk1"/>
                </a:solidFill>
              </a:rPr>
              <a:t>, </a:t>
            </a:r>
            <a:r>
              <a:rPr lang="cs-CZ" dirty="0" err="1">
                <a:solidFill>
                  <a:schemeClr val="dk1"/>
                </a:solidFill>
              </a:rPr>
              <a:t>caching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-CZ" dirty="0">
                <a:solidFill>
                  <a:schemeClr val="dk1"/>
                </a:solidFill>
              </a:rPr>
              <a:t>c</a:t>
            </a:r>
            <a:r>
              <a:rPr lang="cs" dirty="0">
                <a:solidFill>
                  <a:schemeClr val="dk1"/>
                </a:solidFill>
              </a:rPr>
              <a:t>hytré ukazatele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-CZ" dirty="0">
                <a:solidFill>
                  <a:schemeClr val="dk1"/>
                </a:solidFill>
              </a:rPr>
              <a:t>a to vše s původním rozhraním!</a:t>
            </a:r>
            <a:endParaRPr lang="cs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6B181FB3-0248-5D28-627D-84D45C662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40465" y="678007"/>
            <a:ext cx="6733309" cy="378748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Řečová bublina: obdélníkový bublinový popisek se zakulacenými rohy 5">
            <a:extLst>
              <a:ext uri="{FF2B5EF4-FFF2-40B4-BE49-F238E27FC236}">
                <a16:creationId xmlns:a16="http://schemas.microsoft.com/office/drawing/2014/main" id="{4A4E7F8B-989B-DFC6-3975-9499ABA1FB44}"/>
              </a:ext>
            </a:extLst>
          </p:cNvPr>
          <p:cNvSpPr/>
          <p:nvPr/>
        </p:nvSpPr>
        <p:spPr>
          <a:xfrm>
            <a:off x="2502196" y="1134140"/>
            <a:ext cx="2750288" cy="1013637"/>
          </a:xfrm>
          <a:prstGeom prst="wedgeRoundRectCallout">
            <a:avLst>
              <a:gd name="adj1" fmla="val -69677"/>
              <a:gd name="adj2" fmla="val 5410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Víte, co je to „</a:t>
            </a:r>
            <a:r>
              <a:rPr lang="cs-CZ" sz="1600" dirty="0" err="1"/>
              <a:t>proksy</a:t>
            </a:r>
            <a:r>
              <a:rPr lang="cs-CZ" sz="1600" dirty="0"/>
              <a:t>“, pane moderátore?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64D2479C-605E-7EB4-C33F-69B94D3D6AA2}"/>
              </a:ext>
            </a:extLst>
          </p:cNvPr>
          <p:cNvSpPr txBox="1"/>
          <p:nvPr/>
        </p:nvSpPr>
        <p:spPr>
          <a:xfrm>
            <a:off x="5989673" y="1850066"/>
            <a:ext cx="28637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/>
              <a:t>Děkuji za</a:t>
            </a:r>
          </a:p>
          <a:p>
            <a:r>
              <a:rPr lang="cs-CZ" sz="4000" dirty="0"/>
              <a:t>pozornost</a:t>
            </a:r>
          </a:p>
        </p:txBody>
      </p:sp>
    </p:spTree>
    <p:extLst>
      <p:ext uri="{BB962C8B-B14F-4D97-AF65-F5344CB8AC3E}">
        <p14:creationId xmlns:p14="http://schemas.microsoft.com/office/powerpoint/2010/main" val="351689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6900" y="1564837"/>
            <a:ext cx="2324988" cy="234155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solidFill>
                  <a:schemeClr val="accent1"/>
                </a:solidFill>
              </a:rPr>
              <a:t>Idea</a:t>
            </a:r>
            <a:endParaRPr b="1">
              <a:solidFill>
                <a:schemeClr val="accent1"/>
              </a:solidFill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12" y="1721199"/>
            <a:ext cx="1477000" cy="202882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1136625" y="1975813"/>
            <a:ext cx="2761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Proxima Nova"/>
                <a:ea typeface="Proxima Nova"/>
                <a:cs typeface="Proxima Nova"/>
                <a:sym typeface="Proxima Nova"/>
              </a:rPr>
              <a:t>Co má pan prezident ke štědrovečerní večeři?</a:t>
            </a: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69" name="Google Shape;69;p14"/>
          <p:cNvCxnSpPr/>
          <p:nvPr/>
        </p:nvCxnSpPr>
        <p:spPr>
          <a:xfrm rot="10800000" flipH="1">
            <a:off x="1249000" y="2590663"/>
            <a:ext cx="1947900" cy="11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70" name="Google Shape;70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6138" y="1273250"/>
            <a:ext cx="1847850" cy="26955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14"/>
          <p:cNvCxnSpPr/>
          <p:nvPr/>
        </p:nvCxnSpPr>
        <p:spPr>
          <a:xfrm>
            <a:off x="5603275" y="2452150"/>
            <a:ext cx="15354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2" name="Google Shape;72;p14"/>
          <p:cNvSpPr txBox="1"/>
          <p:nvPr/>
        </p:nvSpPr>
        <p:spPr>
          <a:xfrm>
            <a:off x="5521900" y="1836550"/>
            <a:ext cx="1947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Proxima Nova"/>
                <a:ea typeface="Proxima Nova"/>
                <a:cs typeface="Proxima Nova"/>
                <a:sym typeface="Proxima Nova"/>
              </a:rPr>
              <a:t>Hej Miloši, co máš na Vánoce k večeři?</a:t>
            </a: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73" name="Google Shape;73;p14"/>
          <p:cNvCxnSpPr/>
          <p:nvPr/>
        </p:nvCxnSpPr>
        <p:spPr>
          <a:xfrm rot="10800000">
            <a:off x="5728275" y="2923950"/>
            <a:ext cx="14487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4" name="Google Shape;74;p14"/>
          <p:cNvSpPr txBox="1"/>
          <p:nvPr/>
        </p:nvSpPr>
        <p:spPr>
          <a:xfrm>
            <a:off x="5681650" y="3071275"/>
            <a:ext cx="1628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latin typeface="Proxima Nova"/>
                <a:ea typeface="Proxima Nova"/>
                <a:cs typeface="Proxima Nova"/>
                <a:sym typeface="Proxima Nova"/>
              </a:rPr>
              <a:t>Rybí polévku a kapra se salátem. 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75" name="Google Shape;75;p14"/>
          <p:cNvCxnSpPr/>
          <p:nvPr/>
        </p:nvCxnSpPr>
        <p:spPr>
          <a:xfrm flipH="1">
            <a:off x="1272000" y="2933425"/>
            <a:ext cx="1776000" cy="11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6" name="Google Shape;76;p14"/>
          <p:cNvSpPr txBox="1"/>
          <p:nvPr/>
        </p:nvSpPr>
        <p:spPr>
          <a:xfrm>
            <a:off x="1408750" y="3071275"/>
            <a:ext cx="16284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Proxima Nova"/>
                <a:ea typeface="Proxima Nova"/>
                <a:cs typeface="Proxima Nova"/>
                <a:sym typeface="Proxima Nova"/>
              </a:rPr>
              <a:t>Pan prezident o Vánocích večeří rybí polévku, bramborový salát a kapra. </a:t>
            </a: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 dirty="0">
                <a:solidFill>
                  <a:schemeClr val="accent1"/>
                </a:solidFill>
              </a:rPr>
              <a:t>Podrobnosti</a:t>
            </a:r>
            <a:endParaRPr b="1" dirty="0">
              <a:solidFill>
                <a:schemeClr val="accent1"/>
              </a:solidFill>
            </a:endParaRPr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cs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Strukturální návrhový vzor</a:t>
            </a:r>
            <a:endParaRPr sz="14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cs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Alternativní název Surrogate (náhradník)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cs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Prostředník operací nad objektem, který výrazně nemění zvenku pozorovatelné chování</a:t>
            </a:r>
          </a:p>
          <a:p>
            <a:pPr lvl="1">
              <a:buClr>
                <a:srgbClr val="000000"/>
              </a:buClr>
              <a:buFont typeface="Roboto"/>
              <a:buChar char="●"/>
            </a:pPr>
            <a:r>
              <a:rPr lang="cs" sz="1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Zachovává </a:t>
            </a:r>
            <a:r>
              <a:rPr lang="cs-CZ" sz="10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původní rozhraní</a:t>
            </a:r>
            <a:endParaRPr sz="1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</a:pPr>
            <a:r>
              <a:rPr lang="cs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Příklady:</a:t>
            </a:r>
            <a:endParaRPr sz="14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r>
              <a:rPr lang="cs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Zastupování vzdálených objektů</a:t>
            </a:r>
            <a:endParaRPr sz="14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r>
              <a:rPr lang="cs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Efektivnější přístup k objektu (cache, lazy-loading)</a:t>
            </a: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r>
              <a:rPr lang="cs-CZ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Kontrola práv přístupu k</a:t>
            </a:r>
            <a:r>
              <a:rPr lang="cs-CZ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objektu</a:t>
            </a:r>
          </a:p>
          <a:p>
            <a:pPr lvl="1">
              <a:buClr>
                <a:srgbClr val="000000"/>
              </a:buClr>
              <a:buFont typeface="Roboto"/>
              <a:buChar char="○"/>
            </a:pPr>
            <a:r>
              <a:rPr lang="cs-CZ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Logování přístupu k objektu</a:t>
            </a: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</a:pPr>
            <a:endParaRPr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450" y="3643875"/>
            <a:ext cx="3698301" cy="116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3101" y="3543750"/>
            <a:ext cx="4017449" cy="1260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" name="Google Shape;85;p15"/>
          <p:cNvCxnSpPr>
            <a:stCxn id="83" idx="3"/>
          </p:cNvCxnSpPr>
          <p:nvPr/>
        </p:nvCxnSpPr>
        <p:spPr>
          <a:xfrm rot="10800000" flipH="1">
            <a:off x="4073751" y="4218600"/>
            <a:ext cx="949500" cy="5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solidFill>
                  <a:schemeClr val="accent1"/>
                </a:solidFill>
              </a:rPr>
              <a:t>Princip</a:t>
            </a:r>
            <a:endParaRPr b="1">
              <a:solidFill>
                <a:schemeClr val="accent1"/>
              </a:solidFill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575" y="1475825"/>
            <a:ext cx="8650800" cy="33487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2073350" y="1396100"/>
            <a:ext cx="7336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dirty="0">
                <a:latin typeface="Proxima Nova"/>
                <a:ea typeface="Proxima Nova"/>
                <a:cs typeface="Proxima Nova"/>
                <a:sym typeface="Proxima Nova"/>
              </a:rPr>
              <a:t>&lt;&lt;interface&gt;&gt;</a:t>
            </a: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 dirty="0">
                <a:solidFill>
                  <a:schemeClr val="accent1"/>
                </a:solidFill>
              </a:rPr>
              <a:t>Podobné návrhové vzory</a:t>
            </a:r>
            <a:endParaRPr b="1" dirty="0">
              <a:solidFill>
                <a:schemeClr val="accent1"/>
              </a:solidFill>
            </a:endParaRPr>
          </a:p>
        </p:txBody>
      </p:sp>
      <p:sp>
        <p:nvSpPr>
          <p:cNvPr id="98" name="Google Shape;98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Adapter 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Adapter implementuje jiné rozhraní, proxy implementuje stejné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Decorator 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Můžou mít podobnou implementaci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Rozdílný účel - decorator přidává objektu vlastnosti, proxy </a:t>
            </a:r>
            <a:r>
              <a:rPr lang="cs-CZ" dirty="0">
                <a:solidFill>
                  <a:schemeClr val="dk1"/>
                </a:solidFill>
              </a:rPr>
              <a:t>zprostředkovává již existující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Facade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Oba vzory přidávají vrstvu navíc mezi klienta a objekt/subsystém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Facade poskytuje zjednodušené rozhraní, proxy to samé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solidFill>
                  <a:schemeClr val="accent1"/>
                </a:solidFill>
              </a:rPr>
              <a:t>Typy</a:t>
            </a:r>
            <a:endParaRPr b="1">
              <a:solidFill>
                <a:schemeClr val="accent1"/>
              </a:solidFill>
            </a:endParaRPr>
          </a:p>
        </p:txBody>
      </p:sp>
      <p:sp>
        <p:nvSpPr>
          <p:cNvPr id="104" name="Google Shape;104;p18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6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Protection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Kontrola či omezování přístupu ke skutečnému objektu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596594-BA0D-54CD-95B4-DB4226C5C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Protection</a:t>
            </a:r>
            <a:r>
              <a:rPr lang="cs-CZ" dirty="0"/>
              <a:t> </a:t>
            </a:r>
            <a:r>
              <a:rPr lang="cs-CZ" dirty="0" err="1"/>
              <a:t>proxy</a:t>
            </a:r>
            <a:endParaRPr lang="cs-CZ" dirty="0"/>
          </a:p>
        </p:txBody>
      </p:sp>
      <p:pic>
        <p:nvPicPr>
          <p:cNvPr id="4" name="Google Shape;70;p14">
            <a:extLst>
              <a:ext uri="{FF2B5EF4-FFF2-40B4-BE49-F238E27FC236}">
                <a16:creationId xmlns:a16="http://schemas.microsoft.com/office/drawing/2014/main" id="{753FEB05-4F4E-9987-C643-20B8EC744BB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488382" y="1512409"/>
            <a:ext cx="1343918" cy="1980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67;p14">
            <a:extLst>
              <a:ext uri="{FF2B5EF4-FFF2-40B4-BE49-F238E27FC236}">
                <a16:creationId xmlns:a16="http://schemas.microsoft.com/office/drawing/2014/main" id="{3F2E9E91-1772-D4D9-F2E7-EAEF114EF97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57336"/>
            <a:ext cx="1477000" cy="20288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E9427466-5559-E48C-4A09-3F6089160F1D}"/>
              </a:ext>
            </a:extLst>
          </p:cNvPr>
          <p:cNvCxnSpPr>
            <a:cxnSpLocks/>
          </p:cNvCxnSpPr>
          <p:nvPr/>
        </p:nvCxnSpPr>
        <p:spPr>
          <a:xfrm>
            <a:off x="1477000" y="2119745"/>
            <a:ext cx="2554673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BC831763-2B83-ACFF-D464-4418201B5C03}"/>
              </a:ext>
            </a:extLst>
          </p:cNvPr>
          <p:cNvSpPr txBox="1"/>
          <p:nvPr/>
        </p:nvSpPr>
        <p:spPr>
          <a:xfrm>
            <a:off x="1477000" y="1811968"/>
            <a:ext cx="2506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Pije pan prezident alkohol?</a:t>
            </a:r>
          </a:p>
        </p:txBody>
      </p: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341C6F48-A069-B49F-E9F4-C6E6B9404B33}"/>
              </a:ext>
            </a:extLst>
          </p:cNvPr>
          <p:cNvCxnSpPr/>
          <p:nvPr/>
        </p:nvCxnSpPr>
        <p:spPr>
          <a:xfrm flipH="1">
            <a:off x="1477000" y="3054927"/>
            <a:ext cx="25546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Obrázek 15">
            <a:extLst>
              <a:ext uri="{FF2B5EF4-FFF2-40B4-BE49-F238E27FC236}">
                <a16:creationId xmlns:a16="http://schemas.microsoft.com/office/drawing/2014/main" id="{92631BF9-050E-F9EE-74EF-96FC8393C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806" y="2265587"/>
            <a:ext cx="567170" cy="516213"/>
          </a:xfrm>
          <a:prstGeom prst="rect">
            <a:avLst/>
          </a:prstGeom>
        </p:spPr>
      </p:pic>
      <p:sp>
        <p:nvSpPr>
          <p:cNvPr id="17" name="TextovéPole 16">
            <a:extLst>
              <a:ext uri="{FF2B5EF4-FFF2-40B4-BE49-F238E27FC236}">
                <a16:creationId xmlns:a16="http://schemas.microsoft.com/office/drawing/2014/main" id="{05A74A5B-A54D-8F5C-C518-5EA22182ED24}"/>
              </a:ext>
            </a:extLst>
          </p:cNvPr>
          <p:cNvSpPr txBox="1"/>
          <p:nvPr/>
        </p:nvSpPr>
        <p:spPr>
          <a:xfrm>
            <a:off x="1477000" y="3067876"/>
            <a:ext cx="2626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To je zajímavá otázka, vy ano?</a:t>
            </a:r>
          </a:p>
        </p:txBody>
      </p:sp>
      <p:pic>
        <p:nvPicPr>
          <p:cNvPr id="21" name="Obrázek 20">
            <a:extLst>
              <a:ext uri="{FF2B5EF4-FFF2-40B4-BE49-F238E27FC236}">
                <a16:creationId xmlns:a16="http://schemas.microsoft.com/office/drawing/2014/main" id="{9504838C-0E1C-E1BB-AFF9-2BA771242A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6940" y="1900549"/>
            <a:ext cx="2386483" cy="134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7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7B82BB-3A6A-66F0-B25A-A2724F00E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Protection</a:t>
            </a:r>
            <a:r>
              <a:rPr lang="cs-CZ" dirty="0"/>
              <a:t> </a:t>
            </a:r>
            <a:r>
              <a:rPr lang="cs-CZ" dirty="0" err="1"/>
              <a:t>proxy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D731240-FD05-99B4-D780-2B8E49C5FE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cs-CZ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interface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4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Page</a:t>
            </a:r>
            <a:endParaRPr lang="en-US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  <a:endParaRPr lang="en-US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function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4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14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AppContext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cs-CZ" sz="14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cs-CZ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11430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endParaRPr lang="cs-CZ" sz="1400" b="0" dirty="0">
              <a:solidFill>
                <a:srgbClr val="0000FF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AdminPage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implements</a:t>
            </a:r>
            <a:r>
              <a:rPr lang="cs-CZ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4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Page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Page</a:t>
            </a:r>
            <a:r>
              <a:rPr lang="cs-CZ" sz="14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cs-CZ" sz="14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page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function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cs-CZ" sz="14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construct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14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Page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cs-CZ" sz="14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page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 ... }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function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14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AppContext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cs-CZ" sz="14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{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1400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sz="14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cs-CZ" sz="14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-&gt;</a:t>
            </a:r>
            <a:r>
              <a:rPr lang="cs-CZ" sz="14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user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()-&gt;</a:t>
            </a:r>
            <a:r>
              <a:rPr lang="cs-CZ" sz="14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role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!= </a:t>
            </a:r>
            <a:r>
              <a:rPr lang="cs-CZ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'admin'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cs-CZ" sz="14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 </a:t>
            </a:r>
            <a:r>
              <a:rPr lang="cs-CZ" sz="14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cs-CZ" sz="14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cs-CZ" sz="14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cs-CZ" sz="14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errorResponse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403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14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cs-CZ" sz="14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this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-&gt;</a:t>
            </a:r>
            <a:r>
              <a:rPr lang="cs-CZ" sz="14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page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-&gt;visit(</a:t>
            </a:r>
            <a:r>
              <a:rPr lang="cs-CZ" sz="14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cs-CZ" sz="14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114300" indent="0">
              <a:buNone/>
            </a:pPr>
            <a:r>
              <a:rPr lang="cs-CZ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  <a:endParaRPr lang="cs-CZ" sz="14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0" name="Řečová bublina: obdélníkový bublinový popisek 9">
            <a:extLst>
              <a:ext uri="{FF2B5EF4-FFF2-40B4-BE49-F238E27FC236}">
                <a16:creationId xmlns:a16="http://schemas.microsoft.com/office/drawing/2014/main" id="{3E0845BC-23B6-804B-B97C-36830872EED8}"/>
              </a:ext>
            </a:extLst>
          </p:cNvPr>
          <p:cNvSpPr/>
          <p:nvPr/>
        </p:nvSpPr>
        <p:spPr>
          <a:xfrm>
            <a:off x="5084630" y="2438111"/>
            <a:ext cx="3463637" cy="422564"/>
          </a:xfrm>
          <a:prstGeom prst="wedgeRectCallout">
            <a:avLst>
              <a:gd name="adj1" fmla="val -85033"/>
              <a:gd name="adj2" fmla="val 13463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Přepsaná funkce z rozhraní</a:t>
            </a:r>
          </a:p>
        </p:txBody>
      </p:sp>
      <p:sp>
        <p:nvSpPr>
          <p:cNvPr id="11" name="Řečová bublina: obdélníkový bublinový popisek 10">
            <a:extLst>
              <a:ext uri="{FF2B5EF4-FFF2-40B4-BE49-F238E27FC236}">
                <a16:creationId xmlns:a16="http://schemas.microsoft.com/office/drawing/2014/main" id="{1BC80243-01EA-AD27-6410-DFFF3C6A0A2E}"/>
              </a:ext>
            </a:extLst>
          </p:cNvPr>
          <p:cNvSpPr/>
          <p:nvPr/>
        </p:nvSpPr>
        <p:spPr>
          <a:xfrm>
            <a:off x="1801103" y="4357593"/>
            <a:ext cx="4523497" cy="422564"/>
          </a:xfrm>
          <a:prstGeom prst="wedgeRectCallout">
            <a:avLst>
              <a:gd name="adj1" fmla="val -26433"/>
              <a:gd name="adj2" fmla="val -9323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Volání funkce na původním, nechráněném objektu</a:t>
            </a:r>
          </a:p>
        </p:txBody>
      </p:sp>
      <p:sp>
        <p:nvSpPr>
          <p:cNvPr id="12" name="Řečová bublina: obdélníkový bublinový popisek 11">
            <a:extLst>
              <a:ext uri="{FF2B5EF4-FFF2-40B4-BE49-F238E27FC236}">
                <a16:creationId xmlns:a16="http://schemas.microsoft.com/office/drawing/2014/main" id="{298CF389-C2B6-A6AB-4076-82A5A04BB0AE}"/>
              </a:ext>
            </a:extLst>
          </p:cNvPr>
          <p:cNvSpPr/>
          <p:nvPr/>
        </p:nvSpPr>
        <p:spPr>
          <a:xfrm>
            <a:off x="4876813" y="3348915"/>
            <a:ext cx="3463637" cy="520437"/>
          </a:xfrm>
          <a:prstGeom prst="wedgeRectCallout">
            <a:avLst>
              <a:gd name="adj1" fmla="val -85033"/>
              <a:gd name="adj2" fmla="val 1291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Konec s chybou, pokud uživatel nemá dostatečná oprávnění</a:t>
            </a:r>
          </a:p>
        </p:txBody>
      </p:sp>
    </p:spTree>
    <p:extLst>
      <p:ext uri="{BB962C8B-B14F-4D97-AF65-F5344CB8AC3E}">
        <p14:creationId xmlns:p14="http://schemas.microsoft.com/office/powerpoint/2010/main" val="2727823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b="1">
                <a:solidFill>
                  <a:schemeClr val="accent1"/>
                </a:solidFill>
              </a:rPr>
              <a:t>Typy</a:t>
            </a:r>
            <a:endParaRPr b="1">
              <a:solidFill>
                <a:schemeClr val="accent1"/>
              </a:solidFill>
            </a:endParaRPr>
          </a:p>
        </p:txBody>
      </p:sp>
      <p:sp>
        <p:nvSpPr>
          <p:cNvPr id="104" name="Google Shape;104;p18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6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Protection proxy</a:t>
            </a:r>
            <a:endParaRPr dirty="0">
              <a:solidFill>
                <a:schemeClr val="dk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Kontrola či omezování přístupu ke skutečnému objektu</a:t>
            </a:r>
            <a:endParaRPr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dirty="0">
                <a:solidFill>
                  <a:schemeClr val="dk1"/>
                </a:solidFill>
              </a:rPr>
              <a:t>Remote proxy</a:t>
            </a:r>
            <a:endParaRPr dirty="0">
              <a:solidFill>
                <a:schemeClr val="dk1"/>
              </a:solidFill>
            </a:endParaRPr>
          </a:p>
          <a:p>
            <a:pPr lvl="1">
              <a:buClr>
                <a:schemeClr val="dk1"/>
              </a:buClr>
            </a:pPr>
            <a:r>
              <a:rPr lang="cs-CZ" dirty="0">
                <a:solidFill>
                  <a:schemeClr val="dk1"/>
                </a:solidFill>
              </a:rPr>
              <a:t>Lokální zástupce vzdáleného objektu (à la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cs-CZ" dirty="0">
                <a:solidFill>
                  <a:schemeClr val="dk1"/>
                </a:solidFill>
              </a:rPr>
              <a:t>RPC, COM, CORBA, Java RMI)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cs" dirty="0">
                <a:solidFill>
                  <a:schemeClr val="dk1"/>
                </a:solidFill>
              </a:rPr>
              <a:t>Bankomat může mít proxy objekty pro přístup k bankovním datům na vzdáleném serveru</a:t>
            </a:r>
            <a:endParaRPr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177576"/>
      </p:ext>
    </p:extLst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1200</Words>
  <Application>Microsoft Office PowerPoint</Application>
  <PresentationFormat>On-screen Show (16:9)</PresentationFormat>
  <Paragraphs>211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Roboto</vt:lpstr>
      <vt:lpstr>Consolas</vt:lpstr>
      <vt:lpstr>Proxima Nova</vt:lpstr>
      <vt:lpstr>Spearmint</vt:lpstr>
      <vt:lpstr>Proxy</vt:lpstr>
      <vt:lpstr>Idea</vt:lpstr>
      <vt:lpstr>Podrobnosti</vt:lpstr>
      <vt:lpstr>Princip</vt:lpstr>
      <vt:lpstr>Podobné návrhové vzory</vt:lpstr>
      <vt:lpstr>Typy</vt:lpstr>
      <vt:lpstr>Protection proxy</vt:lpstr>
      <vt:lpstr>Protection proxy</vt:lpstr>
      <vt:lpstr>Typy</vt:lpstr>
      <vt:lpstr>Remote proxy</vt:lpstr>
      <vt:lpstr>Typy</vt:lpstr>
      <vt:lpstr>Virtual proxy</vt:lpstr>
      <vt:lpstr>Typy</vt:lpstr>
      <vt:lpstr>Cache proxy</vt:lpstr>
      <vt:lpstr>Typy</vt:lpstr>
      <vt:lpstr>Výhody a nevýhody</vt:lpstr>
      <vt:lpstr>Shrnutí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Proxy</dc:title>
  <cp:lastModifiedBy>Filip O Zavoral</cp:lastModifiedBy>
  <cp:revision>9</cp:revision>
  <dcterms:modified xsi:type="dcterms:W3CDTF">2025-02-19T21:20:28Z</dcterms:modified>
</cp:coreProperties>
</file>