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Source Code Pr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CodePro-regular.fntdata"/><Relationship Id="rId25" Type="http://schemas.openxmlformats.org/officeDocument/2006/relationships/slide" Target="slides/slide20.xml"/><Relationship Id="rId28" Type="http://schemas.openxmlformats.org/officeDocument/2006/relationships/font" Target="fonts/SourceCodePro-italic.fntdata"/><Relationship Id="rId27" Type="http://schemas.openxmlformats.org/officeDocument/2006/relationships/font" Target="fonts/SourceCode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ourceCodePr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431ed4de7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g3431ed4de7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31ed4de7f_2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3431ed4de7f_2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31ed4de7f_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3431ed4de7f_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431ed4de7f_2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g3431ed4de7f_2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42df840ed7_3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g342df840ed7_3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push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735550" y="1986900"/>
            <a:ext cx="3672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1" lang="en" sz="64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Memento</a:t>
            </a:r>
            <a:endParaRPr b="1" i="1" sz="64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2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2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66" name="Google Shape;166;p22"/>
          <p:cNvSpPr txBox="1"/>
          <p:nvPr/>
        </p:nvSpPr>
        <p:spPr>
          <a:xfrm>
            <a:off x="74723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67" name="Google Shape;167;p22"/>
          <p:cNvSpPr txBox="1"/>
          <p:nvPr/>
        </p:nvSpPr>
        <p:spPr>
          <a:xfrm>
            <a:off x="244350" y="1355550"/>
            <a:ext cx="3336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Two encountered issues: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2"/>
          <p:cNvSpPr txBox="1"/>
          <p:nvPr/>
        </p:nvSpPr>
        <p:spPr>
          <a:xfrm>
            <a:off x="3786350" y="1355550"/>
            <a:ext cx="4536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Language Support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Storing incremental changes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2"/>
          <p:cNvSpPr txBox="1"/>
          <p:nvPr/>
        </p:nvSpPr>
        <p:spPr>
          <a:xfrm>
            <a:off x="244350" y="3211325"/>
            <a:ext cx="3850800" cy="677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Does it have friend class </a:t>
            </a:r>
            <a:r>
              <a:rPr lang="en" sz="1600">
                <a:solidFill>
                  <a:schemeClr val="dk2"/>
                </a:solidFill>
              </a:rPr>
              <a:t>function?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Can we use nested classes?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70" name="Google Shape;170;p22"/>
          <p:cNvSpPr txBox="1"/>
          <p:nvPr/>
        </p:nvSpPr>
        <p:spPr>
          <a:xfrm>
            <a:off x="4789250" y="3211325"/>
            <a:ext cx="3533100" cy="677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Is </a:t>
            </a:r>
            <a:r>
              <a:rPr lang="en" sz="1600">
                <a:solidFill>
                  <a:schemeClr val="dk2"/>
                </a:solidFill>
              </a:rPr>
              <a:t>saving done in a predictable sequence</a:t>
            </a:r>
            <a:r>
              <a:rPr lang="en" sz="1600">
                <a:solidFill>
                  <a:schemeClr val="dk2"/>
                </a:solidFill>
              </a:rPr>
              <a:t>?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3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3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78" name="Google Shape;178;p23"/>
          <p:cNvSpPr txBox="1"/>
          <p:nvPr/>
        </p:nvSpPr>
        <p:spPr>
          <a:xfrm>
            <a:off x="7473000" y="4658225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79" name="Google Shape;179;p23"/>
          <p:cNvSpPr txBox="1"/>
          <p:nvPr/>
        </p:nvSpPr>
        <p:spPr>
          <a:xfrm>
            <a:off x="1217338" y="1001850"/>
            <a:ext cx="3159300" cy="17238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Originator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Memento important code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creat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eSnapshot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apply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Snapshot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const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Memento*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state structure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State*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3"/>
          <p:cNvSpPr txBox="1"/>
          <p:nvPr/>
        </p:nvSpPr>
        <p:spPr>
          <a:xfrm>
            <a:off x="4625725" y="1001850"/>
            <a:ext cx="3867600" cy="24936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narrow public Iface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virtual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~Memento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accessible only to friend classes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Friend 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Originator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   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getState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3"/>
          <p:cNvSpPr txBox="1"/>
          <p:nvPr/>
        </p:nvSpPr>
        <p:spPr>
          <a:xfrm>
            <a:off x="244350" y="913900"/>
            <a:ext cx="723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C++</a:t>
            </a:r>
            <a:endParaRPr b="1" i="1" sz="2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82" name="Google Shape;182;p23"/>
          <p:cNvSpPr txBox="1"/>
          <p:nvPr/>
        </p:nvSpPr>
        <p:spPr>
          <a:xfrm>
            <a:off x="1217338" y="2725650"/>
            <a:ext cx="3159300" cy="15699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Caretaker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Memento important code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save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const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Memento*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saves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structure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std::vector&lt;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states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Google Shape;183;p23"/>
          <p:cNvCxnSpPr/>
          <p:nvPr/>
        </p:nvCxnSpPr>
        <p:spPr>
          <a:xfrm flipH="1">
            <a:off x="6499325" y="870225"/>
            <a:ext cx="1201800" cy="76560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4" name="Google Shape;184;p23"/>
          <p:cNvSpPr txBox="1"/>
          <p:nvPr/>
        </p:nvSpPr>
        <p:spPr>
          <a:xfrm>
            <a:off x="6693925" y="635650"/>
            <a:ext cx="2054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solidFill>
                  <a:srgbClr val="990000"/>
                </a:solidFill>
              </a:rPr>
              <a:t>Outside sees only destructor</a:t>
            </a:r>
            <a:endParaRPr b="1" i="1" sz="1000" u="sng">
              <a:solidFill>
                <a:srgbClr val="990000"/>
              </a:solidFill>
            </a:endParaRPr>
          </a:p>
        </p:txBody>
      </p:sp>
      <p:cxnSp>
        <p:nvCxnSpPr>
          <p:cNvPr id="185" name="Google Shape;185;p23"/>
          <p:cNvCxnSpPr/>
          <p:nvPr/>
        </p:nvCxnSpPr>
        <p:spPr>
          <a:xfrm rot="10800000">
            <a:off x="6868250" y="2266925"/>
            <a:ext cx="302400" cy="159810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6" name="Google Shape;186;p23"/>
          <p:cNvSpPr txBox="1"/>
          <p:nvPr/>
        </p:nvSpPr>
        <p:spPr>
          <a:xfrm>
            <a:off x="5861125" y="3766513"/>
            <a:ext cx="2632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solidFill>
                  <a:srgbClr val="990000"/>
                </a:solidFill>
              </a:rPr>
              <a:t>Only Originator sees handling methods</a:t>
            </a:r>
            <a:endParaRPr b="1" i="1" sz="1000" u="sng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4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94" name="Google Shape;194;p24"/>
          <p:cNvSpPr txBox="1"/>
          <p:nvPr/>
        </p:nvSpPr>
        <p:spPr>
          <a:xfrm>
            <a:off x="7473000" y="4658225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1117600" y="1007350"/>
            <a:ext cx="3317100" cy="3263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Originator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Memento important code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creat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eSnapshot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Memento*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out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(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Memento*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 malloc(sizeof(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// copy values from current_state;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out;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apply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Snapshot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const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Memento*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// assign values from s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free(s);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state structure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State*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4"/>
          <p:cNvSpPr txBox="1"/>
          <p:nvPr/>
        </p:nvSpPr>
        <p:spPr>
          <a:xfrm>
            <a:off x="4659300" y="1007350"/>
            <a:ext cx="3867600" cy="31092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narrow public Iface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virtual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~Memento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accessible only to friend classes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Friend 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Originator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   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 =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getState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endParaRPr sz="1000">
              <a:solidFill>
                <a:srgbClr val="351C7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4"/>
          <p:cNvSpPr txBox="1"/>
          <p:nvPr/>
        </p:nvSpPr>
        <p:spPr>
          <a:xfrm>
            <a:off x="244350" y="913900"/>
            <a:ext cx="723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C++</a:t>
            </a:r>
            <a:endParaRPr b="1" i="1" sz="2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5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5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05" name="Google Shape;205;p25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06" name="Google Shape;206;p25"/>
          <p:cNvSpPr txBox="1"/>
          <p:nvPr/>
        </p:nvSpPr>
        <p:spPr>
          <a:xfrm>
            <a:off x="244350" y="1637075"/>
            <a:ext cx="3867600" cy="23397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Top-level game handling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startGame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wait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makeDecision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Memento important code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createRollBack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applyRollBack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const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Memento*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state structure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current_game_state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5"/>
          <p:cNvSpPr txBox="1"/>
          <p:nvPr/>
        </p:nvSpPr>
        <p:spPr>
          <a:xfrm>
            <a:off x="4572000" y="1637075"/>
            <a:ext cx="3867600" cy="24936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narrow public Iface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virtual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~Memento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private: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accessible only to friend classes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Friend 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   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GameState*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getState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5"/>
          <p:cNvSpPr txBox="1"/>
          <p:nvPr/>
        </p:nvSpPr>
        <p:spPr>
          <a:xfrm>
            <a:off x="244350" y="913900"/>
            <a:ext cx="723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C++</a:t>
            </a:r>
            <a:endParaRPr b="1" i="1" sz="2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6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6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16" name="Google Shape;216;p26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17" name="Google Shape;217;p26"/>
          <p:cNvSpPr txBox="1"/>
          <p:nvPr/>
        </p:nvSpPr>
        <p:spPr>
          <a:xfrm>
            <a:off x="4303388" y="1161325"/>
            <a:ext cx="4122600" cy="3263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state);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getState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Nested class for accessibility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Originator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Top-level game handling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startGame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throws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Exception{};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wait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makeDecision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Memento important code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createRollBack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applyRollBack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memento){};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state structure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current_game_state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6"/>
          <p:cNvSpPr txBox="1"/>
          <p:nvPr/>
        </p:nvSpPr>
        <p:spPr>
          <a:xfrm>
            <a:off x="244350" y="913900"/>
            <a:ext cx="80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Java</a:t>
            </a:r>
            <a:endParaRPr b="1" i="1" sz="2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19" name="Google Shape;219;p26"/>
          <p:cNvSpPr txBox="1"/>
          <p:nvPr/>
        </p:nvSpPr>
        <p:spPr>
          <a:xfrm>
            <a:off x="244350" y="1406500"/>
            <a:ext cx="3609300" cy="29553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Savekeeper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 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Caretaker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List&lt;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&gt; list =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ArrayList&lt;&gt;(); 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save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s){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list.add(s);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public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load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class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Program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public static void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main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(String[] args){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controller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Savekeeper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saver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Savekeeper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.startGame();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…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220" name="Google Shape;220;p26"/>
          <p:cNvCxnSpPr/>
          <p:nvPr/>
        </p:nvCxnSpPr>
        <p:spPr>
          <a:xfrm flipH="1">
            <a:off x="7405725" y="1017950"/>
            <a:ext cx="389400" cy="1235700"/>
          </a:xfrm>
          <a:prstGeom prst="straightConnector1">
            <a:avLst/>
          </a:prstGeom>
          <a:noFill/>
          <a:ln cap="flat" cmpd="sng" w="9525">
            <a:solidFill>
              <a:srgbClr val="98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1" name="Google Shape;221;p26"/>
          <p:cNvSpPr txBox="1"/>
          <p:nvPr/>
        </p:nvSpPr>
        <p:spPr>
          <a:xfrm>
            <a:off x="6718700" y="789050"/>
            <a:ext cx="2424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solidFill>
                  <a:srgbClr val="980000"/>
                </a:solidFill>
              </a:rPr>
              <a:t>Nested class allows proper visibility</a:t>
            </a:r>
            <a:endParaRPr b="1" i="1" sz="1000" u="sng">
              <a:solidFill>
                <a:srgbClr val="98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7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7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29" name="Google Shape;229;p27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30" name="Google Shape;230;p27"/>
          <p:cNvSpPr txBox="1"/>
          <p:nvPr/>
        </p:nvSpPr>
        <p:spPr>
          <a:xfrm>
            <a:off x="244348" y="1913050"/>
            <a:ext cx="3427800" cy="17238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state){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state;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getState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return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Nested class for accessibility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27"/>
          <p:cNvSpPr txBox="1"/>
          <p:nvPr/>
        </p:nvSpPr>
        <p:spPr>
          <a:xfrm>
            <a:off x="244350" y="913900"/>
            <a:ext cx="80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Java</a:t>
            </a:r>
            <a:endParaRPr b="1" i="1" sz="2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32" name="Google Shape;232;p27"/>
          <p:cNvSpPr txBox="1"/>
          <p:nvPr/>
        </p:nvSpPr>
        <p:spPr>
          <a:xfrm>
            <a:off x="4197300" y="1066450"/>
            <a:ext cx="4557900" cy="34170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Originator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Top-level game handling</a:t>
            </a:r>
            <a:endParaRPr sz="1000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startGame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throws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Exception{};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wait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makeDecision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Memento important code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createRollBack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lang="en" sz="1000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state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copy current_state into state</a:t>
            </a:r>
            <a:endParaRPr sz="1000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.setState(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000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memento;</a:t>
            </a:r>
            <a:endParaRPr sz="1000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applyRollBack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memento){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// copy memento.getState() into current_game_state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state structure</a:t>
            </a:r>
            <a:endParaRPr sz="1000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lang="en" sz="1000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current_game_state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0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3" name="Google Shape;233;p27"/>
          <p:cNvSpPr/>
          <p:nvPr/>
        </p:nvSpPr>
        <p:spPr>
          <a:xfrm>
            <a:off x="784900" y="1226125"/>
            <a:ext cx="3464781" cy="2477823"/>
          </a:xfrm>
          <a:custGeom>
            <a:rect b="b" l="l" r="r" t="t"/>
            <a:pathLst>
              <a:path extrusionOk="0" h="96329" w="166436">
                <a:moveTo>
                  <a:pt x="166437" y="0"/>
                </a:moveTo>
                <a:cubicBezTo>
                  <a:pt x="160528" y="15131"/>
                  <a:pt x="155156" y="76414"/>
                  <a:pt x="130983" y="90783"/>
                </a:cubicBezTo>
                <a:cubicBezTo>
                  <a:pt x="106810" y="105153"/>
                  <a:pt x="42796" y="87068"/>
                  <a:pt x="21398" y="86217"/>
                </a:cubicBezTo>
                <a:cubicBezTo>
                  <a:pt x="0" y="85367"/>
                  <a:pt x="5731" y="85770"/>
                  <a:pt x="2597" y="85680"/>
                </a:cubicBezTo>
              </a:path>
            </a:pathLst>
          </a:custGeom>
          <a:noFill/>
          <a:ln cap="flat" cmpd="sng" w="19050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sp>
      <p:cxnSp>
        <p:nvCxnSpPr>
          <p:cNvPr id="234" name="Google Shape;234;p27"/>
          <p:cNvCxnSpPr/>
          <p:nvPr/>
        </p:nvCxnSpPr>
        <p:spPr>
          <a:xfrm rot="10800000">
            <a:off x="643925" y="3421950"/>
            <a:ext cx="194700" cy="6600"/>
          </a:xfrm>
          <a:prstGeom prst="straightConnector1">
            <a:avLst/>
          </a:prstGeom>
          <a:noFill/>
          <a:ln cap="flat" cmpd="sng" w="19050">
            <a:solidFill>
              <a:srgbClr val="E06666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8"/>
          <p:cNvSpPr/>
          <p:nvPr/>
        </p:nvSpPr>
        <p:spPr>
          <a:xfrm>
            <a:off x="-70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8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8"/>
          <p:cNvSpPr txBox="1"/>
          <p:nvPr/>
        </p:nvSpPr>
        <p:spPr>
          <a:xfrm>
            <a:off x="244350" y="113500"/>
            <a:ext cx="4875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Implementations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42" name="Google Shape;242;p28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43" name="Google Shape;243;p28"/>
          <p:cNvSpPr txBox="1"/>
          <p:nvPr/>
        </p:nvSpPr>
        <p:spPr>
          <a:xfrm>
            <a:off x="821850" y="1504825"/>
            <a:ext cx="3441300" cy="12621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interface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{};</a:t>
            </a:r>
            <a:endParaRPr sz="10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chemeClr val="accent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ConcreteMemento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implements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state);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getState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28"/>
          <p:cNvSpPr txBox="1"/>
          <p:nvPr/>
        </p:nvSpPr>
        <p:spPr>
          <a:xfrm>
            <a:off x="244350" y="913900"/>
            <a:ext cx="80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Java</a:t>
            </a:r>
            <a:endParaRPr b="1" i="1" sz="2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45" name="Google Shape;245;p28"/>
          <p:cNvSpPr txBox="1"/>
          <p:nvPr/>
        </p:nvSpPr>
        <p:spPr>
          <a:xfrm>
            <a:off x="244350" y="3147375"/>
            <a:ext cx="4018800" cy="9543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c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Caretaker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List&lt;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&gt; list =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ArrayList&lt;&gt;(); 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load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  public void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save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8"/>
          <p:cNvSpPr txBox="1"/>
          <p:nvPr/>
        </p:nvSpPr>
        <p:spPr>
          <a:xfrm>
            <a:off x="4471275" y="1504825"/>
            <a:ext cx="4492200" cy="29553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Originator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save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ConcreteMemento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memento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ConcreteMemento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state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// copy current state into new state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.setState(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 void</a:t>
            </a:r>
            <a:r>
              <a:rPr lang="en" sz="1000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000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load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m)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 throws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Exception{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(!(m.getClass().equals(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ConcreteMemento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.class)){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      throw Exception;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// set values from m.getState()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	// -&gt; current_game_state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state structure</a:t>
            </a:r>
            <a:endParaRPr sz="1000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000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lang="en" sz="1000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lang="en" sz="1000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current_game_state</a:t>
            </a: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000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" sz="1000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247" name="Google Shape;247;p28"/>
          <p:cNvCxnSpPr/>
          <p:nvPr/>
        </p:nvCxnSpPr>
        <p:spPr>
          <a:xfrm flipH="1">
            <a:off x="2470125" y="1320125"/>
            <a:ext cx="1497600" cy="34230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8" name="Google Shape;248;p28"/>
          <p:cNvCxnSpPr/>
          <p:nvPr/>
        </p:nvCxnSpPr>
        <p:spPr>
          <a:xfrm flipH="1">
            <a:off x="2557725" y="1326850"/>
            <a:ext cx="1410000" cy="56400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9" name="Google Shape;249;p28"/>
          <p:cNvSpPr txBox="1"/>
          <p:nvPr/>
        </p:nvSpPr>
        <p:spPr>
          <a:xfrm>
            <a:off x="3497000" y="1094675"/>
            <a:ext cx="208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solidFill>
                  <a:srgbClr val="990000"/>
                </a:solidFill>
              </a:rPr>
              <a:t>Class Interface implementation</a:t>
            </a:r>
            <a:endParaRPr b="1" sz="1000">
              <a:solidFill>
                <a:schemeClr val="dk1"/>
              </a:solidFill>
            </a:endParaRPr>
          </a:p>
        </p:txBody>
      </p:sp>
      <p:cxnSp>
        <p:nvCxnSpPr>
          <p:cNvPr id="250" name="Google Shape;250;p28"/>
          <p:cNvCxnSpPr/>
          <p:nvPr/>
        </p:nvCxnSpPr>
        <p:spPr>
          <a:xfrm flipH="1" rot="10800000">
            <a:off x="1463125" y="3575975"/>
            <a:ext cx="939900" cy="63150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1" name="Google Shape;251;p28"/>
          <p:cNvSpPr txBox="1"/>
          <p:nvPr/>
        </p:nvSpPr>
        <p:spPr>
          <a:xfrm>
            <a:off x="320900" y="4101663"/>
            <a:ext cx="208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solidFill>
                  <a:srgbClr val="990000"/>
                </a:solidFill>
              </a:rPr>
              <a:t>Caretaker only sees Interface</a:t>
            </a:r>
            <a:endParaRPr b="1" sz="1000">
              <a:solidFill>
                <a:schemeClr val="dk1"/>
              </a:solidFill>
            </a:endParaRPr>
          </a:p>
        </p:txBody>
      </p:sp>
      <p:cxnSp>
        <p:nvCxnSpPr>
          <p:cNvPr id="252" name="Google Shape;252;p28"/>
          <p:cNvCxnSpPr/>
          <p:nvPr/>
        </p:nvCxnSpPr>
        <p:spPr>
          <a:xfrm flipH="1" rot="10800000">
            <a:off x="3611825" y="3059150"/>
            <a:ext cx="1376400" cy="118860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3" name="Google Shape;253;p28"/>
          <p:cNvSpPr txBox="1"/>
          <p:nvPr/>
        </p:nvSpPr>
        <p:spPr>
          <a:xfrm>
            <a:off x="2403025" y="4121425"/>
            <a:ext cx="2082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 u="sng">
                <a:solidFill>
                  <a:srgbClr val="990000"/>
                </a:solidFill>
              </a:rPr>
              <a:t>Originator needs manual check</a:t>
            </a:r>
            <a:endParaRPr b="1" sz="1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9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9"/>
          <p:cNvSpPr txBox="1"/>
          <p:nvPr/>
        </p:nvSpPr>
        <p:spPr>
          <a:xfrm>
            <a:off x="244350" y="113500"/>
            <a:ext cx="2406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Rundown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61" name="Google Shape;261;p29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62" name="Google Shape;262;p29"/>
          <p:cNvSpPr txBox="1"/>
          <p:nvPr/>
        </p:nvSpPr>
        <p:spPr>
          <a:xfrm>
            <a:off x="244350" y="962250"/>
            <a:ext cx="61023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Good for Undo/Redo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Useful in keeping object history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keeps Code up to standard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9"/>
          <p:cNvSpPr txBox="1"/>
          <p:nvPr/>
        </p:nvSpPr>
        <p:spPr>
          <a:xfrm>
            <a:off x="244350" y="2497900"/>
            <a:ext cx="1591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Used in: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9"/>
          <p:cNvSpPr txBox="1"/>
          <p:nvPr/>
        </p:nvSpPr>
        <p:spPr>
          <a:xfrm>
            <a:off x="1835550" y="2497900"/>
            <a:ext cx="52791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Text editors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Database transactions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Save progress mechanics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0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0"/>
          <p:cNvSpPr txBox="1"/>
          <p:nvPr/>
        </p:nvSpPr>
        <p:spPr>
          <a:xfrm>
            <a:off x="244350" y="113500"/>
            <a:ext cx="2947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Relations  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72" name="Google Shape;272;p30"/>
          <p:cNvSpPr txBox="1"/>
          <p:nvPr/>
        </p:nvSpPr>
        <p:spPr>
          <a:xfrm>
            <a:off x="74723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73" name="Google Shape;273;p30"/>
          <p:cNvSpPr txBox="1"/>
          <p:nvPr/>
        </p:nvSpPr>
        <p:spPr>
          <a:xfrm>
            <a:off x="244350" y="1421975"/>
            <a:ext cx="1789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Command</a:t>
            </a:r>
            <a:r>
              <a:rPr b="0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b="0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0"/>
          <p:cNvSpPr txBox="1"/>
          <p:nvPr/>
        </p:nvSpPr>
        <p:spPr>
          <a:xfrm>
            <a:off x="2140500" y="1452725"/>
            <a:ext cx="5600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 use Memento to maintain undo operations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30"/>
          <p:cNvSpPr txBox="1"/>
          <p:nvPr/>
        </p:nvSpPr>
        <p:spPr>
          <a:xfrm>
            <a:off x="244350" y="2571750"/>
            <a:ext cx="1431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Iterator:</a:t>
            </a:r>
            <a:endParaRPr b="1" i="0" sz="2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30"/>
          <p:cNvSpPr txBox="1"/>
          <p:nvPr/>
        </p:nvSpPr>
        <p:spPr>
          <a:xfrm>
            <a:off x="2140500" y="2649413"/>
            <a:ext cx="5814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 can be used along with iterator to load previous iterated state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1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1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84" name="Google Shape;284;p31"/>
          <p:cNvSpPr txBox="1"/>
          <p:nvPr/>
        </p:nvSpPr>
        <p:spPr>
          <a:xfrm>
            <a:off x="1868100" y="1740600"/>
            <a:ext cx="54078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1" lang="en" sz="48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Thank you for your attention</a:t>
            </a:r>
            <a:endParaRPr b="1" i="1" sz="48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0" y="4640707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244350" y="113500"/>
            <a:ext cx="3965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Motivation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7473000" y="46765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664050" y="1225025"/>
            <a:ext cx="5532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We want to be able to rollback our program to a previous state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664050" y="2025413"/>
            <a:ext cx="424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Ideally without compromising: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654200" y="2518025"/>
            <a:ext cx="43839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Open/Closed Principle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Separation of Concerns Principle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32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32"/>
          <p:cNvSpPr txBox="1"/>
          <p:nvPr/>
        </p:nvSpPr>
        <p:spPr>
          <a:xfrm>
            <a:off x="244350" y="113500"/>
            <a:ext cx="2947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Sources</a:t>
            </a: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 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92" name="Google Shape;292;p32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93" name="Google Shape;293;p32"/>
          <p:cNvSpPr txBox="1"/>
          <p:nvPr/>
        </p:nvSpPr>
        <p:spPr>
          <a:xfrm>
            <a:off x="244350" y="1158975"/>
            <a:ext cx="7510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Design Patterns: Elements of Reusable Object-Oriented Software</a:t>
            </a:r>
            <a:r>
              <a:rPr lang="en" sz="1800">
                <a:solidFill>
                  <a:schemeClr val="dk2"/>
                </a:solidFill>
              </a:rPr>
              <a:t> by Erich Gamma, Richard Helm, Ralph Johnson, John Vlissides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94" name="Google Shape;294;p32"/>
          <p:cNvSpPr txBox="1"/>
          <p:nvPr/>
        </p:nvSpPr>
        <p:spPr>
          <a:xfrm>
            <a:off x="5158400" y="4328200"/>
            <a:ext cx="3984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(If text or animations are causing trouble, please contact me. Made in Google slides)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295" name="Google Shape;295;p32"/>
          <p:cNvSpPr txBox="1"/>
          <p:nvPr/>
        </p:nvSpPr>
        <p:spPr>
          <a:xfrm>
            <a:off x="316175" y="2202300"/>
            <a:ext cx="5994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Previous Memento Presentation</a:t>
            </a:r>
            <a:r>
              <a:rPr lang="en" sz="1800">
                <a:solidFill>
                  <a:schemeClr val="dk2"/>
                </a:solidFill>
              </a:rPr>
              <a:t> by an unknown author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-712" y="4639707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244350" y="113500"/>
            <a:ext cx="4173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Problem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7472300" y="46755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77" name="Google Shape;77;p15" title="Crossroads_before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175" y="1393200"/>
            <a:ext cx="2353525" cy="2357099"/>
          </a:xfrm>
          <a:prstGeom prst="rect">
            <a:avLst/>
          </a:prstGeom>
          <a:noFill/>
          <a:ln cap="flat" cmpd="sng" w="1905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8" name="Google Shape;78;p15"/>
          <p:cNvSpPr txBox="1"/>
          <p:nvPr/>
        </p:nvSpPr>
        <p:spPr>
          <a:xfrm>
            <a:off x="1039538" y="1038400"/>
            <a:ext cx="95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" sz="12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State 1</a:t>
            </a:r>
            <a:endParaRPr b="0" i="1" sz="12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79" name="Google Shape;79;p15" title="Crossroads_after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238" y="1417876"/>
            <a:ext cx="2353525" cy="2357111"/>
          </a:xfrm>
          <a:prstGeom prst="rect">
            <a:avLst/>
          </a:prstGeom>
          <a:noFill/>
          <a:ln cap="flat" cmpd="sng" w="1905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0" name="Google Shape;80;p15" title="Crossroads_before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08288" y="1417875"/>
            <a:ext cx="2353525" cy="2357111"/>
          </a:xfrm>
          <a:prstGeom prst="rect">
            <a:avLst/>
          </a:prstGeom>
          <a:noFill/>
          <a:ln cap="flat" cmpd="sng" w="1905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1" name="Google Shape;81;p15"/>
          <p:cNvSpPr txBox="1"/>
          <p:nvPr/>
        </p:nvSpPr>
        <p:spPr>
          <a:xfrm>
            <a:off x="4094588" y="1038400"/>
            <a:ext cx="95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" sz="12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State 2</a:t>
            </a:r>
            <a:endParaRPr b="0" i="1" sz="12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7025653" y="1023900"/>
            <a:ext cx="1318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" sz="12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State 3 [1]</a:t>
            </a:r>
            <a:endParaRPr b="0" i="1" sz="12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2762525" y="1172650"/>
            <a:ext cx="562500" cy="100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5"/>
          <p:cNvSpPr/>
          <p:nvPr/>
        </p:nvSpPr>
        <p:spPr>
          <a:xfrm>
            <a:off x="5855975" y="1172650"/>
            <a:ext cx="562500" cy="100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244350" y="113500"/>
            <a:ext cx="4086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Problem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7473000" y="469060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642000" y="1150775"/>
            <a:ext cx="386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244350" y="841075"/>
            <a:ext cx="2500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Solution: Public. 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603275" y="2091975"/>
            <a:ext cx="3867600" cy="18777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Top-level game handling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StartGame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Wait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FF9900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MakeDecision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BCBEC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GameState variables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GameTime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time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GameDecision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decision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4733025" y="1860999"/>
            <a:ext cx="3867600" cy="23397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main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.StartGame();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BCBEC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GameTime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saveTime</a:t>
            </a: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.time;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9373A5"/>
                </a:solidFill>
                <a:latin typeface="Courier New"/>
                <a:ea typeface="Courier New"/>
                <a:cs typeface="Courier New"/>
                <a:sym typeface="Courier New"/>
              </a:rPr>
              <a:t>GameDecision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saveDecision</a:t>
            </a: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.decision;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BCBEC4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.Wait();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.MakeDecision();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.time =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saveTime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.decision =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saveDecision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" name="Google Shape;97;p16"/>
          <p:cNvCxnSpPr/>
          <p:nvPr/>
        </p:nvCxnSpPr>
        <p:spPr>
          <a:xfrm flipH="1">
            <a:off x="2717425" y="1189500"/>
            <a:ext cx="3058800" cy="2300100"/>
          </a:xfrm>
          <a:prstGeom prst="straightConnector1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8" name="Google Shape;98;p16"/>
          <p:cNvSpPr txBox="1"/>
          <p:nvPr/>
        </p:nvSpPr>
        <p:spPr>
          <a:xfrm>
            <a:off x="5528525" y="856525"/>
            <a:ext cx="167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en" sz="1800" u="sng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State is public!</a:t>
            </a:r>
            <a:endParaRPr b="0" i="1" sz="1800" u="sng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7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244350" y="113500"/>
            <a:ext cx="4086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Problem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7473000" y="4658225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244350" y="841250"/>
            <a:ext cx="4327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Solution: Controller remembers.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553800" y="1413875"/>
            <a:ext cx="3867600" cy="29553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public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Top-level game handling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startGame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wait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FF9900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makeDecision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createRollBack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// implementation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applyRollBack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// implementation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};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// GameState structure</a:t>
            </a:r>
            <a:endParaRPr b="0" i="0" sz="1000" u="none" cap="none" strike="noStrike">
              <a:solidFill>
                <a:srgbClr val="7A7E85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7A7E85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current_game_state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GameState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roll_backs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[10];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4935600" y="2481374"/>
            <a:ext cx="3867600" cy="1877700"/>
          </a:xfrm>
          <a:prstGeom prst="rect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4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b="0" i="0" lang="en" sz="1000" u="none" cap="none" strike="noStrike">
                <a:solidFill>
                  <a:srgbClr val="CF8E6D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56A8F5"/>
                </a:solidFill>
                <a:latin typeface="Courier New"/>
                <a:ea typeface="Courier New"/>
                <a:cs typeface="Courier New"/>
                <a:sym typeface="Courier New"/>
              </a:rPr>
              <a:t>main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(){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8E7CC3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rgbClr val="B5B6E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.startGame();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.createRollBack();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.wait();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.makeDecision();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rgbClr val="BCBEC4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0" i="0" lang="en" sz="1000" u="none" cap="none" strike="noStrike">
                <a:solidFill>
                  <a:srgbClr val="351C75"/>
                </a:solidFill>
                <a:latin typeface="Courier New"/>
                <a:ea typeface="Courier New"/>
                <a:cs typeface="Courier New"/>
                <a:sym typeface="Courier New"/>
              </a:rPr>
              <a:t>gameController</a:t>
            </a: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.applyRollBack();</a:t>
            </a:r>
            <a:endParaRPr b="0" i="0" sz="1000" u="none" cap="none" strike="noStrike">
              <a:solidFill>
                <a:schemeClr val="dk2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dk2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0" name="Google Shape;110;p17"/>
          <p:cNvCxnSpPr/>
          <p:nvPr/>
        </p:nvCxnSpPr>
        <p:spPr>
          <a:xfrm flipH="1">
            <a:off x="2794775" y="1909725"/>
            <a:ext cx="3012300" cy="1835100"/>
          </a:xfrm>
          <a:prstGeom prst="straightConnector1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11" name="Google Shape;111;p17"/>
          <p:cNvCxnSpPr/>
          <p:nvPr/>
        </p:nvCxnSpPr>
        <p:spPr>
          <a:xfrm flipH="1">
            <a:off x="2701925" y="1925225"/>
            <a:ext cx="3081900" cy="805500"/>
          </a:xfrm>
          <a:prstGeom prst="straightConnector1">
            <a:avLst/>
          </a:prstGeom>
          <a:noFill/>
          <a:ln cap="flat" cmpd="sng" w="19050">
            <a:solidFill>
              <a:srgbClr val="98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12" name="Google Shape;112;p17"/>
          <p:cNvSpPr txBox="1"/>
          <p:nvPr/>
        </p:nvSpPr>
        <p:spPr>
          <a:xfrm>
            <a:off x="4671900" y="1576750"/>
            <a:ext cx="4395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1" lang="en" sz="1800" u="sng" cap="none" strike="noStrike">
                <a:solidFill>
                  <a:srgbClr val="980000"/>
                </a:solidFill>
                <a:latin typeface="Arial"/>
                <a:ea typeface="Arial"/>
                <a:cs typeface="Arial"/>
                <a:sym typeface="Arial"/>
              </a:rPr>
              <a:t>Controller breaks Principle of separation!</a:t>
            </a:r>
            <a:endParaRPr b="0" i="1" sz="1800" u="sng" cap="none" strike="noStrike">
              <a:solidFill>
                <a:srgbClr val="98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8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8"/>
          <p:cNvSpPr txBox="1"/>
          <p:nvPr/>
        </p:nvSpPr>
        <p:spPr>
          <a:xfrm>
            <a:off x="2735550" y="191225"/>
            <a:ext cx="3672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400"/>
              <a:buFont typeface="Arial"/>
              <a:buNone/>
            </a:pPr>
            <a:r>
              <a:rPr b="1" i="1" lang="en" sz="64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Memento</a:t>
            </a:r>
            <a:endParaRPr b="1" i="1" sz="64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7473000" y="4658225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281100" y="1360925"/>
            <a:ext cx="386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18" title="diagram_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113" y="2333025"/>
            <a:ext cx="7201774" cy="133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9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9"/>
          <p:cNvSpPr txBox="1"/>
          <p:nvPr/>
        </p:nvSpPr>
        <p:spPr>
          <a:xfrm>
            <a:off x="244350" y="113500"/>
            <a:ext cx="3965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Description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7473000" y="4658225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31" name="Google Shape;131;p19"/>
          <p:cNvSpPr txBox="1"/>
          <p:nvPr/>
        </p:nvSpPr>
        <p:spPr>
          <a:xfrm>
            <a:off x="244350" y="1088850"/>
            <a:ext cx="200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1" lang="en" sz="20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Three players:</a:t>
            </a:r>
            <a:endParaRPr b="1" i="1" sz="2000" u="sng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9"/>
          <p:cNvSpPr txBox="1"/>
          <p:nvPr/>
        </p:nvSpPr>
        <p:spPr>
          <a:xfrm>
            <a:off x="2159700" y="1088850"/>
            <a:ext cx="1876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4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1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Originator</a:t>
            </a:r>
            <a:endParaRPr b="1" i="1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4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1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</a:t>
            </a:r>
            <a:endParaRPr b="1" i="1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4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1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Caretaker</a:t>
            </a:r>
            <a:endParaRPr b="1" i="1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3877550" y="1088850"/>
            <a:ext cx="5327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000"/>
              <a:buFont typeface="Arial"/>
              <a:buChar char="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creates </a:t>
            </a:r>
            <a:r>
              <a:rPr b="0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</a:t>
            </a: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of its internal state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000"/>
              <a:buFont typeface="Arial"/>
              <a:buChar char="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applies </a:t>
            </a:r>
            <a:r>
              <a:rPr b="0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</a:t>
            </a: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to restore its state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3877550" y="3533400"/>
            <a:ext cx="5327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000"/>
              <a:buFont typeface="Arial"/>
              <a:buChar char="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stores </a:t>
            </a:r>
            <a:r>
              <a:rPr b="0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Mementos</a:t>
            </a: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for the </a:t>
            </a:r>
            <a:r>
              <a:rPr b="0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Originator</a:t>
            </a:r>
            <a:endParaRPr b="0" i="1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000"/>
              <a:buFont typeface="Arial"/>
              <a:buChar char="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never looks at the data inside them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>
            <a:off x="3877550" y="2309800"/>
            <a:ext cx="53277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000"/>
              <a:buFont typeface="Arial"/>
              <a:buChar char="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stores necessary data of the Originator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000"/>
              <a:buFont typeface="Arial"/>
              <a:buChar char="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allows only the originator to look at the data it carries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0"/>
          <p:cNvSpPr/>
          <p:nvPr/>
        </p:nvSpPr>
        <p:spPr>
          <a:xfrm>
            <a:off x="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0"/>
          <p:cNvSpPr txBox="1"/>
          <p:nvPr/>
        </p:nvSpPr>
        <p:spPr>
          <a:xfrm>
            <a:off x="244350" y="113500"/>
            <a:ext cx="4086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Key Takes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43" name="Google Shape;143;p20"/>
          <p:cNvSpPr txBox="1"/>
          <p:nvPr/>
        </p:nvSpPr>
        <p:spPr>
          <a:xfrm>
            <a:off x="7473000" y="46765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44" name="Google Shape;144;p20"/>
          <p:cNvSpPr txBox="1"/>
          <p:nvPr/>
        </p:nvSpPr>
        <p:spPr>
          <a:xfrm>
            <a:off x="220950" y="987550"/>
            <a:ext cx="8702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Only Originator class should read and write data into a </a:t>
            </a:r>
            <a:r>
              <a:rPr b="0" i="1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 </a:t>
            </a: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object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Originator can store whatever he wants/needs inside a Memento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Memento can stay unused throughout the program execution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0" title="dia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6621" y="2477200"/>
            <a:ext cx="3670766" cy="2005375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1"/>
          <p:cNvSpPr/>
          <p:nvPr/>
        </p:nvSpPr>
        <p:spPr>
          <a:xfrm>
            <a:off x="-700" y="4636008"/>
            <a:ext cx="9144000" cy="502800"/>
          </a:xfrm>
          <a:prstGeom prst="rect">
            <a:avLst/>
          </a:prstGeom>
          <a:solidFill>
            <a:srgbClr val="674EA7"/>
          </a:solidFill>
          <a:ln cap="flat" cmpd="sng" w="9525">
            <a:solidFill>
              <a:srgbClr val="351C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244350" y="113500"/>
            <a:ext cx="4086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1" lang="en" sz="4000" u="none" cap="none" strike="noStrike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Consequences</a:t>
            </a:r>
            <a:endParaRPr b="1" i="1" sz="4000" u="none" cap="none" strike="noStrike">
              <a:solidFill>
                <a:schemeClr val="dk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7473000" y="4671850"/>
            <a:ext cx="16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1" lang="en" sz="1600" u="none" cap="none" strike="noStrike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Štefan Funka</a:t>
            </a:r>
            <a:endParaRPr b="0" i="1" sz="1600" u="none" cap="none" strike="noStrike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1111650" y="2325450"/>
            <a:ext cx="8126400" cy="18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May get expensive quickly with complex and numerous states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1" lang="en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[incremental changes?]</a:t>
            </a:r>
            <a:endParaRPr b="0" i="1" sz="15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Defining proper Interface may be painful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Hidden costs for the </a:t>
            </a:r>
            <a:r>
              <a:rPr b="0" i="1" lang="en" sz="20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Caretaker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Need for deletion upkeep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277650" y="1078850"/>
            <a:ext cx="867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Pros: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244350" y="2325450"/>
            <a:ext cx="933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Cons:</a:t>
            </a:r>
            <a:endParaRPr b="1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1218450" y="1094300"/>
            <a:ext cx="363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1"/>
          <p:cNvSpPr txBox="1"/>
          <p:nvPr/>
        </p:nvSpPr>
        <p:spPr>
          <a:xfrm>
            <a:off x="1178250" y="1094300"/>
            <a:ext cx="49911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Saves encapsulation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n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Keeps separation of concern principle</a:t>
            </a:r>
            <a:endParaRPr b="0" i="0" sz="2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5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