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72" r:id="rId14"/>
    <p:sldId id="270" r:id="rId15"/>
    <p:sldId id="268" r:id="rId16"/>
    <p:sldId id="269" r:id="rId17"/>
    <p:sldId id="273" r:id="rId18"/>
    <p:sldId id="274" r:id="rId19"/>
    <p:sldId id="279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f Holubec" initials="JH" lastIdx="1" clrIdx="0">
    <p:extLst>
      <p:ext uri="{19B8F6BF-5375-455C-9EA6-DF929625EA0E}">
        <p15:presenceInfo xmlns:p15="http://schemas.microsoft.com/office/powerpoint/2012/main" userId="S::19584230@cuni.cz::1b523059-026f-450d-a82f-7ad4a16402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9"/>
    <p:restoredTop sz="94719"/>
  </p:normalViewPr>
  <p:slideViewPr>
    <p:cSldViewPr snapToGrid="0">
      <p:cViewPr varScale="1">
        <p:scale>
          <a:sx n="143" d="100"/>
          <a:sy n="143" d="100"/>
        </p:scale>
        <p:origin x="120" y="54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CF09F-B9BC-9649-8C77-D80F5C89551D}" type="datetimeFigureOut">
              <a:rPr lang="en-CZ" smtClean="0"/>
              <a:t>04/10/2025</a:t>
            </a:fld>
            <a:endParaRPr lang="en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30F7D6-2472-3741-A441-8864A287E476}" type="slidenum">
              <a:rPr lang="en-CZ" smtClean="0"/>
              <a:t>‹#›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4112843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30F7D6-2472-3741-A441-8864A287E476}" type="slidenum">
              <a:rPr lang="en-CZ" smtClean="0"/>
              <a:t>2</a:t>
            </a:fld>
            <a:endParaRPr lang="en-CZ"/>
          </a:p>
        </p:txBody>
      </p:sp>
    </p:spTree>
    <p:extLst>
      <p:ext uri="{BB962C8B-B14F-4D97-AF65-F5344CB8AC3E}">
        <p14:creationId xmlns:p14="http://schemas.microsoft.com/office/powerpoint/2010/main" val="1888441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4/10/2025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4/10/2025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pixabay.com/es/mcdonald-refresco-comida-998495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xoxoxoe.blogspot.com/2011/11/ponytail.html" TargetMode="Externa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xoxoxoe.blogspot.com/2011/11/ponytail.html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pixabay.com/es/mcdonald-refresco-comida-998495/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s/mcdonald-refresco-comida-998495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Pebbles_Flintstone" TargetMode="External"/><Relationship Id="rId3" Type="http://schemas.openxmlformats.org/officeDocument/2006/relationships/hyperlink" Target="https://pixabay.com/es/mcdonald-refresco-comida-998495/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xoxoxoe.blogspot.com/2011/11/ponytail.html" TargetMode="Externa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C9F53-3E0E-FCDD-830F-92C8050CF5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Z" dirty="0"/>
              <a:t>Observer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72E552-7703-A803-FA15-463001FBAE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Z" dirty="0"/>
              <a:t>Josef Holubec</a:t>
            </a:r>
          </a:p>
        </p:txBody>
      </p:sp>
    </p:spTree>
    <p:extLst>
      <p:ext uri="{BB962C8B-B14F-4D97-AF65-F5344CB8AC3E}">
        <p14:creationId xmlns:p14="http://schemas.microsoft.com/office/powerpoint/2010/main" val="2157598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9ACA0-3412-707D-933A-122155334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Způsoby implementace</a:t>
            </a:r>
          </a:p>
        </p:txBody>
      </p:sp>
    </p:spTree>
    <p:extLst>
      <p:ext uri="{BB962C8B-B14F-4D97-AF65-F5344CB8AC3E}">
        <p14:creationId xmlns:p14="http://schemas.microsoft.com/office/powerpoint/2010/main" val="2110929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1EFDD-0DE8-9DC2-4BA9-D08C22527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Implementace - více subjektů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17560-434E-E425-F1B3-5B231AF97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1085531"/>
          </a:xfrm>
        </p:spPr>
        <p:txBody>
          <a:bodyPr/>
          <a:lstStyle/>
          <a:p>
            <a:r>
              <a:rPr lang="en-CZ" dirty="0"/>
              <a:t>Nutné rozšířit Update() interface</a:t>
            </a:r>
          </a:p>
          <a:p>
            <a:pPr lvl="1"/>
            <a:r>
              <a:rPr lang="en-CZ" dirty="0"/>
              <a:t>Subjekt se předá jako argument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7B431BC-2B7A-7A2B-52FB-483477919A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3611880"/>
            <a:ext cx="7236218" cy="189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075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C8561-77DA-9B32-E647-706ABD1DE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7136"/>
          </a:xfrm>
        </p:spPr>
        <p:txBody>
          <a:bodyPr/>
          <a:lstStyle/>
          <a:p>
            <a:r>
              <a:rPr lang="en-CZ" dirty="0"/>
              <a:t>Implementace – volání Notify()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727BB9-6FEF-8AB6-0DA7-B25B1E879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745" y="1316736"/>
            <a:ext cx="4185623" cy="576262"/>
          </a:xfrm>
        </p:spPr>
        <p:txBody>
          <a:bodyPr/>
          <a:lstStyle/>
          <a:p>
            <a:r>
              <a:rPr lang="en-CZ" dirty="0"/>
              <a:t>Subjekt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8F8B1F-55F3-73EC-3B02-B568FCE940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5745" y="1892999"/>
            <a:ext cx="4185623" cy="795338"/>
          </a:xfrm>
        </p:spPr>
        <p:txBody>
          <a:bodyPr/>
          <a:lstStyle/>
          <a:p>
            <a:r>
              <a:rPr lang="en-CZ" dirty="0"/>
              <a:t>Observer se o to nestará</a:t>
            </a:r>
          </a:p>
          <a:p>
            <a:r>
              <a:rPr lang="en-CZ" dirty="0"/>
              <a:t>Zbytečná volání Update()</a:t>
            </a:r>
          </a:p>
          <a:p>
            <a:endParaRPr lang="en-CZ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F0D93F-BACF-17E7-F337-964801DD2B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88383" y="1316736"/>
            <a:ext cx="4185618" cy="576262"/>
          </a:xfrm>
        </p:spPr>
        <p:txBody>
          <a:bodyPr/>
          <a:lstStyle/>
          <a:p>
            <a:r>
              <a:rPr lang="en-CZ" dirty="0"/>
              <a:t>Observer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EC571A-C142-35E1-E793-1C6837662D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88384" y="1892997"/>
            <a:ext cx="4576824" cy="1206819"/>
          </a:xfrm>
        </p:spPr>
        <p:txBody>
          <a:bodyPr/>
          <a:lstStyle/>
          <a:p>
            <a:r>
              <a:rPr lang="en-CZ" dirty="0"/>
              <a:t>Eliminace zbytečného volání Update()</a:t>
            </a:r>
          </a:p>
          <a:p>
            <a:r>
              <a:rPr lang="en-CZ" dirty="0"/>
              <a:t>Větší náchylnost k chybám</a:t>
            </a:r>
          </a:p>
          <a:p>
            <a:pPr lvl="1"/>
            <a:r>
              <a:rPr lang="en-CZ" dirty="0"/>
              <a:t>Observer má větší zodpovědnost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63FAA8-477A-6DB2-AB16-F153A05C7E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38142" y="3244342"/>
            <a:ext cx="3086100" cy="34417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C468DFC3-1E2A-6C13-F982-5B2D8B3494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26360" y="2728310"/>
            <a:ext cx="2284391" cy="395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981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D488F-5977-0A14-DBDA-BF570923A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en-CZ" dirty="0"/>
              <a:t>Implementace – vylepšení Update()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C87C2-23D6-6584-97CE-7B39A0F27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71601"/>
            <a:ext cx="4617042" cy="1569660"/>
          </a:xfrm>
        </p:spPr>
        <p:txBody>
          <a:bodyPr>
            <a:normAutofit/>
          </a:bodyPr>
          <a:lstStyle/>
          <a:p>
            <a:r>
              <a:rPr lang="en-CZ" dirty="0"/>
              <a:t>Problém</a:t>
            </a:r>
          </a:p>
          <a:p>
            <a:pPr lvl="1"/>
            <a:r>
              <a:rPr lang="en-CZ" dirty="0"/>
              <a:t>Notifikujeme všechny observery o změně</a:t>
            </a:r>
          </a:p>
          <a:p>
            <a:pPr lvl="2"/>
            <a:r>
              <a:rPr lang="en-GB" dirty="0"/>
              <a:t>N</a:t>
            </a:r>
            <a:r>
              <a:rPr lang="en-CZ" dirty="0"/>
              <a:t>e všechny to musí zajímat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401F6B-E035-9B57-7E99-CBE2E688D38C}"/>
              </a:ext>
            </a:extLst>
          </p:cNvPr>
          <p:cNvSpPr txBox="1"/>
          <p:nvPr/>
        </p:nvSpPr>
        <p:spPr>
          <a:xfrm>
            <a:off x="5660814" y="1380744"/>
            <a:ext cx="40775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inside instance of Observer</a:t>
            </a:r>
          </a:p>
          <a:p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void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Update(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change)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(change == “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myChange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”)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observedState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subject.GetState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</a:p>
          <a:p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return</a:t>
            </a:r>
            <a:r>
              <a:rPr lang="en-CZ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CZ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0B859B-64ED-BBE7-4D8E-C83598305C0B}"/>
              </a:ext>
            </a:extLst>
          </p:cNvPr>
          <p:cNvSpPr txBox="1"/>
          <p:nvPr/>
        </p:nvSpPr>
        <p:spPr>
          <a:xfrm>
            <a:off x="1957494" y="3429000"/>
            <a:ext cx="460254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inside instance of Subject</a:t>
            </a:r>
          </a:p>
          <a:p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void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Attach(</a:t>
            </a:r>
            <a:r>
              <a:rPr lang="en-GB" sz="12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Observer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interestedIn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observers.Add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(new </a:t>
            </a:r>
            <a:r>
              <a:rPr lang="en-GB" sz="12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Tuple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insterestedIn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void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Notify(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whatChanged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foreach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tuple 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observers) 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(tuple.Item2 ==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whatChanged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	tuple.Item1.Update()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}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	</a:t>
            </a:r>
            <a:endParaRPr lang="en-CZ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36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BDA68-1845-75B3-8BDD-4EA50C2F9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5424"/>
          </a:xfrm>
        </p:spPr>
        <p:txBody>
          <a:bodyPr/>
          <a:lstStyle/>
          <a:p>
            <a:r>
              <a:rPr lang="en-CZ" dirty="0"/>
              <a:t>Implementace – pull x push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DF6E0-9D90-6529-D1E9-6191F4A3C7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744" y="1335024"/>
            <a:ext cx="4185623" cy="576262"/>
          </a:xfrm>
        </p:spPr>
        <p:txBody>
          <a:bodyPr/>
          <a:lstStyle/>
          <a:p>
            <a:r>
              <a:rPr lang="en-CZ" dirty="0"/>
              <a:t>Pull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03A4EB-C6A2-A654-AEA4-798FD09ED4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5743" y="1911286"/>
            <a:ext cx="4185623" cy="493587"/>
          </a:xfrm>
        </p:spPr>
        <p:txBody>
          <a:bodyPr/>
          <a:lstStyle/>
          <a:p>
            <a:r>
              <a:rPr lang="en-CZ" dirty="0"/>
              <a:t>Subjekt ignoruje potřeby observeru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985331-A2AF-09C7-B74C-9E73DF452A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88384" y="1335024"/>
            <a:ext cx="4185618" cy="576262"/>
          </a:xfrm>
        </p:spPr>
        <p:txBody>
          <a:bodyPr/>
          <a:lstStyle/>
          <a:p>
            <a:r>
              <a:rPr lang="en-CZ" dirty="0"/>
              <a:t>Push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4CFAF3-A750-A0C6-7A2E-E1356DFB1B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88384" y="1911287"/>
            <a:ext cx="4421376" cy="493586"/>
          </a:xfrm>
        </p:spPr>
        <p:txBody>
          <a:bodyPr/>
          <a:lstStyle/>
          <a:p>
            <a:r>
              <a:rPr lang="en-CZ" dirty="0"/>
              <a:t>Subjekt musí znát potřeby observeru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C8BEEC4-9212-F4A3-2481-FEC63C97F0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19814" y="2815844"/>
            <a:ext cx="2694986" cy="3688592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F96D4142-E97D-A220-DB48-48DFFE1D52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98464" y="2708084"/>
            <a:ext cx="2613765" cy="357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72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EE245-6F4F-C54F-D9EE-C7ABFF533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Implementace – ChangeManager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2AAC4-135D-F147-D650-C4E1EED72C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Z" dirty="0"/>
              <a:t>Motivace</a:t>
            </a:r>
          </a:p>
          <a:p>
            <a:pPr lvl="1"/>
            <a:r>
              <a:rPr lang="en-GB" dirty="0"/>
              <a:t>S</a:t>
            </a:r>
            <a:r>
              <a:rPr lang="en-CZ" dirty="0"/>
              <a:t>ložitější vazby Subject-Observer</a:t>
            </a:r>
          </a:p>
          <a:p>
            <a:pPr lvl="1"/>
            <a:r>
              <a:rPr lang="en-CZ" dirty="0"/>
              <a:t>Závislost subjektů</a:t>
            </a:r>
          </a:p>
          <a:p>
            <a:pPr lvl="1"/>
            <a:r>
              <a:rPr lang="en-CZ" dirty="0"/>
              <a:t>Observer se zajímá o více subjektů</a:t>
            </a:r>
          </a:p>
          <a:p>
            <a:r>
              <a:rPr lang="en-CZ" dirty="0"/>
              <a:t>Change Manager</a:t>
            </a:r>
          </a:p>
          <a:p>
            <a:pPr lvl="1"/>
            <a:r>
              <a:rPr lang="en-GB" dirty="0"/>
              <a:t>S</a:t>
            </a:r>
            <a:r>
              <a:rPr lang="en-CZ" dirty="0"/>
              <a:t>tará se o vazby mezi Subject-Observer</a:t>
            </a:r>
          </a:p>
          <a:p>
            <a:pPr lvl="1"/>
            <a:r>
              <a:rPr lang="en-GB" dirty="0"/>
              <a:t>D</a:t>
            </a:r>
            <a:r>
              <a:rPr lang="en-CZ" dirty="0"/>
              <a:t>efinuje update-ovací strategii</a:t>
            </a:r>
          </a:p>
          <a:p>
            <a:pPr lvl="2"/>
            <a:r>
              <a:rPr lang="en-GB" dirty="0"/>
              <a:t>N</a:t>
            </a:r>
            <a:r>
              <a:rPr lang="en-CZ" dirty="0"/>
              <a:t>ejprve update subjektů pak observerů</a:t>
            </a:r>
          </a:p>
          <a:p>
            <a:r>
              <a:rPr lang="en-CZ" dirty="0"/>
              <a:t>Varianty</a:t>
            </a:r>
          </a:p>
          <a:p>
            <a:pPr lvl="1"/>
            <a:r>
              <a:rPr lang="en-CZ" dirty="0"/>
              <a:t>SimpleChangeManager</a:t>
            </a:r>
          </a:p>
          <a:p>
            <a:pPr lvl="1"/>
            <a:r>
              <a:rPr lang="en-CZ" dirty="0"/>
              <a:t>DAGChangeManager</a:t>
            </a:r>
          </a:p>
        </p:txBody>
      </p:sp>
    </p:spTree>
    <p:extLst>
      <p:ext uri="{BB962C8B-B14F-4D97-AF65-F5344CB8AC3E}">
        <p14:creationId xmlns:p14="http://schemas.microsoft.com/office/powerpoint/2010/main" val="4099945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B6B4C-2E0C-A021-E2C6-9F2FB37C3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Implementace – ChangeManager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D655583-B4AA-32DA-8589-4319F9376D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7334" y="1790066"/>
            <a:ext cx="7597986" cy="435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993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33C93-3888-F680-7E24-76B7B1B53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Příklad</a:t>
            </a:r>
          </a:p>
        </p:txBody>
      </p:sp>
    </p:spTree>
    <p:extLst>
      <p:ext uri="{BB962C8B-B14F-4D97-AF65-F5344CB8AC3E}">
        <p14:creationId xmlns:p14="http://schemas.microsoft.com/office/powerpoint/2010/main" val="19319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B8D2FF2-4E81-C710-AAFF-7B448AD9B7A7}"/>
              </a:ext>
            </a:extLst>
          </p:cNvPr>
          <p:cNvSpPr txBox="1"/>
          <p:nvPr/>
        </p:nvSpPr>
        <p:spPr>
          <a:xfrm>
            <a:off x="2459427" y="2075688"/>
            <a:ext cx="6253635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abstract class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Subject 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references to all it’s observers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 var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observers = 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List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GB" sz="120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IObserver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&gt;();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provides interface for attaching and detaching Observer objects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void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Attach(</a:t>
            </a:r>
            <a:r>
              <a:rPr lang="en-GB" sz="120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IObserver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o) 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observers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observers.Add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(o);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}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void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Detach(</a:t>
            </a:r>
            <a:r>
              <a:rPr lang="en-GB" sz="120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IObserver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o) 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observers.Remove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(o);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}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update all interested observers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void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Notify(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whatChanged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foreach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o 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observers) 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	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o.Update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whatChanged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}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CZ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9FDF22-A347-820E-4408-E30F1F775823}"/>
              </a:ext>
            </a:extLst>
          </p:cNvPr>
          <p:cNvSpPr txBox="1"/>
          <p:nvPr/>
        </p:nvSpPr>
        <p:spPr>
          <a:xfrm>
            <a:off x="932688" y="777240"/>
            <a:ext cx="4894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interface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IObserver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void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Update(</a:t>
            </a:r>
            <a:r>
              <a:rPr lang="en-GB" sz="1200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Subject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s, 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whatChanged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526879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280BD5-97B8-AE3F-6FFA-B4795CF3782A}"/>
              </a:ext>
            </a:extLst>
          </p:cNvPr>
          <p:cNvSpPr txBox="1"/>
          <p:nvPr/>
        </p:nvSpPr>
        <p:spPr>
          <a:xfrm>
            <a:off x="5913120" y="190684"/>
            <a:ext cx="387477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class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FastFood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en-GB" sz="12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Subject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holds state of subject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 int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orderCount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0;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our </a:t>
            </a:r>
            <a:r>
              <a:rPr lang="en-GB" sz="1200" dirty="0" err="1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GetState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method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int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GetOrderCount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orderCount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}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our </a:t>
            </a:r>
            <a:r>
              <a:rPr lang="en-GB" sz="1200" dirty="0" err="1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SetState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method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void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SetOrderCount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value) 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state[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whatChanged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] = value;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Notify(”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orderCount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”);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	</a:t>
            </a:r>
            <a:endParaRPr lang="en-CZ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E6916E-6337-0CB1-416E-EBE1E3D33366}"/>
              </a:ext>
            </a:extLst>
          </p:cNvPr>
          <p:cNvSpPr txBox="1"/>
          <p:nvPr/>
        </p:nvSpPr>
        <p:spPr>
          <a:xfrm>
            <a:off x="318100" y="190684"/>
            <a:ext cx="5950668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class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Customer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en-GB" sz="1200" dirty="0" err="1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IObserver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observer actual state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 int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actualOrderCount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0;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holds reference for Subject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FastFood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? ff;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can be in </a:t>
            </a:r>
            <a:r>
              <a:rPr lang="en-GB" sz="1200" dirty="0" err="1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ctor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as well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void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VisitFastFood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GB" sz="1200" dirty="0" err="1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FastFood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newFF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// customer can be max in one </a:t>
            </a:r>
            <a:r>
              <a:rPr lang="en-GB" sz="1200" dirty="0" err="1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FastFood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only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(ff == null) {</a:t>
            </a:r>
            <a:endParaRPr lang="en-GB" sz="1200" dirty="0">
              <a:solidFill>
                <a:schemeClr val="accent3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	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newFF.Attach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(this);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	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actualOrderCount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newFF.GetOrderCount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	ff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newFF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}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}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can be in some destructor as well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void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LeaveFastFood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leave </a:t>
            </a:r>
            <a:r>
              <a:rPr lang="en-GB" sz="1200" dirty="0" err="1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FastFood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if customer is present in some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(ff != null) 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	</a:t>
            </a:r>
            <a:r>
              <a:rPr lang="en-CZ" sz="1200" dirty="0">
                <a:latin typeface="Consolas" panose="020B0609020204030204" pitchFamily="49" charset="0"/>
                <a:cs typeface="Consolas" panose="020B0609020204030204" pitchFamily="49" charset="0"/>
              </a:rPr>
              <a:t>ff.Detach(this)</a:t>
            </a:r>
          </a:p>
          <a:p>
            <a:r>
              <a:rPr lang="en-CZ" sz="1200" dirty="0">
                <a:latin typeface="Consolas" panose="020B0609020204030204" pitchFamily="49" charset="0"/>
                <a:cs typeface="Consolas" panose="020B0609020204030204" pitchFamily="49" charset="0"/>
              </a:rPr>
              <a:t>			actualOrderCount = 0;</a:t>
            </a:r>
          </a:p>
          <a:p>
            <a:r>
              <a:rPr lang="en-CZ" sz="1200" dirty="0">
                <a:latin typeface="Consolas" panose="020B0609020204030204" pitchFamily="49" charset="0"/>
                <a:cs typeface="Consolas" panose="020B0609020204030204" pitchFamily="49" charset="0"/>
              </a:rPr>
              <a:t>			ff = null;</a:t>
            </a:r>
          </a:p>
          <a:p>
            <a:r>
              <a:rPr lang="en-CZ" sz="1200" dirty="0">
                <a:latin typeface="Consolas" panose="020B0609020204030204" pitchFamily="49" charset="0"/>
                <a:cs typeface="Consolas" panose="020B0609020204030204" pitchFamily="49" charset="0"/>
              </a:rPr>
              <a:t>		}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}</a:t>
            </a:r>
          </a:p>
          <a:p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implements </a:t>
            </a:r>
            <a:r>
              <a:rPr lang="en-GB" sz="1200" dirty="0" err="1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IObserver</a:t>
            </a:r>
            <a:r>
              <a:rPr lang="en-GB" sz="1200" dirty="0">
                <a:solidFill>
                  <a:schemeClr val="accent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interface 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void 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Update(</a:t>
            </a:r>
            <a:r>
              <a:rPr lang="en-GB" sz="1200" dirty="0">
                <a:solidFill>
                  <a:schemeClr val="accent2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Subject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s, 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whatChanged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en-GB" sz="1200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(ff != null &amp;&amp; s == ff &amp;&amp;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whatChanged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== ”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orderCount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”)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		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actualOrderCount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GB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ff.GetOrderCount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	}</a:t>
            </a:r>
          </a:p>
          <a:p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80640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1DFF4-16B2-C1E8-2684-4FB766332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71728"/>
          </a:xfrm>
        </p:spPr>
        <p:txBody>
          <a:bodyPr/>
          <a:lstStyle/>
          <a:p>
            <a:r>
              <a:rPr lang="en-CZ" dirty="0"/>
              <a:t>Motivace</a:t>
            </a:r>
          </a:p>
        </p:txBody>
      </p:sp>
      <p:pic>
        <p:nvPicPr>
          <p:cNvPr id="22" name="Picture 21" descr="Cartoon character of a flintstones&#10;&#10;AI-generated content may be incorrect.">
            <a:extLst>
              <a:ext uri="{FF2B5EF4-FFF2-40B4-BE49-F238E27FC236}">
                <a16:creationId xmlns:a16="http://schemas.microsoft.com/office/drawing/2014/main" id="{6DC71C0D-DB3A-A1C5-7DA1-7FF51579F8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3914" y="1981200"/>
            <a:ext cx="1701800" cy="2895600"/>
          </a:xfrm>
          <a:prstGeom prst="rect">
            <a:avLst/>
          </a:prstGeom>
        </p:spPr>
      </p:pic>
      <p:pic>
        <p:nvPicPr>
          <p:cNvPr id="26" name="Picture 25" descr="Cartoon of a child&#10;&#10;AI-generated content may be incorrect.">
            <a:extLst>
              <a:ext uri="{FF2B5EF4-FFF2-40B4-BE49-F238E27FC236}">
                <a16:creationId xmlns:a16="http://schemas.microsoft.com/office/drawing/2014/main" id="{2CD0A04F-8CD0-1C68-49BF-C92418E9B8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421660" y="3242564"/>
            <a:ext cx="1062254" cy="1634236"/>
          </a:xfrm>
          <a:prstGeom prst="rect">
            <a:avLst/>
          </a:prstGeom>
        </p:spPr>
      </p:pic>
      <p:pic>
        <p:nvPicPr>
          <p:cNvPr id="28" name="Picture 27" descr="A logo of a fast food restaurant&#10;&#10;AI-generated content may be incorrect.">
            <a:extLst>
              <a:ext uri="{FF2B5EF4-FFF2-40B4-BE49-F238E27FC236}">
                <a16:creationId xmlns:a16="http://schemas.microsoft.com/office/drawing/2014/main" id="{73412AF7-1E20-BF52-DA17-E54619288B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677334" y="1981200"/>
            <a:ext cx="3112770" cy="2895600"/>
          </a:xfrm>
          <a:prstGeom prst="rect">
            <a:avLst/>
          </a:prstGeom>
        </p:spPr>
      </p:pic>
      <p:sp>
        <p:nvSpPr>
          <p:cNvPr id="29" name="Left-right Arrow 28">
            <a:extLst>
              <a:ext uri="{FF2B5EF4-FFF2-40B4-BE49-F238E27FC236}">
                <a16:creationId xmlns:a16="http://schemas.microsoft.com/office/drawing/2014/main" id="{8CF70876-EB07-2A95-F2DA-D27B975D03C3}"/>
              </a:ext>
            </a:extLst>
          </p:cNvPr>
          <p:cNvSpPr/>
          <p:nvPr/>
        </p:nvSpPr>
        <p:spPr>
          <a:xfrm>
            <a:off x="3839805" y="4234689"/>
            <a:ext cx="2532154" cy="180000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49A34E5-61CA-7DBA-5A31-FF3B4A4914B2}"/>
              </a:ext>
            </a:extLst>
          </p:cNvPr>
          <p:cNvSpPr txBox="1"/>
          <p:nvPr/>
        </p:nvSpPr>
        <p:spPr>
          <a:xfrm>
            <a:off x="4982438" y="3955357"/>
            <a:ext cx="246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769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9EBD4-72F0-66E9-9212-D29B1432A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Pozor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714D7-C54D-11DC-B1D3-5981EFC97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69979"/>
            <a:ext cx="8596668" cy="4271383"/>
          </a:xfrm>
        </p:spPr>
        <p:txBody>
          <a:bodyPr/>
          <a:lstStyle/>
          <a:p>
            <a:r>
              <a:rPr lang="en-CZ" dirty="0"/>
              <a:t>Cykly</a:t>
            </a:r>
          </a:p>
          <a:p>
            <a:pPr lvl="1"/>
            <a:r>
              <a:rPr lang="en-CZ" dirty="0"/>
              <a:t>Observery se navzájem sledují</a:t>
            </a:r>
          </a:p>
          <a:p>
            <a:r>
              <a:rPr lang="cs-CZ" dirty="0" err="1"/>
              <a:t>God</a:t>
            </a:r>
            <a:r>
              <a:rPr lang="cs-CZ" dirty="0"/>
              <a:t> </a:t>
            </a:r>
            <a:r>
              <a:rPr lang="cs-CZ" dirty="0" err="1"/>
              <a:t>object</a:t>
            </a:r>
            <a:r>
              <a:rPr lang="cs-CZ" dirty="0"/>
              <a:t> </a:t>
            </a:r>
            <a:r>
              <a:rPr lang="cs-CZ" dirty="0" err="1"/>
              <a:t>Change</a:t>
            </a:r>
            <a:r>
              <a:rPr lang="cs-CZ" dirty="0"/>
              <a:t> Manager</a:t>
            </a:r>
          </a:p>
          <a:p>
            <a:pPr lvl="1"/>
            <a:r>
              <a:rPr lang="cs-CZ" dirty="0"/>
              <a:t>Nepřidávat jiný kód než co souvisí s notifikacemi</a:t>
            </a:r>
          </a:p>
          <a:p>
            <a:r>
              <a:rPr lang="en-CZ" dirty="0"/>
              <a:t>Problém s pamětí</a:t>
            </a:r>
            <a:endParaRPr lang="cs-CZ" dirty="0"/>
          </a:p>
          <a:p>
            <a:pPr lvl="1"/>
            <a:r>
              <a:rPr lang="cs-CZ" dirty="0"/>
              <a:t>Referenční integrita</a:t>
            </a:r>
            <a:endParaRPr lang="en-CZ" dirty="0"/>
          </a:p>
          <a:p>
            <a:pPr lvl="1"/>
            <a:r>
              <a:rPr lang="en-GB" dirty="0"/>
              <a:t>S</a:t>
            </a:r>
            <a:r>
              <a:rPr lang="en-CZ" dirty="0"/>
              <a:t>mazání observeru závislém na subjektu</a:t>
            </a:r>
          </a:p>
          <a:p>
            <a:pPr lvl="1"/>
            <a:r>
              <a:rPr lang="en-CZ" dirty="0"/>
              <a:t>Smazání subjektu pozorovaného observery</a:t>
            </a:r>
          </a:p>
          <a:p>
            <a:r>
              <a:rPr lang="en-CZ" dirty="0"/>
              <a:t>Pořadí updatů observerů</a:t>
            </a:r>
          </a:p>
          <a:p>
            <a:pPr lvl="1"/>
            <a:r>
              <a:rPr lang="en-CZ" dirty="0"/>
              <a:t>Není garantované</a:t>
            </a:r>
          </a:p>
        </p:txBody>
      </p:sp>
    </p:spTree>
    <p:extLst>
      <p:ext uri="{BB962C8B-B14F-4D97-AF65-F5344CB8AC3E}">
        <p14:creationId xmlns:p14="http://schemas.microsoft.com/office/powerpoint/2010/main" val="77233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F5E90-B9F2-23AB-F221-4FB5B5947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Použití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B95B8-F074-E230-301D-85A791A48B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Z" dirty="0"/>
              <a:t>GUI</a:t>
            </a:r>
          </a:p>
          <a:p>
            <a:pPr lvl="1"/>
            <a:r>
              <a:rPr lang="en-CZ" dirty="0"/>
              <a:t>Event listenery</a:t>
            </a:r>
          </a:p>
          <a:p>
            <a:r>
              <a:rPr lang="en-GB" dirty="0"/>
              <a:t>K</a:t>
            </a:r>
            <a:r>
              <a:rPr lang="en-CZ" dirty="0"/>
              <a:t>lient-server aplikace</a:t>
            </a:r>
          </a:p>
          <a:p>
            <a:pPr lvl="1"/>
            <a:r>
              <a:rPr lang="en-GB" dirty="0"/>
              <a:t>C</a:t>
            </a:r>
            <a:r>
              <a:rPr lang="en-CZ" dirty="0"/>
              <a:t>hat</a:t>
            </a:r>
          </a:p>
          <a:p>
            <a:pPr lvl="2"/>
            <a:r>
              <a:rPr lang="en-CZ" dirty="0"/>
              <a:t>Subjekt </a:t>
            </a:r>
            <a:r>
              <a:rPr lang="cs-CZ" sz="1400" dirty="0">
                <a:sym typeface="Wingdings" panose="05000000000000000000" pitchFamily="2" charset="2"/>
              </a:rPr>
              <a:t> chat</a:t>
            </a:r>
            <a:endParaRPr lang="en-CZ" sz="1400" dirty="0">
              <a:sym typeface="Wingdings" panose="05000000000000000000" pitchFamily="2" charset="2"/>
            </a:endParaRPr>
          </a:p>
          <a:p>
            <a:pPr lvl="2"/>
            <a:r>
              <a:rPr lang="en-CZ" dirty="0">
                <a:sym typeface="Wingdings" panose="05000000000000000000" pitchFamily="2" charset="2"/>
              </a:rPr>
              <a:t>Observer </a:t>
            </a:r>
            <a:r>
              <a:rPr lang="cs-CZ" sz="1400" dirty="0">
                <a:sym typeface="Wingdings" panose="05000000000000000000" pitchFamily="2" charset="2"/>
              </a:rPr>
              <a:t> </a:t>
            </a:r>
            <a:r>
              <a:rPr lang="cs-CZ" dirty="0">
                <a:sym typeface="Wingdings" panose="05000000000000000000" pitchFamily="2" charset="2"/>
              </a:rPr>
              <a:t>účastníci chatu</a:t>
            </a:r>
          </a:p>
          <a:p>
            <a:pPr lvl="1"/>
            <a:r>
              <a:rPr lang="cs-CZ" dirty="0">
                <a:sym typeface="Wingdings" panose="05000000000000000000" pitchFamily="2" charset="2"/>
              </a:rPr>
              <a:t>YouTube notifikace</a:t>
            </a:r>
          </a:p>
          <a:p>
            <a:pPr lvl="2"/>
            <a:r>
              <a:rPr lang="cs-CZ" dirty="0">
                <a:sym typeface="Wingdings" panose="05000000000000000000" pitchFamily="2" charset="2"/>
              </a:rPr>
              <a:t>Subjekt </a:t>
            </a:r>
            <a:r>
              <a:rPr lang="cs-CZ" sz="1400" dirty="0">
                <a:sym typeface="Wingdings" panose="05000000000000000000" pitchFamily="2" charset="2"/>
              </a:rPr>
              <a:t> kanál</a:t>
            </a:r>
          </a:p>
          <a:p>
            <a:pPr lvl="2"/>
            <a:r>
              <a:rPr lang="cs-CZ" dirty="0" err="1">
                <a:sym typeface="Wingdings" panose="05000000000000000000" pitchFamily="2" charset="2"/>
              </a:rPr>
              <a:t>Observer</a:t>
            </a:r>
            <a:r>
              <a:rPr lang="cs-CZ" dirty="0">
                <a:sym typeface="Wingdings" panose="05000000000000000000" pitchFamily="2" charset="2"/>
              </a:rPr>
              <a:t> </a:t>
            </a:r>
            <a:r>
              <a:rPr lang="cs-CZ" sz="1400" dirty="0">
                <a:sym typeface="Wingdings" panose="05000000000000000000" pitchFamily="2" charset="2"/>
              </a:rPr>
              <a:t> odběratelé</a:t>
            </a:r>
            <a:endParaRPr lang="cs-CZ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72541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428A9-9731-A8E5-775F-DCD4D5AF9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Související NV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21E3A-2B3A-A34B-21A6-107D9BB71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Z" dirty="0"/>
              <a:t>Mediator</a:t>
            </a:r>
          </a:p>
          <a:p>
            <a:pPr lvl="1"/>
            <a:r>
              <a:rPr lang="en-CZ" dirty="0"/>
              <a:t>ChangeManager schovává updatovací strategii, jedná se o Mediator</a:t>
            </a:r>
          </a:p>
          <a:p>
            <a:r>
              <a:rPr lang="en-CZ" dirty="0"/>
              <a:t>Singleton</a:t>
            </a:r>
          </a:p>
          <a:p>
            <a:pPr lvl="1"/>
            <a:r>
              <a:rPr lang="en-GB" dirty="0"/>
              <a:t>C</a:t>
            </a:r>
            <a:r>
              <a:rPr lang="en-CZ" dirty="0"/>
              <a:t>hceme aby byl unikátní a globálně přístupný</a:t>
            </a:r>
          </a:p>
        </p:txBody>
      </p:sp>
    </p:spTree>
    <p:extLst>
      <p:ext uri="{BB962C8B-B14F-4D97-AF65-F5344CB8AC3E}">
        <p14:creationId xmlns:p14="http://schemas.microsoft.com/office/powerpoint/2010/main" val="1150054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FF06E-D195-8B80-AAD5-6D4116D37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Děkuji za pozornost</a:t>
            </a:r>
          </a:p>
        </p:txBody>
      </p:sp>
    </p:spTree>
    <p:extLst>
      <p:ext uri="{BB962C8B-B14F-4D97-AF65-F5344CB8AC3E}">
        <p14:creationId xmlns:p14="http://schemas.microsoft.com/office/powerpoint/2010/main" val="107861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3AB23-D50A-5701-631B-556D4C682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4196901" cy="670350"/>
          </a:xfrm>
        </p:spPr>
        <p:txBody>
          <a:bodyPr/>
          <a:lstStyle/>
          <a:p>
            <a:r>
              <a:rPr lang="en-CZ" dirty="0"/>
              <a:t>Naivní komunikace</a:t>
            </a:r>
          </a:p>
        </p:txBody>
      </p:sp>
      <p:sp>
        <p:nvSpPr>
          <p:cNvPr id="13" name="Left Arrow 12">
            <a:extLst>
              <a:ext uri="{FF2B5EF4-FFF2-40B4-BE49-F238E27FC236}">
                <a16:creationId xmlns:a16="http://schemas.microsoft.com/office/drawing/2014/main" id="{35BDBEC4-1EFF-EB9D-75FC-495FA7D4CB81}"/>
              </a:ext>
            </a:extLst>
          </p:cNvPr>
          <p:cNvSpPr/>
          <p:nvPr/>
        </p:nvSpPr>
        <p:spPr>
          <a:xfrm>
            <a:off x="4247217" y="2797542"/>
            <a:ext cx="2015999" cy="201168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100675-E5C4-206C-76E0-E001BDBEFA56}"/>
              </a:ext>
            </a:extLst>
          </p:cNvPr>
          <p:cNvSpPr txBox="1"/>
          <p:nvPr/>
        </p:nvSpPr>
        <p:spPr>
          <a:xfrm>
            <a:off x="4739795" y="2528794"/>
            <a:ext cx="1440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dirty="0"/>
              <a:t>Už to bude?</a:t>
            </a:r>
          </a:p>
        </p:txBody>
      </p:sp>
      <p:pic>
        <p:nvPicPr>
          <p:cNvPr id="23" name="Picture 22" descr="Cartoon of a child&#10;&#10;AI-generated content may be incorrect.">
            <a:extLst>
              <a:ext uri="{FF2B5EF4-FFF2-40B4-BE49-F238E27FC236}">
                <a16:creationId xmlns:a16="http://schemas.microsoft.com/office/drawing/2014/main" id="{43C4709B-A564-425F-B9DF-3FD7559958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897583" y="1693995"/>
            <a:ext cx="2392220" cy="3680338"/>
          </a:xfrm>
          <a:prstGeom prst="rect">
            <a:avLst/>
          </a:prstGeom>
        </p:spPr>
      </p:pic>
      <p:pic>
        <p:nvPicPr>
          <p:cNvPr id="24" name="Picture 23" descr="A logo of a fast food restaurant&#10;&#10;AI-generated content may be incorrect.">
            <a:extLst>
              <a:ext uri="{FF2B5EF4-FFF2-40B4-BE49-F238E27FC236}">
                <a16:creationId xmlns:a16="http://schemas.microsoft.com/office/drawing/2014/main" id="{FAF5784D-5FA0-94EA-949B-EF305AA3CD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84726" y="2223778"/>
            <a:ext cx="3112770" cy="2895600"/>
          </a:xfrm>
          <a:prstGeom prst="rect">
            <a:avLst/>
          </a:prstGeom>
        </p:spPr>
      </p:pic>
      <p:sp>
        <p:nvSpPr>
          <p:cNvPr id="27" name="Right Arrow 26">
            <a:extLst>
              <a:ext uri="{FF2B5EF4-FFF2-40B4-BE49-F238E27FC236}">
                <a16:creationId xmlns:a16="http://schemas.microsoft.com/office/drawing/2014/main" id="{5F489081-C257-4447-AF03-96DDDF4D8EB4}"/>
              </a:ext>
            </a:extLst>
          </p:cNvPr>
          <p:cNvSpPr/>
          <p:nvPr/>
        </p:nvSpPr>
        <p:spPr>
          <a:xfrm>
            <a:off x="4247217" y="3364470"/>
            <a:ext cx="2015999" cy="2011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A5E4B3-DCF1-9EB3-AE60-D08D89CD661A}"/>
              </a:ext>
            </a:extLst>
          </p:cNvPr>
          <p:cNvSpPr txBox="1"/>
          <p:nvPr/>
        </p:nvSpPr>
        <p:spPr>
          <a:xfrm>
            <a:off x="4247217" y="3087458"/>
            <a:ext cx="14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dirty="0"/>
              <a:t>Nope.</a:t>
            </a:r>
          </a:p>
        </p:txBody>
      </p:sp>
      <p:sp>
        <p:nvSpPr>
          <p:cNvPr id="32" name="Left Arrow 31">
            <a:extLst>
              <a:ext uri="{FF2B5EF4-FFF2-40B4-BE49-F238E27FC236}">
                <a16:creationId xmlns:a16="http://schemas.microsoft.com/office/drawing/2014/main" id="{BB6ED580-33BA-A904-60A0-464B6676DC7D}"/>
              </a:ext>
            </a:extLst>
          </p:cNvPr>
          <p:cNvSpPr/>
          <p:nvPr/>
        </p:nvSpPr>
        <p:spPr>
          <a:xfrm>
            <a:off x="4245240" y="4164379"/>
            <a:ext cx="2015999" cy="201168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FA7BD15-9657-1943-CDA8-348090694327}"/>
              </a:ext>
            </a:extLst>
          </p:cNvPr>
          <p:cNvSpPr txBox="1"/>
          <p:nvPr/>
        </p:nvSpPr>
        <p:spPr>
          <a:xfrm>
            <a:off x="4825631" y="3895631"/>
            <a:ext cx="1440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dirty="0"/>
              <a:t>Už to bude?</a:t>
            </a:r>
          </a:p>
        </p:txBody>
      </p:sp>
      <p:sp>
        <p:nvSpPr>
          <p:cNvPr id="34" name="Right Arrow 33">
            <a:extLst>
              <a:ext uri="{FF2B5EF4-FFF2-40B4-BE49-F238E27FC236}">
                <a16:creationId xmlns:a16="http://schemas.microsoft.com/office/drawing/2014/main" id="{7E35364E-608B-F1A4-9022-287093E876DD}"/>
              </a:ext>
            </a:extLst>
          </p:cNvPr>
          <p:cNvSpPr/>
          <p:nvPr/>
        </p:nvSpPr>
        <p:spPr>
          <a:xfrm>
            <a:off x="4245240" y="4731307"/>
            <a:ext cx="2015999" cy="2011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F18C232-A706-3359-149C-9B6E48F6B7AB}"/>
              </a:ext>
            </a:extLst>
          </p:cNvPr>
          <p:cNvSpPr txBox="1"/>
          <p:nvPr/>
        </p:nvSpPr>
        <p:spPr>
          <a:xfrm>
            <a:off x="4245240" y="4454295"/>
            <a:ext cx="14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dirty="0"/>
              <a:t>Nope.</a:t>
            </a:r>
          </a:p>
        </p:txBody>
      </p:sp>
      <p:sp>
        <p:nvSpPr>
          <p:cNvPr id="36" name="Left Arrow 35">
            <a:extLst>
              <a:ext uri="{FF2B5EF4-FFF2-40B4-BE49-F238E27FC236}">
                <a16:creationId xmlns:a16="http://schemas.microsoft.com/office/drawing/2014/main" id="{F7436D57-A95A-9758-D985-2AA212DB7571}"/>
              </a:ext>
            </a:extLst>
          </p:cNvPr>
          <p:cNvSpPr/>
          <p:nvPr/>
        </p:nvSpPr>
        <p:spPr>
          <a:xfrm>
            <a:off x="4245240" y="5580888"/>
            <a:ext cx="2015999" cy="201168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7A6FC79-94D1-4D92-20A7-A76DA10619FD}"/>
              </a:ext>
            </a:extLst>
          </p:cNvPr>
          <p:cNvSpPr txBox="1"/>
          <p:nvPr/>
        </p:nvSpPr>
        <p:spPr>
          <a:xfrm>
            <a:off x="4825631" y="5312140"/>
            <a:ext cx="1440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dirty="0"/>
              <a:t>Už to bude?</a:t>
            </a:r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1277F0AD-D71D-0585-8208-94AACB738599}"/>
              </a:ext>
            </a:extLst>
          </p:cNvPr>
          <p:cNvSpPr/>
          <p:nvPr/>
        </p:nvSpPr>
        <p:spPr>
          <a:xfrm>
            <a:off x="4245240" y="6147816"/>
            <a:ext cx="2015999" cy="2011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EC93385-C1DC-83D5-A49D-289BFB54EE6A}"/>
              </a:ext>
            </a:extLst>
          </p:cNvPr>
          <p:cNvSpPr txBox="1"/>
          <p:nvPr/>
        </p:nvSpPr>
        <p:spPr>
          <a:xfrm>
            <a:off x="4237882" y="5879068"/>
            <a:ext cx="993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dirty="0"/>
              <a:t>Hotovo.</a:t>
            </a:r>
          </a:p>
        </p:txBody>
      </p:sp>
      <p:sp>
        <p:nvSpPr>
          <p:cNvPr id="42" name="Left Arrow 41">
            <a:extLst>
              <a:ext uri="{FF2B5EF4-FFF2-40B4-BE49-F238E27FC236}">
                <a16:creationId xmlns:a16="http://schemas.microsoft.com/office/drawing/2014/main" id="{18FCFB6D-1845-AA80-2A1B-1BA544ADDDD8}"/>
              </a:ext>
            </a:extLst>
          </p:cNvPr>
          <p:cNvSpPr/>
          <p:nvPr/>
        </p:nvSpPr>
        <p:spPr>
          <a:xfrm>
            <a:off x="4249625" y="1548698"/>
            <a:ext cx="2015999" cy="201168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90DD678-0821-0C91-2FFF-68697063D31F}"/>
              </a:ext>
            </a:extLst>
          </p:cNvPr>
          <p:cNvSpPr txBox="1"/>
          <p:nvPr/>
        </p:nvSpPr>
        <p:spPr>
          <a:xfrm>
            <a:off x="4734777" y="1279950"/>
            <a:ext cx="1447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dirty="0"/>
              <a:t>Chci burger.</a:t>
            </a:r>
          </a:p>
        </p:txBody>
      </p:sp>
      <p:sp>
        <p:nvSpPr>
          <p:cNvPr id="44" name="Right Arrow 43">
            <a:extLst>
              <a:ext uri="{FF2B5EF4-FFF2-40B4-BE49-F238E27FC236}">
                <a16:creationId xmlns:a16="http://schemas.microsoft.com/office/drawing/2014/main" id="{B5486108-5ADE-3E30-18F1-08718CE374EA}"/>
              </a:ext>
            </a:extLst>
          </p:cNvPr>
          <p:cNvSpPr/>
          <p:nvPr/>
        </p:nvSpPr>
        <p:spPr>
          <a:xfrm>
            <a:off x="4247217" y="2026878"/>
            <a:ext cx="2015999" cy="2011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C1D596B-26A1-9259-0342-C8F5260D3A96}"/>
              </a:ext>
            </a:extLst>
          </p:cNvPr>
          <p:cNvSpPr txBox="1"/>
          <p:nvPr/>
        </p:nvSpPr>
        <p:spPr>
          <a:xfrm>
            <a:off x="4247217" y="1749866"/>
            <a:ext cx="14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dirty="0"/>
              <a:t>Ano.</a:t>
            </a:r>
          </a:p>
        </p:txBody>
      </p:sp>
    </p:spTree>
    <p:extLst>
      <p:ext uri="{BB962C8B-B14F-4D97-AF65-F5344CB8AC3E}">
        <p14:creationId xmlns:p14="http://schemas.microsoft.com/office/powerpoint/2010/main" val="1147361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27" grpId="0" animBg="1"/>
      <p:bldP spid="31" grpId="0"/>
      <p:bldP spid="32" grpId="0" animBg="1"/>
      <p:bldP spid="33" grpId="0"/>
      <p:bldP spid="34" grpId="0" animBg="1"/>
      <p:bldP spid="35" grpId="0"/>
      <p:bldP spid="36" grpId="0" animBg="1"/>
      <p:bldP spid="37" grpId="0"/>
      <p:bldP spid="38" grpId="0" animBg="1"/>
      <p:bldP spid="39" grpId="0"/>
      <p:bldP spid="42" grpId="0" animBg="1"/>
      <p:bldP spid="43" grpId="0"/>
      <p:bldP spid="44" grpId="0" animBg="1"/>
      <p:bldP spid="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8BC89-47C1-6493-DBA9-3DCFC8C84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Vylepšená komunikace</a:t>
            </a:r>
          </a:p>
        </p:txBody>
      </p:sp>
      <p:pic>
        <p:nvPicPr>
          <p:cNvPr id="5" name="Picture 4" descr="A logo of a fast food restaurant&#10;&#10;AI-generated content may be incorrect.">
            <a:extLst>
              <a:ext uri="{FF2B5EF4-FFF2-40B4-BE49-F238E27FC236}">
                <a16:creationId xmlns:a16="http://schemas.microsoft.com/office/drawing/2014/main" id="{A9D23FB9-4CF8-F083-C9A0-B6912146D2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58462" y="2032001"/>
            <a:ext cx="3112770" cy="2895600"/>
          </a:xfrm>
          <a:prstGeom prst="rect">
            <a:avLst/>
          </a:prstGeom>
        </p:spPr>
      </p:pic>
      <p:pic>
        <p:nvPicPr>
          <p:cNvPr id="6" name="Picture 5" descr="Cartoon character of a flintstones&#10;&#10;AI-generated content may be incorrect.">
            <a:extLst>
              <a:ext uri="{FF2B5EF4-FFF2-40B4-BE49-F238E27FC236}">
                <a16:creationId xmlns:a16="http://schemas.microsoft.com/office/drawing/2014/main" id="{CC758001-4BDF-67D8-1277-D7EBFB5A41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0762" y="2182368"/>
            <a:ext cx="1701800" cy="2895600"/>
          </a:xfrm>
          <a:prstGeom prst="rect">
            <a:avLst/>
          </a:prstGeom>
        </p:spPr>
      </p:pic>
      <p:sp>
        <p:nvSpPr>
          <p:cNvPr id="34" name="Left Arrow 33">
            <a:extLst>
              <a:ext uri="{FF2B5EF4-FFF2-40B4-BE49-F238E27FC236}">
                <a16:creationId xmlns:a16="http://schemas.microsoft.com/office/drawing/2014/main" id="{5BF85FEC-BC8F-68C6-57E3-DEDAAE38F97E}"/>
              </a:ext>
            </a:extLst>
          </p:cNvPr>
          <p:cNvSpPr/>
          <p:nvPr/>
        </p:nvSpPr>
        <p:spPr>
          <a:xfrm>
            <a:off x="4534202" y="2199148"/>
            <a:ext cx="2015999" cy="201168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9D457D9-AD5B-842E-7C41-3DD9B590796E}"/>
              </a:ext>
            </a:extLst>
          </p:cNvPr>
          <p:cNvSpPr txBox="1"/>
          <p:nvPr/>
        </p:nvSpPr>
        <p:spPr>
          <a:xfrm>
            <a:off x="5019354" y="1930400"/>
            <a:ext cx="1447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dirty="0"/>
              <a:t>Chci burger.</a:t>
            </a:r>
          </a:p>
        </p:txBody>
      </p:sp>
      <p:sp>
        <p:nvSpPr>
          <p:cNvPr id="36" name="Right Arrow 35">
            <a:extLst>
              <a:ext uri="{FF2B5EF4-FFF2-40B4-BE49-F238E27FC236}">
                <a16:creationId xmlns:a16="http://schemas.microsoft.com/office/drawing/2014/main" id="{2C45B737-7069-702B-E3B2-501F80131F50}"/>
              </a:ext>
            </a:extLst>
          </p:cNvPr>
          <p:cNvSpPr/>
          <p:nvPr/>
        </p:nvSpPr>
        <p:spPr>
          <a:xfrm>
            <a:off x="4531794" y="2677328"/>
            <a:ext cx="2015999" cy="2011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48EA77-46AD-814C-BE32-6A8A3583E26E}"/>
              </a:ext>
            </a:extLst>
          </p:cNvPr>
          <p:cNvSpPr txBox="1"/>
          <p:nvPr/>
        </p:nvSpPr>
        <p:spPr>
          <a:xfrm>
            <a:off x="4531793" y="2400316"/>
            <a:ext cx="1841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dirty="0"/>
              <a:t>Objednávka.</a:t>
            </a:r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AF460A0C-6087-8D28-1094-4F0A89ACD8CA}"/>
              </a:ext>
            </a:extLst>
          </p:cNvPr>
          <p:cNvSpPr/>
          <p:nvPr/>
        </p:nvSpPr>
        <p:spPr>
          <a:xfrm>
            <a:off x="4531794" y="3519948"/>
            <a:ext cx="2015999" cy="2011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9BC0D53-9BB8-A906-D116-F3D2FB13AFD7}"/>
              </a:ext>
            </a:extLst>
          </p:cNvPr>
          <p:cNvSpPr txBox="1"/>
          <p:nvPr/>
        </p:nvSpPr>
        <p:spPr>
          <a:xfrm>
            <a:off x="4531793" y="3242936"/>
            <a:ext cx="1841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dirty="0"/>
              <a:t>Pití připraveno.</a:t>
            </a:r>
          </a:p>
        </p:txBody>
      </p:sp>
      <p:sp>
        <p:nvSpPr>
          <p:cNvPr id="40" name="Right Arrow 39">
            <a:extLst>
              <a:ext uri="{FF2B5EF4-FFF2-40B4-BE49-F238E27FC236}">
                <a16:creationId xmlns:a16="http://schemas.microsoft.com/office/drawing/2014/main" id="{983E4FFB-4AAC-F570-CF57-9DD66757396B}"/>
              </a:ext>
            </a:extLst>
          </p:cNvPr>
          <p:cNvSpPr/>
          <p:nvPr/>
        </p:nvSpPr>
        <p:spPr>
          <a:xfrm>
            <a:off x="4531793" y="4362568"/>
            <a:ext cx="2015999" cy="2011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7B8F3E5-64E6-76D8-68FF-5A416BD2B410}"/>
              </a:ext>
            </a:extLst>
          </p:cNvPr>
          <p:cNvSpPr txBox="1"/>
          <p:nvPr/>
        </p:nvSpPr>
        <p:spPr>
          <a:xfrm>
            <a:off x="4531792" y="4085556"/>
            <a:ext cx="1934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dirty="0"/>
              <a:t>Jídlo připraveno.</a:t>
            </a:r>
          </a:p>
        </p:txBody>
      </p:sp>
      <p:sp>
        <p:nvSpPr>
          <p:cNvPr id="42" name="Left Arrow 41">
            <a:extLst>
              <a:ext uri="{FF2B5EF4-FFF2-40B4-BE49-F238E27FC236}">
                <a16:creationId xmlns:a16="http://schemas.microsoft.com/office/drawing/2014/main" id="{F1854281-57B9-22DB-33E2-1F210B10F2E6}"/>
              </a:ext>
            </a:extLst>
          </p:cNvPr>
          <p:cNvSpPr/>
          <p:nvPr/>
        </p:nvSpPr>
        <p:spPr>
          <a:xfrm>
            <a:off x="4531792" y="5129817"/>
            <a:ext cx="2015999" cy="201168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526AFE5-5D0A-2A7B-E638-D20766111DA7}"/>
              </a:ext>
            </a:extLst>
          </p:cNvPr>
          <p:cNvSpPr txBox="1"/>
          <p:nvPr/>
        </p:nvSpPr>
        <p:spPr>
          <a:xfrm>
            <a:off x="5016944" y="4861069"/>
            <a:ext cx="1447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 dirty="0"/>
              <a:t>Děkuji, vše.</a:t>
            </a:r>
          </a:p>
        </p:txBody>
      </p:sp>
    </p:spTree>
    <p:extLst>
      <p:ext uri="{BB962C8B-B14F-4D97-AF65-F5344CB8AC3E}">
        <p14:creationId xmlns:p14="http://schemas.microsoft.com/office/powerpoint/2010/main" val="53394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 animBg="1"/>
      <p:bldP spid="37" grpId="0"/>
      <p:bldP spid="38" grpId="0" animBg="1"/>
      <p:bldP spid="39" grpId="0"/>
      <p:bldP spid="40" grpId="0" animBg="1"/>
      <p:bldP spid="41" grpId="0"/>
      <p:bldP spid="42" grpId="0" animBg="1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BC99B-E3DA-6FBD-CF91-53B9FC94C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9223"/>
          </a:xfrm>
        </p:spPr>
        <p:txBody>
          <a:bodyPr/>
          <a:lstStyle/>
          <a:p>
            <a:r>
              <a:rPr lang="en-CZ" dirty="0"/>
              <a:t>Observer – použití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72EF81D3-5CBC-0002-E800-D38565CD1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00190"/>
            <a:ext cx="8596668" cy="956846"/>
          </a:xfrm>
        </p:spPr>
        <p:txBody>
          <a:bodyPr/>
          <a:lstStyle/>
          <a:p>
            <a:r>
              <a:rPr lang="cs-CZ" dirty="0"/>
              <a:t>Definuje vazbu 1:N</a:t>
            </a:r>
          </a:p>
          <a:p>
            <a:r>
              <a:rPr lang="cs-CZ" dirty="0"/>
              <a:t>Subjekt notifikuje </a:t>
            </a:r>
            <a:r>
              <a:rPr lang="cs-CZ" dirty="0" err="1"/>
              <a:t>observery</a:t>
            </a:r>
            <a:r>
              <a:rPr lang="cs-CZ" dirty="0"/>
              <a:t> o změnách</a:t>
            </a:r>
          </a:p>
        </p:txBody>
      </p:sp>
      <p:pic>
        <p:nvPicPr>
          <p:cNvPr id="3" name="Picture 2" descr="A logo of a fast food restaurant&#10;&#10;AI-generated content may be incorrect.">
            <a:extLst>
              <a:ext uri="{FF2B5EF4-FFF2-40B4-BE49-F238E27FC236}">
                <a16:creationId xmlns:a16="http://schemas.microsoft.com/office/drawing/2014/main" id="{97B702AA-A493-8F2F-670A-B43160DF8A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19416" y="4923537"/>
            <a:ext cx="1657959" cy="1542288"/>
          </a:xfrm>
          <a:prstGeom prst="rect">
            <a:avLst/>
          </a:prstGeom>
        </p:spPr>
      </p:pic>
      <p:pic>
        <p:nvPicPr>
          <p:cNvPr id="4" name="Picture 3" descr="Cartoon character of a flintstones&#10;&#10;AI-generated content may be incorrect.">
            <a:extLst>
              <a:ext uri="{FF2B5EF4-FFF2-40B4-BE49-F238E27FC236}">
                <a16:creationId xmlns:a16="http://schemas.microsoft.com/office/drawing/2014/main" id="{3D97C8A2-9B9D-293A-1CF8-BE7DEDBFA9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6103" y="2957005"/>
            <a:ext cx="1399655" cy="2381503"/>
          </a:xfrm>
          <a:prstGeom prst="rect">
            <a:avLst/>
          </a:prstGeom>
        </p:spPr>
      </p:pic>
      <p:pic>
        <p:nvPicPr>
          <p:cNvPr id="5" name="Picture 4" descr="Cartoon of a child&#10;&#10;AI-generated content may be incorrect.">
            <a:extLst>
              <a:ext uri="{FF2B5EF4-FFF2-40B4-BE49-F238E27FC236}">
                <a16:creationId xmlns:a16="http://schemas.microsoft.com/office/drawing/2014/main" id="{334CB136-40F1-5D4F-4AF0-41FDD882A6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5507553" y="5482328"/>
            <a:ext cx="858520" cy="1320800"/>
          </a:xfrm>
          <a:prstGeom prst="rect">
            <a:avLst/>
          </a:prstGeom>
        </p:spPr>
      </p:pic>
      <p:pic>
        <p:nvPicPr>
          <p:cNvPr id="16" name="Picture 15" descr="Cartoon of a baby child&#10;&#10;AI-generated content may be incorrect.">
            <a:extLst>
              <a:ext uri="{FF2B5EF4-FFF2-40B4-BE49-F238E27FC236}">
                <a16:creationId xmlns:a16="http://schemas.microsoft.com/office/drawing/2014/main" id="{DCEDA512-F92B-C639-AD71-2F5358719B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3939507" y="3208889"/>
            <a:ext cx="937399" cy="1445894"/>
          </a:xfrm>
          <a:prstGeom prst="rect">
            <a:avLst/>
          </a:prstGeom>
        </p:spPr>
      </p:pic>
      <p:sp>
        <p:nvSpPr>
          <p:cNvPr id="19" name="Left-right Arrow 18">
            <a:extLst>
              <a:ext uri="{FF2B5EF4-FFF2-40B4-BE49-F238E27FC236}">
                <a16:creationId xmlns:a16="http://schemas.microsoft.com/office/drawing/2014/main" id="{7AB64C25-8F54-A0AB-ABAB-843839B27DEB}"/>
              </a:ext>
            </a:extLst>
          </p:cNvPr>
          <p:cNvSpPr/>
          <p:nvPr/>
        </p:nvSpPr>
        <p:spPr>
          <a:xfrm>
            <a:off x="2771366" y="6136641"/>
            <a:ext cx="2532154" cy="180000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20" name="Left-right Arrow 19">
            <a:extLst>
              <a:ext uri="{FF2B5EF4-FFF2-40B4-BE49-F238E27FC236}">
                <a16:creationId xmlns:a16="http://schemas.microsoft.com/office/drawing/2014/main" id="{D3F4A2C8-F8CB-5504-AB5A-A71EA9576F5F}"/>
              </a:ext>
            </a:extLst>
          </p:cNvPr>
          <p:cNvSpPr/>
          <p:nvPr/>
        </p:nvSpPr>
        <p:spPr>
          <a:xfrm rot="20606477">
            <a:off x="2686951" y="5164047"/>
            <a:ext cx="3600000" cy="180000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21" name="Left-right Arrow 20">
            <a:extLst>
              <a:ext uri="{FF2B5EF4-FFF2-40B4-BE49-F238E27FC236}">
                <a16:creationId xmlns:a16="http://schemas.microsoft.com/office/drawing/2014/main" id="{42347A4B-7591-4DDE-6266-1B8B84975517}"/>
              </a:ext>
            </a:extLst>
          </p:cNvPr>
          <p:cNvSpPr/>
          <p:nvPr/>
        </p:nvSpPr>
        <p:spPr>
          <a:xfrm rot="20026593">
            <a:off x="2212053" y="4949444"/>
            <a:ext cx="1800000" cy="180000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Z"/>
          </a:p>
        </p:txBody>
      </p:sp>
      <p:sp>
        <p:nvSpPr>
          <p:cNvPr id="22" name="Down Arrow Callout 21">
            <a:extLst>
              <a:ext uri="{FF2B5EF4-FFF2-40B4-BE49-F238E27FC236}">
                <a16:creationId xmlns:a16="http://schemas.microsoft.com/office/drawing/2014/main" id="{27F6B56F-71ED-3241-D85D-9FAFED33CAC7}"/>
              </a:ext>
            </a:extLst>
          </p:cNvPr>
          <p:cNvSpPr/>
          <p:nvPr/>
        </p:nvSpPr>
        <p:spPr>
          <a:xfrm>
            <a:off x="512064" y="3794760"/>
            <a:ext cx="1752850" cy="1024128"/>
          </a:xfrm>
          <a:prstGeom prst="downArrow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Z" dirty="0"/>
              <a:t>Subject</a:t>
            </a:r>
          </a:p>
        </p:txBody>
      </p:sp>
      <p:sp>
        <p:nvSpPr>
          <p:cNvPr id="23" name="Left Arrow Callout 22">
            <a:extLst>
              <a:ext uri="{FF2B5EF4-FFF2-40B4-BE49-F238E27FC236}">
                <a16:creationId xmlns:a16="http://schemas.microsoft.com/office/drawing/2014/main" id="{D3F1FCCC-D562-F3E9-C56B-7B2FBDB690E4}"/>
              </a:ext>
            </a:extLst>
          </p:cNvPr>
          <p:cNvSpPr/>
          <p:nvPr/>
        </p:nvSpPr>
        <p:spPr>
          <a:xfrm>
            <a:off x="7706739" y="3545224"/>
            <a:ext cx="1925837" cy="1378313"/>
          </a:xfrm>
          <a:prstGeom prst="leftArrow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Z" dirty="0"/>
              <a:t>Observers</a:t>
            </a:r>
          </a:p>
        </p:txBody>
      </p:sp>
    </p:spTree>
    <p:extLst>
      <p:ext uri="{BB962C8B-B14F-4D97-AF65-F5344CB8AC3E}">
        <p14:creationId xmlns:p14="http://schemas.microsoft.com/office/powerpoint/2010/main" val="92222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F2EB5-B412-C979-1A85-41B1DCFDB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Struktura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92F38-5F4C-20AB-1701-86E09319B0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Z" dirty="0"/>
              <a:t>Subject</a:t>
            </a:r>
          </a:p>
          <a:p>
            <a:pPr lvl="1"/>
            <a:r>
              <a:rPr lang="en-CZ" dirty="0"/>
              <a:t>Refernce na observery</a:t>
            </a:r>
          </a:p>
          <a:p>
            <a:pPr lvl="1"/>
            <a:r>
              <a:rPr lang="en-GB" dirty="0"/>
              <a:t>R</a:t>
            </a:r>
            <a:r>
              <a:rPr lang="en-CZ" dirty="0"/>
              <a:t>ozhraní pro přidávání observerů</a:t>
            </a:r>
          </a:p>
          <a:p>
            <a:r>
              <a:rPr lang="en-CZ" dirty="0"/>
              <a:t>Observer</a:t>
            </a:r>
          </a:p>
          <a:p>
            <a:pPr lvl="1"/>
            <a:r>
              <a:rPr lang="en-CZ" dirty="0"/>
              <a:t>Rozhraní pro aktualizaci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542DF46-15F9-DBC8-D037-060079B95B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54552" y="1212850"/>
            <a:ext cx="5815584" cy="152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39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9125D5E8-3AB7-A582-3099-F6A5F30696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09842" y="1606982"/>
            <a:ext cx="6718908" cy="29177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B4E3071-8952-CDFF-23C2-D40B5B66C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Struktura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3AA27-CAB3-6BD0-668B-BC44FF2B62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3643036" cy="3880773"/>
          </a:xfrm>
        </p:spPr>
        <p:txBody>
          <a:bodyPr/>
          <a:lstStyle/>
          <a:p>
            <a:r>
              <a:rPr lang="cs-CZ" dirty="0" err="1"/>
              <a:t>ConcreteSubject</a:t>
            </a:r>
            <a:endParaRPr lang="cs-CZ" dirty="0"/>
          </a:p>
          <a:p>
            <a:pPr lvl="1"/>
            <a:r>
              <a:rPr lang="cs-CZ" dirty="0"/>
              <a:t>Ukládá stav</a:t>
            </a:r>
          </a:p>
          <a:p>
            <a:pPr lvl="1"/>
            <a:r>
              <a:rPr lang="cs-CZ" dirty="0"/>
              <a:t>Posílá notifikace </a:t>
            </a:r>
            <a:r>
              <a:rPr lang="cs-CZ" dirty="0" err="1"/>
              <a:t>observerům</a:t>
            </a:r>
            <a:endParaRPr lang="cs-CZ" dirty="0"/>
          </a:p>
          <a:p>
            <a:r>
              <a:rPr lang="cs-CZ" dirty="0" err="1"/>
              <a:t>ConcreteObserver</a:t>
            </a:r>
            <a:endParaRPr lang="cs-CZ" dirty="0"/>
          </a:p>
          <a:p>
            <a:pPr lvl="1"/>
            <a:r>
              <a:rPr lang="cs-CZ" dirty="0"/>
              <a:t>Udržuje referenci na </a:t>
            </a:r>
            <a:r>
              <a:rPr lang="cs-CZ" dirty="0" err="1"/>
              <a:t>ConcreteSubject</a:t>
            </a:r>
            <a:endParaRPr lang="cs-CZ" dirty="0"/>
          </a:p>
          <a:p>
            <a:pPr lvl="1"/>
            <a:r>
              <a:rPr lang="cs-CZ" dirty="0"/>
              <a:t>Aktualizuje svůj stav podle obdržených změn</a:t>
            </a:r>
          </a:p>
        </p:txBody>
      </p:sp>
    </p:spTree>
    <p:extLst>
      <p:ext uri="{BB962C8B-B14F-4D97-AF65-F5344CB8AC3E}">
        <p14:creationId xmlns:p14="http://schemas.microsoft.com/office/powerpoint/2010/main" val="59379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1CDB6-58D7-BE83-C862-82A0817D7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Struktura – komunikace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01C6C59-6998-0CC0-5E5C-FB33B022B0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72488" y="1607565"/>
            <a:ext cx="5936488" cy="457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917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92E37-C90C-56BA-981F-226C7614A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Z" dirty="0"/>
              <a:t>Důsledky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6200E-FDA3-F4CC-FBB9-9F44409229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Z" dirty="0"/>
              <a:t>Abstract Coupling</a:t>
            </a:r>
          </a:p>
          <a:p>
            <a:pPr lvl="1"/>
            <a:r>
              <a:rPr lang="en-CZ" dirty="0"/>
              <a:t>Subjekt nezná konkrétní implementaci observeru</a:t>
            </a:r>
          </a:p>
          <a:p>
            <a:r>
              <a:rPr lang="en-CZ" dirty="0"/>
              <a:t>Podpora broadcast komunikace</a:t>
            </a:r>
          </a:p>
          <a:p>
            <a:pPr lvl="1"/>
            <a:r>
              <a:rPr lang="en-CZ" dirty="0"/>
              <a:t>Subjekt se nestará komu pošle notifikaci</a:t>
            </a:r>
          </a:p>
          <a:p>
            <a:pPr lvl="1"/>
            <a:r>
              <a:rPr lang="en-CZ" dirty="0"/>
              <a:t>Zodpovědnost observeru jak naloží s notifikací</a:t>
            </a:r>
          </a:p>
          <a:p>
            <a:r>
              <a:rPr lang="en-CZ" dirty="0"/>
              <a:t>Nečekané updaty</a:t>
            </a:r>
          </a:p>
          <a:p>
            <a:pPr lvl="1"/>
            <a:r>
              <a:rPr lang="en-CZ" dirty="0"/>
              <a:t>Editace subjektu může vyvolat kaskádové updaty</a:t>
            </a:r>
          </a:p>
          <a:p>
            <a:pPr lvl="1"/>
            <a:r>
              <a:rPr lang="en-CZ" dirty="0"/>
              <a:t>Observer nezná další observery a kontext změny</a:t>
            </a:r>
          </a:p>
        </p:txBody>
      </p:sp>
    </p:spTree>
    <p:extLst>
      <p:ext uri="{BB962C8B-B14F-4D97-AF65-F5344CB8AC3E}">
        <p14:creationId xmlns:p14="http://schemas.microsoft.com/office/powerpoint/2010/main" val="118712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634</TotalTime>
  <Words>852</Words>
  <Application>Microsoft Office PowerPoint</Application>
  <PresentationFormat>Widescreen</PresentationFormat>
  <Paragraphs>200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Aptos</vt:lpstr>
      <vt:lpstr>Arial</vt:lpstr>
      <vt:lpstr>Consolas</vt:lpstr>
      <vt:lpstr>Trebuchet MS</vt:lpstr>
      <vt:lpstr>Wingdings</vt:lpstr>
      <vt:lpstr>Wingdings 3</vt:lpstr>
      <vt:lpstr>Facet</vt:lpstr>
      <vt:lpstr>Observer</vt:lpstr>
      <vt:lpstr>Motivace</vt:lpstr>
      <vt:lpstr>Naivní komunikace</vt:lpstr>
      <vt:lpstr>Vylepšená komunikace</vt:lpstr>
      <vt:lpstr>Observer – použití</vt:lpstr>
      <vt:lpstr>Struktura</vt:lpstr>
      <vt:lpstr>Struktura</vt:lpstr>
      <vt:lpstr>Struktura – komunikace</vt:lpstr>
      <vt:lpstr>Důsledky</vt:lpstr>
      <vt:lpstr>Způsoby implementace</vt:lpstr>
      <vt:lpstr>Implementace - více subjektů</vt:lpstr>
      <vt:lpstr>Implementace – volání Notify()</vt:lpstr>
      <vt:lpstr>Implementace – vylepšení Update()</vt:lpstr>
      <vt:lpstr>Implementace – pull x push</vt:lpstr>
      <vt:lpstr>Implementace – ChangeManager</vt:lpstr>
      <vt:lpstr>Implementace – ChangeManager</vt:lpstr>
      <vt:lpstr>Příklad</vt:lpstr>
      <vt:lpstr>PowerPoint Presentation</vt:lpstr>
      <vt:lpstr>PowerPoint Presentation</vt:lpstr>
      <vt:lpstr>Pozor</vt:lpstr>
      <vt:lpstr>Použití</vt:lpstr>
      <vt:lpstr>Související NV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Josef Holubec</dc:creator>
  <cp:lastModifiedBy>Filip O Zavoral</cp:lastModifiedBy>
  <cp:revision>5</cp:revision>
  <dcterms:created xsi:type="dcterms:W3CDTF">2025-04-06T15:30:45Z</dcterms:created>
  <dcterms:modified xsi:type="dcterms:W3CDTF">2025-04-10T13:58:25Z</dcterms:modified>
</cp:coreProperties>
</file>