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1" r:id="rId3"/>
    <p:sldId id="258" r:id="rId4"/>
    <p:sldId id="264" r:id="rId5"/>
    <p:sldId id="263" r:id="rId6"/>
    <p:sldId id="262" r:id="rId7"/>
    <p:sldId id="275" r:id="rId8"/>
    <p:sldId id="271" r:id="rId9"/>
    <p:sldId id="272" r:id="rId10"/>
    <p:sldId id="282" r:id="rId11"/>
    <p:sldId id="273" r:id="rId12"/>
    <p:sldId id="277" r:id="rId13"/>
    <p:sldId id="278" r:id="rId14"/>
    <p:sldId id="281" r:id="rId15"/>
    <p:sldId id="279" r:id="rId16"/>
    <p:sldId id="280" r:id="rId17"/>
    <p:sldId id="269" r:id="rId18"/>
    <p:sldId id="265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8"/>
    <p:restoredTop sz="94589"/>
  </p:normalViewPr>
  <p:slideViewPr>
    <p:cSldViewPr snapToGrid="0">
      <p:cViewPr varScale="1">
        <p:scale>
          <a:sx n="120" d="100"/>
          <a:sy n="120" d="100"/>
        </p:scale>
        <p:origin x="12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46EB-6DFA-D24D-9A4C-78EDBF317EA0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50A4C-09A3-5446-B199-26FFFFDCF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6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50A4C-09A3-5446-B199-26FFFFDCF0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38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50A4C-09A3-5446-B199-26FFFFDCF0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19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245D7-E53D-33D3-23F5-749A3E31D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648954-DFA5-B764-346F-5BC19A3BF9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37192A-C31A-3BB9-B496-D0E4175BF6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99939-A98D-563F-1A34-CC76D0DFB4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50A4C-09A3-5446-B199-26FFFFDCF0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42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50A4C-09A3-5446-B199-26FFFFDCF0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217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F8614-5F4B-CDF2-89C8-E307F81F6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D47C41-CB6F-ECC2-3BCD-9F102B5468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560F9-D356-2D74-0B4A-886981A1F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1872F-B2D5-685A-AC68-1C1242708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73A9D-9035-5D2F-0955-B61B45C31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0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40AE7-608B-8DD2-6FC5-EE5D4697E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A4A40-2888-F8C0-2FA0-8FABEB8330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DDBF-C1AD-FB96-3C41-0A05BE390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5202-E3C5-5112-32A2-A024351E2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48E70-D4B4-C4CA-4205-3AB179B71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4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098CAE-1EF6-5675-4B42-8716952206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A51EA2-EB60-39A7-9943-EC6CFB5BB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CE5EE-0E72-D0F5-620B-C7BF6E99F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87B22-F052-8356-50F2-F91687926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40EC8-0BCF-1918-0718-8FAC4439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72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84AD9-4C13-4ECC-93A9-A2952F32A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315C6-A105-4E99-3BC0-31479379C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D2B88-4186-104C-A4DB-04E5F9C65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6BD8A-9D4B-CD83-47FA-040FE11D7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26382-41C3-DF82-3876-38A2F450D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89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9C10A-6390-F399-B1D8-8CFBA6128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67C6D7-AC44-B9BA-078F-547C05061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B1B42-BDAA-F41A-AB41-6E80F7BF1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D66C3-05A4-ECCF-DAD2-479F1DA38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26A5-BE27-61FD-BEAB-02956896E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DD9D0-82CB-D704-8A6F-A0F33D3A5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38338-4F7C-BA2C-0357-DE8B7E9A57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C317AD-196E-8ECE-46E0-C206960FC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B4D1C-83C1-20BE-9936-4BDB35CEA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B034B6-7828-8377-7494-4100D3F91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4F526-1DA6-2B42-D7DF-2B6A70DA4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7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2B10A-EFA4-2631-EDA9-C533E3598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E7F7E-B12D-7992-701D-039582BE9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90E38A-2EE6-05AB-D89C-72540412F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E37079-1A9C-9B7F-6475-C529A0B4BA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A90F29-AE2B-2FA7-8DF1-AF68808C7D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AEAB22-B654-9AEC-AA0E-3263ECD21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1E643E-317E-4964-9DDD-A7865382E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8E1F36-0D54-98E0-F326-46EBE4EBC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394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8F9BE-51EA-4C2C-5A4A-7D54CB796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C96478-B0CA-5FC1-B0EE-946A5054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BBD45B-B868-1ED5-E450-EA3DF0382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31B67A-CF4E-962C-C829-56CF34FF2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6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F2F45C-C187-AE6D-070F-D110FE579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3BEC40-C794-5D85-5162-EC55F28AB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5AD63-5C2A-5976-913B-D728A7235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4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F085-DF89-2F6D-7286-1E372E0F5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183DA-7CD9-4793-961A-7BFB2B067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7CA8D-74F8-2E16-9CE4-519C14EC4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C66A1-9D6A-95B5-5276-3DF55A6A2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E3399B-BB15-0921-917A-B4BF7C236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B7A9-323E-4967-2E09-4EFE8421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08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01480-F675-D961-4EB1-283D67B3F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1C29D3-B636-0B11-16CA-F7AD9DD23E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84F72-5F63-09BE-30F8-6604E7142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8924F-5240-DFE2-E014-9BDA0EE1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9DC2E-0183-7748-BF49-945027B0D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5E08C1-7790-A34B-E614-60A40DB1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6F9719-9148-43DB-375E-AD3470610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DC725D-E1C8-4225-9B42-3F938757B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63345-4364-F711-A8F4-3B89FC78C5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1200F2-7CC4-C74D-823C-D21621C4FAB3}" type="datetimeFigureOut">
              <a:rPr lang="en-US" smtClean="0"/>
              <a:t>3/20/25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E195C-69D3-0365-3455-E05D265310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FCFFF-6630-A788-8D58-FC77D138B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748FC7-0F3E-7747-822B-03F5DBFD15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6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D6282A-42C3-DD9D-3FAD-C6044E03E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/>
              <a:t>Decorator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2BAD0D-2479-8D8B-3F2E-84E0EC5BB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Rostyslav Liapkin</a:t>
            </a:r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3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4F8750-8750-B746-A86B-88413A210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BF725C1A-3F43-B2CD-4840-7FA7E97EC5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34ED03-BC2A-DB6F-754A-5ECFE489F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40080"/>
            <a:ext cx="5129779" cy="148132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Dynamic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D12A7E5F-23BD-40CF-4B40-14C9B9169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59078A-FE04-E3A4-C37A-053CC76D7820}"/>
              </a:ext>
            </a:extLst>
          </p:cNvPr>
          <p:cNvSpPr txBox="1"/>
          <p:nvPr/>
        </p:nvSpPr>
        <p:spPr>
          <a:xfrm>
            <a:off x="630935" y="2557759"/>
            <a:ext cx="1028754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: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871094"/>
                </a:solidFill>
                <a:effectLst/>
              </a:rPr>
              <a:t>angle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627A"/>
                </a:solidFill>
                <a:effectLst/>
              </a:rPr>
              <a:t>ItalicText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</a:rPr>
              <a:t>angle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*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 :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871094"/>
                </a:solidFill>
                <a:effectLst/>
              </a:rPr>
              <a:t>angle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angle</a:t>
            </a:r>
            <a:r>
              <a:rPr lang="en-US" dirty="0">
                <a:solidFill>
                  <a:srgbClr val="080808"/>
                </a:solidFill>
                <a:effectLst/>
              </a:rPr>
              <a:t>) {}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override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627A"/>
                </a:solidFill>
                <a:effectLst/>
              </a:rPr>
              <a:t>format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</a:rPr>
              <a:t>"&lt;</a:t>
            </a:r>
            <a:r>
              <a:rPr lang="en-US" dirty="0" err="1">
                <a:solidFill>
                  <a:srgbClr val="067D17"/>
                </a:solidFill>
                <a:effectLst/>
              </a:rPr>
              <a:t>i</a:t>
            </a:r>
            <a:r>
              <a:rPr lang="en-US" dirty="0">
                <a:solidFill>
                  <a:srgbClr val="067D17"/>
                </a:solidFill>
                <a:effectLst/>
              </a:rPr>
              <a:t>{}&gt;{}&lt;/</a:t>
            </a:r>
            <a:r>
              <a:rPr lang="en-US" dirty="0" err="1">
                <a:solidFill>
                  <a:srgbClr val="067D17"/>
                </a:solidFill>
                <a:effectLst/>
              </a:rPr>
              <a:t>i</a:t>
            </a:r>
            <a:r>
              <a:rPr lang="en-US" dirty="0">
                <a:solidFill>
                  <a:srgbClr val="067D17"/>
                </a:solidFill>
                <a:effectLst/>
              </a:rPr>
              <a:t>&gt;"</a:t>
            </a:r>
            <a:r>
              <a:rPr lang="en-US" dirty="0">
                <a:solidFill>
                  <a:srgbClr val="080808"/>
                </a:solidFill>
                <a:effectLst/>
              </a:rPr>
              <a:t>,  </a:t>
            </a:r>
            <a:r>
              <a:rPr lang="en-US" dirty="0">
                <a:solidFill>
                  <a:srgbClr val="871094"/>
                </a:solidFill>
                <a:effectLst/>
              </a:rPr>
              <a:t>angle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()); 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endParaRPr lang="en-US" dirty="0">
              <a:solidFill>
                <a:srgbClr val="080808"/>
              </a:soli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7E5F4-E300-AFAF-60AB-CDCE96AD8DAC}"/>
              </a:ext>
            </a:extLst>
          </p:cNvPr>
          <p:cNvSpPr txBox="1"/>
          <p:nvPr/>
        </p:nvSpPr>
        <p:spPr>
          <a:xfrm>
            <a:off x="643278" y="4679167"/>
            <a:ext cx="1028754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 err="1">
                <a:solidFill>
                  <a:srgbClr val="000000"/>
                </a:solidFill>
                <a:effectLst/>
              </a:rPr>
              <a:t>UnderlineText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: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871094"/>
                </a:solidFill>
                <a:effectLst/>
              </a:rPr>
              <a:t>thickness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627A"/>
                </a:solidFill>
                <a:effectLst/>
              </a:rPr>
              <a:t>UnderlineText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</a:rPr>
              <a:t>thickness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*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 :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871094"/>
                </a:solidFill>
                <a:effectLst/>
              </a:rPr>
              <a:t>thickness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thickness</a:t>
            </a:r>
            <a:r>
              <a:rPr lang="en-US" dirty="0">
                <a:solidFill>
                  <a:srgbClr val="080808"/>
                </a:solidFill>
                <a:effectLst/>
              </a:rPr>
              <a:t>) {}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override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627A"/>
                </a:solidFill>
                <a:effectLst/>
              </a:rPr>
              <a:t>format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</a:rPr>
              <a:t>"&lt;u{}&gt;{}&lt;/u&gt;"</a:t>
            </a:r>
            <a:r>
              <a:rPr lang="en-US" dirty="0">
                <a:solidFill>
                  <a:srgbClr val="080808"/>
                </a:solidFill>
                <a:effectLst/>
              </a:rPr>
              <a:t>,  </a:t>
            </a:r>
            <a:r>
              <a:rPr lang="en-US" dirty="0">
                <a:solidFill>
                  <a:srgbClr val="871094"/>
                </a:solidFill>
                <a:effectLst/>
              </a:rPr>
              <a:t>thickness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()); 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6702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8CC51B-381A-3696-6B90-E94BAE709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1A5907F8-84CE-F4AE-26A9-0790AD9F4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5CD161-B34B-C609-9414-5D664B85A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5074920" cy="148132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Dynamic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E7451065-137B-E1F9-D1C6-C657BECBE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88BBB8-0134-DCB0-51F1-7DEB3A72B416}"/>
              </a:ext>
            </a:extLst>
          </p:cNvPr>
          <p:cNvSpPr txBox="1"/>
          <p:nvPr/>
        </p:nvSpPr>
        <p:spPr>
          <a:xfrm>
            <a:off x="630936" y="2620185"/>
            <a:ext cx="965578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00627A"/>
                </a:solidFill>
                <a:effectLst/>
              </a:rPr>
              <a:t>main</a:t>
            </a:r>
            <a:r>
              <a:rPr lang="en-US" dirty="0">
                <a:solidFill>
                  <a:srgbClr val="080808"/>
                </a:solidFill>
                <a:effectLst/>
              </a:rPr>
              <a:t>(){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PlainText</a:t>
            </a:r>
            <a:r>
              <a:rPr lang="en-US" dirty="0">
                <a:solidFill>
                  <a:srgbClr val="000000"/>
                </a:solidFill>
                <a:effectLst/>
              </a:rPr>
              <a:t> simple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</a:rPr>
              <a:t>"Hello, World!"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00000"/>
                </a:solidFill>
                <a:effectLst/>
              </a:rPr>
              <a:t> bold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1750EB"/>
                </a:solidFill>
                <a:effectLst/>
              </a:rPr>
              <a:t>3</a:t>
            </a:r>
            <a:r>
              <a:rPr lang="en-US" dirty="0">
                <a:solidFill>
                  <a:srgbClr val="080808"/>
                </a:solidFill>
                <a:effectLst/>
              </a:rPr>
              <a:t>, &amp;</a:t>
            </a:r>
            <a:r>
              <a:rPr lang="en-US" dirty="0">
                <a:solidFill>
                  <a:srgbClr val="000000"/>
                </a:solidFill>
                <a:effectLst/>
              </a:rPr>
              <a:t>simple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italicBold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1750EB"/>
                </a:solidFill>
                <a:effectLst/>
              </a:rPr>
              <a:t>5</a:t>
            </a:r>
            <a:r>
              <a:rPr lang="en-US" dirty="0">
                <a:solidFill>
                  <a:srgbClr val="080808"/>
                </a:solidFill>
                <a:effectLst/>
              </a:rPr>
              <a:t>, &amp;</a:t>
            </a:r>
            <a:r>
              <a:rPr lang="en-US" dirty="0">
                <a:solidFill>
                  <a:srgbClr val="000000"/>
                </a:solidFill>
                <a:effectLst/>
              </a:rPr>
              <a:t>bold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UnderlineText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</a:rPr>
              <a:t>underlinedItalicBold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1750EB"/>
                </a:solidFill>
                <a:effectLst/>
              </a:rPr>
              <a:t>5</a:t>
            </a:r>
            <a:r>
              <a:rPr lang="en-US" dirty="0">
                <a:solidFill>
                  <a:srgbClr val="080808"/>
                </a:solidFill>
                <a:effectLst/>
              </a:rPr>
              <a:t>, &amp;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italicBold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</a:p>
          <a:p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627A"/>
                </a:solidFill>
                <a:effectLst/>
              </a:rPr>
              <a:t> 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simple</a:t>
            </a:r>
            <a:r>
              <a:rPr lang="en-US" dirty="0" err="1">
                <a:solidFill>
                  <a:srgbClr val="00627A"/>
                </a:solidFill>
              </a:rPr>
              <a:t>.</a:t>
            </a:r>
            <a:r>
              <a:rPr lang="en-US" dirty="0" err="1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 		</a:t>
            </a:r>
            <a:r>
              <a:rPr lang="en-US" i="1" dirty="0">
                <a:solidFill>
                  <a:srgbClr val="8C8C8C"/>
                </a:solidFill>
                <a:effectLst/>
              </a:rPr>
              <a:t>// Hello, World!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bold</a:t>
            </a:r>
            <a:r>
              <a:rPr lang="en-US" dirty="0" err="1">
                <a:solidFill>
                  <a:srgbClr val="00627A"/>
                </a:solidFill>
              </a:rPr>
              <a:t>.</a:t>
            </a:r>
            <a:r>
              <a:rPr lang="en-US" dirty="0" err="1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		</a:t>
            </a:r>
            <a:r>
              <a:rPr lang="en-US" i="1" dirty="0">
                <a:solidFill>
                  <a:srgbClr val="8C8C8C"/>
                </a:solidFill>
                <a:effectLst/>
              </a:rPr>
              <a:t>// &lt;b3&gt; Hello, World! </a:t>
            </a:r>
            <a:r>
              <a:rPr lang="en-US" i="1" dirty="0">
                <a:solidFill>
                  <a:srgbClr val="8C8C8C"/>
                </a:solidFill>
              </a:rPr>
              <a:t>&lt;/b&gt;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italicBold</a:t>
            </a:r>
            <a:r>
              <a:rPr lang="en-US" dirty="0" err="1">
                <a:solidFill>
                  <a:srgbClr val="00627A"/>
                </a:solidFill>
              </a:rPr>
              <a:t>.</a:t>
            </a:r>
            <a:r>
              <a:rPr lang="en-US" dirty="0" err="1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		</a:t>
            </a:r>
            <a:r>
              <a:rPr lang="en-US" i="1" dirty="0">
                <a:solidFill>
                  <a:srgbClr val="8C8C8C"/>
                </a:solidFill>
                <a:effectLst/>
              </a:rPr>
              <a:t>// &lt;i5&gt; &lt;b3&gt; Hello, World! </a:t>
            </a:r>
            <a:r>
              <a:rPr lang="en-US" i="1" dirty="0">
                <a:solidFill>
                  <a:srgbClr val="8C8C8C"/>
                </a:solidFill>
              </a:rPr>
              <a:t>&lt;/b&gt; &lt;/</a:t>
            </a:r>
            <a:r>
              <a:rPr lang="en-US" i="1" dirty="0" err="1">
                <a:solidFill>
                  <a:srgbClr val="8C8C8C"/>
                </a:solidFill>
              </a:rPr>
              <a:t>i</a:t>
            </a:r>
            <a:r>
              <a:rPr lang="en-US" i="1" dirty="0">
                <a:solidFill>
                  <a:srgbClr val="8C8C8C"/>
                </a:solidFill>
              </a:rPr>
              <a:t>&gt;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underlinedItalicBold</a:t>
            </a:r>
            <a:r>
              <a:rPr lang="en-US" dirty="0" err="1">
                <a:solidFill>
                  <a:srgbClr val="00627A"/>
                </a:solidFill>
              </a:rPr>
              <a:t>.</a:t>
            </a:r>
            <a:r>
              <a:rPr lang="en-US" dirty="0" err="1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();	</a:t>
            </a:r>
            <a:r>
              <a:rPr lang="en-US" i="1" dirty="0">
                <a:solidFill>
                  <a:srgbClr val="8C8C8C"/>
                </a:solidFill>
                <a:effectLst/>
              </a:rPr>
              <a:t>// &lt;u5&gt; &lt;i5&gt; &lt;b3&gt; Hello, World! </a:t>
            </a:r>
            <a:r>
              <a:rPr lang="en-US" i="1" dirty="0">
                <a:solidFill>
                  <a:srgbClr val="8C8C8C"/>
                </a:solidFill>
              </a:rPr>
              <a:t>&lt;/b&gt; &lt;/</a:t>
            </a:r>
            <a:r>
              <a:rPr lang="en-US" i="1" dirty="0" err="1">
                <a:solidFill>
                  <a:srgbClr val="8C8C8C"/>
                </a:solidFill>
              </a:rPr>
              <a:t>i</a:t>
            </a:r>
            <a:r>
              <a:rPr lang="en-US" i="1" dirty="0">
                <a:solidFill>
                  <a:srgbClr val="8C8C8C"/>
                </a:solidFill>
              </a:rPr>
              <a:t>&gt; &lt;/u&gt;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1750EB"/>
                </a:solidFill>
                <a:effectLst/>
              </a:rPr>
              <a:t>0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51859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8FA503-6C66-D4E5-A041-61400B773F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8F9DEEDC-DD96-8C17-4E4A-74A1DB819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44BE09-507B-83EB-557B-AB543E7C4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5074920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Static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2196DFE9-05CE-330E-46F7-E183847C7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402C47-976B-49B5-F71A-7BFC1DC591BE}"/>
              </a:ext>
            </a:extLst>
          </p:cNvPr>
          <p:cNvSpPr txBox="1"/>
          <p:nvPr/>
        </p:nvSpPr>
        <p:spPr>
          <a:xfrm>
            <a:off x="643278" y="2391156"/>
            <a:ext cx="855878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8C8C8C"/>
                </a:solidFill>
                <a:effectLst/>
              </a:rPr>
              <a:t>/** Base Component: Text **/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>
                <a:solidFill>
                  <a:srgbClr val="000000"/>
                </a:solidFill>
                <a:effectLst/>
              </a:rPr>
              <a:t>Text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</a:rPr>
              <a:t>virtual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</a:t>
            </a:r>
            <a:r>
              <a:rPr lang="en-US" dirty="0">
                <a:solidFill>
                  <a:srgbClr val="080808"/>
                </a:solidFill>
                <a:effectLst/>
              </a:rPr>
              <a:t>= </a:t>
            </a:r>
            <a:r>
              <a:rPr lang="en-US" dirty="0">
                <a:solidFill>
                  <a:srgbClr val="1750EB"/>
                </a:solidFill>
                <a:effectLst/>
              </a:rPr>
              <a:t>0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  <a:endParaRPr lang="ru-RU" dirty="0">
              <a:solidFill>
                <a:srgbClr val="080808"/>
              </a:solidFill>
              <a:effectLst/>
            </a:endParaRPr>
          </a:p>
          <a:p>
            <a:endParaRPr lang="ru-RU" dirty="0">
              <a:solidFill>
                <a:srgbClr val="080808"/>
              </a:solidFill>
            </a:endParaRPr>
          </a:p>
          <a:p>
            <a:r>
              <a:rPr lang="en-US" i="1" dirty="0">
                <a:solidFill>
                  <a:srgbClr val="8C8C8C"/>
                </a:solidFill>
                <a:effectLst/>
              </a:rPr>
              <a:t>/** Concrete Component: PlainText **/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>
                <a:solidFill>
                  <a:srgbClr val="000000"/>
                </a:solidFill>
                <a:effectLst/>
              </a:rPr>
              <a:t>PlainText </a:t>
            </a:r>
            <a:r>
              <a:rPr lang="en-US" dirty="0">
                <a:solidFill>
                  <a:srgbClr val="080808"/>
                </a:solidFill>
                <a:effectLst/>
              </a:rPr>
              <a:t>: </a:t>
            </a:r>
            <a:r>
              <a:rPr lang="en-US" dirty="0">
                <a:solidFill>
                  <a:srgbClr val="000000"/>
                </a:solidFill>
                <a:effectLst/>
              </a:rPr>
              <a:t>Text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871094"/>
                </a:solidFill>
                <a:effectLst/>
              </a:rPr>
              <a:t>content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627A"/>
                </a:solidFill>
                <a:effectLst/>
              </a:rPr>
              <a:t>PlainText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</a:rPr>
              <a:t>const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string</a:t>
            </a:r>
            <a:r>
              <a:rPr lang="en-US" dirty="0">
                <a:solidFill>
                  <a:srgbClr val="080808"/>
                </a:solidFill>
                <a:effectLst/>
              </a:rPr>
              <a:t>&amp;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 : </a:t>
            </a:r>
            <a:r>
              <a:rPr lang="en-US" dirty="0">
                <a:solidFill>
                  <a:srgbClr val="871094"/>
                </a:solidFill>
                <a:effectLst/>
              </a:rPr>
              <a:t>content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0627A"/>
                </a:solidFill>
                <a:effectLst/>
              </a:rPr>
              <a:t>) </a:t>
            </a:r>
            <a:r>
              <a:rPr lang="en-US" dirty="0">
                <a:solidFill>
                  <a:srgbClr val="080808"/>
                </a:solidFill>
                <a:effectLst/>
              </a:rPr>
              <a:t>{}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override </a:t>
            </a:r>
            <a:r>
              <a:rPr lang="en-US" dirty="0">
                <a:solidFill>
                  <a:srgbClr val="080808"/>
                </a:solidFill>
                <a:effectLst/>
              </a:rPr>
              <a:t>{ 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871094"/>
                </a:solidFill>
                <a:effectLst/>
              </a:rPr>
              <a:t>content</a:t>
            </a:r>
            <a:r>
              <a:rPr lang="en-US" dirty="0">
                <a:solidFill>
                  <a:srgbClr val="080808"/>
                </a:solidFill>
                <a:effectLst/>
              </a:rPr>
              <a:t>;   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</a:p>
          <a:p>
            <a:endParaRPr lang="en-US" dirty="0">
              <a:solidFill>
                <a:srgbClr val="08080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54024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695DE81-A586-A352-AC4E-5A26D8502D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99DD3E81-A909-5580-C881-3C48E730DD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9F6AFE-9C55-185A-30BC-EA23BDA2E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40080"/>
            <a:ext cx="7308953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Static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DAF04D4B-EFB8-4DF5-2CF6-A688D3A03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3AC653-5EB4-BC12-62D4-F9F134A183AE}"/>
              </a:ext>
            </a:extLst>
          </p:cNvPr>
          <p:cNvSpPr txBox="1"/>
          <p:nvPr/>
        </p:nvSpPr>
        <p:spPr>
          <a:xfrm>
            <a:off x="643278" y="2391156"/>
            <a:ext cx="115487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033B3"/>
                </a:solidFill>
                <a:effectLst/>
              </a:rPr>
              <a:t>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struct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dirty="0">
                <a:solidFill>
                  <a:srgbClr val="080808"/>
                </a:solidFill>
                <a:effectLst/>
              </a:rPr>
              <a:t>{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871094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80808"/>
                </a:solidFill>
                <a:effectLst/>
              </a:rPr>
              <a:t>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explicit </a:t>
            </a:r>
            <a:r>
              <a:rPr lang="en-US" sz="1400" dirty="0" err="1">
                <a:solidFill>
                  <a:srgbClr val="00627A"/>
                </a:solidFill>
                <a:effectLst/>
              </a:rPr>
              <a:t>BoldText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000000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&amp;&amp;...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: </a:t>
            </a:r>
            <a:r>
              <a:rPr lang="en-US" sz="1400" dirty="0" err="1">
                <a:solidFill>
                  <a:srgbClr val="871094"/>
                </a:solidFill>
                <a:effectLst/>
              </a:rPr>
              <a:t>m_wrapee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forward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&gt;(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)...), </a:t>
            </a:r>
            <a:r>
              <a:rPr lang="en-US" sz="1400" dirty="0">
                <a:solidFill>
                  <a:srgbClr val="871094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{}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</a:rPr>
              <a:t>string </a:t>
            </a:r>
            <a:r>
              <a:rPr lang="en-US" sz="1400" dirty="0">
                <a:solidFill>
                  <a:srgbClr val="00627A"/>
                </a:solidFill>
              </a:rPr>
              <a:t>render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 </a:t>
            </a:r>
            <a:r>
              <a:rPr lang="en-US" sz="1400" dirty="0">
                <a:solidFill>
                  <a:srgbClr val="0033B3"/>
                </a:solidFill>
                <a:effectLst/>
              </a:rPr>
              <a:t>const </a:t>
            </a:r>
            <a:r>
              <a:rPr lang="en-US" sz="1400" dirty="0">
                <a:solidFill>
                  <a:srgbClr val="080808"/>
                </a:solidFill>
                <a:effectLst/>
              </a:rPr>
              <a:t>{ </a:t>
            </a:r>
            <a:r>
              <a:rPr lang="en-US" sz="1400" dirty="0">
                <a:solidFill>
                  <a:srgbClr val="0033B3"/>
                </a:solidFill>
                <a:effectLst/>
              </a:rPr>
              <a:t>return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format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67D17"/>
                </a:solidFill>
                <a:effectLst/>
              </a:rPr>
              <a:t>"&lt;b{}&gt;{}&lt;/b&gt;"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871094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 err="1">
                <a:solidFill>
                  <a:srgbClr val="871094"/>
                </a:solidFill>
                <a:effectLst/>
              </a:rPr>
              <a:t>m_wrapee</a:t>
            </a:r>
            <a:r>
              <a:rPr lang="en-US" sz="1400" dirty="0" err="1">
                <a:solidFill>
                  <a:srgbClr val="080808"/>
                </a:solidFill>
                <a:effectLst/>
              </a:rPr>
              <a:t>.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str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()); 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private</a:t>
            </a:r>
            <a:r>
              <a:rPr lang="en-US" sz="1400" dirty="0">
                <a:solidFill>
                  <a:srgbClr val="080808"/>
                </a:solidFill>
                <a:effectLst/>
              </a:rPr>
              <a:t>: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0000"/>
                </a:solidFill>
                <a:effectLst/>
              </a:rPr>
              <a:t>T </a:t>
            </a:r>
            <a:r>
              <a:rPr lang="en-US" sz="1400" dirty="0" err="1">
                <a:solidFill>
                  <a:srgbClr val="871094"/>
                </a:solidFill>
                <a:effectLst/>
              </a:rPr>
              <a:t>m_wrapee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};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4E3422-97E2-034F-2B59-D2AF30DAC63D}"/>
              </a:ext>
            </a:extLst>
          </p:cNvPr>
          <p:cNvSpPr txBox="1"/>
          <p:nvPr/>
        </p:nvSpPr>
        <p:spPr>
          <a:xfrm>
            <a:off x="630935" y="4630876"/>
            <a:ext cx="1172260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033B3"/>
                </a:solidFill>
                <a:effectLst/>
              </a:rPr>
              <a:t>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struct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UnderlineText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dirty="0">
                <a:solidFill>
                  <a:srgbClr val="080808"/>
                </a:solidFill>
                <a:effectLst/>
              </a:rPr>
              <a:t>{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871094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80808"/>
                </a:solidFill>
                <a:effectLst/>
              </a:rPr>
              <a:t>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explicit </a:t>
            </a:r>
            <a:r>
              <a:rPr lang="en-US" sz="1400" dirty="0" err="1">
                <a:solidFill>
                  <a:srgbClr val="00627A"/>
                </a:solidFill>
                <a:effectLst/>
              </a:rPr>
              <a:t>UnderlineText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000000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&amp;&amp;...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: </a:t>
            </a:r>
            <a:r>
              <a:rPr lang="en-US" sz="1400" dirty="0" err="1">
                <a:solidFill>
                  <a:srgbClr val="871094"/>
                </a:solidFill>
                <a:effectLst/>
              </a:rPr>
              <a:t>m_wrapee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forward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&gt;(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)...), </a:t>
            </a:r>
            <a:r>
              <a:rPr lang="en-US" sz="1400" dirty="0">
                <a:solidFill>
                  <a:srgbClr val="871094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{}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</a:rPr>
              <a:t>string </a:t>
            </a:r>
            <a:r>
              <a:rPr lang="en-US" sz="1400" dirty="0">
                <a:solidFill>
                  <a:srgbClr val="00627A"/>
                </a:solidFill>
              </a:rPr>
              <a:t>render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 </a:t>
            </a:r>
            <a:r>
              <a:rPr lang="en-US" sz="1400" dirty="0">
                <a:solidFill>
                  <a:srgbClr val="0033B3"/>
                </a:solidFill>
                <a:effectLst/>
              </a:rPr>
              <a:t>const </a:t>
            </a:r>
            <a:r>
              <a:rPr lang="en-US" sz="1400" dirty="0">
                <a:solidFill>
                  <a:srgbClr val="080808"/>
                </a:solidFill>
                <a:effectLst/>
              </a:rPr>
              <a:t>{ </a:t>
            </a:r>
            <a:r>
              <a:rPr lang="en-US" sz="1400" dirty="0">
                <a:solidFill>
                  <a:srgbClr val="0033B3"/>
                </a:solidFill>
                <a:effectLst/>
              </a:rPr>
              <a:t>return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format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67D17"/>
                </a:solidFill>
                <a:effectLst/>
              </a:rPr>
              <a:t>"&lt;u{}&gt;{}&lt;/u&gt;"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871094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 err="1">
                <a:solidFill>
                  <a:srgbClr val="871094"/>
                </a:solidFill>
                <a:effectLst/>
              </a:rPr>
              <a:t>m_wrapee</a:t>
            </a:r>
            <a:r>
              <a:rPr lang="en-US" sz="1400" dirty="0" err="1">
                <a:solidFill>
                  <a:srgbClr val="080808"/>
                </a:solidFill>
                <a:effectLst/>
              </a:rPr>
              <a:t>.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str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()); 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private</a:t>
            </a:r>
            <a:r>
              <a:rPr lang="en-US" sz="1400" dirty="0">
                <a:solidFill>
                  <a:srgbClr val="080808"/>
                </a:solidFill>
                <a:effectLst/>
              </a:rPr>
              <a:t>: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0000"/>
                </a:solidFill>
                <a:effectLst/>
              </a:rPr>
              <a:t>T </a:t>
            </a:r>
            <a:r>
              <a:rPr lang="en-US" sz="1400" dirty="0" err="1">
                <a:solidFill>
                  <a:srgbClr val="871094"/>
                </a:solidFill>
                <a:effectLst/>
              </a:rPr>
              <a:t>m_wrapee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};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endParaRPr lang="en-US" sz="1400" dirty="0">
              <a:solidFill>
                <a:srgbClr val="08080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55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542F7-18C3-E30A-6D58-FF72B828E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140B5DE5-D4BA-3163-59A2-37B3760FB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7E20CA-19E6-8BEE-430D-76C168E21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40080"/>
            <a:ext cx="8302753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Static , Inheritance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3ECB4EED-08EE-39BE-35AA-0D2052F49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E81705-312C-3761-ACAF-1B452695BB74}"/>
              </a:ext>
            </a:extLst>
          </p:cNvPr>
          <p:cNvSpPr txBox="1"/>
          <p:nvPr/>
        </p:nvSpPr>
        <p:spPr>
          <a:xfrm>
            <a:off x="630934" y="2336292"/>
            <a:ext cx="1067699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B3"/>
                </a:solidFill>
                <a:effectLst/>
              </a:rPr>
              <a:t>template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033B3"/>
                </a:solidFill>
                <a:effectLst/>
              </a:rPr>
              <a:t>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concept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IsAText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dirty="0">
                <a:solidFill>
                  <a:srgbClr val="080808"/>
                </a:solidFill>
                <a:effectLst/>
              </a:rPr>
              <a:t>=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is_base_of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>
                <a:solidFill>
                  <a:srgbClr val="000000"/>
                </a:solidFill>
                <a:effectLst/>
              </a:rPr>
              <a:t>Text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&gt;::</a:t>
            </a:r>
            <a:r>
              <a:rPr lang="en-US" sz="1400" dirty="0">
                <a:solidFill>
                  <a:srgbClr val="000000"/>
                </a:solidFill>
                <a:effectLst/>
              </a:rPr>
              <a:t>value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</a:p>
          <a:p>
            <a:endParaRPr lang="en-US" sz="1400" dirty="0">
              <a:solidFill>
                <a:srgbClr val="0033B3"/>
              </a:solidFill>
              <a:effectLst/>
            </a:endParaRPr>
          </a:p>
          <a:p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IsAText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T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struct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dirty="0">
                <a:solidFill>
                  <a:srgbClr val="080808"/>
                </a:solidFill>
                <a:effectLst/>
              </a:rPr>
              <a:t>: </a:t>
            </a:r>
            <a:r>
              <a:rPr lang="en-US" sz="1400" dirty="0">
                <a:solidFill>
                  <a:srgbClr val="000000"/>
                </a:solidFill>
                <a:effectLst/>
              </a:rPr>
              <a:t>T </a:t>
            </a:r>
            <a:r>
              <a:rPr lang="en-US" sz="1400" dirty="0">
                <a:solidFill>
                  <a:srgbClr val="080808"/>
                </a:solidFill>
                <a:effectLst/>
              </a:rPr>
              <a:t>{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871094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80808"/>
                </a:solidFill>
                <a:effectLst/>
              </a:rPr>
              <a:t>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 err="1">
                <a:solidFill>
                  <a:srgbClr val="00627A"/>
                </a:solidFill>
                <a:effectLst/>
              </a:rPr>
              <a:t>BoldText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000000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&amp;&amp;...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: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forward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&gt;(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)...), </a:t>
            </a:r>
            <a:r>
              <a:rPr lang="en-US" sz="1400" dirty="0">
                <a:solidFill>
                  <a:srgbClr val="871094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{}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</a:rPr>
              <a:t>string </a:t>
            </a:r>
            <a:r>
              <a:rPr lang="en-US" sz="1400" dirty="0">
                <a:solidFill>
                  <a:srgbClr val="00627A"/>
                </a:solidFill>
                <a:effectLst/>
              </a:rPr>
              <a:t>render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 </a:t>
            </a:r>
            <a:r>
              <a:rPr lang="en-US" sz="1400" dirty="0">
                <a:solidFill>
                  <a:srgbClr val="0033B3"/>
                </a:solidFill>
                <a:effectLst/>
              </a:rPr>
              <a:t>const </a:t>
            </a:r>
            <a:r>
              <a:rPr lang="en-US" sz="1400" dirty="0">
                <a:solidFill>
                  <a:srgbClr val="080808"/>
                </a:solidFill>
                <a:effectLst/>
              </a:rPr>
              <a:t>{ </a:t>
            </a:r>
            <a:r>
              <a:rPr lang="en-US" sz="1400" dirty="0">
                <a:solidFill>
                  <a:srgbClr val="0033B3"/>
                </a:solidFill>
                <a:effectLst/>
              </a:rPr>
              <a:t>return 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format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67D17"/>
                </a:solidFill>
                <a:effectLst/>
              </a:rPr>
              <a:t>"&lt;b{}&gt;{}&lt;/b&gt;"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871094"/>
                </a:solidFill>
                <a:effectLst/>
              </a:rPr>
              <a:t>boldness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</a:rPr>
              <a:t>str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()); 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};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endParaRPr lang="en-US" sz="1400" dirty="0">
              <a:solidFill>
                <a:srgbClr val="080808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42B6BF-CF60-E190-79E4-C2E1B43EF3D9}"/>
              </a:ext>
            </a:extLst>
          </p:cNvPr>
          <p:cNvSpPr txBox="1"/>
          <p:nvPr/>
        </p:nvSpPr>
        <p:spPr>
          <a:xfrm>
            <a:off x="630934" y="5078694"/>
            <a:ext cx="1112824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IsAText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T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033B3"/>
                </a:solidFill>
                <a:effectLst/>
              </a:rPr>
              <a:t>struct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UnderlineText</a:t>
            </a:r>
            <a:r>
              <a:rPr lang="en-US" sz="1400" dirty="0">
                <a:solidFill>
                  <a:srgbClr val="000000"/>
                </a:solidFill>
                <a:effectLst/>
              </a:rPr>
              <a:t> </a:t>
            </a:r>
            <a:r>
              <a:rPr lang="en-US" sz="1400" dirty="0">
                <a:solidFill>
                  <a:srgbClr val="080808"/>
                </a:solidFill>
                <a:effectLst/>
              </a:rPr>
              <a:t>: </a:t>
            </a:r>
            <a:r>
              <a:rPr lang="en-US" sz="1400" dirty="0">
                <a:solidFill>
                  <a:srgbClr val="000000"/>
                </a:solidFill>
                <a:effectLst/>
              </a:rPr>
              <a:t>T </a:t>
            </a:r>
            <a:r>
              <a:rPr lang="en-US" sz="1400" dirty="0">
                <a:solidFill>
                  <a:srgbClr val="080808"/>
                </a:solidFill>
                <a:effectLst/>
              </a:rPr>
              <a:t>{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871094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33B3"/>
                </a:solidFill>
                <a:effectLst/>
              </a:rPr>
              <a:t>template 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33B3"/>
                </a:solidFill>
                <a:effectLst/>
              </a:rPr>
              <a:t>typename</a:t>
            </a:r>
            <a:r>
              <a:rPr lang="en-US" sz="1400" dirty="0">
                <a:solidFill>
                  <a:srgbClr val="080808"/>
                </a:solidFill>
                <a:effectLst/>
              </a:rPr>
              <a:t>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 err="1">
                <a:solidFill>
                  <a:srgbClr val="00627A"/>
                </a:solidFill>
                <a:effectLst/>
              </a:rPr>
              <a:t>UnderlineText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33B3"/>
                </a:solidFill>
                <a:effectLst/>
              </a:rPr>
              <a:t>int </a:t>
            </a:r>
            <a:r>
              <a:rPr lang="en-US" sz="1400" dirty="0">
                <a:solidFill>
                  <a:srgbClr val="000000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&amp;&amp;... 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: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forward</a:t>
            </a:r>
            <a:r>
              <a:rPr lang="en-US" sz="1400" dirty="0">
                <a:solidFill>
                  <a:srgbClr val="080808"/>
                </a:solidFill>
                <a:effectLst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&gt;(</a:t>
            </a:r>
            <a:r>
              <a:rPr lang="en-US" sz="1400" dirty="0" err="1">
                <a:solidFill>
                  <a:srgbClr val="000000"/>
                </a:solidFill>
                <a:effectLst/>
              </a:rPr>
              <a:t>args</a:t>
            </a:r>
            <a:r>
              <a:rPr lang="en-US" sz="1400" dirty="0">
                <a:solidFill>
                  <a:srgbClr val="080808"/>
                </a:solidFill>
                <a:effectLst/>
              </a:rPr>
              <a:t>)...), </a:t>
            </a:r>
            <a:r>
              <a:rPr lang="en-US" sz="1400" dirty="0">
                <a:solidFill>
                  <a:srgbClr val="871094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) {}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   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</a:rPr>
              <a:t>string </a:t>
            </a:r>
            <a:r>
              <a:rPr lang="en-US" sz="1400" dirty="0">
                <a:solidFill>
                  <a:srgbClr val="00627A"/>
                </a:solidFill>
                <a:effectLst/>
              </a:rPr>
              <a:t>render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 </a:t>
            </a:r>
            <a:r>
              <a:rPr lang="en-US" sz="1400" dirty="0">
                <a:solidFill>
                  <a:srgbClr val="0033B3"/>
                </a:solidFill>
                <a:effectLst/>
              </a:rPr>
              <a:t>const </a:t>
            </a:r>
            <a:r>
              <a:rPr lang="en-US" sz="1400" dirty="0">
                <a:solidFill>
                  <a:srgbClr val="080808"/>
                </a:solidFill>
                <a:effectLst/>
              </a:rPr>
              <a:t>{ </a:t>
            </a:r>
            <a:r>
              <a:rPr lang="en-US" sz="1400" dirty="0">
                <a:solidFill>
                  <a:srgbClr val="0033B3"/>
                </a:solidFill>
                <a:effectLst/>
              </a:rPr>
              <a:t>return </a:t>
            </a:r>
            <a:r>
              <a:rPr lang="en-US" sz="1400" dirty="0">
                <a:solidFill>
                  <a:srgbClr val="000000"/>
                </a:solidFill>
                <a:effectLst/>
              </a:rPr>
              <a:t>std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627A"/>
                </a:solidFill>
                <a:effectLst/>
              </a:rPr>
              <a:t>format</a:t>
            </a:r>
            <a:r>
              <a:rPr lang="en-US" sz="1400" dirty="0">
                <a:solidFill>
                  <a:srgbClr val="080808"/>
                </a:solidFill>
                <a:effectLst/>
              </a:rPr>
              <a:t>(</a:t>
            </a:r>
            <a:r>
              <a:rPr lang="en-US" sz="1400" dirty="0">
                <a:solidFill>
                  <a:srgbClr val="067D17"/>
                </a:solidFill>
                <a:effectLst/>
              </a:rPr>
              <a:t>"&lt;u{}&gt;{}&lt;/u&gt;"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871094"/>
                </a:solidFill>
                <a:effectLst/>
              </a:rPr>
              <a:t>thickness</a:t>
            </a:r>
            <a:r>
              <a:rPr lang="en-US" sz="1400" dirty="0">
                <a:solidFill>
                  <a:srgbClr val="080808"/>
                </a:solidFill>
                <a:effectLst/>
              </a:rPr>
              <a:t>, </a:t>
            </a:r>
            <a:r>
              <a:rPr lang="en-US" sz="1400" dirty="0">
                <a:solidFill>
                  <a:srgbClr val="000000"/>
                </a:solidFill>
                <a:effectLst/>
              </a:rPr>
              <a:t>T</a:t>
            </a:r>
            <a:r>
              <a:rPr lang="en-US" sz="1400" dirty="0">
                <a:solidFill>
                  <a:srgbClr val="080808"/>
                </a:solidFill>
                <a:effectLst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</a:rPr>
              <a:t>str</a:t>
            </a:r>
            <a:r>
              <a:rPr lang="en-US" sz="1400" dirty="0">
                <a:solidFill>
                  <a:srgbClr val="080808"/>
                </a:solidFill>
                <a:effectLst/>
              </a:rPr>
              <a:t>()); }</a:t>
            </a:r>
            <a:br>
              <a:rPr lang="en-US" sz="1400" dirty="0">
                <a:solidFill>
                  <a:srgbClr val="080808"/>
                </a:solidFill>
                <a:effectLst/>
              </a:rPr>
            </a:br>
            <a:r>
              <a:rPr lang="en-US" sz="1400" dirty="0">
                <a:solidFill>
                  <a:srgbClr val="080808"/>
                </a:solidFill>
                <a:effectLst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15453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E104F9-6A8C-E348-25AF-A510842B6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BD2D77D3-DEA2-54D7-C693-898D2CC1D6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AECAD2-81B1-2B15-0784-FBB5D4538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5074920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Static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23D5E75C-6353-B70D-D59C-F8CFF59AA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51641B-E2B3-7CDC-C95E-090036B231A0}"/>
              </a:ext>
            </a:extLst>
          </p:cNvPr>
          <p:cNvSpPr txBox="1"/>
          <p:nvPr/>
        </p:nvSpPr>
        <p:spPr>
          <a:xfrm>
            <a:off x="612648" y="3109656"/>
            <a:ext cx="779983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00627A"/>
                </a:solidFill>
                <a:effectLst/>
              </a:rPr>
              <a:t>main</a:t>
            </a:r>
            <a:r>
              <a:rPr lang="en-US" dirty="0">
                <a:solidFill>
                  <a:srgbClr val="080808"/>
                </a:solidFill>
                <a:effectLst/>
              </a:rPr>
              <a:t>() 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80808"/>
                </a:solidFill>
                <a:effectLst/>
              </a:rPr>
              <a:t>&lt;</a:t>
            </a:r>
            <a:r>
              <a:rPr lang="en-US" dirty="0">
                <a:solidFill>
                  <a:srgbClr val="000000"/>
                </a:solidFill>
                <a:effectLst/>
              </a:rPr>
              <a:t>PlainText</a:t>
            </a:r>
            <a:r>
              <a:rPr lang="en-US" dirty="0">
                <a:solidFill>
                  <a:srgbClr val="080808"/>
                </a:solidFill>
                <a:effectLst/>
              </a:rPr>
              <a:t>&gt; </a:t>
            </a:r>
            <a:r>
              <a:rPr lang="en-US" dirty="0">
                <a:solidFill>
                  <a:srgbClr val="000000"/>
                </a:solidFill>
                <a:effectLst/>
              </a:rPr>
              <a:t>bolded</a:t>
            </a:r>
            <a:r>
              <a:rPr lang="en-US" dirty="0">
                <a:solidFill>
                  <a:srgbClr val="00627A"/>
                </a:solidFill>
                <a:effectLst/>
              </a:rPr>
              <a:t>(5, </a:t>
            </a:r>
            <a:r>
              <a:rPr lang="en-US" dirty="0">
                <a:solidFill>
                  <a:srgbClr val="067D17"/>
                </a:solidFill>
                <a:effectLst/>
              </a:rPr>
              <a:t>"Hello"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ItalicText</a:t>
            </a:r>
            <a:r>
              <a:rPr lang="en-US" dirty="0">
                <a:solidFill>
                  <a:srgbClr val="080808"/>
                </a:solidFill>
                <a:effectLst/>
              </a:rPr>
              <a:t>&lt;</a:t>
            </a:r>
            <a:r>
              <a:rPr lang="en-US" dirty="0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80808"/>
                </a:solidFill>
                <a:effectLst/>
              </a:rPr>
              <a:t>&lt;</a:t>
            </a:r>
            <a:r>
              <a:rPr lang="en-US" dirty="0">
                <a:solidFill>
                  <a:srgbClr val="000000"/>
                </a:solidFill>
                <a:effectLst/>
              </a:rPr>
              <a:t>PlainText</a:t>
            </a:r>
            <a:r>
              <a:rPr lang="en-US" dirty="0">
                <a:solidFill>
                  <a:srgbClr val="080808"/>
                </a:solidFill>
                <a:effectLst/>
              </a:rPr>
              <a:t>&gt;&gt; </a:t>
            </a:r>
            <a:r>
              <a:rPr lang="en-US" dirty="0">
                <a:solidFill>
                  <a:srgbClr val="000000"/>
                </a:solidFill>
                <a:effectLst/>
              </a:rPr>
              <a:t>fancy</a:t>
            </a:r>
            <a:r>
              <a:rPr lang="en-US" dirty="0">
                <a:solidFill>
                  <a:srgbClr val="00627A"/>
                </a:solidFill>
                <a:effectLst/>
              </a:rPr>
              <a:t>(3, 5,</a:t>
            </a:r>
            <a:r>
              <a:rPr lang="en-US" dirty="0">
                <a:solidFill>
                  <a:srgbClr val="067D17"/>
                </a:solidFill>
                <a:effectLst/>
              </a:rPr>
              <a:t>"World"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bolded</a:t>
            </a:r>
            <a:r>
              <a:rPr lang="en-US" dirty="0" err="1">
                <a:solidFill>
                  <a:srgbClr val="080808"/>
                </a:solidFill>
                <a:effectLst/>
              </a:rPr>
              <a:t>.</a:t>
            </a:r>
            <a:r>
              <a:rPr lang="en-US" dirty="0" err="1">
                <a:solidFill>
                  <a:srgbClr val="00627A"/>
                </a:solidFill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    </a:t>
            </a:r>
            <a:r>
              <a:rPr lang="en-US" i="1" dirty="0">
                <a:solidFill>
                  <a:srgbClr val="8C8C8C"/>
                </a:solidFill>
                <a:effectLst/>
              </a:rPr>
              <a:t>// &lt;b5&gt;Hello&lt;/b&gt;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i="1" dirty="0">
                <a:solidFill>
                  <a:srgbClr val="8C8C8C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fancy</a:t>
            </a:r>
            <a:r>
              <a:rPr lang="en-US" dirty="0" err="1">
                <a:solidFill>
                  <a:srgbClr val="080808"/>
                </a:solidFill>
                <a:effectLst/>
              </a:rPr>
              <a:t>.</a:t>
            </a:r>
            <a:r>
              <a:rPr lang="en-US" dirty="0" err="1">
                <a:solidFill>
                  <a:srgbClr val="00627A"/>
                </a:solidFill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       </a:t>
            </a:r>
            <a:r>
              <a:rPr lang="en-US" i="1" dirty="0">
                <a:solidFill>
                  <a:srgbClr val="8C8C8C"/>
                </a:solidFill>
                <a:effectLst/>
              </a:rPr>
              <a:t>// &lt;i3&gt;&lt;b5&gt;World&lt;/b&gt;&lt;/</a:t>
            </a:r>
            <a:r>
              <a:rPr lang="en-US" i="1" dirty="0" err="1">
                <a:solidFill>
                  <a:srgbClr val="8C8C8C"/>
                </a:solidFill>
                <a:effectLst/>
              </a:rPr>
              <a:t>i</a:t>
            </a:r>
            <a:r>
              <a:rPr lang="en-US" i="1" dirty="0">
                <a:solidFill>
                  <a:srgbClr val="8C8C8C"/>
                </a:solidFill>
                <a:effectLst/>
              </a:rPr>
              <a:t>&gt;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i="1" dirty="0">
                <a:solidFill>
                  <a:srgbClr val="8C8C8C"/>
                </a:solidFill>
                <a:effectLst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1750EB"/>
                </a:solidFill>
                <a:effectLst/>
              </a:rPr>
              <a:t>0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endParaRPr lang="en-US" dirty="0">
              <a:solidFill>
                <a:srgbClr val="08080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5608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574A88-1F66-8595-816D-A71A8DD1D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3F4452AA-2623-6FD5-7336-4CD4EAF9E3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6EF820-3C2B-EF2E-E60A-0ECD56BBD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5614416" cy="148132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Functional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C97B4C08-7DE1-97B5-E2DD-CC3050678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81D461-75C0-6B53-3C0B-994F965F5DBA}"/>
              </a:ext>
            </a:extLst>
          </p:cNvPr>
          <p:cNvSpPr txBox="1"/>
          <p:nvPr/>
        </p:nvSpPr>
        <p:spPr>
          <a:xfrm>
            <a:off x="388620" y="2532888"/>
            <a:ext cx="609904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</a:rPr>
              <a:t>using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=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function</a:t>
            </a:r>
            <a:r>
              <a:rPr lang="en-US" dirty="0">
                <a:solidFill>
                  <a:srgbClr val="080808"/>
                </a:solidFill>
                <a:effectLst/>
              </a:rPr>
              <a:t>&lt;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string</a:t>
            </a:r>
            <a:r>
              <a:rPr lang="en-US" dirty="0">
                <a:solidFill>
                  <a:srgbClr val="080808"/>
                </a:solidFill>
                <a:effectLst/>
              </a:rPr>
              <a:t>()&gt;;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i="1" dirty="0">
                <a:solidFill>
                  <a:srgbClr val="8C8C8C"/>
                </a:solidFill>
                <a:effectLst/>
              </a:rPr>
              <a:t>// Base function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 err="1">
                <a:solidFill>
                  <a:srgbClr val="00627A"/>
                </a:solidFill>
                <a:effectLst/>
              </a:rPr>
              <a:t>plainText</a:t>
            </a:r>
            <a:r>
              <a:rPr lang="en-US" dirty="0">
                <a:solidFill>
                  <a:srgbClr val="080808"/>
                </a:solidFill>
                <a:effectLst/>
              </a:rPr>
              <a:t>() 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67D17"/>
                </a:solidFill>
                <a:effectLst/>
              </a:rPr>
              <a:t>"Hello, World!"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i="1" dirty="0">
                <a:solidFill>
                  <a:srgbClr val="8C8C8C"/>
                </a:solidFill>
                <a:effectLst/>
              </a:rPr>
              <a:t>// Functional decorators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627A"/>
                </a:solidFill>
                <a:effectLst/>
              </a:rPr>
              <a:t>makeBold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</a:rPr>
              <a:t>func</a:t>
            </a:r>
            <a:r>
              <a:rPr lang="en-US" dirty="0">
                <a:solidFill>
                  <a:srgbClr val="080808"/>
                </a:solidFill>
                <a:effectLst/>
              </a:rPr>
              <a:t>) 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80808"/>
                </a:solidFill>
                <a:effectLst/>
              </a:rPr>
              <a:t>[</a:t>
            </a:r>
            <a:r>
              <a:rPr lang="en-US" dirty="0" err="1">
                <a:solidFill>
                  <a:srgbClr val="000000"/>
                </a:solidFill>
                <a:effectLst/>
              </a:rPr>
              <a:t>func</a:t>
            </a:r>
            <a:r>
              <a:rPr lang="en-US" dirty="0">
                <a:solidFill>
                  <a:srgbClr val="080808"/>
                </a:solidFill>
                <a:effectLst/>
              </a:rPr>
              <a:t>]</a:t>
            </a:r>
            <a:r>
              <a:rPr lang="en-US" dirty="0">
                <a:solidFill>
                  <a:srgbClr val="808080"/>
                </a:solidFill>
                <a:effectLst/>
              </a:rPr>
              <a:t>()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67D17"/>
                </a:solidFill>
                <a:effectLst/>
              </a:rPr>
              <a:t>"&lt;b&gt;" </a:t>
            </a:r>
            <a:r>
              <a:rPr lang="en-US" dirty="0">
                <a:solidFill>
                  <a:srgbClr val="00627A"/>
                </a:solidFill>
                <a:effectLst/>
              </a:rPr>
              <a:t>+ </a:t>
            </a:r>
            <a:r>
              <a:rPr lang="en-US" dirty="0" err="1">
                <a:solidFill>
                  <a:srgbClr val="000000"/>
                </a:solidFill>
                <a:effectLst/>
              </a:rPr>
              <a:t>func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+ </a:t>
            </a:r>
            <a:r>
              <a:rPr lang="en-US" dirty="0">
                <a:solidFill>
                  <a:srgbClr val="067D17"/>
                </a:solidFill>
                <a:effectLst/>
              </a:rPr>
              <a:t>"&lt;/b&gt;"</a:t>
            </a:r>
            <a:r>
              <a:rPr lang="en-US" dirty="0">
                <a:solidFill>
                  <a:srgbClr val="080808"/>
                </a:solidFill>
                <a:effectLst/>
              </a:rPr>
              <a:t>; };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627A"/>
                </a:solidFill>
                <a:effectLst/>
              </a:rPr>
              <a:t>makeItalic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</a:rPr>
              <a:t>func</a:t>
            </a:r>
            <a:r>
              <a:rPr lang="en-US" dirty="0">
                <a:solidFill>
                  <a:srgbClr val="080808"/>
                </a:solidFill>
                <a:effectLst/>
              </a:rPr>
              <a:t>) 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80808"/>
                </a:solidFill>
                <a:effectLst/>
              </a:rPr>
              <a:t>[</a:t>
            </a:r>
            <a:r>
              <a:rPr lang="en-US" dirty="0" err="1">
                <a:solidFill>
                  <a:srgbClr val="000000"/>
                </a:solidFill>
                <a:effectLst/>
              </a:rPr>
              <a:t>func</a:t>
            </a:r>
            <a:r>
              <a:rPr lang="en-US" dirty="0">
                <a:solidFill>
                  <a:srgbClr val="080808"/>
                </a:solidFill>
                <a:effectLst/>
              </a:rPr>
              <a:t>]</a:t>
            </a:r>
            <a:r>
              <a:rPr lang="en-US" dirty="0">
                <a:solidFill>
                  <a:srgbClr val="808080"/>
                </a:solidFill>
                <a:effectLst/>
              </a:rPr>
              <a:t>()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67D17"/>
                </a:solidFill>
                <a:effectLst/>
              </a:rPr>
              <a:t>"&lt;</a:t>
            </a:r>
            <a:r>
              <a:rPr lang="en-US" dirty="0" err="1">
                <a:solidFill>
                  <a:srgbClr val="067D17"/>
                </a:solidFill>
                <a:effectLst/>
              </a:rPr>
              <a:t>i</a:t>
            </a:r>
            <a:r>
              <a:rPr lang="en-US" dirty="0">
                <a:solidFill>
                  <a:srgbClr val="067D17"/>
                </a:solidFill>
                <a:effectLst/>
              </a:rPr>
              <a:t>&gt;" </a:t>
            </a:r>
            <a:r>
              <a:rPr lang="en-US" dirty="0">
                <a:solidFill>
                  <a:srgbClr val="00627A"/>
                </a:solidFill>
                <a:effectLst/>
              </a:rPr>
              <a:t>+ </a:t>
            </a:r>
            <a:r>
              <a:rPr lang="en-US" dirty="0" err="1">
                <a:solidFill>
                  <a:srgbClr val="000000"/>
                </a:solidFill>
                <a:effectLst/>
              </a:rPr>
              <a:t>func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+ </a:t>
            </a:r>
            <a:r>
              <a:rPr lang="en-US" dirty="0">
                <a:solidFill>
                  <a:srgbClr val="067D17"/>
                </a:solidFill>
                <a:effectLst/>
              </a:rPr>
              <a:t>"&lt;/</a:t>
            </a:r>
            <a:r>
              <a:rPr lang="en-US" dirty="0" err="1">
                <a:solidFill>
                  <a:srgbClr val="067D17"/>
                </a:solidFill>
                <a:effectLst/>
              </a:rPr>
              <a:t>i</a:t>
            </a:r>
            <a:r>
              <a:rPr lang="en-US" dirty="0">
                <a:solidFill>
                  <a:srgbClr val="067D17"/>
                </a:solidFill>
                <a:effectLst/>
              </a:rPr>
              <a:t>&gt;"</a:t>
            </a:r>
            <a:r>
              <a:rPr lang="en-US" dirty="0">
                <a:solidFill>
                  <a:srgbClr val="080808"/>
                </a:solidFill>
                <a:effectLst/>
              </a:rPr>
              <a:t>; };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endParaRPr lang="en-US" dirty="0">
              <a:solidFill>
                <a:srgbClr val="080808"/>
              </a:solidFill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9085CB-7A24-7496-1E19-F049C25A7086}"/>
              </a:ext>
            </a:extLst>
          </p:cNvPr>
          <p:cNvSpPr txBox="1"/>
          <p:nvPr/>
        </p:nvSpPr>
        <p:spPr>
          <a:xfrm>
            <a:off x="5704332" y="3105746"/>
            <a:ext cx="648766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00627A"/>
                </a:solidFill>
                <a:effectLst/>
              </a:rPr>
              <a:t>main</a:t>
            </a:r>
            <a:r>
              <a:rPr lang="en-US" dirty="0">
                <a:solidFill>
                  <a:srgbClr val="080808"/>
                </a:solidFill>
                <a:effectLst/>
              </a:rPr>
              <a:t>() 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text </a:t>
            </a:r>
            <a:r>
              <a:rPr lang="en-US" dirty="0">
                <a:solidFill>
                  <a:srgbClr val="00627A"/>
                </a:solidFill>
                <a:effectLst/>
              </a:rPr>
              <a:t>= </a:t>
            </a:r>
            <a:r>
              <a:rPr lang="en-US" dirty="0" err="1">
                <a:solidFill>
                  <a:srgbClr val="00627A"/>
                </a:solidFill>
                <a:effectLst/>
              </a:rPr>
              <a:t>plainText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= </a:t>
            </a:r>
            <a:r>
              <a:rPr lang="en-US" dirty="0" err="1">
                <a:solidFill>
                  <a:srgbClr val="00627A"/>
                </a:solidFill>
                <a:effectLst/>
              </a:rPr>
              <a:t>makeBold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TextFunc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italicBoldText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= </a:t>
            </a:r>
            <a:r>
              <a:rPr lang="en-US" dirty="0" err="1">
                <a:solidFill>
                  <a:srgbClr val="00627A"/>
                </a:solidFill>
                <a:effectLst/>
              </a:rPr>
              <a:t>makeItalic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80808"/>
                </a:solidFill>
                <a:effectLst/>
              </a:rPr>
              <a:t>);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            </a:t>
            </a:r>
            <a:r>
              <a:rPr lang="en-US" i="1" dirty="0">
                <a:solidFill>
                  <a:srgbClr val="8C8C8C"/>
                </a:solidFill>
                <a:effectLst/>
              </a:rPr>
              <a:t>// "Hello, World!"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i="1" dirty="0">
                <a:solidFill>
                  <a:srgbClr val="8C8C8C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627A"/>
                </a:solidFill>
                <a:effectLst/>
              </a:rPr>
              <a:t>endl</a:t>
            </a:r>
            <a:r>
              <a:rPr lang="en-US" dirty="0">
                <a:solidFill>
                  <a:srgbClr val="080808"/>
                </a:solidFill>
                <a:effectLst/>
              </a:rPr>
              <a:t>;  </a:t>
            </a:r>
            <a:r>
              <a:rPr lang="en-US" i="1" dirty="0">
                <a:solidFill>
                  <a:srgbClr val="8C8C8C"/>
                </a:solidFill>
                <a:effectLst/>
              </a:rPr>
              <a:t>// "&lt;b&gt;Hello, World!&lt;/b&gt;"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i="1" dirty="0">
                <a:solidFill>
                  <a:srgbClr val="8C8C8C"/>
                </a:solidFill>
                <a:effectLst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 err="1">
                <a:solidFill>
                  <a:srgbClr val="000000"/>
                </a:solidFill>
                <a:effectLst/>
              </a:rPr>
              <a:t>cout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627A"/>
                </a:solidFill>
                <a:effectLst/>
              </a:rPr>
              <a:t>&lt;&lt; </a:t>
            </a:r>
            <a:r>
              <a:rPr lang="en-US" dirty="0" err="1">
                <a:solidFill>
                  <a:srgbClr val="000000"/>
                </a:solidFill>
                <a:effectLst/>
              </a:rPr>
              <a:t>italicBoldText</a:t>
            </a:r>
            <a:r>
              <a:rPr lang="en-US" dirty="0">
                <a:solidFill>
                  <a:srgbClr val="080808"/>
                </a:solidFill>
                <a:effectLst/>
              </a:rPr>
              <a:t>();  </a:t>
            </a:r>
            <a:r>
              <a:rPr lang="en-US" i="1" dirty="0">
                <a:solidFill>
                  <a:srgbClr val="8C8C8C"/>
                </a:solidFill>
                <a:effectLst/>
              </a:rPr>
              <a:t>// "&lt;</a:t>
            </a:r>
            <a:r>
              <a:rPr lang="en-US" i="1" dirty="0" err="1">
                <a:solidFill>
                  <a:srgbClr val="8C8C8C"/>
                </a:solidFill>
                <a:effectLst/>
              </a:rPr>
              <a:t>i</a:t>
            </a:r>
            <a:r>
              <a:rPr lang="en-US" i="1" dirty="0">
                <a:solidFill>
                  <a:srgbClr val="8C8C8C"/>
                </a:solidFill>
                <a:effectLst/>
              </a:rPr>
              <a:t>&gt;&lt;b&gt;Hello, World!&lt;/b&gt;&lt;/</a:t>
            </a:r>
            <a:r>
              <a:rPr lang="en-US" i="1" dirty="0" err="1">
                <a:solidFill>
                  <a:srgbClr val="8C8C8C"/>
                </a:solidFill>
                <a:effectLst/>
              </a:rPr>
              <a:t>i</a:t>
            </a:r>
            <a:r>
              <a:rPr lang="en-US" i="1" dirty="0">
                <a:solidFill>
                  <a:srgbClr val="8C8C8C"/>
                </a:solidFill>
                <a:effectLst/>
              </a:rPr>
              <a:t>&gt;"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25FA12-C736-AD80-4193-D4138C1D8A10}"/>
              </a:ext>
            </a:extLst>
          </p:cNvPr>
          <p:cNvCxnSpPr>
            <a:cxnSpLocks/>
          </p:cNvCxnSpPr>
          <p:nvPr/>
        </p:nvCxnSpPr>
        <p:spPr>
          <a:xfrm>
            <a:off x="5704332" y="2505456"/>
            <a:ext cx="0" cy="4352544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86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D04ECB-5A94-7258-AF39-21C8CF216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DEB3DFB3-F582-9501-A2D1-685979811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0D8D84-C336-7265-6C2E-C33D5288F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Proc and Cons</a:t>
            </a:r>
            <a:endParaRPr lang="en-US" sz="5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74AD62A7-0F19-3970-B1B8-197B8BD57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23032A-BACD-1584-4BA8-CF286113049D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BD45D9-F965-B589-ED99-CBC84D1B8D17}"/>
              </a:ext>
            </a:extLst>
          </p:cNvPr>
          <p:cNvSpPr txBox="1"/>
          <p:nvPr/>
        </p:nvSpPr>
        <p:spPr>
          <a:xfrm>
            <a:off x="581568" y="2538246"/>
            <a:ext cx="80229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/>
              <a:t>+ </a:t>
            </a:r>
            <a:r>
              <a:rPr lang="en-US" sz="1800" b="0" i="0" dirty="0">
                <a:effectLst/>
                <a:latin typeface="PT Sans" panose="020F0502020204030204" pitchFamily="34" charset="-18"/>
              </a:rPr>
              <a:t>extending an object’s behavio</a:t>
            </a:r>
            <a:r>
              <a:rPr lang="en-US" dirty="0">
                <a:latin typeface="PT Sans" panose="020F0502020204030204" pitchFamily="34" charset="-18"/>
              </a:rPr>
              <a:t>r</a:t>
            </a:r>
            <a:endParaRPr lang="en-US" sz="1800" b="0" i="0" dirty="0">
              <a:effectLst/>
              <a:latin typeface="PT Sans" panose="020F0502020204030204" pitchFamily="34" charset="-18"/>
            </a:endParaRPr>
          </a:p>
          <a:p>
            <a:pPr marL="0" indent="0">
              <a:buNone/>
            </a:pPr>
            <a:r>
              <a:rPr lang="en-US" sz="1800" dirty="0">
                <a:latin typeface="PT Sans" panose="020F0502020204030204" pitchFamily="34" charset="-18"/>
              </a:rPr>
              <a:t>+ combining several behaviors by wrapping an object into multiple decorators</a:t>
            </a:r>
          </a:p>
          <a:p>
            <a:pPr marL="0" indent="0">
              <a:buNone/>
            </a:pPr>
            <a:r>
              <a:rPr lang="en-US" sz="1800" dirty="0">
                <a:latin typeface="PT Sans" panose="020B0503020203020204" pitchFamily="34" charset="-18"/>
              </a:rPr>
              <a:t>+ Single Responsibility Principle.</a:t>
            </a:r>
          </a:p>
          <a:p>
            <a:pPr marL="0" indent="0">
              <a:buNone/>
            </a:pPr>
            <a:r>
              <a:rPr lang="en-US" sz="1800" dirty="0">
                <a:latin typeface="PT Sans" panose="020B0503020203020204" pitchFamily="34" charset="-18"/>
              </a:rPr>
              <a:t>+ Open-Closed Principle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CDCDE4-1BA0-71AD-028C-3F2A441AE61D}"/>
              </a:ext>
            </a:extLst>
          </p:cNvPr>
          <p:cNvSpPr txBox="1"/>
          <p:nvPr/>
        </p:nvSpPr>
        <p:spPr>
          <a:xfrm>
            <a:off x="581568" y="4709410"/>
            <a:ext cx="71451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effectLst/>
                <a:latin typeface="PT Sans" panose="020B0503020203020204" pitchFamily="34" charset="-18"/>
              </a:rPr>
              <a:t>- Hard to remove a specific wrapper from the wrappers stack.</a:t>
            </a:r>
            <a:endParaRPr lang="en-US" sz="1800" dirty="0">
              <a:latin typeface="PT Sans" panose="020B0503020203020204" pitchFamily="34" charset="-18"/>
            </a:endParaRPr>
          </a:p>
          <a:p>
            <a:r>
              <a:rPr lang="en-US" sz="1800" b="0" i="0" dirty="0">
                <a:effectLst/>
                <a:latin typeface="PT Sans" panose="020B0503020203020204" pitchFamily="34" charset="-18"/>
              </a:rPr>
              <a:t>- Hard to implement a decorator in such a way that its behavior doesn’t depend on the order in the decorator's stack.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06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746524-AEEE-542D-5639-7872497BE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FDF15F0-E2B2-5DA2-658B-2889EE4C8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4ACED3-54AC-0171-9C53-305888076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6638544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Related design patterns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BEE438A9-1D5F-45B6-5626-6A2D11297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99F425-FB04-A16B-ED37-12B5F45AF6E6}"/>
              </a:ext>
            </a:extLst>
          </p:cNvPr>
          <p:cNvSpPr txBox="1"/>
          <p:nvPr/>
        </p:nvSpPr>
        <p:spPr>
          <a:xfrm>
            <a:off x="630936" y="2660904"/>
            <a:ext cx="7150608" cy="1239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/>
              <a:t>Composite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Decorator is a modified version of Composite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Decorator doesn’t aggregate objects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59B7ED-679C-2112-D2A6-7DAB246A5E2A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AE43A7-A2C7-A1BB-7E07-FF6D986A663A}"/>
              </a:ext>
            </a:extLst>
          </p:cNvPr>
          <p:cNvSpPr txBox="1"/>
          <p:nvPr/>
        </p:nvSpPr>
        <p:spPr>
          <a:xfrm>
            <a:off x="630936" y="5046470"/>
            <a:ext cx="6099048" cy="1162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/>
              <a:t>Strategy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Decorator changes the skin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Strategy changes the guts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B76D55-9028-D036-113F-95068B6E8E64}"/>
              </a:ext>
            </a:extLst>
          </p:cNvPr>
          <p:cNvSpPr txBox="1"/>
          <p:nvPr/>
        </p:nvSpPr>
        <p:spPr>
          <a:xfrm>
            <a:off x="630936" y="3884164"/>
            <a:ext cx="6099048" cy="1162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200" dirty="0"/>
              <a:t>Adapter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Decorator does not change interface 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Adapter gives object a new interface</a:t>
            </a:r>
          </a:p>
        </p:txBody>
      </p:sp>
    </p:spTree>
    <p:extLst>
      <p:ext uri="{BB962C8B-B14F-4D97-AF65-F5344CB8AC3E}">
        <p14:creationId xmlns:p14="http://schemas.microsoft.com/office/powerpoint/2010/main" val="267020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6D1361-7A8F-2FCD-E709-38BA6199D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101" y="735283"/>
            <a:ext cx="4978399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Thanks for your attention!</a:t>
            </a:r>
          </a:p>
        </p:txBody>
      </p:sp>
      <p:pic>
        <p:nvPicPr>
          <p:cNvPr id="7" name="Graphic 6" descr="Smiling Face with No Fill">
            <a:extLst>
              <a:ext uri="{FF2B5EF4-FFF2-40B4-BE49-F238E27FC236}">
                <a16:creationId xmlns:a16="http://schemas.microsoft.com/office/drawing/2014/main" id="{1FC1C994-34DE-47F0-16CB-1645BF381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7549" y="2776619"/>
            <a:ext cx="1289051" cy="1289051"/>
          </a:xfrm>
          <a:prstGeom prst="rect">
            <a:avLst/>
          </a:prstGeom>
        </p:spPr>
      </p:pic>
      <p:pic>
        <p:nvPicPr>
          <p:cNvPr id="9" name="Graphic 8" descr="Smiling Face with No Fill">
            <a:extLst>
              <a:ext uri="{FF2B5EF4-FFF2-40B4-BE49-F238E27FC236}">
                <a16:creationId xmlns:a16="http://schemas.microsoft.com/office/drawing/2014/main" id="{89074243-4EF7-46A3-A9C2-028A171E2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7815" y="716407"/>
            <a:ext cx="5411343" cy="541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08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4FCEAD-7CA4-CA13-D059-97BB2AA7C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ketch line">
            <a:extLst>
              <a:ext uri="{FF2B5EF4-FFF2-40B4-BE49-F238E27FC236}">
                <a16:creationId xmlns:a16="http://schemas.microsoft.com/office/drawing/2014/main" id="{F804041C-38E7-30D9-927B-2F58198D2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48D2FCD-0244-1139-CBF6-284BAD91ADFB}"/>
              </a:ext>
            </a:extLst>
          </p:cNvPr>
          <p:cNvSpPr txBox="1">
            <a:spLocks/>
          </p:cNvSpPr>
          <p:nvPr/>
        </p:nvSpPr>
        <p:spPr>
          <a:xfrm>
            <a:off x="643278" y="106101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Motivation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FA081F-811D-3DE9-EB30-CBC558C94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962" y="2526921"/>
            <a:ext cx="5257800" cy="945007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We have:</a:t>
            </a:r>
          </a:p>
          <a:p>
            <a:pPr lvl="1"/>
            <a:r>
              <a:rPr lang="en-US" sz="1800" dirty="0"/>
              <a:t>A TextView that displays 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66518F-258C-6976-12C5-29790F455F65}"/>
              </a:ext>
            </a:extLst>
          </p:cNvPr>
          <p:cNvSpPr txBox="1"/>
          <p:nvPr/>
        </p:nvSpPr>
        <p:spPr>
          <a:xfrm>
            <a:off x="651962" y="3787474"/>
            <a:ext cx="60990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We want: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Add Border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Add ScrollBar</a:t>
            </a:r>
          </a:p>
          <a:p>
            <a:pPr lvl="1"/>
            <a:endParaRPr lang="en-US" dirty="0"/>
          </a:p>
        </p:txBody>
      </p:sp>
      <p:pic>
        <p:nvPicPr>
          <p:cNvPr id="11" name="Picture 10" descr="A white text on a white background&#10;&#10;AI-generated content may be incorrect.">
            <a:extLst>
              <a:ext uri="{FF2B5EF4-FFF2-40B4-BE49-F238E27FC236}">
                <a16:creationId xmlns:a16="http://schemas.microsoft.com/office/drawing/2014/main" id="{5E8636B5-1B26-9F76-1A3B-3FC674D04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472" y="1906444"/>
            <a:ext cx="2264340" cy="1893666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324CE60-7F62-BE71-58DB-2D3943DC3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294" y="4471420"/>
            <a:ext cx="2233168" cy="1893666"/>
          </a:xfrm>
          <a:prstGeom prst="rect">
            <a:avLst/>
          </a:prstGeom>
        </p:spPr>
      </p:pic>
      <p:pic>
        <p:nvPicPr>
          <p:cNvPr id="13" name="Picture 12" descr="A screenshot of a text&#10;&#10;AI-generated content may be incorrect.">
            <a:extLst>
              <a:ext uri="{FF2B5EF4-FFF2-40B4-BE49-F238E27FC236}">
                <a16:creationId xmlns:a16="http://schemas.microsoft.com/office/drawing/2014/main" id="{6F5C7CAF-5EBF-80CD-1818-BC63A2CA2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5471" y="4471420"/>
            <a:ext cx="2264341" cy="1909305"/>
          </a:xfrm>
          <a:prstGeom prst="rect">
            <a:avLst/>
          </a:prstGeom>
        </p:spPr>
      </p:pic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EFB7272-754F-D9A1-A68E-72145943C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1821" y="4471420"/>
            <a:ext cx="2157221" cy="18325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02032DF-C169-EDFE-9402-5836FE616193}"/>
              </a:ext>
            </a:extLst>
          </p:cNvPr>
          <p:cNvSpPr txBox="1"/>
          <p:nvPr/>
        </p:nvSpPr>
        <p:spPr>
          <a:xfrm>
            <a:off x="1106423" y="4589860"/>
            <a:ext cx="3106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 ScrollBar AND Border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10529E-9ED4-168C-0D9F-ADB1522198D5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flipH="1">
            <a:off x="5696878" y="3800110"/>
            <a:ext cx="2640764" cy="671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F3E1C6-45AE-54A8-A967-2E26F81ED646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>
            <a:off x="8337642" y="3800110"/>
            <a:ext cx="2602790" cy="671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020E23-6F7B-1D99-CE09-8F60165B3044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>
            <a:off x="8337642" y="3800110"/>
            <a:ext cx="0" cy="671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244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2B34DC-31C0-D4C2-2CD0-AD9BF056F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Possible solution</a:t>
            </a:r>
            <a:endParaRPr lang="en-US" sz="5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00115D-584E-1F78-6E4D-2D75F2FC41EC}"/>
              </a:ext>
            </a:extLst>
          </p:cNvPr>
          <p:cNvSpPr txBox="1"/>
          <p:nvPr/>
        </p:nvSpPr>
        <p:spPr>
          <a:xfrm>
            <a:off x="630936" y="2660904"/>
            <a:ext cx="4818888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Inheritance: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Static behavior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Class explosion</a:t>
            </a: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Hard to extend</a:t>
            </a:r>
          </a:p>
        </p:txBody>
      </p:sp>
      <p:pic>
        <p:nvPicPr>
          <p:cNvPr id="7" name="Picture 6" descr="A diagram of a diagram&#10;&#10;AI-generated content may be incorrect.">
            <a:extLst>
              <a:ext uri="{FF2B5EF4-FFF2-40B4-BE49-F238E27FC236}">
                <a16:creationId xmlns:a16="http://schemas.microsoft.com/office/drawing/2014/main" id="{9DF465B8-EB49-9F21-2A72-12569B432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764015"/>
            <a:ext cx="5458968" cy="33299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0A905E-6C12-BACB-A57E-602E489428E4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4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24A506-497F-74A2-431D-54CA8B865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4B45E8-F131-48F0-94DC-1A59F1A6C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Solution</a:t>
            </a:r>
          </a:p>
        </p:txBody>
      </p:sp>
      <p:sp>
        <p:nvSpPr>
          <p:cNvPr id="30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BBB5B6-D874-F7AE-2BD3-5408EDC2B082}"/>
              </a:ext>
            </a:extLst>
          </p:cNvPr>
          <p:cNvSpPr txBox="1"/>
          <p:nvPr/>
        </p:nvSpPr>
        <p:spPr>
          <a:xfrm>
            <a:off x="630936" y="2660904"/>
            <a:ext cx="5697436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Enclosing object (Decorator)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Object to add border (BorderDecorator)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Object to add scroll (ScrollDecorator)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13" name="Picture 12" descr="A diagram of a component&#10;&#10;AI-generated content may be incorrect.">
            <a:extLst>
              <a:ext uri="{FF2B5EF4-FFF2-40B4-BE49-F238E27FC236}">
                <a16:creationId xmlns:a16="http://schemas.microsoft.com/office/drawing/2014/main" id="{E8E1AE2C-3C29-50DF-8290-95E91D9D0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7" y="1886841"/>
            <a:ext cx="5833419" cy="32958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541267-18C9-2499-77EB-335F9F58CE9C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8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E6B8E7-1775-8216-A9AD-C993ABECB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F0EFA5AE-5C72-3E5A-4A1E-7361F8831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2B75D-87BD-2CF2-7A88-D7A96139F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5760720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Decorator (Wrapper)</a:t>
            </a: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64BDD19F-691D-C1D6-B281-0FD67167A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8F51B9-1843-50B3-0E5D-DDF8ED351D95}"/>
              </a:ext>
            </a:extLst>
          </p:cNvPr>
          <p:cNvSpPr txBox="1"/>
          <p:nvPr/>
        </p:nvSpPr>
        <p:spPr>
          <a:xfrm>
            <a:off x="630936" y="2660904"/>
            <a:ext cx="11156676" cy="8154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Decorator is a structural design pattern that lets you attach new behaviors to objects</a:t>
            </a:r>
            <a:br>
              <a:rPr lang="en-US" sz="2200" dirty="0"/>
            </a:br>
            <a:r>
              <a:rPr lang="en-US" sz="2200" dirty="0"/>
              <a:t>by placing these objects inside special wrapper objects that contain the behaviors.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CAA624-98A1-0C50-BC31-60A34E06092A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946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388CBD-5AA2-040A-E56D-18F04403F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0C3069-9C7B-1963-DDA6-95E3BA04B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Structure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7D2A04-92C7-41C3-E7F0-8F4A8831E918}"/>
              </a:ext>
            </a:extLst>
          </p:cNvPr>
          <p:cNvSpPr txBox="1"/>
          <p:nvPr/>
        </p:nvSpPr>
        <p:spPr>
          <a:xfrm>
            <a:off x="630936" y="2660904"/>
            <a:ext cx="5138928" cy="395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Component (VisualComponent)</a:t>
            </a:r>
          </a:p>
        </p:txBody>
      </p:sp>
      <p:pic>
        <p:nvPicPr>
          <p:cNvPr id="4" name="Picture 3" descr="A diagram of a construction process&#10;&#10;AI-generated content may be incorrect.">
            <a:extLst>
              <a:ext uri="{FF2B5EF4-FFF2-40B4-BE49-F238E27FC236}">
                <a16:creationId xmlns:a16="http://schemas.microsoft.com/office/drawing/2014/main" id="{717DB07C-9C03-3E22-F079-FDFD81AA2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252" y="2020824"/>
            <a:ext cx="6461762" cy="29077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A9B804-7767-04CF-FD77-07A0DAE4D997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E6C8DF-8F5C-19FD-B179-6DCB74DDE796}"/>
              </a:ext>
            </a:extLst>
          </p:cNvPr>
          <p:cNvSpPr txBox="1"/>
          <p:nvPr/>
        </p:nvSpPr>
        <p:spPr>
          <a:xfrm>
            <a:off x="630936" y="3031236"/>
            <a:ext cx="6099048" cy="39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ConcreteComponent (TextView)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040A16-EB30-18A2-D70A-DB6F3FB11AFB}"/>
              </a:ext>
            </a:extLst>
          </p:cNvPr>
          <p:cNvSpPr txBox="1"/>
          <p:nvPr/>
        </p:nvSpPr>
        <p:spPr>
          <a:xfrm>
            <a:off x="630936" y="3390084"/>
            <a:ext cx="6099048" cy="39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Decorator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9D2BD7-9591-02F9-CD6B-9C99D4553910}"/>
              </a:ext>
            </a:extLst>
          </p:cNvPr>
          <p:cNvSpPr txBox="1"/>
          <p:nvPr/>
        </p:nvSpPr>
        <p:spPr>
          <a:xfrm>
            <a:off x="630936" y="3723864"/>
            <a:ext cx="6099048" cy="399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ConcreteDecorator (BorderDecorator)</a:t>
            </a:r>
          </a:p>
        </p:txBody>
      </p:sp>
    </p:spTree>
    <p:extLst>
      <p:ext uri="{BB962C8B-B14F-4D97-AF65-F5344CB8AC3E}">
        <p14:creationId xmlns:p14="http://schemas.microsoft.com/office/powerpoint/2010/main" val="1478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C07AADF-C20A-02BC-2DE6-B4721CD61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11F3F7-5D2E-5174-23F5-1FF47CD3B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523036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Types of Decorator</a:t>
            </a:r>
          </a:p>
        </p:txBody>
      </p:sp>
      <p:sp>
        <p:nvSpPr>
          <p:cNvPr id="3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2B406B-9929-06BA-EFED-CF69E6B3236D}"/>
              </a:ext>
            </a:extLst>
          </p:cNvPr>
          <p:cNvSpPr txBox="1"/>
          <p:nvPr/>
        </p:nvSpPr>
        <p:spPr>
          <a:xfrm>
            <a:off x="630936" y="2660904"/>
            <a:ext cx="4818888" cy="15732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Dynamic Decorator (Runtime)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Uses composition to wrap objects dynamically.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Typically implemented via pointers or references in languages like C++.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  <p:pic>
        <p:nvPicPr>
          <p:cNvPr id="3" name="Obrázok 2" descr="A group of images of a couple of russian dolls&#10;&#10;AI-generated content may be incorrect.">
            <a:extLst>
              <a:ext uri="{FF2B5EF4-FFF2-40B4-BE49-F238E27FC236}">
                <a16:creationId xmlns:a16="http://schemas.microsoft.com/office/drawing/2014/main" id="{78B92736-3388-20E8-6DCF-E7C0E930B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893665"/>
            <a:ext cx="5458968" cy="30706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913649-F6D4-05D9-3CA3-131122EDD8A6}"/>
              </a:ext>
            </a:extLst>
          </p:cNvPr>
          <p:cNvSpPr txBox="1"/>
          <p:nvPr/>
        </p:nvSpPr>
        <p:spPr>
          <a:xfrm>
            <a:off x="3538728" y="23682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96F106-5A73-7C97-10BF-39FF9B8668D9}"/>
              </a:ext>
            </a:extLst>
          </p:cNvPr>
          <p:cNvSpPr txBox="1"/>
          <p:nvPr/>
        </p:nvSpPr>
        <p:spPr>
          <a:xfrm>
            <a:off x="643278" y="4540470"/>
            <a:ext cx="6099048" cy="1112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Static Decorator (Compile-Time)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Achieved through templates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Decoration happens at compile-time, avoiding runtime overhead.</a:t>
            </a:r>
          </a:p>
        </p:txBody>
      </p:sp>
    </p:spTree>
    <p:extLst>
      <p:ext uri="{BB962C8B-B14F-4D97-AF65-F5344CB8AC3E}">
        <p14:creationId xmlns:p14="http://schemas.microsoft.com/office/powerpoint/2010/main" val="383871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64FBB9-A711-E0C2-8031-3B9C5C4B5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DF695708-BFB9-9D2D-C69D-48F8A2A00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82212F-EC40-F90B-3022-5A1F9BE1A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40080"/>
            <a:ext cx="5214361" cy="148132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Dynamic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DFF4EC5A-CD26-1324-6299-DB5EAB639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06B6D5-6921-CE1F-0229-A64A8C1DD929}"/>
              </a:ext>
            </a:extLst>
          </p:cNvPr>
          <p:cNvSpPr txBox="1"/>
          <p:nvPr/>
        </p:nvSpPr>
        <p:spPr>
          <a:xfrm>
            <a:off x="630935" y="2761488"/>
            <a:ext cx="49667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8C8C8C"/>
                </a:solidFill>
                <a:effectLst/>
              </a:rPr>
              <a:t>/** Base Component: Text **/</a:t>
            </a:r>
            <a:endParaRPr lang="en-US" dirty="0">
              <a:solidFill>
                <a:srgbClr val="0033B3"/>
              </a:solidFill>
              <a:effectLst/>
            </a:endParaRPr>
          </a:p>
          <a:p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>
                <a:solidFill>
                  <a:srgbClr val="000000"/>
                </a:solidFill>
                <a:effectLst/>
              </a:rPr>
              <a:t>Text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</a:rPr>
              <a:t>virtual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</a:t>
            </a:r>
            <a:r>
              <a:rPr lang="en-US" dirty="0">
                <a:solidFill>
                  <a:srgbClr val="080808"/>
                </a:solidFill>
                <a:effectLst/>
              </a:rPr>
              <a:t>= </a:t>
            </a:r>
            <a:r>
              <a:rPr lang="en-US" dirty="0">
                <a:solidFill>
                  <a:srgbClr val="1750EB"/>
                </a:solidFill>
                <a:effectLst/>
              </a:rPr>
              <a:t>0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</a:rPr>
              <a:t>virtual </a:t>
            </a:r>
            <a:r>
              <a:rPr lang="en-US" dirty="0">
                <a:solidFill>
                  <a:srgbClr val="00627A"/>
                </a:solidFill>
                <a:effectLst/>
              </a:rPr>
              <a:t>~Text</a:t>
            </a:r>
            <a:r>
              <a:rPr lang="en-US" dirty="0">
                <a:solidFill>
                  <a:srgbClr val="080808"/>
                </a:solidFill>
                <a:effectLst/>
              </a:rPr>
              <a:t>() = </a:t>
            </a:r>
            <a:r>
              <a:rPr lang="en-US" dirty="0">
                <a:solidFill>
                  <a:srgbClr val="0033B3"/>
                </a:solidFill>
                <a:effectLst/>
              </a:rPr>
              <a:t>default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116639-DBA4-5A3E-E121-9CBED1D7AB86}"/>
              </a:ext>
            </a:extLst>
          </p:cNvPr>
          <p:cNvSpPr txBox="1"/>
          <p:nvPr/>
        </p:nvSpPr>
        <p:spPr>
          <a:xfrm>
            <a:off x="643277" y="4681728"/>
            <a:ext cx="814763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8C8C8C"/>
                </a:solidFill>
                <a:effectLst/>
              </a:rPr>
              <a:t>/** Concrete Component: </a:t>
            </a:r>
            <a:r>
              <a:rPr lang="en-US" i="1" dirty="0" err="1">
                <a:solidFill>
                  <a:srgbClr val="8C8C8C"/>
                </a:solidFill>
                <a:effectLst/>
              </a:rPr>
              <a:t>PlainText</a:t>
            </a:r>
            <a:r>
              <a:rPr lang="en-US" i="1" dirty="0">
                <a:solidFill>
                  <a:srgbClr val="8C8C8C"/>
                </a:solidFill>
                <a:effectLst/>
              </a:rPr>
              <a:t> **/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 err="1">
                <a:solidFill>
                  <a:srgbClr val="000000"/>
                </a:solidFill>
                <a:effectLst/>
              </a:rPr>
              <a:t>PlainText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: </a:t>
            </a:r>
            <a:r>
              <a:rPr lang="en-US" dirty="0">
                <a:solidFill>
                  <a:srgbClr val="000000"/>
                </a:solidFill>
                <a:effectLst/>
              </a:rPr>
              <a:t>Text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871094"/>
                </a:solidFill>
                <a:effectLst/>
              </a:rPr>
              <a:t>content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627A"/>
                </a:solidFill>
                <a:effectLst/>
              </a:rPr>
              <a:t>PlainText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string content</a:t>
            </a:r>
            <a:r>
              <a:rPr lang="en-US" dirty="0">
                <a:solidFill>
                  <a:srgbClr val="080808"/>
                </a:solidFill>
                <a:effectLst/>
              </a:rPr>
              <a:t>) : </a:t>
            </a:r>
            <a:r>
              <a:rPr lang="en-US" dirty="0">
                <a:solidFill>
                  <a:srgbClr val="871094"/>
                </a:solidFill>
                <a:effectLst/>
              </a:rPr>
              <a:t>content</a:t>
            </a:r>
            <a:r>
              <a:rPr lang="en-US" dirty="0">
                <a:solidFill>
                  <a:srgbClr val="00627A"/>
                </a:solidFill>
                <a:effectLst/>
              </a:rPr>
              <a:t>(move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content</a:t>
            </a:r>
            <a:r>
              <a:rPr lang="en-US" dirty="0">
                <a:solidFill>
                  <a:srgbClr val="080808"/>
                </a:solidFill>
                <a:effectLst/>
              </a:rPr>
              <a:t>)</a:t>
            </a:r>
            <a:r>
              <a:rPr lang="en-US" dirty="0">
                <a:solidFill>
                  <a:srgbClr val="00627A"/>
                </a:solidFill>
                <a:effectLst/>
              </a:rPr>
              <a:t>) </a:t>
            </a:r>
            <a:r>
              <a:rPr lang="en-US" dirty="0">
                <a:solidFill>
                  <a:srgbClr val="080808"/>
                </a:solidFill>
                <a:effectLst/>
              </a:rPr>
              <a:t>{}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override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871094"/>
                </a:solidFill>
                <a:effectLst/>
              </a:rPr>
              <a:t>content</a:t>
            </a:r>
            <a:r>
              <a:rPr lang="en-US" dirty="0">
                <a:solidFill>
                  <a:srgbClr val="080808"/>
                </a:solidFill>
                <a:effectLst/>
              </a:rPr>
              <a:t>; 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17904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0172F7-7CE1-7E94-FF98-F38139348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10EE5017-B478-C628-A33B-79AED4223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F47EA4-A0ED-C4FC-1D34-ED1D207F0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40080"/>
            <a:ext cx="5129779" cy="148132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Example: Dynamic</a:t>
            </a:r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74C8B57E-0899-656A-82DF-DAA20BF1E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FA6810-10A8-7BB7-890A-A2A8FDAFD166}"/>
              </a:ext>
            </a:extLst>
          </p:cNvPr>
          <p:cNvSpPr txBox="1"/>
          <p:nvPr/>
        </p:nvSpPr>
        <p:spPr>
          <a:xfrm>
            <a:off x="630935" y="2659256"/>
            <a:ext cx="617899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8C8C8C"/>
                </a:solidFill>
                <a:effectLst/>
              </a:rPr>
              <a:t>/** Decorator Base Class **/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: </a:t>
            </a:r>
            <a:r>
              <a:rPr lang="en-US" dirty="0">
                <a:solidFill>
                  <a:srgbClr val="000000"/>
                </a:solidFill>
                <a:effectLst/>
              </a:rPr>
              <a:t>Text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* </a:t>
            </a:r>
            <a:r>
              <a:rPr lang="en-US" dirty="0">
                <a:solidFill>
                  <a:srgbClr val="871094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627A"/>
                </a:solidFill>
                <a:effectLst/>
              </a:rPr>
              <a:t>TextDecorator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*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 : </a:t>
            </a:r>
            <a:r>
              <a:rPr lang="en-US" dirty="0">
                <a:solidFill>
                  <a:srgbClr val="871094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 {}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override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871094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-&gt;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(); 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121FA8E-BFED-3FC0-E5BE-23BF13F065D1}"/>
              </a:ext>
            </a:extLst>
          </p:cNvPr>
          <p:cNvSpPr txBox="1"/>
          <p:nvPr/>
        </p:nvSpPr>
        <p:spPr>
          <a:xfrm>
            <a:off x="643278" y="4826675"/>
            <a:ext cx="1070129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8C8C8C"/>
                </a:solidFill>
                <a:effectLst/>
              </a:rPr>
              <a:t>/** Concrete Decorator **/</a:t>
            </a:r>
            <a:br>
              <a:rPr lang="en-US" i="1" dirty="0">
                <a:solidFill>
                  <a:srgbClr val="8C8C8C"/>
                </a:solidFill>
                <a:effectLst/>
              </a:rPr>
            </a:br>
            <a:r>
              <a:rPr lang="en-US" dirty="0">
                <a:solidFill>
                  <a:srgbClr val="0033B3"/>
                </a:solidFill>
                <a:effectLst/>
              </a:rPr>
              <a:t>struct </a:t>
            </a:r>
            <a:r>
              <a:rPr lang="en-US" dirty="0" err="1">
                <a:solidFill>
                  <a:srgbClr val="000000"/>
                </a:solidFill>
                <a:effectLst/>
              </a:rPr>
              <a:t>BoldText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: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80808"/>
                </a:solidFill>
                <a:effectLst/>
              </a:rPr>
              <a:t>{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871094"/>
                </a:solidFill>
                <a:effectLst/>
              </a:rPr>
              <a:t>boldness</a:t>
            </a:r>
            <a:r>
              <a:rPr lang="en-US" dirty="0">
                <a:solidFill>
                  <a:srgbClr val="080808"/>
                </a:solidFill>
                <a:effectLst/>
              </a:rPr>
              <a:t>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 err="1">
                <a:solidFill>
                  <a:srgbClr val="00627A"/>
                </a:solidFill>
                <a:effectLst/>
              </a:rPr>
              <a:t>BoldText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</a:rPr>
              <a:t>boldness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* 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80808"/>
                </a:solidFill>
                <a:effectLst/>
              </a:rPr>
              <a:t>) :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0627A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text</a:t>
            </a:r>
            <a:r>
              <a:rPr lang="en-US" dirty="0">
                <a:solidFill>
                  <a:srgbClr val="00627A"/>
                </a:solidFill>
                <a:effectLst/>
              </a:rPr>
              <a:t>)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871094"/>
                </a:solidFill>
                <a:effectLst/>
              </a:rPr>
              <a:t>boldness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</a:rPr>
              <a:t>boldness</a:t>
            </a:r>
            <a:r>
              <a:rPr lang="en-US" dirty="0">
                <a:solidFill>
                  <a:srgbClr val="080808"/>
                </a:solidFill>
                <a:effectLst/>
              </a:rPr>
              <a:t>) {}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  </a:t>
            </a:r>
            <a:r>
              <a:rPr lang="en-US" dirty="0">
                <a:solidFill>
                  <a:srgbClr val="000000"/>
                </a:solidFill>
                <a:effectLst/>
              </a:rPr>
              <a:t>string 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 </a:t>
            </a:r>
            <a:r>
              <a:rPr lang="en-US" dirty="0">
                <a:solidFill>
                  <a:srgbClr val="0033B3"/>
                </a:solidFill>
                <a:effectLst/>
              </a:rPr>
              <a:t>const override </a:t>
            </a:r>
            <a:r>
              <a:rPr lang="en-US" dirty="0">
                <a:solidFill>
                  <a:srgbClr val="080808"/>
                </a:solidFill>
                <a:effectLst/>
              </a:rPr>
              <a:t>{ </a:t>
            </a:r>
            <a:r>
              <a:rPr lang="en-US" dirty="0">
                <a:solidFill>
                  <a:srgbClr val="0033B3"/>
                </a:solidFill>
                <a:effectLst/>
              </a:rPr>
              <a:t>return </a:t>
            </a:r>
            <a:r>
              <a:rPr lang="en-US" dirty="0">
                <a:solidFill>
                  <a:srgbClr val="000000"/>
                </a:solidFill>
                <a:effectLst/>
              </a:rPr>
              <a:t>std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627A"/>
                </a:solidFill>
                <a:effectLst/>
              </a:rPr>
              <a:t>format</a:t>
            </a:r>
            <a:r>
              <a:rPr lang="en-US" dirty="0">
                <a:solidFill>
                  <a:srgbClr val="080808"/>
                </a:solidFill>
                <a:effectLst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</a:rPr>
              <a:t>"&lt;b{}&gt;{}&lt;/b&gt;"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>
                <a:solidFill>
                  <a:srgbClr val="871094"/>
                </a:solidFill>
                <a:effectLst/>
              </a:rPr>
              <a:t>boldness</a:t>
            </a:r>
            <a:r>
              <a:rPr lang="en-US" dirty="0">
                <a:solidFill>
                  <a:srgbClr val="080808"/>
                </a:solidFill>
                <a:effectLst/>
              </a:rPr>
              <a:t>, </a:t>
            </a:r>
            <a:r>
              <a:rPr lang="en-US" dirty="0" err="1">
                <a:solidFill>
                  <a:srgbClr val="000000"/>
                </a:solidFill>
                <a:effectLst/>
              </a:rPr>
              <a:t>TextDecorator</a:t>
            </a:r>
            <a:r>
              <a:rPr lang="en-US" dirty="0">
                <a:solidFill>
                  <a:srgbClr val="080808"/>
                </a:solidFill>
                <a:effectLst/>
              </a:rPr>
              <a:t>::</a:t>
            </a:r>
            <a:r>
              <a:rPr lang="en-US" dirty="0">
                <a:solidFill>
                  <a:srgbClr val="00627A"/>
                </a:solidFill>
                <a:effectLst/>
              </a:rPr>
              <a:t>render</a:t>
            </a:r>
            <a:r>
              <a:rPr lang="en-US" dirty="0">
                <a:solidFill>
                  <a:srgbClr val="080808"/>
                </a:solidFill>
                <a:effectLst/>
              </a:rPr>
              <a:t>()); }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r>
              <a:rPr lang="en-US" dirty="0">
                <a:solidFill>
                  <a:srgbClr val="080808"/>
                </a:solidFill>
                <a:effectLst/>
              </a:rPr>
              <a:t>};</a:t>
            </a:r>
            <a:br>
              <a:rPr lang="en-US" dirty="0">
                <a:solidFill>
                  <a:srgbClr val="080808"/>
                </a:solidFill>
                <a:effectLst/>
              </a:rPr>
            </a:br>
            <a:endParaRPr lang="en-US" dirty="0">
              <a:solidFill>
                <a:srgbClr val="080808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577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3117</TotalTime>
  <Words>1461</Words>
  <Application>Microsoft Macintosh PowerPoint</Application>
  <PresentationFormat>Widescreen</PresentationFormat>
  <Paragraphs>84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Aptos</vt:lpstr>
      <vt:lpstr>Aptos Display</vt:lpstr>
      <vt:lpstr>Arial</vt:lpstr>
      <vt:lpstr>PT Sans</vt:lpstr>
      <vt:lpstr>Wingdings</vt:lpstr>
      <vt:lpstr>Office Theme</vt:lpstr>
      <vt:lpstr>Decorator</vt:lpstr>
      <vt:lpstr>PowerPoint Presentation</vt:lpstr>
      <vt:lpstr>Possible solution</vt:lpstr>
      <vt:lpstr>Solution</vt:lpstr>
      <vt:lpstr>Decorator (Wrapper)</vt:lpstr>
      <vt:lpstr>Structure</vt:lpstr>
      <vt:lpstr>Types of Decorator</vt:lpstr>
      <vt:lpstr>Example: Dynamic</vt:lpstr>
      <vt:lpstr>Example: Dynamic</vt:lpstr>
      <vt:lpstr>Example: Dynamic</vt:lpstr>
      <vt:lpstr>Example: Dynamic</vt:lpstr>
      <vt:lpstr>Example: Static</vt:lpstr>
      <vt:lpstr>Example: Static</vt:lpstr>
      <vt:lpstr>Example: Static , Inheritance</vt:lpstr>
      <vt:lpstr>Example: Static</vt:lpstr>
      <vt:lpstr>Example: Functional</vt:lpstr>
      <vt:lpstr>Proc and Cons</vt:lpstr>
      <vt:lpstr>Related design patterns</vt:lpstr>
      <vt:lpstr>Thanks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Rostyslav Liapkin</dc:creator>
  <cp:lastModifiedBy>Rostyslav Liapkin</cp:lastModifiedBy>
  <cp:revision>47</cp:revision>
  <dcterms:created xsi:type="dcterms:W3CDTF">2025-03-13T16:21:40Z</dcterms:created>
  <dcterms:modified xsi:type="dcterms:W3CDTF">2025-03-20T16:26:37Z</dcterms:modified>
</cp:coreProperties>
</file>