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7" r:id="rId1"/>
  </p:sldMasterIdLst>
  <p:notesMasterIdLst>
    <p:notesMasterId r:id="rId18"/>
  </p:notesMasterIdLst>
  <p:sldIdLst>
    <p:sldId id="257" r:id="rId2"/>
    <p:sldId id="263" r:id="rId3"/>
    <p:sldId id="264" r:id="rId4"/>
    <p:sldId id="258" r:id="rId5"/>
    <p:sldId id="260" r:id="rId6"/>
    <p:sldId id="259" r:id="rId7"/>
    <p:sldId id="268" r:id="rId8"/>
    <p:sldId id="267" r:id="rId9"/>
    <p:sldId id="265" r:id="rId10"/>
    <p:sldId id="266" r:id="rId11"/>
    <p:sldId id="261" r:id="rId12"/>
    <p:sldId id="262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1AF"/>
    <a:srgbClr val="00CC00"/>
    <a:srgbClr val="0000FF"/>
    <a:srgbClr val="006633"/>
    <a:srgbClr val="FFFF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976DED-B776-4055-91EB-B130F4B9BF43}" v="7" dt="2021-04-03T11:31:05.663"/>
    <p1510:client id="{4100FB18-D701-44A6-A4F3-51046ECE4B62}" v="13" dt="2021-04-07T12:52:04.522"/>
    <p1510:client id="{4F32079A-A846-479D-9101-9700451E6C7A}" v="150" dt="2021-04-03T02:15:29.403"/>
    <p1510:client id="{A7287B2D-A978-49EA-B9B0-B2974CE05805}" v="2575" dt="2021-04-03T01:00:57.578"/>
    <p1510:client id="{C829915B-F83C-4428-91AE-B55D972F97B3}" v="23" dt="2022-03-27T21:18:18.452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406363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2084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8664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321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4130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176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3547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7378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345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85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1655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DDF080-5E8C-48AD-84E5-6C08B304C14E}" type="datetimeFigureOut">
              <a:rPr lang="en-US" smtClean="0"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1147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4080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9140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1CA474-8289-922E-8763-FB97B6F07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err="1"/>
              <a:t>Command</a:t>
            </a:r>
            <a:endParaRPr lang="cs-CZ" sz="720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05A4D08-7AE8-15DC-B209-489905EB81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200"/>
              <a:t>Jakub Vít</a:t>
            </a:r>
          </a:p>
        </p:txBody>
      </p:sp>
    </p:spTree>
    <p:extLst>
      <p:ext uri="{BB962C8B-B14F-4D97-AF65-F5344CB8AC3E}">
        <p14:creationId xmlns:p14="http://schemas.microsoft.com/office/powerpoint/2010/main" val="2916175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292027-642E-2653-70C4-799B81637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MacroCommand</a:t>
            </a:r>
          </a:p>
        </p:txBody>
      </p:sp>
      <p:sp>
        <p:nvSpPr>
          <p:cNvPr id="3" name="class MacroCommand : ICommand…">
            <a:extLst>
              <a:ext uri="{FF2B5EF4-FFF2-40B4-BE49-F238E27FC236}">
                <a16:creationId xmlns:a16="http://schemas.microsoft.com/office/drawing/2014/main" id="{EF88662F-81EA-FE4E-659C-F3868C91CEFB}"/>
              </a:ext>
            </a:extLst>
          </p:cNvPr>
          <p:cNvSpPr txBox="1"/>
          <p:nvPr/>
        </p:nvSpPr>
        <p:spPr>
          <a:xfrm>
            <a:off x="1043940" y="4135751"/>
            <a:ext cx="4202908" cy="1734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6000" tIns="36000" rIns="36000" bIns="360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class </a:t>
            </a:r>
            <a:r>
              <a:rPr sz="1200" dirty="0" err="1">
                <a:solidFill>
                  <a:srgbClr val="2B91AF"/>
                </a:solidFill>
              </a:rPr>
              <a:t>MacroCommand</a:t>
            </a:r>
            <a:r>
              <a:rPr sz="1200" dirty="0">
                <a:solidFill>
                  <a:srgbClr val="2B91AF"/>
                </a:solidFill>
              </a:rPr>
              <a:t> </a:t>
            </a:r>
            <a:r>
              <a:rPr sz="1200">
                <a:solidFill>
                  <a:srgbClr val="000000"/>
                </a:solidFill>
              </a:rPr>
              <a:t>: </a:t>
            </a:r>
            <a:r>
              <a:rPr sz="1200">
                <a:solidFill>
                  <a:srgbClr val="2B91AF"/>
                </a:solidFill>
              </a:rPr>
              <a:t>ICommand</a:t>
            </a:r>
            <a:r>
              <a:rPr lang="en-US" sz="1200">
                <a:solidFill>
                  <a:srgbClr val="2B91AF"/>
                </a:solidFill>
              </a:rPr>
              <a:t> </a:t>
            </a:r>
            <a:r>
              <a:rPr sz="1200">
                <a:solidFill>
                  <a:schemeClr val="tx1"/>
                </a:solidFill>
              </a:rPr>
              <a:t>{</a:t>
            </a:r>
            <a:endParaRPr sz="1200" dirty="0">
              <a:solidFill>
                <a:schemeClr val="tx1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</a:t>
            </a:r>
            <a:r>
              <a:rPr sz="1200" dirty="0">
                <a:solidFill>
                  <a:srgbClr val="0000FF"/>
                </a:solidFill>
              </a:rPr>
              <a:t>private </a:t>
            </a:r>
            <a:r>
              <a:rPr sz="1200" dirty="0">
                <a:solidFill>
                  <a:srgbClr val="2B91AF"/>
                </a:solidFill>
              </a:rPr>
              <a:t>List</a:t>
            </a:r>
            <a:r>
              <a:rPr sz="1200" dirty="0"/>
              <a:t>&lt;</a:t>
            </a:r>
            <a:r>
              <a:rPr sz="1200" dirty="0" err="1">
                <a:solidFill>
                  <a:srgbClr val="2B91AF"/>
                </a:solidFill>
              </a:rPr>
              <a:t>ICommand</a:t>
            </a:r>
            <a:r>
              <a:rPr sz="1200" dirty="0"/>
              <a:t>&gt; commands;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endParaRPr sz="1200" dirty="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</a:t>
            </a:r>
            <a:r>
              <a:rPr sz="1200" dirty="0"/>
              <a:t> void </a:t>
            </a:r>
            <a:r>
              <a:rPr sz="1200" b="1">
                <a:solidFill>
                  <a:schemeClr val="tx1"/>
                </a:solidFill>
                <a:latin typeface="Courier New"/>
                <a:ea typeface="+mn-ea"/>
              </a:rPr>
              <a:t>Execute</a:t>
            </a:r>
            <a:r>
              <a:rPr sz="1200">
                <a:solidFill>
                  <a:srgbClr val="000000"/>
                </a:solidFill>
              </a:rPr>
              <a:t>() </a:t>
            </a:r>
            <a:r>
              <a:rPr sz="1200">
                <a:solidFill>
                  <a:schemeClr val="tx1"/>
                </a:solidFill>
              </a:rPr>
              <a:t>{</a:t>
            </a:r>
            <a:endParaRPr sz="1200" dirty="0">
              <a:solidFill>
                <a:schemeClr val="tx1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   </a:t>
            </a:r>
            <a:r>
              <a:rPr sz="1200" dirty="0"/>
              <a:t> </a:t>
            </a:r>
            <a:r>
              <a:rPr sz="1200" dirty="0">
                <a:solidFill>
                  <a:srgbClr val="0000FF"/>
                </a:solidFill>
              </a:rPr>
              <a:t>foreach </a:t>
            </a:r>
            <a:r>
              <a:rPr sz="1200" dirty="0"/>
              <a:t>(</a:t>
            </a:r>
            <a:r>
              <a:rPr sz="1200" dirty="0" err="1">
                <a:solidFill>
                  <a:srgbClr val="2B91AF"/>
                </a:solidFill>
              </a:rPr>
              <a:t>ICommand</a:t>
            </a:r>
            <a:r>
              <a:rPr sz="1200" dirty="0"/>
              <a:t> c </a:t>
            </a:r>
            <a:r>
              <a:rPr sz="1200" dirty="0">
                <a:solidFill>
                  <a:srgbClr val="0000FF"/>
                </a:solidFill>
              </a:rPr>
              <a:t>in</a:t>
            </a:r>
            <a:r>
              <a:rPr sz="1200" dirty="0"/>
              <a:t> </a:t>
            </a:r>
            <a:r>
              <a:rPr sz="1200"/>
              <a:t>commands)</a:t>
            </a:r>
            <a:r>
              <a:rPr lang="cs-CZ" sz="1200">
                <a:solidFill>
                  <a:srgbClr val="000000"/>
                </a:solidFill>
              </a:rPr>
              <a:t> </a:t>
            </a:r>
            <a:r>
              <a:rPr lang="cs-CZ" sz="1200">
                <a:solidFill>
                  <a:schemeClr val="tx1"/>
                </a:solidFill>
              </a:rPr>
              <a:t>{</a:t>
            </a:r>
            <a:endParaRPr sz="1200" dirty="0">
              <a:solidFill>
                <a:schemeClr val="tx1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 dirty="0"/>
              <a:t>           </a:t>
            </a:r>
            <a:r>
              <a:rPr sz="1200" dirty="0"/>
              <a:t> </a:t>
            </a:r>
            <a:r>
              <a:rPr sz="1200" dirty="0" err="1"/>
              <a:t>c.</a:t>
            </a:r>
            <a:r>
              <a:rPr sz="1200" b="1" err="1">
                <a:solidFill>
                  <a:schemeClr val="tx1"/>
                </a:solidFill>
                <a:latin typeface="Courier New"/>
                <a:ea typeface="+mn-ea"/>
                <a:cs typeface="Courier New"/>
              </a:rPr>
              <a:t>Execute</a:t>
            </a:r>
            <a:r>
              <a:rPr sz="1200"/>
              <a:t>(); </a:t>
            </a:r>
            <a:endParaRPr lang="cs-CZ" sz="1200"/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/>
              <a:t>        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/>
              <a:t>   </a:t>
            </a:r>
            <a:r>
              <a:rPr sz="1200"/>
              <a:t> </a:t>
            </a:r>
            <a:r>
              <a:rPr sz="1200" dirty="0"/>
              <a:t>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</p:txBody>
      </p:sp>
      <p:sp>
        <p:nvSpPr>
          <p:cNvPr id="4" name="Zástupný obsah 2">
            <a:extLst>
              <a:ext uri="{FF2B5EF4-FFF2-40B4-BE49-F238E27FC236}">
                <a16:creationId xmlns:a16="http://schemas.microsoft.com/office/drawing/2014/main" id="{7DEBB143-FFDD-0B2B-0112-E36FFE613ACF}"/>
              </a:ext>
            </a:extLst>
          </p:cNvPr>
          <p:cNvSpPr txBox="1">
            <a:spLocks/>
          </p:cNvSpPr>
          <p:nvPr/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>
            <a:normAutofit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/>
              <a:t>Posloupnosti volání</a:t>
            </a:r>
          </a:p>
          <a:p>
            <a:r>
              <a:rPr lang="cs-CZ"/>
              <a:t>Založen na Composite pattern</a:t>
            </a:r>
          </a:p>
          <a:p>
            <a:r>
              <a:rPr lang="cs-CZ"/>
              <a:t>Umožňuje hierarchii Commandů</a:t>
            </a:r>
          </a:p>
        </p:txBody>
      </p:sp>
      <p:pic>
        <p:nvPicPr>
          <p:cNvPr id="5" name="image.png" descr="image.png">
            <a:extLst>
              <a:ext uri="{FF2B5EF4-FFF2-40B4-BE49-F238E27FC236}">
                <a16:creationId xmlns:a16="http://schemas.microsoft.com/office/drawing/2014/main" id="{0886DEC8-8D0D-6426-511B-1F5BF62ABA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171700"/>
            <a:ext cx="3771899" cy="24003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6929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759D72-6104-D6B2-821C-F600EEE91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Výhody a nevýhody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A4C36A-2083-C1FD-F311-4B3F950BB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/>
              <a:t>Výhody</a:t>
            </a:r>
          </a:p>
          <a:p>
            <a:pPr lvl="1"/>
            <a:r>
              <a:rPr lang="cs-CZ"/>
              <a:t>Oddělení odesílatele a vykonavatele</a:t>
            </a:r>
          </a:p>
          <a:p>
            <a:pPr lvl="1"/>
            <a:r>
              <a:rPr lang="cs-CZ"/>
              <a:t>Větší rozšiřitelnost</a:t>
            </a:r>
          </a:p>
          <a:p>
            <a:pPr lvl="1"/>
            <a:r>
              <a:rPr lang="cs-CZ"/>
              <a:t>Podpora undo/redo</a:t>
            </a:r>
          </a:p>
          <a:p>
            <a:pPr lvl="1"/>
            <a:r>
              <a:rPr lang="cs-CZ"/>
              <a:t>Makra (sekvence příkazů)</a:t>
            </a:r>
          </a:p>
          <a:p>
            <a:pPr lvl="1"/>
            <a:r>
              <a:rPr lang="cs-CZ"/>
              <a:t>Lepší testovatelnost</a:t>
            </a:r>
          </a:p>
          <a:p>
            <a:r>
              <a:rPr lang="cs-CZ"/>
              <a:t>Nevýhody</a:t>
            </a:r>
          </a:p>
          <a:p>
            <a:pPr lvl="1"/>
            <a:r>
              <a:rPr lang="cs-CZ"/>
              <a:t>Velký počet objektů a tříd</a:t>
            </a:r>
          </a:p>
          <a:p>
            <a:pPr lvl="1"/>
            <a:r>
              <a:rPr lang="cs-CZ"/>
              <a:t>Vyšší paměťová náročnost (undo)</a:t>
            </a:r>
          </a:p>
          <a:p>
            <a:pPr lvl="1"/>
            <a:r>
              <a:rPr lang="cs-CZ"/>
              <a:t>Může být zbytečný pro jednoduché operace</a:t>
            </a:r>
          </a:p>
        </p:txBody>
      </p:sp>
    </p:spTree>
    <p:extLst>
      <p:ext uri="{BB962C8B-B14F-4D97-AF65-F5344CB8AC3E}">
        <p14:creationId xmlns:p14="http://schemas.microsoft.com/office/powerpoint/2010/main" val="3687673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BF0364F-2450-EB09-2276-A4F641DEE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Podobné návrhové vzory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A9A0A3-E5BD-3986-E0F1-886F83793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Memento</a:t>
            </a:r>
          </a:p>
          <a:p>
            <a:pPr lvl="1"/>
            <a:r>
              <a:rPr lang="cs-CZ"/>
              <a:t>Uchovávají předchozí stav systému</a:t>
            </a:r>
          </a:p>
          <a:p>
            <a:r>
              <a:rPr lang="cs-CZ"/>
              <a:t>Composite</a:t>
            </a:r>
          </a:p>
          <a:p>
            <a:pPr lvl="1"/>
            <a:r>
              <a:rPr lang="cs-CZ"/>
              <a:t>Seskupování příkazů do složených operací</a:t>
            </a:r>
          </a:p>
          <a:p>
            <a:pPr lvl="1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4893024-0B80-E4BD-43EC-FBDD804432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4100" y="3962400"/>
            <a:ext cx="4495800" cy="260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76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ABAEB8-E929-6173-882C-EC61A4EEF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Použití Command patternu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7DD103-82E3-D6F6-7D72-60814F306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524000"/>
            <a:ext cx="7505700" cy="5004816"/>
          </a:xfrm>
        </p:spPr>
        <p:txBody>
          <a:bodyPr>
            <a:normAutofit/>
          </a:bodyPr>
          <a:lstStyle/>
          <a:p>
            <a:r>
              <a:rPr lang="cs-CZ"/>
              <a:t>Implementace akcí uživatele (click, klávesová zkratka, …)</a:t>
            </a:r>
          </a:p>
          <a:p>
            <a:pPr lvl="1"/>
            <a:r>
              <a:rPr lang="cs-CZ"/>
              <a:t>Jednotné zpracování různých druhů akcí</a:t>
            </a:r>
          </a:p>
          <a:p>
            <a:pPr lvl="1"/>
            <a:r>
              <a:rPr lang="cs-CZ"/>
              <a:t>Grafické frameworky, např. WPF a JavaFX</a:t>
            </a:r>
          </a:p>
          <a:p>
            <a:r>
              <a:rPr lang="cs-CZ"/>
              <a:t>programy s implementací undo/redo</a:t>
            </a:r>
          </a:p>
          <a:p>
            <a:pPr lvl="1"/>
            <a:r>
              <a:rPr lang="cs-CZ"/>
              <a:t>Když je paměťově náročné pamatovat si hodně stavů</a:t>
            </a:r>
          </a:p>
          <a:p>
            <a:pPr lvl="1"/>
            <a:r>
              <a:rPr lang="cs-CZ"/>
              <a:t>Photoshop, GIMP</a:t>
            </a:r>
          </a:p>
          <a:p>
            <a:r>
              <a:rPr lang="cs-CZ"/>
              <a:t>Command line a verzovací nástroje</a:t>
            </a:r>
          </a:p>
          <a:p>
            <a:pPr lvl="1"/>
            <a:r>
              <a:rPr lang="cs-CZ"/>
              <a:t>Naparsování příkazu a předání argumentů do konstruktoru</a:t>
            </a:r>
          </a:p>
          <a:p>
            <a:pPr lvl="1"/>
            <a:r>
              <a:rPr lang="cs-CZ"/>
              <a:t>Git</a:t>
            </a:r>
          </a:p>
          <a:p>
            <a:r>
              <a:rPr lang="cs-CZ"/>
              <a:t>Webové aplikace, databázové transakce</a:t>
            </a:r>
          </a:p>
          <a:p>
            <a:pPr lvl="1"/>
            <a:r>
              <a:rPr lang="cs-CZ"/>
              <a:t>Možnost jednotně ukládat a zpracovávat requesty</a:t>
            </a:r>
          </a:p>
          <a:p>
            <a:pPr lvl="1"/>
            <a:r>
              <a:rPr lang="cs-CZ"/>
              <a:t>ASP.NET, JSP, podobná struktura u SQL a Oracle</a:t>
            </a:r>
          </a:p>
          <a:p>
            <a:pPr lvl="1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2430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4A860F-EDA2-DCA0-35C8-5E7AD2EF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Prostor pro dotazy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AFCF3A1-7BCD-D61C-5C02-5BFD54183F5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30" y="2286000"/>
            <a:ext cx="573024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335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95CD7-50C4-EF3C-F8A9-EB277722B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C0330F-0F17-F87C-94B0-B8132EE54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Q&amp;A</a:t>
            </a:r>
          </a:p>
        </p:txBody>
      </p:sp>
      <p:sp>
        <p:nvSpPr>
          <p:cNvPr id="4" name="public interface ICommand…">
            <a:extLst>
              <a:ext uri="{FF2B5EF4-FFF2-40B4-BE49-F238E27FC236}">
                <a16:creationId xmlns:a16="http://schemas.microsoft.com/office/drawing/2014/main" id="{D4D7D84E-D576-899B-40A1-2762C9A09FFD}"/>
              </a:ext>
            </a:extLst>
          </p:cNvPr>
          <p:cNvSpPr txBox="1"/>
          <p:nvPr/>
        </p:nvSpPr>
        <p:spPr>
          <a:xfrm>
            <a:off x="1295400" y="2279124"/>
            <a:ext cx="40433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/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5D372DF4-E518-4842-013B-E0F8AE7328F1}"/>
              </a:ext>
            </a:extLst>
          </p:cNvPr>
          <p:cNvSpPr txBox="1">
            <a:spLocks/>
          </p:cNvSpPr>
          <p:nvPr/>
        </p:nvSpPr>
        <p:spPr>
          <a:xfrm>
            <a:off x="1028700" y="1638300"/>
            <a:ext cx="7620000" cy="3581400"/>
          </a:xfrm>
          <a:prstGeom prst="rect">
            <a:avLst/>
          </a:prstGeom>
        </p:spPr>
        <p:txBody>
          <a:bodyPr/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/>
              <a:t>Jak implementačně rozlišovat mezi lokálními příkazy a příkazy, které je nutné obsloužit na straně serveru</a:t>
            </a:r>
          </a:p>
          <a:p>
            <a:pPr lvl="1"/>
            <a:r>
              <a:rPr lang="cs-CZ"/>
              <a:t>Hierarchie příkazů =&gt; IServerCommand : Icommand</a:t>
            </a:r>
          </a:p>
          <a:p>
            <a:pPr lvl="1"/>
            <a:endParaRPr lang="cs-CZ"/>
          </a:p>
          <a:p>
            <a:pPr lvl="1"/>
            <a:r>
              <a:rPr lang="cs-CZ"/>
              <a:t>Změna cílového Receiveru =&gt; ServerReceiver/LocalReceiver</a:t>
            </a:r>
          </a:p>
          <a:p>
            <a:pPr lvl="1"/>
            <a:endParaRPr lang="cs-CZ"/>
          </a:p>
          <a:p>
            <a:pPr lvl="1"/>
            <a:r>
              <a:rPr lang="cs-CZ"/>
              <a:t>Jedna (podle mě) docela elegantní implementace viz další slide</a:t>
            </a:r>
          </a:p>
        </p:txBody>
      </p:sp>
    </p:spTree>
    <p:extLst>
      <p:ext uri="{BB962C8B-B14F-4D97-AF65-F5344CB8AC3E}">
        <p14:creationId xmlns:p14="http://schemas.microsoft.com/office/powerpoint/2010/main" val="361792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A3D69-621A-CD1D-558D-EED308C66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6A8BAD-01D2-A1DC-CD70-959307ED2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Q&amp;A – implementace kódu z minulého slidu</a:t>
            </a:r>
          </a:p>
        </p:txBody>
      </p:sp>
      <p:sp>
        <p:nvSpPr>
          <p:cNvPr id="4" name="public interface ICommand…">
            <a:extLst>
              <a:ext uri="{FF2B5EF4-FFF2-40B4-BE49-F238E27FC236}">
                <a16:creationId xmlns:a16="http://schemas.microsoft.com/office/drawing/2014/main" id="{F0085874-0057-673B-28CB-0B50B338CB78}"/>
              </a:ext>
            </a:extLst>
          </p:cNvPr>
          <p:cNvSpPr txBox="1"/>
          <p:nvPr/>
        </p:nvSpPr>
        <p:spPr>
          <a:xfrm>
            <a:off x="1295400" y="2279124"/>
            <a:ext cx="40433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/>
          </a:p>
        </p:txBody>
      </p:sp>
      <p:sp>
        <p:nvSpPr>
          <p:cNvPr id="3" name="class MacroCommand : ICommand…">
            <a:extLst>
              <a:ext uri="{FF2B5EF4-FFF2-40B4-BE49-F238E27FC236}">
                <a16:creationId xmlns:a16="http://schemas.microsoft.com/office/drawing/2014/main" id="{34E8A474-EBA1-F54D-30FC-B729EFA81C04}"/>
              </a:ext>
            </a:extLst>
          </p:cNvPr>
          <p:cNvSpPr txBox="1"/>
          <p:nvPr/>
        </p:nvSpPr>
        <p:spPr>
          <a:xfrm>
            <a:off x="1143000" y="2177796"/>
            <a:ext cx="6484146" cy="41353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6000" tIns="36000" rIns="36000" bIns="3600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rgbClr val="0000FF"/>
                </a:solidFill>
              </a:rPr>
              <a:t>interface</a:t>
            </a:r>
            <a:r>
              <a:rPr lang="cs-CZ" sz="1200">
                <a:solidFill>
                  <a:schemeClr val="tx2"/>
                </a:solidFill>
              </a:rPr>
              <a:t> </a:t>
            </a:r>
            <a:r>
              <a:rPr lang="cs-CZ" sz="1200">
                <a:solidFill>
                  <a:srgbClr val="2B91AF"/>
                </a:solidFill>
              </a:rPr>
              <a:t>ICommand</a:t>
            </a:r>
            <a:r>
              <a:rPr lang="cs-CZ" sz="1200">
                <a:solidFill>
                  <a:schemeClr val="tx2"/>
                </a:solidFill>
              </a:rPr>
              <a:t>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    </a:t>
            </a:r>
            <a:r>
              <a:rPr lang="cs-CZ" sz="1200">
                <a:solidFill>
                  <a:srgbClr val="0000FF"/>
                </a:solidFill>
              </a:rPr>
              <a:t>void</a:t>
            </a:r>
            <a:r>
              <a:rPr lang="cs-CZ" sz="1200">
                <a:solidFill>
                  <a:schemeClr val="tx2"/>
                </a:solidFill>
              </a:rPr>
              <a:t> Execute();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 sz="1200">
              <a:solidFill>
                <a:schemeClr val="tx2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 sz="1200">
              <a:solidFill>
                <a:schemeClr val="tx2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rgbClr val="0000FF"/>
                </a:solidFill>
              </a:rPr>
              <a:t>interface</a:t>
            </a:r>
            <a:r>
              <a:rPr lang="cs-CZ" sz="1200">
                <a:solidFill>
                  <a:schemeClr val="tx2"/>
                </a:solidFill>
              </a:rPr>
              <a:t> </a:t>
            </a:r>
            <a:r>
              <a:rPr lang="cs-CZ" sz="1200">
                <a:solidFill>
                  <a:srgbClr val="2B91AF"/>
                </a:solidFill>
              </a:rPr>
              <a:t>IDualCommand</a:t>
            </a:r>
            <a:r>
              <a:rPr lang="cs-CZ" sz="1200">
                <a:solidFill>
                  <a:schemeClr val="tx2"/>
                </a:solidFill>
              </a:rPr>
              <a:t>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    </a:t>
            </a:r>
            <a:r>
              <a:rPr lang="cs-CZ" sz="1200">
                <a:solidFill>
                  <a:srgbClr val="0000FF"/>
                </a:solidFill>
              </a:rPr>
              <a:t>void</a:t>
            </a:r>
            <a:r>
              <a:rPr lang="cs-CZ" sz="1200">
                <a:solidFill>
                  <a:schemeClr val="tx2"/>
                </a:solidFill>
              </a:rPr>
              <a:t> ExecuteLocal();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    </a:t>
            </a:r>
            <a:r>
              <a:rPr lang="cs-CZ" sz="1200">
                <a:solidFill>
                  <a:srgbClr val="0000FF"/>
                </a:solidFill>
              </a:rPr>
              <a:t>void</a:t>
            </a:r>
            <a:r>
              <a:rPr lang="cs-CZ" sz="1200">
                <a:solidFill>
                  <a:schemeClr val="tx2"/>
                </a:solidFill>
              </a:rPr>
              <a:t> ExecuteServer();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 sz="1200">
              <a:solidFill>
                <a:schemeClr val="tx2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accent1">
                    <a:lumMod val="75000"/>
                  </a:schemeClr>
                </a:solidFill>
              </a:rPr>
              <a:t>// syntaxe s main constructorem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rgbClr val="0000FF"/>
                </a:solidFill>
              </a:rPr>
              <a:t>class</a:t>
            </a:r>
            <a:r>
              <a:rPr lang="cs-CZ" sz="1200">
                <a:solidFill>
                  <a:schemeClr val="tx2"/>
                </a:solidFill>
              </a:rPr>
              <a:t> IServerCommand(</a:t>
            </a:r>
            <a:r>
              <a:rPr lang="cs-CZ" sz="1200">
                <a:solidFill>
                  <a:srgbClr val="2B91AF"/>
                </a:solidFill>
              </a:rPr>
              <a:t>IDualCommand</a:t>
            </a:r>
            <a:r>
              <a:rPr lang="cs-CZ" sz="1200">
                <a:solidFill>
                  <a:schemeClr val="tx2"/>
                </a:solidFill>
              </a:rPr>
              <a:t> dualCommand) : </a:t>
            </a:r>
            <a:r>
              <a:rPr lang="cs-CZ" sz="1200">
                <a:solidFill>
                  <a:srgbClr val="2B91AF"/>
                </a:solidFill>
              </a:rPr>
              <a:t>ICommand</a:t>
            </a:r>
            <a:r>
              <a:rPr lang="cs-CZ" sz="1200">
                <a:solidFill>
                  <a:schemeClr val="tx2"/>
                </a:solidFill>
              </a:rPr>
              <a:t>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    </a:t>
            </a:r>
            <a:r>
              <a:rPr lang="cs-CZ" sz="1200">
                <a:solidFill>
                  <a:srgbClr val="0000FF"/>
                </a:solidFill>
              </a:rPr>
              <a:t>void</a:t>
            </a:r>
            <a:r>
              <a:rPr lang="cs-CZ" sz="1200">
                <a:solidFill>
                  <a:schemeClr val="tx2"/>
                </a:solidFill>
              </a:rPr>
              <a:t> Execute() {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        dualCommand.ExecuteServer();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    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tx2"/>
                </a:solidFill>
              </a:rPr>
              <a:t>}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 sz="1200">
              <a:solidFill>
                <a:schemeClr val="tx2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 sz="1200">
              <a:solidFill>
                <a:schemeClr val="tx2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chemeClr val="accent1">
                    <a:lumMod val="75000"/>
                  </a:schemeClr>
                </a:solidFill>
              </a:rPr>
              <a:t>// tvorba objektu a následné volání</a:t>
            </a:r>
            <a:endParaRPr lang="en-US" sz="1200">
              <a:solidFill>
                <a:schemeClr val="tx2"/>
              </a:solidFill>
            </a:endParaRP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>
                <a:solidFill>
                  <a:srgbClr val="2B91AF"/>
                </a:solidFill>
              </a:rPr>
              <a:t>IDualCommand</a:t>
            </a:r>
            <a:r>
              <a:rPr lang="en-US" sz="1200">
                <a:solidFill>
                  <a:schemeClr val="tx2"/>
                </a:solidFill>
              </a:rPr>
              <a:t> dc</a:t>
            </a:r>
            <a:r>
              <a:rPr lang="cs-CZ" sz="1200">
                <a:solidFill>
                  <a:schemeClr val="tx2"/>
                </a:solidFill>
              </a:rPr>
              <a:t> = </a:t>
            </a:r>
            <a:r>
              <a:rPr lang="cs-CZ" sz="1200">
                <a:solidFill>
                  <a:srgbClr val="0000FF"/>
                </a:solidFill>
              </a:rPr>
              <a:t>new</a:t>
            </a:r>
            <a:r>
              <a:rPr lang="cs-CZ" sz="1200">
                <a:solidFill>
                  <a:schemeClr val="tx2"/>
                </a:solidFill>
              </a:rPr>
              <a:t> </a:t>
            </a:r>
            <a:r>
              <a:rPr lang="cs-CZ" sz="1200">
                <a:solidFill>
                  <a:srgbClr val="2B91AF"/>
                </a:solidFill>
              </a:rPr>
              <a:t>ConcreteDualCommand</a:t>
            </a:r>
            <a:r>
              <a:rPr lang="cs-CZ" sz="1200">
                <a:solidFill>
                  <a:schemeClr val="tx2"/>
                </a:solidFill>
              </a:rPr>
              <a:t>()</a:t>
            </a:r>
            <a:r>
              <a:rPr lang="en-US" sz="1200">
                <a:solidFill>
                  <a:schemeClr val="tx2"/>
                </a:solidFill>
              </a:rPr>
              <a:t>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>
                <a:solidFill>
                  <a:srgbClr val="2B91AF"/>
                </a:solidFill>
              </a:rPr>
              <a:t>ICommand</a:t>
            </a:r>
            <a:r>
              <a:rPr lang="en-US" sz="1200">
                <a:solidFill>
                  <a:schemeClr val="tx2"/>
                </a:solidFill>
              </a:rPr>
              <a:t> sc = </a:t>
            </a:r>
            <a:r>
              <a:rPr lang="en-US" sz="1200">
                <a:solidFill>
                  <a:srgbClr val="0000FF"/>
                </a:solidFill>
              </a:rPr>
              <a:t>new</a:t>
            </a:r>
            <a:r>
              <a:rPr lang="en-US" sz="1200">
                <a:solidFill>
                  <a:schemeClr val="tx2"/>
                </a:solidFill>
              </a:rPr>
              <a:t> </a:t>
            </a:r>
            <a:r>
              <a:rPr lang="en-US" sz="1200">
                <a:solidFill>
                  <a:srgbClr val="2B91AF"/>
                </a:solidFill>
              </a:rPr>
              <a:t>IServerCommand</a:t>
            </a:r>
            <a:r>
              <a:rPr lang="en-US" sz="1200">
                <a:solidFill>
                  <a:schemeClr val="tx2"/>
                </a:solidFill>
              </a:rPr>
              <a:t>(c);</a:t>
            </a:r>
          </a:p>
          <a:p>
            <a:pPr defTabSz="457200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4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en-US" sz="1200">
                <a:solidFill>
                  <a:schemeClr val="tx2"/>
                </a:solidFill>
              </a:rPr>
              <a:t>c. Execute</a:t>
            </a:r>
            <a:r>
              <a:rPr lang="cs-CZ" sz="1200">
                <a:solidFill>
                  <a:schemeClr val="tx2"/>
                </a:solidFill>
              </a:rPr>
              <a:t>();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2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5BDC5B-74EF-A77D-DA26-88D66DA7A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Motivační příklad</a:t>
            </a:r>
          </a:p>
        </p:txBody>
      </p:sp>
      <p:pic>
        <p:nvPicPr>
          <p:cNvPr id="5" name="form_done.png" descr="form_done.png">
            <a:extLst>
              <a:ext uri="{FF2B5EF4-FFF2-40B4-BE49-F238E27FC236}">
                <a16:creationId xmlns:a16="http://schemas.microsoft.com/office/drawing/2014/main" id="{431B4BDE-BF84-92B2-B0A7-38EA1FE4706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696457"/>
            <a:ext cx="3340608" cy="298984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public void CheckAction(string action) {…">
            <a:extLst>
              <a:ext uri="{FF2B5EF4-FFF2-40B4-BE49-F238E27FC236}">
                <a16:creationId xmlns:a16="http://schemas.microsoft.com/office/drawing/2014/main" id="{0BEAB989-A6E9-3D53-1266-CA0A6B404B01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4369308" y="1385694"/>
            <a:ext cx="4419600" cy="3736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36000" rIns="36000" bIns="36000">
            <a:spAutoFit/>
          </a:bodyPr>
          <a:lstStyle/>
          <a:p>
            <a:pPr marL="0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>
                <a:solidFill>
                  <a:srgbClr val="0000FF"/>
                </a:solidFill>
              </a:rPr>
              <a:t>public</a:t>
            </a:r>
            <a:r>
              <a:rPr sz="1200"/>
              <a:t> </a:t>
            </a:r>
            <a:r>
              <a:rPr sz="1200" dirty="0">
                <a:solidFill>
                  <a:srgbClr val="0000FF"/>
                </a:solidFill>
              </a:rPr>
              <a:t>void </a:t>
            </a:r>
            <a:r>
              <a:rPr sz="1200" dirty="0" err="1">
                <a:solidFill>
                  <a:srgbClr val="0000FF"/>
                </a:solidFill>
              </a:rPr>
              <a:t>CheckAction</a:t>
            </a:r>
            <a:r>
              <a:rPr sz="1200" dirty="0"/>
              <a:t>(</a:t>
            </a:r>
            <a:r>
              <a:rPr sz="1200" dirty="0">
                <a:solidFill>
                  <a:srgbClr val="2B91AF"/>
                </a:solidFill>
              </a:rPr>
              <a:t>string </a:t>
            </a:r>
            <a:r>
              <a:rPr sz="1200" dirty="0"/>
              <a:t>action) {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>
                <a:solidFill>
                  <a:srgbClr val="0000FF"/>
                </a:solidFill>
              </a:rPr>
              <a:t>if </a:t>
            </a:r>
            <a:r>
              <a:rPr sz="1200" dirty="0"/>
              <a:t>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New"</a:t>
            </a:r>
            <a:r>
              <a:rPr sz="1200"/>
              <a:t>)</a:t>
            </a:r>
            <a:r>
              <a:rPr lang="cs-CZ" sz="1200"/>
              <a:t> </a:t>
            </a:r>
            <a:r>
              <a:rPr sz="1200"/>
              <a:t>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new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>
                <a:solidFill>
                  <a:srgbClr val="0000FF"/>
                </a:solidFill>
              </a:rPr>
              <a:t>else if</a:t>
            </a:r>
            <a:r>
              <a:rPr sz="1200" dirty="0"/>
              <a:t> 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"Open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/>
              <a:t>) 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open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457200" lvl="1" indent="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>
                <a:solidFill>
                  <a:srgbClr val="0000FF"/>
                </a:solidFill>
              </a:rPr>
              <a:t>else if</a:t>
            </a:r>
            <a:r>
              <a:rPr sz="1200" dirty="0"/>
              <a:t> 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"Save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/>
              <a:t>) 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save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lang="cs-CZ" sz="1200">
                <a:solidFill>
                  <a:srgbClr val="0000FF"/>
                </a:solidFill>
              </a:rPr>
              <a:t>e</a:t>
            </a:r>
            <a:r>
              <a:rPr sz="1200">
                <a:solidFill>
                  <a:srgbClr val="0000FF"/>
                </a:solidFill>
              </a:rPr>
              <a:t>lse</a:t>
            </a:r>
            <a:r>
              <a:rPr lang="cs-CZ" sz="1200">
                <a:solidFill>
                  <a:srgbClr val="0000FF"/>
                </a:solidFill>
              </a:rPr>
              <a:t> if</a:t>
            </a:r>
            <a:r>
              <a:rPr sz="1200"/>
              <a:t> </a:t>
            </a:r>
            <a:r>
              <a:rPr sz="1200" dirty="0"/>
              <a:t>(action == </a:t>
            </a:r>
            <a:r>
              <a:rPr sz="1200" dirty="0">
                <a:solidFill>
                  <a:schemeClr val="accent6">
                    <a:lumMod val="50000"/>
                  </a:schemeClr>
                </a:solidFill>
              </a:rPr>
              <a:t>"</a:t>
            </a:r>
            <a:r>
              <a:rPr sz="1200">
                <a:solidFill>
                  <a:schemeClr val="accent6">
                    <a:lumMod val="50000"/>
                  </a:schemeClr>
                </a:solidFill>
              </a:rPr>
              <a:t>Quit"</a:t>
            </a:r>
            <a:r>
              <a:rPr sz="1200"/>
              <a:t>)</a:t>
            </a:r>
            <a:r>
              <a:rPr lang="cs-CZ" sz="1200"/>
              <a:t> </a:t>
            </a:r>
            <a:r>
              <a:rPr sz="1200"/>
              <a:t>{</a:t>
            </a:r>
            <a:endParaRPr sz="1200" dirty="0"/>
          </a:p>
          <a:p>
            <a:pPr marL="914400" lvl="2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i="1" dirty="0">
                <a:solidFill>
                  <a:srgbClr val="008000"/>
                </a:solidFill>
              </a:rPr>
              <a:t>// handle action for quit command</a:t>
            </a:r>
          </a:p>
          <a:p>
            <a:pPr marL="457200" lvl="1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 dirty="0"/>
              <a:t>}</a:t>
            </a:r>
          </a:p>
          <a:p>
            <a:pPr marL="0" indent="0" defTabSz="457200"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sz="1200"/>
              <a:t>}</a:t>
            </a:r>
            <a:endParaRPr sz="12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3D3BCB-9819-A3AC-9C4A-271B8CA26570}"/>
              </a:ext>
            </a:extLst>
          </p:cNvPr>
          <p:cNvSpPr txBox="1">
            <a:spLocks/>
          </p:cNvSpPr>
          <p:nvPr/>
        </p:nvSpPr>
        <p:spPr>
          <a:xfrm>
            <a:off x="1993811" y="5676900"/>
            <a:ext cx="5270677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/>
              <a:t>Porušení principu otevřenosti a uzavřenosti</a:t>
            </a:r>
          </a:p>
          <a:p>
            <a:r>
              <a:rPr lang="cs-CZ"/>
              <a:t>Porušení principu single responsibility</a:t>
            </a:r>
          </a:p>
          <a:p>
            <a:endParaRPr lang="cs-CZ"/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336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AF8AF1-7535-0B9C-D7FB-AB8B2B6FE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194280"/>
            <a:ext cx="7200900" cy="720120"/>
          </a:xfrm>
        </p:spPr>
        <p:txBody>
          <a:bodyPr>
            <a:normAutofit/>
          </a:bodyPr>
          <a:lstStyle/>
          <a:p>
            <a:r>
              <a:rPr lang="cs-CZ"/>
              <a:t>Motivační příklad</a:t>
            </a:r>
          </a:p>
        </p:txBody>
      </p:sp>
      <p:sp>
        <p:nvSpPr>
          <p:cNvPr id="7" name="public interface ICommand…">
            <a:extLst>
              <a:ext uri="{FF2B5EF4-FFF2-40B4-BE49-F238E27FC236}">
                <a16:creationId xmlns:a16="http://schemas.microsoft.com/office/drawing/2014/main" id="{E006E353-2810-B815-F658-0C462F7CD14B}"/>
              </a:ext>
            </a:extLst>
          </p:cNvPr>
          <p:cNvSpPr txBox="1"/>
          <p:nvPr/>
        </p:nvSpPr>
        <p:spPr>
          <a:xfrm>
            <a:off x="5024437" y="2894270"/>
            <a:ext cx="404336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7B2730AD-074C-A191-708D-786A3C995F68}"/>
              </a:ext>
            </a:extLst>
          </p:cNvPr>
          <p:cNvCxnSpPr/>
          <p:nvPr/>
        </p:nvCxnSpPr>
        <p:spPr>
          <a:xfrm>
            <a:off x="4724400" y="1066800"/>
            <a:ext cx="0" cy="541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3BB66F1C-C0FC-B192-E50F-56D385099BB9}"/>
              </a:ext>
            </a:extLst>
          </p:cNvPr>
          <p:cNvCxnSpPr>
            <a:cxnSpLocks/>
          </p:cNvCxnSpPr>
          <p:nvPr/>
        </p:nvCxnSpPr>
        <p:spPr>
          <a:xfrm>
            <a:off x="609600" y="3657600"/>
            <a:ext cx="8330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84B82631-9BF2-6633-3055-9F805AED1C90}"/>
              </a:ext>
            </a:extLst>
          </p:cNvPr>
          <p:cNvCxnSpPr/>
          <p:nvPr/>
        </p:nvCxnSpPr>
        <p:spPr>
          <a:xfrm>
            <a:off x="4724400" y="2667000"/>
            <a:ext cx="42158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ublic interface ICommand…">
            <a:extLst>
              <a:ext uri="{FF2B5EF4-FFF2-40B4-BE49-F238E27FC236}">
                <a16:creationId xmlns:a16="http://schemas.microsoft.com/office/drawing/2014/main" id="{8DE0FEFB-278F-113B-57FD-F6D27EE75503}"/>
              </a:ext>
            </a:extLst>
          </p:cNvPr>
          <p:cNvSpPr txBox="1"/>
          <p:nvPr/>
        </p:nvSpPr>
        <p:spPr>
          <a:xfrm>
            <a:off x="600075" y="1164968"/>
            <a:ext cx="4215823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Program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[] args)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document =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saveCommand =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(document);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menuItem =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(saveCommand);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0" name="public interface ICommand…">
            <a:extLst>
              <a:ext uri="{FF2B5EF4-FFF2-40B4-BE49-F238E27FC236}">
                <a16:creationId xmlns:a16="http://schemas.microsoft.com/office/drawing/2014/main" id="{9AF12EE6-9521-180A-7689-C750E68948C5}"/>
              </a:ext>
            </a:extLst>
          </p:cNvPr>
          <p:cNvSpPr txBox="1"/>
          <p:nvPr/>
        </p:nvSpPr>
        <p:spPr>
          <a:xfrm>
            <a:off x="645319" y="3960499"/>
            <a:ext cx="4043363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_command;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MenuItem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command)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_command = command;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Click()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_command.Execute();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1" name="public interface ICommand…">
            <a:extLst>
              <a:ext uri="{FF2B5EF4-FFF2-40B4-BE49-F238E27FC236}">
                <a16:creationId xmlns:a16="http://schemas.microsoft.com/office/drawing/2014/main" id="{1F202695-AB97-78B4-AA4F-642E6541E0F0}"/>
              </a:ext>
            </a:extLst>
          </p:cNvPr>
          <p:cNvSpPr txBox="1"/>
          <p:nvPr/>
        </p:nvSpPr>
        <p:spPr>
          <a:xfrm>
            <a:off x="5024437" y="1118801"/>
            <a:ext cx="4043363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Save()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Console.WriteLine</a:t>
            </a:r>
            <a:r>
              <a:rPr lang="cs-CZ" sz="1200" b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("Document has</a:t>
            </a:r>
          </a:p>
          <a:p>
            <a:r>
              <a:rPr lang="cs-CZ" sz="1200" b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			been saved."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2" name="public interface ICommand…">
            <a:extLst>
              <a:ext uri="{FF2B5EF4-FFF2-40B4-BE49-F238E27FC236}">
                <a16:creationId xmlns:a16="http://schemas.microsoft.com/office/drawing/2014/main" id="{534CE88B-D65E-D27A-BC21-54284F2A165A}"/>
              </a:ext>
            </a:extLst>
          </p:cNvPr>
          <p:cNvSpPr txBox="1"/>
          <p:nvPr/>
        </p:nvSpPr>
        <p:spPr>
          <a:xfrm>
            <a:off x="5024437" y="4005471"/>
            <a:ext cx="4220080" cy="21236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Document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_document;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(Document document)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_document = document;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endParaRPr lang="cs-CZ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Execute()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_document.Save();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882636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D3B0F5-F94B-4C23-1613-08E971AAD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Objektové schéma</a:t>
            </a:r>
          </a:p>
        </p:txBody>
      </p:sp>
      <p:pic>
        <p:nvPicPr>
          <p:cNvPr id="3" name="C:\Users\matej\Desktop\patterns\hires\Pictures\command.gif">
            <a:extLst>
              <a:ext uri="{FF2B5EF4-FFF2-40B4-BE49-F238E27FC236}">
                <a16:creationId xmlns:a16="http://schemas.microsoft.com/office/drawing/2014/main" id="{6B2FF169-52D9-485C-9F89-76DD4C1BC4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8700" y="2514600"/>
            <a:ext cx="7802592" cy="2743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4431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1BB7CFC-C6B5-2C45-74F6-98E9B4DF3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Popis schématu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A97DA7E-4F3E-B1A0-3F8C-FA97ACA7E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4100290"/>
          </a:xfrm>
        </p:spPr>
        <p:txBody>
          <a:bodyPr>
            <a:normAutofit fontScale="92500" lnSpcReduction="20000"/>
          </a:bodyPr>
          <a:lstStyle/>
          <a:p>
            <a:r>
              <a:rPr lang="cs-CZ"/>
              <a:t>Command</a:t>
            </a:r>
          </a:p>
          <a:p>
            <a:pPr lvl="1"/>
            <a:r>
              <a:rPr lang="cs-CZ"/>
              <a:t>Definuje společný interface pro všechny příkazy</a:t>
            </a:r>
          </a:p>
          <a:p>
            <a:r>
              <a:rPr lang="cs-CZ"/>
              <a:t>ConcreteCommand</a:t>
            </a:r>
          </a:p>
          <a:p>
            <a:pPr lvl="1"/>
            <a:r>
              <a:rPr lang="cs-CZ"/>
              <a:t>Konkrétní implementace Command</a:t>
            </a:r>
          </a:p>
          <a:p>
            <a:pPr lvl="1"/>
            <a:r>
              <a:rPr lang="cs-CZ"/>
              <a:t>Volá Receiver</a:t>
            </a:r>
          </a:p>
          <a:p>
            <a:r>
              <a:rPr lang="cs-CZ"/>
              <a:t>Receiver</a:t>
            </a:r>
          </a:p>
          <a:p>
            <a:pPr lvl="1"/>
            <a:r>
              <a:rPr lang="cs-CZ"/>
              <a:t>Třída vykonávající příkaz nebo na níž je příkaz prováděn</a:t>
            </a:r>
          </a:p>
          <a:p>
            <a:r>
              <a:rPr lang="cs-CZ"/>
              <a:t>Client</a:t>
            </a:r>
          </a:p>
          <a:p>
            <a:pPr lvl="1"/>
            <a:r>
              <a:rPr lang="cs-CZ"/>
              <a:t>Vytváří ConcreteCommand a nastavuje jeho Receiver</a:t>
            </a:r>
          </a:p>
          <a:p>
            <a:r>
              <a:rPr lang="cs-CZ"/>
              <a:t>Invoker</a:t>
            </a:r>
          </a:p>
          <a:p>
            <a:pPr lvl="1"/>
            <a:r>
              <a:rPr lang="cs-CZ"/>
              <a:t>Spouští jednotlivé ConcreteCommand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93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8B5CB5-68CC-A80B-A96B-1FE965E19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Časový diagram</a:t>
            </a:r>
          </a:p>
        </p:txBody>
      </p:sp>
      <p:pic>
        <p:nvPicPr>
          <p:cNvPr id="4" name="image.png" descr="image.png">
            <a:extLst>
              <a:ext uri="{FF2B5EF4-FFF2-40B4-BE49-F238E27FC236}">
                <a16:creationId xmlns:a16="http://schemas.microsoft.com/office/drawing/2014/main" id="{058EA198-8F85-7A89-29F4-E884926BE4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6148" y="2171700"/>
            <a:ext cx="6306003" cy="350519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711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93D97C6-63EF-4CA6-B01D-25E2772DC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198B864-359C-9612-57A0-44AF8B752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5618" y="685800"/>
            <a:ext cx="4632582" cy="1485900"/>
          </a:xfrm>
        </p:spPr>
        <p:txBody>
          <a:bodyPr>
            <a:normAutofit/>
          </a:bodyPr>
          <a:lstStyle/>
          <a:p>
            <a:r>
              <a:rPr lang="cs-CZ"/>
              <a:t>Smart home příklad</a:t>
            </a:r>
          </a:p>
        </p:txBody>
      </p:sp>
      <p:pic>
        <p:nvPicPr>
          <p:cNvPr id="4" name="switch-interruptor-homekit-nunca-usado-lampada-philips-hue-D_NQ_NP_134905-MLB25090615291_102016-F.jpg" descr="switch-interruptor-homekit-nunca-usado-lampada-philips-hue-D_NQ_NP_134905-MLB25090615291_102016-F.jpg">
            <a:extLst>
              <a:ext uri="{FF2B5EF4-FFF2-40B4-BE49-F238E27FC236}">
                <a16:creationId xmlns:a16="http://schemas.microsoft.com/office/drawing/2014/main" id="{64A914E5-8415-6D2A-9BF7-A10D0CA6D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07" y="1526951"/>
            <a:ext cx="2320041" cy="380334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DA4A40B-EDCE-42FC-B189-AEFB4F82E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0158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cs-CZ"/>
          </a:p>
        </p:txBody>
      </p:sp>
      <p:sp>
        <p:nvSpPr>
          <p:cNvPr id="22" name="Content Placeholder 7">
            <a:extLst>
              <a:ext uri="{FF2B5EF4-FFF2-40B4-BE49-F238E27FC236}">
                <a16:creationId xmlns:a16="http://schemas.microsoft.com/office/drawing/2014/main" id="{E6673AA9-1AC9-B60C-7BBE-B8E1CE2DD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618" y="2286000"/>
            <a:ext cx="4632582" cy="3581400"/>
          </a:xfrm>
        </p:spPr>
        <p:txBody>
          <a:bodyPr>
            <a:normAutofit/>
          </a:bodyPr>
          <a:lstStyle/>
          <a:p>
            <a:r>
              <a:rPr lang="cs-CZ"/>
              <a:t>Máme ovladač a chceme jeho tlačítkům přiřadit různé akce</a:t>
            </a:r>
          </a:p>
          <a:p>
            <a:r>
              <a:rPr lang="cs-CZ"/>
              <a:t>Chceme aby byl kód snadno rozšiřitelný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78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C32E42-EAC7-3974-BB25-634C5E88F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311105"/>
            <a:ext cx="5067300" cy="762000"/>
          </a:xfrm>
        </p:spPr>
        <p:txBody>
          <a:bodyPr/>
          <a:lstStyle/>
          <a:p>
            <a:r>
              <a:rPr lang="cs-CZ"/>
              <a:t>Smart home příklad</a:t>
            </a:r>
          </a:p>
        </p:txBody>
      </p:sp>
      <p:sp>
        <p:nvSpPr>
          <p:cNvPr id="4" name="class Light…">
            <a:extLst>
              <a:ext uri="{FF2B5EF4-FFF2-40B4-BE49-F238E27FC236}">
                <a16:creationId xmlns:a16="http://schemas.microsoft.com/office/drawing/2014/main" id="{5A7361A8-E5FE-F1F1-11EF-31D5898FFDAC}"/>
              </a:ext>
            </a:extLst>
          </p:cNvPr>
          <p:cNvSpPr txBox="1"/>
          <p:nvPr/>
        </p:nvSpPr>
        <p:spPr>
          <a:xfrm>
            <a:off x="667767" y="1167738"/>
            <a:ext cx="4286251" cy="210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void </a:t>
            </a:r>
            <a:r>
              <a:rPr kumimoji="0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TurnOn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WriteLine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("Light on"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void </a:t>
            </a:r>
            <a:r>
              <a:rPr kumimoji="0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TurnOff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WriteLine(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"Light off"</a:t>
            </a: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8ABD589-EA94-CB80-2458-743FBF59C62A}"/>
              </a:ext>
            </a:extLst>
          </p:cNvPr>
          <p:cNvSpPr txBox="1"/>
          <p:nvPr/>
        </p:nvSpPr>
        <p:spPr>
          <a:xfrm>
            <a:off x="667768" y="3315243"/>
            <a:ext cx="4480275" cy="30469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Switch</a:t>
            </a:r>
            <a:r>
              <a:rPr kumimoji="0" lang="cs-CZ" sz="1200" b="1" i="0" u="none" strike="noStrike" kern="0" cap="none" spc="0" normalizeH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private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onCommand, offCommand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Switch(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on,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off) 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onCommand = on;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offCommand = off;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OnButton()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onCommand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.Execute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OffButton()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offCommand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.Execute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  <a:endParaRPr kumimoji="0" lang="cs-CZ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8817E56-1949-9577-6656-78E933279E3E}"/>
              </a:ext>
            </a:extLst>
          </p:cNvPr>
          <p:cNvSpPr txBox="1"/>
          <p:nvPr/>
        </p:nvSpPr>
        <p:spPr>
          <a:xfrm>
            <a:off x="5290307" y="2149021"/>
            <a:ext cx="3904272" cy="47089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LightOnCommand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: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private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LightOnCommand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=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myLight.TurnOn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class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LightOffCommand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: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private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LightOffCommand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=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light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endParaRPr kumimoji="0" lang="cs-CZ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void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Execute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 {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    </a:t>
            </a:r>
            <a:r>
              <a:rPr kumimoji="0" lang="cs-CZ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myLight.TurnOff</a:t>
            </a: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}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  <a:p>
            <a: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public interface ICommand…">
            <a:extLst>
              <a:ext uri="{FF2B5EF4-FFF2-40B4-BE49-F238E27FC236}">
                <a16:creationId xmlns:a16="http://schemas.microsoft.com/office/drawing/2014/main" id="{152EA471-8E12-F8D5-A658-25DA92EBB724}"/>
              </a:ext>
            </a:extLst>
          </p:cNvPr>
          <p:cNvSpPr txBox="1"/>
          <p:nvPr/>
        </p:nvSpPr>
        <p:spPr>
          <a:xfrm>
            <a:off x="5410200" y="1295400"/>
            <a:ext cx="404336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public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interface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2B91AF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ICommand </a:t>
            </a:r>
            <a:r>
              <a:rPr kumimoji="0" sz="1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{</a:t>
            </a: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 New"/>
              <a:cs typeface="Courier New"/>
              <a:sym typeface="Courier New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    void Execute();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>
                <a:latin typeface="Courier New"/>
                <a:ea typeface="Courier New"/>
                <a:cs typeface="Courier New"/>
                <a:sym typeface="Courier New"/>
              </a:defRPr>
            </a:pPr>
            <a:r>
              <a:rPr kumimoji="0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/>
                <a:cs typeface="Courier New"/>
                <a:sym typeface="Courier New"/>
              </a:rPr>
              <a:t>}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4D6F336-7B9B-EE75-7C0D-658702FD1A2E}"/>
              </a:ext>
            </a:extLst>
          </p:cNvPr>
          <p:cNvCxnSpPr/>
          <p:nvPr/>
        </p:nvCxnSpPr>
        <p:spPr>
          <a:xfrm flipV="1">
            <a:off x="5257800" y="1073105"/>
            <a:ext cx="0" cy="56324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9669C384-EB1E-63A7-F9F3-820D20D56AEB}"/>
              </a:ext>
            </a:extLst>
          </p:cNvPr>
          <p:cNvCxnSpPr/>
          <p:nvPr/>
        </p:nvCxnSpPr>
        <p:spPr>
          <a:xfrm flipH="1">
            <a:off x="667768" y="3124200"/>
            <a:ext cx="4590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FB6106FB-9351-0C85-70F6-053F2C5A12D9}"/>
              </a:ext>
            </a:extLst>
          </p:cNvPr>
          <p:cNvCxnSpPr/>
          <p:nvPr/>
        </p:nvCxnSpPr>
        <p:spPr>
          <a:xfrm>
            <a:off x="5257800" y="2057400"/>
            <a:ext cx="3505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4C09A99F-18CD-D5AE-C020-66A01F41D1D7}"/>
              </a:ext>
            </a:extLst>
          </p:cNvPr>
          <p:cNvSpPr/>
          <p:nvPr/>
        </p:nvSpPr>
        <p:spPr>
          <a:xfrm>
            <a:off x="7401785" y="790365"/>
            <a:ext cx="1295396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Command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02C11B99-2D6B-DD00-C7D6-72A72BD121F9}"/>
              </a:ext>
            </a:extLst>
          </p:cNvPr>
          <p:cNvSpPr/>
          <p:nvPr/>
        </p:nvSpPr>
        <p:spPr>
          <a:xfrm>
            <a:off x="3657601" y="1225505"/>
            <a:ext cx="1295396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Receiver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809AD362-9426-7C7E-E787-21FE739B0B60}"/>
              </a:ext>
            </a:extLst>
          </p:cNvPr>
          <p:cNvSpPr/>
          <p:nvPr/>
        </p:nvSpPr>
        <p:spPr>
          <a:xfrm>
            <a:off x="6329794" y="4006821"/>
            <a:ext cx="2143981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Concrete Command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74051781-5E94-252B-5B29-3EFA712EA904}"/>
              </a:ext>
            </a:extLst>
          </p:cNvPr>
          <p:cNvSpPr/>
          <p:nvPr/>
        </p:nvSpPr>
        <p:spPr>
          <a:xfrm>
            <a:off x="3657601" y="4853549"/>
            <a:ext cx="1295396" cy="374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/>
              <a:t>Invoker</a:t>
            </a:r>
          </a:p>
        </p:txBody>
      </p:sp>
    </p:spTree>
    <p:extLst>
      <p:ext uri="{BB962C8B-B14F-4D97-AF65-F5344CB8AC3E}">
        <p14:creationId xmlns:p14="http://schemas.microsoft.com/office/powerpoint/2010/main" val="137125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B119AB-4EB2-FE40-3765-1018384A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Undo/redo</a:t>
            </a:r>
          </a:p>
        </p:txBody>
      </p:sp>
      <p:sp>
        <p:nvSpPr>
          <p:cNvPr id="4" name="public interface ICommand…">
            <a:extLst>
              <a:ext uri="{FF2B5EF4-FFF2-40B4-BE49-F238E27FC236}">
                <a16:creationId xmlns:a16="http://schemas.microsoft.com/office/drawing/2014/main" id="{FA19D060-FA12-A0EC-40E7-4BAADB3108BD}"/>
              </a:ext>
            </a:extLst>
          </p:cNvPr>
          <p:cNvSpPr txBox="1"/>
          <p:nvPr/>
        </p:nvSpPr>
        <p:spPr>
          <a:xfrm>
            <a:off x="1295400" y="2279124"/>
            <a:ext cx="404336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7200">
              <a:defRPr sz="1200" b="1">
                <a:solidFill>
                  <a:srgbClr val="0000FF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 lang="cs-CZ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61CFB89-D228-6A07-62F9-CDEF04C7700E}"/>
              </a:ext>
            </a:extLst>
          </p:cNvPr>
          <p:cNvSpPr txBox="1"/>
          <p:nvPr/>
        </p:nvSpPr>
        <p:spPr>
          <a:xfrm>
            <a:off x="1073087" y="1756201"/>
            <a:ext cx="35433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cs-CZ" sz="1200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IReversiveCommand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cs-CZ" sz="1200" b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 UnExecute();</a:t>
            </a:r>
          </a:p>
          <a:p>
            <a:r>
              <a:rPr lang="cs-CZ" sz="1200" b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id="{CE91E3FB-ED0F-293A-522D-01BC93CD0961}"/>
              </a:ext>
            </a:extLst>
          </p:cNvPr>
          <p:cNvSpPr txBox="1"/>
          <p:nvPr/>
        </p:nvSpPr>
        <p:spPr>
          <a:xfrm>
            <a:off x="1028700" y="3038820"/>
            <a:ext cx="4419599" cy="37856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class</a:t>
            </a:r>
            <a:r>
              <a:rPr lang="en-US" sz="1200" b="1">
                <a:latin typeface="Courier New"/>
                <a:cs typeface="Arial"/>
              </a:rPr>
              <a:t>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Remove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TextCommand </a:t>
            </a:r>
            <a:r>
              <a:rPr lang="en-US" sz="1200" b="1">
                <a:latin typeface="Courier New"/>
                <a:cs typeface="Arial"/>
              </a:rPr>
              <a:t>: 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I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Reversive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Command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Document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 err="1">
                <a:latin typeface="Courier New"/>
                <a:cs typeface="Arial"/>
              </a:rPr>
              <a:t>document</a:t>
            </a:r>
            <a:r>
              <a:rPr lang="en-US" sz="1200" b="1">
                <a:latin typeface="Courier New"/>
                <a:cs typeface="Arial"/>
              </a:rPr>
              <a:t>;</a:t>
            </a:r>
            <a:endParaRPr lang="cs-CZ" sz="1200" b="1">
              <a:latin typeface="Courier New"/>
              <a:cs typeface="Arial"/>
            </a:endParaRPr>
          </a:p>
          <a:p>
            <a:r>
              <a:rPr lang="cs-CZ" sz="1200" b="1">
                <a:solidFill>
                  <a:srgbClr val="0000FF"/>
                </a:solidFill>
                <a:latin typeface="Courier New"/>
                <a:cs typeface="Arial"/>
              </a:rPr>
              <a:t>   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Selection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 </a:t>
            </a:r>
            <a:r>
              <a:rPr lang="cs-CZ" sz="1200" b="1">
                <a:solidFill>
                  <a:srgbClr val="000000"/>
                </a:solidFill>
                <a:latin typeface="Courier New"/>
                <a:cs typeface="Arial"/>
              </a:rPr>
              <a:t>selection</a:t>
            </a:r>
            <a:r>
              <a:rPr lang="en-US" sz="1200" b="1">
                <a:latin typeface="Courier New"/>
                <a:cs typeface="Arial"/>
              </a:rPr>
              <a:t>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private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string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 </a:t>
            </a:r>
            <a:r>
              <a:rPr lang="cs-CZ" sz="1200" b="1">
                <a:solidFill>
                  <a:srgbClr val="000000"/>
                </a:solidFill>
                <a:latin typeface="Courier New"/>
                <a:cs typeface="Arial"/>
              </a:rPr>
              <a:t>text</a:t>
            </a:r>
            <a:r>
              <a:rPr lang="en-US" sz="1200" b="1">
                <a:latin typeface="Courier New"/>
                <a:cs typeface="Arial"/>
              </a:rPr>
              <a:t>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latin typeface="Courier New"/>
                <a:cs typeface="Arial"/>
              </a:rPr>
              <a:t>    </a:t>
            </a:r>
            <a:r>
              <a:rPr lang="cs-CZ" sz="1200" b="1">
                <a:latin typeface="Courier New"/>
                <a:cs typeface="Arial"/>
              </a:rPr>
              <a:t>public </a:t>
            </a:r>
            <a:r>
              <a:rPr lang="cs-CZ" sz="1200" b="1">
                <a:solidFill>
                  <a:srgbClr val="2B91AF"/>
                </a:solidFill>
                <a:latin typeface="Courier New"/>
                <a:cs typeface="Arial"/>
              </a:rPr>
              <a:t>RemoveT</a:t>
            </a:r>
            <a:r>
              <a:rPr lang="en-US" sz="1200" b="1">
                <a:solidFill>
                  <a:srgbClr val="2B91AF"/>
                </a:solidFill>
                <a:latin typeface="Courier New"/>
                <a:cs typeface="Arial"/>
              </a:rPr>
              <a:t>extCommand</a:t>
            </a:r>
            <a:r>
              <a:rPr lang="en-US" sz="1200" b="1" dirty="0">
                <a:latin typeface="Courier New"/>
                <a:cs typeface="Arial"/>
              </a:rPr>
              <a:t>(</a:t>
            </a:r>
            <a:r>
              <a:rPr lang="en-US" sz="1200" b="1" dirty="0">
                <a:solidFill>
                  <a:srgbClr val="2B91AF"/>
                </a:solidFill>
                <a:latin typeface="Courier New"/>
                <a:cs typeface="Arial"/>
              </a:rPr>
              <a:t>Document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doc)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document = doc;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 dirty="0">
                <a:solidFill>
                  <a:srgbClr val="0000FF"/>
                </a:solidFill>
                <a:latin typeface="Courier New"/>
                <a:cs typeface="Arial"/>
              </a:rPr>
              <a:t>void</a:t>
            </a:r>
            <a:r>
              <a:rPr lang="en-US" sz="1200" b="1" dirty="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Execute()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cs-CZ" sz="1200" b="1">
              <a:latin typeface="Courier New"/>
              <a:cs typeface="Arial"/>
            </a:endParaRPr>
          </a:p>
          <a:p>
            <a:r>
              <a:rPr lang="cs-CZ" sz="1200" b="1">
                <a:latin typeface="Courier New"/>
                <a:cs typeface="Arial"/>
              </a:rPr>
              <a:t>        </a:t>
            </a:r>
            <a:r>
              <a:rPr lang="cs-CZ" sz="1200" b="1">
                <a:solidFill>
                  <a:srgbClr val="000000"/>
                </a:solidFill>
                <a:latin typeface="Courier New"/>
                <a:cs typeface="Arial"/>
              </a:rPr>
              <a:t>selection</a:t>
            </a:r>
            <a:r>
              <a:rPr lang="en-US" sz="1200" b="1">
                <a:latin typeface="Courier New"/>
                <a:cs typeface="Arial"/>
              </a:rPr>
              <a:t> = document.GetSelection();</a:t>
            </a:r>
            <a:endParaRPr lang="cs-CZ" sz="1200" b="1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200" b="1">
                <a:latin typeface="Courier New"/>
                <a:cs typeface="Arial"/>
              </a:rPr>
              <a:t>        text = document.GetText(selection)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latin typeface="Courier New"/>
                <a:cs typeface="Arial"/>
              </a:rPr>
              <a:t>        </a:t>
            </a:r>
            <a:r>
              <a:rPr lang="en-US" sz="1200" b="1" dirty="0" err="1">
                <a:latin typeface="Courier New"/>
                <a:cs typeface="Arial"/>
              </a:rPr>
              <a:t>document.</a:t>
            </a:r>
            <a:r>
              <a:rPr lang="en-US" sz="1200" b="1" err="1">
                <a:latin typeface="Courier New"/>
                <a:cs typeface="Arial"/>
              </a:rPr>
              <a:t>RemoveText</a:t>
            </a:r>
            <a:r>
              <a:rPr lang="en-US" sz="1200" b="1">
                <a:latin typeface="Courier New"/>
                <a:cs typeface="Arial"/>
              </a:rPr>
              <a:t>(</a:t>
            </a:r>
            <a:r>
              <a:rPr lang="cs-CZ" sz="1200" b="1">
                <a:latin typeface="Courier New"/>
                <a:cs typeface="Arial"/>
              </a:rPr>
              <a:t>selection</a:t>
            </a:r>
            <a:r>
              <a:rPr lang="en-US" sz="1200" b="1">
                <a:latin typeface="Courier New"/>
                <a:cs typeface="Arial"/>
              </a:rPr>
              <a:t>);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</a:t>
            </a:r>
            <a:r>
              <a:rPr lang="en-US" sz="1200" b="1">
                <a:solidFill>
                  <a:srgbClr val="0000FF"/>
                </a:solidFill>
                <a:latin typeface="Courier New"/>
                <a:cs typeface="Arial"/>
              </a:rPr>
              <a:t>void</a:t>
            </a:r>
            <a:r>
              <a:rPr lang="en-US" sz="1200" b="1">
                <a:latin typeface="Courier New"/>
                <a:cs typeface="Arial"/>
              </a:rPr>
              <a:t> Un</a:t>
            </a:r>
            <a:r>
              <a:rPr lang="cs-CZ" sz="1200" b="1">
                <a:latin typeface="Courier New"/>
                <a:cs typeface="Arial"/>
              </a:rPr>
              <a:t>Execute</a:t>
            </a:r>
            <a:r>
              <a:rPr lang="en-US" sz="1200" b="1">
                <a:latin typeface="Courier New"/>
                <a:cs typeface="Arial"/>
              </a:rPr>
              <a:t>()</a:t>
            </a:r>
            <a:r>
              <a:rPr lang="en-US" sz="1200">
                <a:latin typeface="Courier New"/>
                <a:cs typeface="Arial"/>
              </a:rPr>
              <a:t> </a:t>
            </a:r>
            <a:r>
              <a:rPr lang="en-US" sz="1200" b="1">
                <a:latin typeface="Courier New"/>
                <a:cs typeface="Arial"/>
              </a:rPr>
              <a:t>{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     </a:t>
            </a:r>
            <a:r>
              <a:rPr lang="en-US" sz="1200" b="1" err="1">
                <a:latin typeface="Courier New"/>
                <a:cs typeface="Arial"/>
              </a:rPr>
              <a:t>document</a:t>
            </a:r>
            <a:r>
              <a:rPr lang="en-US" sz="1200" b="1">
                <a:latin typeface="Courier New"/>
                <a:cs typeface="Arial"/>
              </a:rPr>
              <a:t>.</a:t>
            </a:r>
            <a:r>
              <a:rPr lang="cs-CZ" sz="1200" b="1">
                <a:latin typeface="Courier New"/>
                <a:cs typeface="Arial"/>
              </a:rPr>
              <a:t>Insert</a:t>
            </a:r>
            <a:r>
              <a:rPr lang="en-US" sz="1200" b="1">
                <a:latin typeface="Courier New"/>
                <a:cs typeface="Arial"/>
              </a:rPr>
              <a:t>Text(</a:t>
            </a:r>
            <a:r>
              <a:rPr lang="cs-CZ" sz="1200" b="1">
                <a:latin typeface="Courier New"/>
                <a:cs typeface="Arial"/>
              </a:rPr>
              <a:t>selection, text</a:t>
            </a:r>
            <a:r>
              <a:rPr lang="en-US" sz="1200" b="1">
                <a:latin typeface="Courier New"/>
                <a:cs typeface="Arial"/>
              </a:rPr>
              <a:t>);</a:t>
            </a:r>
            <a:endParaRPr lang="en-US" sz="1200" dirty="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    }</a:t>
            </a:r>
            <a:endParaRPr lang="en-US" sz="1200">
              <a:latin typeface="Courier New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Courier New"/>
                <a:cs typeface="Arial"/>
              </a:rPr>
              <a:t>}</a:t>
            </a:r>
            <a:endParaRPr lang="en-US" sz="1200">
              <a:latin typeface="Courier New"/>
              <a:cs typeface="Arial"/>
            </a:endParaRPr>
          </a:p>
          <a:p>
            <a:pPr algn="l"/>
            <a:endParaRPr lang="en-US" sz="1200" dirty="0">
              <a:latin typeface="Courier New"/>
              <a:cs typeface="Arial"/>
            </a:endParaRPr>
          </a:p>
        </p:txBody>
      </p: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0BC7AE6D-9900-2BDE-96BF-D4A6B0A57F27}"/>
              </a:ext>
            </a:extLst>
          </p:cNvPr>
          <p:cNvCxnSpPr/>
          <p:nvPr/>
        </p:nvCxnSpPr>
        <p:spPr>
          <a:xfrm>
            <a:off x="1028700" y="2819400"/>
            <a:ext cx="7277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03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říznutí">
  <a:themeElements>
    <a:clrScheme name="Oříznutí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říznutí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říznutí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4926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TM10001105[[fn=Oříznutí]]</Template>
  <TotalTime>1773</TotalTime>
  <Words>902</Words>
  <Application>Microsoft Office PowerPoint</Application>
  <PresentationFormat>Předvádění na obrazovce (4:3)</PresentationFormat>
  <Paragraphs>234</Paragraphs>
  <Slides>16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Courier New</vt:lpstr>
      <vt:lpstr>Franklin Gothic Book</vt:lpstr>
      <vt:lpstr>Helvetica Neue</vt:lpstr>
      <vt:lpstr>Oříznutí</vt:lpstr>
      <vt:lpstr>Command</vt:lpstr>
      <vt:lpstr>Motivační příklad</vt:lpstr>
      <vt:lpstr>Motivační příklad</vt:lpstr>
      <vt:lpstr>Objektové schéma</vt:lpstr>
      <vt:lpstr>Popis schématu</vt:lpstr>
      <vt:lpstr>Časový diagram</vt:lpstr>
      <vt:lpstr>Smart home příklad</vt:lpstr>
      <vt:lpstr>Smart home příklad</vt:lpstr>
      <vt:lpstr>Undo/redo</vt:lpstr>
      <vt:lpstr>MacroCommand</vt:lpstr>
      <vt:lpstr>Výhody a nevýhody</vt:lpstr>
      <vt:lpstr>Podobné návrhové vzory</vt:lpstr>
      <vt:lpstr>Použití Command patternu</vt:lpstr>
      <vt:lpstr>Prostor pro dotazy</vt:lpstr>
      <vt:lpstr>Q&amp;A</vt:lpstr>
      <vt:lpstr>Q&amp;A – implementace kódu z minulého slidu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Command</dc:title>
  <dc:creator>Jakub</dc:creator>
  <cp:lastModifiedBy>Jakub Vít</cp:lastModifiedBy>
  <cp:revision>411</cp:revision>
  <dcterms:modified xsi:type="dcterms:W3CDTF">2025-05-15T22:01:06Z</dcterms:modified>
</cp:coreProperties>
</file>