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71" r:id="rId3"/>
    <p:sldId id="258" r:id="rId4"/>
    <p:sldId id="262" r:id="rId5"/>
    <p:sldId id="263" r:id="rId6"/>
    <p:sldId id="283" r:id="rId7"/>
    <p:sldId id="261" r:id="rId8"/>
    <p:sldId id="284" r:id="rId9"/>
    <p:sldId id="264" r:id="rId10"/>
    <p:sldId id="285" r:id="rId11"/>
    <p:sldId id="278" r:id="rId12"/>
    <p:sldId id="277" r:id="rId13"/>
    <p:sldId id="267" r:id="rId14"/>
    <p:sldId id="265" r:id="rId15"/>
    <p:sldId id="266" r:id="rId16"/>
    <p:sldId id="268" r:id="rId17"/>
    <p:sldId id="269" r:id="rId18"/>
    <p:sldId id="270" r:id="rId19"/>
    <p:sldId id="275" r:id="rId20"/>
    <p:sldId id="292" r:id="rId21"/>
    <p:sldId id="287" r:id="rId22"/>
    <p:sldId id="288" r:id="rId23"/>
    <p:sldId id="280" r:id="rId24"/>
    <p:sldId id="276" r:id="rId25"/>
    <p:sldId id="28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610" autoAdjust="0"/>
  </p:normalViewPr>
  <p:slideViewPr>
    <p:cSldViewPr snapToGrid="0">
      <p:cViewPr varScale="1">
        <p:scale>
          <a:sx n="149" d="100"/>
          <a:sy n="149" d="100"/>
        </p:scale>
        <p:origin x="760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B038E-B308-4B3F-8760-C79DF554C5BF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4ACE9-9713-459C-B255-3F61576E290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33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What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returned</a:t>
            </a:r>
            <a:r>
              <a:rPr lang="cs-CZ" dirty="0"/>
              <a:t>?</a:t>
            </a:r>
          </a:p>
          <a:p>
            <a:endParaRPr lang="cs-CZ" dirty="0"/>
          </a:p>
          <a:p>
            <a:r>
              <a:rPr lang="cs-CZ" dirty="0"/>
              <a:t>@startuml</a:t>
            </a:r>
          </a:p>
          <a:p>
            <a:r>
              <a:rPr lang="cs-CZ" dirty="0" err="1"/>
              <a:t>class</a:t>
            </a:r>
            <a:r>
              <a:rPr lang="cs-CZ" dirty="0"/>
              <a:t> Pizza{</a:t>
            </a:r>
          </a:p>
          <a:p>
            <a:r>
              <a:rPr lang="cs-CZ" dirty="0"/>
              <a:t>- </a:t>
            </a:r>
            <a:r>
              <a:rPr lang="cs-CZ" dirty="0" err="1"/>
              <a:t>productId</a:t>
            </a:r>
            <a:r>
              <a:rPr lang="cs-CZ" dirty="0"/>
              <a:t> : </a:t>
            </a:r>
            <a:r>
              <a:rPr lang="cs-CZ" dirty="0" err="1"/>
              <a:t>int</a:t>
            </a:r>
            <a:endParaRPr lang="cs-CZ" dirty="0"/>
          </a:p>
          <a:p>
            <a:r>
              <a:rPr lang="cs-CZ" dirty="0"/>
              <a:t>- </a:t>
            </a:r>
            <a:r>
              <a:rPr lang="cs-CZ" dirty="0" err="1"/>
              <a:t>ingredients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-</a:t>
            </a:r>
            <a:r>
              <a:rPr lang="cs-CZ" dirty="0" err="1"/>
              <a:t>sauceType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+</a:t>
            </a:r>
            <a:r>
              <a:rPr lang="cs-CZ" dirty="0" err="1"/>
              <a:t>Prepare</a:t>
            </a:r>
            <a:r>
              <a:rPr lang="cs-CZ" dirty="0"/>
              <a:t>()</a:t>
            </a:r>
          </a:p>
          <a:p>
            <a:r>
              <a:rPr lang="cs-CZ" dirty="0"/>
              <a:t>+Box()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Burger{</a:t>
            </a:r>
          </a:p>
          <a:p>
            <a:r>
              <a:rPr lang="cs-CZ" dirty="0"/>
              <a:t>- </a:t>
            </a:r>
            <a:r>
              <a:rPr lang="cs-CZ" dirty="0" err="1"/>
              <a:t>productId</a:t>
            </a:r>
            <a:r>
              <a:rPr lang="cs-CZ" dirty="0"/>
              <a:t> : </a:t>
            </a:r>
            <a:r>
              <a:rPr lang="cs-CZ" dirty="0" err="1"/>
              <a:t>int</a:t>
            </a:r>
            <a:endParaRPr lang="cs-CZ" dirty="0"/>
          </a:p>
          <a:p>
            <a:r>
              <a:rPr lang="cs-CZ" dirty="0"/>
              <a:t>- </a:t>
            </a:r>
            <a:r>
              <a:rPr lang="cs-CZ" dirty="0" err="1"/>
              <a:t>ingredients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- </a:t>
            </a:r>
            <a:r>
              <a:rPr lang="cs-CZ" dirty="0" err="1"/>
              <a:t>bunType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+</a:t>
            </a:r>
            <a:r>
              <a:rPr lang="cs-CZ" dirty="0" err="1"/>
              <a:t>Prepare</a:t>
            </a:r>
            <a:r>
              <a:rPr lang="cs-CZ" dirty="0"/>
              <a:t>()</a:t>
            </a:r>
          </a:p>
          <a:p>
            <a:r>
              <a:rPr lang="cs-CZ" dirty="0"/>
              <a:t>+Box()</a:t>
            </a:r>
          </a:p>
          <a:p>
            <a:r>
              <a:rPr lang="cs-CZ" dirty="0"/>
              <a:t>}</a:t>
            </a:r>
          </a:p>
          <a:p>
            <a:r>
              <a:rPr lang="cs-CZ" dirty="0"/>
              <a:t>@enduml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40201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@startuml</a:t>
            </a:r>
          </a:p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 Food{</a:t>
            </a:r>
          </a:p>
          <a:p>
            <a:r>
              <a:rPr lang="cs-CZ" dirty="0"/>
              <a:t>+</a:t>
            </a:r>
            <a:r>
              <a:rPr lang="cs-CZ" dirty="0" err="1"/>
              <a:t>Prepare</a:t>
            </a:r>
            <a:r>
              <a:rPr lang="cs-CZ" dirty="0"/>
              <a:t>()</a:t>
            </a:r>
          </a:p>
          <a:p>
            <a:r>
              <a:rPr lang="cs-CZ" dirty="0"/>
              <a:t>+Box()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Pizza </a:t>
            </a:r>
            <a:r>
              <a:rPr lang="cs-CZ" dirty="0" err="1"/>
              <a:t>extends</a:t>
            </a:r>
            <a:r>
              <a:rPr lang="cs-CZ" dirty="0"/>
              <a:t> Food{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Burger </a:t>
            </a:r>
            <a:r>
              <a:rPr lang="cs-CZ" dirty="0" err="1"/>
              <a:t>extends</a:t>
            </a:r>
            <a:r>
              <a:rPr lang="cs-CZ" dirty="0"/>
              <a:t> Food{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 Restaurant{</a:t>
            </a:r>
          </a:p>
          <a:p>
            <a:r>
              <a:rPr lang="cs-CZ" dirty="0"/>
              <a:t>+</a:t>
            </a:r>
            <a:r>
              <a:rPr lang="cs-CZ" dirty="0" err="1"/>
              <a:t>orderFood</a:t>
            </a:r>
            <a:r>
              <a:rPr lang="cs-CZ" dirty="0"/>
              <a:t>()</a:t>
            </a:r>
          </a:p>
          <a:p>
            <a:r>
              <a:rPr lang="cs-CZ" dirty="0"/>
              <a:t>+{</a:t>
            </a:r>
            <a:r>
              <a:rPr lang="cs-CZ" dirty="0" err="1"/>
              <a:t>abstract</a:t>
            </a:r>
            <a:r>
              <a:rPr lang="cs-CZ" dirty="0"/>
              <a:t>}</a:t>
            </a:r>
            <a:r>
              <a:rPr lang="cs-CZ" dirty="0" err="1"/>
              <a:t>createFood</a:t>
            </a:r>
            <a:r>
              <a:rPr lang="cs-CZ" dirty="0"/>
              <a:t>() : Food</a:t>
            </a:r>
          </a:p>
          <a:p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PizzaRestaurant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Restaurant{</a:t>
            </a:r>
          </a:p>
          <a:p>
            <a:r>
              <a:rPr lang="cs-CZ" dirty="0"/>
              <a:t>+</a:t>
            </a:r>
            <a:r>
              <a:rPr lang="cs-CZ" dirty="0" err="1"/>
              <a:t>createFood</a:t>
            </a:r>
            <a:r>
              <a:rPr lang="cs-CZ" dirty="0"/>
              <a:t>() : Food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BurgerRestaurant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Restaurant{</a:t>
            </a:r>
          </a:p>
          <a:p>
            <a:r>
              <a:rPr lang="cs-CZ" dirty="0"/>
              <a:t>+</a:t>
            </a:r>
            <a:r>
              <a:rPr lang="cs-CZ" dirty="0" err="1"/>
              <a:t>createFood</a:t>
            </a:r>
            <a:r>
              <a:rPr lang="cs-CZ" dirty="0"/>
              <a:t>() : Food</a:t>
            </a:r>
          </a:p>
          <a:p>
            <a:r>
              <a:rPr lang="cs-CZ" dirty="0"/>
              <a:t>}</a:t>
            </a:r>
          </a:p>
          <a:p>
            <a:r>
              <a:rPr lang="cs-CZ" dirty="0"/>
              <a:t>Restaurant -</a:t>
            </a:r>
            <a:r>
              <a:rPr lang="cs-CZ" dirty="0" err="1"/>
              <a:t>right</a:t>
            </a:r>
            <a:r>
              <a:rPr lang="cs-CZ" dirty="0"/>
              <a:t>&gt;Food</a:t>
            </a:r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PizzaRestaurant</a:t>
            </a:r>
            <a:r>
              <a:rPr lang="cs-CZ" dirty="0"/>
              <a:t>: return </a:t>
            </a:r>
            <a:r>
              <a:rPr lang="cs-CZ" dirty="0" err="1"/>
              <a:t>new</a:t>
            </a:r>
            <a:r>
              <a:rPr lang="cs-CZ" dirty="0"/>
              <a:t> Pizza()</a:t>
            </a:r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BurgerRestaurant</a:t>
            </a:r>
            <a:r>
              <a:rPr lang="cs-CZ" dirty="0"/>
              <a:t>: return </a:t>
            </a:r>
            <a:r>
              <a:rPr lang="cs-CZ" dirty="0" err="1"/>
              <a:t>new</a:t>
            </a:r>
            <a:r>
              <a:rPr lang="cs-CZ" dirty="0"/>
              <a:t> Burger()</a:t>
            </a:r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left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Restaurant : Food f=</a:t>
            </a:r>
            <a:r>
              <a:rPr lang="cs-CZ" dirty="0" err="1"/>
              <a:t>createFood</a:t>
            </a:r>
            <a:r>
              <a:rPr lang="cs-CZ" dirty="0"/>
              <a:t>()\</a:t>
            </a:r>
            <a:r>
              <a:rPr lang="cs-CZ" dirty="0" err="1"/>
              <a:t>nf.Prepare</a:t>
            </a:r>
            <a:r>
              <a:rPr lang="cs-CZ" dirty="0"/>
              <a:t>()\</a:t>
            </a:r>
            <a:r>
              <a:rPr lang="cs-CZ" dirty="0" err="1"/>
              <a:t>nf.Box</a:t>
            </a:r>
            <a:r>
              <a:rPr lang="cs-CZ" dirty="0"/>
              <a:t>()</a:t>
            </a:r>
          </a:p>
          <a:p>
            <a:r>
              <a:rPr lang="cs-CZ" dirty="0"/>
              <a:t>@enduml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337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Concrete</a:t>
            </a:r>
            <a:r>
              <a:rPr lang="cs-CZ" dirty="0"/>
              <a:t> </a:t>
            </a:r>
            <a:r>
              <a:rPr lang="cs-CZ" dirty="0" err="1"/>
              <a:t>creator</a:t>
            </a:r>
            <a:r>
              <a:rPr lang="cs-CZ" dirty="0"/>
              <a:t> </a:t>
            </a:r>
            <a:r>
              <a:rPr lang="cs-CZ" dirty="0" err="1"/>
              <a:t>overrides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0816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Parametrized</a:t>
            </a:r>
            <a:r>
              <a:rPr lang="cs-CZ" dirty="0"/>
              <a:t> </a:t>
            </a:r>
            <a:r>
              <a:rPr lang="cs-CZ" dirty="0" err="1"/>
              <a:t>constructor</a:t>
            </a:r>
            <a:endParaRPr lang="cs-CZ" dirty="0"/>
          </a:p>
          <a:p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levels</a:t>
            </a:r>
            <a:endParaRPr lang="cs-CZ" dirty="0"/>
          </a:p>
          <a:p>
            <a:r>
              <a:rPr lang="cs-CZ" dirty="0" err="1"/>
              <a:t>Scalability</a:t>
            </a:r>
            <a:r>
              <a:rPr lang="cs-CZ" dirty="0"/>
              <a:t> – </a:t>
            </a:r>
            <a:r>
              <a:rPr lang="cs-CZ" dirty="0" err="1"/>
              <a:t>BigSpaceShip</a:t>
            </a:r>
            <a:r>
              <a:rPr lang="cs-CZ" dirty="0"/>
              <a:t>, </a:t>
            </a:r>
            <a:r>
              <a:rPr lang="cs-CZ" dirty="0" err="1"/>
              <a:t>SmallSpaceShip</a:t>
            </a:r>
            <a:r>
              <a:rPr lang="cs-CZ" dirty="0"/>
              <a:t>, </a:t>
            </a:r>
            <a:r>
              <a:rPr lang="cs-CZ" dirty="0" err="1"/>
              <a:t>WeakSpaceship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0074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Abstract</a:t>
            </a:r>
            <a:r>
              <a:rPr lang="cs-CZ" dirty="0"/>
              <a:t> and </a:t>
            </a:r>
            <a:r>
              <a:rPr lang="cs-CZ" dirty="0" err="1"/>
              <a:t>virtual</a:t>
            </a:r>
            <a:r>
              <a:rPr lang="cs-CZ" dirty="0"/>
              <a:t> </a:t>
            </a:r>
            <a:r>
              <a:rPr lang="cs-CZ" dirty="0" err="1"/>
              <a:t>can‘t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static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7380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Abstract</a:t>
            </a:r>
            <a:r>
              <a:rPr lang="cs-CZ" dirty="0"/>
              <a:t> and </a:t>
            </a:r>
            <a:r>
              <a:rPr lang="cs-CZ" dirty="0" err="1"/>
              <a:t>virtual</a:t>
            </a:r>
            <a:r>
              <a:rPr lang="cs-CZ" dirty="0"/>
              <a:t> </a:t>
            </a:r>
            <a:r>
              <a:rPr lang="cs-CZ" dirty="0" err="1"/>
              <a:t>can‘t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static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3100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Collections</a:t>
            </a:r>
            <a:r>
              <a:rPr lang="cs-CZ" dirty="0"/>
              <a:t> – </a:t>
            </a:r>
            <a:r>
              <a:rPr lang="cs-CZ" dirty="0" err="1"/>
              <a:t>Map.of</a:t>
            </a:r>
            <a:r>
              <a:rPr lang="cs-CZ" dirty="0"/>
              <a:t>(), </a:t>
            </a:r>
            <a:r>
              <a:rPr lang="cs-CZ" dirty="0" err="1"/>
              <a:t>List.Of</a:t>
            </a:r>
            <a:r>
              <a:rPr lang="cs-CZ" dirty="0"/>
              <a:t>()</a:t>
            </a:r>
          </a:p>
          <a:p>
            <a:r>
              <a:rPr lang="cs-CZ" dirty="0" err="1"/>
              <a:t>Stream.Of</a:t>
            </a:r>
            <a:r>
              <a:rPr lang="cs-CZ" dirty="0"/>
              <a:t>()</a:t>
            </a:r>
          </a:p>
          <a:p>
            <a:r>
              <a:rPr lang="cs-CZ" dirty="0" err="1"/>
              <a:t>Arrays.asList</a:t>
            </a:r>
            <a:r>
              <a:rPr lang="cs-CZ" dirty="0"/>
              <a:t>()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4059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e.g</a:t>
            </a:r>
            <a:r>
              <a:rPr lang="cs-CZ" dirty="0"/>
              <a:t>. </a:t>
            </a:r>
            <a:r>
              <a:rPr lang="cs-CZ" dirty="0" err="1"/>
              <a:t>Simulation</a:t>
            </a:r>
            <a:r>
              <a:rPr lang="cs-CZ" dirty="0"/>
              <a:t>, Game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@startuml</a:t>
            </a:r>
          </a:p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BaseEntity</a:t>
            </a:r>
            <a:r>
              <a:rPr lang="cs-CZ" dirty="0"/>
              <a:t> {</a:t>
            </a:r>
          </a:p>
          <a:p>
            <a:r>
              <a:rPr lang="cs-CZ" dirty="0"/>
              <a:t># </a:t>
            </a:r>
            <a:r>
              <a:rPr lang="cs-CZ" dirty="0" err="1"/>
              <a:t>fields</a:t>
            </a:r>
            <a:endParaRPr lang="cs-CZ" dirty="0"/>
          </a:p>
          <a:p>
            <a:r>
              <a:rPr lang="cs-CZ" dirty="0"/>
              <a:t>+</a:t>
            </a:r>
            <a:r>
              <a:rPr lang="cs-CZ" dirty="0" err="1"/>
              <a:t>Methods</a:t>
            </a:r>
            <a:r>
              <a:rPr lang="cs-CZ" dirty="0"/>
              <a:t>()</a:t>
            </a:r>
          </a:p>
          <a:p>
            <a:r>
              <a:rPr lang="cs-CZ" dirty="0"/>
              <a:t>}</a:t>
            </a:r>
          </a:p>
          <a:p>
            <a:endParaRPr lang="cs-CZ" dirty="0"/>
          </a:p>
          <a:p>
            <a:r>
              <a:rPr lang="cs-CZ" dirty="0" err="1"/>
              <a:t>class</a:t>
            </a:r>
            <a:r>
              <a:rPr lang="cs-CZ" dirty="0"/>
              <a:t> Entity1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BaseEntity</a:t>
            </a:r>
            <a:r>
              <a:rPr lang="cs-CZ" dirty="0"/>
              <a:t>{</a:t>
            </a:r>
          </a:p>
          <a:p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Entity2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BaseEntity</a:t>
            </a:r>
            <a:r>
              <a:rPr lang="cs-CZ" dirty="0"/>
              <a:t>{</a:t>
            </a:r>
          </a:p>
          <a:p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EntityN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BaseEntity</a:t>
            </a:r>
            <a:endParaRPr lang="cs-CZ" dirty="0"/>
          </a:p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BaseFactory</a:t>
            </a:r>
            <a:r>
              <a:rPr lang="cs-CZ" dirty="0"/>
              <a:t>{</a:t>
            </a:r>
          </a:p>
          <a:p>
            <a:r>
              <a:rPr lang="cs-CZ" dirty="0"/>
              <a:t>+</a:t>
            </a:r>
            <a:r>
              <a:rPr lang="cs-CZ" dirty="0" err="1"/>
              <a:t>CreateEntity</a:t>
            </a:r>
            <a:r>
              <a:rPr lang="cs-CZ" dirty="0"/>
              <a:t>()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BalancedFactory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BaseFactory</a:t>
            </a:r>
            <a:r>
              <a:rPr lang="cs-CZ" dirty="0"/>
              <a:t>{</a:t>
            </a:r>
          </a:p>
          <a:p>
            <a:r>
              <a:rPr lang="cs-CZ" dirty="0"/>
              <a:t>+</a:t>
            </a:r>
            <a:r>
              <a:rPr lang="cs-CZ" dirty="0" err="1"/>
              <a:t>CreateEntity</a:t>
            </a:r>
            <a:r>
              <a:rPr lang="cs-CZ" dirty="0"/>
              <a:t>()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RandomFactory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BaseFactory</a:t>
            </a:r>
            <a:r>
              <a:rPr lang="cs-CZ" dirty="0"/>
              <a:t>{</a:t>
            </a:r>
          </a:p>
          <a:p>
            <a:r>
              <a:rPr lang="cs-CZ" dirty="0"/>
              <a:t>+</a:t>
            </a:r>
            <a:r>
              <a:rPr lang="cs-CZ" dirty="0" err="1"/>
              <a:t>CreateEntity</a:t>
            </a:r>
            <a:r>
              <a:rPr lang="cs-CZ" dirty="0"/>
              <a:t>()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UniformFactory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BaseFactory</a:t>
            </a:r>
            <a:r>
              <a:rPr lang="cs-CZ" dirty="0"/>
              <a:t>{</a:t>
            </a:r>
          </a:p>
          <a:p>
            <a:r>
              <a:rPr lang="cs-CZ" dirty="0"/>
              <a:t>+</a:t>
            </a:r>
            <a:r>
              <a:rPr lang="cs-CZ" dirty="0" err="1"/>
              <a:t>CreateEntity</a:t>
            </a:r>
            <a:r>
              <a:rPr lang="cs-CZ" dirty="0"/>
              <a:t>()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BaseFactory-right</a:t>
            </a:r>
            <a:r>
              <a:rPr lang="cs-CZ" dirty="0"/>
              <a:t>&gt;</a:t>
            </a:r>
            <a:r>
              <a:rPr lang="cs-CZ" dirty="0" err="1"/>
              <a:t>BaseEntity</a:t>
            </a:r>
            <a:endParaRPr lang="cs-CZ" dirty="0"/>
          </a:p>
          <a:p>
            <a:r>
              <a:rPr lang="cs-CZ" dirty="0" err="1"/>
              <a:t>note</a:t>
            </a:r>
            <a:r>
              <a:rPr lang="cs-CZ" dirty="0"/>
              <a:t> top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BaseEntity</a:t>
            </a:r>
            <a:r>
              <a:rPr lang="cs-CZ" dirty="0"/>
              <a:t>: Base </a:t>
            </a:r>
            <a:r>
              <a:rPr lang="cs-CZ" dirty="0" err="1"/>
              <a:t>class</a:t>
            </a:r>
            <a:r>
              <a:rPr lang="cs-CZ" dirty="0"/>
              <a:t> to N </a:t>
            </a:r>
            <a:r>
              <a:rPr lang="cs-CZ" dirty="0" err="1"/>
              <a:t>subclasses</a:t>
            </a:r>
            <a:endParaRPr lang="cs-CZ" dirty="0"/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BalancedFactory</a:t>
            </a:r>
            <a:r>
              <a:rPr lang="cs-CZ" dirty="0"/>
              <a:t>: </a:t>
            </a:r>
            <a:r>
              <a:rPr lang="cs-CZ" dirty="0" err="1"/>
              <a:t>returns</a:t>
            </a:r>
            <a:r>
              <a:rPr lang="cs-CZ" dirty="0"/>
              <a:t> </a:t>
            </a:r>
            <a:r>
              <a:rPr lang="cs-CZ" dirty="0" err="1"/>
              <a:t>Entity|i</a:t>
            </a:r>
            <a:r>
              <a:rPr lang="cs-CZ" dirty="0"/>
              <a:t>| </a:t>
            </a:r>
            <a:r>
              <a:rPr lang="cs-CZ" dirty="0" err="1"/>
              <a:t>for</a:t>
            </a:r>
            <a:r>
              <a:rPr lang="cs-CZ" dirty="0"/>
              <a:t> i-</a:t>
            </a:r>
            <a:r>
              <a:rPr lang="cs-CZ" dirty="0" err="1"/>
              <a:t>th</a:t>
            </a:r>
            <a:r>
              <a:rPr lang="cs-CZ" dirty="0"/>
              <a:t> </a:t>
            </a:r>
            <a:r>
              <a:rPr lang="cs-CZ" dirty="0" err="1"/>
              <a:t>invocation</a:t>
            </a:r>
            <a:r>
              <a:rPr lang="cs-CZ" dirty="0"/>
              <a:t> </a:t>
            </a:r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RandomFactory</a:t>
            </a:r>
            <a:r>
              <a:rPr lang="cs-CZ" dirty="0"/>
              <a:t>: </a:t>
            </a:r>
            <a:r>
              <a:rPr lang="cs-CZ" dirty="0" err="1"/>
              <a:t>returns</a:t>
            </a:r>
            <a:r>
              <a:rPr lang="cs-CZ" dirty="0"/>
              <a:t> a </a:t>
            </a:r>
            <a:r>
              <a:rPr lang="cs-CZ" dirty="0" err="1"/>
              <a:t>random</a:t>
            </a:r>
            <a:r>
              <a:rPr lang="cs-CZ" dirty="0"/>
              <a:t> entity </a:t>
            </a:r>
            <a:r>
              <a:rPr lang="cs-CZ" dirty="0" err="1"/>
              <a:t>after</a:t>
            </a:r>
            <a:r>
              <a:rPr lang="cs-CZ" dirty="0"/>
              <a:t> </a:t>
            </a:r>
            <a:r>
              <a:rPr lang="cs-CZ" dirty="0" err="1"/>
              <a:t>each</a:t>
            </a:r>
            <a:r>
              <a:rPr lang="cs-CZ" dirty="0"/>
              <a:t> </a:t>
            </a:r>
            <a:r>
              <a:rPr lang="cs-CZ" dirty="0" err="1"/>
              <a:t>invocation</a:t>
            </a:r>
            <a:r>
              <a:rPr lang="cs-CZ" dirty="0"/>
              <a:t> </a:t>
            </a:r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UniformFactory</a:t>
            </a:r>
            <a:r>
              <a:rPr lang="cs-CZ" dirty="0"/>
              <a:t>: </a:t>
            </a:r>
            <a:r>
              <a:rPr lang="cs-CZ" dirty="0" err="1"/>
              <a:t>returns</a:t>
            </a:r>
            <a:r>
              <a:rPr lang="cs-CZ" dirty="0"/>
              <a:t> </a:t>
            </a:r>
            <a:r>
              <a:rPr lang="cs-CZ" dirty="0" err="1"/>
              <a:t>Entity|i</a:t>
            </a:r>
            <a:r>
              <a:rPr lang="cs-CZ" dirty="0"/>
              <a:t>| </a:t>
            </a:r>
            <a:r>
              <a:rPr lang="cs-CZ" dirty="0" err="1"/>
              <a:t>with</a:t>
            </a:r>
            <a:r>
              <a:rPr lang="cs-CZ" dirty="0"/>
              <a:t> a probability </a:t>
            </a:r>
            <a:r>
              <a:rPr lang="cs-CZ" dirty="0" err="1"/>
              <a:t>of</a:t>
            </a:r>
            <a:r>
              <a:rPr lang="cs-CZ" dirty="0"/>
              <a:t> 1/N</a:t>
            </a:r>
          </a:p>
          <a:p>
            <a:r>
              <a:rPr lang="cs-CZ" dirty="0"/>
              <a:t>@enduml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4822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9544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Introducing</a:t>
            </a:r>
            <a:r>
              <a:rPr lang="cs-CZ" dirty="0"/>
              <a:t> </a:t>
            </a:r>
            <a:r>
              <a:rPr lang="cs-CZ" dirty="0" err="1"/>
              <a:t>BaseClass</a:t>
            </a:r>
            <a:endParaRPr lang="cs-CZ" dirty="0"/>
          </a:p>
          <a:p>
            <a:endParaRPr lang="cs-CZ" dirty="0"/>
          </a:p>
          <a:p>
            <a:r>
              <a:rPr lang="cs-CZ" dirty="0"/>
              <a:t>@startuml</a:t>
            </a:r>
          </a:p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 Food{</a:t>
            </a:r>
          </a:p>
          <a:p>
            <a:r>
              <a:rPr lang="cs-CZ" dirty="0"/>
              <a:t># </a:t>
            </a:r>
            <a:r>
              <a:rPr lang="cs-CZ" dirty="0" err="1"/>
              <a:t>productId</a:t>
            </a:r>
            <a:r>
              <a:rPr lang="cs-CZ" dirty="0"/>
              <a:t> : </a:t>
            </a:r>
            <a:r>
              <a:rPr lang="cs-CZ" dirty="0" err="1"/>
              <a:t>int</a:t>
            </a:r>
            <a:endParaRPr lang="cs-CZ" dirty="0"/>
          </a:p>
          <a:p>
            <a:r>
              <a:rPr lang="cs-CZ" dirty="0"/>
              <a:t># </a:t>
            </a:r>
            <a:r>
              <a:rPr lang="cs-CZ" dirty="0" err="1"/>
              <a:t>ingredients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+</a:t>
            </a:r>
            <a:r>
              <a:rPr lang="cs-CZ" dirty="0" err="1"/>
              <a:t>Prepare</a:t>
            </a:r>
            <a:r>
              <a:rPr lang="cs-CZ" dirty="0"/>
              <a:t>()</a:t>
            </a:r>
          </a:p>
          <a:p>
            <a:r>
              <a:rPr lang="cs-CZ" dirty="0"/>
              <a:t>+Box()</a:t>
            </a:r>
          </a:p>
          <a:p>
            <a:r>
              <a:rPr lang="cs-CZ" dirty="0"/>
              <a:t>}</a:t>
            </a:r>
          </a:p>
          <a:p>
            <a:endParaRPr lang="cs-CZ" dirty="0"/>
          </a:p>
          <a:p>
            <a:r>
              <a:rPr lang="cs-CZ" dirty="0" err="1"/>
              <a:t>class</a:t>
            </a:r>
            <a:r>
              <a:rPr lang="cs-CZ" dirty="0"/>
              <a:t> Pizza </a:t>
            </a:r>
            <a:r>
              <a:rPr lang="cs-CZ" dirty="0" err="1"/>
              <a:t>extends</a:t>
            </a:r>
            <a:r>
              <a:rPr lang="cs-CZ" dirty="0"/>
              <a:t> Food{</a:t>
            </a:r>
          </a:p>
          <a:p>
            <a:r>
              <a:rPr lang="cs-CZ" dirty="0"/>
              <a:t>- </a:t>
            </a:r>
            <a:r>
              <a:rPr lang="cs-CZ" dirty="0" err="1"/>
              <a:t>sauceType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Burger </a:t>
            </a:r>
            <a:r>
              <a:rPr lang="cs-CZ" dirty="0" err="1"/>
              <a:t>extends</a:t>
            </a:r>
            <a:r>
              <a:rPr lang="cs-CZ" dirty="0"/>
              <a:t> Food{</a:t>
            </a:r>
          </a:p>
          <a:p>
            <a:r>
              <a:rPr lang="cs-CZ" dirty="0"/>
              <a:t>- </a:t>
            </a:r>
            <a:r>
              <a:rPr lang="cs-CZ" dirty="0" err="1"/>
              <a:t>bunType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/>
              <a:t>@enduml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4242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1891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@startuml</a:t>
            </a:r>
          </a:p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 Food{</a:t>
            </a:r>
          </a:p>
          <a:p>
            <a:r>
              <a:rPr lang="cs-CZ" dirty="0"/>
              <a:t># </a:t>
            </a:r>
            <a:r>
              <a:rPr lang="cs-CZ" dirty="0" err="1"/>
              <a:t>productId</a:t>
            </a:r>
            <a:r>
              <a:rPr lang="cs-CZ" dirty="0"/>
              <a:t> : </a:t>
            </a:r>
            <a:r>
              <a:rPr lang="cs-CZ" dirty="0" err="1"/>
              <a:t>int</a:t>
            </a:r>
            <a:endParaRPr lang="cs-CZ" dirty="0"/>
          </a:p>
          <a:p>
            <a:r>
              <a:rPr lang="cs-CZ" dirty="0"/>
              <a:t># </a:t>
            </a:r>
            <a:r>
              <a:rPr lang="cs-CZ" dirty="0" err="1"/>
              <a:t>ingredients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+</a:t>
            </a:r>
            <a:r>
              <a:rPr lang="cs-CZ" dirty="0" err="1"/>
              <a:t>Prepare</a:t>
            </a:r>
            <a:r>
              <a:rPr lang="cs-CZ" dirty="0"/>
              <a:t>()</a:t>
            </a:r>
          </a:p>
          <a:p>
            <a:r>
              <a:rPr lang="cs-CZ" dirty="0"/>
              <a:t>+Box()</a:t>
            </a:r>
          </a:p>
          <a:p>
            <a:r>
              <a:rPr lang="cs-CZ" dirty="0"/>
              <a:t>}</a:t>
            </a:r>
          </a:p>
          <a:p>
            <a:endParaRPr lang="cs-CZ" dirty="0"/>
          </a:p>
          <a:p>
            <a:r>
              <a:rPr lang="cs-CZ" dirty="0" err="1"/>
              <a:t>class</a:t>
            </a:r>
            <a:r>
              <a:rPr lang="cs-CZ" dirty="0"/>
              <a:t> Pizza </a:t>
            </a:r>
            <a:r>
              <a:rPr lang="cs-CZ" dirty="0" err="1"/>
              <a:t>extends</a:t>
            </a:r>
            <a:r>
              <a:rPr lang="cs-CZ" dirty="0"/>
              <a:t> Food{</a:t>
            </a:r>
          </a:p>
          <a:p>
            <a:r>
              <a:rPr lang="cs-CZ" dirty="0"/>
              <a:t>- </a:t>
            </a:r>
            <a:r>
              <a:rPr lang="cs-CZ" dirty="0" err="1"/>
              <a:t>sauceType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Burger </a:t>
            </a:r>
            <a:r>
              <a:rPr lang="cs-CZ" dirty="0" err="1"/>
              <a:t>extends</a:t>
            </a:r>
            <a:r>
              <a:rPr lang="cs-CZ" dirty="0"/>
              <a:t> Food{</a:t>
            </a:r>
          </a:p>
          <a:p>
            <a:r>
              <a:rPr lang="cs-CZ" dirty="0"/>
              <a:t>- </a:t>
            </a:r>
            <a:r>
              <a:rPr lang="cs-CZ" dirty="0" err="1"/>
              <a:t>bunType</a:t>
            </a:r>
            <a:r>
              <a:rPr lang="cs-CZ" dirty="0"/>
              <a:t> : </a:t>
            </a:r>
            <a:r>
              <a:rPr lang="cs-CZ" dirty="0" err="1"/>
              <a:t>string</a:t>
            </a:r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/>
              <a:t>@enduml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6745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Simple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Idiom, not </a:t>
            </a:r>
            <a:r>
              <a:rPr lang="cs-CZ" dirty="0" err="1"/>
              <a:t>really</a:t>
            </a:r>
            <a:r>
              <a:rPr lang="cs-CZ" dirty="0"/>
              <a:t> a </a:t>
            </a:r>
            <a:r>
              <a:rPr lang="cs-CZ" dirty="0" err="1"/>
              <a:t>pattern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8699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7312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(</a:t>
            </a:r>
            <a:r>
              <a:rPr lang="cs-CZ" dirty="0" err="1"/>
              <a:t>Pure</a:t>
            </a:r>
            <a:r>
              <a:rPr lang="cs-CZ" dirty="0"/>
              <a:t>) </a:t>
            </a:r>
            <a:r>
              <a:rPr lang="cs-CZ" dirty="0" err="1"/>
              <a:t>virtual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7423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/>
              <a:t>shared</a:t>
            </a:r>
            <a:r>
              <a:rPr lang="cs-CZ" dirty="0"/>
              <a:t> </a:t>
            </a:r>
            <a:r>
              <a:rPr lang="cs-CZ" dirty="0" err="1"/>
              <a:t>ptr</a:t>
            </a:r>
            <a:r>
              <a:rPr lang="cs-CZ" dirty="0"/>
              <a:t> vs </a:t>
            </a:r>
            <a:r>
              <a:rPr lang="cs-CZ" dirty="0" err="1"/>
              <a:t>unique</a:t>
            </a:r>
            <a:r>
              <a:rPr lang="cs-CZ" dirty="0"/>
              <a:t> </a:t>
            </a:r>
            <a:r>
              <a:rPr lang="cs-CZ" dirty="0" err="1"/>
              <a:t>ptr</a:t>
            </a:r>
            <a:endParaRPr lang="cs-CZ" dirty="0"/>
          </a:p>
          <a:p>
            <a:r>
              <a:rPr lang="cs-CZ" dirty="0"/>
              <a:t>C# has Lazy&lt;T&gt;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0977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@startuml</a:t>
            </a:r>
          </a:p>
          <a:p>
            <a:r>
              <a:rPr lang="cs-CZ" dirty="0"/>
              <a:t>interface </a:t>
            </a:r>
            <a:r>
              <a:rPr lang="cs-CZ" dirty="0" err="1"/>
              <a:t>Product</a:t>
            </a:r>
            <a:r>
              <a:rPr lang="cs-CZ" dirty="0"/>
              <a:t>&lt;&lt;interface&gt;&gt;{</a:t>
            </a:r>
          </a:p>
          <a:p>
            <a:r>
              <a:rPr lang="cs-CZ" dirty="0"/>
              <a:t>+</a:t>
            </a:r>
            <a:r>
              <a:rPr lang="cs-CZ" dirty="0" err="1"/>
              <a:t>doStuff</a:t>
            </a:r>
            <a:r>
              <a:rPr lang="cs-CZ" dirty="0"/>
              <a:t>()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ConcreteProductA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Product</a:t>
            </a:r>
            <a:r>
              <a:rPr lang="cs-CZ" dirty="0"/>
              <a:t>{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ConcreteProductB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Product</a:t>
            </a:r>
            <a:r>
              <a:rPr lang="cs-CZ" dirty="0"/>
              <a:t>{</a:t>
            </a:r>
          </a:p>
          <a:p>
            <a:r>
              <a:rPr lang="cs-CZ" dirty="0"/>
              <a:t>}</a:t>
            </a:r>
          </a:p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Creator</a:t>
            </a:r>
            <a:r>
              <a:rPr lang="cs-CZ" dirty="0"/>
              <a:t>{</a:t>
            </a:r>
          </a:p>
          <a:p>
            <a:r>
              <a:rPr lang="cs-CZ" dirty="0"/>
              <a:t>+</a:t>
            </a:r>
            <a:r>
              <a:rPr lang="cs-CZ" dirty="0" err="1"/>
              <a:t>someOperation</a:t>
            </a:r>
            <a:r>
              <a:rPr lang="cs-CZ" dirty="0"/>
              <a:t>()</a:t>
            </a:r>
          </a:p>
          <a:p>
            <a:r>
              <a:rPr lang="cs-CZ" dirty="0"/>
              <a:t>+{</a:t>
            </a:r>
            <a:r>
              <a:rPr lang="cs-CZ" dirty="0" err="1"/>
              <a:t>abstract</a:t>
            </a:r>
            <a:r>
              <a:rPr lang="cs-CZ" dirty="0"/>
              <a:t>}</a:t>
            </a:r>
            <a:r>
              <a:rPr lang="cs-CZ" dirty="0" err="1"/>
              <a:t>createProduct</a:t>
            </a:r>
            <a:r>
              <a:rPr lang="cs-CZ" dirty="0"/>
              <a:t>() : </a:t>
            </a:r>
            <a:r>
              <a:rPr lang="cs-CZ" dirty="0" err="1"/>
              <a:t>Product</a:t>
            </a:r>
            <a:endParaRPr lang="cs-CZ" dirty="0"/>
          </a:p>
          <a:p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ConcreteCreatorA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Creator</a:t>
            </a:r>
            <a:r>
              <a:rPr lang="cs-CZ" dirty="0"/>
              <a:t>{</a:t>
            </a:r>
          </a:p>
          <a:p>
            <a:r>
              <a:rPr lang="cs-CZ" dirty="0"/>
              <a:t>+</a:t>
            </a:r>
            <a:r>
              <a:rPr lang="cs-CZ" dirty="0" err="1"/>
              <a:t>createProduct</a:t>
            </a:r>
            <a:r>
              <a:rPr lang="cs-CZ" dirty="0"/>
              <a:t>() : </a:t>
            </a:r>
            <a:r>
              <a:rPr lang="cs-CZ" dirty="0" err="1"/>
              <a:t>Product</a:t>
            </a:r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ConcreteCreatorB</a:t>
            </a:r>
            <a:r>
              <a:rPr lang="cs-CZ" dirty="0"/>
              <a:t> </a:t>
            </a:r>
            <a:r>
              <a:rPr lang="cs-CZ" dirty="0" err="1"/>
              <a:t>extends</a:t>
            </a:r>
            <a:r>
              <a:rPr lang="cs-CZ" dirty="0"/>
              <a:t> </a:t>
            </a:r>
            <a:r>
              <a:rPr lang="cs-CZ" dirty="0" err="1"/>
              <a:t>Creator</a:t>
            </a:r>
            <a:r>
              <a:rPr lang="cs-CZ" dirty="0"/>
              <a:t>{</a:t>
            </a:r>
          </a:p>
          <a:p>
            <a:r>
              <a:rPr lang="cs-CZ" dirty="0"/>
              <a:t>+</a:t>
            </a:r>
            <a:r>
              <a:rPr lang="cs-CZ" dirty="0" err="1"/>
              <a:t>createProduct</a:t>
            </a:r>
            <a:r>
              <a:rPr lang="cs-CZ" dirty="0"/>
              <a:t>() : </a:t>
            </a:r>
            <a:r>
              <a:rPr lang="cs-CZ" dirty="0" err="1"/>
              <a:t>Product</a:t>
            </a:r>
            <a:endParaRPr lang="cs-CZ" dirty="0"/>
          </a:p>
          <a:p>
            <a:r>
              <a:rPr lang="cs-CZ" dirty="0"/>
              <a:t>}</a:t>
            </a:r>
          </a:p>
          <a:p>
            <a:r>
              <a:rPr lang="cs-CZ" dirty="0" err="1"/>
              <a:t>Creator</a:t>
            </a:r>
            <a:r>
              <a:rPr lang="cs-CZ" dirty="0"/>
              <a:t> -</a:t>
            </a:r>
            <a:r>
              <a:rPr lang="cs-CZ" dirty="0" err="1"/>
              <a:t>right</a:t>
            </a:r>
            <a:r>
              <a:rPr lang="cs-CZ" dirty="0"/>
              <a:t>&gt;</a:t>
            </a:r>
            <a:r>
              <a:rPr lang="cs-CZ" dirty="0" err="1"/>
              <a:t>Product</a:t>
            </a:r>
            <a:endParaRPr lang="cs-CZ" dirty="0"/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ConcreteCreatorA</a:t>
            </a:r>
            <a:r>
              <a:rPr lang="cs-CZ" dirty="0"/>
              <a:t>: return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ConcreteProductA</a:t>
            </a:r>
            <a:r>
              <a:rPr lang="cs-CZ" dirty="0"/>
              <a:t>()</a:t>
            </a:r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bottom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ConcreteCreatorB</a:t>
            </a:r>
            <a:r>
              <a:rPr lang="cs-CZ" dirty="0"/>
              <a:t>: return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ConcreteProductB</a:t>
            </a:r>
            <a:r>
              <a:rPr lang="cs-CZ" dirty="0"/>
              <a:t>()</a:t>
            </a:r>
          </a:p>
          <a:p>
            <a:r>
              <a:rPr lang="cs-CZ" dirty="0" err="1"/>
              <a:t>note</a:t>
            </a:r>
            <a:r>
              <a:rPr lang="cs-CZ" dirty="0"/>
              <a:t> </a:t>
            </a:r>
            <a:r>
              <a:rPr lang="cs-CZ" dirty="0" err="1"/>
              <a:t>left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Creator</a:t>
            </a:r>
            <a:r>
              <a:rPr lang="cs-CZ" dirty="0"/>
              <a:t> : </a:t>
            </a:r>
            <a:r>
              <a:rPr lang="cs-CZ" dirty="0" err="1"/>
              <a:t>Product</a:t>
            </a:r>
            <a:r>
              <a:rPr lang="cs-CZ" dirty="0"/>
              <a:t> p=</a:t>
            </a:r>
            <a:r>
              <a:rPr lang="cs-CZ" dirty="0" err="1"/>
              <a:t>createProduct</a:t>
            </a:r>
            <a:r>
              <a:rPr lang="cs-CZ" dirty="0"/>
              <a:t>()\</a:t>
            </a:r>
            <a:r>
              <a:rPr lang="cs-CZ" dirty="0" err="1"/>
              <a:t>np.doStuff</a:t>
            </a:r>
            <a:r>
              <a:rPr lang="cs-CZ" dirty="0"/>
              <a:t>()</a:t>
            </a:r>
          </a:p>
          <a:p>
            <a:r>
              <a:rPr lang="cs-CZ" dirty="0" err="1"/>
              <a:t>hide</a:t>
            </a:r>
            <a:r>
              <a:rPr lang="cs-CZ" dirty="0"/>
              <a:t> </a:t>
            </a:r>
            <a:r>
              <a:rPr lang="cs-CZ" dirty="0" err="1"/>
              <a:t>Product</a:t>
            </a:r>
            <a:r>
              <a:rPr lang="cs-CZ" dirty="0"/>
              <a:t> </a:t>
            </a:r>
            <a:r>
              <a:rPr lang="cs-CZ" dirty="0" err="1"/>
              <a:t>circle</a:t>
            </a:r>
            <a:endParaRPr lang="cs-CZ" dirty="0"/>
          </a:p>
          <a:p>
            <a:r>
              <a:rPr lang="cs-CZ" dirty="0"/>
              <a:t>@enduml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E4ACE9-9713-459C-B255-3F61576E290B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526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5820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48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02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7180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cs-CZ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2676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8953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75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1124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936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229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9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A6529403-9DF0-4CBF-B2F2-1740B6962365}" type="datetimeFigureOut">
              <a:rPr lang="cs-CZ" smtClean="0"/>
              <a:t>24.02.2023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926B3AF0-541F-449A-A84D-C7BF851522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110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sv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cFVTgRHJLM" TargetMode="External"/><Relationship Id="rId2" Type="http://schemas.openxmlformats.org/officeDocument/2006/relationships/hyperlink" Target="https://www.youtube.com/watch?v=JEk7B_GUEr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EdFq_JIThq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reepngimg.com/png/15556-red-cross-mark-png-h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56ACE2-CA04-C499-933E-A02F5B7800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Factory Method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FED3091-AB26-3EBB-E28C-F860C01C64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9508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E7D2137-047A-F976-E3D8-F45651B3EE35}"/>
              </a:ext>
            </a:extLst>
          </p:cNvPr>
          <p:cNvSpPr txBox="1"/>
          <p:nvPr/>
        </p:nvSpPr>
        <p:spPr>
          <a:xfrm>
            <a:off x="541175" y="1358979"/>
            <a:ext cx="46279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food.Box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Factory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Method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1119ACB-44A8-303F-E4E9-815A503D65DF}"/>
              </a:ext>
            </a:extLst>
          </p:cNvPr>
          <p:cNvSpPr txBox="1"/>
          <p:nvPr/>
        </p:nvSpPr>
        <p:spPr>
          <a:xfrm>
            <a:off x="5738326" y="1358979"/>
            <a:ext cx="489857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Restaurant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BurgerRestaurant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Restaurant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F1E6CBE-DC51-8E8D-807A-CF582D4D9BAD}"/>
              </a:ext>
            </a:extLst>
          </p:cNvPr>
          <p:cNvSpPr txBox="1"/>
          <p:nvPr/>
        </p:nvSpPr>
        <p:spPr>
          <a:xfrm>
            <a:off x="1087016" y="4587655"/>
            <a:ext cx="7940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client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code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Restaurant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restaurant.orderFood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cs-CZ" dirty="0">
              <a:solidFill>
                <a:srgbClr val="000000"/>
              </a:solidFill>
              <a:latin typeface="Cascadia Mono" panose="020B0609020000020004" pitchFamily="49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4598505-DC59-3B2F-E77F-01C56356862F}"/>
              </a:ext>
            </a:extLst>
          </p:cNvPr>
          <p:cNvSpPr txBox="1"/>
          <p:nvPr/>
        </p:nvSpPr>
        <p:spPr>
          <a:xfrm>
            <a:off x="541175" y="331352"/>
            <a:ext cx="10456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cap="all" dirty="0" err="1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Factory</a:t>
            </a:r>
            <a:r>
              <a:rPr lang="cs-CZ" sz="44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Method</a:t>
            </a:r>
            <a:endParaRPr lang="cs-CZ" sz="5400" cap="all" dirty="0">
              <a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652D9ED-2CEC-ADBE-03E7-6EB0A30E9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4666" y="4926302"/>
            <a:ext cx="557587" cy="43367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2D0B8AA4-92D0-9933-23A8-7757F7C00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427" y="5443473"/>
            <a:ext cx="519549" cy="404094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203D0E32-9FC5-A613-AECC-B4A43638BD00}"/>
              </a:ext>
            </a:extLst>
          </p:cNvPr>
          <p:cNvSpPr txBox="1"/>
          <p:nvPr/>
        </p:nvSpPr>
        <p:spPr>
          <a:xfrm>
            <a:off x="6612665" y="5008570"/>
            <a:ext cx="35739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800" dirty="0"/>
              <a:t>Single-</a:t>
            </a:r>
            <a:r>
              <a:rPr lang="cs-CZ" sz="2800" dirty="0" err="1"/>
              <a:t>responsibility</a:t>
            </a:r>
            <a:r>
              <a:rPr lang="cs-CZ" sz="2800" dirty="0"/>
              <a:t> </a:t>
            </a:r>
          </a:p>
          <a:p>
            <a:r>
              <a:rPr lang="cs-CZ" sz="2800" dirty="0"/>
              <a:t>Open-</a:t>
            </a:r>
            <a:r>
              <a:rPr lang="cs-CZ" sz="2800" dirty="0" err="1"/>
              <a:t>closed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84707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E7D2137-047A-F976-E3D8-F45651B3EE35}"/>
              </a:ext>
            </a:extLst>
          </p:cNvPr>
          <p:cNvSpPr txBox="1"/>
          <p:nvPr/>
        </p:nvSpPr>
        <p:spPr>
          <a:xfrm>
            <a:off x="625151" y="1800809"/>
            <a:ext cx="5554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Factory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Method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= 0;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food =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food</a:t>
            </a:r>
            <a:r>
              <a:rPr lang="cs-CZ" sz="1400" dirty="0">
                <a:solidFill>
                  <a:srgbClr val="008080"/>
                </a:solidFill>
                <a:latin typeface="Cascadia Mono" panose="020B0609020000020004" pitchFamily="49" charset="0"/>
              </a:rPr>
              <a:t>-&gt;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food</a:t>
            </a:r>
            <a:r>
              <a:rPr lang="cs-CZ" sz="1400" dirty="0">
                <a:solidFill>
                  <a:srgbClr val="008080"/>
                </a:solidFill>
                <a:latin typeface="Cascadia Mono" panose="020B0609020000020004" pitchFamily="49" charset="0"/>
              </a:rPr>
              <a:t>-&gt;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Box();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virtual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~Restaurant() {}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  <a:endParaRPr lang="cs-CZ" sz="14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1119ACB-44A8-303F-E4E9-815A503D65DF}"/>
              </a:ext>
            </a:extLst>
          </p:cNvPr>
          <p:cNvSpPr txBox="1"/>
          <p:nvPr/>
        </p:nvSpPr>
        <p:spPr>
          <a:xfrm>
            <a:off x="6179975" y="1621808"/>
            <a:ext cx="523447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std::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make_unique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Pizza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BurgerRestaurant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std::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make_unique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Burger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  <a:endParaRPr lang="cs-CZ" sz="1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F1E6CBE-DC51-8E8D-807A-CF582D4D9BAD}"/>
              </a:ext>
            </a:extLst>
          </p:cNvPr>
          <p:cNvSpPr txBox="1"/>
          <p:nvPr/>
        </p:nvSpPr>
        <p:spPr>
          <a:xfrm>
            <a:off x="1170991" y="4945795"/>
            <a:ext cx="10501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6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client</a:t>
            </a:r>
            <a:r>
              <a:rPr lang="cs-CZ" sz="16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6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code</a:t>
            </a:r>
            <a:endParaRPr lang="cs-CZ" sz="1600" dirty="0">
              <a:solidFill>
                <a:srgbClr val="008000"/>
              </a:solidFill>
              <a:latin typeface="Cascadia Mono" panose="020B06090200000200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std::</a:t>
            </a:r>
            <a:r>
              <a:rPr lang="fr-FR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fr-FR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&gt; restaurant = std::make_unique&lt;</a:t>
            </a:r>
            <a:r>
              <a:rPr lang="fr-FR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std::</a:t>
            </a:r>
            <a:r>
              <a:rPr lang="en-US" sz="16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&gt; food = restaurant</a:t>
            </a:r>
            <a:r>
              <a:rPr lang="en-US" sz="1600" dirty="0">
                <a:solidFill>
                  <a:srgbClr val="008080"/>
                </a:solidFill>
                <a:latin typeface="Cascadia Mono" panose="020B0609020000020004" pitchFamily="49" charset="0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  <a:endParaRPr lang="cs-CZ" sz="1600" dirty="0">
              <a:solidFill>
                <a:srgbClr val="000000"/>
              </a:solidFill>
              <a:latin typeface="Cascadia Mono" panose="020B0609020000020004" pitchFamily="49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15A2A84-8855-2F35-594C-6BDABE73DC58}"/>
              </a:ext>
            </a:extLst>
          </p:cNvPr>
          <p:cNvSpPr txBox="1"/>
          <p:nvPr/>
        </p:nvSpPr>
        <p:spPr>
          <a:xfrm>
            <a:off x="625151" y="608978"/>
            <a:ext cx="10615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cap="all" dirty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C++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bits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–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virtual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constructor</a:t>
            </a:r>
            <a:endParaRPr lang="cs-CZ" sz="5400" cap="all" dirty="0">
              <a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5217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E7D2137-047A-F976-E3D8-F45651B3EE35}"/>
              </a:ext>
            </a:extLst>
          </p:cNvPr>
          <p:cNvSpPr txBox="1"/>
          <p:nvPr/>
        </p:nvSpPr>
        <p:spPr>
          <a:xfrm>
            <a:off x="625151" y="1800809"/>
            <a:ext cx="5554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Factory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Method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&lt;Food&gt;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= 0;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&lt;Food&gt;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(!food_)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food_ </a:t>
            </a:r>
            <a:r>
              <a:rPr lang="cs-CZ" sz="1400" dirty="0">
                <a:solidFill>
                  <a:srgbClr val="008080"/>
                </a:solidFill>
                <a:latin typeface="Cascadia Mono" panose="020B0609020000020004" pitchFamily="49" charset="0"/>
              </a:rPr>
              <a:t>=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food_-&gt;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food_-&gt;box();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food_;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std::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&lt;Food&gt; food_;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</a:p>
          <a:p>
            <a:endParaRPr lang="cs-CZ" sz="14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1119ACB-44A8-303F-E4E9-815A503D65DF}"/>
              </a:ext>
            </a:extLst>
          </p:cNvPr>
          <p:cNvSpPr txBox="1"/>
          <p:nvPr/>
        </p:nvSpPr>
        <p:spPr>
          <a:xfrm>
            <a:off x="6179975" y="1621808"/>
            <a:ext cx="523447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std::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_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std::make_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shared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Pizza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BurgerRestaurant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std::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_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std::make_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shared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Burger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  <a:endParaRPr lang="cs-CZ" sz="1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F1E6CBE-DC51-8E8D-807A-CF582D4D9BAD}"/>
              </a:ext>
            </a:extLst>
          </p:cNvPr>
          <p:cNvSpPr txBox="1"/>
          <p:nvPr/>
        </p:nvSpPr>
        <p:spPr>
          <a:xfrm>
            <a:off x="1170991" y="4945795"/>
            <a:ext cx="10501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6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client</a:t>
            </a:r>
            <a:r>
              <a:rPr lang="cs-CZ" sz="16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6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code</a:t>
            </a:r>
            <a:endParaRPr lang="cs-CZ" sz="1600" dirty="0">
              <a:solidFill>
                <a:srgbClr val="008000"/>
              </a:solidFill>
              <a:latin typeface="Cascadia Mono" panose="020B0609020000020004" pitchFamily="49" charset="0"/>
            </a:endParaRPr>
          </a:p>
          <a:p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std::</a:t>
            </a:r>
            <a:r>
              <a:rPr lang="cs-CZ" sz="16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shared_ptr</a:t>
            </a:r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fr-FR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&gt; restaurant = std::make_</a:t>
            </a:r>
            <a:r>
              <a:rPr lang="cs-CZ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shared</a:t>
            </a:r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fr-FR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fr-FR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std::</a:t>
            </a:r>
            <a:r>
              <a:rPr lang="cs-CZ" sz="16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</a:t>
            </a:r>
            <a:r>
              <a:rPr lang="en-US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_</a:t>
            </a:r>
            <a:r>
              <a:rPr lang="en-US" sz="16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ptr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600" dirty="0">
                <a:solidFill>
                  <a:srgbClr val="2B91AF"/>
                </a:solidFill>
                <a:latin typeface="Cascadia Mono" panose="020B0609020000020004" pitchFamily="49" charset="0"/>
              </a:rPr>
              <a:t>Food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&gt; food = restaurant</a:t>
            </a:r>
            <a:r>
              <a:rPr lang="en-US" sz="1600" dirty="0">
                <a:solidFill>
                  <a:srgbClr val="008080"/>
                </a:solidFill>
                <a:latin typeface="Cascadia Mono" panose="020B0609020000020004" pitchFamily="49" charset="0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  <a:endParaRPr lang="cs-CZ" sz="1600" dirty="0">
              <a:solidFill>
                <a:srgbClr val="000000"/>
              </a:solidFill>
              <a:latin typeface="Cascadia Mono" panose="020B0609020000020004" pitchFamily="49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15A2A84-8855-2F35-594C-6BDABE73DC58}"/>
              </a:ext>
            </a:extLst>
          </p:cNvPr>
          <p:cNvSpPr txBox="1"/>
          <p:nvPr/>
        </p:nvSpPr>
        <p:spPr>
          <a:xfrm>
            <a:off x="625151" y="608978"/>
            <a:ext cx="10615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cap="all" dirty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C++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bits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–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lazy</a:t>
            </a:r>
            <a:r>
              <a:rPr lang="cs-CZ" sz="48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initialization</a:t>
            </a:r>
            <a:endParaRPr lang="cs-CZ" sz="5400" cap="all" dirty="0">
              <a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48404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26E25D-31A5-F76E-9EAF-65548D9C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Structure</a:t>
            </a:r>
            <a:endParaRPr lang="cs-CZ" dirty="0"/>
          </a:p>
        </p:txBody>
      </p:sp>
      <p:sp>
        <p:nvSpPr>
          <p:cNvPr id="28" name="Zástupný obsah 2">
            <a:extLst>
              <a:ext uri="{FF2B5EF4-FFF2-40B4-BE49-F238E27FC236}">
                <a16:creationId xmlns:a16="http://schemas.microsoft.com/office/drawing/2014/main" id="{EC0799D6-8AC9-5257-4385-A2AF2AA36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Product</a:t>
            </a:r>
            <a:endParaRPr lang="cs-CZ" dirty="0"/>
          </a:p>
          <a:p>
            <a:pPr lvl="1"/>
            <a:r>
              <a:rPr lang="en-US" dirty="0">
                <a:effectLst/>
              </a:rPr>
              <a:t>defines the interface of objects the factory method creates</a:t>
            </a:r>
            <a:endParaRPr lang="cs-CZ" dirty="0"/>
          </a:p>
          <a:p>
            <a:r>
              <a:rPr lang="cs-CZ" dirty="0" err="1"/>
              <a:t>ConcreteProduct</a:t>
            </a:r>
            <a:endParaRPr lang="cs-CZ" dirty="0"/>
          </a:p>
          <a:p>
            <a:pPr lvl="1"/>
            <a:r>
              <a:rPr lang="cs-CZ" dirty="0" err="1"/>
              <a:t>i</a:t>
            </a:r>
            <a:r>
              <a:rPr lang="cs-CZ" dirty="0" err="1">
                <a:effectLst/>
              </a:rPr>
              <a:t>mplements</a:t>
            </a:r>
            <a:r>
              <a:rPr lang="cs-CZ" dirty="0">
                <a:effectLst/>
              </a:rPr>
              <a:t> </a:t>
            </a:r>
            <a:r>
              <a:rPr lang="cs-CZ" dirty="0" err="1">
                <a:effectLst/>
              </a:rPr>
              <a:t>the</a:t>
            </a:r>
            <a:r>
              <a:rPr lang="cs-CZ" dirty="0">
                <a:effectLst/>
              </a:rPr>
              <a:t> </a:t>
            </a:r>
            <a:r>
              <a:rPr lang="cs-CZ" dirty="0" err="1">
                <a:effectLst/>
              </a:rPr>
              <a:t>Product</a:t>
            </a:r>
            <a:r>
              <a:rPr lang="cs-CZ" dirty="0">
                <a:effectLst/>
              </a:rPr>
              <a:t> interface</a:t>
            </a:r>
            <a:endParaRPr lang="cs-CZ" dirty="0"/>
          </a:p>
          <a:p>
            <a:r>
              <a:rPr lang="cs-CZ" dirty="0" err="1"/>
              <a:t>Creator</a:t>
            </a:r>
            <a:endParaRPr lang="cs-CZ" dirty="0"/>
          </a:p>
          <a:p>
            <a:pPr lvl="1"/>
            <a:r>
              <a:rPr lang="en-US" dirty="0">
                <a:effectLst/>
              </a:rPr>
              <a:t>declares the factory method, which returns an object of type Product</a:t>
            </a:r>
            <a:endParaRPr lang="cs-CZ" dirty="0"/>
          </a:p>
          <a:p>
            <a:pPr lvl="1"/>
            <a:r>
              <a:rPr lang="en-US" dirty="0">
                <a:effectLst/>
              </a:rPr>
              <a:t>may also define</a:t>
            </a:r>
            <a:r>
              <a:rPr lang="cs-CZ" dirty="0">
                <a:effectLst/>
              </a:rPr>
              <a:t> </a:t>
            </a:r>
            <a:r>
              <a:rPr lang="en-US" dirty="0">
                <a:effectLst/>
              </a:rPr>
              <a:t>a default implementation of the factory method that </a:t>
            </a:r>
            <a:r>
              <a:rPr lang="cs-CZ" dirty="0">
                <a:effectLst/>
              </a:rPr>
              <a:t>	  	 </a:t>
            </a:r>
            <a:r>
              <a:rPr lang="en-US" dirty="0">
                <a:effectLst/>
              </a:rPr>
              <a:t>returns a default</a:t>
            </a:r>
            <a:r>
              <a:rPr lang="cs-CZ" dirty="0">
                <a:effectLst/>
              </a:rPr>
              <a:t> </a:t>
            </a:r>
            <a:r>
              <a:rPr lang="en-US" dirty="0" err="1">
                <a:effectLst/>
              </a:rPr>
              <a:t>ConcreteProduct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objec</a:t>
            </a:r>
            <a:r>
              <a:rPr lang="cs-CZ" dirty="0">
                <a:effectLst/>
              </a:rPr>
              <a:t>t</a:t>
            </a:r>
            <a:endParaRPr lang="cs-CZ" dirty="0"/>
          </a:p>
          <a:p>
            <a:pPr lvl="1"/>
            <a:r>
              <a:rPr lang="en-US" dirty="0">
                <a:effectLst/>
              </a:rPr>
              <a:t>may call the factory method to create a Product object</a:t>
            </a:r>
            <a:endParaRPr lang="cs-CZ" dirty="0"/>
          </a:p>
          <a:p>
            <a:r>
              <a:rPr lang="cs-CZ" dirty="0" err="1"/>
              <a:t>ConcreteCreator</a:t>
            </a:r>
            <a:endParaRPr lang="cs-CZ" dirty="0"/>
          </a:p>
          <a:p>
            <a:pPr lvl="1"/>
            <a:r>
              <a:rPr lang="en-US" dirty="0">
                <a:effectLst/>
              </a:rPr>
              <a:t>overrides the factory method to return an instance of a </a:t>
            </a:r>
            <a:r>
              <a:rPr lang="en-US" dirty="0" err="1">
                <a:effectLst/>
              </a:rPr>
              <a:t>ConcreteProduct</a:t>
            </a:r>
            <a:endParaRPr lang="cs-CZ" dirty="0"/>
          </a:p>
        </p:txBody>
      </p:sp>
      <p:pic>
        <p:nvPicPr>
          <p:cNvPr id="7" name="Zástupný obsah 4">
            <a:extLst>
              <a:ext uri="{FF2B5EF4-FFF2-40B4-BE49-F238E27FC236}">
                <a16:creationId xmlns:a16="http://schemas.microsoft.com/office/drawing/2014/main" id="{491ADF2A-23BC-679D-DF7A-9E70AD88D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72810" y="980463"/>
            <a:ext cx="1462088" cy="50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24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051CC3-5F2D-E192-C3C8-376B3B38C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Diagram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0E2E0C9-72D5-0903-C5FA-B97B2825C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General</a:t>
            </a:r>
            <a:endParaRPr lang="en-US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BFD08F76-A0BF-0641-B058-1E5AF77629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936" y="2384787"/>
            <a:ext cx="10917936" cy="3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865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3051CC3-5F2D-E192-C3C8-376B3B38C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Diagram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53418EB-1140-7659-68ED-AE0E48918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Concrete</a:t>
            </a:r>
            <a:endParaRPr lang="en-US" dirty="0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9465F01D-50F5-77BC-B636-1D62E98729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43576" y="2290936"/>
            <a:ext cx="7892655" cy="395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13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16AC3B-8FEB-A6BD-CFC2-0EC071DCC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Parametrized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57A2B96-E4AD-6A9C-FB96-5092C6A46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Restaurant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8283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16AC3B-8FEB-A6BD-CFC2-0EC071DCC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Parametrized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57A2B96-E4AD-6A9C-FB96-5092C6A46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: Restaurant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en-US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pizza</a:t>
            </a:r>
            <a:r>
              <a:rPr lang="en-US" dirty="0">
                <a:solidFill>
                  <a:srgbClr val="000000"/>
                </a:solidFill>
                <a:latin typeface="Cascadia Mono" panose="020B0609020000020004" pitchFamily="49" charset="0"/>
              </a:rPr>
              <a:t>Type)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{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pizzaType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dirty="0">
                <a:solidFill>
                  <a:srgbClr val="A31515"/>
                </a:solidFill>
                <a:latin typeface="Cascadia Mono" panose="020B0609020000020004" pitchFamily="49" charset="0"/>
              </a:rPr>
              <a:t>"cheese"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{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    </a:t>
            </a:r>
            <a:r>
              <a:rPr lang="cs-CZ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CheesePizza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}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pizzaType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cs-CZ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pepperoni</a:t>
            </a:r>
            <a:r>
              <a:rPr lang="cs-CZ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{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    </a:t>
            </a:r>
            <a:r>
              <a:rPr lang="cs-CZ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PepperoniPizza</a:t>
            </a: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}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}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9919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BFC1D5-BB89-E30F-D4A5-400204B3B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Parametrized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v2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59000A-33D6-677D-EEB0-8444D92CC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6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6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SpaceshipFactory</a:t>
            </a: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GameFactory</a:t>
            </a:r>
            <a:endParaRPr lang="cs-CZ" sz="16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GameObject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</a:t>
            </a:r>
            <a:r>
              <a:rPr lang="en-US" sz="1600" dirty="0" err="1">
                <a:latin typeface="Cascadia Mono" panose="020B0609020000020004" pitchFamily="49" charset="0"/>
              </a:rPr>
              <a:t>GameObject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name, </a:t>
            </a: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								</a:t>
            </a:r>
            <a:r>
              <a:rPr lang="en-US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healthPoints,</a:t>
            </a:r>
            <a:r>
              <a:rPr lang="en-US" sz="16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power,</a:t>
            </a:r>
            <a:r>
              <a:rPr lang="en-US" sz="16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size)</a:t>
            </a:r>
          </a:p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Spaceship(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name,healthPoints,power,size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802047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78B91E-ED24-8241-0261-497B3EC83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464"/>
            <a:ext cx="10515600" cy="1325563"/>
          </a:xfrm>
        </p:spPr>
        <p:txBody>
          <a:bodyPr/>
          <a:lstStyle/>
          <a:p>
            <a:r>
              <a:rPr lang="cs-CZ" dirty="0"/>
              <a:t>Static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</a:t>
            </a:r>
            <a:r>
              <a:rPr lang="cs-CZ" sz="2400" dirty="0"/>
              <a:t>//</a:t>
            </a:r>
            <a:r>
              <a:rPr lang="cs-CZ" sz="2400" dirty="0" err="1"/>
              <a:t>Simple</a:t>
            </a:r>
            <a:r>
              <a:rPr lang="cs-CZ" sz="2400" dirty="0"/>
              <a:t> </a:t>
            </a:r>
            <a:r>
              <a:rPr lang="cs-CZ" sz="2400" dirty="0" err="1"/>
              <a:t>Factory</a:t>
            </a:r>
            <a:r>
              <a:rPr lang="cs-CZ" sz="2400" dirty="0"/>
              <a:t>//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F9AD12-56C5-4CD9-2541-1742B1DC8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1800" b="0" i="0" kern="1200" baseline="0" dirty="0">
              <a:ln>
                <a:noFill/>
              </a:ln>
              <a:solidFill>
                <a:srgbClr val="000000"/>
              </a:solidFill>
              <a:effectLst/>
              <a:latin typeface="JetBrains Mono"/>
              <a:ea typeface="+mn-ea"/>
              <a:cs typeface="+mn-cs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2DA0EA2-2F92-CC23-9197-D8DA1E976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902216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3B777D4-2778-FA3B-F7CA-5809562BA74D}"/>
              </a:ext>
            </a:extLst>
          </p:cNvPr>
          <p:cNvSpPr txBox="1"/>
          <p:nvPr/>
        </p:nvSpPr>
        <p:spPr>
          <a:xfrm>
            <a:off x="5944610" y="2181826"/>
            <a:ext cx="624738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FoodFactory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2E0BD62A-7392-C4D7-EBE0-AB77465B27E6}"/>
              </a:ext>
            </a:extLst>
          </p:cNvPr>
          <p:cNvSpPr txBox="1"/>
          <p:nvPr/>
        </p:nvSpPr>
        <p:spPr>
          <a:xfrm>
            <a:off x="357061" y="2145671"/>
            <a:ext cx="5902128" cy="2891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order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factory.CreateFood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(request);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 </a:t>
            </a:r>
            <a:r>
              <a:rPr lang="cs-CZ" sz="1400" kern="1200" dirty="0" err="1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food.Prepare</a:t>
            </a:r>
            <a:r>
              <a:rPr lang="cs-CZ" sz="1400" kern="1200" dirty="0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();</a:t>
            </a:r>
            <a:endParaRPr lang="cs-CZ" sz="1400" dirty="0">
              <a:effectLst/>
            </a:endParaRPr>
          </a:p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cs-CZ" sz="1400" kern="1200" dirty="0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		 </a:t>
            </a:r>
            <a:r>
              <a:rPr lang="cs-CZ" sz="1400" kern="1200" dirty="0" err="1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food.Box</a:t>
            </a:r>
            <a:r>
              <a:rPr lang="cs-CZ" sz="1400" kern="1200" dirty="0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();</a:t>
            </a:r>
            <a:endParaRPr lang="cs-CZ" sz="1400" dirty="0">
              <a:effectLst/>
            </a:endParaRP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73037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013BA9-BDCE-ED2C-7533-790080F3D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Definiton</a:t>
            </a:r>
            <a:r>
              <a:rPr lang="cs-CZ" dirty="0"/>
              <a:t> &amp; </a:t>
            </a:r>
            <a:r>
              <a:rPr lang="cs-CZ" dirty="0" err="1"/>
              <a:t>Motivation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D79AAE-0A79-F6A4-A025-978A706A0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Creational</a:t>
            </a:r>
            <a:r>
              <a:rPr lang="cs-CZ" dirty="0"/>
              <a:t> design </a:t>
            </a:r>
            <a:r>
              <a:rPr lang="cs-CZ" dirty="0" err="1"/>
              <a:t>pattern</a:t>
            </a:r>
            <a:endParaRPr lang="cs-CZ" dirty="0"/>
          </a:p>
          <a:p>
            <a:r>
              <a:rPr lang="cs-CZ" dirty="0"/>
              <a:t>„D</a:t>
            </a:r>
            <a:r>
              <a:rPr lang="en-US" dirty="0" err="1">
                <a:effectLst/>
              </a:rPr>
              <a:t>efine</a:t>
            </a:r>
            <a:r>
              <a:rPr lang="en-US" dirty="0">
                <a:effectLst/>
              </a:rPr>
              <a:t> an interface for creating an object, but let subclasses decide which class to instantiate</a:t>
            </a:r>
            <a:r>
              <a:rPr lang="cs-CZ" dirty="0">
                <a:effectLst/>
              </a:rPr>
              <a:t>“</a:t>
            </a:r>
          </a:p>
          <a:p>
            <a:r>
              <a:rPr lang="en-US" dirty="0">
                <a:effectLst/>
              </a:rPr>
              <a:t>Factory Method lets a class defer instantiation to </a:t>
            </a:r>
            <a:r>
              <a:rPr lang="en-US" dirty="0" err="1">
                <a:effectLst/>
              </a:rPr>
              <a:t>subclasse</a:t>
            </a:r>
            <a:r>
              <a:rPr lang="cs-CZ" dirty="0">
                <a:effectLst/>
              </a:rPr>
              <a:t>s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 err="1"/>
              <a:t>We</a:t>
            </a:r>
            <a:r>
              <a:rPr lang="cs-CZ" dirty="0"/>
              <a:t> use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</a:t>
            </a:r>
            <a:r>
              <a:rPr lang="cs-CZ" dirty="0" err="1"/>
              <a:t>pattern</a:t>
            </a:r>
            <a:r>
              <a:rPr lang="cs-CZ" dirty="0"/>
              <a:t> </a:t>
            </a:r>
            <a:r>
              <a:rPr lang="cs-CZ" dirty="0" err="1"/>
              <a:t>when</a:t>
            </a:r>
            <a:r>
              <a:rPr lang="cs-CZ" dirty="0"/>
              <a:t>:</a:t>
            </a:r>
          </a:p>
          <a:p>
            <a:pPr lvl="1"/>
            <a:r>
              <a:rPr lang="en-US" dirty="0">
                <a:effectLst/>
              </a:rPr>
              <a:t>a class can’t anticipate the class of objects it must create</a:t>
            </a:r>
            <a:endParaRPr lang="cs-CZ" dirty="0">
              <a:effectLst/>
            </a:endParaRPr>
          </a:p>
          <a:p>
            <a:pPr lvl="1"/>
            <a:r>
              <a:rPr lang="en-US" dirty="0">
                <a:effectLst/>
              </a:rPr>
              <a:t>a class wants its subclasses to specify the objects it creates</a:t>
            </a:r>
            <a:endParaRPr lang="cs-CZ" dirty="0">
              <a:effectLst/>
            </a:endParaRPr>
          </a:p>
          <a:p>
            <a:pPr lvl="1"/>
            <a:r>
              <a:rPr lang="en-US" dirty="0">
                <a:effectLst/>
              </a:rPr>
              <a:t>classes delegate responsibility to one of several helper subclasses, and you want to localize the</a:t>
            </a:r>
            <a:r>
              <a:rPr lang="cs-CZ" dirty="0">
                <a:effectLst/>
              </a:rPr>
              <a:t> </a:t>
            </a:r>
            <a:r>
              <a:rPr lang="en-US" dirty="0">
                <a:effectLst/>
              </a:rPr>
              <a:t>knowledge of which helper subclass is the delegate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3724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78B91E-ED24-8241-0261-497B3EC83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464"/>
            <a:ext cx="10515600" cy="1325563"/>
          </a:xfrm>
        </p:spPr>
        <p:txBody>
          <a:bodyPr/>
          <a:lstStyle/>
          <a:p>
            <a:r>
              <a:rPr lang="cs-CZ" dirty="0"/>
              <a:t>Static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</a:t>
            </a:r>
            <a:r>
              <a:rPr lang="cs-CZ" sz="2400" dirty="0"/>
              <a:t>//</a:t>
            </a:r>
            <a:r>
              <a:rPr lang="cs-CZ" sz="2400" dirty="0" err="1"/>
              <a:t>Simple</a:t>
            </a:r>
            <a:r>
              <a:rPr lang="cs-CZ" sz="2400" dirty="0"/>
              <a:t> </a:t>
            </a:r>
            <a:r>
              <a:rPr lang="cs-CZ" sz="2400" dirty="0" err="1"/>
              <a:t>Factory</a:t>
            </a:r>
            <a:r>
              <a:rPr lang="cs-CZ" sz="2400" dirty="0"/>
              <a:t>//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F9AD12-56C5-4CD9-2541-1742B1DC8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1800" b="0" i="0" kern="1200" baseline="0" dirty="0">
              <a:ln>
                <a:noFill/>
              </a:ln>
              <a:solidFill>
                <a:srgbClr val="000000"/>
              </a:solidFill>
              <a:effectLst/>
              <a:latin typeface="JetBrains Mono"/>
              <a:ea typeface="+mn-ea"/>
              <a:cs typeface="+mn-cs"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2DA0EA2-2F92-CC23-9197-D8DA1E976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902216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C3B777D4-2778-FA3B-F7CA-5809562BA74D}"/>
              </a:ext>
            </a:extLst>
          </p:cNvPr>
          <p:cNvSpPr txBox="1"/>
          <p:nvPr/>
        </p:nvSpPr>
        <p:spPr>
          <a:xfrm>
            <a:off x="5944610" y="2181826"/>
            <a:ext cx="624738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FoodFactory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2E0BD62A-7392-C4D7-EBE0-AB77465B27E6}"/>
              </a:ext>
            </a:extLst>
          </p:cNvPr>
          <p:cNvSpPr txBox="1"/>
          <p:nvPr/>
        </p:nvSpPr>
        <p:spPr>
          <a:xfrm>
            <a:off x="357061" y="2145671"/>
            <a:ext cx="5902128" cy="2782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order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(request);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 </a:t>
            </a:r>
            <a:r>
              <a:rPr lang="cs-CZ" sz="1400" kern="1200" dirty="0" err="1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food.Prepare</a:t>
            </a:r>
            <a:r>
              <a:rPr lang="cs-CZ" sz="1400" kern="1200" dirty="0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();</a:t>
            </a:r>
            <a:endParaRPr lang="cs-CZ" sz="1400" dirty="0">
              <a:effectLst/>
            </a:endParaRPr>
          </a:p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cs-CZ" sz="1400" kern="1200" dirty="0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		 </a:t>
            </a:r>
            <a:r>
              <a:rPr lang="cs-CZ" sz="1400" kern="1200" dirty="0" err="1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food.Box</a:t>
            </a:r>
            <a:r>
              <a:rPr lang="cs-CZ" sz="1400" kern="1200" dirty="0">
                <a:solidFill>
                  <a:srgbClr val="000000"/>
                </a:solidFill>
                <a:effectLst/>
                <a:latin typeface="Cascadia Mono" panose="020B0609020000020004" pitchFamily="49" charset="0"/>
                <a:ea typeface="+mn-ea"/>
                <a:cs typeface="+mn-cs"/>
              </a:rPr>
              <a:t>();</a:t>
            </a:r>
          </a:p>
          <a:p>
            <a:pPr marL="0" indent="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748533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78B91E-ED24-8241-0261-497B3EC83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6464"/>
            <a:ext cx="10515600" cy="1325563"/>
          </a:xfrm>
        </p:spPr>
        <p:txBody>
          <a:bodyPr/>
          <a:lstStyle/>
          <a:p>
            <a:r>
              <a:rPr lang="cs-CZ" dirty="0"/>
              <a:t>Static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</a:t>
            </a:r>
            <a:r>
              <a:rPr lang="cs-CZ" sz="2400" dirty="0"/>
              <a:t>//</a:t>
            </a:r>
            <a:r>
              <a:rPr lang="cs-CZ" sz="2400" dirty="0" err="1"/>
              <a:t>Collections</a:t>
            </a:r>
            <a:r>
              <a:rPr lang="cs-CZ" sz="2400" dirty="0"/>
              <a:t>//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F9AD12-56C5-4CD9-2541-1742B1DC8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1800" b="0" i="0" kern="1200" baseline="0" dirty="0">
              <a:ln>
                <a:noFill/>
              </a:ln>
              <a:solidFill>
                <a:srgbClr val="000000"/>
              </a:solidFill>
              <a:effectLst/>
              <a:latin typeface="JetBrains Mono"/>
              <a:ea typeface="+mn-ea"/>
              <a:cs typeface="+mn-cs"/>
            </a:endParaRPr>
          </a:p>
          <a:p>
            <a:pPr marL="0" indent="0">
              <a:buNone/>
            </a:pP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Map&lt;</a:t>
            </a: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String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Integer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&gt; map = </a:t>
            </a:r>
            <a:r>
              <a:rPr lang="cs-CZ" sz="1800" b="1" i="0" kern="120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JetBrains Mono"/>
                <a:ea typeface="+mn-ea"/>
                <a:cs typeface="+mn-cs"/>
              </a:rPr>
              <a:t>new</a:t>
            </a:r>
            <a:r>
              <a:rPr lang="cs-CZ" sz="1800" b="1" i="0" kern="1200" baseline="0" dirty="0">
                <a:ln>
                  <a:noFill/>
                </a:ln>
                <a:solidFill>
                  <a:srgbClr val="000080"/>
                </a:solidFill>
                <a:effectLst/>
                <a:latin typeface="JetBrains Mono"/>
                <a:ea typeface="+mn-ea"/>
                <a:cs typeface="+mn-cs"/>
              </a:rPr>
              <a:t> </a:t>
            </a: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HashMap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&lt;&gt;();</a:t>
            </a:r>
            <a:b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</a:b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map.put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(</a:t>
            </a:r>
            <a:r>
              <a:rPr lang="cs-CZ" sz="1800" b="1" i="0" kern="1200" baseline="0" dirty="0">
                <a:ln>
                  <a:noFill/>
                </a:ln>
                <a:solidFill>
                  <a:srgbClr val="008000"/>
                </a:solidFill>
                <a:effectLst/>
                <a:latin typeface="JetBrains Mono"/>
                <a:ea typeface="+mn-ea"/>
                <a:cs typeface="+mn-cs"/>
              </a:rPr>
              <a:t>"Alice"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FF"/>
                </a:solidFill>
                <a:effectLst/>
                <a:latin typeface="JetBrains Mono"/>
                <a:ea typeface="+mn-ea"/>
                <a:cs typeface="+mn-cs"/>
              </a:rPr>
              <a:t>25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);</a:t>
            </a:r>
            <a:b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</a:b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map.put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(</a:t>
            </a:r>
            <a:r>
              <a:rPr lang="cs-CZ" sz="1800" b="1" i="0" kern="1200" baseline="0" dirty="0">
                <a:ln>
                  <a:noFill/>
                </a:ln>
                <a:solidFill>
                  <a:srgbClr val="008000"/>
                </a:solidFill>
                <a:effectLst/>
                <a:latin typeface="JetBrains Mono"/>
                <a:ea typeface="+mn-ea"/>
                <a:cs typeface="+mn-cs"/>
              </a:rPr>
              <a:t>"Bob"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FF"/>
                </a:solidFill>
                <a:effectLst/>
                <a:latin typeface="JetBrains Mono"/>
                <a:ea typeface="+mn-ea"/>
                <a:cs typeface="+mn-cs"/>
              </a:rPr>
              <a:t>30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);</a:t>
            </a:r>
            <a:b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</a:b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map.put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(</a:t>
            </a:r>
            <a:r>
              <a:rPr lang="cs-CZ" sz="1800" b="1" i="0" kern="1200" baseline="0" dirty="0">
                <a:ln>
                  <a:noFill/>
                </a:ln>
                <a:solidFill>
                  <a:srgbClr val="008000"/>
                </a:solidFill>
                <a:effectLst/>
                <a:latin typeface="JetBrains Mono"/>
                <a:ea typeface="+mn-ea"/>
                <a:cs typeface="+mn-cs"/>
              </a:rPr>
              <a:t>"Charlie"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FF"/>
                </a:solidFill>
                <a:effectLst/>
                <a:latin typeface="JetBrains Mono"/>
                <a:ea typeface="+mn-ea"/>
                <a:cs typeface="+mn-cs"/>
              </a:rPr>
              <a:t>35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);</a:t>
            </a:r>
          </a:p>
          <a:p>
            <a:pPr marL="0" indent="0">
              <a:buNone/>
            </a:pPr>
            <a:endParaRPr lang="cs-CZ" dirty="0">
              <a:effectLst/>
            </a:endParaRPr>
          </a:p>
          <a:p>
            <a:pPr marL="0" indent="0">
              <a:buNone/>
            </a:pP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Map&lt;</a:t>
            </a: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String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Integer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&gt; map = </a:t>
            </a:r>
            <a:r>
              <a:rPr lang="cs-CZ" sz="1800" b="0" i="0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Map.</a:t>
            </a:r>
            <a:r>
              <a:rPr lang="cs-CZ" sz="1800" b="0" i="1" kern="120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of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(</a:t>
            </a:r>
            <a:b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</a:b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        </a:t>
            </a:r>
            <a:r>
              <a:rPr lang="cs-CZ" sz="1800" b="1" i="0" kern="1200" baseline="0" dirty="0">
                <a:ln>
                  <a:noFill/>
                </a:ln>
                <a:solidFill>
                  <a:srgbClr val="008000"/>
                </a:solidFill>
                <a:effectLst/>
                <a:latin typeface="JetBrains Mono"/>
                <a:ea typeface="+mn-ea"/>
                <a:cs typeface="+mn-cs"/>
              </a:rPr>
              <a:t>"Alice"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FF"/>
                </a:solidFill>
                <a:effectLst/>
                <a:latin typeface="JetBrains Mono"/>
                <a:ea typeface="+mn-ea"/>
                <a:cs typeface="+mn-cs"/>
              </a:rPr>
              <a:t>25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</a:t>
            </a:r>
            <a:b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</a:b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        </a:t>
            </a:r>
            <a:r>
              <a:rPr lang="cs-CZ" sz="1800" b="1" i="0" kern="1200" baseline="0" dirty="0">
                <a:ln>
                  <a:noFill/>
                </a:ln>
                <a:solidFill>
                  <a:srgbClr val="008000"/>
                </a:solidFill>
                <a:effectLst/>
                <a:latin typeface="JetBrains Mono"/>
                <a:ea typeface="+mn-ea"/>
                <a:cs typeface="+mn-cs"/>
              </a:rPr>
              <a:t>"Bob"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FF"/>
                </a:solidFill>
                <a:effectLst/>
                <a:latin typeface="JetBrains Mono"/>
                <a:ea typeface="+mn-ea"/>
                <a:cs typeface="+mn-cs"/>
              </a:rPr>
              <a:t>30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</a:t>
            </a:r>
            <a:b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</a:b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        </a:t>
            </a:r>
            <a:r>
              <a:rPr lang="cs-CZ" sz="1800" b="1" i="0" kern="1200" baseline="0" dirty="0">
                <a:ln>
                  <a:noFill/>
                </a:ln>
                <a:solidFill>
                  <a:srgbClr val="008000"/>
                </a:solidFill>
                <a:effectLst/>
                <a:latin typeface="JetBrains Mono"/>
                <a:ea typeface="+mn-ea"/>
                <a:cs typeface="+mn-cs"/>
              </a:rPr>
              <a:t>"Charlie"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, </a:t>
            </a:r>
            <a:r>
              <a:rPr lang="cs-CZ" sz="1800" b="0" i="0" kern="1200" baseline="0" dirty="0">
                <a:ln>
                  <a:noFill/>
                </a:ln>
                <a:solidFill>
                  <a:srgbClr val="0000FF"/>
                </a:solidFill>
                <a:effectLst/>
                <a:latin typeface="JetBrains Mono"/>
                <a:ea typeface="+mn-ea"/>
                <a:cs typeface="+mn-cs"/>
              </a:rPr>
              <a:t>35</a:t>
            </a:r>
            <a:br>
              <a:rPr lang="cs-CZ" sz="1800" b="0" i="0" kern="1200" baseline="0" dirty="0">
                <a:ln>
                  <a:noFill/>
                </a:ln>
                <a:solidFill>
                  <a:srgbClr val="0000FF"/>
                </a:solidFill>
                <a:effectLst/>
                <a:latin typeface="JetBrains Mono"/>
                <a:ea typeface="+mn-ea"/>
                <a:cs typeface="+mn-cs"/>
              </a:rPr>
            </a:br>
            <a:r>
              <a:rPr lang="cs-CZ" sz="1800" b="0" i="0" kern="1200" baseline="0" dirty="0">
                <a:ln>
                  <a:noFill/>
                </a:ln>
                <a:solidFill>
                  <a:srgbClr val="000000"/>
                </a:solidFill>
                <a:effectLst/>
                <a:latin typeface="JetBrains Mono"/>
                <a:ea typeface="+mn-ea"/>
                <a:cs typeface="+mn-cs"/>
              </a:rPr>
              <a:t>);</a:t>
            </a:r>
            <a:endParaRPr lang="cs-CZ" dirty="0">
              <a:effectLst/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02DA0EA2-2F92-CC23-9197-D8DA1E976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119" y="2188500"/>
            <a:ext cx="77348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1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//Java</a:t>
            </a:r>
            <a:endParaRPr kumimoji="0" lang="cs-CZ" altLang="cs-CZ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124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C2494B-8E7B-D9C6-4CD6-0D4B06AED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One</a:t>
            </a:r>
            <a:r>
              <a:rPr lang="cs-CZ" dirty="0"/>
              <a:t> more </a:t>
            </a:r>
            <a:r>
              <a:rPr lang="cs-CZ" dirty="0" err="1"/>
              <a:t>example</a:t>
            </a:r>
            <a:endParaRPr lang="cs-CZ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98231A-2757-F58B-428D-CC8B5BB1F7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2703" y="1807132"/>
            <a:ext cx="10858678" cy="3997312"/>
          </a:xfrm>
        </p:spPr>
      </p:pic>
    </p:spTree>
    <p:extLst>
      <p:ext uri="{BB962C8B-B14F-4D97-AF65-F5344CB8AC3E}">
        <p14:creationId xmlns:p14="http://schemas.microsoft.com/office/powerpoint/2010/main" val="8427597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5CD3B8-5369-8B15-ED28-7DB1B7851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Relations to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patterns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37D5C10-2717-492E-1B2F-C8B71D9D0C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  <a:p>
            <a:pPr lvl="1"/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used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endParaRPr lang="cs-CZ" dirty="0"/>
          </a:p>
          <a:p>
            <a:pPr lvl="1"/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considered</a:t>
            </a:r>
            <a:r>
              <a:rPr lang="cs-CZ" dirty="0"/>
              <a:t> a </a:t>
            </a:r>
            <a:r>
              <a:rPr lang="cs-CZ" dirty="0" err="1"/>
              <a:t>simplified</a:t>
            </a:r>
            <a:r>
              <a:rPr lang="cs-CZ" dirty="0"/>
              <a:t> </a:t>
            </a:r>
            <a:r>
              <a:rPr lang="cs-CZ" dirty="0" err="1"/>
              <a:t>version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AF</a:t>
            </a:r>
          </a:p>
          <a:p>
            <a:pPr lvl="1"/>
            <a:r>
              <a:rPr lang="cs-CZ" dirty="0" err="1"/>
              <a:t>Families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objects</a:t>
            </a:r>
            <a:r>
              <a:rPr lang="cs-CZ" dirty="0"/>
              <a:t> vs. </a:t>
            </a:r>
            <a:r>
              <a:rPr lang="cs-CZ" dirty="0" err="1"/>
              <a:t>One</a:t>
            </a:r>
            <a:r>
              <a:rPr lang="cs-CZ" dirty="0"/>
              <a:t> type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object</a:t>
            </a:r>
            <a:endParaRPr lang="cs-CZ" dirty="0"/>
          </a:p>
          <a:p>
            <a:r>
              <a:rPr lang="cs-CZ" dirty="0" err="1"/>
              <a:t>Template</a:t>
            </a:r>
            <a:r>
              <a:rPr lang="cs-CZ" dirty="0"/>
              <a:t> </a:t>
            </a:r>
            <a:r>
              <a:rPr lang="cs-CZ" dirty="0" err="1"/>
              <a:t>Method</a:t>
            </a:r>
            <a:endParaRPr lang="cs-CZ" dirty="0"/>
          </a:p>
          <a:p>
            <a:pPr lvl="1"/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a </a:t>
            </a:r>
            <a:r>
              <a:rPr lang="cs-CZ" dirty="0" err="1"/>
              <a:t>specialization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Template</a:t>
            </a:r>
            <a:r>
              <a:rPr lang="cs-CZ" dirty="0"/>
              <a:t> </a:t>
            </a:r>
            <a:r>
              <a:rPr lang="cs-CZ" dirty="0" err="1"/>
              <a:t>method</a:t>
            </a:r>
            <a:endParaRPr lang="cs-CZ" dirty="0"/>
          </a:p>
          <a:p>
            <a:pPr lvl="1"/>
            <a:r>
              <a:rPr lang="cs-CZ" dirty="0" err="1"/>
              <a:t>Factory</a:t>
            </a:r>
            <a:r>
              <a:rPr lang="cs-CZ" dirty="0"/>
              <a:t> </a:t>
            </a:r>
            <a:r>
              <a:rPr lang="cs-CZ" dirty="0" err="1"/>
              <a:t>Method</a:t>
            </a:r>
            <a:r>
              <a:rPr lang="cs-CZ" dirty="0"/>
              <a:t> </a:t>
            </a:r>
            <a:r>
              <a:rPr lang="cs-CZ" dirty="0" err="1"/>
              <a:t>can</a:t>
            </a:r>
            <a:r>
              <a:rPr lang="cs-CZ" dirty="0"/>
              <a:t> </a:t>
            </a:r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called</a:t>
            </a:r>
            <a:r>
              <a:rPr lang="cs-CZ" dirty="0"/>
              <a:t> </a:t>
            </a:r>
            <a:r>
              <a:rPr lang="cs-CZ" dirty="0" err="1"/>
              <a:t>fromTemplate</a:t>
            </a:r>
            <a:r>
              <a:rPr lang="cs-CZ" dirty="0"/>
              <a:t> </a:t>
            </a:r>
            <a:r>
              <a:rPr lang="cs-CZ" dirty="0" err="1"/>
              <a:t>Method</a:t>
            </a:r>
            <a:endParaRPr lang="cs-CZ" dirty="0"/>
          </a:p>
          <a:p>
            <a:r>
              <a:rPr lang="cs-CZ" dirty="0"/>
              <a:t>Prototype</a:t>
            </a:r>
          </a:p>
          <a:p>
            <a:pPr lvl="1"/>
            <a:r>
              <a:rPr lang="cs-CZ" dirty="0" err="1"/>
              <a:t>Doesn‘t</a:t>
            </a:r>
            <a:r>
              <a:rPr lang="cs-CZ" dirty="0"/>
              <a:t> </a:t>
            </a:r>
            <a:r>
              <a:rPr lang="cs-CZ" dirty="0" err="1"/>
              <a:t>require</a:t>
            </a:r>
            <a:r>
              <a:rPr lang="cs-CZ" dirty="0"/>
              <a:t> </a:t>
            </a:r>
            <a:r>
              <a:rPr lang="cs-CZ" dirty="0" err="1"/>
              <a:t>subclassing</a:t>
            </a:r>
            <a:r>
              <a:rPr lang="cs-CZ" dirty="0"/>
              <a:t> </a:t>
            </a:r>
            <a:r>
              <a:rPr lang="cs-CZ" dirty="0" err="1"/>
              <a:t>Creator</a:t>
            </a:r>
            <a:endParaRPr lang="cs-CZ" dirty="0"/>
          </a:p>
          <a:p>
            <a:pPr lvl="1"/>
            <a:r>
              <a:rPr lang="cs-CZ" dirty="0" err="1"/>
              <a:t>Often</a:t>
            </a:r>
            <a:r>
              <a:rPr lang="cs-CZ" dirty="0"/>
              <a:t> </a:t>
            </a:r>
            <a:r>
              <a:rPr lang="cs-CZ" dirty="0" err="1"/>
              <a:t>requires</a:t>
            </a:r>
            <a:r>
              <a:rPr lang="cs-CZ" dirty="0"/>
              <a:t>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Initialize</a:t>
            </a:r>
            <a:r>
              <a:rPr lang="cs-CZ" dirty="0"/>
              <a:t> </a:t>
            </a:r>
            <a:r>
              <a:rPr lang="cs-CZ" dirty="0" err="1"/>
              <a:t>operation</a:t>
            </a:r>
            <a:r>
              <a:rPr lang="cs-CZ" dirty="0"/>
              <a:t> on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Product</a:t>
            </a:r>
            <a:r>
              <a:rPr lang="cs-CZ" dirty="0"/>
              <a:t> </a:t>
            </a:r>
            <a:r>
              <a:rPr lang="cs-CZ" dirty="0" err="1"/>
              <a:t>class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7631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2D0845-4F81-9C9F-7A9D-8D31AB3C0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Summary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91A6334-DECD-2B43-4879-2C2F181A68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Pros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914BC9F-E4A1-584A-50B4-BB2E6BED6B8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Encapsulation</a:t>
            </a:r>
            <a:endParaRPr lang="cs-CZ" dirty="0"/>
          </a:p>
          <a:p>
            <a:r>
              <a:rPr lang="cs-CZ" dirty="0"/>
              <a:t>Flexibility </a:t>
            </a:r>
          </a:p>
          <a:p>
            <a:r>
              <a:rPr lang="cs-CZ" dirty="0" err="1"/>
              <a:t>Loose</a:t>
            </a:r>
            <a:r>
              <a:rPr lang="cs-CZ" dirty="0"/>
              <a:t> </a:t>
            </a:r>
            <a:r>
              <a:rPr lang="cs-CZ" dirty="0" err="1"/>
              <a:t>coupling</a:t>
            </a:r>
            <a:r>
              <a:rPr lang="cs-CZ" dirty="0"/>
              <a:t> &gt;&gt; Interface vs </a:t>
            </a:r>
            <a:r>
              <a:rPr lang="cs-CZ" dirty="0" err="1"/>
              <a:t>concrete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endParaRPr lang="cs-CZ" dirty="0"/>
          </a:p>
          <a:p>
            <a:r>
              <a:rPr lang="cs-CZ" dirty="0" err="1"/>
              <a:t>Readability</a:t>
            </a:r>
            <a:endParaRPr lang="cs-CZ" dirty="0"/>
          </a:p>
          <a:p>
            <a:r>
              <a:rPr lang="cs-CZ" dirty="0"/>
              <a:t>Testing &gt;&gt; </a:t>
            </a:r>
            <a:r>
              <a:rPr lang="cs-CZ" dirty="0" err="1"/>
              <a:t>Mock</a:t>
            </a:r>
            <a:r>
              <a:rPr lang="cs-CZ" dirty="0"/>
              <a:t> </a:t>
            </a:r>
            <a:r>
              <a:rPr lang="cs-CZ" dirty="0" err="1"/>
              <a:t>objects</a:t>
            </a:r>
            <a:endParaRPr lang="cs-CZ" dirty="0"/>
          </a:p>
          <a:p>
            <a:r>
              <a:rPr lang="cs-CZ" dirty="0"/>
              <a:t>Open-</a:t>
            </a:r>
            <a:r>
              <a:rPr lang="cs-CZ" dirty="0" err="1"/>
              <a:t>closed</a:t>
            </a:r>
            <a:r>
              <a:rPr lang="cs-CZ" dirty="0"/>
              <a:t> </a:t>
            </a:r>
            <a:r>
              <a:rPr lang="cs-CZ" dirty="0" err="1"/>
              <a:t>principle</a:t>
            </a:r>
            <a:endParaRPr lang="cs-CZ" dirty="0"/>
          </a:p>
          <a:p>
            <a:r>
              <a:rPr lang="cs-CZ" dirty="0"/>
              <a:t>Single-</a:t>
            </a:r>
            <a:r>
              <a:rPr lang="cs-CZ" dirty="0" err="1"/>
              <a:t>responsibility</a:t>
            </a:r>
            <a:r>
              <a:rPr lang="cs-CZ" dirty="0"/>
              <a:t> </a:t>
            </a:r>
            <a:r>
              <a:rPr lang="cs-CZ" dirty="0" err="1"/>
              <a:t>principle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78D4A5B5-DFB3-121D-049F-450059C2F4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err="1"/>
              <a:t>Cons</a:t>
            </a:r>
            <a:endParaRPr lang="cs-CZ" dirty="0"/>
          </a:p>
        </p:txBody>
      </p:sp>
      <p:sp>
        <p:nvSpPr>
          <p:cNvPr id="11" name="Zástupný obsah 10">
            <a:extLst>
              <a:ext uri="{FF2B5EF4-FFF2-40B4-BE49-F238E27FC236}">
                <a16:creationId xmlns:a16="http://schemas.microsoft.com/office/drawing/2014/main" id="{F93EA08F-B0C3-6562-79AA-F32C0FE82B3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Complexity</a:t>
            </a:r>
            <a:r>
              <a:rPr lang="cs-CZ" dirty="0"/>
              <a:t> – </a:t>
            </a:r>
            <a:r>
              <a:rPr lang="cs-CZ" dirty="0" err="1"/>
              <a:t>Too</a:t>
            </a:r>
            <a:r>
              <a:rPr lang="cs-CZ" dirty="0"/>
              <a:t> many </a:t>
            </a:r>
            <a:r>
              <a:rPr lang="cs-CZ" dirty="0" err="1"/>
              <a:t>classes</a:t>
            </a:r>
            <a:endParaRPr lang="cs-CZ" dirty="0"/>
          </a:p>
          <a:p>
            <a:r>
              <a:rPr lang="cs-CZ" dirty="0" err="1"/>
              <a:t>Needs</a:t>
            </a:r>
            <a:r>
              <a:rPr lang="cs-CZ" dirty="0"/>
              <a:t> inheritance &gt;&gt; </a:t>
            </a:r>
            <a:r>
              <a:rPr lang="cs-CZ" dirty="0" err="1"/>
              <a:t>generics</a:t>
            </a:r>
            <a:r>
              <a:rPr lang="cs-CZ" dirty="0"/>
              <a:t>, </a:t>
            </a:r>
            <a:r>
              <a:rPr lang="cs-CZ" dirty="0" err="1"/>
              <a:t>templates</a:t>
            </a:r>
            <a:endParaRPr lang="cs-CZ" dirty="0"/>
          </a:p>
          <a:p>
            <a:r>
              <a:rPr lang="cs-CZ" dirty="0" err="1"/>
              <a:t>Potential</a:t>
            </a:r>
            <a:r>
              <a:rPr lang="cs-CZ" dirty="0"/>
              <a:t> </a:t>
            </a:r>
            <a:r>
              <a:rPr lang="cs-CZ" dirty="0" err="1"/>
              <a:t>overhead</a:t>
            </a:r>
            <a:r>
              <a:rPr lang="cs-CZ" dirty="0"/>
              <a:t> &gt;&gt; </a:t>
            </a:r>
            <a:r>
              <a:rPr lang="cs-CZ" dirty="0" err="1"/>
              <a:t>Scalability</a:t>
            </a:r>
            <a:endParaRPr lang="cs-CZ" dirty="0"/>
          </a:p>
          <a:p>
            <a:r>
              <a:rPr lang="cs-CZ" dirty="0"/>
              <a:t>Limited </a:t>
            </a:r>
            <a:r>
              <a:rPr lang="cs-CZ" dirty="0" err="1"/>
              <a:t>complexity</a:t>
            </a:r>
            <a:r>
              <a:rPr lang="cs-CZ" dirty="0"/>
              <a:t> &gt;&gt; </a:t>
            </a:r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58944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715C91-AC9C-B203-5AAA-5A4C0B8D5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Sources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E583ED-6AD7-2924-EFF9-E79BD8CC8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GoF</a:t>
            </a:r>
            <a:endParaRPr lang="cs-CZ" dirty="0"/>
          </a:p>
          <a:p>
            <a:r>
              <a:rPr lang="cs-CZ" dirty="0">
                <a:hlinkClick r:id="rId2"/>
              </a:rPr>
              <a:t>https://www.youtube.com/watch?v=JEk7B_GUErc</a:t>
            </a:r>
            <a:endParaRPr lang="cs-CZ" dirty="0"/>
          </a:p>
          <a:p>
            <a:r>
              <a:rPr lang="cs-CZ" dirty="0">
                <a:hlinkClick r:id="rId3"/>
              </a:rPr>
              <a:t>https://www.youtube.com/watch?v=EcFVTgRHJLM</a:t>
            </a:r>
            <a:endParaRPr lang="cs-CZ" dirty="0"/>
          </a:p>
          <a:p>
            <a:r>
              <a:rPr lang="cs-CZ" dirty="0">
                <a:hlinkClick r:id="rId4"/>
              </a:rPr>
              <a:t>https://www.youtube.com/watch?v=EdFq_JIThqM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8125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B9301B-8151-22BA-05D5-FA5C113F3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1845"/>
            <a:ext cx="10515600" cy="564511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sz="28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8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8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8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8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800" dirty="0">
                <a:solidFill>
                  <a:srgbClr val="FF0000"/>
                </a:solidFill>
                <a:latin typeface="Cascadia Mono" panose="020B0609020000020004" pitchFamily="49" charset="0"/>
              </a:rPr>
              <a:t> ??? </a:t>
            </a:r>
            <a:r>
              <a:rPr lang="cs-CZ" sz="18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orderFood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8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800" dirty="0">
                <a:solidFill>
                  <a:srgbClr val="008000"/>
                </a:solidFill>
                <a:latin typeface="Cascadia Mono" panose="020B0609020000020004" pitchFamily="49" charset="0"/>
              </a:rPr>
              <a:t>//could be replaced with switch</a:t>
            </a:r>
            <a:endParaRPr lang="en-US" sz="18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8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8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{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Pizza 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pizza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8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pizza.Prepare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pizza.Box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sz="18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pizza;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}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8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800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{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Burger 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burger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8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burger.Prepare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sz="18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burger.Box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sz="18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}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dirty="0"/>
          </a:p>
        </p:txBody>
      </p:sp>
      <p:pic>
        <p:nvPicPr>
          <p:cNvPr id="11" name="Grafický objekt 10">
            <a:extLst>
              <a:ext uri="{FF2B5EF4-FFF2-40B4-BE49-F238E27FC236}">
                <a16:creationId xmlns:a16="http://schemas.microsoft.com/office/drawing/2014/main" id="{5806AAB7-82AA-9785-8F98-32809E578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17565" y="3429000"/>
            <a:ext cx="5560170" cy="212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31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B9301B-8151-22BA-05D5-FA5C113F3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1845"/>
            <a:ext cx="10515600" cy="564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//could be replaced with switch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food.Box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718E5113-BD13-7327-4B62-3F12AF7A0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05997" y="1727961"/>
            <a:ext cx="4743933" cy="340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68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B9301B-8151-22BA-05D5-FA5C113F3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1845"/>
            <a:ext cx="10515600" cy="564511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//could be replaced with switch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strike="sngStrike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strike="sngStrike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strike="sngStrike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strike="sngStrike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food = </a:t>
            </a:r>
            <a:r>
              <a:rPr lang="cs-CZ" sz="1400" strike="sngStrike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"spaghetti"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Spaghetti();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strike="sngStrike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food.Prepare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strike="sngStrike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food.Box</a:t>
            </a:r>
            <a:r>
              <a:rPr lang="cs-CZ" sz="1400" strike="sngStrike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718E5113-BD13-7327-4B62-3F12AF7A0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05997" y="1727961"/>
            <a:ext cx="4743933" cy="340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078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B9301B-8151-22BA-05D5-FA5C113F3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1845"/>
            <a:ext cx="10515600" cy="564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//could be replaced with switch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food.Box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88B1890E-491B-DE91-313D-F3CA47581484}"/>
              </a:ext>
            </a:extLst>
          </p:cNvPr>
          <p:cNvSpPr txBox="1"/>
          <p:nvPr/>
        </p:nvSpPr>
        <p:spPr>
          <a:xfrm>
            <a:off x="6503436" y="2472612"/>
            <a:ext cx="46637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Single-</a:t>
            </a:r>
            <a:r>
              <a:rPr lang="cs-CZ" sz="2800" dirty="0" err="1"/>
              <a:t>responsibility</a:t>
            </a:r>
            <a:r>
              <a:rPr lang="cs-CZ" sz="2800" dirty="0"/>
              <a:t> </a:t>
            </a:r>
          </a:p>
          <a:p>
            <a:r>
              <a:rPr lang="cs-CZ" sz="2800" dirty="0"/>
              <a:t>Open-</a:t>
            </a:r>
            <a:r>
              <a:rPr lang="cs-CZ" sz="2800" dirty="0" err="1"/>
              <a:t>closed</a:t>
            </a:r>
            <a:endParaRPr lang="cs-CZ" sz="2800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B50792D4-DB4A-E29A-FD70-C9DB9A76F8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835311" y="2997118"/>
            <a:ext cx="357286" cy="35728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2CD19124-2179-D47F-CDA5-7869D5E866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054762" y="2527117"/>
            <a:ext cx="361877" cy="36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81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1B9A25-C184-04F2-F824-2AC99B726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81"/>
            <a:ext cx="10058400" cy="1609344"/>
          </a:xfrm>
        </p:spPr>
        <p:txBody>
          <a:bodyPr/>
          <a:lstStyle/>
          <a:p>
            <a:r>
              <a:rPr lang="cs-CZ" dirty="0" err="1"/>
              <a:t>Simple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9AA70A-5346-E799-5665-B891A61FD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8673" y="1825625"/>
            <a:ext cx="54848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order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factory.CreateFood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(request);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food.Box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D65D76E-4535-1920-C7B2-7B2975F9B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8955" y="1825625"/>
            <a:ext cx="54848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FoodFactory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829330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1B9A25-C184-04F2-F824-2AC99B726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81"/>
            <a:ext cx="10058400" cy="1609344"/>
          </a:xfrm>
        </p:spPr>
        <p:txBody>
          <a:bodyPr/>
          <a:lstStyle/>
          <a:p>
            <a:r>
              <a:rPr lang="cs-CZ" dirty="0" err="1"/>
              <a:t>Simple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9AA70A-5346-E799-5665-B891A61FD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8673" y="1825625"/>
            <a:ext cx="54848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order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FoodFactory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factory.CreateFood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(request);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food.Box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D65D76E-4535-1920-C7B2-7B2975F9B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68955" y="1825625"/>
            <a:ext cx="548484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FoodFactory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request)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"pizza"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request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== </a:t>
            </a:r>
            <a:r>
              <a:rPr lang="cs-CZ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"burger"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food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F869233-B898-0E80-155B-D29560C8968B}"/>
              </a:ext>
            </a:extLst>
          </p:cNvPr>
          <p:cNvSpPr txBox="1"/>
          <p:nvPr/>
        </p:nvSpPr>
        <p:spPr>
          <a:xfrm>
            <a:off x="761050" y="5492857"/>
            <a:ext cx="46637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Single-</a:t>
            </a:r>
            <a:r>
              <a:rPr lang="cs-CZ" sz="2800" dirty="0" err="1"/>
              <a:t>responsibility</a:t>
            </a:r>
            <a:r>
              <a:rPr lang="cs-CZ" sz="2800" dirty="0"/>
              <a:t> </a:t>
            </a:r>
          </a:p>
          <a:p>
            <a:r>
              <a:rPr lang="cs-CZ" sz="2800" dirty="0"/>
              <a:t>Open-</a:t>
            </a:r>
            <a:r>
              <a:rPr lang="cs-CZ" sz="2800" dirty="0" err="1"/>
              <a:t>closed</a:t>
            </a:r>
            <a:endParaRPr lang="cs-CZ" sz="28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8E0F565-AC7D-8A73-635C-475D6BA44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6503" y="5377940"/>
            <a:ext cx="685800" cy="5334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4100A6B0-AEAF-1AAB-A0D3-03AB1C432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339" y="6018493"/>
            <a:ext cx="348756" cy="35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67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3E7D2137-047A-F976-E3D8-F45651B3EE35}"/>
              </a:ext>
            </a:extLst>
          </p:cNvPr>
          <p:cNvSpPr txBox="1"/>
          <p:nvPr/>
        </p:nvSpPr>
        <p:spPr>
          <a:xfrm>
            <a:off x="541175" y="1358979"/>
            <a:ext cx="46279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Restaurant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orderFood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food.Prepare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food.Box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Factory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Method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1119ACB-44A8-303F-E4E9-815A503D65DF}"/>
              </a:ext>
            </a:extLst>
          </p:cNvPr>
          <p:cNvSpPr txBox="1"/>
          <p:nvPr/>
        </p:nvSpPr>
        <p:spPr>
          <a:xfrm>
            <a:off x="5738326" y="1358979"/>
            <a:ext cx="4898571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Restaurant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Pizza();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BurgerRestaurant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Restaurant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Burger();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F1E6CBE-DC51-8E8D-807A-CF582D4D9BAD}"/>
              </a:ext>
            </a:extLst>
          </p:cNvPr>
          <p:cNvSpPr txBox="1"/>
          <p:nvPr/>
        </p:nvSpPr>
        <p:spPr>
          <a:xfrm>
            <a:off x="1087016" y="4587655"/>
            <a:ext cx="7940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client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code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Restaurant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PizzaRestaurant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Food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restaurant.orderFood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cs-CZ" dirty="0">
              <a:solidFill>
                <a:srgbClr val="000000"/>
              </a:solidFill>
              <a:latin typeface="Cascadia Mono" panose="020B0609020000020004" pitchFamily="49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4598505-DC59-3B2F-E77F-01C56356862F}"/>
              </a:ext>
            </a:extLst>
          </p:cNvPr>
          <p:cNvSpPr txBox="1"/>
          <p:nvPr/>
        </p:nvSpPr>
        <p:spPr>
          <a:xfrm>
            <a:off x="541175" y="331352"/>
            <a:ext cx="104565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Factory</a:t>
            </a:r>
            <a:r>
              <a:rPr lang="cs-CZ" sz="4400" dirty="0">
                <a:latin typeface="+mj-lt"/>
              </a:rPr>
              <a:t> </a:t>
            </a:r>
            <a:r>
              <a:rPr lang="cs-CZ" sz="5400" cap="all" dirty="0" err="1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Method</a:t>
            </a:r>
            <a:endParaRPr lang="cs-CZ" sz="5400" cap="all" dirty="0">
              <a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  <a:p>
            <a:endParaRPr lang="cs-CZ" sz="5400" cap="all" dirty="0">
              <a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10777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řevo">
  <a:themeElements>
    <a:clrScheme name="Dře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řevo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řev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TM03090434[[fn=Dřevo]]</Template>
  <TotalTime>4748</TotalTime>
  <Words>2495</Words>
  <Application>Microsoft Office PowerPoint</Application>
  <PresentationFormat>Širokoúhlá obrazovka</PresentationFormat>
  <Paragraphs>553</Paragraphs>
  <Slides>25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3" baseType="lpstr">
      <vt:lpstr>Arial</vt:lpstr>
      <vt:lpstr>Calibri</vt:lpstr>
      <vt:lpstr>Cascadia Mono</vt:lpstr>
      <vt:lpstr>JetBrains Mono</vt:lpstr>
      <vt:lpstr>Rockwell</vt:lpstr>
      <vt:lpstr>Rockwell Condensed</vt:lpstr>
      <vt:lpstr>Wingdings</vt:lpstr>
      <vt:lpstr>Dřevo</vt:lpstr>
      <vt:lpstr>Factory Method</vt:lpstr>
      <vt:lpstr>Definiton &amp; Motivation</vt:lpstr>
      <vt:lpstr>Prezentace aplikace PowerPoint</vt:lpstr>
      <vt:lpstr>Prezentace aplikace PowerPoint</vt:lpstr>
      <vt:lpstr>Prezentace aplikace PowerPoint</vt:lpstr>
      <vt:lpstr>Prezentace aplikace PowerPoint</vt:lpstr>
      <vt:lpstr>Simple Factory</vt:lpstr>
      <vt:lpstr>Simple Factory</vt:lpstr>
      <vt:lpstr>Prezentace aplikace PowerPoint</vt:lpstr>
      <vt:lpstr>Prezentace aplikace PowerPoint</vt:lpstr>
      <vt:lpstr>Prezentace aplikace PowerPoint</vt:lpstr>
      <vt:lpstr>Prezentace aplikace PowerPoint</vt:lpstr>
      <vt:lpstr>Structure</vt:lpstr>
      <vt:lpstr>Diagram</vt:lpstr>
      <vt:lpstr>Diagram</vt:lpstr>
      <vt:lpstr>Parametrized Factory Method</vt:lpstr>
      <vt:lpstr>Parametrized factory method</vt:lpstr>
      <vt:lpstr>Parametrized Factory Method v2</vt:lpstr>
      <vt:lpstr>Static factory method //Simple Factory//</vt:lpstr>
      <vt:lpstr>Static factory method //Simple Factory//</vt:lpstr>
      <vt:lpstr>Static factory method //Collections//</vt:lpstr>
      <vt:lpstr>One more example</vt:lpstr>
      <vt:lpstr>Relations to other patterns</vt:lpstr>
      <vt:lpstr>Summary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Ondřej Kaštovský</dc:creator>
  <cp:lastModifiedBy>Ondřej Kaštovský</cp:lastModifiedBy>
  <cp:revision>7</cp:revision>
  <dcterms:created xsi:type="dcterms:W3CDTF">2023-02-15T00:46:01Z</dcterms:created>
  <dcterms:modified xsi:type="dcterms:W3CDTF">2023-02-27T01:40:04Z</dcterms:modified>
</cp:coreProperties>
</file>