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5" r:id="rId4"/>
  </p:sldMasterIdLst>
  <p:notesMasterIdLst>
    <p:notesMasterId r:id="rId55"/>
  </p:notesMasterIdLst>
  <p:handoutMasterIdLst>
    <p:handoutMasterId r:id="rId56"/>
  </p:handoutMasterIdLst>
  <p:sldIdLst>
    <p:sldId id="294" r:id="rId5"/>
    <p:sldId id="306" r:id="rId6"/>
    <p:sldId id="302" r:id="rId7"/>
    <p:sldId id="303" r:id="rId8"/>
    <p:sldId id="301" r:id="rId9"/>
    <p:sldId id="339" r:id="rId10"/>
    <p:sldId id="340" r:id="rId11"/>
    <p:sldId id="308" r:id="rId12"/>
    <p:sldId id="326" r:id="rId13"/>
    <p:sldId id="309" r:id="rId14"/>
    <p:sldId id="310" r:id="rId15"/>
    <p:sldId id="300" r:id="rId16"/>
    <p:sldId id="296" r:id="rId17"/>
    <p:sldId id="297" r:id="rId18"/>
    <p:sldId id="298" r:id="rId19"/>
    <p:sldId id="341" r:id="rId20"/>
    <p:sldId id="304" r:id="rId21"/>
    <p:sldId id="342" r:id="rId22"/>
    <p:sldId id="305" r:id="rId23"/>
    <p:sldId id="322" r:id="rId24"/>
    <p:sldId id="331" r:id="rId25"/>
    <p:sldId id="332" r:id="rId26"/>
    <p:sldId id="338" r:id="rId27"/>
    <p:sldId id="323" r:id="rId28"/>
    <p:sldId id="324" r:id="rId29"/>
    <p:sldId id="328" r:id="rId30"/>
    <p:sldId id="327" r:id="rId31"/>
    <p:sldId id="325" r:id="rId32"/>
    <p:sldId id="313" r:id="rId33"/>
    <p:sldId id="315" r:id="rId34"/>
    <p:sldId id="317" r:id="rId35"/>
    <p:sldId id="318" r:id="rId36"/>
    <p:sldId id="316" r:id="rId37"/>
    <p:sldId id="319" r:id="rId38"/>
    <p:sldId id="320" r:id="rId39"/>
    <p:sldId id="321" r:id="rId40"/>
    <p:sldId id="307" r:id="rId41"/>
    <p:sldId id="333" r:id="rId42"/>
    <p:sldId id="334" r:id="rId43"/>
    <p:sldId id="336" r:id="rId44"/>
    <p:sldId id="311" r:id="rId45"/>
    <p:sldId id="335" r:id="rId46"/>
    <p:sldId id="312" r:id="rId47"/>
    <p:sldId id="337" r:id="rId48"/>
    <p:sldId id="330" r:id="rId49"/>
    <p:sldId id="343" r:id="rId50"/>
    <p:sldId id="344" r:id="rId51"/>
    <p:sldId id="345" r:id="rId52"/>
    <p:sldId id="346" r:id="rId53"/>
    <p:sldId id="293" r:id="rId5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898989"/>
    <a:srgbClr val="4F8291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9BB5DF-2B2C-41A5-82F9-6B2BC7CFF85C}" v="414" dt="2024-03-24T16:55:40.5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0655" autoAdjust="0"/>
  </p:normalViewPr>
  <p:slideViewPr>
    <p:cSldViewPr snapToGrid="0">
      <p:cViewPr varScale="1">
        <p:scale>
          <a:sx n="128" d="100"/>
          <a:sy n="128" d="100"/>
        </p:scale>
        <p:origin x="110" y="590"/>
      </p:cViewPr>
      <p:guideLst/>
    </p:cSldViewPr>
  </p:slideViewPr>
  <p:outlineViewPr>
    <p:cViewPr>
      <p:scale>
        <a:sx n="33" d="100"/>
        <a:sy n="33" d="100"/>
      </p:scale>
      <p:origin x="0" y="-28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03" y="29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microsoft.com/office/2015/10/relationships/revisionInfo" Target="revisionInfo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01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015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83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277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179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9912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633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9385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61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6248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64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5172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2766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7078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7637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6765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1798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7605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3217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0378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4922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68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8394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775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072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5373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5898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3865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968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8003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9324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1308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498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964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63161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24865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21166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68882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72006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56598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20358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83070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40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7890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003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842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562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710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7A510-1270-0B79-9831-FE45B5469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16059E-7352-9090-4860-4D0B27D8F2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A0518-0298-C48B-CF66-63882EE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8D5BCD-5E2D-36F9-1A25-1972BA20E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9BD88-D2BA-7A3C-38EA-E49F3F1F3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57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28852-1EC8-1E8D-CB3A-83938F8F2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761496-E4AB-45E9-7286-F713D44E35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F51B8-312A-6056-9875-BFEE14A98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7BA20-E7FF-2B28-C18C-DF1269107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A3B53-4EDB-8458-316D-3CB35C79A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9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03B050-58A6-6938-08AF-D330E61F15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6CAD85-21D7-FFFD-C308-BEB23589A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6AD50-F21D-3BDC-2F97-8607DDF37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D93F4-5D42-4BE5-4D0F-FDCF1F0FC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2F8A6-AF14-9042-3FFE-F837AE647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7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1120" y="558801"/>
            <a:ext cx="9953308" cy="1780860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217F83-0BDB-C70B-29FE-2651DE191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429817" y="0"/>
            <a:ext cx="7762183" cy="2754814"/>
            <a:chOff x="7334250" y="0"/>
            <a:chExt cx="4857750" cy="1724025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0C62368-3F79-C078-7086-B23D2F5A09F8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09BDD71-BF2E-BDB0-A625-D8371AEA1CA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3354B96-CD25-BE1C-8CA2-3825F820B75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1120" y="2960877"/>
            <a:ext cx="2722880" cy="35128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CDD81865-54C7-7674-4B2E-041D05C1D14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1341120" y="3392035"/>
            <a:ext cx="2722880" cy="2907164"/>
          </a:xfrm>
        </p:spPr>
        <p:txBody>
          <a:bodyPr tIns="0">
            <a:normAutofit/>
          </a:bodyPr>
          <a:lstStyle>
            <a:lvl1pPr marL="283464" indent="-283464">
              <a:lnSpc>
                <a:spcPct val="100000"/>
              </a:lnSpc>
              <a:buFont typeface="+mj-lt"/>
              <a:buAutoNum type="arabicPeriod"/>
              <a:defRPr sz="1800" b="0" spc="50" baseline="0"/>
            </a:lvl1pPr>
            <a:lvl2pPr marL="566928" indent="-342900">
              <a:lnSpc>
                <a:spcPct val="100000"/>
              </a:lnSpc>
              <a:spcBef>
                <a:spcPts val="1000"/>
              </a:spcBef>
              <a:buFont typeface="+mj-lt"/>
              <a:buAutoNum type="alphaLcPeriod"/>
              <a:defRPr sz="1800" spc="50" baseline="0"/>
            </a:lvl2pPr>
            <a:lvl3pPr marL="850392" indent="-342900">
              <a:lnSpc>
                <a:spcPct val="100000"/>
              </a:lnSpc>
              <a:spcBef>
                <a:spcPts val="1000"/>
              </a:spcBef>
              <a:buFont typeface="+mj-lt"/>
              <a:buAutoNum type="arabicParenR"/>
              <a:defRPr sz="1800" spc="50" baseline="0"/>
            </a:lvl3pPr>
            <a:lvl4pPr marL="1042416" indent="-342900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  <a:defRPr sz="1800" spc="50" baseline="0"/>
            </a:lvl4pPr>
            <a:lvl5pPr marL="1074420" indent="-400050">
              <a:lnSpc>
                <a:spcPct val="100000"/>
              </a:lnSpc>
              <a:spcBef>
                <a:spcPts val="1000"/>
              </a:spcBef>
              <a:buFont typeface="+mj-lt"/>
              <a:buAutoNum type="romanLcPeriod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F39BA57-7F1C-623F-BC7F-B689C5AC33E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754881" y="2960877"/>
            <a:ext cx="5516880" cy="35128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94BF07A4-5A33-0B3C-A378-AB2435F1D5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754881" y="3324859"/>
            <a:ext cx="5506720" cy="3031489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63DC63A6-41FE-6C2D-9A53-0AE4A6DBF3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3335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0B5130EC-B05B-5489-FBEC-DBEB6D1E737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43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87680"/>
            <a:ext cx="4179570" cy="337669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D8E94DD-0F7B-3F92-58EA-5F06D557B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990667" y="0"/>
            <a:ext cx="1126278" cy="25122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19F5397-34DB-BC88-ADF5-AA470A06F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5080"/>
            <a:ext cx="6576291" cy="6872605"/>
          </a:xfrm>
          <a:custGeom>
            <a:avLst/>
            <a:gdLst>
              <a:gd name="connsiteX0" fmla="*/ 0 w 6576291"/>
              <a:gd name="connsiteY0" fmla="*/ 0 h 6867525"/>
              <a:gd name="connsiteX1" fmla="*/ 6576291 w 6576291"/>
              <a:gd name="connsiteY1" fmla="*/ 0 h 6867525"/>
              <a:gd name="connsiteX2" fmla="*/ 6576291 w 6576291"/>
              <a:gd name="connsiteY2" fmla="*/ 6867525 h 6867525"/>
              <a:gd name="connsiteX3" fmla="*/ 0 w 6576291"/>
              <a:gd name="connsiteY3" fmla="*/ 6867525 h 6867525"/>
              <a:gd name="connsiteX4" fmla="*/ 0 w 6576291"/>
              <a:gd name="connsiteY4" fmla="*/ 0 h 6867525"/>
              <a:gd name="connsiteX0" fmla="*/ 0 w 6576291"/>
              <a:gd name="connsiteY0" fmla="*/ 5080 h 6872605"/>
              <a:gd name="connsiteX1" fmla="*/ 3604491 w 6576291"/>
              <a:gd name="connsiteY1" fmla="*/ 0 h 6872605"/>
              <a:gd name="connsiteX2" fmla="*/ 6576291 w 6576291"/>
              <a:gd name="connsiteY2" fmla="*/ 6872605 h 6872605"/>
              <a:gd name="connsiteX3" fmla="*/ 0 w 6576291"/>
              <a:gd name="connsiteY3" fmla="*/ 6872605 h 6872605"/>
              <a:gd name="connsiteX4" fmla="*/ 0 w 6576291"/>
              <a:gd name="connsiteY4" fmla="*/ 5080 h 6872605"/>
              <a:gd name="connsiteX0" fmla="*/ 0 w 6576291"/>
              <a:gd name="connsiteY0" fmla="*/ 0 h 6867525"/>
              <a:gd name="connsiteX1" fmla="*/ 3624811 w 6576291"/>
              <a:gd name="connsiteY1" fmla="*/ 10160 h 6867525"/>
              <a:gd name="connsiteX2" fmla="*/ 6576291 w 6576291"/>
              <a:gd name="connsiteY2" fmla="*/ 6867525 h 6867525"/>
              <a:gd name="connsiteX3" fmla="*/ 0 w 6576291"/>
              <a:gd name="connsiteY3" fmla="*/ 6867525 h 6867525"/>
              <a:gd name="connsiteX4" fmla="*/ 0 w 6576291"/>
              <a:gd name="connsiteY4" fmla="*/ 0 h 6867525"/>
              <a:gd name="connsiteX0" fmla="*/ 0 w 6576291"/>
              <a:gd name="connsiteY0" fmla="*/ 5080 h 6872605"/>
              <a:gd name="connsiteX1" fmla="*/ 3629891 w 6576291"/>
              <a:gd name="connsiteY1" fmla="*/ 0 h 6872605"/>
              <a:gd name="connsiteX2" fmla="*/ 6576291 w 6576291"/>
              <a:gd name="connsiteY2" fmla="*/ 6872605 h 6872605"/>
              <a:gd name="connsiteX3" fmla="*/ 0 w 6576291"/>
              <a:gd name="connsiteY3" fmla="*/ 6872605 h 6872605"/>
              <a:gd name="connsiteX4" fmla="*/ 0 w 6576291"/>
              <a:gd name="connsiteY4" fmla="*/ 5080 h 6872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6291" h="6872605">
                <a:moveTo>
                  <a:pt x="0" y="5080"/>
                </a:moveTo>
                <a:lnTo>
                  <a:pt x="3629891" y="0"/>
                </a:lnTo>
                <a:lnTo>
                  <a:pt x="6576291" y="6872605"/>
                </a:lnTo>
                <a:lnTo>
                  <a:pt x="0" y="6872605"/>
                </a:lnTo>
                <a:lnTo>
                  <a:pt x="0" y="5080"/>
                </a:lnTo>
                <a:close/>
              </a:path>
            </a:pathLst>
          </a:custGeom>
        </p:spPr>
        <p:txBody>
          <a:bodyPr lIns="182880" tIns="182880" bIns="9144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1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06400"/>
            <a:ext cx="4179570" cy="345797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E045004-3604-59DC-13E0-7A0B2DF78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32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955F7B05-9431-1FBA-415D-6CF2DF562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093633" cy="39123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568961"/>
            <a:ext cx="8420100" cy="1780860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97255"/>
            <a:ext cx="3924300" cy="464499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7FF22E3-5928-787E-B062-FA18127D3BD9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2933700" y="3251596"/>
            <a:ext cx="3943627" cy="3234264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97255"/>
            <a:ext cx="3943627" cy="464499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78E4D0B-96F1-45F3-6B2A-5FA31A37257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410173" y="3251595"/>
            <a:ext cx="3943627" cy="3234264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F41582C-9AD2-F126-40F3-D43E77D15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926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41F76B1-7BEF-7A88-1394-1164BFF08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1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27075-B36C-BC7B-52DC-8B0BE4E8C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A4090-07AB-FA50-E232-8BDE83B4B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9A8A1-116E-7EB3-F90E-5B7AFF2EC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7572B-BAE8-5AB2-6F3E-C245A9B1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63BDB-94AC-2173-8978-54F544823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16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93362-91F8-DA98-FED7-BFD3A3079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85EC27-853E-197C-CCB6-367260C90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2B531-70A2-6AF0-E6A4-CE0FED2A7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DECE9-0626-0D6F-C0CD-DD27BC5DD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19AE9-CFAC-9271-51C4-6CAEAC69C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02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6FE4F-E15F-FD92-7B02-F4DD17D92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CCDE7-9462-9398-776A-70B9D8F2CC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D70450-487E-36E6-DE2B-EA87D2639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41E8BF-4170-33D9-EB98-41FF9F92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FFD8D3-A989-A4AF-9F73-7A20601F2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B523A9-408F-201D-5371-8E58B6BE1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7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4FFD8-B081-904B-B2A1-D7D5EB5E9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4CE7D-0E72-EDBE-9DF8-4DC351E5A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70328-A677-CDE7-296A-2DC318AA7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FB6806-1BC1-7AD4-8C1C-130156156F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DC05AF-F7F2-906C-6DAD-F2998616F8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B2D2DC-A1EC-BD5F-A766-06041A28A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5DD4E9-3358-3997-91C5-16E136554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757541-FD1B-BF08-7BC7-D1C748A09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75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B768B-7AFD-5F83-C91C-2AA03266E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D1EC19-C806-0524-B2A4-180917F0B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24DED2-3798-468A-7E7F-E9808E376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6DC43-05C6-1A38-5D65-FB2C07ED9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51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2E8D0F-9FD3-14D6-890E-F79ECD570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7E82D4-95AC-8807-425F-2541EE277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F2D91D-3059-2EC5-91E1-47535BB56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69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5D1FC-E720-DD9C-1B5E-5997D4F85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D4855-2C81-619E-1FAA-C7D92CF5D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56F68C-A57E-26EC-4FB9-7CD7D354F9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E3F38B-F9D7-0BDF-9BA8-2015207D4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322129-3D7D-28FD-470A-76C8CBBA4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29DD4D-1AAA-CA5B-D77A-A021ACD25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03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9572C-431D-BEF7-D95E-5690FC04A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73CA59-BD38-1326-C401-F751E03310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127549-80A6-8D27-E3D4-03C3FD82D9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A5E40-59B4-A966-71F3-3DA79ECCC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931A84-4D14-0872-8964-3B57B4F21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51C18-783B-A876-9C64-638F182A9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29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F96DE1-8918-E08C-805F-FD2F1F923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4920E9-0C9E-C68A-77DE-E3283C96F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C910E-6E68-D4CA-DD81-6EA1989016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5D56C-31C3-C7CF-C6EB-86A31A510E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64261-036F-2780-29EC-836821EAFB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537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8" r:id="rId12"/>
    <p:sldLayoutId id="2147483670" r:id="rId13"/>
    <p:sldLayoutId id="2147483671" r:id="rId14"/>
    <p:sldLayoutId id="2147483672" r:id="rId1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6978FA8-2566-7D7D-1E3D-B058071E08CD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AE0E62-D516-8B8A-35E3-9DCF537F7A9A}"/>
              </a:ext>
            </a:extLst>
          </p:cNvPr>
          <p:cNvSpPr/>
          <p:nvPr/>
        </p:nvSpPr>
        <p:spPr>
          <a:xfrm>
            <a:off x="-2" y="6520070"/>
            <a:ext cx="12192000" cy="5002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9B635AB-63A5-D848-89E8-D47B648E4004}"/>
              </a:ext>
            </a:extLst>
          </p:cNvPr>
          <p:cNvSpPr txBox="1">
            <a:spLocks/>
          </p:cNvSpPr>
          <p:nvPr/>
        </p:nvSpPr>
        <p:spPr>
          <a:xfrm>
            <a:off x="10373350" y="6356349"/>
            <a:ext cx="987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49DFD55-3C28-40EF-9E31-A92D2E4017FF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5" name="Picture 14" descr="State">
            <a:extLst>
              <a:ext uri="{FF2B5EF4-FFF2-40B4-BE49-F238E27FC236}">
                <a16:creationId xmlns:a16="http://schemas.microsoft.com/office/drawing/2014/main" id="{9C6CCC0B-15EC-F89F-C16D-F183941CA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96"/>
            <a:ext cx="1211248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B8AF75A-E0A7-A6B8-CA29-4CEE07C8F6D9}"/>
              </a:ext>
            </a:extLst>
          </p:cNvPr>
          <p:cNvSpPr txBox="1">
            <a:spLocks/>
          </p:cNvSpPr>
          <p:nvPr/>
        </p:nvSpPr>
        <p:spPr>
          <a:xfrm>
            <a:off x="2756385" y="2763796"/>
            <a:ext cx="6679227" cy="151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16200" dirty="0">
                <a:latin typeface="Aptos Display" panose="020B0004020202020204" pitchFamily="34" charset="0"/>
              </a:rPr>
              <a:t>STATE</a:t>
            </a:r>
            <a:endParaRPr lang="cs-CZ" sz="5400" dirty="0">
              <a:latin typeface="Aptos Display" panose="020B00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49D58A-EC3E-36CB-5304-589577A9707D}"/>
              </a:ext>
            </a:extLst>
          </p:cNvPr>
          <p:cNvSpPr/>
          <p:nvPr/>
        </p:nvSpPr>
        <p:spPr>
          <a:xfrm>
            <a:off x="0" y="-5075"/>
            <a:ext cx="12192000" cy="5002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1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ÚČASTNÍCI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8" y="1828800"/>
            <a:ext cx="105410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700" b="1" dirty="0"/>
              <a:t>Context</a:t>
            </a:r>
            <a:endParaRPr lang="cs-CZ" sz="27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Má referenci na </a:t>
            </a:r>
            <a:r>
              <a:rPr lang="cs-CZ" sz="2700" dirty="0" err="1"/>
              <a:t>ConcreteState</a:t>
            </a:r>
            <a:endParaRPr lang="cs-CZ" sz="2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Deleguje na něj </a:t>
            </a:r>
            <a:r>
              <a:rPr lang="cs-CZ" sz="2400" dirty="0" err="1"/>
              <a:t>state-specific</a:t>
            </a:r>
            <a:r>
              <a:rPr lang="cs-CZ" sz="2400" dirty="0"/>
              <a:t> </a:t>
            </a:r>
            <a:r>
              <a:rPr lang="cs-CZ" sz="2400" dirty="0" err="1"/>
              <a:t>work</a:t>
            </a:r>
            <a:endParaRPr lang="cs-CZ" sz="2400" dirty="0"/>
          </a:p>
          <a:p>
            <a:pPr lvl="2"/>
            <a:endParaRPr lang="en-CA" sz="2000" dirty="0"/>
          </a:p>
          <a:p>
            <a:r>
              <a:rPr lang="en-CA" sz="2700" b="1" dirty="0"/>
              <a:t>State</a:t>
            </a:r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Deklaruje </a:t>
            </a:r>
            <a:r>
              <a:rPr lang="cs-CZ" sz="2700" dirty="0" err="1"/>
              <a:t>state-specific</a:t>
            </a:r>
            <a:r>
              <a:rPr lang="cs-CZ" sz="2700" dirty="0"/>
              <a:t> metody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Pouze metody, které dávají smysl pro všechny stavy</a:t>
            </a:r>
          </a:p>
          <a:p>
            <a:pPr lvl="1"/>
            <a:endParaRPr lang="en-CA" sz="2000" dirty="0"/>
          </a:p>
          <a:p>
            <a:r>
              <a:rPr lang="en-CA" sz="27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ConcreteState</a:t>
            </a:r>
            <a:endParaRPr lang="cs-CZ" sz="27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54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ÚČASTNÍCI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8" y="1828800"/>
            <a:ext cx="1054105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700" b="1" dirty="0"/>
              <a:t>Context</a:t>
            </a:r>
            <a:endParaRPr lang="cs-CZ" sz="27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Má referenci na </a:t>
            </a:r>
            <a:r>
              <a:rPr lang="cs-CZ" sz="2700" dirty="0" err="1"/>
              <a:t>ConcreteState</a:t>
            </a:r>
            <a:endParaRPr lang="cs-CZ" sz="2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Deleguje na něj </a:t>
            </a:r>
            <a:r>
              <a:rPr lang="cs-CZ" sz="2400" dirty="0" err="1"/>
              <a:t>state-specific</a:t>
            </a:r>
            <a:r>
              <a:rPr lang="cs-CZ" sz="2400" dirty="0"/>
              <a:t> </a:t>
            </a:r>
            <a:r>
              <a:rPr lang="cs-CZ" sz="2400" dirty="0" err="1"/>
              <a:t>work</a:t>
            </a:r>
            <a:endParaRPr lang="cs-CZ" sz="2400" dirty="0"/>
          </a:p>
          <a:p>
            <a:pPr lvl="2"/>
            <a:endParaRPr lang="en-CA" sz="2000" dirty="0"/>
          </a:p>
          <a:p>
            <a:r>
              <a:rPr lang="en-CA" sz="2700" b="1" dirty="0"/>
              <a:t>State</a:t>
            </a:r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Deklaruje </a:t>
            </a:r>
            <a:r>
              <a:rPr lang="cs-CZ" sz="2700" dirty="0" err="1"/>
              <a:t>state-specific</a:t>
            </a:r>
            <a:r>
              <a:rPr lang="cs-CZ" sz="2700" dirty="0"/>
              <a:t> metody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Pouze metody, které dávají smysl pro všechny stavy</a:t>
            </a:r>
          </a:p>
          <a:p>
            <a:pPr lvl="1"/>
            <a:endParaRPr lang="en-CA" sz="2000" dirty="0"/>
          </a:p>
          <a:p>
            <a:r>
              <a:rPr lang="en-CA" sz="2700" b="1" dirty="0" err="1"/>
              <a:t>ConcreteState</a:t>
            </a:r>
            <a:endParaRPr lang="cs-CZ" sz="27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Vlastní implementace </a:t>
            </a:r>
            <a:r>
              <a:rPr lang="cs-CZ" sz="2700" dirty="0" err="1"/>
              <a:t>state-specific</a:t>
            </a:r>
            <a:r>
              <a:rPr lang="cs-CZ" sz="2700" dirty="0"/>
              <a:t> metod</a:t>
            </a:r>
          </a:p>
        </p:txBody>
      </p:sp>
    </p:spTree>
    <p:extLst>
      <p:ext uri="{BB962C8B-B14F-4D97-AF65-F5344CB8AC3E}">
        <p14:creationId xmlns:p14="http://schemas.microsoft.com/office/powerpoint/2010/main" val="354506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ÚČASTNÍCI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 descr="A diagram of a state&#10;&#10;Description automatically generated">
            <a:extLst>
              <a:ext uri="{FF2B5EF4-FFF2-40B4-BE49-F238E27FC236}">
                <a16:creationId xmlns:a16="http://schemas.microsoft.com/office/drawing/2014/main" id="{22689491-92AE-FC72-49C2-F56D7744E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037" y="1609429"/>
            <a:ext cx="6737867" cy="511578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9" y="1828800"/>
            <a:ext cx="29711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>
                <a:solidFill>
                  <a:schemeClr val="bg2">
                    <a:lumMod val="75000"/>
                  </a:schemeClr>
                </a:solidFill>
              </a:rPr>
              <a:t>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>
                <a:solidFill>
                  <a:schemeClr val="bg2">
                    <a:lumMod val="75000"/>
                  </a:schemeClr>
                </a:solidFill>
              </a:rPr>
              <a:t>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 err="1">
                <a:solidFill>
                  <a:schemeClr val="bg2">
                    <a:lumMod val="75000"/>
                  </a:schemeClr>
                </a:solidFill>
              </a:rPr>
              <a:t>ConcreteState</a:t>
            </a:r>
            <a:endParaRPr lang="cs-CZ" sz="27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72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 descr="A diagram of a state&#10;&#10;Description automatically generated">
            <a:extLst>
              <a:ext uri="{FF2B5EF4-FFF2-40B4-BE49-F238E27FC236}">
                <a16:creationId xmlns:a16="http://schemas.microsoft.com/office/drawing/2014/main" id="{22689491-92AE-FC72-49C2-F56D7744E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037" y="1609429"/>
            <a:ext cx="6737867" cy="5115787"/>
          </a:xfrm>
          <a:prstGeom prst="rect">
            <a:avLst/>
          </a:prstGeom>
        </p:spPr>
      </p:pic>
      <p:sp>
        <p:nvSpPr>
          <p:cNvPr id="3" name="Google Shape;82;p15">
            <a:extLst>
              <a:ext uri="{FF2B5EF4-FFF2-40B4-BE49-F238E27FC236}">
                <a16:creationId xmlns:a16="http://schemas.microsoft.com/office/drawing/2014/main" id="{580B2481-7425-700A-24D9-594B141A6E45}"/>
              </a:ext>
            </a:extLst>
          </p:cNvPr>
          <p:cNvSpPr/>
          <p:nvPr/>
        </p:nvSpPr>
        <p:spPr>
          <a:xfrm>
            <a:off x="802239" y="3995290"/>
            <a:ext cx="2247031" cy="713582"/>
          </a:xfrm>
          <a:prstGeom prst="wedgeRectCallout">
            <a:avLst>
              <a:gd name="adj1" fmla="val 105862"/>
              <a:gd name="adj2" fmla="val -115061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800" dirty="0"/>
              <a:t>Vnější rozhraní pro klienty.</a:t>
            </a:r>
            <a:endParaRPr sz="1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9" y="1828800"/>
            <a:ext cx="29711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/>
              <a:t>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>
                <a:solidFill>
                  <a:schemeClr val="bg2">
                    <a:lumMod val="75000"/>
                  </a:schemeClr>
                </a:solidFill>
              </a:rPr>
              <a:t>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 err="1">
                <a:solidFill>
                  <a:schemeClr val="bg2">
                    <a:lumMod val="75000"/>
                  </a:schemeClr>
                </a:solidFill>
              </a:rPr>
              <a:t>ConcreteState</a:t>
            </a:r>
            <a:endParaRPr lang="cs-CZ" sz="2700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57835B6-181F-34CC-546E-3CE5B1E37D45}"/>
              </a:ext>
            </a:extLst>
          </p:cNvPr>
          <p:cNvSpPr txBox="1">
            <a:spLocks/>
          </p:cNvSpPr>
          <p:nvPr/>
        </p:nvSpPr>
        <p:spPr>
          <a:xfrm>
            <a:off x="773961" y="740787"/>
            <a:ext cx="9953308" cy="86864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>
                <a:latin typeface="Aptos" panose="020B0004020202020204" pitchFamily="34" charset="0"/>
              </a:rPr>
              <a:t>ÚČASTNÍCI</a:t>
            </a:r>
          </a:p>
        </p:txBody>
      </p:sp>
    </p:spTree>
    <p:extLst>
      <p:ext uri="{BB962C8B-B14F-4D97-AF65-F5344CB8AC3E}">
        <p14:creationId xmlns:p14="http://schemas.microsoft.com/office/powerpoint/2010/main" val="41089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ÚČASTNÍCI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 descr="A diagram of a state&#10;&#10;Description automatically generated">
            <a:extLst>
              <a:ext uri="{FF2B5EF4-FFF2-40B4-BE49-F238E27FC236}">
                <a16:creationId xmlns:a16="http://schemas.microsoft.com/office/drawing/2014/main" id="{22689491-92AE-FC72-49C2-F56D7744E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037" y="1609429"/>
            <a:ext cx="6737867" cy="5115787"/>
          </a:xfrm>
          <a:prstGeom prst="rect">
            <a:avLst/>
          </a:prstGeom>
        </p:spPr>
      </p:pic>
      <p:sp>
        <p:nvSpPr>
          <p:cNvPr id="3" name="Google Shape;82;p15">
            <a:extLst>
              <a:ext uri="{FF2B5EF4-FFF2-40B4-BE49-F238E27FC236}">
                <a16:creationId xmlns:a16="http://schemas.microsoft.com/office/drawing/2014/main" id="{580B2481-7425-700A-24D9-594B141A6E45}"/>
              </a:ext>
            </a:extLst>
          </p:cNvPr>
          <p:cNvSpPr/>
          <p:nvPr/>
        </p:nvSpPr>
        <p:spPr>
          <a:xfrm>
            <a:off x="802239" y="3995290"/>
            <a:ext cx="2247031" cy="713582"/>
          </a:xfrm>
          <a:prstGeom prst="wedgeRectCallout">
            <a:avLst>
              <a:gd name="adj1" fmla="val 105862"/>
              <a:gd name="adj2" fmla="val -115061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800" dirty="0"/>
              <a:t>Vnější rozhraní pro klienty.</a:t>
            </a:r>
            <a:endParaRPr sz="1800" dirty="0"/>
          </a:p>
        </p:txBody>
      </p:sp>
      <p:sp>
        <p:nvSpPr>
          <p:cNvPr id="4" name="Google Shape;80;p15">
            <a:extLst>
              <a:ext uri="{FF2B5EF4-FFF2-40B4-BE49-F238E27FC236}">
                <a16:creationId xmlns:a16="http://schemas.microsoft.com/office/drawing/2014/main" id="{86C8C082-FFEC-E5AC-82E9-107E742987C1}"/>
              </a:ext>
            </a:extLst>
          </p:cNvPr>
          <p:cNvSpPr/>
          <p:nvPr/>
        </p:nvSpPr>
        <p:spPr>
          <a:xfrm>
            <a:off x="9493201" y="2538631"/>
            <a:ext cx="1898249" cy="816600"/>
          </a:xfrm>
          <a:prstGeom prst="wedgeRectCallout">
            <a:avLst>
              <a:gd name="adj1" fmla="val -67117"/>
              <a:gd name="adj2" fmla="val -40754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800" dirty="0"/>
              <a:t>Obecné rozhraní každého stavu.</a:t>
            </a:r>
            <a:endParaRPr sz="1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9" y="1828800"/>
            <a:ext cx="29711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>
                <a:solidFill>
                  <a:schemeClr val="bg2">
                    <a:lumMod val="75000"/>
                  </a:schemeClr>
                </a:solidFill>
              </a:rPr>
              <a:t>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/>
              <a:t>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 err="1">
                <a:solidFill>
                  <a:schemeClr val="bg2">
                    <a:lumMod val="75000"/>
                  </a:schemeClr>
                </a:solidFill>
              </a:rPr>
              <a:t>ConcreteState</a:t>
            </a:r>
            <a:endParaRPr lang="cs-CZ" sz="27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66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ÚČASTNÍCI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 descr="A diagram of a state&#10;&#10;Description automatically generated">
            <a:extLst>
              <a:ext uri="{FF2B5EF4-FFF2-40B4-BE49-F238E27FC236}">
                <a16:creationId xmlns:a16="http://schemas.microsoft.com/office/drawing/2014/main" id="{22689491-92AE-FC72-49C2-F56D7744E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037" y="1609429"/>
            <a:ext cx="6737867" cy="5115787"/>
          </a:xfrm>
          <a:prstGeom prst="rect">
            <a:avLst/>
          </a:prstGeom>
        </p:spPr>
      </p:pic>
      <p:sp>
        <p:nvSpPr>
          <p:cNvPr id="3" name="Google Shape;82;p15">
            <a:extLst>
              <a:ext uri="{FF2B5EF4-FFF2-40B4-BE49-F238E27FC236}">
                <a16:creationId xmlns:a16="http://schemas.microsoft.com/office/drawing/2014/main" id="{580B2481-7425-700A-24D9-594B141A6E45}"/>
              </a:ext>
            </a:extLst>
          </p:cNvPr>
          <p:cNvSpPr/>
          <p:nvPr/>
        </p:nvSpPr>
        <p:spPr>
          <a:xfrm>
            <a:off x="802239" y="3995290"/>
            <a:ext cx="2247031" cy="713582"/>
          </a:xfrm>
          <a:prstGeom prst="wedgeRectCallout">
            <a:avLst>
              <a:gd name="adj1" fmla="val 105862"/>
              <a:gd name="adj2" fmla="val -115061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800" dirty="0"/>
              <a:t>Vnější rozhraní pro klienty.</a:t>
            </a:r>
            <a:endParaRPr sz="1800" dirty="0"/>
          </a:p>
        </p:txBody>
      </p:sp>
      <p:sp>
        <p:nvSpPr>
          <p:cNvPr id="4" name="Google Shape;80;p15">
            <a:extLst>
              <a:ext uri="{FF2B5EF4-FFF2-40B4-BE49-F238E27FC236}">
                <a16:creationId xmlns:a16="http://schemas.microsoft.com/office/drawing/2014/main" id="{86C8C082-FFEC-E5AC-82E9-107E742987C1}"/>
              </a:ext>
            </a:extLst>
          </p:cNvPr>
          <p:cNvSpPr/>
          <p:nvPr/>
        </p:nvSpPr>
        <p:spPr>
          <a:xfrm>
            <a:off x="9493201" y="2538631"/>
            <a:ext cx="1898249" cy="816600"/>
          </a:xfrm>
          <a:prstGeom prst="wedgeRectCallout">
            <a:avLst>
              <a:gd name="adj1" fmla="val -67117"/>
              <a:gd name="adj2" fmla="val -40754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800" dirty="0"/>
              <a:t>Obecné rozhraní každého stavu.</a:t>
            </a:r>
            <a:endParaRPr sz="1800" dirty="0"/>
          </a:p>
        </p:txBody>
      </p:sp>
      <p:sp>
        <p:nvSpPr>
          <p:cNvPr id="6" name="Google Shape;81;p15">
            <a:extLst>
              <a:ext uri="{FF2B5EF4-FFF2-40B4-BE49-F238E27FC236}">
                <a16:creationId xmlns:a16="http://schemas.microsoft.com/office/drawing/2014/main" id="{D22EB750-2446-E19B-AB24-DE416E9B5C51}"/>
              </a:ext>
            </a:extLst>
          </p:cNvPr>
          <p:cNvSpPr/>
          <p:nvPr/>
        </p:nvSpPr>
        <p:spPr>
          <a:xfrm>
            <a:off x="9909904" y="4298548"/>
            <a:ext cx="1988415" cy="1216469"/>
          </a:xfrm>
          <a:prstGeom prst="wedgeRectCallout">
            <a:avLst>
              <a:gd name="adj1" fmla="val -60216"/>
              <a:gd name="adj2" fmla="val -27881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800" dirty="0"/>
              <a:t>Konkrétní implementace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800" dirty="0"/>
              <a:t>chování</a:t>
            </a:r>
            <a:r>
              <a:rPr lang="cs" sz="1800" b="1" dirty="0"/>
              <a:t> </a:t>
            </a:r>
            <a:r>
              <a:rPr lang="cs" sz="1800" i="1" dirty="0"/>
              <a:t>contextu</a:t>
            </a:r>
            <a:r>
              <a:rPr lang="cs" sz="1800" b="1" dirty="0"/>
              <a:t> </a:t>
            </a:r>
            <a:r>
              <a:rPr lang="cs" sz="1800" dirty="0"/>
              <a:t>v daném stavu.</a:t>
            </a:r>
            <a:endParaRPr sz="1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9" y="1828800"/>
            <a:ext cx="29711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>
                <a:solidFill>
                  <a:schemeClr val="bg2">
                    <a:lumMod val="75000"/>
                  </a:schemeClr>
                </a:solidFill>
              </a:rPr>
              <a:t>Context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>
                <a:solidFill>
                  <a:schemeClr val="bg2">
                    <a:lumMod val="75000"/>
                  </a:schemeClr>
                </a:solidFill>
              </a:rPr>
              <a:t>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i="1" dirty="0" err="1"/>
              <a:t>ConcreteState</a:t>
            </a:r>
            <a:endParaRPr lang="cs-CZ" sz="2700" i="1" dirty="0"/>
          </a:p>
        </p:txBody>
      </p:sp>
    </p:spTree>
    <p:extLst>
      <p:ext uri="{BB962C8B-B14F-4D97-AF65-F5344CB8AC3E}">
        <p14:creationId xmlns:p14="http://schemas.microsoft.com/office/powerpoint/2010/main" val="390285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MARIO – VYUŽITÍ STATE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49">
            <a:extLst>
              <a:ext uri="{FF2B5EF4-FFF2-40B4-BE49-F238E27FC236}">
                <a16:creationId xmlns:a16="http://schemas.microsoft.com/office/drawing/2014/main" id="{79D7C6DD-71E7-B35A-F7F0-543C18F84C58}"/>
              </a:ext>
            </a:extLst>
          </p:cNvPr>
          <p:cNvSpPr txBox="1">
            <a:spLocks/>
          </p:cNvSpPr>
          <p:nvPr/>
        </p:nvSpPr>
        <p:spPr>
          <a:xfrm>
            <a:off x="773961" y="1884852"/>
            <a:ext cx="10360885" cy="40822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cs-CZ" sz="2700" dirty="0">
              <a:latin typeface="Aptos" panose="020B0004020202020204" pitchFamily="34" charset="0"/>
            </a:endParaRPr>
          </a:p>
          <a:p>
            <a:pPr marL="285750" indent="-285750"/>
            <a:endParaRPr lang="en-US" sz="2700" dirty="0"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711D9-8E23-63C5-4259-C92E6D426A02}"/>
              </a:ext>
            </a:extLst>
          </p:cNvPr>
          <p:cNvSpPr txBox="1"/>
          <p:nvPr/>
        </p:nvSpPr>
        <p:spPr>
          <a:xfrm>
            <a:off x="773961" y="1909821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Interface </a:t>
            </a:r>
            <a:r>
              <a:rPr lang="cs-CZ" sz="2700" b="1" dirty="0" err="1"/>
              <a:t>IState</a:t>
            </a:r>
            <a:endParaRPr lang="cs-CZ" sz="27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B0DD98-5FF3-D300-F3E0-BCF11463FE15}"/>
              </a:ext>
            </a:extLst>
          </p:cNvPr>
          <p:cNvSpPr txBox="1"/>
          <p:nvPr/>
        </p:nvSpPr>
        <p:spPr>
          <a:xfrm>
            <a:off x="5284985" y="1909821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Třída pro každý stav</a:t>
            </a:r>
          </a:p>
        </p:txBody>
      </p:sp>
    </p:spTree>
    <p:extLst>
      <p:ext uri="{BB962C8B-B14F-4D97-AF65-F5344CB8AC3E}">
        <p14:creationId xmlns:p14="http://schemas.microsoft.com/office/powerpoint/2010/main" val="136959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MARIO – VYUŽITÍ STATE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49">
            <a:extLst>
              <a:ext uri="{FF2B5EF4-FFF2-40B4-BE49-F238E27FC236}">
                <a16:creationId xmlns:a16="http://schemas.microsoft.com/office/drawing/2014/main" id="{79D7C6DD-71E7-B35A-F7F0-543C18F84C58}"/>
              </a:ext>
            </a:extLst>
          </p:cNvPr>
          <p:cNvSpPr txBox="1">
            <a:spLocks/>
          </p:cNvSpPr>
          <p:nvPr/>
        </p:nvSpPr>
        <p:spPr>
          <a:xfrm>
            <a:off x="773961" y="1884852"/>
            <a:ext cx="10360885" cy="40822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cs-CZ" sz="2700" dirty="0">
              <a:latin typeface="Aptos" panose="020B0004020202020204" pitchFamily="34" charset="0"/>
            </a:endParaRPr>
          </a:p>
          <a:p>
            <a:pPr marL="285750" indent="-285750"/>
            <a:endParaRPr lang="en-US" sz="2700" dirty="0"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711D9-8E23-63C5-4259-C92E6D426A02}"/>
              </a:ext>
            </a:extLst>
          </p:cNvPr>
          <p:cNvSpPr txBox="1"/>
          <p:nvPr/>
        </p:nvSpPr>
        <p:spPr>
          <a:xfrm>
            <a:off x="773961" y="1909821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Interface </a:t>
            </a:r>
            <a:r>
              <a:rPr lang="cs-CZ" sz="2700" b="1" dirty="0" err="1"/>
              <a:t>IState</a:t>
            </a:r>
            <a:endParaRPr lang="cs-CZ" sz="27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BE2D35-4BE2-0384-0C42-C0A0137DF740}"/>
              </a:ext>
            </a:extLst>
          </p:cNvPr>
          <p:cNvSpPr txBox="1"/>
          <p:nvPr/>
        </p:nvSpPr>
        <p:spPr>
          <a:xfrm>
            <a:off x="802124" y="2553137"/>
            <a:ext cx="41171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 interface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IState</a:t>
            </a:r>
            <a:r>
              <a:rPr lang="cs-CZ" dirty="0">
                <a:latin typeface="Consolas" panose="020B0609020204030204" pitchFamily="49" charset="0"/>
              </a:rPr>
              <a:t> {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GotMushroom</a:t>
            </a:r>
            <a:r>
              <a:rPr lang="cs-CZ" dirty="0">
                <a:latin typeface="Consolas" panose="020B0609020204030204" pitchFamily="49" charset="0"/>
              </a:rPr>
              <a:t>();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GotFireFlower</a:t>
            </a:r>
            <a:r>
              <a:rPr lang="cs-CZ" dirty="0">
                <a:latin typeface="Consolas" panose="020B0609020204030204" pitchFamily="49" charset="0"/>
              </a:rPr>
              <a:t>();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GotFeather</a:t>
            </a:r>
            <a:r>
              <a:rPr lang="cs-CZ" dirty="0">
                <a:latin typeface="Consolas" panose="020B0609020204030204" pitchFamily="49" charset="0"/>
              </a:rPr>
              <a:t>();</a:t>
            </a:r>
          </a:p>
          <a:p>
            <a:r>
              <a:rPr lang="cs-CZ" dirty="0"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B0DD98-5FF3-D300-F3E0-BCF11463FE15}"/>
              </a:ext>
            </a:extLst>
          </p:cNvPr>
          <p:cNvSpPr txBox="1"/>
          <p:nvPr/>
        </p:nvSpPr>
        <p:spPr>
          <a:xfrm>
            <a:off x="5284985" y="1909821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Třída pro každý stav</a:t>
            </a:r>
          </a:p>
        </p:txBody>
      </p:sp>
    </p:spTree>
    <p:extLst>
      <p:ext uri="{BB962C8B-B14F-4D97-AF65-F5344CB8AC3E}">
        <p14:creationId xmlns:p14="http://schemas.microsoft.com/office/powerpoint/2010/main" val="8529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MARIO – VYUŽITÍ STATE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49">
            <a:extLst>
              <a:ext uri="{FF2B5EF4-FFF2-40B4-BE49-F238E27FC236}">
                <a16:creationId xmlns:a16="http://schemas.microsoft.com/office/drawing/2014/main" id="{79D7C6DD-71E7-B35A-F7F0-543C18F84C58}"/>
              </a:ext>
            </a:extLst>
          </p:cNvPr>
          <p:cNvSpPr txBox="1">
            <a:spLocks/>
          </p:cNvSpPr>
          <p:nvPr/>
        </p:nvSpPr>
        <p:spPr>
          <a:xfrm>
            <a:off x="773961" y="1884852"/>
            <a:ext cx="10360885" cy="40822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cs-CZ" sz="2700" dirty="0">
              <a:latin typeface="Aptos" panose="020B0004020202020204" pitchFamily="34" charset="0"/>
            </a:endParaRPr>
          </a:p>
          <a:p>
            <a:pPr marL="285750" indent="-285750"/>
            <a:endParaRPr lang="en-US" sz="27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0A8076-3C9B-FEA7-E80D-8B62B4122A99}"/>
              </a:ext>
            </a:extLst>
          </p:cNvPr>
          <p:cNvSpPr txBox="1"/>
          <p:nvPr/>
        </p:nvSpPr>
        <p:spPr>
          <a:xfrm>
            <a:off x="5284985" y="2553137"/>
            <a:ext cx="77218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SmallMario</a:t>
            </a:r>
            <a:r>
              <a:rPr lang="cs-CZ" dirty="0">
                <a:latin typeface="Consolas" panose="020B0609020204030204" pitchFamily="49" charset="0"/>
              </a:rPr>
              <a:t> :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IState</a:t>
            </a:r>
            <a:r>
              <a:rPr lang="cs-CZ" dirty="0">
                <a:latin typeface="Consolas" panose="020B0609020204030204" pitchFamily="49" charset="0"/>
              </a:rPr>
              <a:t> {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latin typeface="Consolas" panose="020B0609020204030204" pitchFamily="49" charset="0"/>
              </a:rPr>
              <a:t>private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>
                <a:solidFill>
                  <a:srgbClr val="4F8291"/>
                </a:solidFill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SmallMario</a:t>
            </a:r>
            <a:r>
              <a:rPr lang="cs-CZ" dirty="0">
                <a:latin typeface="Consolas" panose="020B0609020204030204" pitchFamily="49" charset="0"/>
              </a:rPr>
              <a:t>(</a:t>
            </a:r>
            <a:r>
              <a:rPr lang="cs-CZ" dirty="0">
                <a:solidFill>
                  <a:srgbClr val="4F8291"/>
                </a:solidFill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)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this.mario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GotMushroom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	 </a:t>
            </a:r>
            <a:r>
              <a:rPr lang="cs-CZ" dirty="0" err="1">
                <a:latin typeface="Consolas" panose="020B0609020204030204" pitchFamily="49" charset="0"/>
              </a:rPr>
              <a:t>mario.state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latin typeface="Consolas" panose="020B0609020204030204" pitchFamily="49" charset="0"/>
              </a:rPr>
              <a:t>mario.GetState</a:t>
            </a:r>
            <a:r>
              <a:rPr lang="cs-CZ" dirty="0">
                <a:latin typeface="Consolas" panose="020B0609020204030204" pitchFamily="49" charset="0"/>
              </a:rPr>
              <a:t>("</a:t>
            </a:r>
            <a:r>
              <a:rPr lang="cs-CZ" dirty="0" err="1">
                <a:latin typeface="Consolas" panose="020B0609020204030204" pitchFamily="49" charset="0"/>
              </a:rPr>
              <a:t>superMario</a:t>
            </a:r>
            <a:r>
              <a:rPr lang="cs-CZ" dirty="0">
                <a:latin typeface="Consolas" panose="020B0609020204030204" pitchFamily="49" charset="0"/>
              </a:rPr>
              <a:t>");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GotFireFlower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	 </a:t>
            </a:r>
            <a:r>
              <a:rPr lang="cs-CZ" dirty="0" err="1">
                <a:latin typeface="Consolas" panose="020B0609020204030204" pitchFamily="49" charset="0"/>
              </a:rPr>
              <a:t>mario.state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latin typeface="Consolas" panose="020B0609020204030204" pitchFamily="49" charset="0"/>
              </a:rPr>
              <a:t>mario.GetState</a:t>
            </a:r>
            <a:r>
              <a:rPr lang="cs-CZ" dirty="0">
                <a:latin typeface="Consolas" panose="020B0609020204030204" pitchFamily="49" charset="0"/>
              </a:rPr>
              <a:t>("</a:t>
            </a:r>
            <a:r>
              <a:rPr lang="cs-CZ" dirty="0" err="1">
                <a:latin typeface="Consolas" panose="020B0609020204030204" pitchFamily="49" charset="0"/>
              </a:rPr>
              <a:t>fireMario</a:t>
            </a:r>
            <a:r>
              <a:rPr lang="cs-CZ" dirty="0">
                <a:latin typeface="Consolas" panose="020B0609020204030204" pitchFamily="49" charset="0"/>
              </a:rPr>
              <a:t>");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GotFeather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mario.state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latin typeface="Consolas" panose="020B0609020204030204" pitchFamily="49" charset="0"/>
              </a:rPr>
              <a:t>mario.GetState</a:t>
            </a:r>
            <a:r>
              <a:rPr lang="cs-CZ" dirty="0">
                <a:latin typeface="Consolas" panose="020B0609020204030204" pitchFamily="49" charset="0"/>
              </a:rPr>
              <a:t>("</a:t>
            </a:r>
            <a:r>
              <a:rPr lang="cs-CZ" dirty="0" err="1">
                <a:latin typeface="Consolas" panose="020B0609020204030204" pitchFamily="49" charset="0"/>
              </a:rPr>
              <a:t>capeMario</a:t>
            </a:r>
            <a:r>
              <a:rPr lang="cs-CZ" dirty="0">
                <a:latin typeface="Consolas" panose="020B0609020204030204" pitchFamily="49" charset="0"/>
              </a:rPr>
              <a:t>");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</a:p>
          <a:p>
            <a:r>
              <a:rPr lang="cs-CZ" dirty="0">
                <a:latin typeface="Consolas" panose="020B0609020204030204" pitchFamily="49" charset="0"/>
              </a:rPr>
              <a:t>}</a:t>
            </a:r>
          </a:p>
          <a:p>
            <a:endParaRPr lang="cs-CZ" dirty="0"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711D9-8E23-63C5-4259-C92E6D426A02}"/>
              </a:ext>
            </a:extLst>
          </p:cNvPr>
          <p:cNvSpPr txBox="1"/>
          <p:nvPr/>
        </p:nvSpPr>
        <p:spPr>
          <a:xfrm>
            <a:off x="773961" y="1909821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Interface </a:t>
            </a:r>
            <a:r>
              <a:rPr lang="cs-CZ" sz="2700" b="1" dirty="0" err="1"/>
              <a:t>IState</a:t>
            </a:r>
            <a:endParaRPr lang="cs-CZ" sz="27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BE2D35-4BE2-0384-0C42-C0A0137DF740}"/>
              </a:ext>
            </a:extLst>
          </p:cNvPr>
          <p:cNvSpPr txBox="1"/>
          <p:nvPr/>
        </p:nvSpPr>
        <p:spPr>
          <a:xfrm>
            <a:off x="802124" y="2553137"/>
            <a:ext cx="41171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 interface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IState</a:t>
            </a:r>
            <a:r>
              <a:rPr lang="cs-CZ" dirty="0">
                <a:latin typeface="Consolas" panose="020B0609020204030204" pitchFamily="49" charset="0"/>
              </a:rPr>
              <a:t> {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GotMushroom</a:t>
            </a:r>
            <a:r>
              <a:rPr lang="cs-CZ" dirty="0">
                <a:latin typeface="Consolas" panose="020B0609020204030204" pitchFamily="49" charset="0"/>
              </a:rPr>
              <a:t>();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GotFireFlower</a:t>
            </a:r>
            <a:r>
              <a:rPr lang="cs-CZ" dirty="0">
                <a:latin typeface="Consolas" panose="020B0609020204030204" pitchFamily="49" charset="0"/>
              </a:rPr>
              <a:t>();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GotFeather</a:t>
            </a:r>
            <a:r>
              <a:rPr lang="cs-CZ" dirty="0">
                <a:latin typeface="Consolas" panose="020B0609020204030204" pitchFamily="49" charset="0"/>
              </a:rPr>
              <a:t>();</a:t>
            </a:r>
          </a:p>
          <a:p>
            <a:r>
              <a:rPr lang="cs-CZ" dirty="0"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B0DD98-5FF3-D300-F3E0-BCF11463FE15}"/>
              </a:ext>
            </a:extLst>
          </p:cNvPr>
          <p:cNvSpPr txBox="1"/>
          <p:nvPr/>
        </p:nvSpPr>
        <p:spPr>
          <a:xfrm>
            <a:off x="5284985" y="1909821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Třída pro každý stav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ECB9EC-FEBF-21FE-529A-0A3A2C7C5FC8}"/>
              </a:ext>
            </a:extLst>
          </p:cNvPr>
          <p:cNvSpPr txBox="1"/>
          <p:nvPr/>
        </p:nvSpPr>
        <p:spPr>
          <a:xfrm>
            <a:off x="5284985" y="4743751"/>
            <a:ext cx="501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🔥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30EF23-F381-AD75-5D35-362F716E4FE6}"/>
              </a:ext>
            </a:extLst>
          </p:cNvPr>
          <p:cNvSpPr txBox="1"/>
          <p:nvPr/>
        </p:nvSpPr>
        <p:spPr>
          <a:xfrm>
            <a:off x="5273774" y="3936556"/>
            <a:ext cx="512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🍄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01904B-B940-8B65-D95B-8981BBB1CDD8}"/>
              </a:ext>
            </a:extLst>
          </p:cNvPr>
          <p:cNvSpPr txBox="1"/>
          <p:nvPr/>
        </p:nvSpPr>
        <p:spPr>
          <a:xfrm>
            <a:off x="5284985" y="5613549"/>
            <a:ext cx="501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🍃</a:t>
            </a:r>
          </a:p>
        </p:txBody>
      </p:sp>
    </p:spTree>
    <p:extLst>
      <p:ext uri="{BB962C8B-B14F-4D97-AF65-F5344CB8AC3E}">
        <p14:creationId xmlns:p14="http://schemas.microsoft.com/office/powerpoint/2010/main" val="326427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49">
            <a:extLst>
              <a:ext uri="{FF2B5EF4-FFF2-40B4-BE49-F238E27FC236}">
                <a16:creationId xmlns:a16="http://schemas.microsoft.com/office/drawing/2014/main" id="{79D7C6DD-71E7-B35A-F7F0-543C18F84C58}"/>
              </a:ext>
            </a:extLst>
          </p:cNvPr>
          <p:cNvSpPr txBox="1">
            <a:spLocks/>
          </p:cNvSpPr>
          <p:nvPr/>
        </p:nvSpPr>
        <p:spPr>
          <a:xfrm>
            <a:off x="773961" y="1884852"/>
            <a:ext cx="10360885" cy="40822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cs-CZ" sz="2700" dirty="0">
              <a:latin typeface="Aptos" panose="020B0004020202020204" pitchFamily="34" charset="0"/>
            </a:endParaRPr>
          </a:p>
          <a:p>
            <a:pPr marL="285750" indent="-285750"/>
            <a:endParaRPr lang="en-US" sz="2700" dirty="0"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711D9-8E23-63C5-4259-C92E6D426A02}"/>
              </a:ext>
            </a:extLst>
          </p:cNvPr>
          <p:cNvSpPr txBox="1"/>
          <p:nvPr/>
        </p:nvSpPr>
        <p:spPr>
          <a:xfrm>
            <a:off x="785536" y="1906256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Hlavní třída (</a:t>
            </a:r>
            <a:r>
              <a:rPr lang="cs-CZ" sz="2700" b="1" dirty="0" err="1"/>
              <a:t>Context</a:t>
            </a:r>
            <a:r>
              <a:rPr lang="cs-CZ" sz="2700" b="1" dirty="0"/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8DDF46-E485-3AEB-3A12-9A76CA6986EA}"/>
              </a:ext>
            </a:extLst>
          </p:cNvPr>
          <p:cNvSpPr txBox="1"/>
          <p:nvPr/>
        </p:nvSpPr>
        <p:spPr>
          <a:xfrm>
            <a:off x="7024332" y="2570721"/>
            <a:ext cx="512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🍄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8177BA-82D4-D0E3-EA7A-B118EB0ED26C}"/>
              </a:ext>
            </a:extLst>
          </p:cNvPr>
          <p:cNvSpPr txBox="1"/>
          <p:nvPr/>
        </p:nvSpPr>
        <p:spPr>
          <a:xfrm>
            <a:off x="7029937" y="3674501"/>
            <a:ext cx="501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🔥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40389E-2D94-C4C2-4088-862BF33C6ED4}"/>
              </a:ext>
            </a:extLst>
          </p:cNvPr>
          <p:cNvSpPr txBox="1"/>
          <p:nvPr/>
        </p:nvSpPr>
        <p:spPr>
          <a:xfrm>
            <a:off x="7089942" y="4778282"/>
            <a:ext cx="501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🍃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25B5BD-7961-FBC4-BCBD-53964630726D}"/>
              </a:ext>
            </a:extLst>
          </p:cNvPr>
          <p:cNvSpPr txBox="1"/>
          <p:nvPr/>
        </p:nvSpPr>
        <p:spPr>
          <a:xfrm>
            <a:off x="714591" y="2558024"/>
            <a:ext cx="609731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>
                <a:solidFill>
                  <a:srgbClr val="4F8291"/>
                </a:solidFill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 {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IState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state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SmallMario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smallMario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SuperMario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superMario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FireMario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fireMario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CapeMario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capeMario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endParaRPr lang="cs-CZ" dirty="0">
              <a:latin typeface="Consolas" panose="020B0609020204030204" pitchFamily="49" charset="0"/>
            </a:endParaRPr>
          </a:p>
          <a:p>
            <a:r>
              <a:rPr lang="cs-CZ" dirty="0">
                <a:latin typeface="Consolas" panose="020B0609020204030204" pitchFamily="49" charset="0"/>
              </a:rPr>
              <a:t>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>
                <a:solidFill>
                  <a:srgbClr val="4F8291"/>
                </a:solidFill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smallMario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SmallMario</a:t>
            </a:r>
            <a:r>
              <a:rPr lang="cs-CZ" dirty="0">
                <a:latin typeface="Consolas" panose="020B0609020204030204" pitchFamily="49" charset="0"/>
              </a:rPr>
              <a:t>(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cs-CZ" dirty="0">
                <a:latin typeface="Consolas" panose="020B0609020204030204" pitchFamily="49" charset="0"/>
              </a:rPr>
              <a:t>);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superMario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SuperMario</a:t>
            </a:r>
            <a:r>
              <a:rPr lang="cs-CZ" dirty="0">
                <a:latin typeface="Consolas" panose="020B0609020204030204" pitchFamily="49" charset="0"/>
              </a:rPr>
              <a:t>(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cs-CZ" dirty="0">
                <a:latin typeface="Consolas" panose="020B0609020204030204" pitchFamily="49" charset="0"/>
              </a:rPr>
              <a:t>);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fireMario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FireMario</a:t>
            </a:r>
            <a:r>
              <a:rPr lang="cs-CZ" dirty="0">
                <a:latin typeface="Consolas" panose="020B0609020204030204" pitchFamily="49" charset="0"/>
              </a:rPr>
              <a:t>(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cs-CZ" dirty="0">
                <a:latin typeface="Consolas" panose="020B0609020204030204" pitchFamily="49" charset="0"/>
              </a:rPr>
              <a:t>);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capeMario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CapeMario</a:t>
            </a:r>
            <a:r>
              <a:rPr lang="cs-CZ" dirty="0">
                <a:latin typeface="Consolas" panose="020B0609020204030204" pitchFamily="49" charset="0"/>
              </a:rPr>
              <a:t>(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cs-CZ" dirty="0">
                <a:latin typeface="Consolas" panose="020B0609020204030204" pitchFamily="49" charset="0"/>
              </a:rPr>
              <a:t>);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state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latin typeface="Consolas" panose="020B0609020204030204" pitchFamily="49" charset="0"/>
              </a:rPr>
              <a:t>smallMario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  <a:endParaRPr lang="en-CA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FE3FED5-4202-9287-43B1-79B3CA9EE772}"/>
              </a:ext>
            </a:extLst>
          </p:cNvPr>
          <p:cNvSpPr txBox="1">
            <a:spLocks/>
          </p:cNvSpPr>
          <p:nvPr/>
        </p:nvSpPr>
        <p:spPr>
          <a:xfrm>
            <a:off x="773961" y="740787"/>
            <a:ext cx="9953308" cy="86864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>
                <a:latin typeface="Aptos" panose="020B0004020202020204" pitchFamily="34" charset="0"/>
              </a:rPr>
              <a:t>MARIO – VYUŽITÍ STATE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23E8B2-6A55-56CD-ACF2-51093590BFAC}"/>
              </a:ext>
            </a:extLst>
          </p:cNvPr>
          <p:cNvSpPr txBox="1"/>
          <p:nvPr/>
        </p:nvSpPr>
        <p:spPr>
          <a:xfrm>
            <a:off x="6972443" y="2558024"/>
            <a:ext cx="610125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GotMushroom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state.GotMushroom</a:t>
            </a:r>
            <a:r>
              <a:rPr lang="cs-CZ" dirty="0">
                <a:latin typeface="Consolas" panose="020B0609020204030204" pitchFamily="49" charset="0"/>
              </a:rPr>
              <a:t>();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  <a:endParaRPr lang="en-CA" dirty="0">
              <a:latin typeface="Consolas" panose="020B0609020204030204" pitchFamily="49" charset="0"/>
            </a:endParaRPr>
          </a:p>
          <a:p>
            <a:endParaRPr lang="cs-CZ" dirty="0">
              <a:latin typeface="Consolas" panose="020B0609020204030204" pitchFamily="49" charset="0"/>
            </a:endParaRP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GotFireFlower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state.GotFireFlower</a:t>
            </a:r>
            <a:r>
              <a:rPr lang="cs-CZ" dirty="0">
                <a:latin typeface="Consolas" panose="020B0609020204030204" pitchFamily="49" charset="0"/>
              </a:rPr>
              <a:t>();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  <a:endParaRPr lang="en-CA" dirty="0">
              <a:latin typeface="Consolas" panose="020B0609020204030204" pitchFamily="49" charset="0"/>
            </a:endParaRPr>
          </a:p>
          <a:p>
            <a:endParaRPr lang="cs-CZ" dirty="0">
              <a:latin typeface="Consolas" panose="020B0609020204030204" pitchFamily="49" charset="0"/>
            </a:endParaRP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GotFeather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state.GotFeather</a:t>
            </a:r>
            <a:r>
              <a:rPr lang="cs-CZ" dirty="0">
                <a:latin typeface="Consolas" panose="020B0609020204030204" pitchFamily="49" charset="0"/>
              </a:rPr>
              <a:t>();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</a:p>
          <a:p>
            <a:r>
              <a:rPr lang="cs-CZ" dirty="0"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0755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6978FA8-2566-7D7D-1E3D-B058071E08CD}"/>
              </a:ext>
            </a:extLst>
          </p:cNvPr>
          <p:cNvSpPr/>
          <p:nvPr/>
        </p:nvSpPr>
        <p:spPr>
          <a:xfrm>
            <a:off x="0" y="3111220"/>
            <a:ext cx="12191999" cy="37467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9B635AB-63A5-D848-89E8-D47B648E4004}"/>
              </a:ext>
            </a:extLst>
          </p:cNvPr>
          <p:cNvSpPr txBox="1">
            <a:spLocks/>
          </p:cNvSpPr>
          <p:nvPr/>
        </p:nvSpPr>
        <p:spPr>
          <a:xfrm>
            <a:off x="10373350" y="6356349"/>
            <a:ext cx="987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49DFD55-3C28-40EF-9E31-A92D2E4017F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5" name="Picture 14" descr="State">
            <a:extLst>
              <a:ext uri="{FF2B5EF4-FFF2-40B4-BE49-F238E27FC236}">
                <a16:creationId xmlns:a16="http://schemas.microsoft.com/office/drawing/2014/main" id="{9C6CCC0B-15EC-F89F-C16D-F183941CA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058" y="3111221"/>
            <a:ext cx="6492690" cy="374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49">
            <a:extLst>
              <a:ext uri="{FF2B5EF4-FFF2-40B4-BE49-F238E27FC236}">
                <a16:creationId xmlns:a16="http://schemas.microsoft.com/office/drawing/2014/main" id="{72B45464-926F-254E-369E-55279CCBB238}"/>
              </a:ext>
            </a:extLst>
          </p:cNvPr>
          <p:cNvSpPr txBox="1">
            <a:spLocks/>
          </p:cNvSpPr>
          <p:nvPr/>
        </p:nvSpPr>
        <p:spPr>
          <a:xfrm>
            <a:off x="773961" y="1884852"/>
            <a:ext cx="10360885" cy="148339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cs-CZ" sz="2700" dirty="0">
                <a:latin typeface="Aptos" panose="020B0004020202020204" pitchFamily="34" charset="0"/>
              </a:rPr>
              <a:t>Umožňuje měnit chování objektu na základě jeho vnitřního stavu</a:t>
            </a:r>
          </a:p>
          <a:p>
            <a:pPr marL="285750" indent="-285750"/>
            <a:r>
              <a:rPr lang="cs-CZ" sz="2700" dirty="0">
                <a:latin typeface="Aptos" panose="020B0004020202020204" pitchFamily="34" charset="0"/>
              </a:rPr>
              <a:t>Objekt vypadá, jakoby za běhu změnil třídu</a:t>
            </a:r>
          </a:p>
          <a:p>
            <a:pPr marL="285750" indent="-285750"/>
            <a:endParaRPr lang="cs-CZ" sz="2700" dirty="0">
              <a:latin typeface="Aptos" panose="020B0004020202020204" pitchFamily="34" charset="0"/>
            </a:endParaRPr>
          </a:p>
          <a:p>
            <a:pPr marL="285750" indent="-285750"/>
            <a:endParaRPr lang="en-US" sz="2700" dirty="0">
              <a:latin typeface="Aptos" panose="020B0004020202020204" pitchFamily="34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263D0CA-480C-60AC-CA59-470E92334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063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en-CA" sz="4400" dirty="0">
                <a:latin typeface="Aptos" panose="020B0004020202020204" pitchFamily="34" charset="0"/>
              </a:rPr>
              <a:t>STATE</a:t>
            </a:r>
            <a:endParaRPr lang="en-US" sz="44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78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KDY POUŽÍT STATE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DD9C9-1577-098B-365C-33E409FDE43D}"/>
              </a:ext>
            </a:extLst>
          </p:cNvPr>
          <p:cNvSpPr txBox="1"/>
          <p:nvPr/>
        </p:nvSpPr>
        <p:spPr>
          <a:xfrm>
            <a:off x="905435" y="2214282"/>
            <a:ext cx="97799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Spousta </a:t>
            </a:r>
            <a:r>
              <a:rPr lang="cs-CZ" sz="2700" dirty="0" err="1">
                <a:solidFill>
                  <a:srgbClr val="0000FF"/>
                </a:solidFill>
                <a:latin typeface="Consolas" panose="020B0609020204030204" pitchFamily="49" charset="0"/>
              </a:rPr>
              <a:t>if-else</a:t>
            </a:r>
            <a:r>
              <a:rPr lang="cs-CZ" sz="2700" dirty="0"/>
              <a:t> nebo </a:t>
            </a:r>
            <a:r>
              <a:rPr lang="cs-CZ" sz="2700" dirty="0">
                <a:solidFill>
                  <a:srgbClr val="0000FF"/>
                </a:solidFill>
                <a:latin typeface="Consolas" panose="020B0609020204030204" pitchFamily="49" charset="0"/>
              </a:rPr>
              <a:t>switch</a:t>
            </a:r>
          </a:p>
          <a:p>
            <a:endParaRPr lang="cs-CZ" sz="2700" dirty="0"/>
          </a:p>
          <a:p>
            <a:r>
              <a:rPr lang="cs-CZ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4399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KDY POUŽÍT STATE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DD9C9-1577-098B-365C-33E409FDE43D}"/>
              </a:ext>
            </a:extLst>
          </p:cNvPr>
          <p:cNvSpPr txBox="1"/>
          <p:nvPr/>
        </p:nvSpPr>
        <p:spPr>
          <a:xfrm>
            <a:off x="905435" y="2214282"/>
            <a:ext cx="977997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Spousta </a:t>
            </a:r>
            <a:r>
              <a:rPr lang="cs-CZ" sz="2700" dirty="0" err="1">
                <a:solidFill>
                  <a:srgbClr val="0000FF"/>
                </a:solidFill>
                <a:latin typeface="Consolas" panose="020B0609020204030204" pitchFamily="49" charset="0"/>
              </a:rPr>
              <a:t>if-else</a:t>
            </a:r>
            <a:r>
              <a:rPr lang="cs-CZ" sz="2700" dirty="0"/>
              <a:t> nebo </a:t>
            </a:r>
            <a:r>
              <a:rPr lang="cs-CZ" sz="2700" dirty="0">
                <a:solidFill>
                  <a:srgbClr val="0000FF"/>
                </a:solidFill>
                <a:latin typeface="Consolas" panose="020B0609020204030204" pitchFamily="49" charset="0"/>
              </a:rPr>
              <a:t>switch</a:t>
            </a:r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Objekt se spoustou stavů a častými přechody</a:t>
            </a:r>
          </a:p>
        </p:txBody>
      </p:sp>
    </p:spTree>
    <p:extLst>
      <p:ext uri="{BB962C8B-B14F-4D97-AF65-F5344CB8AC3E}">
        <p14:creationId xmlns:p14="http://schemas.microsoft.com/office/powerpoint/2010/main" val="228043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KDY POUŽÍT STATE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DD9C9-1577-098B-365C-33E409FDE43D}"/>
              </a:ext>
            </a:extLst>
          </p:cNvPr>
          <p:cNvSpPr txBox="1"/>
          <p:nvPr/>
        </p:nvSpPr>
        <p:spPr>
          <a:xfrm>
            <a:off x="905435" y="2214282"/>
            <a:ext cx="9779976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Spousta </a:t>
            </a:r>
            <a:r>
              <a:rPr lang="cs-CZ" sz="2700" dirty="0" err="1">
                <a:solidFill>
                  <a:srgbClr val="0000FF"/>
                </a:solidFill>
                <a:latin typeface="Consolas" panose="020B0609020204030204" pitchFamily="49" charset="0"/>
              </a:rPr>
              <a:t>if-else</a:t>
            </a:r>
            <a:r>
              <a:rPr lang="cs-CZ" sz="2700" dirty="0"/>
              <a:t> nebo </a:t>
            </a:r>
            <a:r>
              <a:rPr lang="cs-CZ" sz="2700" dirty="0">
                <a:solidFill>
                  <a:srgbClr val="0000FF"/>
                </a:solidFill>
                <a:latin typeface="Consolas" panose="020B0609020204030204" pitchFamily="49" charset="0"/>
              </a:rPr>
              <a:t>switch</a:t>
            </a:r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Objekt se spoustou stavů a častými přechody</a:t>
            </a:r>
          </a:p>
          <a:p>
            <a:pPr lvl="1"/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Duplikátní kód mezi stavy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Jde vyřešit abstraktními base </a:t>
            </a:r>
            <a:r>
              <a:rPr lang="cs-CZ" sz="2400" dirty="0" err="1"/>
              <a:t>classes</a:t>
            </a:r>
            <a:endParaRPr lang="cs-CZ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Hierarchie stavů	</a:t>
            </a:r>
          </a:p>
        </p:txBody>
      </p:sp>
    </p:spTree>
    <p:extLst>
      <p:ext uri="{BB962C8B-B14F-4D97-AF65-F5344CB8AC3E}">
        <p14:creationId xmlns:p14="http://schemas.microsoft.com/office/powerpoint/2010/main" val="198985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23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HIERARCHIE STATE TŘÍD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DD9C9-1577-098B-365C-33E409FDE43D}"/>
              </a:ext>
            </a:extLst>
          </p:cNvPr>
          <p:cNvSpPr txBox="1"/>
          <p:nvPr/>
        </p:nvSpPr>
        <p:spPr>
          <a:xfrm>
            <a:off x="905435" y="2214282"/>
            <a:ext cx="977997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Pokud nějaké stavy sdílí stejné vlastnosti – duplicitní kód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Řešení → base </a:t>
            </a:r>
            <a:r>
              <a:rPr lang="cs-CZ" sz="2700" dirty="0" err="1"/>
              <a:t>classes</a:t>
            </a:r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Můžeme vytvořit hierarchii stavů</a:t>
            </a:r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Výhody: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Odstranění duplicitního kódu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Hierarchická struktura – přehledná vizualizace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2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</p:spTree>
    <p:extLst>
      <p:ext uri="{BB962C8B-B14F-4D97-AF65-F5344CB8AC3E}">
        <p14:creationId xmlns:p14="http://schemas.microsoft.com/office/powerpoint/2010/main" val="32400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24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REÁLNÉ POUŽITÍ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B64E54-C898-3C82-1E16-BAD8F8BBD38A}"/>
              </a:ext>
            </a:extLst>
          </p:cNvPr>
          <p:cNvSpPr txBox="1"/>
          <p:nvPr/>
        </p:nvSpPr>
        <p:spPr>
          <a:xfrm>
            <a:off x="878541" y="2160494"/>
            <a:ext cx="995330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Editační nástroje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Textové editory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Grafické programy</a:t>
            </a:r>
          </a:p>
          <a:p>
            <a:endParaRPr lang="cs-CZ" sz="2700" dirty="0"/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</p:spTree>
    <p:extLst>
      <p:ext uri="{BB962C8B-B14F-4D97-AF65-F5344CB8AC3E}">
        <p14:creationId xmlns:p14="http://schemas.microsoft.com/office/powerpoint/2010/main" val="49605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REÁLNÉ POUŽITÍ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B64E54-C898-3C82-1E16-BAD8F8BBD38A}"/>
              </a:ext>
            </a:extLst>
          </p:cNvPr>
          <p:cNvSpPr txBox="1"/>
          <p:nvPr/>
        </p:nvSpPr>
        <p:spPr>
          <a:xfrm>
            <a:off x="878541" y="2160494"/>
            <a:ext cx="9953308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Editační nástroje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Textové editory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Grafické programy</a:t>
            </a:r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B27F5A-9F9B-36AD-CEA4-F6F53BCE93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0581" y="1841019"/>
            <a:ext cx="3039215" cy="185037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2250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26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REÁLNÉ POUŽITÍ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B64E54-C898-3C82-1E16-BAD8F8BBD38A}"/>
              </a:ext>
            </a:extLst>
          </p:cNvPr>
          <p:cNvSpPr txBox="1"/>
          <p:nvPr/>
        </p:nvSpPr>
        <p:spPr>
          <a:xfrm>
            <a:off x="878541" y="2160494"/>
            <a:ext cx="9953308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Editační nástroje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Textové editory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Grafické programy</a:t>
            </a:r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52A07D-3A5F-A195-7512-8D0888EE0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0581" y="1841019"/>
            <a:ext cx="3039215" cy="185037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34D3C2-9CA6-7862-6C58-18BA8553B0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2132" y="4091794"/>
            <a:ext cx="3495149" cy="185037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6426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27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REÁLNÉ POUŽITÍ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B64E54-C898-3C82-1E16-BAD8F8BBD38A}"/>
              </a:ext>
            </a:extLst>
          </p:cNvPr>
          <p:cNvSpPr txBox="1"/>
          <p:nvPr/>
        </p:nvSpPr>
        <p:spPr>
          <a:xfrm>
            <a:off x="878541" y="2160494"/>
            <a:ext cx="9953308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Editační nástroje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Textové editory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Grafické programy</a:t>
            </a:r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b="1" dirty="0"/>
              <a:t>Po</a:t>
            </a:r>
            <a:r>
              <a:rPr lang="cs-CZ" sz="2700" b="1" dirty="0"/>
              <a:t>čítačové hry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 err="1"/>
              <a:t>Alive</a:t>
            </a:r>
            <a:r>
              <a:rPr lang="cs-CZ" sz="2400" dirty="0"/>
              <a:t> / </a:t>
            </a:r>
            <a:r>
              <a:rPr lang="cs-CZ" sz="2400" dirty="0" err="1"/>
              <a:t>Dead</a:t>
            </a:r>
            <a:endParaRPr lang="cs-CZ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 err="1"/>
              <a:t>Idle</a:t>
            </a:r>
            <a:r>
              <a:rPr lang="cs-CZ" sz="2400" dirty="0"/>
              <a:t> / Run / </a:t>
            </a:r>
            <a:r>
              <a:rPr lang="cs-CZ" sz="2400" dirty="0" err="1"/>
              <a:t>Battle</a:t>
            </a:r>
            <a:r>
              <a:rPr lang="cs-CZ" sz="2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 err="1"/>
              <a:t>Turn-based</a:t>
            </a:r>
            <a:r>
              <a:rPr lang="cs-CZ" sz="2400" dirty="0"/>
              <a:t> </a:t>
            </a:r>
            <a:r>
              <a:rPr lang="cs-CZ" sz="2400" dirty="0" err="1"/>
              <a:t>combat</a:t>
            </a:r>
            <a:r>
              <a:rPr lang="cs-CZ" sz="2400" dirty="0"/>
              <a:t> – </a:t>
            </a:r>
            <a:r>
              <a:rPr lang="cs-CZ" sz="2400" dirty="0" err="1"/>
              <a:t>Begin</a:t>
            </a:r>
            <a:r>
              <a:rPr lang="cs-CZ" sz="2400" dirty="0"/>
              <a:t> / My </a:t>
            </a:r>
            <a:r>
              <a:rPr lang="cs-CZ" sz="2400" dirty="0" err="1"/>
              <a:t>turn</a:t>
            </a:r>
            <a:r>
              <a:rPr lang="cs-CZ" sz="2400" dirty="0"/>
              <a:t> / </a:t>
            </a:r>
            <a:r>
              <a:rPr lang="cs-CZ" sz="2400" dirty="0" err="1"/>
              <a:t>Enemy</a:t>
            </a:r>
            <a:r>
              <a:rPr lang="cs-CZ" sz="2400" dirty="0"/>
              <a:t> </a:t>
            </a:r>
            <a:r>
              <a:rPr lang="cs-CZ" sz="2400" dirty="0" err="1"/>
              <a:t>turn</a:t>
            </a:r>
            <a:r>
              <a:rPr lang="cs-CZ" sz="2400" dirty="0"/>
              <a:t> / End</a:t>
            </a:r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</p:spTree>
    <p:extLst>
      <p:ext uri="{BB962C8B-B14F-4D97-AF65-F5344CB8AC3E}">
        <p14:creationId xmlns:p14="http://schemas.microsoft.com/office/powerpoint/2010/main" val="163071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REÁLNÉ POUŽITÍ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B64E54-C898-3C82-1E16-BAD8F8BBD38A}"/>
              </a:ext>
            </a:extLst>
          </p:cNvPr>
          <p:cNvSpPr txBox="1"/>
          <p:nvPr/>
        </p:nvSpPr>
        <p:spPr>
          <a:xfrm>
            <a:off x="878541" y="2160494"/>
            <a:ext cx="9953308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Editační nástroje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Textové editory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Grafické programy</a:t>
            </a:r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700" b="1" dirty="0"/>
              <a:t>Po</a:t>
            </a:r>
            <a:r>
              <a:rPr lang="cs-CZ" sz="2700" b="1" dirty="0"/>
              <a:t>čítačové hry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 err="1"/>
              <a:t>Alive</a:t>
            </a:r>
            <a:r>
              <a:rPr lang="cs-CZ" sz="2400" dirty="0"/>
              <a:t> / </a:t>
            </a:r>
            <a:r>
              <a:rPr lang="cs-CZ" sz="2400" dirty="0" err="1"/>
              <a:t>Dead</a:t>
            </a:r>
            <a:endParaRPr lang="cs-CZ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 err="1"/>
              <a:t>Idle</a:t>
            </a:r>
            <a:r>
              <a:rPr lang="cs-CZ" sz="2400" dirty="0"/>
              <a:t> / Run / </a:t>
            </a:r>
            <a:r>
              <a:rPr lang="cs-CZ" sz="2400" dirty="0" err="1"/>
              <a:t>Battle</a:t>
            </a:r>
            <a:r>
              <a:rPr lang="cs-CZ" sz="24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 err="1"/>
              <a:t>Turn-based</a:t>
            </a:r>
            <a:r>
              <a:rPr lang="cs-CZ" sz="2400" dirty="0"/>
              <a:t> </a:t>
            </a:r>
            <a:r>
              <a:rPr lang="cs-CZ" sz="2400" dirty="0" err="1"/>
              <a:t>combat</a:t>
            </a:r>
            <a:r>
              <a:rPr lang="cs-CZ" sz="2400" dirty="0"/>
              <a:t> – </a:t>
            </a:r>
            <a:r>
              <a:rPr lang="cs-CZ" sz="2400" dirty="0" err="1"/>
              <a:t>Begin</a:t>
            </a:r>
            <a:r>
              <a:rPr lang="cs-CZ" sz="2400" dirty="0"/>
              <a:t> / My </a:t>
            </a:r>
            <a:r>
              <a:rPr lang="cs-CZ" sz="2400" dirty="0" err="1"/>
              <a:t>turn</a:t>
            </a:r>
            <a:r>
              <a:rPr lang="cs-CZ" sz="2400" dirty="0"/>
              <a:t> / </a:t>
            </a:r>
            <a:r>
              <a:rPr lang="cs-CZ" sz="2400" dirty="0" err="1"/>
              <a:t>Enemy</a:t>
            </a:r>
            <a:r>
              <a:rPr lang="cs-CZ" sz="2400" dirty="0"/>
              <a:t> </a:t>
            </a:r>
            <a:r>
              <a:rPr lang="cs-CZ" sz="2400" dirty="0" err="1"/>
              <a:t>turn</a:t>
            </a:r>
            <a:r>
              <a:rPr lang="cs-CZ" sz="2400" dirty="0"/>
              <a:t> / End</a:t>
            </a:r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  <p:pic>
        <p:nvPicPr>
          <p:cNvPr id="4" name="Picture 3" descr="A diagram of a hero&#10;&#10;Description automatically generated">
            <a:extLst>
              <a:ext uri="{FF2B5EF4-FFF2-40B4-BE49-F238E27FC236}">
                <a16:creationId xmlns:a16="http://schemas.microsoft.com/office/drawing/2014/main" id="{D3525B53-157F-4248-6A67-2441D041D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9661" y="2505834"/>
            <a:ext cx="5497721" cy="202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30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PŘÍKLAD – GRAFICKÝ EDITOR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Google Shape;109;p19">
            <a:extLst>
              <a:ext uri="{FF2B5EF4-FFF2-40B4-BE49-F238E27FC236}">
                <a16:creationId xmlns:a16="http://schemas.microsoft.com/office/drawing/2014/main" id="{9B519F83-E5B7-67FF-97AC-CFEDD78684F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9152" y="2446990"/>
            <a:ext cx="7584141" cy="398966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CC49166-EEEE-1AB1-539A-C03CB245E29A}"/>
              </a:ext>
            </a:extLst>
          </p:cNvPr>
          <p:cNvSpPr txBox="1"/>
          <p:nvPr/>
        </p:nvSpPr>
        <p:spPr>
          <a:xfrm>
            <a:off x="945930" y="1939159"/>
            <a:ext cx="85527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Chceme měnit chování myši za běhu programu</a:t>
            </a:r>
          </a:p>
        </p:txBody>
      </p:sp>
    </p:spTree>
    <p:extLst>
      <p:ext uri="{BB962C8B-B14F-4D97-AF65-F5344CB8AC3E}">
        <p14:creationId xmlns:p14="http://schemas.microsoft.com/office/powerpoint/2010/main" val="302629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5E710F9-E721-38EC-60A7-5F6A9E9B5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505" y="538548"/>
            <a:ext cx="10326834" cy="580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54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PŘÍKLAD – GRAFICKÝ EDITOR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30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23C45C0-C299-88F6-27FE-BF44E0F6C52D}"/>
              </a:ext>
            </a:extLst>
          </p:cNvPr>
          <p:cNvSpPr txBox="1"/>
          <p:nvPr/>
        </p:nvSpPr>
        <p:spPr>
          <a:xfrm>
            <a:off x="945930" y="1939159"/>
            <a:ext cx="85527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 err="1"/>
              <a:t>Context</a:t>
            </a:r>
            <a:r>
              <a:rPr lang="cs-CZ" sz="2700" dirty="0"/>
              <a:t> - obecný nástroj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Chování podle současného stavu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Stavy: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 err="1"/>
              <a:t>Brush</a:t>
            </a:r>
            <a:endParaRPr lang="cs-CZ" sz="2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 err="1"/>
              <a:t>Rubber</a:t>
            </a:r>
            <a:endParaRPr lang="cs-CZ" sz="2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 err="1"/>
              <a:t>Move</a:t>
            </a:r>
            <a:endParaRPr lang="cs-CZ" sz="2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  <p:pic>
        <p:nvPicPr>
          <p:cNvPr id="4" name="Google Shape;120;p21">
            <a:extLst>
              <a:ext uri="{FF2B5EF4-FFF2-40B4-BE49-F238E27FC236}">
                <a16:creationId xmlns:a16="http://schemas.microsoft.com/office/drawing/2014/main" id="{E650FA55-B487-4978-E40A-E0D303DA92B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6974" t="33386" r="28284" b="60945"/>
          <a:stretch/>
        </p:blipFill>
        <p:spPr>
          <a:xfrm>
            <a:off x="1274992" y="4479264"/>
            <a:ext cx="517440" cy="362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20;p21">
            <a:extLst>
              <a:ext uri="{FF2B5EF4-FFF2-40B4-BE49-F238E27FC236}">
                <a16:creationId xmlns:a16="http://schemas.microsoft.com/office/drawing/2014/main" id="{1965C5A4-D700-3914-35A3-0384A4B8C56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9441" t="51654" r="22117" b="41627"/>
          <a:stretch/>
        </p:blipFill>
        <p:spPr>
          <a:xfrm>
            <a:off x="1274992" y="4063186"/>
            <a:ext cx="517440" cy="362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20;p21">
            <a:extLst>
              <a:ext uri="{FF2B5EF4-FFF2-40B4-BE49-F238E27FC236}">
                <a16:creationId xmlns:a16="http://schemas.microsoft.com/office/drawing/2014/main" id="{4DA61724-BFE0-D502-6BE4-7A11F287528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2318" t="70762" r="25068" b="21873"/>
          <a:stretch/>
        </p:blipFill>
        <p:spPr>
          <a:xfrm>
            <a:off x="1321925" y="3628274"/>
            <a:ext cx="423574" cy="457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09;p19">
            <a:extLst>
              <a:ext uri="{FF2B5EF4-FFF2-40B4-BE49-F238E27FC236}">
                <a16:creationId xmlns:a16="http://schemas.microsoft.com/office/drawing/2014/main" id="{B71EEA1C-7D23-55A8-B135-F3C5F8D2FB1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2471" y="3087261"/>
            <a:ext cx="5943599" cy="3146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191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GRAFICKÝ EDITOR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31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Google Shape;141;p24">
            <a:extLst>
              <a:ext uri="{FF2B5EF4-FFF2-40B4-BE49-F238E27FC236}">
                <a16:creationId xmlns:a16="http://schemas.microsoft.com/office/drawing/2014/main" id="{E10F2CF2-45CD-7FEA-5556-7412CEB10ED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2222"/>
          <a:stretch/>
        </p:blipFill>
        <p:spPr>
          <a:xfrm>
            <a:off x="1464731" y="1576103"/>
            <a:ext cx="8458404" cy="51491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914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1BA6F189-13CE-9BD2-0984-C9E821428A0C}"/>
              </a:ext>
            </a:extLst>
          </p:cNvPr>
          <p:cNvCxnSpPr>
            <a:cxnSpLocks/>
            <a:stCxn id="79" idx="3"/>
          </p:cNvCxnSpPr>
          <p:nvPr/>
        </p:nvCxnSpPr>
        <p:spPr>
          <a:xfrm>
            <a:off x="3684334" y="2402564"/>
            <a:ext cx="1792237" cy="123824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0226B3A1-F032-D8C6-5314-D23DFF50D476}"/>
              </a:ext>
            </a:extLst>
          </p:cNvPr>
          <p:cNvCxnSpPr>
            <a:cxnSpLocks/>
            <a:stCxn id="82" idx="3"/>
            <a:endCxn id="99" idx="0"/>
          </p:cNvCxnSpPr>
          <p:nvPr/>
        </p:nvCxnSpPr>
        <p:spPr>
          <a:xfrm flipV="1">
            <a:off x="3684334" y="4350584"/>
            <a:ext cx="1808268" cy="13820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5EF0283A-B3DB-513A-C561-2AE8648543F7}"/>
              </a:ext>
            </a:extLst>
          </p:cNvPr>
          <p:cNvCxnSpPr>
            <a:cxnSpLocks/>
            <a:endCxn id="96" idx="0"/>
          </p:cNvCxnSpPr>
          <p:nvPr/>
        </p:nvCxnSpPr>
        <p:spPr>
          <a:xfrm>
            <a:off x="3111831" y="3984760"/>
            <a:ext cx="2355857" cy="25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GRAFICKÝ EDITOR - ISTATE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32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ovéPole 3">
            <a:extLst>
              <a:ext uri="{FF2B5EF4-FFF2-40B4-BE49-F238E27FC236}">
                <a16:creationId xmlns:a16="http://schemas.microsoft.com/office/drawing/2014/main" id="{36531AF2-F3A7-C5F5-E116-F8E196788490}"/>
              </a:ext>
            </a:extLst>
          </p:cNvPr>
          <p:cNvSpPr txBox="1"/>
          <p:nvPr/>
        </p:nvSpPr>
        <p:spPr>
          <a:xfrm>
            <a:off x="5476572" y="2538210"/>
            <a:ext cx="5742860" cy="28931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cs-CZ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2B91AF"/>
                </a:solidFill>
                <a:latin typeface="Consolas" panose="020B0609020204030204" pitchFamily="49" charset="0"/>
              </a:rPr>
              <a:t>IState</a:t>
            </a:r>
            <a:endParaRPr lang="cs-CZ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HandleMouseMove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mouseX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mouseY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8000"/>
                </a:solidFill>
                <a:latin typeface="Consolas" panose="020B0609020204030204" pitchFamily="49" charset="0"/>
              </a:rPr>
              <a:t>// switch to </a:t>
            </a:r>
            <a:r>
              <a:rPr lang="cs-CZ" dirty="0" err="1">
                <a:solidFill>
                  <a:srgbClr val="008000"/>
                </a:solidFill>
                <a:latin typeface="Consolas" panose="020B0609020204030204" pitchFamily="49" charset="0"/>
              </a:rPr>
              <a:t>brush</a:t>
            </a:r>
            <a:r>
              <a:rPr lang="cs-CZ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cs-CZ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OnBrushToolSelected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GB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tool);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8000"/>
                </a:solidFill>
                <a:latin typeface="Consolas" panose="020B0609020204030204" pitchFamily="49" charset="0"/>
              </a:rPr>
              <a:t>// switch to </a:t>
            </a:r>
            <a:r>
              <a:rPr lang="cs-CZ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rubber</a:t>
            </a:r>
            <a:endParaRPr lang="cs-CZ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OnRubberToolSelected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GB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tool);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8000"/>
                </a:solidFill>
                <a:latin typeface="Consolas" panose="020B0609020204030204" pitchFamily="49" charset="0"/>
              </a:rPr>
              <a:t>// switch to </a:t>
            </a:r>
            <a:r>
              <a:rPr lang="cs-CZ" dirty="0" err="1">
                <a:solidFill>
                  <a:srgbClr val="008000"/>
                </a:solidFill>
                <a:latin typeface="Consolas" panose="020B0609020204030204" pitchFamily="49" charset="0"/>
              </a:rPr>
              <a:t>move</a:t>
            </a:r>
            <a:r>
              <a:rPr lang="cs-CZ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8000"/>
                </a:solidFill>
                <a:latin typeface="Consolas" panose="020B0609020204030204" pitchFamily="49" charset="0"/>
              </a:rPr>
              <a:t>tool</a:t>
            </a:r>
            <a:endParaRPr lang="cs-CZ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OnMoveToolSelected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GB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tool);</a:t>
            </a:r>
          </a:p>
          <a:p>
            <a:r>
              <a:rPr lang="cs-CZ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cs-CZ" dirty="0"/>
          </a:p>
        </p:txBody>
      </p:sp>
      <p:pic>
        <p:nvPicPr>
          <p:cNvPr id="79" name="Google Shape;141;p24">
            <a:extLst>
              <a:ext uri="{FF2B5EF4-FFF2-40B4-BE49-F238E27FC236}">
                <a16:creationId xmlns:a16="http://schemas.microsoft.com/office/drawing/2014/main" id="{6BDB6E6D-90DF-D854-4AB3-79E22FAC7F9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110" t="61205" r="67101" b="2222"/>
          <a:stretch/>
        </p:blipFill>
        <p:spPr>
          <a:xfrm>
            <a:off x="1464732" y="1587938"/>
            <a:ext cx="2219602" cy="16292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0" name="Skupina 15">
            <a:extLst>
              <a:ext uri="{FF2B5EF4-FFF2-40B4-BE49-F238E27FC236}">
                <a16:creationId xmlns:a16="http://schemas.microsoft.com/office/drawing/2014/main" id="{BF32099A-AE1F-6759-29C8-AC53065A6EF5}"/>
              </a:ext>
            </a:extLst>
          </p:cNvPr>
          <p:cNvGrpSpPr/>
          <p:nvPr/>
        </p:nvGrpSpPr>
        <p:grpSpPr>
          <a:xfrm>
            <a:off x="972568" y="3249714"/>
            <a:ext cx="2216171" cy="1629254"/>
            <a:chOff x="4395081" y="3824104"/>
            <a:chExt cx="1374457" cy="1122782"/>
          </a:xfrm>
        </p:grpSpPr>
        <p:pic>
          <p:nvPicPr>
            <p:cNvPr id="84" name="Google Shape;141;p24">
              <a:extLst>
                <a:ext uri="{FF2B5EF4-FFF2-40B4-BE49-F238E27FC236}">
                  <a16:creationId xmlns:a16="http://schemas.microsoft.com/office/drawing/2014/main" id="{92FD6A03-BB1B-DE43-4BCA-803FC6A2661E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39386" t="61205" r="33826" b="2222"/>
            <a:stretch/>
          </p:blipFill>
          <p:spPr>
            <a:xfrm>
              <a:off x="4395081" y="3824104"/>
              <a:ext cx="1374457" cy="11227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Google Shape;120;p21">
              <a:extLst>
                <a:ext uri="{FF2B5EF4-FFF2-40B4-BE49-F238E27FC236}">
                  <a16:creationId xmlns:a16="http://schemas.microsoft.com/office/drawing/2014/main" id="{B71A1EB7-3D60-B4D9-9D14-C88D00F36B8C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59318" t="52387" r="24955" b="42140"/>
            <a:stretch/>
          </p:blipFill>
          <p:spPr>
            <a:xfrm>
              <a:off x="5577840" y="3931919"/>
              <a:ext cx="144000" cy="1008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1" name="Skupina 26">
            <a:extLst>
              <a:ext uri="{FF2B5EF4-FFF2-40B4-BE49-F238E27FC236}">
                <a16:creationId xmlns:a16="http://schemas.microsoft.com/office/drawing/2014/main" id="{3F31A8EB-89F4-D392-1007-73F21F4D69C7}"/>
              </a:ext>
            </a:extLst>
          </p:cNvPr>
          <p:cNvGrpSpPr/>
          <p:nvPr/>
        </p:nvGrpSpPr>
        <p:grpSpPr>
          <a:xfrm>
            <a:off x="1468163" y="4922587"/>
            <a:ext cx="2216171" cy="1620066"/>
            <a:chOff x="7210251" y="3912749"/>
            <a:chExt cx="1321001" cy="1116451"/>
          </a:xfrm>
        </p:grpSpPr>
        <p:pic>
          <p:nvPicPr>
            <p:cNvPr id="82" name="Google Shape;141;p24">
              <a:extLst>
                <a:ext uri="{FF2B5EF4-FFF2-40B4-BE49-F238E27FC236}">
                  <a16:creationId xmlns:a16="http://schemas.microsoft.com/office/drawing/2014/main" id="{4A0AAF5C-98E2-1111-B4A4-A27937C77CA7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72343" t="61186" r="1761" b="2222"/>
            <a:stretch/>
          </p:blipFill>
          <p:spPr>
            <a:xfrm>
              <a:off x="7210251" y="3912749"/>
              <a:ext cx="1321001" cy="11164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Google Shape;120;p21">
              <a:extLst>
                <a:ext uri="{FF2B5EF4-FFF2-40B4-BE49-F238E27FC236}">
                  <a16:creationId xmlns:a16="http://schemas.microsoft.com/office/drawing/2014/main" id="{A730551A-264E-A7DA-F936-261F4601E5E1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60915" t="71793" r="26317" b="23562"/>
            <a:stretch/>
          </p:blipFill>
          <p:spPr>
            <a:xfrm>
              <a:off x="8378190" y="3923229"/>
              <a:ext cx="128336" cy="10305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6" name="Isosceles Triangle 95">
            <a:extLst>
              <a:ext uri="{FF2B5EF4-FFF2-40B4-BE49-F238E27FC236}">
                <a16:creationId xmlns:a16="http://schemas.microsoft.com/office/drawing/2014/main" id="{A1D888B9-460A-A4A7-3A3B-8582B70BEA8D}"/>
              </a:ext>
            </a:extLst>
          </p:cNvPr>
          <p:cNvSpPr/>
          <p:nvPr/>
        </p:nvSpPr>
        <p:spPr>
          <a:xfrm rot="5400000">
            <a:off x="5229698" y="3871179"/>
            <a:ext cx="243678" cy="23230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9" name="Isosceles Triangle 98">
            <a:extLst>
              <a:ext uri="{FF2B5EF4-FFF2-40B4-BE49-F238E27FC236}">
                <a16:creationId xmlns:a16="http://schemas.microsoft.com/office/drawing/2014/main" id="{D36F57CB-371A-C839-5C1D-363AC6131B77}"/>
              </a:ext>
            </a:extLst>
          </p:cNvPr>
          <p:cNvSpPr/>
          <p:nvPr/>
        </p:nvSpPr>
        <p:spPr>
          <a:xfrm rot="3115007">
            <a:off x="5279339" y="4306076"/>
            <a:ext cx="243678" cy="23230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0" name="Isosceles Triangle 99">
            <a:extLst>
              <a:ext uri="{FF2B5EF4-FFF2-40B4-BE49-F238E27FC236}">
                <a16:creationId xmlns:a16="http://schemas.microsoft.com/office/drawing/2014/main" id="{0202F8A9-3665-02D5-8C03-40F2746551A2}"/>
              </a:ext>
            </a:extLst>
          </p:cNvPr>
          <p:cNvSpPr/>
          <p:nvPr/>
        </p:nvSpPr>
        <p:spPr>
          <a:xfrm rot="6933014">
            <a:off x="5229697" y="3460543"/>
            <a:ext cx="243678" cy="232301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256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GRAFICKÝ EDITOR - CONTEXT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33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ovéPole 3">
            <a:extLst>
              <a:ext uri="{FF2B5EF4-FFF2-40B4-BE49-F238E27FC236}">
                <a16:creationId xmlns:a16="http://schemas.microsoft.com/office/drawing/2014/main" id="{D81B0E0B-3BFB-4EE8-6A94-C5E46B09CF03}"/>
              </a:ext>
            </a:extLst>
          </p:cNvPr>
          <p:cNvSpPr txBox="1"/>
          <p:nvPr/>
        </p:nvSpPr>
        <p:spPr>
          <a:xfrm>
            <a:off x="842681" y="1609429"/>
            <a:ext cx="7216589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sz="15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endParaRPr lang="cs-CZ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500" dirty="0" err="1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GB" sz="1500" dirty="0" err="1">
                <a:solidFill>
                  <a:srgbClr val="2B91AF"/>
                </a:solidFill>
                <a:latin typeface="Consolas" panose="020B0609020204030204" pitchFamily="49" charset="0"/>
              </a:rPr>
              <a:t>IState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_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state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() =&gt;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SetState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GB" sz="1500" dirty="0" err="1">
                <a:solidFill>
                  <a:srgbClr val="2B91AF"/>
                </a:solidFill>
                <a:latin typeface="Consolas" panose="020B0609020204030204" pitchFamily="49" charset="0"/>
              </a:rPr>
              <a:t>MoveState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()); </a:t>
            </a:r>
            <a:r>
              <a:rPr lang="en-US" sz="1500" dirty="0">
                <a:solidFill>
                  <a:srgbClr val="008000"/>
                </a:solidFill>
                <a:latin typeface="Consolas" panose="020B0609020204030204" pitchFamily="49" charset="0"/>
              </a:rPr>
              <a:t>// default state</a:t>
            </a:r>
            <a:endParaRPr lang="en-US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cs-CZ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5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SetState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GB" sz="1500" dirty="0" err="1">
                <a:solidFill>
                  <a:srgbClr val="2B91AF"/>
                </a:solidFill>
                <a:latin typeface="Consolas" panose="020B0609020204030204" pitchFamily="49" charset="0"/>
              </a:rPr>
              <a:t>IState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newState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    _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state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newState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cs-CZ" sz="1500" dirty="0" err="1">
                <a:solidFill>
                  <a:srgbClr val="008000"/>
                </a:solidFill>
                <a:latin typeface="Consolas" panose="020B0609020204030204" pitchFamily="49" charset="0"/>
              </a:rPr>
              <a:t>sets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8000"/>
                </a:solidFill>
                <a:latin typeface="Consolas" panose="020B0609020204030204" pitchFamily="49" charset="0"/>
              </a:rPr>
              <a:t>new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8000"/>
                </a:solidFill>
                <a:latin typeface="Consolas" panose="020B0609020204030204" pitchFamily="49" charset="0"/>
              </a:rPr>
              <a:t>state</a:t>
            </a:r>
            <a:endParaRPr lang="cs-CZ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cs-CZ" sz="15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MouseMoved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mouseX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5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mouseY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    _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state.HandleMouseMove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mouseX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mouseY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//on </a:t>
            </a:r>
            <a:r>
              <a:rPr lang="cs-CZ" sz="1500" dirty="0" err="1">
                <a:solidFill>
                  <a:srgbClr val="008000"/>
                </a:solidFill>
                <a:latin typeface="Consolas" panose="020B0609020204030204" pitchFamily="49" charset="0"/>
              </a:rPr>
              <a:t>mouse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8000"/>
                </a:solidFill>
                <a:latin typeface="Consolas" panose="020B0609020204030204" pitchFamily="49" charset="0"/>
              </a:rPr>
              <a:t>move</a:t>
            </a:r>
            <a:endParaRPr lang="cs-CZ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cs-CZ" sz="1500" dirty="0">
                <a:solidFill>
                  <a:srgbClr val="0000FF"/>
                </a:solidFill>
                <a:latin typeface="Consolas" panose="020B0609020204030204" pitchFamily="49" charset="0"/>
              </a:rPr>
              <a:t>    public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OnBrushToolSelected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    _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state.OnBrushToolSelected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5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//switch to </a:t>
            </a:r>
            <a:r>
              <a:rPr lang="cs-CZ" sz="1500" dirty="0" err="1">
                <a:solidFill>
                  <a:srgbClr val="008000"/>
                </a:solidFill>
                <a:latin typeface="Consolas" panose="020B0609020204030204" pitchFamily="49" charset="0"/>
              </a:rPr>
              <a:t>brush</a:t>
            </a:r>
            <a:endParaRPr lang="cs-CZ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cs-CZ" sz="1500" dirty="0">
                <a:solidFill>
                  <a:srgbClr val="0000FF"/>
                </a:solidFill>
                <a:latin typeface="Consolas" panose="020B0609020204030204" pitchFamily="49" charset="0"/>
              </a:rPr>
              <a:t>    public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OnRubberToolSelected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    _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state.OnRubberToolSelected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5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//switch to </a:t>
            </a:r>
            <a:r>
              <a:rPr lang="cs-CZ" sz="1500" dirty="0" err="1">
                <a:solidFill>
                  <a:srgbClr val="008000"/>
                </a:solidFill>
                <a:latin typeface="Consolas" panose="020B0609020204030204" pitchFamily="49" charset="0"/>
              </a:rPr>
              <a:t>rubber</a:t>
            </a:r>
            <a:endParaRPr lang="cs-CZ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cs-CZ" sz="1500" dirty="0">
                <a:solidFill>
                  <a:srgbClr val="0000FF"/>
                </a:solidFill>
                <a:latin typeface="Consolas" panose="020B0609020204030204" pitchFamily="49" charset="0"/>
              </a:rPr>
              <a:t>    public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OnMoveToolSelected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    _</a:t>
            </a:r>
            <a:r>
              <a:rPr lang="cs-CZ" sz="1500" dirty="0" err="1">
                <a:solidFill>
                  <a:srgbClr val="000000"/>
                </a:solidFill>
                <a:latin typeface="Consolas" panose="020B0609020204030204" pitchFamily="49" charset="0"/>
              </a:rPr>
              <a:t>state.OnMoveToolSelected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5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// switch to </a:t>
            </a:r>
            <a:r>
              <a:rPr lang="cs-CZ" sz="1500" dirty="0" err="1">
                <a:solidFill>
                  <a:srgbClr val="008000"/>
                </a:solidFill>
                <a:latin typeface="Consolas" panose="020B0609020204030204" pitchFamily="49" charset="0"/>
              </a:rPr>
              <a:t>move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cs-CZ" sz="1500" dirty="0" err="1">
                <a:solidFill>
                  <a:srgbClr val="008000"/>
                </a:solidFill>
                <a:latin typeface="Consolas" panose="020B0609020204030204" pitchFamily="49" charset="0"/>
              </a:rPr>
              <a:t>tool</a:t>
            </a:r>
            <a:endParaRPr lang="cs-CZ" sz="15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cs-CZ" sz="1500" dirty="0"/>
          </a:p>
        </p:txBody>
      </p:sp>
    </p:spTree>
    <p:extLst>
      <p:ext uri="{BB962C8B-B14F-4D97-AF65-F5344CB8AC3E}">
        <p14:creationId xmlns:p14="http://schemas.microsoft.com/office/powerpoint/2010/main" val="8080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 fontScale="90000"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GRAFICKÝ EDITOR – CONCRETE STATE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34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7ACE890-63BF-31BD-ED61-85DFBB529F8C}"/>
              </a:ext>
            </a:extLst>
          </p:cNvPr>
          <p:cNvSpPr txBox="1"/>
          <p:nvPr/>
        </p:nvSpPr>
        <p:spPr>
          <a:xfrm>
            <a:off x="994593" y="1818141"/>
            <a:ext cx="781771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BrushState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GB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IState</a:t>
            </a:r>
            <a:endParaRPr lang="cs-CZ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HandleMouseMove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 implementation of what to do on move operation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cs-CZ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OnBrushToolSelected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tool)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 already in brush state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cs-CZ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OnMoveToolSelected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tool)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cs-CZ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tool.SetState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GB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MoveState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()); </a:t>
            </a:r>
          </a:p>
          <a:p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cs-CZ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OnRubberToolSelected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tool)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cs-CZ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tool.SetState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GB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RubberState</a:t>
            </a:r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cs-CZ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93557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GRAFICKÝ EDITOR – NOVÝ TOOL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35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CBB255E-8212-69F2-542C-75A1BA06E892}"/>
              </a:ext>
            </a:extLst>
          </p:cNvPr>
          <p:cNvSpPr txBox="1"/>
          <p:nvPr/>
        </p:nvSpPr>
        <p:spPr>
          <a:xfrm>
            <a:off x="1111624" y="2330824"/>
            <a:ext cx="284321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cs-CZ" sz="27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i="1" dirty="0" err="1"/>
              <a:t>SelectState</a:t>
            </a:r>
            <a:endParaRPr lang="cs-CZ" sz="2700" i="1" dirty="0"/>
          </a:p>
          <a:p>
            <a:endParaRPr lang="cs-CZ" sz="27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Upravení </a:t>
            </a:r>
            <a:r>
              <a:rPr lang="cs-CZ" sz="2700" dirty="0" err="1"/>
              <a:t>IState</a:t>
            </a:r>
            <a:r>
              <a:rPr lang="cs-CZ" sz="2700" dirty="0"/>
              <a:t>:</a:t>
            </a:r>
          </a:p>
          <a:p>
            <a:endParaRPr lang="cs-CZ" sz="27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  <p:pic>
        <p:nvPicPr>
          <p:cNvPr id="19" name="Picture 18" descr="A grey and black logo&#10;&#10;Description automatically generated">
            <a:extLst>
              <a:ext uri="{FF2B5EF4-FFF2-40B4-BE49-F238E27FC236}">
                <a16:creationId xmlns:a16="http://schemas.microsoft.com/office/drawing/2014/main" id="{41F34466-274D-E02A-2951-FB1007D6B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3381" y="1368892"/>
            <a:ext cx="1913467" cy="191346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FC5F01C-772E-B42B-F6DF-ADE385561E35}"/>
              </a:ext>
            </a:extLst>
          </p:cNvPr>
          <p:cNvSpPr txBox="1"/>
          <p:nvPr/>
        </p:nvSpPr>
        <p:spPr>
          <a:xfrm>
            <a:off x="4450306" y="2904335"/>
            <a:ext cx="61004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SelectState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GB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Istate</a:t>
            </a:r>
            <a:endParaRPr lang="cs-CZ" sz="1800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endParaRPr lang="cs-CZ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A15161-6854-A6B3-B484-B2E572671849}"/>
              </a:ext>
            </a:extLst>
          </p:cNvPr>
          <p:cNvSpPr txBox="1"/>
          <p:nvPr/>
        </p:nvSpPr>
        <p:spPr>
          <a:xfrm>
            <a:off x="4450306" y="3675324"/>
            <a:ext cx="757229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IState</a:t>
            </a:r>
            <a:endParaRPr lang="cs-CZ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HandleMouseMove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OnBrushToolSelected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GB" sz="1800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tool);</a:t>
            </a:r>
            <a:endParaRPr lang="cs-CZ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OnRubberToolSelected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GB" sz="1800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tool);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</a:p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OnMoveToolSelected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GB" sz="1800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tool);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</a:p>
          <a:p>
            <a:endParaRPr lang="cs-CZ" sz="1800" dirty="0">
              <a:solidFill>
                <a:schemeClr val="accent6">
                  <a:lumMod val="75000"/>
                </a:schemeClr>
              </a:solidFill>
              <a:latin typeface="Consolas" panose="020B0609020204030204" pitchFamily="49" charset="0"/>
            </a:endParaRPr>
          </a:p>
          <a:p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    // 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add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select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tool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	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</a:p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On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ToolSelected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GB" sz="1800" dirty="0">
                <a:solidFill>
                  <a:srgbClr val="2B91AF"/>
                </a:solidFill>
                <a:latin typeface="Consolas" panose="020B0609020204030204" pitchFamily="49" charset="0"/>
              </a:rPr>
              <a:t>Tool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tool);</a:t>
            </a:r>
          </a:p>
          <a:p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269574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GRAFICKÝ EDITOR – NOVÝ TOOL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36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1" descr="A blue tear drop and a blue face&#10;&#10;Description automatically generated with medium confidence">
            <a:extLst>
              <a:ext uri="{FF2B5EF4-FFF2-40B4-BE49-F238E27FC236}">
                <a16:creationId xmlns:a16="http://schemas.microsoft.com/office/drawing/2014/main" id="{E4A91E71-CBAB-4459-CEFF-29199E7EB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991" y="3944145"/>
            <a:ext cx="1631902" cy="163190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CBB255E-8212-69F2-542C-75A1BA06E892}"/>
              </a:ext>
            </a:extLst>
          </p:cNvPr>
          <p:cNvSpPr txBox="1"/>
          <p:nvPr/>
        </p:nvSpPr>
        <p:spPr>
          <a:xfrm>
            <a:off x="1111624" y="2330824"/>
            <a:ext cx="50204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Přidání nových </a:t>
            </a:r>
            <a:r>
              <a:rPr lang="cs-CZ" sz="2700" dirty="0" err="1"/>
              <a:t>toolů</a:t>
            </a:r>
            <a:r>
              <a:rPr lang="cs-CZ" sz="2700" dirty="0"/>
              <a:t> je snadné</a:t>
            </a:r>
          </a:p>
        </p:txBody>
      </p:sp>
      <p:pic>
        <p:nvPicPr>
          <p:cNvPr id="19" name="Picture 18" descr="A grey and black logo&#10;&#10;Description automatically generated">
            <a:extLst>
              <a:ext uri="{FF2B5EF4-FFF2-40B4-BE49-F238E27FC236}">
                <a16:creationId xmlns:a16="http://schemas.microsoft.com/office/drawing/2014/main" id="{41F34466-274D-E02A-2951-FB1007D6B4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6250" y="3944145"/>
            <a:ext cx="1631902" cy="1631902"/>
          </a:xfrm>
          <a:prstGeom prst="rect">
            <a:avLst/>
          </a:prstGeom>
        </p:spPr>
      </p:pic>
      <p:pic>
        <p:nvPicPr>
          <p:cNvPr id="6" name="Picture 5" descr="A black letter with a white background&#10;&#10;Description automatically generated">
            <a:extLst>
              <a:ext uri="{FF2B5EF4-FFF2-40B4-BE49-F238E27FC236}">
                <a16:creationId xmlns:a16="http://schemas.microsoft.com/office/drawing/2014/main" id="{499E56E4-980B-EE66-47BB-F5037AA558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6934" y="4015594"/>
            <a:ext cx="1560454" cy="146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73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37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9" y="1828799"/>
            <a:ext cx="101705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i="1" dirty="0"/>
              <a:t>Kdo mění stavy? - </a:t>
            </a:r>
            <a:r>
              <a:rPr lang="cs-CZ" sz="2700" dirty="0" err="1"/>
              <a:t>Context</a:t>
            </a:r>
            <a:r>
              <a:rPr lang="cs-CZ" sz="2700" dirty="0"/>
              <a:t> nebo </a:t>
            </a:r>
            <a:r>
              <a:rPr lang="cs-CZ" sz="2700" dirty="0" err="1"/>
              <a:t>ConcreteState</a:t>
            </a:r>
            <a:endParaRPr lang="cs-CZ" sz="2700" dirty="0"/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Context</a:t>
            </a:r>
            <a:endParaRPr lang="cs-CZ" sz="2700" b="1" dirty="0"/>
          </a:p>
          <a:p>
            <a:pPr lvl="1"/>
            <a:endParaRPr lang="cs-CZ" sz="2700" dirty="0"/>
          </a:p>
          <a:p>
            <a:pPr lvl="1"/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ConcreteState</a:t>
            </a:r>
            <a:endParaRPr lang="cs-CZ" sz="2700" b="1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PŘECHOD MEZI STAVY</a:t>
            </a:r>
            <a:endParaRPr lang="en-US" sz="44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71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38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9" y="1828799"/>
            <a:ext cx="101705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i="1" dirty="0"/>
              <a:t>Kdo mění stavy? - </a:t>
            </a:r>
            <a:r>
              <a:rPr lang="cs-CZ" sz="2700" dirty="0" err="1"/>
              <a:t>Context</a:t>
            </a:r>
            <a:r>
              <a:rPr lang="cs-CZ" sz="2700" dirty="0"/>
              <a:t> nebo </a:t>
            </a:r>
            <a:r>
              <a:rPr lang="cs-CZ" sz="2700" dirty="0" err="1"/>
              <a:t>ConcreteState</a:t>
            </a:r>
            <a:endParaRPr lang="cs-CZ" sz="2700" dirty="0"/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Context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Musí znát logiku a podmínky změn</a:t>
            </a:r>
          </a:p>
          <a:p>
            <a:pPr lvl="1"/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ConcreteState</a:t>
            </a:r>
            <a:endParaRPr lang="cs-CZ" sz="2700" b="1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PŘECHOD MEZI STAVY</a:t>
            </a:r>
            <a:endParaRPr lang="en-US" sz="44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98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39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9" y="1828799"/>
            <a:ext cx="101705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i="1" dirty="0"/>
              <a:t>Kdo mění stavy? - </a:t>
            </a:r>
            <a:r>
              <a:rPr lang="cs-CZ" sz="2700" dirty="0" err="1"/>
              <a:t>Context</a:t>
            </a:r>
            <a:r>
              <a:rPr lang="cs-CZ" sz="2700" dirty="0"/>
              <a:t> nebo </a:t>
            </a:r>
            <a:r>
              <a:rPr lang="cs-CZ" sz="2700" dirty="0" err="1"/>
              <a:t>ConcreteState</a:t>
            </a:r>
            <a:endParaRPr lang="cs-CZ" sz="2700" dirty="0"/>
          </a:p>
          <a:p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Context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Musí znát logiku a podmínky změn</a:t>
            </a:r>
          </a:p>
          <a:p>
            <a:pPr lvl="1"/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ConcreteState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Ví, do jakých stavů se může změnit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Flexibilnější, přehlednější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PŘECHOD MEZI STAVY</a:t>
            </a:r>
            <a:endParaRPr lang="en-US" sz="44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5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en-CA" sz="4400" dirty="0">
                <a:latin typeface="Aptos" panose="020B0004020202020204" pitchFamily="34" charset="0"/>
              </a:rPr>
              <a:t>STATE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49">
            <a:extLst>
              <a:ext uri="{FF2B5EF4-FFF2-40B4-BE49-F238E27FC236}">
                <a16:creationId xmlns:a16="http://schemas.microsoft.com/office/drawing/2014/main" id="{79D7C6DD-71E7-B35A-F7F0-543C18F84C58}"/>
              </a:ext>
            </a:extLst>
          </p:cNvPr>
          <p:cNvSpPr txBox="1">
            <a:spLocks/>
          </p:cNvSpPr>
          <p:nvPr/>
        </p:nvSpPr>
        <p:spPr>
          <a:xfrm>
            <a:off x="773961" y="1884852"/>
            <a:ext cx="10360885" cy="40822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2700" dirty="0" err="1">
                <a:latin typeface="Aptos" panose="020B0004020202020204" pitchFamily="34" charset="0"/>
              </a:rPr>
              <a:t>Souvis</a:t>
            </a:r>
            <a:r>
              <a:rPr lang="cs-CZ" sz="2700" dirty="0">
                <a:latin typeface="Aptos" panose="020B0004020202020204" pitchFamily="34" charset="0"/>
              </a:rPr>
              <a:t>í s </a:t>
            </a:r>
            <a:r>
              <a:rPr lang="cs-CZ" sz="2700" b="1" dirty="0">
                <a:latin typeface="Aptos" panose="020B0004020202020204" pitchFamily="34" charset="0"/>
              </a:rPr>
              <a:t>k</a:t>
            </a:r>
            <a:r>
              <a:rPr lang="en-US" sz="2700" b="1" dirty="0">
                <a:latin typeface="Aptos" panose="020B0004020202020204" pitchFamily="34" charset="0"/>
              </a:rPr>
              <a:t>one</a:t>
            </a:r>
            <a:r>
              <a:rPr lang="cs-CZ" sz="2700" b="1" dirty="0" err="1">
                <a:latin typeface="Aptos" panose="020B0004020202020204" pitchFamily="34" charset="0"/>
              </a:rPr>
              <a:t>čným</a:t>
            </a:r>
            <a:r>
              <a:rPr lang="cs-CZ" sz="2700" b="1" dirty="0">
                <a:latin typeface="Aptos" panose="020B0004020202020204" pitchFamily="34" charset="0"/>
              </a:rPr>
              <a:t> stavovým automatem</a:t>
            </a:r>
          </a:p>
          <a:p>
            <a:pPr marL="742950" lvl="1" indent="-285750"/>
            <a:r>
              <a:rPr lang="cs-CZ" sz="2500" dirty="0">
                <a:latin typeface="Aptos" panose="020B0004020202020204" pitchFamily="34" charset="0"/>
              </a:rPr>
              <a:t>Stavy</a:t>
            </a:r>
          </a:p>
          <a:p>
            <a:pPr marL="742950" lvl="1" indent="-285750"/>
            <a:r>
              <a:rPr lang="cs-CZ" sz="2500" dirty="0">
                <a:latin typeface="Aptos" panose="020B0004020202020204" pitchFamily="34" charset="0"/>
              </a:rPr>
              <a:t>Přechody</a:t>
            </a:r>
          </a:p>
          <a:p>
            <a:pPr marL="285750" indent="-285750"/>
            <a:endParaRPr lang="en-US" sz="2700" dirty="0">
              <a:latin typeface="Aptos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BD9BCF-CBF6-CC6C-4D7B-A11839A55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473" y="2553241"/>
            <a:ext cx="7257373" cy="408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5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02259D0-70CF-5C76-2242-82CDB51A9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8076" y="3980557"/>
            <a:ext cx="2773920" cy="2751058"/>
          </a:xfrm>
          <a:prstGeom prst="rect">
            <a:avLst/>
          </a:prstGeom>
        </p:spPr>
      </p:pic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40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VÝHODY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A70702-59D9-777E-9718-A77E2F72A237}"/>
              </a:ext>
            </a:extLst>
          </p:cNvPr>
          <p:cNvSpPr txBox="1"/>
          <p:nvPr/>
        </p:nvSpPr>
        <p:spPr>
          <a:xfrm>
            <a:off x="1371600" y="1954924"/>
            <a:ext cx="972732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dirty="0"/>
              <a:t>Single </a:t>
            </a:r>
            <a:r>
              <a:rPr lang="cs-CZ" sz="2700" dirty="0" err="1"/>
              <a:t>Responsibility</a:t>
            </a:r>
            <a:r>
              <a:rPr lang="cs-CZ" sz="2700" dirty="0"/>
              <a:t> </a:t>
            </a:r>
            <a:r>
              <a:rPr lang="cs-CZ" sz="2700" dirty="0" err="1"/>
              <a:t>Principle</a:t>
            </a:r>
            <a:r>
              <a:rPr lang="cs-CZ" sz="2700" dirty="0"/>
              <a:t> (</a:t>
            </a:r>
            <a:r>
              <a:rPr lang="cs-CZ" sz="2700" b="1" dirty="0"/>
              <a:t>S</a:t>
            </a:r>
            <a:r>
              <a:rPr lang="cs-CZ" sz="2700" dirty="0"/>
              <a:t>OLID)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Každý stav má svoji třídu</a:t>
            </a:r>
          </a:p>
          <a:p>
            <a:pPr lvl="1"/>
            <a:endParaRPr lang="cs-CZ" sz="2700" dirty="0"/>
          </a:p>
        </p:txBody>
      </p:sp>
      <p:pic>
        <p:nvPicPr>
          <p:cNvPr id="3" name="Graphic 2" descr="Checkmark with solid fill">
            <a:extLst>
              <a:ext uri="{FF2B5EF4-FFF2-40B4-BE49-F238E27FC236}">
                <a16:creationId xmlns:a16="http://schemas.microsoft.com/office/drawing/2014/main" id="{176193C3-EBEB-3E34-6164-FA38C435FB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8635" y="1994339"/>
            <a:ext cx="419237" cy="41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24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02259D0-70CF-5C76-2242-82CDB51A9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8076" y="3980557"/>
            <a:ext cx="2773920" cy="2751058"/>
          </a:xfrm>
          <a:prstGeom prst="rect">
            <a:avLst/>
          </a:prstGeom>
        </p:spPr>
      </p:pic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41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VÝHODY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A70702-59D9-777E-9718-A77E2F72A237}"/>
              </a:ext>
            </a:extLst>
          </p:cNvPr>
          <p:cNvSpPr txBox="1"/>
          <p:nvPr/>
        </p:nvSpPr>
        <p:spPr>
          <a:xfrm>
            <a:off x="1371600" y="1954924"/>
            <a:ext cx="97273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dirty="0"/>
              <a:t>Single </a:t>
            </a:r>
            <a:r>
              <a:rPr lang="cs-CZ" sz="2700" dirty="0" err="1"/>
              <a:t>Responsibility</a:t>
            </a:r>
            <a:r>
              <a:rPr lang="cs-CZ" sz="2700" dirty="0"/>
              <a:t> </a:t>
            </a:r>
            <a:r>
              <a:rPr lang="cs-CZ" sz="2700" dirty="0" err="1"/>
              <a:t>Principle</a:t>
            </a:r>
            <a:r>
              <a:rPr lang="cs-CZ" sz="2700" dirty="0"/>
              <a:t> (</a:t>
            </a:r>
            <a:r>
              <a:rPr lang="cs-CZ" sz="2700" b="1" dirty="0"/>
              <a:t>S</a:t>
            </a:r>
            <a:r>
              <a:rPr lang="cs-CZ" sz="2700" dirty="0"/>
              <a:t>OLID)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Každý stav má svoji třídu</a:t>
            </a:r>
          </a:p>
          <a:p>
            <a:pPr lvl="1"/>
            <a:endParaRPr lang="cs-CZ" sz="2700" dirty="0"/>
          </a:p>
          <a:p>
            <a:r>
              <a:rPr lang="cs-CZ" sz="2700" dirty="0"/>
              <a:t>Open/</a:t>
            </a:r>
            <a:r>
              <a:rPr lang="cs-CZ" sz="2700" dirty="0" err="1"/>
              <a:t>Closed</a:t>
            </a:r>
            <a:r>
              <a:rPr lang="cs-CZ" sz="2700" dirty="0"/>
              <a:t> </a:t>
            </a:r>
            <a:r>
              <a:rPr lang="cs-CZ" sz="2700" dirty="0" err="1"/>
              <a:t>Principle</a:t>
            </a:r>
            <a:r>
              <a:rPr lang="cs-CZ" sz="2700" dirty="0"/>
              <a:t> (S</a:t>
            </a:r>
            <a:r>
              <a:rPr lang="cs-CZ" sz="2700" b="1" dirty="0"/>
              <a:t>O</a:t>
            </a:r>
            <a:r>
              <a:rPr lang="cs-CZ" sz="2700" dirty="0"/>
              <a:t>LID)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Pro přidání nových stavů není potřeba měnit už existující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  <p:pic>
        <p:nvPicPr>
          <p:cNvPr id="3" name="Graphic 2" descr="Checkmark with solid fill">
            <a:extLst>
              <a:ext uri="{FF2B5EF4-FFF2-40B4-BE49-F238E27FC236}">
                <a16:creationId xmlns:a16="http://schemas.microsoft.com/office/drawing/2014/main" id="{176193C3-EBEB-3E34-6164-FA38C435FB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8635" y="1994339"/>
            <a:ext cx="419237" cy="419237"/>
          </a:xfrm>
          <a:prstGeom prst="rect">
            <a:avLst/>
          </a:prstGeom>
        </p:spPr>
      </p:pic>
      <p:pic>
        <p:nvPicPr>
          <p:cNvPr id="4" name="Graphic 3" descr="Checkmark with solid fill">
            <a:extLst>
              <a:ext uri="{FF2B5EF4-FFF2-40B4-BE49-F238E27FC236}">
                <a16:creationId xmlns:a16="http://schemas.microsoft.com/office/drawing/2014/main" id="{EFC1E800-2443-E404-BF51-780FAEA841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8634" y="3219381"/>
            <a:ext cx="419237" cy="41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80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02259D0-70CF-5C76-2242-82CDB51A9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8076" y="3980557"/>
            <a:ext cx="2773920" cy="2751058"/>
          </a:xfrm>
          <a:prstGeom prst="rect">
            <a:avLst/>
          </a:prstGeom>
        </p:spPr>
      </p:pic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42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VÝHODY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A70702-59D9-777E-9718-A77E2F72A237}"/>
              </a:ext>
            </a:extLst>
          </p:cNvPr>
          <p:cNvSpPr txBox="1"/>
          <p:nvPr/>
        </p:nvSpPr>
        <p:spPr>
          <a:xfrm>
            <a:off x="1371600" y="1954924"/>
            <a:ext cx="972732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dirty="0"/>
              <a:t>Single </a:t>
            </a:r>
            <a:r>
              <a:rPr lang="cs-CZ" sz="2700" dirty="0" err="1"/>
              <a:t>Responsibility</a:t>
            </a:r>
            <a:r>
              <a:rPr lang="cs-CZ" sz="2700" dirty="0"/>
              <a:t> </a:t>
            </a:r>
            <a:r>
              <a:rPr lang="cs-CZ" sz="2700" dirty="0" err="1"/>
              <a:t>Principle</a:t>
            </a:r>
            <a:r>
              <a:rPr lang="cs-CZ" sz="2700" dirty="0"/>
              <a:t> (</a:t>
            </a:r>
            <a:r>
              <a:rPr lang="cs-CZ" sz="2700" b="1" dirty="0"/>
              <a:t>S</a:t>
            </a:r>
            <a:r>
              <a:rPr lang="cs-CZ" sz="2700" dirty="0"/>
              <a:t>OLID)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Každý stav má svoji třídu</a:t>
            </a:r>
          </a:p>
          <a:p>
            <a:pPr lvl="1"/>
            <a:endParaRPr lang="cs-CZ" sz="2700" dirty="0"/>
          </a:p>
          <a:p>
            <a:r>
              <a:rPr lang="cs-CZ" sz="2700" dirty="0"/>
              <a:t>Open/</a:t>
            </a:r>
            <a:r>
              <a:rPr lang="cs-CZ" sz="2700" dirty="0" err="1"/>
              <a:t>Closed</a:t>
            </a:r>
            <a:r>
              <a:rPr lang="cs-CZ" sz="2700" dirty="0"/>
              <a:t> </a:t>
            </a:r>
            <a:r>
              <a:rPr lang="cs-CZ" sz="2700" dirty="0" err="1"/>
              <a:t>Principle</a:t>
            </a:r>
            <a:r>
              <a:rPr lang="cs-CZ" sz="2700" dirty="0"/>
              <a:t> (S</a:t>
            </a:r>
            <a:r>
              <a:rPr lang="cs-CZ" sz="2700" b="1" dirty="0"/>
              <a:t>O</a:t>
            </a:r>
            <a:r>
              <a:rPr lang="cs-CZ" sz="2700" dirty="0"/>
              <a:t>LID)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Pro přidání nových stavů není potřeba měnit už existující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dirty="0"/>
          </a:p>
          <a:p>
            <a:r>
              <a:rPr lang="cs-CZ" sz="2700" dirty="0" err="1"/>
              <a:t>Context</a:t>
            </a:r>
            <a:r>
              <a:rPr lang="cs-CZ" sz="2700" dirty="0"/>
              <a:t> – jednodušší a přehlednější kód</a:t>
            </a:r>
          </a:p>
        </p:txBody>
      </p:sp>
      <p:pic>
        <p:nvPicPr>
          <p:cNvPr id="3" name="Graphic 2" descr="Checkmark with solid fill">
            <a:extLst>
              <a:ext uri="{FF2B5EF4-FFF2-40B4-BE49-F238E27FC236}">
                <a16:creationId xmlns:a16="http://schemas.microsoft.com/office/drawing/2014/main" id="{176193C3-EBEB-3E34-6164-FA38C435FB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8635" y="1994339"/>
            <a:ext cx="419237" cy="419237"/>
          </a:xfrm>
          <a:prstGeom prst="rect">
            <a:avLst/>
          </a:prstGeom>
        </p:spPr>
      </p:pic>
      <p:pic>
        <p:nvPicPr>
          <p:cNvPr id="4" name="Graphic 3" descr="Checkmark with solid fill">
            <a:extLst>
              <a:ext uri="{FF2B5EF4-FFF2-40B4-BE49-F238E27FC236}">
                <a16:creationId xmlns:a16="http://schemas.microsoft.com/office/drawing/2014/main" id="{EFC1E800-2443-E404-BF51-780FAEA841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8634" y="3219381"/>
            <a:ext cx="419237" cy="419237"/>
          </a:xfrm>
          <a:prstGeom prst="rect">
            <a:avLst/>
          </a:prstGeom>
        </p:spPr>
      </p:pic>
      <p:pic>
        <p:nvPicPr>
          <p:cNvPr id="6" name="Graphic 5" descr="Checkmark with solid fill">
            <a:extLst>
              <a:ext uri="{FF2B5EF4-FFF2-40B4-BE49-F238E27FC236}">
                <a16:creationId xmlns:a16="http://schemas.microsoft.com/office/drawing/2014/main" id="{F342AFE4-AE7D-BAD5-2AC9-1E5B701AE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8634" y="4444423"/>
            <a:ext cx="419237" cy="41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22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8BD5FD5-0A45-9839-D2A2-4F4343C67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8076" y="3974158"/>
            <a:ext cx="2773920" cy="2751058"/>
          </a:xfrm>
          <a:prstGeom prst="rect">
            <a:avLst/>
          </a:prstGeom>
        </p:spPr>
      </p:pic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43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NEVÝHODY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A70702-59D9-777E-9718-A77E2F72A237}"/>
              </a:ext>
            </a:extLst>
          </p:cNvPr>
          <p:cNvSpPr txBox="1"/>
          <p:nvPr/>
        </p:nvSpPr>
        <p:spPr>
          <a:xfrm>
            <a:off x="1371600" y="1954924"/>
            <a:ext cx="97273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dirty="0"/>
              <a:t>Málo stavů → </a:t>
            </a:r>
            <a:r>
              <a:rPr lang="cs-CZ" sz="2700" dirty="0" err="1"/>
              <a:t>overkill</a:t>
            </a:r>
            <a:endParaRPr lang="cs-CZ" sz="2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Třída pro každý stav, i když by stačil jeden switch</a:t>
            </a:r>
          </a:p>
          <a:p>
            <a:pPr lvl="1"/>
            <a:endParaRPr lang="cs-CZ" sz="27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  <p:pic>
        <p:nvPicPr>
          <p:cNvPr id="7" name="Graphic 6" descr="Close with solid fill">
            <a:extLst>
              <a:ext uri="{FF2B5EF4-FFF2-40B4-BE49-F238E27FC236}">
                <a16:creationId xmlns:a16="http://schemas.microsoft.com/office/drawing/2014/main" id="{43DC255A-C4F6-61A2-67CB-53E1AAADB2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361" y="1995167"/>
            <a:ext cx="419238" cy="41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11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8BD5FD5-0A45-9839-D2A2-4F4343C67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8076" y="3974158"/>
            <a:ext cx="2773920" cy="2751058"/>
          </a:xfrm>
          <a:prstGeom prst="rect">
            <a:avLst/>
          </a:prstGeom>
        </p:spPr>
      </p:pic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44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NEVÝHODY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A70702-59D9-777E-9718-A77E2F72A237}"/>
              </a:ext>
            </a:extLst>
          </p:cNvPr>
          <p:cNvSpPr txBox="1"/>
          <p:nvPr/>
        </p:nvSpPr>
        <p:spPr>
          <a:xfrm>
            <a:off x="1371600" y="1954924"/>
            <a:ext cx="97273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700" dirty="0"/>
              <a:t>Málo stavů → </a:t>
            </a:r>
            <a:r>
              <a:rPr lang="cs-CZ" sz="2700" dirty="0" err="1"/>
              <a:t>overkill</a:t>
            </a:r>
            <a:endParaRPr lang="cs-CZ" sz="2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Třída pro každý stav, i když by stačil jeden switch</a:t>
            </a:r>
          </a:p>
          <a:p>
            <a:pPr lvl="1"/>
            <a:endParaRPr lang="cs-CZ" sz="2700" dirty="0"/>
          </a:p>
          <a:p>
            <a:r>
              <a:rPr lang="cs-CZ" sz="2700" dirty="0"/>
              <a:t>Výkon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700" dirty="0"/>
              <a:t>Vytváření objektů může zabírat zbytečně moc času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700" dirty="0"/>
          </a:p>
        </p:txBody>
      </p:sp>
      <p:pic>
        <p:nvPicPr>
          <p:cNvPr id="7" name="Graphic 6" descr="Close with solid fill">
            <a:extLst>
              <a:ext uri="{FF2B5EF4-FFF2-40B4-BE49-F238E27FC236}">
                <a16:creationId xmlns:a16="http://schemas.microsoft.com/office/drawing/2014/main" id="{43DC255A-C4F6-61A2-67CB-53E1AAADB2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361" y="1995167"/>
            <a:ext cx="419238" cy="419238"/>
          </a:xfrm>
          <a:prstGeom prst="rect">
            <a:avLst/>
          </a:prstGeom>
        </p:spPr>
      </p:pic>
      <p:pic>
        <p:nvPicPr>
          <p:cNvPr id="9" name="Graphic 8" descr="Close with solid fill">
            <a:extLst>
              <a:ext uri="{FF2B5EF4-FFF2-40B4-BE49-F238E27FC236}">
                <a16:creationId xmlns:a16="http://schemas.microsoft.com/office/drawing/2014/main" id="{E0A8D9B5-CB6F-A871-33D6-52CBCB9711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2361" y="3219795"/>
            <a:ext cx="419238" cy="41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90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lations">
            <a:extLst>
              <a:ext uri="{FF2B5EF4-FFF2-40B4-BE49-F238E27FC236}">
                <a16:creationId xmlns:a16="http://schemas.microsoft.com/office/drawing/2014/main" id="{D10A6B6C-138E-75EB-D8BE-2FA0A5EC8B11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752" y="506346"/>
            <a:ext cx="7073143" cy="635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45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4C82169-5E1D-FD75-832C-71AD3BFB3888}"/>
              </a:ext>
            </a:extLst>
          </p:cNvPr>
          <p:cNvSpPr/>
          <p:nvPr/>
        </p:nvSpPr>
        <p:spPr>
          <a:xfrm>
            <a:off x="2991775" y="4563122"/>
            <a:ext cx="596377" cy="23082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15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46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SOUVISEJÍCÍ VZORY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DD9C9-1577-098B-365C-33E409FDE43D}"/>
              </a:ext>
            </a:extLst>
          </p:cNvPr>
          <p:cNvSpPr txBox="1"/>
          <p:nvPr/>
        </p:nvSpPr>
        <p:spPr>
          <a:xfrm>
            <a:off x="905435" y="2214282"/>
            <a:ext cx="9779976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Singleton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endParaRPr lang="cs-CZ" sz="2400" dirty="0"/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Flyweight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endParaRPr lang="cs-CZ" sz="2400" dirty="0"/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Strategy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2617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47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SOUVISEJÍCÍ VZORY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DD9C9-1577-098B-365C-33E409FDE43D}"/>
              </a:ext>
            </a:extLst>
          </p:cNvPr>
          <p:cNvSpPr txBox="1"/>
          <p:nvPr/>
        </p:nvSpPr>
        <p:spPr>
          <a:xfrm>
            <a:off x="905435" y="2214282"/>
            <a:ext cx="9779976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Singleton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Stavy mohou být </a:t>
            </a:r>
            <a:r>
              <a:rPr lang="cs-CZ" sz="2400" dirty="0" err="1"/>
              <a:t>singleton</a:t>
            </a:r>
            <a:endParaRPr lang="cs-CZ" sz="2400" dirty="0"/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Flyweight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pPr lvl="1"/>
            <a:endParaRPr lang="cs-CZ" sz="2400" dirty="0"/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Strategy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41016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48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SOUVISEJÍCÍ VZORY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DD9C9-1577-098B-365C-33E409FDE43D}"/>
              </a:ext>
            </a:extLst>
          </p:cNvPr>
          <p:cNvSpPr txBox="1"/>
          <p:nvPr/>
        </p:nvSpPr>
        <p:spPr>
          <a:xfrm>
            <a:off x="905435" y="2214282"/>
            <a:ext cx="9779976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Singleton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Stavy mohou být </a:t>
            </a:r>
            <a:r>
              <a:rPr lang="cs-CZ" sz="2400" dirty="0" err="1"/>
              <a:t>singleton</a:t>
            </a:r>
            <a:endParaRPr lang="cs-CZ" sz="2400" dirty="0"/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Flyweight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Stavy</a:t>
            </a:r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Strategy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26620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49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B34A852A-6CDB-931D-A1F9-408E2432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SOUVISEJÍCÍ VZORY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DD9C9-1577-098B-365C-33E409FDE43D}"/>
              </a:ext>
            </a:extLst>
          </p:cNvPr>
          <p:cNvSpPr txBox="1"/>
          <p:nvPr/>
        </p:nvSpPr>
        <p:spPr>
          <a:xfrm>
            <a:off x="905435" y="2214282"/>
            <a:ext cx="9779976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Singleton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Stavy mohou být </a:t>
            </a:r>
            <a:r>
              <a:rPr lang="cs-CZ" sz="2400" dirty="0" err="1"/>
              <a:t>singleton</a:t>
            </a:r>
            <a:endParaRPr lang="cs-CZ" sz="2400" dirty="0"/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Flyweight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Stavy</a:t>
            </a:r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Strategy</a:t>
            </a:r>
            <a:r>
              <a:rPr lang="cs-CZ" sz="2700" b="1" dirty="0"/>
              <a:t> </a:t>
            </a:r>
            <a:r>
              <a:rPr lang="cs-CZ" sz="2700" b="1" dirty="0" err="1"/>
              <a:t>pattern</a:t>
            </a:r>
            <a:endParaRPr lang="cs-CZ" sz="2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U obou </a:t>
            </a:r>
            <a:r>
              <a:rPr lang="cs-CZ" sz="2400" dirty="0" err="1"/>
              <a:t>context</a:t>
            </a:r>
            <a:r>
              <a:rPr lang="cs-CZ" sz="2400" dirty="0"/>
              <a:t> deleguje práci na pomocné objekty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 err="1"/>
              <a:t>Strategy</a:t>
            </a:r>
            <a:r>
              <a:rPr lang="cs-CZ" sz="2400" dirty="0"/>
              <a:t> – objekty úplně nezávislé (neví o sobě)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 err="1"/>
              <a:t>State</a:t>
            </a:r>
            <a:r>
              <a:rPr lang="cs-CZ" sz="2400" dirty="0"/>
              <a:t> – nestanovuje, jaké mají být závislosti mezi stavy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15237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MARIO – NAIVNÍ IMPLEMENTACE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49">
            <a:extLst>
              <a:ext uri="{FF2B5EF4-FFF2-40B4-BE49-F238E27FC236}">
                <a16:creationId xmlns:a16="http://schemas.microsoft.com/office/drawing/2014/main" id="{79D7C6DD-71E7-B35A-F7F0-543C18F84C58}"/>
              </a:ext>
            </a:extLst>
          </p:cNvPr>
          <p:cNvSpPr txBox="1">
            <a:spLocks/>
          </p:cNvSpPr>
          <p:nvPr/>
        </p:nvSpPr>
        <p:spPr>
          <a:xfrm>
            <a:off x="773961" y="1884852"/>
            <a:ext cx="10360885" cy="40822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cs-CZ" sz="2700" dirty="0">
              <a:latin typeface="Aptos" panose="020B0004020202020204" pitchFamily="34" charset="0"/>
            </a:endParaRPr>
          </a:p>
          <a:p>
            <a:pPr marL="285750" indent="-285750"/>
            <a:endParaRPr lang="en-US" sz="2700" dirty="0"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711D9-8E23-63C5-4259-C92E6D426A02}"/>
              </a:ext>
            </a:extLst>
          </p:cNvPr>
          <p:cNvSpPr txBox="1"/>
          <p:nvPr/>
        </p:nvSpPr>
        <p:spPr>
          <a:xfrm>
            <a:off x="773961" y="1909821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Enum</a:t>
            </a:r>
            <a:r>
              <a:rPr lang="cs-CZ" sz="2700" b="1" dirty="0"/>
              <a:t> stavů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B0DD98-5FF3-D300-F3E0-BCF11463FE15}"/>
              </a:ext>
            </a:extLst>
          </p:cNvPr>
          <p:cNvSpPr txBox="1"/>
          <p:nvPr/>
        </p:nvSpPr>
        <p:spPr>
          <a:xfrm>
            <a:off x="5805860" y="1910950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Metoda pro každý event</a:t>
            </a:r>
          </a:p>
        </p:txBody>
      </p:sp>
    </p:spTree>
    <p:extLst>
      <p:ext uri="{BB962C8B-B14F-4D97-AF65-F5344CB8AC3E}">
        <p14:creationId xmlns:p14="http://schemas.microsoft.com/office/powerpoint/2010/main" val="199164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6978FA8-2566-7D7D-1E3D-B058071E08CD}"/>
              </a:ext>
            </a:extLst>
          </p:cNvPr>
          <p:cNvSpPr/>
          <p:nvPr/>
        </p:nvSpPr>
        <p:spPr>
          <a:xfrm>
            <a:off x="0" y="3111220"/>
            <a:ext cx="12191999" cy="37467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9B635AB-63A5-D848-89E8-D47B648E4004}"/>
              </a:ext>
            </a:extLst>
          </p:cNvPr>
          <p:cNvSpPr txBox="1">
            <a:spLocks/>
          </p:cNvSpPr>
          <p:nvPr/>
        </p:nvSpPr>
        <p:spPr>
          <a:xfrm>
            <a:off x="10373350" y="6356349"/>
            <a:ext cx="987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49DFD55-3C28-40EF-9E31-A92D2E4017FF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15" name="Picture 14" descr="State">
            <a:extLst>
              <a:ext uri="{FF2B5EF4-FFF2-40B4-BE49-F238E27FC236}">
                <a16:creationId xmlns:a16="http://schemas.microsoft.com/office/drawing/2014/main" id="{9C6CCC0B-15EC-F89F-C16D-F183941CA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529" y="3111220"/>
            <a:ext cx="6471745" cy="3734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263D0CA-480C-60AC-CA59-470E92334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345" y="1550079"/>
            <a:ext cx="9953308" cy="868642"/>
          </a:xfrm>
        </p:spPr>
        <p:txBody>
          <a:bodyPr anchor="b">
            <a:normAutofit/>
          </a:bodyPr>
          <a:lstStyle/>
          <a:p>
            <a:pPr algn="ctr"/>
            <a:r>
              <a:rPr lang="cs-CZ" sz="5400" dirty="0">
                <a:latin typeface="Aptos" panose="020B0004020202020204" pitchFamily="34" charset="0"/>
              </a:rPr>
              <a:t>Děkuji za pozornost</a:t>
            </a:r>
            <a:endParaRPr lang="en-US" sz="54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30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MARIO – NAIVNÍ IMPLEMENTACE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49">
            <a:extLst>
              <a:ext uri="{FF2B5EF4-FFF2-40B4-BE49-F238E27FC236}">
                <a16:creationId xmlns:a16="http://schemas.microsoft.com/office/drawing/2014/main" id="{79D7C6DD-71E7-B35A-F7F0-543C18F84C58}"/>
              </a:ext>
            </a:extLst>
          </p:cNvPr>
          <p:cNvSpPr txBox="1">
            <a:spLocks/>
          </p:cNvSpPr>
          <p:nvPr/>
        </p:nvSpPr>
        <p:spPr>
          <a:xfrm>
            <a:off x="773961" y="1884852"/>
            <a:ext cx="10360885" cy="40822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cs-CZ" sz="2700" dirty="0">
              <a:latin typeface="Aptos" panose="020B0004020202020204" pitchFamily="34" charset="0"/>
            </a:endParaRPr>
          </a:p>
          <a:p>
            <a:pPr marL="285750" indent="-285750"/>
            <a:endParaRPr lang="en-US" sz="2700" dirty="0">
              <a:latin typeface="Aptos" panose="020B00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711D9-8E23-63C5-4259-C92E6D426A02}"/>
              </a:ext>
            </a:extLst>
          </p:cNvPr>
          <p:cNvSpPr txBox="1"/>
          <p:nvPr/>
        </p:nvSpPr>
        <p:spPr>
          <a:xfrm>
            <a:off x="773961" y="1909821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Enum</a:t>
            </a:r>
            <a:r>
              <a:rPr lang="cs-CZ" sz="2700" b="1" dirty="0"/>
              <a:t> stavů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BE2D35-4BE2-0384-0C42-C0A0137DF740}"/>
              </a:ext>
            </a:extLst>
          </p:cNvPr>
          <p:cNvSpPr txBox="1"/>
          <p:nvPr/>
        </p:nvSpPr>
        <p:spPr>
          <a:xfrm>
            <a:off x="802124" y="2541564"/>
            <a:ext cx="51095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>
                <a:solidFill>
                  <a:srgbClr val="4F8291"/>
                </a:solidFill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 {</a:t>
            </a:r>
            <a:endParaRPr lang="cs-CZ" dirty="0">
              <a:solidFill>
                <a:srgbClr val="4F8291"/>
              </a:solidFill>
              <a:latin typeface="Consolas" panose="020B0609020204030204" pitchFamily="49" charset="0"/>
            </a:endParaRP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enum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internalState</a:t>
            </a:r>
            <a:r>
              <a:rPr lang="cs-CZ" dirty="0">
                <a:latin typeface="Consolas" panose="020B0609020204030204" pitchFamily="49" charset="0"/>
              </a:rPr>
              <a:t>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SmallMario</a:t>
            </a:r>
            <a:r>
              <a:rPr lang="cs-CZ" dirty="0">
                <a:latin typeface="Consolas" panose="020B0609020204030204" pitchFamily="49" charset="0"/>
              </a:rPr>
              <a:t>,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SuperMario</a:t>
            </a:r>
            <a:r>
              <a:rPr lang="cs-CZ" dirty="0">
                <a:latin typeface="Consolas" panose="020B0609020204030204" pitchFamily="49" charset="0"/>
              </a:rPr>
              <a:t>,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FireMario</a:t>
            </a:r>
            <a:r>
              <a:rPr lang="cs-CZ" dirty="0">
                <a:latin typeface="Consolas" panose="020B0609020204030204" pitchFamily="49" charset="0"/>
              </a:rPr>
              <a:t>,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CapeMario</a:t>
            </a:r>
            <a:endParaRPr lang="cs-CZ" dirty="0">
              <a:latin typeface="Consolas" panose="020B0609020204030204" pitchFamily="49" charset="0"/>
            </a:endParaRP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</a:p>
          <a:p>
            <a:endParaRPr lang="cs-CZ" dirty="0">
              <a:latin typeface="Consolas" panose="020B0609020204030204" pitchFamily="49" charset="0"/>
            </a:endParaRPr>
          </a:p>
          <a:p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internalState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State</a:t>
            </a:r>
            <a:r>
              <a:rPr lang="cs-CZ" dirty="0">
                <a:latin typeface="Consolas" panose="020B0609020204030204" pitchFamily="49" charset="0"/>
              </a:rPr>
              <a:t> {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cs-CZ" dirty="0">
                <a:latin typeface="Consolas" panose="020B0609020204030204" pitchFamily="49" charset="0"/>
              </a:rPr>
              <a:t>;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cs-CZ" dirty="0">
                <a:latin typeface="Consolas" panose="020B0609020204030204" pitchFamily="49" charset="0"/>
              </a:rPr>
              <a:t>;}</a:t>
            </a:r>
          </a:p>
          <a:p>
            <a:endParaRPr lang="cs-CZ" dirty="0">
              <a:latin typeface="Consolas" panose="020B0609020204030204" pitchFamily="49" charset="0"/>
            </a:endParaRPr>
          </a:p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>
                <a:solidFill>
                  <a:srgbClr val="4F8291"/>
                </a:solidFill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latin typeface="Consolas" panose="020B0609020204030204" pitchFamily="49" charset="0"/>
              </a:rPr>
              <a:t>State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internalState</a:t>
            </a:r>
            <a:r>
              <a:rPr lang="cs-CZ" dirty="0" err="1">
                <a:latin typeface="Consolas" panose="020B0609020204030204" pitchFamily="49" charset="0"/>
              </a:rPr>
              <a:t>.SmallMario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r>
              <a:rPr lang="cs-CZ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B0DD98-5FF3-D300-F3E0-BCF11463FE15}"/>
              </a:ext>
            </a:extLst>
          </p:cNvPr>
          <p:cNvSpPr txBox="1"/>
          <p:nvPr/>
        </p:nvSpPr>
        <p:spPr>
          <a:xfrm>
            <a:off x="5805860" y="1910950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Metoda pro každý event</a:t>
            </a:r>
          </a:p>
        </p:txBody>
      </p:sp>
    </p:spTree>
    <p:extLst>
      <p:ext uri="{BB962C8B-B14F-4D97-AF65-F5344CB8AC3E}">
        <p14:creationId xmlns:p14="http://schemas.microsoft.com/office/powerpoint/2010/main" val="229820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MARIO – NAIVNÍ IMPLEMENTACE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49">
            <a:extLst>
              <a:ext uri="{FF2B5EF4-FFF2-40B4-BE49-F238E27FC236}">
                <a16:creationId xmlns:a16="http://schemas.microsoft.com/office/drawing/2014/main" id="{79D7C6DD-71E7-B35A-F7F0-543C18F84C58}"/>
              </a:ext>
            </a:extLst>
          </p:cNvPr>
          <p:cNvSpPr txBox="1">
            <a:spLocks/>
          </p:cNvSpPr>
          <p:nvPr/>
        </p:nvSpPr>
        <p:spPr>
          <a:xfrm>
            <a:off x="773961" y="1884852"/>
            <a:ext cx="10360885" cy="40822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cs-CZ" sz="2700" dirty="0">
              <a:latin typeface="Aptos" panose="020B0004020202020204" pitchFamily="34" charset="0"/>
            </a:endParaRPr>
          </a:p>
          <a:p>
            <a:pPr marL="285750" indent="-285750"/>
            <a:endParaRPr lang="en-US" sz="2700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0A8076-3C9B-FEA7-E80D-8B62B4122A99}"/>
              </a:ext>
            </a:extLst>
          </p:cNvPr>
          <p:cNvSpPr txBox="1"/>
          <p:nvPr/>
        </p:nvSpPr>
        <p:spPr>
          <a:xfrm>
            <a:off x="5805861" y="2541564"/>
            <a:ext cx="61593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GotMushroom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cs-CZ" dirty="0">
                <a:latin typeface="Consolas" panose="020B0609020204030204" pitchFamily="49" charset="0"/>
              </a:rPr>
              <a:t> (</a:t>
            </a:r>
            <a:r>
              <a:rPr lang="cs-CZ" dirty="0" err="1">
                <a:latin typeface="Consolas" panose="020B0609020204030204" pitchFamily="49" charset="0"/>
              </a:rPr>
              <a:t>State</a:t>
            </a:r>
            <a:r>
              <a:rPr lang="cs-CZ" dirty="0">
                <a:latin typeface="Consolas" panose="020B0609020204030204" pitchFamily="49" charset="0"/>
              </a:rPr>
              <a:t> ==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internalState</a:t>
            </a:r>
            <a:r>
              <a:rPr lang="cs-CZ" dirty="0" err="1">
                <a:latin typeface="Consolas" panose="020B0609020204030204" pitchFamily="49" charset="0"/>
              </a:rPr>
              <a:t>.SmallMario</a:t>
            </a:r>
            <a:r>
              <a:rPr lang="cs-CZ" dirty="0">
                <a:latin typeface="Consolas" panose="020B0609020204030204" pitchFamily="49" charset="0"/>
              </a:rPr>
              <a:t>)</a:t>
            </a:r>
          </a:p>
          <a:p>
            <a:r>
              <a:rPr lang="cs-CZ" dirty="0">
                <a:latin typeface="Consolas" panose="020B0609020204030204" pitchFamily="49" charset="0"/>
              </a:rPr>
              <a:t>            </a:t>
            </a:r>
            <a:r>
              <a:rPr lang="cs-CZ" dirty="0" err="1">
                <a:latin typeface="Consolas" panose="020B0609020204030204" pitchFamily="49" charset="0"/>
              </a:rPr>
              <a:t>State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internalState</a:t>
            </a:r>
            <a:r>
              <a:rPr lang="cs-CZ" dirty="0" err="1">
                <a:latin typeface="Consolas" panose="020B0609020204030204" pitchFamily="49" charset="0"/>
              </a:rPr>
              <a:t>.SuperMario</a:t>
            </a:r>
            <a:r>
              <a:rPr lang="cs-CZ" dirty="0">
                <a:latin typeface="Consolas" panose="020B0609020204030204" pitchFamily="49" charset="0"/>
              </a:rPr>
              <a:t>; 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</a:p>
          <a:p>
            <a:endParaRPr lang="cs-CZ" dirty="0">
              <a:latin typeface="Consolas" panose="020B0609020204030204" pitchFamily="49" charset="0"/>
            </a:endParaRP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GotFireFlower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State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internalState</a:t>
            </a:r>
            <a:r>
              <a:rPr lang="cs-CZ" dirty="0" err="1">
                <a:latin typeface="Consolas" panose="020B0609020204030204" pitchFamily="49" charset="0"/>
              </a:rPr>
              <a:t>.FireMario</a:t>
            </a:r>
            <a:r>
              <a:rPr lang="cs-CZ" dirty="0">
                <a:latin typeface="Consolas" panose="020B0609020204030204" pitchFamily="49" charset="0"/>
              </a:rPr>
              <a:t>;        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</a:p>
          <a:p>
            <a:endParaRPr lang="cs-CZ" dirty="0">
              <a:latin typeface="Consolas" panose="020B0609020204030204" pitchFamily="49" charset="0"/>
            </a:endParaRP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GotFeather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State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internalState</a:t>
            </a:r>
            <a:r>
              <a:rPr lang="cs-CZ" dirty="0" err="1">
                <a:latin typeface="Consolas" panose="020B0609020204030204" pitchFamily="49" charset="0"/>
              </a:rPr>
              <a:t>.CapeMario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</a:p>
          <a:p>
            <a:r>
              <a:rPr lang="cs-CZ" dirty="0">
                <a:latin typeface="Consolas" panose="020B0609020204030204" pitchFamily="49" charset="0"/>
              </a:rPr>
              <a:t> }</a:t>
            </a:r>
          </a:p>
          <a:p>
            <a:endParaRPr lang="cs-CZ" dirty="0"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711D9-8E23-63C5-4259-C92E6D426A02}"/>
              </a:ext>
            </a:extLst>
          </p:cNvPr>
          <p:cNvSpPr txBox="1"/>
          <p:nvPr/>
        </p:nvSpPr>
        <p:spPr>
          <a:xfrm>
            <a:off x="773961" y="1909821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 err="1"/>
              <a:t>Enum</a:t>
            </a:r>
            <a:r>
              <a:rPr lang="cs-CZ" sz="2700" b="1" dirty="0"/>
              <a:t> stavů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BE2D35-4BE2-0384-0C42-C0A0137DF740}"/>
              </a:ext>
            </a:extLst>
          </p:cNvPr>
          <p:cNvSpPr txBox="1"/>
          <p:nvPr/>
        </p:nvSpPr>
        <p:spPr>
          <a:xfrm>
            <a:off x="802124" y="2541564"/>
            <a:ext cx="510953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>
                <a:solidFill>
                  <a:srgbClr val="4F8291"/>
                </a:solidFill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 {</a:t>
            </a:r>
            <a:endParaRPr lang="cs-CZ" dirty="0">
              <a:solidFill>
                <a:srgbClr val="4F8291"/>
              </a:solidFill>
              <a:latin typeface="Consolas" panose="020B0609020204030204" pitchFamily="49" charset="0"/>
            </a:endParaRP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enum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internalState</a:t>
            </a:r>
            <a:r>
              <a:rPr lang="cs-CZ" dirty="0">
                <a:latin typeface="Consolas" panose="020B0609020204030204" pitchFamily="49" charset="0"/>
              </a:rPr>
              <a:t> {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SmallMario</a:t>
            </a:r>
            <a:r>
              <a:rPr lang="cs-CZ" dirty="0">
                <a:latin typeface="Consolas" panose="020B0609020204030204" pitchFamily="49" charset="0"/>
              </a:rPr>
              <a:t>,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SuperMario</a:t>
            </a:r>
            <a:r>
              <a:rPr lang="cs-CZ" dirty="0">
                <a:latin typeface="Consolas" panose="020B0609020204030204" pitchFamily="49" charset="0"/>
              </a:rPr>
              <a:t>,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FireMario</a:t>
            </a:r>
            <a:r>
              <a:rPr lang="cs-CZ" dirty="0">
                <a:latin typeface="Consolas" panose="020B0609020204030204" pitchFamily="49" charset="0"/>
              </a:rPr>
              <a:t>,</a:t>
            </a:r>
          </a:p>
          <a:p>
            <a:r>
              <a:rPr lang="cs-CZ" dirty="0">
                <a:latin typeface="Consolas" panose="020B0609020204030204" pitchFamily="49" charset="0"/>
              </a:rPr>
              <a:t>        </a:t>
            </a:r>
            <a:r>
              <a:rPr lang="cs-CZ" dirty="0" err="1">
                <a:latin typeface="Consolas" panose="020B0609020204030204" pitchFamily="49" charset="0"/>
              </a:rPr>
              <a:t>CapeMario</a:t>
            </a:r>
            <a:endParaRPr lang="cs-CZ" dirty="0">
              <a:latin typeface="Consolas" panose="020B0609020204030204" pitchFamily="49" charset="0"/>
            </a:endParaRPr>
          </a:p>
          <a:p>
            <a:r>
              <a:rPr lang="cs-CZ" dirty="0">
                <a:latin typeface="Consolas" panose="020B0609020204030204" pitchFamily="49" charset="0"/>
              </a:rPr>
              <a:t>    }</a:t>
            </a:r>
          </a:p>
          <a:p>
            <a:endParaRPr lang="cs-CZ" dirty="0">
              <a:latin typeface="Consolas" panose="020B0609020204030204" pitchFamily="49" charset="0"/>
            </a:endParaRPr>
          </a:p>
          <a:p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internalState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 err="1">
                <a:latin typeface="Consolas" panose="020B0609020204030204" pitchFamily="49" charset="0"/>
              </a:rPr>
              <a:t>State</a:t>
            </a:r>
            <a:r>
              <a:rPr lang="cs-CZ" dirty="0">
                <a:latin typeface="Consolas" panose="020B0609020204030204" pitchFamily="49" charset="0"/>
              </a:rPr>
              <a:t> {</a:t>
            </a:r>
            <a:r>
              <a:rPr lang="cs-CZ" dirty="0" err="1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cs-CZ" dirty="0">
                <a:latin typeface="Consolas" panose="020B0609020204030204" pitchFamily="49" charset="0"/>
              </a:rPr>
              <a:t>; </a:t>
            </a:r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cs-CZ" dirty="0">
                <a:latin typeface="Consolas" panose="020B0609020204030204" pitchFamily="49" charset="0"/>
              </a:rPr>
              <a:t>;}</a:t>
            </a:r>
          </a:p>
          <a:p>
            <a:endParaRPr lang="cs-CZ" dirty="0">
              <a:latin typeface="Consolas" panose="020B0609020204030204" pitchFamily="49" charset="0"/>
            </a:endParaRPr>
          </a:p>
          <a:p>
            <a:r>
              <a:rPr lang="cs-CZ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dirty="0">
                <a:latin typeface="Consolas" panose="020B0609020204030204" pitchFamily="49" charset="0"/>
              </a:rPr>
              <a:t> </a:t>
            </a:r>
            <a:r>
              <a:rPr lang="cs-CZ" dirty="0">
                <a:solidFill>
                  <a:srgbClr val="4F8291"/>
                </a:solidFill>
                <a:latin typeface="Consolas" panose="020B0609020204030204" pitchFamily="49" charset="0"/>
              </a:rPr>
              <a:t>Mario</a:t>
            </a:r>
            <a:r>
              <a:rPr lang="cs-CZ" dirty="0">
                <a:latin typeface="Consolas" panose="020B0609020204030204" pitchFamily="49" charset="0"/>
              </a:rPr>
              <a:t>() {</a:t>
            </a:r>
          </a:p>
          <a:p>
            <a:r>
              <a:rPr lang="cs-CZ" dirty="0">
                <a:latin typeface="Consolas" panose="020B0609020204030204" pitchFamily="49" charset="0"/>
              </a:rPr>
              <a:t>    </a:t>
            </a:r>
            <a:r>
              <a:rPr lang="cs-CZ" dirty="0" err="1">
                <a:latin typeface="Consolas" panose="020B0609020204030204" pitchFamily="49" charset="0"/>
              </a:rPr>
              <a:t>State</a:t>
            </a:r>
            <a:r>
              <a:rPr lang="cs-CZ" dirty="0">
                <a:latin typeface="Consolas" panose="020B0609020204030204" pitchFamily="49" charset="0"/>
              </a:rPr>
              <a:t> = </a:t>
            </a:r>
            <a:r>
              <a:rPr lang="cs-CZ" dirty="0" err="1">
                <a:solidFill>
                  <a:srgbClr val="4F8291"/>
                </a:solidFill>
                <a:latin typeface="Consolas" panose="020B0609020204030204" pitchFamily="49" charset="0"/>
              </a:rPr>
              <a:t>internalState</a:t>
            </a:r>
            <a:r>
              <a:rPr lang="cs-CZ" dirty="0" err="1">
                <a:latin typeface="Consolas" panose="020B0609020204030204" pitchFamily="49" charset="0"/>
              </a:rPr>
              <a:t>.SmallMario</a:t>
            </a:r>
            <a:r>
              <a:rPr lang="cs-CZ" dirty="0">
                <a:latin typeface="Consolas" panose="020B0609020204030204" pitchFamily="49" charset="0"/>
              </a:rPr>
              <a:t>;</a:t>
            </a:r>
          </a:p>
          <a:p>
            <a:r>
              <a:rPr lang="cs-CZ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B0DD98-5FF3-D300-F3E0-BCF11463FE15}"/>
              </a:ext>
            </a:extLst>
          </p:cNvPr>
          <p:cNvSpPr txBox="1"/>
          <p:nvPr/>
        </p:nvSpPr>
        <p:spPr>
          <a:xfrm>
            <a:off x="5805860" y="1910950"/>
            <a:ext cx="41452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b="1" dirty="0"/>
              <a:t>Metoda pro každý event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184512-9148-5228-4527-F722E6DEB436}"/>
              </a:ext>
            </a:extLst>
          </p:cNvPr>
          <p:cNvSpPr txBox="1"/>
          <p:nvPr/>
        </p:nvSpPr>
        <p:spPr>
          <a:xfrm>
            <a:off x="5922871" y="3925989"/>
            <a:ext cx="501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🔥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E75225-BEF6-87AA-9A6C-A5DBC2EFCBCE}"/>
              </a:ext>
            </a:extLst>
          </p:cNvPr>
          <p:cNvSpPr txBox="1"/>
          <p:nvPr/>
        </p:nvSpPr>
        <p:spPr>
          <a:xfrm>
            <a:off x="5911660" y="2544083"/>
            <a:ext cx="512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🍄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5245F7-C7A4-33A1-EFBA-55CD8F079E8E}"/>
              </a:ext>
            </a:extLst>
          </p:cNvPr>
          <p:cNvSpPr txBox="1"/>
          <p:nvPr/>
        </p:nvSpPr>
        <p:spPr>
          <a:xfrm>
            <a:off x="5911660" y="5040871"/>
            <a:ext cx="501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🍃</a:t>
            </a:r>
          </a:p>
        </p:txBody>
      </p:sp>
    </p:spTree>
    <p:extLst>
      <p:ext uri="{BB962C8B-B14F-4D97-AF65-F5344CB8AC3E}">
        <p14:creationId xmlns:p14="http://schemas.microsoft.com/office/powerpoint/2010/main" val="325652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ÚČASTNÍCI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8" y="1828800"/>
            <a:ext cx="10541051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700" b="1" dirty="0"/>
              <a:t>Context</a:t>
            </a:r>
            <a:endParaRPr lang="cs-CZ" sz="2700" b="1" dirty="0"/>
          </a:p>
          <a:p>
            <a:pPr lvl="1"/>
            <a:endParaRPr lang="cs-CZ" sz="2700" dirty="0"/>
          </a:p>
          <a:p>
            <a:pPr lvl="1"/>
            <a:endParaRPr lang="cs-CZ" sz="2000" dirty="0"/>
          </a:p>
          <a:p>
            <a:pPr lvl="1"/>
            <a:endParaRPr lang="en-CA" sz="2400" dirty="0"/>
          </a:p>
          <a:p>
            <a:r>
              <a:rPr lang="en-CA" sz="27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State</a:t>
            </a:r>
            <a:endParaRPr lang="cs-CZ" sz="27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CA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CA" sz="27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ConcreteState</a:t>
            </a:r>
            <a:endParaRPr lang="cs-CZ" sz="27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sz="2700" b="1" dirty="0"/>
          </a:p>
        </p:txBody>
      </p:sp>
    </p:spTree>
    <p:extLst>
      <p:ext uri="{BB962C8B-B14F-4D97-AF65-F5344CB8AC3E}">
        <p14:creationId xmlns:p14="http://schemas.microsoft.com/office/powerpoint/2010/main" val="297624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5F5C30FF-BEAC-04B0-C3A7-CFDD0FCB34F9}"/>
              </a:ext>
            </a:extLst>
          </p:cNvPr>
          <p:cNvSpPr>
            <a:spLocks/>
          </p:cNvSpPr>
          <p:nvPr/>
        </p:nvSpPr>
        <p:spPr>
          <a:xfrm rot="16200000">
            <a:off x="9406361" y="1566441"/>
            <a:ext cx="4352081" cy="1219198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4E2463D-7D86-E686-9E21-142C95BA7992}"/>
              </a:ext>
            </a:extLst>
          </p:cNvPr>
          <p:cNvSpPr>
            <a:spLocks/>
          </p:cNvSpPr>
          <p:nvPr/>
        </p:nvSpPr>
        <p:spPr>
          <a:xfrm rot="10800000">
            <a:off x="3483979" y="-4"/>
            <a:ext cx="8708017" cy="1216467"/>
          </a:xfrm>
          <a:prstGeom prst="triangle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14388F8-85AB-4558-41AA-A223C12B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961" y="740787"/>
            <a:ext cx="9953308" cy="868642"/>
          </a:xfrm>
        </p:spPr>
        <p:txBody>
          <a:bodyPr anchor="b">
            <a:normAutofit/>
          </a:bodyPr>
          <a:lstStyle/>
          <a:p>
            <a:r>
              <a:rPr lang="cs-CZ" sz="4400" dirty="0">
                <a:latin typeface="Aptos" panose="020B0004020202020204" pitchFamily="34" charset="0"/>
              </a:rPr>
              <a:t>ÚČASTNÍCI</a:t>
            </a:r>
            <a:endParaRPr lang="en-US" sz="4400" dirty="0">
              <a:latin typeface="Aptos" panose="020B00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85411" y="6360091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D69DE4-7131-6511-4011-32934AAF3B6D}"/>
              </a:ext>
            </a:extLst>
          </p:cNvPr>
          <p:cNvCxnSpPr>
            <a:cxnSpLocks/>
          </p:cNvCxnSpPr>
          <p:nvPr/>
        </p:nvCxnSpPr>
        <p:spPr>
          <a:xfrm>
            <a:off x="3588152" y="0"/>
            <a:ext cx="8603846" cy="120376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FF28F5-97AD-ABA0-00DB-4DA4C28D097F}"/>
              </a:ext>
            </a:extLst>
          </p:cNvPr>
          <p:cNvCxnSpPr>
            <a:cxnSpLocks/>
          </p:cNvCxnSpPr>
          <p:nvPr/>
        </p:nvCxnSpPr>
        <p:spPr>
          <a:xfrm>
            <a:off x="10972802" y="-5"/>
            <a:ext cx="1219198" cy="435208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D9AD276-576D-A8B3-2E71-26B3FEDF9F5E}"/>
              </a:ext>
            </a:extLst>
          </p:cNvPr>
          <p:cNvSpPr txBox="1"/>
          <p:nvPr/>
        </p:nvSpPr>
        <p:spPr>
          <a:xfrm>
            <a:off x="802238" y="1828800"/>
            <a:ext cx="10541051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700" b="1" dirty="0"/>
              <a:t>Context</a:t>
            </a:r>
            <a:endParaRPr lang="cs-CZ" sz="27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700" dirty="0"/>
              <a:t>Má referenci na </a:t>
            </a:r>
            <a:r>
              <a:rPr lang="cs-CZ" sz="2700" dirty="0" err="1"/>
              <a:t>ConcreteState</a:t>
            </a:r>
            <a:endParaRPr lang="cs-CZ" sz="2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400" dirty="0"/>
              <a:t>Deleguje na něj </a:t>
            </a:r>
            <a:r>
              <a:rPr lang="cs-CZ" sz="2400" dirty="0" err="1"/>
              <a:t>state-specific</a:t>
            </a:r>
            <a:r>
              <a:rPr lang="cs-CZ" sz="2400" dirty="0"/>
              <a:t> </a:t>
            </a:r>
            <a:r>
              <a:rPr lang="cs-CZ" sz="2400" dirty="0" err="1"/>
              <a:t>work</a:t>
            </a:r>
            <a:endParaRPr lang="cs-CZ" sz="2400" dirty="0"/>
          </a:p>
          <a:p>
            <a:pPr lvl="1"/>
            <a:endParaRPr lang="en-CA" sz="2000" dirty="0"/>
          </a:p>
          <a:p>
            <a:r>
              <a:rPr lang="en-CA" sz="27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State</a:t>
            </a:r>
            <a:endParaRPr lang="cs-CZ" sz="27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sz="2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CA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CA" sz="27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ConcreteState</a:t>
            </a:r>
            <a:endParaRPr lang="cs-CZ" sz="27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sz="2700" b="1" dirty="0"/>
          </a:p>
        </p:txBody>
      </p:sp>
    </p:spTree>
    <p:extLst>
      <p:ext uri="{BB962C8B-B14F-4D97-AF65-F5344CB8AC3E}">
        <p14:creationId xmlns:p14="http://schemas.microsoft.com/office/powerpoint/2010/main" val="339824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BF691C-888B-4061-8A6F-D5CE84A025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168DCE-134F-4610-A6AA-88CEBE8D71D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5EDE3176-A15D-46A3-BDDB-64A0D73632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1520</Words>
  <Application>Microsoft Office PowerPoint</Application>
  <PresentationFormat>Widescreen</PresentationFormat>
  <Paragraphs>517</Paragraphs>
  <Slides>50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Aptos</vt:lpstr>
      <vt:lpstr>Aptos Display</vt:lpstr>
      <vt:lpstr>Arial</vt:lpstr>
      <vt:lpstr>Calibri</vt:lpstr>
      <vt:lpstr>Consolas</vt:lpstr>
      <vt:lpstr>Office Theme</vt:lpstr>
      <vt:lpstr>PowerPoint Presentation</vt:lpstr>
      <vt:lpstr>STATE</vt:lpstr>
      <vt:lpstr>PowerPoint Presentation</vt:lpstr>
      <vt:lpstr>STATE</vt:lpstr>
      <vt:lpstr>MARIO – NAIVNÍ IMPLEMENTACE</vt:lpstr>
      <vt:lpstr>MARIO – NAIVNÍ IMPLEMENTACE</vt:lpstr>
      <vt:lpstr>MARIO – NAIVNÍ IMPLEMENTACE</vt:lpstr>
      <vt:lpstr>ÚČASTNÍCI</vt:lpstr>
      <vt:lpstr>ÚČASTNÍCI</vt:lpstr>
      <vt:lpstr>ÚČASTNÍCI</vt:lpstr>
      <vt:lpstr>ÚČASTNÍCI</vt:lpstr>
      <vt:lpstr>ÚČASTNÍCI</vt:lpstr>
      <vt:lpstr>PowerPoint Presentation</vt:lpstr>
      <vt:lpstr>ÚČASTNÍCI</vt:lpstr>
      <vt:lpstr>ÚČASTNÍCI</vt:lpstr>
      <vt:lpstr>MARIO – VYUŽITÍ STATE</vt:lpstr>
      <vt:lpstr>MARIO – VYUŽITÍ STATE</vt:lpstr>
      <vt:lpstr>MARIO – VYUŽITÍ STATE</vt:lpstr>
      <vt:lpstr>PowerPoint Presentation</vt:lpstr>
      <vt:lpstr>KDY POUŽÍT STATE</vt:lpstr>
      <vt:lpstr>KDY POUŽÍT STATE</vt:lpstr>
      <vt:lpstr>KDY POUŽÍT STATE</vt:lpstr>
      <vt:lpstr>HIERARCHIE STATE TŘÍD</vt:lpstr>
      <vt:lpstr>REÁLNÉ POUŽITÍ</vt:lpstr>
      <vt:lpstr>REÁLNÉ POUŽITÍ</vt:lpstr>
      <vt:lpstr>REÁLNÉ POUŽITÍ</vt:lpstr>
      <vt:lpstr>REÁLNÉ POUŽITÍ</vt:lpstr>
      <vt:lpstr>REÁLNÉ POUŽITÍ</vt:lpstr>
      <vt:lpstr>PŘÍKLAD – GRAFICKÝ EDITOR</vt:lpstr>
      <vt:lpstr>PŘÍKLAD – GRAFICKÝ EDITOR</vt:lpstr>
      <vt:lpstr>GRAFICKÝ EDITOR</vt:lpstr>
      <vt:lpstr>GRAFICKÝ EDITOR - ISTATE</vt:lpstr>
      <vt:lpstr>GRAFICKÝ EDITOR - CONTEXT</vt:lpstr>
      <vt:lpstr>GRAFICKÝ EDITOR – CONCRETE STATE</vt:lpstr>
      <vt:lpstr>GRAFICKÝ EDITOR – NOVÝ TOOL</vt:lpstr>
      <vt:lpstr>GRAFICKÝ EDITOR – NOVÝ TOOL</vt:lpstr>
      <vt:lpstr>PŘECHOD MEZI STAVY</vt:lpstr>
      <vt:lpstr>PŘECHOD MEZI STAVY</vt:lpstr>
      <vt:lpstr>PŘECHOD MEZI STAVY</vt:lpstr>
      <vt:lpstr>VÝHODY</vt:lpstr>
      <vt:lpstr>VÝHODY</vt:lpstr>
      <vt:lpstr>VÝHODY</vt:lpstr>
      <vt:lpstr>NEVÝHODY</vt:lpstr>
      <vt:lpstr>NEVÝHODY</vt:lpstr>
      <vt:lpstr>PowerPoint Presentation</vt:lpstr>
      <vt:lpstr>SOUVISEJÍCÍ VZORY</vt:lpstr>
      <vt:lpstr>SOUVISEJÍCÍ VZORY</vt:lpstr>
      <vt:lpstr>SOUVISEJÍCÍ VZORY</vt:lpstr>
      <vt:lpstr>SOUVISEJÍCÍ VZORY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Presentation</dc:title>
  <dc:creator>Lucie Vomelová</dc:creator>
  <cp:lastModifiedBy>Filip O Zavoral</cp:lastModifiedBy>
  <cp:revision>4</cp:revision>
  <dcterms:created xsi:type="dcterms:W3CDTF">2024-03-16T22:48:59Z</dcterms:created>
  <dcterms:modified xsi:type="dcterms:W3CDTF">2025-02-19T21:22:43Z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