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0066DF-6FC1-00A7-E87D-7B347A85BDE2}" v="15" dt="2024-03-15T11:30:51.314"/>
    <p1510:client id="{37228391-E3D4-182C-A623-8AEF69C72448}" v="194" dt="2024-03-15T13:52:00.749"/>
    <p1510:client id="{5AEBFB77-3749-7AFF-BF85-8A93C435D356}" v="445" dt="2024-03-15T21:48:32.152"/>
    <p1510:client id="{7AFEBE7D-8C8A-35F6-A49B-E29E6167E156}" v="3" dt="2024-03-16T19:07:52.491"/>
    <p1510:client id="{8B6659CC-EE3D-B39A-4AF5-9C7AD465B891}" v="193" dt="2024-03-16T18:57:39.689"/>
    <p1510:client id="{B8BF2FCC-AA05-6526-6EE4-C42441608CE5}" v="451" dt="2024-03-15T13:21:33.647"/>
    <p1510:client id="{FC139542-D6D8-F025-2B9C-6D72277316FC}" v="371" dt="2024-03-15T22:43:55.2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7" d="100"/>
          <a:sy n="127" d="100"/>
        </p:scale>
        <p:origin x="115" y="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efactoring.guru/images/patterns/content/adapter/adapter-en.png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80978"/>
            <a:ext cx="9144000" cy="2387600"/>
          </a:xfrm>
        </p:spPr>
        <p:txBody>
          <a:bodyPr/>
          <a:lstStyle/>
          <a:p>
            <a:r>
              <a:rPr lang="en-US">
                <a:ea typeface="Calibri Light"/>
                <a:cs typeface="Calibri Light"/>
              </a:rPr>
              <a:t>Adapter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5E2463-0225-09CE-A18E-69713EDB4C4D}"/>
              </a:ext>
            </a:extLst>
          </p:cNvPr>
          <p:cNvSpPr txBox="1"/>
          <p:nvPr/>
        </p:nvSpPr>
        <p:spPr>
          <a:xfrm>
            <a:off x="913934" y="4569205"/>
            <a:ext cx="10569387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ea typeface="+mn-lt"/>
                <a:cs typeface="+mn-lt"/>
              </a:rPr>
              <a:t>Convert the interface of a class into another interface clients expect. Adapter lets classes work together that couldn’t otherwise because of incompatible interfaces.</a:t>
            </a:r>
            <a:endParaRPr lang="en-US" sz="2400">
              <a:ea typeface="Calibri"/>
              <a:cs typeface="Calibri"/>
            </a:endParaRPr>
          </a:p>
          <a:p>
            <a:pPr algn="l"/>
            <a:endParaRPr lang="en-US">
              <a:ea typeface="Calibri"/>
              <a:cs typeface="Calibri"/>
            </a:endParaRPr>
          </a:p>
        </p:txBody>
      </p:sp>
      <p:pic>
        <p:nvPicPr>
          <p:cNvPr id="5" name="Picture 4" descr="A bunch of black electrical cords&#10;&#10;Description automatically generated">
            <a:extLst>
              <a:ext uri="{FF2B5EF4-FFF2-40B4-BE49-F238E27FC236}">
                <a16:creationId xmlns:a16="http://schemas.microsoft.com/office/drawing/2014/main" id="{B4C41B31-69C5-B084-8466-E183ECB39E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3239" y="473158"/>
            <a:ext cx="3782647" cy="3782647"/>
          </a:xfrm>
          <a:prstGeom prst="rect">
            <a:avLst/>
          </a:prstGeom>
        </p:spPr>
      </p:pic>
      <p:pic>
        <p:nvPicPr>
          <p:cNvPr id="6" name="Picture 5" descr="A group of black electrical plugs&#10;&#10;Description automatically generated">
            <a:extLst>
              <a:ext uri="{FF2B5EF4-FFF2-40B4-BE49-F238E27FC236}">
                <a16:creationId xmlns:a16="http://schemas.microsoft.com/office/drawing/2014/main" id="{22056828-0CDA-DBAC-759E-4F620B300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23" y="474785"/>
            <a:ext cx="3798277" cy="379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CE666F9F-05FA-0EDA-7843-10A6346396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24053" y="552852"/>
            <a:ext cx="3015668" cy="40995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7F278DF-AAEC-3913-194A-E3C359F4B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alibri Light"/>
                <a:cs typeface="Calibri Light"/>
              </a:rPr>
              <a:t>Pluggable Adapter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EC3312-1A67-FD00-7149-A86C866941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ea typeface="Calibri"/>
                <a:cs typeface="Calibri"/>
              </a:rPr>
              <a:t>Adapter </a:t>
            </a:r>
            <a:r>
              <a:rPr lang="en-US" err="1">
                <a:solidFill>
                  <a:srgbClr val="C00000"/>
                </a:solidFill>
                <a:ea typeface="Calibri"/>
                <a:cs typeface="Calibri"/>
              </a:rPr>
              <a:t>není</a:t>
            </a:r>
            <a:r>
              <a:rPr lang="en-US" dirty="0">
                <a:ea typeface="Calibri"/>
                <a:cs typeface="Calibri"/>
              </a:rPr>
              <a:t> hard-coded </a:t>
            </a:r>
            <a:r>
              <a:rPr lang="en-US" err="1">
                <a:ea typeface="Calibri"/>
                <a:cs typeface="Calibri"/>
              </a:rPr>
              <a:t>na</a:t>
            </a:r>
            <a:r>
              <a:rPr lang="en-US" dirty="0">
                <a:ea typeface="Calibri"/>
                <a:cs typeface="Calibri"/>
              </a:rPr>
              <a:t> </a:t>
            </a:r>
            <a:r>
              <a:rPr lang="en-US" err="1">
                <a:ea typeface="Calibri"/>
                <a:cs typeface="Calibri"/>
              </a:rPr>
              <a:t>konkrétního</a:t>
            </a:r>
            <a:r>
              <a:rPr lang="en-US" dirty="0">
                <a:ea typeface="Calibri"/>
                <a:cs typeface="Calibri"/>
              </a:rPr>
              <a:t> </a:t>
            </a:r>
            <a:r>
              <a:rPr lang="en-US" err="1">
                <a:ea typeface="Calibri"/>
                <a:cs typeface="Calibri"/>
              </a:rPr>
              <a:t>Adapteeho</a:t>
            </a:r>
            <a:endParaRPr lang="en-US">
              <a:ea typeface="Calibri"/>
              <a:cs typeface="Calibri"/>
            </a:endParaRPr>
          </a:p>
          <a:p>
            <a:pPr marL="0" indent="0">
              <a:buNone/>
            </a:pPr>
            <a:endParaRPr lang="en-US" sz="2400" dirty="0">
              <a:ea typeface="Calibri"/>
              <a:cs typeface="Calibri"/>
            </a:endParaRPr>
          </a:p>
          <a:p>
            <a:pPr>
              <a:buNone/>
            </a:pPr>
            <a:r>
              <a:rPr lang="en-US" sz="1800" dirty="0">
                <a:latin typeface="Courier New"/>
                <a:ea typeface="+mn-lt"/>
                <a:cs typeface="+mn-lt"/>
              </a:rPr>
              <a:t>class </a:t>
            </a:r>
            <a:r>
              <a:rPr lang="en-US" sz="1800" err="1">
                <a:latin typeface="Courier New"/>
                <a:ea typeface="+mn-lt"/>
                <a:cs typeface="+mn-lt"/>
              </a:rPr>
              <a:t>AnimalAdapter</a:t>
            </a:r>
            <a:r>
              <a:rPr lang="en-US" sz="1800" dirty="0">
                <a:latin typeface="Courier New"/>
                <a:ea typeface="+mn-lt"/>
                <a:cs typeface="+mn-lt"/>
              </a:rPr>
              <a:t> : public </a:t>
            </a:r>
            <a:r>
              <a:rPr lang="en-US" sz="1800" err="1">
                <a:latin typeface="Courier New"/>
                <a:ea typeface="+mn-lt"/>
                <a:cs typeface="+mn-lt"/>
              </a:rPr>
              <a:t>AbstractAnimal</a:t>
            </a:r>
            <a:r>
              <a:rPr lang="en-US" sz="1800" dirty="0">
                <a:latin typeface="Courier New"/>
                <a:ea typeface="+mn-lt"/>
                <a:cs typeface="+mn-lt"/>
              </a:rPr>
              <a:t> {</a:t>
            </a:r>
          </a:p>
          <a:p>
            <a:pPr>
              <a:buNone/>
            </a:pPr>
            <a:r>
              <a:rPr lang="en-US" sz="1800" dirty="0">
                <a:latin typeface="Courier New"/>
                <a:ea typeface="+mn-lt"/>
                <a:cs typeface="+mn-lt"/>
              </a:rPr>
              <a:t> private: std::function&lt;int()&gt; </a:t>
            </a:r>
            <a:r>
              <a:rPr lang="en-US" sz="1800" err="1">
                <a:latin typeface="Courier New"/>
                <a:ea typeface="+mn-lt"/>
                <a:cs typeface="+mn-lt"/>
              </a:rPr>
              <a:t>func</a:t>
            </a:r>
            <a:r>
              <a:rPr lang="en-US" sz="1800" dirty="0">
                <a:latin typeface="Courier New"/>
                <a:ea typeface="+mn-lt"/>
                <a:cs typeface="+mn-lt"/>
              </a:rPr>
              <a:t>;</a:t>
            </a:r>
          </a:p>
          <a:p>
            <a:pPr>
              <a:buNone/>
            </a:pPr>
            <a:r>
              <a:rPr lang="en-US" sz="1800" dirty="0">
                <a:latin typeface="Courier New"/>
                <a:ea typeface="+mn-lt"/>
                <a:cs typeface="+mn-lt"/>
              </a:rPr>
              <a:t> public:</a:t>
            </a:r>
            <a:br>
              <a:rPr lang="en-US" sz="1800" dirty="0">
                <a:latin typeface="Courier New"/>
                <a:ea typeface="+mn-lt"/>
                <a:cs typeface="+mn-lt"/>
              </a:rPr>
            </a:br>
            <a:r>
              <a:rPr lang="en-US" sz="1800" dirty="0">
                <a:latin typeface="Courier New"/>
                <a:ea typeface="+mn-lt"/>
                <a:cs typeface="+mn-lt"/>
              </a:rPr>
              <a:t> </a:t>
            </a:r>
            <a:r>
              <a:rPr lang="en-US" sz="1800" dirty="0" err="1">
                <a:latin typeface="Courier New"/>
                <a:ea typeface="+mn-lt"/>
                <a:cs typeface="+mn-lt"/>
              </a:rPr>
              <a:t>AnimalAdapter</a:t>
            </a:r>
            <a:r>
              <a:rPr lang="en-US" sz="1800" dirty="0">
                <a:latin typeface="Courier New"/>
                <a:ea typeface="+mn-lt"/>
                <a:cs typeface="+mn-lt"/>
              </a:rPr>
              <a:t>(std::function&lt;int()&gt; </a:t>
            </a:r>
            <a:r>
              <a:rPr lang="en-US" sz="1800" dirty="0" err="1">
                <a:latin typeface="Courier New"/>
                <a:ea typeface="+mn-lt"/>
                <a:cs typeface="+mn-lt"/>
              </a:rPr>
              <a:t>legsFunc</a:t>
            </a:r>
            <a:r>
              <a:rPr lang="en-US" sz="1800" dirty="0">
                <a:latin typeface="Courier New"/>
                <a:ea typeface="+mn-lt"/>
                <a:cs typeface="+mn-lt"/>
              </a:rPr>
              <a:t>)</a:t>
            </a:r>
            <a:br>
              <a:rPr lang="en-US" sz="1800" dirty="0">
                <a:latin typeface="Courier New"/>
                <a:ea typeface="+mn-lt"/>
                <a:cs typeface="+mn-lt"/>
              </a:rPr>
            </a:br>
            <a:r>
              <a:rPr lang="en-US" sz="1800" dirty="0">
                <a:latin typeface="Courier New"/>
                <a:ea typeface="+mn-lt"/>
                <a:cs typeface="+mn-lt"/>
              </a:rPr>
              <a:t>  : </a:t>
            </a:r>
            <a:r>
              <a:rPr lang="en-US" sz="1800" dirty="0" err="1">
                <a:latin typeface="Courier New"/>
                <a:ea typeface="+mn-lt"/>
                <a:cs typeface="+mn-lt"/>
              </a:rPr>
              <a:t>func</a:t>
            </a:r>
            <a:r>
              <a:rPr lang="en-US" sz="1800" dirty="0">
                <a:latin typeface="Courier New"/>
                <a:ea typeface="+mn-lt"/>
                <a:cs typeface="+mn-lt"/>
              </a:rPr>
              <a:t>(</a:t>
            </a:r>
            <a:r>
              <a:rPr lang="en-US" sz="1800" dirty="0" err="1">
                <a:latin typeface="Courier New"/>
                <a:ea typeface="+mn-lt"/>
                <a:cs typeface="+mn-lt"/>
              </a:rPr>
              <a:t>legsFunc</a:t>
            </a:r>
            <a:r>
              <a:rPr lang="en-US" sz="1800" dirty="0">
                <a:latin typeface="Courier New"/>
                <a:ea typeface="+mn-lt"/>
                <a:cs typeface="+mn-lt"/>
              </a:rPr>
              <a:t>) {}</a:t>
            </a:r>
            <a:br>
              <a:rPr lang="en-US" sz="1800" dirty="0">
                <a:latin typeface="Courier New"/>
                <a:ea typeface="+mn-lt"/>
                <a:cs typeface="+mn-lt"/>
              </a:rPr>
            </a:br>
            <a:r>
              <a:rPr lang="en-US" sz="1800" dirty="0">
                <a:latin typeface="Courier New"/>
                <a:ea typeface="+mn-lt"/>
                <a:cs typeface="+mn-lt"/>
              </a:rPr>
              <a:t> int legs() override { return </a:t>
            </a:r>
            <a:r>
              <a:rPr lang="en-US" sz="1800" dirty="0" err="1">
                <a:latin typeface="Courier New"/>
                <a:ea typeface="+mn-lt"/>
                <a:cs typeface="+mn-lt"/>
              </a:rPr>
              <a:t>func</a:t>
            </a:r>
            <a:r>
              <a:rPr lang="en-US" sz="1800" dirty="0">
                <a:latin typeface="Courier New"/>
                <a:ea typeface="+mn-lt"/>
                <a:cs typeface="+mn-lt"/>
              </a:rPr>
              <a:t>(); }</a:t>
            </a:r>
            <a:endParaRPr lang="en-US" sz="1800">
              <a:latin typeface="Courier New"/>
              <a:cs typeface="Calibri"/>
            </a:endParaRPr>
          </a:p>
          <a:p>
            <a:pPr>
              <a:buNone/>
            </a:pPr>
            <a:r>
              <a:rPr lang="en-US" sz="1800" dirty="0">
                <a:latin typeface="Courier New"/>
                <a:ea typeface="+mn-lt"/>
                <a:cs typeface="+mn-lt"/>
              </a:rPr>
              <a:t>};</a:t>
            </a:r>
          </a:p>
          <a:p>
            <a:pPr marL="0" indent="0">
              <a:buNone/>
            </a:pPr>
            <a:br>
              <a:rPr lang="en-US" sz="1800" dirty="0">
                <a:latin typeface="Courier New"/>
                <a:ea typeface="Calibri"/>
                <a:cs typeface="Calibri"/>
              </a:rPr>
            </a:br>
            <a:r>
              <a:rPr lang="en-US" sz="1800" dirty="0">
                <a:latin typeface="Courier New"/>
                <a:ea typeface="+mn-lt"/>
                <a:cs typeface="+mn-lt"/>
              </a:rPr>
              <a:t>Parrot p(1, 1);</a:t>
            </a:r>
            <a:br>
              <a:rPr lang="en-US" sz="1800" dirty="0">
                <a:latin typeface="Courier New"/>
                <a:ea typeface="Calibri"/>
                <a:cs typeface="Calibri"/>
              </a:rPr>
            </a:br>
            <a:r>
              <a:rPr lang="en-US" sz="1800" err="1">
                <a:latin typeface="Courier New"/>
                <a:ea typeface="+mn-lt"/>
                <a:cs typeface="+mn-lt"/>
              </a:rPr>
              <a:t>AnimalAdapter</a:t>
            </a:r>
            <a:r>
              <a:rPr lang="en-US" sz="1800" dirty="0">
                <a:latin typeface="Courier New"/>
                <a:ea typeface="+mn-lt"/>
                <a:cs typeface="+mn-lt"/>
              </a:rPr>
              <a:t> a([&amp;p]() { return </a:t>
            </a:r>
            <a:r>
              <a:rPr lang="en-US" sz="1800" err="1">
                <a:latin typeface="Courier New"/>
                <a:ea typeface="+mn-lt"/>
                <a:cs typeface="+mn-lt"/>
              </a:rPr>
              <a:t>p.left</a:t>
            </a:r>
            <a:r>
              <a:rPr lang="en-US" sz="1800" dirty="0">
                <a:latin typeface="Courier New"/>
                <a:ea typeface="+mn-lt"/>
                <a:cs typeface="+mn-lt"/>
              </a:rPr>
              <a:t> + </a:t>
            </a:r>
            <a:r>
              <a:rPr lang="en-US" sz="1800" err="1">
                <a:latin typeface="Courier New"/>
                <a:ea typeface="+mn-lt"/>
                <a:cs typeface="+mn-lt"/>
              </a:rPr>
              <a:t>p.right</a:t>
            </a:r>
            <a:r>
              <a:rPr lang="en-US" sz="1800" dirty="0">
                <a:latin typeface="Courier New"/>
                <a:ea typeface="+mn-lt"/>
                <a:cs typeface="+mn-lt"/>
              </a:rPr>
              <a:t>; });</a:t>
            </a:r>
            <a:br>
              <a:rPr lang="en-US" sz="1800" dirty="0">
                <a:latin typeface="Courier New"/>
                <a:ea typeface="+mn-lt"/>
                <a:cs typeface="+mn-lt"/>
              </a:rPr>
            </a:br>
            <a:r>
              <a:rPr lang="en-US" sz="1800" err="1">
                <a:latin typeface="Courier New"/>
                <a:ea typeface="+mn-lt"/>
                <a:cs typeface="+mn-lt"/>
              </a:rPr>
              <a:t>cout</a:t>
            </a:r>
            <a:r>
              <a:rPr lang="en-US" sz="1800" dirty="0">
                <a:latin typeface="Courier New"/>
                <a:ea typeface="+mn-lt"/>
                <a:cs typeface="+mn-lt"/>
              </a:rPr>
              <a:t> &lt;&lt; </a:t>
            </a:r>
            <a:r>
              <a:rPr lang="en-US" sz="1800" err="1">
                <a:latin typeface="Courier New"/>
                <a:ea typeface="+mn-lt"/>
                <a:cs typeface="+mn-lt"/>
              </a:rPr>
              <a:t>a.legs</a:t>
            </a:r>
            <a:r>
              <a:rPr lang="en-US" sz="1800" dirty="0">
                <a:latin typeface="Courier New"/>
                <a:ea typeface="+mn-lt"/>
                <a:cs typeface="+mn-lt"/>
              </a:rPr>
              <a:t>();</a:t>
            </a:r>
            <a:endParaRPr lang="en-US" sz="1800" dirty="0">
              <a:latin typeface="Courier New"/>
              <a:cs typeface="Calibri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323DE60-6036-7B2C-38FA-ECE8F8E13B8D}"/>
              </a:ext>
            </a:extLst>
          </p:cNvPr>
          <p:cNvSpPr txBox="1">
            <a:spLocks/>
          </p:cNvSpPr>
          <p:nvPr/>
        </p:nvSpPr>
        <p:spPr>
          <a:xfrm>
            <a:off x="8465162" y="5055884"/>
            <a:ext cx="3529088" cy="14401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 err="1">
                <a:ea typeface="Calibri"/>
                <a:cs typeface="Calibri"/>
              </a:rPr>
              <a:t>Velmi</a:t>
            </a:r>
            <a:r>
              <a:rPr lang="en-US" sz="2600" dirty="0">
                <a:ea typeface="Calibri"/>
                <a:cs typeface="Calibri"/>
              </a:rPr>
              <a:t> </a:t>
            </a:r>
            <a:r>
              <a:rPr lang="en-US" sz="2600" dirty="0" err="1">
                <a:ea typeface="Calibri"/>
                <a:cs typeface="Calibri"/>
              </a:rPr>
              <a:t>záleží</a:t>
            </a:r>
            <a:r>
              <a:rPr lang="en-US" sz="2600" dirty="0">
                <a:ea typeface="Calibri"/>
                <a:cs typeface="Calibri"/>
              </a:rPr>
              <a:t> </a:t>
            </a:r>
            <a:r>
              <a:rPr lang="en-US" sz="2600" dirty="0" err="1">
                <a:ea typeface="Calibri"/>
                <a:cs typeface="Calibri"/>
              </a:rPr>
              <a:t>na</a:t>
            </a:r>
            <a:r>
              <a:rPr lang="en-US" sz="2600" dirty="0">
                <a:ea typeface="Calibri"/>
                <a:cs typeface="Calibri"/>
              </a:rPr>
              <a:t> </a:t>
            </a:r>
            <a:r>
              <a:rPr lang="en-US" sz="2600" dirty="0" err="1">
                <a:ea typeface="Calibri"/>
                <a:cs typeface="Calibri"/>
              </a:rPr>
              <a:t>jazyku</a:t>
            </a:r>
            <a:endParaRPr lang="en-US" sz="2600" dirty="0">
              <a:ea typeface="Calibri"/>
              <a:cs typeface="Calibri"/>
            </a:endParaRPr>
          </a:p>
          <a:p>
            <a:r>
              <a:rPr lang="en-US" sz="2600" dirty="0" err="1">
                <a:ea typeface="Calibri"/>
                <a:cs typeface="Calibri"/>
              </a:rPr>
              <a:t>Nové</a:t>
            </a:r>
            <a:r>
              <a:rPr lang="en-US" sz="2600" dirty="0">
                <a:ea typeface="Calibri"/>
                <a:cs typeface="Calibri"/>
              </a:rPr>
              <a:t> features -&gt;</a:t>
            </a:r>
            <a:br>
              <a:rPr lang="en-US" sz="2600" dirty="0">
                <a:ea typeface="Calibri"/>
                <a:cs typeface="Calibri"/>
              </a:rPr>
            </a:br>
            <a:r>
              <a:rPr lang="en-US" sz="2600" dirty="0" err="1">
                <a:ea typeface="Calibri"/>
                <a:cs typeface="Calibri"/>
              </a:rPr>
              <a:t>buďte</a:t>
            </a:r>
            <a:r>
              <a:rPr lang="en-US" sz="2600" dirty="0">
                <a:ea typeface="Calibri"/>
                <a:cs typeface="Calibri"/>
              </a:rPr>
              <a:t> </a:t>
            </a:r>
            <a:r>
              <a:rPr lang="en-US" sz="2600" dirty="0" err="1">
                <a:ea typeface="Calibri"/>
                <a:cs typeface="Calibri"/>
              </a:rPr>
              <a:t>kreativní</a:t>
            </a:r>
            <a:endParaRPr lang="en-US" sz="26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3758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5238B-B5AD-1460-AF39-60FE071EB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cs typeface="Calibri Light"/>
              </a:rPr>
              <a:t>Plusy</a:t>
            </a:r>
            <a:r>
              <a:rPr lang="en-US">
                <a:cs typeface="Calibri Light"/>
              </a:rPr>
              <a:t> a </a:t>
            </a:r>
            <a:r>
              <a:rPr lang="en-US" err="1">
                <a:cs typeface="Calibri Light"/>
              </a:rPr>
              <a:t>mínusy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78B0C0-B5C4-1C7D-CCC7-DCAC57ABAA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>
                <a:cs typeface="Calibri"/>
              </a:rPr>
              <a:t>+ </a:t>
            </a:r>
            <a:r>
              <a:rPr lang="en-US" err="1">
                <a:cs typeface="Calibri"/>
              </a:rPr>
              <a:t>Nekompatibilní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nezměnitelný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iface</a:t>
            </a:r>
            <a:r>
              <a:rPr lang="en-US">
                <a:cs typeface="Calibri"/>
              </a:rPr>
              <a:t> -&gt; </a:t>
            </a:r>
            <a:r>
              <a:rPr lang="en-US" err="1">
                <a:cs typeface="Calibri"/>
              </a:rPr>
              <a:t>dobrý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iface</a:t>
            </a:r>
            <a:endParaRPr lang="en-US">
              <a:cs typeface="Calibri"/>
            </a:endParaRPr>
          </a:p>
          <a:p>
            <a:pPr marL="0" indent="0">
              <a:buNone/>
            </a:pPr>
            <a:r>
              <a:rPr lang="en-US">
                <a:cs typeface="Calibri"/>
              </a:rPr>
              <a:t>+ </a:t>
            </a:r>
            <a:r>
              <a:rPr lang="en-US" err="1">
                <a:cs typeface="Calibri"/>
              </a:rPr>
              <a:t>Jednoduché</a:t>
            </a:r>
          </a:p>
          <a:p>
            <a:pPr>
              <a:buFont typeface="Calibri" panose="020B0604020202020204" pitchFamily="34" charset="0"/>
              <a:buChar char="-"/>
            </a:pPr>
            <a:r>
              <a:rPr lang="en-US" err="1">
                <a:cs typeface="Calibri"/>
              </a:rPr>
              <a:t>Nutno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updatovat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dle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Adaptee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iface</a:t>
            </a:r>
            <a:endParaRPr lang="en-US">
              <a:cs typeface="Calibri"/>
            </a:endParaRPr>
          </a:p>
          <a:p>
            <a:pPr>
              <a:buFont typeface="Calibri" panose="020B0604020202020204" pitchFamily="34" charset="0"/>
              <a:buChar char="-"/>
            </a:pPr>
            <a:r>
              <a:rPr lang="en-US">
                <a:cs typeface="Calibri"/>
              </a:rPr>
              <a:t>Overhead</a:t>
            </a:r>
          </a:p>
          <a:p>
            <a:pPr marL="0" indent="0">
              <a:buNone/>
            </a:pPr>
            <a:r>
              <a:rPr lang="en-US">
                <a:cs typeface="Calibri"/>
              </a:rPr>
              <a:t>+ </a:t>
            </a:r>
            <a:r>
              <a:rPr lang="en-US" err="1">
                <a:cs typeface="Calibri"/>
              </a:rPr>
              <a:t>Cachování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nagenerovaných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výsledků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adaptací</a:t>
            </a:r>
          </a:p>
          <a:p>
            <a:pPr>
              <a:buFont typeface="Calibri" panose="020B0604020202020204" pitchFamily="34" charset="0"/>
              <a:buChar char="-"/>
            </a:pP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5669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1A4A8-8680-7A61-AE8F-9896CC2DB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Podobné </a:t>
            </a:r>
            <a:r>
              <a:rPr lang="en-US" err="1">
                <a:cs typeface="Calibri Light"/>
              </a:rPr>
              <a:t>vzory</a:t>
            </a:r>
            <a:endParaRPr lang="en-US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C0BF01-E287-641C-9ECD-349CFDA1C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9354" y="1688856"/>
            <a:ext cx="5797061" cy="436110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Bridge</a:t>
            </a:r>
          </a:p>
          <a:p>
            <a:pPr lvl="1">
              <a:spcBef>
                <a:spcPts val="1000"/>
              </a:spcBef>
              <a:buFont typeface="Arial" panose="020B0604020202020204" pitchFamily="34" charset="0"/>
              <a:buChar char="o"/>
            </a:pPr>
            <a:r>
              <a:rPr lang="en-US">
                <a:cs typeface="Calibri"/>
              </a:rPr>
              <a:t>Design time</a:t>
            </a:r>
          </a:p>
          <a:p>
            <a:pPr lvl="1">
              <a:buChar char="o"/>
            </a:pPr>
            <a:r>
              <a:rPr lang="en-US" err="1">
                <a:cs typeface="Calibri"/>
              </a:rPr>
              <a:t>Oddělení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iface</a:t>
            </a:r>
            <a:r>
              <a:rPr lang="en-US">
                <a:cs typeface="Calibri"/>
              </a:rPr>
              <a:t> od </a:t>
            </a:r>
            <a:r>
              <a:rPr lang="en-US" err="1">
                <a:cs typeface="Calibri"/>
              </a:rPr>
              <a:t>implementace</a:t>
            </a:r>
          </a:p>
          <a:p>
            <a:r>
              <a:rPr lang="en-US">
                <a:cs typeface="Calibri"/>
              </a:rPr>
              <a:t>Decorator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err="1">
                <a:cs typeface="Calibri"/>
              </a:rPr>
              <a:t>Přidává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funkcionalitu</a:t>
            </a:r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Façade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err="1">
                <a:cs typeface="Calibri"/>
              </a:rPr>
              <a:t>Jednoduchý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iface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ke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složitému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systému</a:t>
            </a:r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Proxy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err="1">
                <a:cs typeface="Calibri"/>
              </a:rPr>
              <a:t>Nemění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iface</a:t>
            </a:r>
            <a:endParaRPr lang="en-US">
              <a:cs typeface="Calibri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D581CC7-D24D-27E3-518B-5297E8C2D41B}"/>
              </a:ext>
            </a:extLst>
          </p:cNvPr>
          <p:cNvSpPr txBox="1">
            <a:spLocks/>
          </p:cNvSpPr>
          <p:nvPr/>
        </p:nvSpPr>
        <p:spPr>
          <a:xfrm>
            <a:off x="6432062" y="1684948"/>
            <a:ext cx="5259754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cs typeface="Calibri"/>
              </a:rPr>
              <a:t>Adapter</a:t>
            </a:r>
          </a:p>
          <a:p>
            <a:pPr lvl="1">
              <a:spcBef>
                <a:spcPts val="1000"/>
              </a:spcBef>
              <a:buFont typeface="Arial" panose="020B0604020202020204" pitchFamily="34" charset="0"/>
              <a:buChar char="o"/>
            </a:pPr>
            <a:r>
              <a:rPr lang="en-US">
                <a:cs typeface="Calibri"/>
              </a:rPr>
              <a:t>Po design </a:t>
            </a:r>
            <a:r>
              <a:rPr lang="en-US" err="1">
                <a:cs typeface="Calibri"/>
              </a:rPr>
              <a:t>timu</a:t>
            </a:r>
            <a:r>
              <a:rPr lang="en-US">
                <a:cs typeface="Calibri"/>
              </a:rPr>
              <a:t>: Problem time</a:t>
            </a:r>
          </a:p>
          <a:p>
            <a:pPr lvl="1">
              <a:buFont typeface="Arial" panose="020B0604020202020204" pitchFamily="34" charset="0"/>
              <a:buChar char="o"/>
            </a:pPr>
            <a:r>
              <a:rPr lang="en-US" err="1">
                <a:cs typeface="Calibri"/>
              </a:rPr>
              <a:t>Změna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špatného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iface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na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dobrý</a:t>
            </a:r>
            <a:endParaRPr lang="en-US" sz="2400">
              <a:cs typeface="Calibri"/>
            </a:endParaRPr>
          </a:p>
        </p:txBody>
      </p:sp>
      <p:pic>
        <p:nvPicPr>
          <p:cNvPr id="4" name="Picture 3" descr="Adapter design pattern">
            <a:extLst>
              <a:ext uri="{FF2B5EF4-FFF2-40B4-BE49-F238E27FC236}">
                <a16:creationId xmlns:a16="http://schemas.microsoft.com/office/drawing/2014/main" id="{3E5B15BA-3FFF-6F9A-FB59-35F1EBBDEC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6400" y="3091263"/>
            <a:ext cx="5096494" cy="31865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586784-F1D2-161F-0C08-E8156510D41A}"/>
              </a:ext>
            </a:extLst>
          </p:cNvPr>
          <p:cNvSpPr txBox="1"/>
          <p:nvPr/>
        </p:nvSpPr>
        <p:spPr>
          <a:xfrm>
            <a:off x="6418384" y="6281615"/>
            <a:ext cx="513666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dirty="0">
                <a:cs typeface="Calibri"/>
                <a:hlinkClick r:id="rId3"/>
              </a:rPr>
              <a:t>https://refactoring.guru/images/patterns/content/adapter/adapter-en.png</a:t>
            </a:r>
            <a:endParaRPr lang="en-US" sz="160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87287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A2BCE435-0C2C-16AF-5302-C17AA285C8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24440" y="1303215"/>
            <a:ext cx="5319667" cy="50846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050D60-B21B-30EA-064F-527941BAE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ea typeface="+mj-lt"/>
                <a:cs typeface="+mj-lt"/>
              </a:rPr>
              <a:t>Růžový</a:t>
            </a:r>
            <a:r>
              <a:rPr lang="en-US">
                <a:ea typeface="+mj-lt"/>
                <a:cs typeface="+mj-lt"/>
              </a:rPr>
              <a:t> </a:t>
            </a:r>
            <a:r>
              <a:rPr lang="en-US" err="1">
                <a:ea typeface="+mj-lt"/>
                <a:cs typeface="+mj-lt"/>
              </a:rPr>
              <a:t>svět</a:t>
            </a:r>
            <a:r>
              <a:rPr lang="en-US">
                <a:ea typeface="+mj-lt"/>
                <a:cs typeface="+mj-lt"/>
              </a:rPr>
              <a:t> bez </a:t>
            </a:r>
            <a:r>
              <a:rPr lang="en-US" err="1">
                <a:ea typeface="+mj-lt"/>
                <a:cs typeface="+mj-lt"/>
              </a:rPr>
              <a:t>problémů</a:t>
            </a:r>
            <a:endParaRPr lang="en-US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C4D13-6DFE-9AE1-C9FE-A15A778D95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7992" y="1825625"/>
            <a:ext cx="1051560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>
                <a:latin typeface="Courier New"/>
                <a:ea typeface="Calibri"/>
                <a:cs typeface="Arial"/>
              </a:rPr>
              <a:t>vector&lt;</a:t>
            </a:r>
            <a:r>
              <a:rPr lang="en-US" sz="2000" dirty="0" err="1">
                <a:latin typeface="Courier New"/>
                <a:ea typeface="Calibri"/>
                <a:cs typeface="Arial"/>
              </a:rPr>
              <a:t>AbstractAnimal</a:t>
            </a:r>
            <a:r>
              <a:rPr lang="en-US" sz="2000" dirty="0">
                <a:latin typeface="Courier New"/>
                <a:ea typeface="Calibri"/>
                <a:cs typeface="Arial"/>
              </a:rPr>
              <a:t>*&gt; </a:t>
            </a:r>
            <a:r>
              <a:rPr lang="en-US" sz="2000" dirty="0" err="1">
                <a:latin typeface="Courier New"/>
                <a:ea typeface="Calibri"/>
                <a:cs typeface="Arial"/>
              </a:rPr>
              <a:t>myAnimals</a:t>
            </a:r>
            <a:r>
              <a:rPr lang="en-US" sz="2000" dirty="0">
                <a:latin typeface="Courier New"/>
                <a:ea typeface="Calibri"/>
                <a:cs typeface="Arial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000" dirty="0">
              <a:latin typeface="Courier New"/>
              <a:ea typeface="Calibri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>
                <a:latin typeface="Courier New"/>
                <a:ea typeface="Calibri"/>
                <a:cs typeface="Arial"/>
              </a:rPr>
              <a:t>Cat c; </a:t>
            </a:r>
            <a:r>
              <a:rPr lang="en-US" sz="2000" dirty="0" err="1">
                <a:latin typeface="Courier New"/>
                <a:ea typeface="Calibri"/>
                <a:cs typeface="Arial"/>
              </a:rPr>
              <a:t>myAnimals.push_back</a:t>
            </a:r>
            <a:r>
              <a:rPr lang="en-US" sz="2000" dirty="0">
                <a:latin typeface="Courier New"/>
                <a:ea typeface="Calibri"/>
                <a:cs typeface="Arial"/>
              </a:rPr>
              <a:t>(&amp;c);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>
                <a:latin typeface="Courier New"/>
                <a:ea typeface="Calibri"/>
                <a:cs typeface="Arial"/>
              </a:rPr>
              <a:t>Dog d; </a:t>
            </a:r>
            <a:r>
              <a:rPr lang="en-US" sz="2000" err="1">
                <a:latin typeface="Courier New"/>
                <a:ea typeface="Calibri"/>
                <a:cs typeface="Arial"/>
              </a:rPr>
              <a:t>myAnimals.push_back</a:t>
            </a:r>
            <a:r>
              <a:rPr lang="en-US" sz="2000" dirty="0">
                <a:latin typeface="Courier New"/>
                <a:ea typeface="Calibri"/>
                <a:cs typeface="Arial"/>
              </a:rPr>
              <a:t>(&amp;d);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000" dirty="0">
              <a:latin typeface="Courier New"/>
              <a:ea typeface="Calibri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>
                <a:latin typeface="Courier New"/>
                <a:ea typeface="Calibri"/>
                <a:cs typeface="Arial"/>
              </a:rPr>
              <a:t>auto a = </a:t>
            </a:r>
            <a:r>
              <a:rPr lang="en-US" sz="2000" err="1">
                <a:latin typeface="Courier New"/>
                <a:ea typeface="Calibri"/>
                <a:cs typeface="Arial"/>
              </a:rPr>
              <a:t>myAnimals.begin</a:t>
            </a:r>
            <a:r>
              <a:rPr lang="en-US" sz="2000" dirty="0">
                <a:latin typeface="Courier New"/>
                <a:ea typeface="Calibri"/>
                <a:cs typeface="Arial"/>
              </a:rPr>
              <a:t>();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>
                <a:latin typeface="Courier New"/>
                <a:ea typeface="Calibri"/>
                <a:cs typeface="Arial"/>
              </a:rPr>
              <a:t>while(a != </a:t>
            </a:r>
            <a:r>
              <a:rPr lang="en-US" sz="2000" err="1">
                <a:latin typeface="Courier New"/>
                <a:ea typeface="Calibri"/>
                <a:cs typeface="Arial"/>
              </a:rPr>
              <a:t>myAnimals.end</a:t>
            </a:r>
            <a:r>
              <a:rPr lang="en-US" sz="2000" dirty="0">
                <a:latin typeface="Courier New"/>
                <a:ea typeface="Calibri"/>
                <a:cs typeface="Arial"/>
              </a:rPr>
              <a:t>()) {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000" dirty="0">
              <a:latin typeface="Courier New"/>
              <a:ea typeface="Calibri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>
                <a:latin typeface="Courier New"/>
                <a:ea typeface="Calibri"/>
                <a:cs typeface="Arial"/>
              </a:rPr>
              <a:t> (*a)-&gt;</a:t>
            </a:r>
            <a:r>
              <a:rPr lang="en-US" sz="2000" err="1">
                <a:latin typeface="Courier New"/>
                <a:ea typeface="Calibri"/>
                <a:cs typeface="Arial"/>
              </a:rPr>
              <a:t>makeSound</a:t>
            </a:r>
            <a:r>
              <a:rPr lang="en-US" sz="2000" dirty="0">
                <a:latin typeface="Courier New"/>
                <a:ea typeface="Calibri"/>
                <a:cs typeface="Arial"/>
              </a:rPr>
              <a:t>();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000" dirty="0">
              <a:latin typeface="Courier New"/>
              <a:ea typeface="Calibri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>
                <a:latin typeface="Courier New"/>
                <a:ea typeface="Calibri"/>
                <a:cs typeface="Arial"/>
              </a:rPr>
              <a:t> a++;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>
                <a:latin typeface="Courier New"/>
                <a:ea typeface="Calibri"/>
                <a:cs typeface="Arial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000">
              <a:latin typeface="Calibri"/>
              <a:ea typeface="Calibri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>
                <a:latin typeface="Courier New"/>
                <a:ea typeface="Calibri"/>
                <a:cs typeface="Arial"/>
              </a:rPr>
              <a:t>// </a:t>
            </a:r>
            <a:r>
              <a:rPr lang="en-US" sz="2000" err="1">
                <a:latin typeface="Courier New"/>
                <a:ea typeface="Calibri"/>
                <a:cs typeface="Arial"/>
              </a:rPr>
              <a:t>náš</a:t>
            </a:r>
            <a:r>
              <a:rPr lang="en-US" sz="2000" dirty="0">
                <a:latin typeface="Courier New"/>
                <a:ea typeface="Calibri"/>
                <a:cs typeface="Arial"/>
              </a:rPr>
              <a:t> </a:t>
            </a:r>
            <a:r>
              <a:rPr lang="en-US" sz="2000" err="1">
                <a:latin typeface="Courier New"/>
                <a:ea typeface="Calibri"/>
                <a:cs typeface="Arial"/>
              </a:rPr>
              <a:t>kód</a:t>
            </a:r>
            <a:r>
              <a:rPr lang="en-US" sz="2000" dirty="0">
                <a:latin typeface="Courier New"/>
                <a:ea typeface="Calibri"/>
                <a:cs typeface="Arial"/>
              </a:rPr>
              <a:t> </a:t>
            </a:r>
            <a:r>
              <a:rPr lang="en-US" sz="2000" err="1">
                <a:latin typeface="Courier New"/>
                <a:ea typeface="Calibri"/>
                <a:cs typeface="Arial"/>
              </a:rPr>
              <a:t>používá</a:t>
            </a:r>
            <a:r>
              <a:rPr lang="en-US" sz="2000" dirty="0">
                <a:latin typeface="Courier New"/>
                <a:ea typeface="Calibri"/>
                <a:cs typeface="Arial"/>
              </a:rPr>
              <a:t> </a:t>
            </a:r>
            <a:r>
              <a:rPr lang="en-US" sz="2000" err="1">
                <a:latin typeface="Courier New"/>
                <a:ea typeface="Calibri"/>
                <a:cs typeface="Arial"/>
              </a:rPr>
              <a:t>iface</a:t>
            </a:r>
            <a:r>
              <a:rPr lang="en-US" sz="2000" dirty="0">
                <a:latin typeface="Courier New"/>
                <a:ea typeface="Calibri"/>
                <a:cs typeface="Arial"/>
              </a:rPr>
              <a:t> </a:t>
            </a:r>
            <a:r>
              <a:rPr lang="en-US" sz="2000" err="1">
                <a:latin typeface="Courier New"/>
                <a:ea typeface="Calibri"/>
                <a:cs typeface="Arial"/>
              </a:rPr>
              <a:t>AbstractAnimal</a:t>
            </a:r>
            <a:endParaRPr lang="en-US" sz="2000">
              <a:latin typeface="Courier New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4106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CC841928-4167-805B-351B-14FC80BD07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96531" y="1789338"/>
            <a:ext cx="6476098" cy="46107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7BE2B7-EBA4-6DF0-0608-8ABAB1227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ea typeface="+mj-lt"/>
                <a:cs typeface="+mj-lt"/>
              </a:rPr>
              <a:t>Problém</a:t>
            </a:r>
            <a:r>
              <a:rPr lang="en-US">
                <a:ea typeface="+mj-lt"/>
                <a:cs typeface="+mj-lt"/>
              </a:rPr>
              <a:t> </a:t>
            </a:r>
            <a:r>
              <a:rPr lang="en-US" err="1">
                <a:ea typeface="+mj-lt"/>
                <a:cs typeface="+mj-lt"/>
              </a:rPr>
              <a:t>vyřešen</a:t>
            </a:r>
            <a:r>
              <a:rPr lang="en-US">
                <a:ea typeface="+mj-lt"/>
                <a:cs typeface="+mj-lt"/>
              </a:rPr>
              <a:t> bez </a:t>
            </a:r>
            <a:r>
              <a:rPr lang="en-US" err="1">
                <a:ea typeface="+mj-lt"/>
                <a:cs typeface="+mj-lt"/>
              </a:rPr>
              <a:t>Adapteru</a:t>
            </a:r>
            <a:endParaRPr lang="en-US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B00249-2B54-6100-C98E-ADA6FAC06B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7277" y="1710804"/>
            <a:ext cx="10515600" cy="474799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dirty="0">
                <a:latin typeface="Courier New"/>
                <a:ea typeface="Calibri" panose="020F0502020204030204"/>
                <a:cs typeface="Arial"/>
              </a:rPr>
              <a:t>vector&lt;</a:t>
            </a:r>
            <a:r>
              <a:rPr lang="en-US" sz="1800" err="1">
                <a:latin typeface="Courier New"/>
                <a:ea typeface="Calibri" panose="020F0502020204030204"/>
                <a:cs typeface="Arial"/>
              </a:rPr>
              <a:t>AbstractAnimal</a:t>
            </a:r>
            <a:r>
              <a:rPr lang="en-US" sz="1800" dirty="0">
                <a:latin typeface="Courier New"/>
                <a:ea typeface="Calibri" panose="020F0502020204030204"/>
                <a:cs typeface="Arial"/>
              </a:rPr>
              <a:t>*&gt; </a:t>
            </a:r>
            <a:r>
              <a:rPr lang="en-US" sz="1800" err="1">
                <a:latin typeface="Courier New"/>
                <a:ea typeface="Calibri" panose="020F0502020204030204"/>
                <a:cs typeface="Arial"/>
              </a:rPr>
              <a:t>myAnimals</a:t>
            </a:r>
            <a:r>
              <a:rPr lang="en-US" sz="1800" dirty="0">
                <a:latin typeface="Courier New"/>
                <a:ea typeface="Calibri" panose="020F0502020204030204"/>
                <a:cs typeface="Arial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dirty="0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vector&lt;Parrot*&gt; </a:t>
            </a:r>
            <a:r>
              <a:rPr lang="en-US" sz="1800" err="1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myParrots</a:t>
            </a:r>
            <a:r>
              <a:rPr lang="en-US" sz="1800" dirty="0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;</a:t>
            </a:r>
            <a:br>
              <a:rPr lang="en-US" sz="1800" dirty="0">
                <a:latin typeface="Courier New"/>
                <a:ea typeface="Calibri" panose="020F0502020204030204"/>
                <a:cs typeface="Arial"/>
              </a:rPr>
            </a:br>
            <a:endParaRPr lang="en-US" sz="1800" dirty="0">
              <a:latin typeface="Courier New"/>
              <a:ea typeface="Calibri" panose="020F0502020204030204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dirty="0">
                <a:latin typeface="Courier New"/>
                <a:ea typeface="Calibri" panose="020F0502020204030204"/>
                <a:cs typeface="Arial"/>
              </a:rPr>
              <a:t>Cat c;    </a:t>
            </a:r>
            <a:r>
              <a:rPr lang="en-US" sz="1800" dirty="0" err="1">
                <a:latin typeface="Courier New"/>
                <a:ea typeface="Calibri" panose="020F0502020204030204"/>
                <a:cs typeface="Arial"/>
              </a:rPr>
              <a:t>myAnimals.push_back</a:t>
            </a:r>
            <a:r>
              <a:rPr lang="en-US" sz="1800" dirty="0">
                <a:latin typeface="Courier New"/>
                <a:ea typeface="Calibri" panose="020F0502020204030204"/>
                <a:cs typeface="Arial"/>
              </a:rPr>
              <a:t>(&amp;c);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dirty="0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Parrot p; </a:t>
            </a:r>
            <a:r>
              <a:rPr lang="en-US" sz="1800" err="1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myParrots.push_back</a:t>
            </a:r>
            <a:r>
              <a:rPr lang="en-US" sz="1800" dirty="0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(&amp;p);</a:t>
            </a:r>
            <a:endParaRPr lang="en-US" sz="1800" dirty="0">
              <a:latin typeface="Courier New"/>
              <a:ea typeface="Calibri" panose="020F0502020204030204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dirty="0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          </a:t>
            </a:r>
            <a:r>
              <a:rPr lang="en-US" sz="1800" dirty="0" err="1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myAnimals.push_back</a:t>
            </a:r>
            <a:r>
              <a:rPr lang="en-US" sz="1800" dirty="0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(</a:t>
            </a:r>
            <a:r>
              <a:rPr lang="en-US" sz="1800" dirty="0" err="1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nullptr</a:t>
            </a:r>
            <a:r>
              <a:rPr lang="en-US" sz="1800" dirty="0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);</a:t>
            </a:r>
            <a:endParaRPr lang="en-US" sz="1800" dirty="0">
              <a:latin typeface="Courier New"/>
              <a:ea typeface="Calibri" panose="020F0502020204030204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dirty="0">
                <a:latin typeface="Courier New"/>
                <a:ea typeface="Calibri" panose="020F0502020204030204"/>
                <a:cs typeface="Arial"/>
              </a:rPr>
              <a:t>Dog d;    </a:t>
            </a:r>
            <a:r>
              <a:rPr lang="en-US" sz="1800" dirty="0" err="1">
                <a:latin typeface="Courier New"/>
                <a:ea typeface="Calibri" panose="020F0502020204030204"/>
                <a:cs typeface="Arial"/>
              </a:rPr>
              <a:t>myAnimals.push_back</a:t>
            </a:r>
            <a:r>
              <a:rPr lang="en-US" sz="1800" dirty="0">
                <a:latin typeface="Courier New"/>
                <a:ea typeface="Calibri" panose="020F0502020204030204"/>
                <a:cs typeface="Arial"/>
              </a:rPr>
              <a:t>(&amp;d);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1800" dirty="0">
              <a:latin typeface="Courier New"/>
              <a:ea typeface="Calibri" panose="020F0502020204030204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dirty="0">
                <a:latin typeface="Courier New"/>
                <a:ea typeface="Calibri" panose="020F0502020204030204"/>
                <a:cs typeface="Arial"/>
              </a:rPr>
              <a:t>auto a = </a:t>
            </a:r>
            <a:r>
              <a:rPr lang="en-US" sz="1800" err="1">
                <a:latin typeface="Courier New"/>
                <a:ea typeface="Calibri" panose="020F0502020204030204"/>
                <a:cs typeface="Arial"/>
              </a:rPr>
              <a:t>myAnimals.begin</a:t>
            </a:r>
            <a:r>
              <a:rPr lang="en-US" sz="1800" dirty="0">
                <a:latin typeface="Courier New"/>
                <a:ea typeface="Calibri" panose="020F0502020204030204"/>
                <a:cs typeface="Arial"/>
              </a:rPr>
              <a:t>();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dirty="0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auto b = </a:t>
            </a:r>
            <a:r>
              <a:rPr lang="en-US" sz="1800" err="1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myParrots.begin</a:t>
            </a:r>
            <a:r>
              <a:rPr lang="en-US" sz="1800" dirty="0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();</a:t>
            </a:r>
            <a:endParaRPr lang="en-US" sz="1800" dirty="0">
              <a:latin typeface="Courier New"/>
              <a:ea typeface="Calibri" panose="020F0502020204030204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dirty="0">
                <a:latin typeface="Courier New"/>
                <a:ea typeface="Calibri" panose="020F0502020204030204"/>
                <a:cs typeface="Arial"/>
              </a:rPr>
              <a:t>while(a != </a:t>
            </a:r>
            <a:r>
              <a:rPr lang="en-US" sz="1800" err="1">
                <a:latin typeface="Courier New"/>
                <a:ea typeface="Calibri" panose="020F0502020204030204"/>
                <a:cs typeface="Arial"/>
              </a:rPr>
              <a:t>myAnimals.end</a:t>
            </a:r>
            <a:r>
              <a:rPr lang="en-US" sz="1800" dirty="0">
                <a:latin typeface="Courier New"/>
                <a:ea typeface="Calibri" panose="020F0502020204030204"/>
                <a:cs typeface="Arial"/>
              </a:rPr>
              <a:t>()) {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dirty="0">
                <a:latin typeface="Courier New"/>
                <a:ea typeface="Calibri" panose="020F0502020204030204"/>
                <a:cs typeface="Arial"/>
              </a:rPr>
              <a:t> </a:t>
            </a:r>
            <a:r>
              <a:rPr lang="en-US" sz="1800" dirty="0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if (*a != </a:t>
            </a:r>
            <a:r>
              <a:rPr lang="en-US" sz="1800" err="1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nullptr</a:t>
            </a:r>
            <a:r>
              <a:rPr lang="en-US" sz="1800" dirty="0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) {</a:t>
            </a:r>
            <a:endParaRPr lang="en-US" sz="1800" dirty="0">
              <a:latin typeface="Courier New"/>
              <a:ea typeface="Calibri" panose="020F0502020204030204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dirty="0">
                <a:latin typeface="Courier New"/>
                <a:ea typeface="Calibri" panose="020F0502020204030204"/>
                <a:cs typeface="Arial"/>
              </a:rPr>
              <a:t>  (*a)-&gt;</a:t>
            </a:r>
            <a:r>
              <a:rPr lang="en-US" sz="1800" err="1">
                <a:latin typeface="Courier New"/>
                <a:ea typeface="Calibri" panose="020F0502020204030204"/>
                <a:cs typeface="Arial"/>
              </a:rPr>
              <a:t>makeSound</a:t>
            </a:r>
            <a:r>
              <a:rPr lang="en-US" sz="1800" dirty="0">
                <a:latin typeface="Courier New"/>
                <a:ea typeface="Calibri" panose="020F0502020204030204"/>
                <a:cs typeface="Arial"/>
              </a:rPr>
              <a:t>(); a++;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dirty="0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 } else {</a:t>
            </a:r>
            <a:endParaRPr lang="en-US" sz="1800" dirty="0">
              <a:latin typeface="Courier New"/>
              <a:ea typeface="Calibri" panose="020F0502020204030204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dirty="0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  (*b)-&gt;talk(); b++;</a:t>
            </a:r>
            <a:endParaRPr lang="en-US" sz="1800" dirty="0">
              <a:latin typeface="Courier New"/>
              <a:ea typeface="Calibri" panose="020F0502020204030204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dirty="0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 }</a:t>
            </a:r>
            <a:endParaRPr lang="en-US" sz="1800" dirty="0">
              <a:latin typeface="Courier New"/>
              <a:ea typeface="Calibri" panose="020F0502020204030204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dirty="0">
                <a:latin typeface="Courier New"/>
                <a:ea typeface="Calibri" panose="020F0502020204030204"/>
                <a:cs typeface="Arial"/>
              </a:rPr>
              <a:t>} // </a:t>
            </a:r>
            <a:r>
              <a:rPr lang="en-US" sz="1800" err="1">
                <a:latin typeface="Courier New"/>
                <a:ea typeface="Calibri" panose="020F0502020204030204"/>
                <a:cs typeface="Arial"/>
              </a:rPr>
              <a:t>náš</a:t>
            </a:r>
            <a:r>
              <a:rPr lang="en-US" sz="1800" dirty="0">
                <a:latin typeface="Courier New"/>
                <a:ea typeface="Calibri" panose="020F0502020204030204"/>
                <a:cs typeface="Arial"/>
              </a:rPr>
              <a:t> </a:t>
            </a:r>
            <a:r>
              <a:rPr lang="en-US" sz="1800" err="1">
                <a:latin typeface="Courier New"/>
                <a:ea typeface="Calibri" panose="020F0502020204030204"/>
                <a:cs typeface="Arial"/>
              </a:rPr>
              <a:t>kód</a:t>
            </a:r>
            <a:r>
              <a:rPr lang="en-US" sz="1800" dirty="0">
                <a:latin typeface="Courier New"/>
                <a:ea typeface="Calibri" panose="020F0502020204030204"/>
                <a:cs typeface="Arial"/>
              </a:rPr>
              <a:t> </a:t>
            </a:r>
            <a:r>
              <a:rPr lang="en-US" sz="1800" dirty="0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by </a:t>
            </a:r>
            <a:r>
              <a:rPr lang="en-US" sz="1800" err="1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chtěl</a:t>
            </a:r>
            <a:r>
              <a:rPr lang="en-US" sz="1800" dirty="0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 </a:t>
            </a:r>
            <a:r>
              <a:rPr lang="en-US" sz="1800" err="1">
                <a:solidFill>
                  <a:srgbClr val="C00000"/>
                </a:solidFill>
                <a:latin typeface="Courier New"/>
                <a:ea typeface="Calibri" panose="020F0502020204030204"/>
                <a:cs typeface="Arial"/>
              </a:rPr>
              <a:t>používat</a:t>
            </a:r>
            <a:r>
              <a:rPr lang="en-US" sz="1800" dirty="0">
                <a:latin typeface="Courier New"/>
                <a:ea typeface="Calibri" panose="020F0502020204030204"/>
                <a:cs typeface="Arial"/>
              </a:rPr>
              <a:t> </a:t>
            </a:r>
            <a:r>
              <a:rPr lang="en-US" sz="1800" err="1">
                <a:latin typeface="Courier New"/>
                <a:ea typeface="Calibri" panose="020F0502020204030204"/>
                <a:cs typeface="Arial"/>
              </a:rPr>
              <a:t>iface</a:t>
            </a:r>
            <a:r>
              <a:rPr lang="en-US" sz="1800" dirty="0">
                <a:latin typeface="Courier New"/>
                <a:ea typeface="Calibri" panose="020F0502020204030204"/>
                <a:cs typeface="Arial"/>
              </a:rPr>
              <a:t> </a:t>
            </a:r>
            <a:r>
              <a:rPr lang="en-US" sz="1800" err="1">
                <a:latin typeface="Courier New"/>
                <a:ea typeface="Calibri" panose="020F0502020204030204"/>
                <a:cs typeface="Arial"/>
              </a:rPr>
              <a:t>AbstractAnimal</a:t>
            </a:r>
            <a:endParaRPr lang="en-US" sz="1800" err="1">
              <a:latin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22899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DD4E7B9-5321-9D0D-03E4-4928FCFC69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26758" y="1481925"/>
            <a:ext cx="6901209" cy="40508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A3A14EF-BA8D-C902-87F6-C8DAA1DC8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ea typeface="+mj-lt"/>
                <a:cs typeface="+mj-lt"/>
              </a:rPr>
              <a:t>Vyřešeno</a:t>
            </a:r>
            <a:r>
              <a:rPr lang="en-US">
                <a:ea typeface="+mj-lt"/>
                <a:cs typeface="+mj-lt"/>
              </a:rPr>
              <a:t> Class </a:t>
            </a:r>
            <a:r>
              <a:rPr lang="en-US" err="1">
                <a:ea typeface="+mj-lt"/>
                <a:cs typeface="+mj-lt"/>
              </a:rPr>
              <a:t>Adapterem</a:t>
            </a:r>
            <a:endParaRPr lang="en-US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6CFE6-EBA9-D8CB-F4C5-B261138C28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2694" y="1718048"/>
            <a:ext cx="10515600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>
                <a:latin typeface="Courier New"/>
                <a:ea typeface="Calibri"/>
                <a:cs typeface="Arial"/>
              </a:rPr>
              <a:t>vector&lt;</a:t>
            </a:r>
            <a:r>
              <a:rPr lang="en-US" sz="2000" err="1">
                <a:latin typeface="Courier New"/>
                <a:ea typeface="Calibri"/>
                <a:cs typeface="Arial"/>
              </a:rPr>
              <a:t>AbstractAnimal</a:t>
            </a:r>
            <a:r>
              <a:rPr lang="en-US" sz="2000" dirty="0">
                <a:latin typeface="Courier New"/>
                <a:ea typeface="Calibri"/>
                <a:cs typeface="Arial"/>
              </a:rPr>
              <a:t>*&gt; </a:t>
            </a:r>
            <a:r>
              <a:rPr lang="en-US" sz="2000" err="1">
                <a:latin typeface="Courier New"/>
                <a:ea typeface="Calibri"/>
                <a:cs typeface="Arial"/>
              </a:rPr>
              <a:t>myAnimals</a:t>
            </a:r>
            <a:r>
              <a:rPr lang="en-US" sz="2000" dirty="0">
                <a:latin typeface="Courier New"/>
                <a:ea typeface="Calibri"/>
                <a:cs typeface="Arial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000" dirty="0">
              <a:latin typeface="Courier New"/>
              <a:ea typeface="Calibri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>
                <a:latin typeface="Courier New"/>
                <a:ea typeface="Calibri"/>
                <a:cs typeface="Arial"/>
              </a:rPr>
              <a:t>Cat c; </a:t>
            </a:r>
            <a:r>
              <a:rPr lang="en-US" sz="2000" dirty="0" err="1">
                <a:latin typeface="Courier New"/>
                <a:ea typeface="Calibri"/>
                <a:cs typeface="Arial"/>
              </a:rPr>
              <a:t>myAnimals.push_back</a:t>
            </a:r>
            <a:r>
              <a:rPr lang="en-US" sz="2000" dirty="0">
                <a:latin typeface="Courier New"/>
                <a:ea typeface="Calibri"/>
                <a:cs typeface="Arial"/>
              </a:rPr>
              <a:t>(&amp;c);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>
                <a:latin typeface="Courier New"/>
                <a:ea typeface="Calibri"/>
                <a:cs typeface="Arial"/>
              </a:rPr>
              <a:t>Dog d; </a:t>
            </a:r>
            <a:r>
              <a:rPr lang="en-US" sz="2000" err="1">
                <a:latin typeface="Courier New"/>
                <a:ea typeface="Calibri"/>
                <a:cs typeface="Arial"/>
              </a:rPr>
              <a:t>myAnimals.push_back</a:t>
            </a:r>
            <a:r>
              <a:rPr lang="en-US" sz="2000" dirty="0">
                <a:latin typeface="Courier New"/>
                <a:ea typeface="Calibri"/>
                <a:cs typeface="Arial"/>
              </a:rPr>
              <a:t>(&amp;d);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000" dirty="0">
              <a:latin typeface="Courier New"/>
              <a:ea typeface="Calibri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err="1">
                <a:solidFill>
                  <a:srgbClr val="A50021"/>
                </a:solidFill>
                <a:latin typeface="Courier New"/>
                <a:ea typeface="Calibri"/>
                <a:cs typeface="Arial"/>
              </a:rPr>
              <a:t>ParrotAdapter</a:t>
            </a:r>
            <a:r>
              <a:rPr lang="en-US" sz="2000" dirty="0">
                <a:solidFill>
                  <a:srgbClr val="A50021"/>
                </a:solidFill>
                <a:latin typeface="Courier New"/>
                <a:ea typeface="Calibri"/>
                <a:cs typeface="Arial"/>
              </a:rPr>
              <a:t> pa;</a:t>
            </a:r>
            <a:br>
              <a:rPr lang="en-US" sz="2000" dirty="0">
                <a:latin typeface="Courier New"/>
                <a:ea typeface="Calibri"/>
                <a:cs typeface="Arial"/>
              </a:rPr>
            </a:br>
            <a:r>
              <a:rPr lang="en-US" sz="2000" err="1">
                <a:solidFill>
                  <a:srgbClr val="A50021"/>
                </a:solidFill>
                <a:latin typeface="Courier New"/>
                <a:ea typeface="Calibri"/>
                <a:cs typeface="Arial"/>
              </a:rPr>
              <a:t>myAnimals.push_back</a:t>
            </a:r>
            <a:r>
              <a:rPr lang="en-US" sz="2000" dirty="0">
                <a:solidFill>
                  <a:srgbClr val="A50021"/>
                </a:solidFill>
                <a:latin typeface="Courier New"/>
                <a:ea typeface="Calibri"/>
                <a:cs typeface="Arial"/>
              </a:rPr>
              <a:t>(&amp;pa);</a:t>
            </a:r>
            <a:endParaRPr lang="en-US" sz="2000" dirty="0">
              <a:latin typeface="Courier New"/>
              <a:ea typeface="Calibri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000" dirty="0">
              <a:latin typeface="Courier New"/>
              <a:ea typeface="Calibri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>
                <a:latin typeface="Courier New"/>
                <a:ea typeface="Calibri"/>
                <a:cs typeface="Arial"/>
              </a:rPr>
              <a:t>auto a = </a:t>
            </a:r>
            <a:r>
              <a:rPr lang="en-US" sz="2000" err="1">
                <a:latin typeface="Courier New"/>
                <a:ea typeface="Calibri"/>
                <a:cs typeface="Arial"/>
              </a:rPr>
              <a:t>myAnimals.begin</a:t>
            </a:r>
            <a:r>
              <a:rPr lang="en-US" sz="2000" dirty="0">
                <a:latin typeface="Courier New"/>
                <a:ea typeface="Calibri"/>
                <a:cs typeface="Arial"/>
              </a:rPr>
              <a:t>();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>
                <a:latin typeface="Courier New"/>
                <a:ea typeface="Calibri"/>
                <a:cs typeface="Arial"/>
              </a:rPr>
              <a:t>while(a != </a:t>
            </a:r>
            <a:r>
              <a:rPr lang="en-US" sz="2000" err="1">
                <a:latin typeface="Courier New"/>
                <a:ea typeface="Calibri"/>
                <a:cs typeface="Arial"/>
              </a:rPr>
              <a:t>myAnimals.end</a:t>
            </a:r>
            <a:r>
              <a:rPr lang="en-US" sz="2000" dirty="0">
                <a:latin typeface="Courier New"/>
                <a:ea typeface="Calibri"/>
                <a:cs typeface="Arial"/>
              </a:rPr>
              <a:t>()) {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sz="2000" dirty="0">
              <a:latin typeface="Courier New"/>
              <a:ea typeface="Calibri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>
                <a:latin typeface="Courier New"/>
                <a:ea typeface="Calibri"/>
                <a:cs typeface="Arial"/>
              </a:rPr>
              <a:t> (*a)-&gt;</a:t>
            </a:r>
            <a:r>
              <a:rPr lang="en-US" sz="2000" err="1">
                <a:latin typeface="Courier New"/>
                <a:ea typeface="Calibri"/>
                <a:cs typeface="Arial"/>
              </a:rPr>
              <a:t>makeSound</a:t>
            </a:r>
            <a:r>
              <a:rPr lang="en-US" sz="2000" dirty="0">
                <a:latin typeface="Courier New"/>
                <a:ea typeface="Calibri"/>
                <a:cs typeface="Arial"/>
              </a:rPr>
              <a:t>();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>
                <a:latin typeface="Courier New"/>
                <a:ea typeface="Calibri"/>
                <a:cs typeface="Arial"/>
              </a:rPr>
              <a:t> a++;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>
                <a:latin typeface="Courier New"/>
                <a:ea typeface="Calibri"/>
                <a:cs typeface="Arial"/>
              </a:rPr>
              <a:t>}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7A249BC-1B90-443E-DDF9-C36E1F3D8002}"/>
              </a:ext>
            </a:extLst>
          </p:cNvPr>
          <p:cNvSpPr txBox="1">
            <a:spLocks/>
          </p:cNvSpPr>
          <p:nvPr/>
        </p:nvSpPr>
        <p:spPr>
          <a:xfrm>
            <a:off x="4163765" y="5541972"/>
            <a:ext cx="6029914" cy="11061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>
                <a:ea typeface="Calibri"/>
                <a:cs typeface="Calibri"/>
              </a:rPr>
              <a:t>ParrotAdapter</a:t>
            </a:r>
            <a:r>
              <a:rPr lang="en-US" sz="2400" dirty="0">
                <a:ea typeface="Calibri"/>
                <a:cs typeface="Calibri"/>
              </a:rPr>
              <a:t> </a:t>
            </a:r>
            <a:r>
              <a:rPr lang="en-US" sz="2400" dirty="0" err="1">
                <a:ea typeface="Calibri"/>
                <a:cs typeface="Calibri"/>
              </a:rPr>
              <a:t>zajišťuje</a:t>
            </a:r>
            <a:r>
              <a:rPr lang="en-US" sz="2400" dirty="0">
                <a:ea typeface="Calibri"/>
                <a:cs typeface="Calibri"/>
              </a:rPr>
              <a:t> </a:t>
            </a:r>
            <a:r>
              <a:rPr lang="en-US" sz="2400" dirty="0" err="1">
                <a:ea typeface="Calibri"/>
                <a:cs typeface="Calibri"/>
              </a:rPr>
              <a:t>iface</a:t>
            </a:r>
            <a:r>
              <a:rPr lang="en-US" sz="2400" dirty="0">
                <a:ea typeface="Calibri"/>
                <a:cs typeface="Calibri"/>
              </a:rPr>
              <a:t> </a:t>
            </a:r>
            <a:r>
              <a:rPr lang="en-US" sz="2400" dirty="0" err="1">
                <a:ea typeface="Calibri"/>
                <a:cs typeface="Calibri"/>
              </a:rPr>
              <a:t>AbstractAnimal</a:t>
            </a:r>
          </a:p>
          <a:p>
            <a:r>
              <a:rPr lang="en-US" sz="2400" dirty="0">
                <a:ea typeface="Calibri"/>
                <a:cs typeface="Calibri"/>
              </a:rPr>
              <a:t>Parrot </a:t>
            </a:r>
            <a:r>
              <a:rPr lang="en-US" sz="2400" dirty="0" err="1">
                <a:ea typeface="Calibri"/>
                <a:cs typeface="Calibri"/>
              </a:rPr>
              <a:t>zůstává</a:t>
            </a:r>
            <a:r>
              <a:rPr lang="en-US" sz="2400" dirty="0">
                <a:ea typeface="Calibri"/>
                <a:cs typeface="Calibri"/>
              </a:rPr>
              <a:t> </a:t>
            </a:r>
            <a:r>
              <a:rPr lang="en-US" sz="2400" dirty="0" err="1">
                <a:ea typeface="Calibri"/>
                <a:cs typeface="Calibri"/>
              </a:rPr>
              <a:t>beze</a:t>
            </a:r>
            <a:r>
              <a:rPr lang="en-US" sz="2400" dirty="0">
                <a:ea typeface="Calibri"/>
                <a:cs typeface="Calibri"/>
              </a:rPr>
              <a:t> </a:t>
            </a:r>
            <a:r>
              <a:rPr lang="en-US" sz="2400" dirty="0" err="1">
                <a:ea typeface="Calibri"/>
                <a:cs typeface="Calibri"/>
              </a:rPr>
              <a:t>změny</a:t>
            </a:r>
            <a:endParaRPr lang="en-US" sz="24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153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36C60ABE-5A7A-5885-7919-574DE0DA0F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11242" y="1378096"/>
            <a:ext cx="8078617" cy="35014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19F579E-4443-BC86-10FC-455233C5F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ea typeface="Calibri Light"/>
                <a:cs typeface="Calibri Light"/>
              </a:rPr>
              <a:t>Struktura</a:t>
            </a:r>
            <a:r>
              <a:rPr lang="en-US">
                <a:ea typeface="Calibri Light"/>
                <a:cs typeface="Calibri Light"/>
              </a:rPr>
              <a:t> Class </a:t>
            </a:r>
            <a:r>
              <a:rPr lang="en-US" err="1">
                <a:ea typeface="Calibri Light"/>
                <a:cs typeface="Calibri Light"/>
              </a:rPr>
              <a:t>Adapteru</a:t>
            </a:r>
            <a:endParaRPr lang="en-US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3B5A82-7AC3-A476-EFF1-E1053EB9A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ea typeface="Calibri"/>
                <a:cs typeface="Calibri"/>
              </a:rPr>
              <a:t>Target: </a:t>
            </a:r>
            <a:r>
              <a:rPr lang="en-US" sz="2400" dirty="0" err="1">
                <a:ea typeface="Calibri"/>
                <a:cs typeface="Calibri"/>
              </a:rPr>
              <a:t>iface</a:t>
            </a:r>
            <a:endParaRPr lang="en-US" sz="2400" dirty="0">
              <a:ea typeface="Calibri"/>
              <a:cs typeface="Calibri"/>
            </a:endParaRPr>
          </a:p>
          <a:p>
            <a:r>
              <a:rPr lang="en-US" sz="2400" dirty="0">
                <a:ea typeface="Calibri"/>
                <a:cs typeface="Calibri"/>
              </a:rPr>
              <a:t>Client: </a:t>
            </a:r>
            <a:r>
              <a:rPr lang="en-US" sz="2400" dirty="0" err="1">
                <a:ea typeface="Calibri"/>
                <a:cs typeface="Calibri"/>
              </a:rPr>
              <a:t>využívá</a:t>
            </a:r>
            <a:r>
              <a:rPr lang="en-US" sz="2400" dirty="0">
                <a:ea typeface="Calibri"/>
                <a:cs typeface="Calibri"/>
              </a:rPr>
              <a:t> </a:t>
            </a:r>
            <a:r>
              <a:rPr lang="en-US" sz="2400" dirty="0" err="1">
                <a:ea typeface="Calibri"/>
                <a:cs typeface="Calibri"/>
              </a:rPr>
              <a:t>objekty</a:t>
            </a:r>
            <a:br>
              <a:rPr lang="en-US" sz="2400" dirty="0">
                <a:ea typeface="Calibri"/>
                <a:cs typeface="Calibri"/>
              </a:rPr>
            </a:br>
            <a:r>
              <a:rPr lang="en-US" sz="2400" dirty="0" err="1">
                <a:ea typeface="Calibri"/>
                <a:cs typeface="Calibri"/>
              </a:rPr>
              <a:t>splňující</a:t>
            </a:r>
            <a:r>
              <a:rPr lang="en-US" sz="2400" dirty="0">
                <a:ea typeface="Calibri"/>
                <a:cs typeface="Calibri"/>
              </a:rPr>
              <a:t> Target </a:t>
            </a:r>
            <a:r>
              <a:rPr lang="en-US" sz="2400" dirty="0" err="1">
                <a:ea typeface="Calibri"/>
                <a:cs typeface="Calibri"/>
              </a:rPr>
              <a:t>iface</a:t>
            </a:r>
            <a:endParaRPr lang="en-US" sz="2400" dirty="0">
              <a:ea typeface="Calibri"/>
              <a:cs typeface="Calibri"/>
            </a:endParaRPr>
          </a:p>
          <a:p>
            <a:r>
              <a:rPr lang="en-US" sz="2400" dirty="0" err="1">
                <a:ea typeface="Calibri"/>
                <a:cs typeface="Calibri"/>
              </a:rPr>
              <a:t>Adaptee</a:t>
            </a:r>
            <a:r>
              <a:rPr lang="en-US" sz="2400" dirty="0">
                <a:ea typeface="Calibri"/>
                <a:cs typeface="Calibri"/>
              </a:rPr>
              <a:t>: </a:t>
            </a:r>
            <a:r>
              <a:rPr lang="en-US" sz="2400" dirty="0" err="1">
                <a:ea typeface="Calibri"/>
                <a:cs typeface="Calibri"/>
              </a:rPr>
              <a:t>implementuje</a:t>
            </a:r>
            <a:r>
              <a:rPr lang="en-US" sz="2400" dirty="0">
                <a:ea typeface="Calibri"/>
                <a:cs typeface="Calibri"/>
              </a:rPr>
              <a:t> </a:t>
            </a:r>
            <a:r>
              <a:rPr lang="en-US" sz="2400" dirty="0" err="1">
                <a:ea typeface="Calibri"/>
                <a:cs typeface="Calibri"/>
              </a:rPr>
              <a:t>dobré</a:t>
            </a:r>
            <a:r>
              <a:rPr lang="en-US" sz="2400" dirty="0">
                <a:ea typeface="Calibri"/>
                <a:cs typeface="Calibri"/>
              </a:rPr>
              <a:t> </a:t>
            </a:r>
            <a:r>
              <a:rPr lang="en-US" sz="2400" dirty="0" err="1">
                <a:ea typeface="Calibri"/>
                <a:cs typeface="Calibri"/>
              </a:rPr>
              <a:t>věci</a:t>
            </a:r>
            <a:r>
              <a:rPr lang="en-US" sz="2400" dirty="0">
                <a:ea typeface="Calibri"/>
                <a:cs typeface="Calibri"/>
              </a:rPr>
              <a:t> se </a:t>
            </a:r>
            <a:r>
              <a:rPr lang="en-US" sz="2400" dirty="0" err="1">
                <a:ea typeface="Calibri"/>
                <a:cs typeface="Calibri"/>
              </a:rPr>
              <a:t>špatným</a:t>
            </a:r>
            <a:r>
              <a:rPr lang="en-US" sz="2400" dirty="0">
                <a:ea typeface="Calibri"/>
                <a:cs typeface="Calibri"/>
              </a:rPr>
              <a:t> </a:t>
            </a:r>
            <a:r>
              <a:rPr lang="en-US" sz="2400" dirty="0" err="1">
                <a:ea typeface="Calibri"/>
                <a:cs typeface="Calibri"/>
              </a:rPr>
              <a:t>ifacem</a:t>
            </a:r>
            <a:endParaRPr lang="en-US" sz="2400" dirty="0">
              <a:ea typeface="Calibri"/>
              <a:cs typeface="Calibri"/>
            </a:endParaRPr>
          </a:p>
          <a:p>
            <a:r>
              <a:rPr lang="en-US" sz="2400" dirty="0">
                <a:ea typeface="Calibri"/>
                <a:cs typeface="Calibri"/>
              </a:rPr>
              <a:t>Adapter: </a:t>
            </a:r>
            <a:r>
              <a:rPr lang="en-US" sz="2400" dirty="0" err="1">
                <a:ea typeface="Calibri"/>
                <a:cs typeface="Calibri"/>
              </a:rPr>
              <a:t>adaptuje</a:t>
            </a:r>
            <a:r>
              <a:rPr lang="en-US" sz="2400" dirty="0">
                <a:ea typeface="Calibri"/>
                <a:cs typeface="Calibri"/>
              </a:rPr>
              <a:t> </a:t>
            </a:r>
            <a:r>
              <a:rPr lang="en-US" sz="2400" dirty="0" err="1">
                <a:ea typeface="Calibri"/>
                <a:cs typeface="Calibri"/>
              </a:rPr>
              <a:t>Adaptee</a:t>
            </a:r>
            <a:r>
              <a:rPr lang="en-US" sz="2400" dirty="0">
                <a:ea typeface="Calibri"/>
                <a:cs typeface="Calibri"/>
              </a:rPr>
              <a:t> </a:t>
            </a:r>
            <a:r>
              <a:rPr lang="en-US" sz="2400" dirty="0" err="1">
                <a:ea typeface="Calibri"/>
                <a:cs typeface="Calibri"/>
              </a:rPr>
              <a:t>na</a:t>
            </a:r>
            <a:r>
              <a:rPr lang="en-US" sz="2400" dirty="0">
                <a:ea typeface="Calibri"/>
                <a:cs typeface="Calibri"/>
              </a:rPr>
              <a:t> Target</a:t>
            </a:r>
          </a:p>
          <a:p>
            <a:r>
              <a:rPr lang="en-US" sz="2400" dirty="0">
                <a:ea typeface="Calibri"/>
                <a:cs typeface="Calibri"/>
              </a:rPr>
              <a:t>Adapter </a:t>
            </a:r>
            <a:r>
              <a:rPr lang="en-US" sz="2400" dirty="0" err="1">
                <a:ea typeface="Calibri"/>
                <a:cs typeface="Calibri"/>
              </a:rPr>
              <a:t>dědí</a:t>
            </a:r>
            <a:r>
              <a:rPr lang="en-US" sz="2400" dirty="0">
                <a:ea typeface="Calibri"/>
                <a:cs typeface="Calibri"/>
              </a:rPr>
              <a:t>: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err="1">
                <a:ea typeface="Calibri"/>
                <a:cs typeface="Calibri"/>
              </a:rPr>
              <a:t>Veřejně</a:t>
            </a:r>
            <a:r>
              <a:rPr lang="en-US" sz="2000" dirty="0">
                <a:ea typeface="Calibri"/>
                <a:cs typeface="Calibri"/>
              </a:rPr>
              <a:t> Target - "is a"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2000" dirty="0" err="1">
                <a:ea typeface="Calibri"/>
                <a:cs typeface="Calibri"/>
              </a:rPr>
              <a:t>Privátně</a:t>
            </a:r>
            <a:r>
              <a:rPr lang="en-US" sz="2000" dirty="0">
                <a:ea typeface="Calibri"/>
                <a:cs typeface="Calibri"/>
              </a:rPr>
              <a:t> </a:t>
            </a:r>
            <a:r>
              <a:rPr lang="en-US" sz="2000" dirty="0" err="1">
                <a:ea typeface="Calibri"/>
                <a:cs typeface="Calibri"/>
              </a:rPr>
              <a:t>Adaptee</a:t>
            </a:r>
            <a:r>
              <a:rPr lang="en-US" sz="2000" dirty="0">
                <a:ea typeface="Calibri"/>
                <a:cs typeface="Calibri"/>
              </a:rPr>
              <a:t> - "is implemented in terms of"</a:t>
            </a:r>
          </a:p>
        </p:txBody>
      </p:sp>
    </p:spTree>
    <p:extLst>
      <p:ext uri="{BB962C8B-B14F-4D97-AF65-F5344CB8AC3E}">
        <p14:creationId xmlns:p14="http://schemas.microsoft.com/office/powerpoint/2010/main" val="1344379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B219B71-B6B6-B09A-2593-0838849749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63162" y="2006700"/>
            <a:ext cx="7549544" cy="42732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09EE623-784F-A79A-DCEF-27FA9EA3A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ea typeface="Calibri Light"/>
                <a:cs typeface="Calibri Light"/>
              </a:rPr>
              <a:t>Vyřešeno</a:t>
            </a:r>
            <a:r>
              <a:rPr lang="en-US">
                <a:ea typeface="Calibri Light"/>
                <a:cs typeface="Calibri Light"/>
              </a:rPr>
              <a:t> Object </a:t>
            </a:r>
            <a:r>
              <a:rPr lang="en-US" err="1">
                <a:ea typeface="Calibri Light"/>
                <a:cs typeface="Calibri Light"/>
              </a:rPr>
              <a:t>Adapterem</a:t>
            </a:r>
            <a:endParaRPr lang="en-US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7FD61-0454-20E8-0DDC-1A6DCBE5D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2304"/>
            <a:ext cx="409687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err="1">
                <a:latin typeface="Courier New"/>
                <a:ea typeface="Calibri"/>
                <a:cs typeface="Calibri"/>
              </a:rPr>
              <a:t>RedParrot</a:t>
            </a:r>
            <a:r>
              <a:rPr lang="en-US" sz="2000" dirty="0">
                <a:latin typeface="Courier New"/>
                <a:ea typeface="Calibri"/>
                <a:cs typeface="Calibri"/>
              </a:rPr>
              <a:t> </a:t>
            </a:r>
            <a:r>
              <a:rPr lang="en-US" sz="2000" err="1">
                <a:latin typeface="Courier New"/>
                <a:ea typeface="Calibri"/>
                <a:cs typeface="Calibri"/>
              </a:rPr>
              <a:t>rp</a:t>
            </a:r>
            <a:r>
              <a:rPr lang="en-US" sz="2000" dirty="0">
                <a:latin typeface="Courier New"/>
                <a:ea typeface="Calibri"/>
                <a:cs typeface="Calibri"/>
              </a:rPr>
              <a:t>;</a:t>
            </a:r>
            <a:br>
              <a:rPr lang="en-US" sz="2000" dirty="0">
                <a:latin typeface="Courier New"/>
                <a:ea typeface="Calibri"/>
                <a:cs typeface="Calibri"/>
              </a:rPr>
            </a:br>
            <a:r>
              <a:rPr lang="en-US" sz="2000" err="1">
                <a:latin typeface="Courier New"/>
                <a:ea typeface="Calibri"/>
                <a:cs typeface="Calibri"/>
              </a:rPr>
              <a:t>ParrotAdapter</a:t>
            </a:r>
            <a:r>
              <a:rPr lang="en-US" sz="2000" dirty="0">
                <a:latin typeface="Courier New"/>
                <a:ea typeface="Calibri"/>
                <a:cs typeface="Calibri"/>
              </a:rPr>
              <a:t> pa(&amp;</a:t>
            </a:r>
            <a:r>
              <a:rPr lang="en-US" sz="2000" err="1">
                <a:latin typeface="Courier New"/>
                <a:ea typeface="Calibri"/>
                <a:cs typeface="Calibri"/>
              </a:rPr>
              <a:t>rp</a:t>
            </a:r>
            <a:r>
              <a:rPr lang="en-US" sz="2000" dirty="0">
                <a:latin typeface="Courier New"/>
                <a:ea typeface="Calibri"/>
                <a:cs typeface="Calibri"/>
              </a:rPr>
              <a:t>);</a:t>
            </a:r>
            <a:endParaRPr lang="en-US" sz="2000">
              <a:latin typeface="Courier New"/>
              <a:cs typeface="Courier New"/>
            </a:endParaRPr>
          </a:p>
          <a:p>
            <a:pPr marL="0" indent="0">
              <a:buNone/>
            </a:pPr>
            <a:br>
              <a:rPr lang="en-US" sz="2000" dirty="0">
                <a:latin typeface="Courier New"/>
                <a:ea typeface="Calibri"/>
                <a:cs typeface="Calibri"/>
              </a:rPr>
            </a:br>
            <a:r>
              <a:rPr lang="en-US" sz="2000" err="1">
                <a:latin typeface="Courier New"/>
                <a:ea typeface="Calibri"/>
                <a:cs typeface="Calibri"/>
              </a:rPr>
              <a:t>myAnimals.push_back</a:t>
            </a:r>
            <a:r>
              <a:rPr lang="en-US" sz="2000" dirty="0">
                <a:latin typeface="Courier New"/>
                <a:ea typeface="Calibri"/>
                <a:cs typeface="Calibri"/>
              </a:rPr>
              <a:t>(&amp;pa);</a:t>
            </a:r>
          </a:p>
          <a:p>
            <a:pPr marL="0" indent="0">
              <a:buNone/>
            </a:pPr>
            <a:endParaRPr lang="en-US" sz="2400" dirty="0">
              <a:ea typeface="Calibri"/>
              <a:cs typeface="Calibri"/>
            </a:endParaRPr>
          </a:p>
          <a:p>
            <a:pPr>
              <a:buFont typeface="Arial"/>
              <a:buChar char="•"/>
            </a:pPr>
            <a:r>
              <a:rPr lang="en-US" dirty="0" err="1">
                <a:ea typeface="Calibri"/>
                <a:cs typeface="Calibri"/>
              </a:rPr>
              <a:t>Konstruktor</a:t>
            </a:r>
            <a:r>
              <a:rPr lang="en-US" dirty="0">
                <a:ea typeface="Calibri"/>
                <a:cs typeface="Calibri"/>
              </a:rPr>
              <a:t> </a:t>
            </a:r>
            <a:r>
              <a:rPr lang="en-US" dirty="0" err="1">
                <a:ea typeface="Calibri"/>
                <a:cs typeface="Calibri"/>
              </a:rPr>
              <a:t>Adapteru</a:t>
            </a:r>
            <a:br>
              <a:rPr lang="en-US" dirty="0">
                <a:ea typeface="Calibri"/>
                <a:cs typeface="Calibri"/>
              </a:rPr>
            </a:br>
            <a:r>
              <a:rPr lang="en-US" dirty="0" err="1">
                <a:ea typeface="Calibri"/>
                <a:cs typeface="Calibri"/>
              </a:rPr>
              <a:t>bere</a:t>
            </a:r>
            <a:r>
              <a:rPr lang="en-US" dirty="0">
                <a:ea typeface="Calibri"/>
                <a:cs typeface="Calibri"/>
              </a:rPr>
              <a:t> </a:t>
            </a:r>
            <a:r>
              <a:rPr lang="en-US" dirty="0" err="1">
                <a:ea typeface="Calibri"/>
                <a:cs typeface="Calibri"/>
              </a:rPr>
              <a:t>instanci</a:t>
            </a:r>
            <a:r>
              <a:rPr lang="en-US" dirty="0">
                <a:ea typeface="Calibri"/>
                <a:cs typeface="Calibri"/>
              </a:rPr>
              <a:t> </a:t>
            </a:r>
            <a:r>
              <a:rPr lang="en-US" dirty="0" err="1">
                <a:ea typeface="Calibri"/>
                <a:cs typeface="Calibri"/>
              </a:rPr>
              <a:t>Papouška</a:t>
            </a:r>
            <a:endParaRPr lang="en-US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9817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3FBF8F2C-F5FF-848C-3230-6FF1F159D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32213" y="1432868"/>
            <a:ext cx="9798422" cy="41446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3D3A56-FE48-7A33-189B-DDE3E5A70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ea typeface="Calibri Light"/>
                <a:cs typeface="Calibri Light"/>
              </a:rPr>
              <a:t>Struktura</a:t>
            </a:r>
            <a:r>
              <a:rPr lang="en-US">
                <a:ea typeface="Calibri Light"/>
                <a:cs typeface="Calibri Light"/>
              </a:rPr>
              <a:t> Object </a:t>
            </a:r>
            <a:r>
              <a:rPr lang="en-US" err="1">
                <a:ea typeface="Calibri Light"/>
                <a:cs typeface="Calibri Light"/>
              </a:rPr>
              <a:t>Adapteru</a:t>
            </a:r>
            <a:endParaRPr lang="en-US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657678-C0D9-550C-7979-BBD3B64526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785" y="4846845"/>
            <a:ext cx="6461370" cy="144010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err="1">
                <a:ea typeface="Calibri"/>
                <a:cs typeface="Calibri"/>
              </a:rPr>
              <a:t>Vztahy</a:t>
            </a:r>
            <a:r>
              <a:rPr lang="en-US" dirty="0">
                <a:ea typeface="Calibri"/>
                <a:cs typeface="Calibri"/>
              </a:rPr>
              <a:t> </a:t>
            </a:r>
            <a:r>
              <a:rPr lang="en-US" err="1">
                <a:ea typeface="Calibri"/>
                <a:cs typeface="Calibri"/>
              </a:rPr>
              <a:t>Adapteru</a:t>
            </a:r>
            <a:r>
              <a:rPr lang="en-US">
                <a:ea typeface="Calibri"/>
                <a:cs typeface="Calibri"/>
              </a:rPr>
              <a:t>: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 err="1">
                <a:ea typeface="Calibri"/>
                <a:cs typeface="Calibri"/>
              </a:rPr>
              <a:t>Veřejně</a:t>
            </a:r>
            <a:r>
              <a:rPr lang="en-US" dirty="0">
                <a:ea typeface="Calibri"/>
                <a:cs typeface="Calibri"/>
              </a:rPr>
              <a:t> </a:t>
            </a:r>
            <a:r>
              <a:rPr lang="en-US" dirty="0" err="1">
                <a:ea typeface="Calibri"/>
                <a:cs typeface="Calibri"/>
              </a:rPr>
              <a:t>dědí</a:t>
            </a:r>
            <a:r>
              <a:rPr lang="en-US" dirty="0">
                <a:ea typeface="Calibri"/>
                <a:cs typeface="Calibri"/>
              </a:rPr>
              <a:t> od </a:t>
            </a:r>
            <a:r>
              <a:rPr lang="en-US" dirty="0" err="1">
                <a:ea typeface="Calibri"/>
                <a:cs typeface="Calibri"/>
              </a:rPr>
              <a:t>Targetu</a:t>
            </a:r>
            <a:r>
              <a:rPr lang="en-US" dirty="0">
                <a:ea typeface="Calibri"/>
                <a:cs typeface="Calibri"/>
              </a:rPr>
              <a:t> - "is a"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 err="1">
                <a:ea typeface="Calibri"/>
                <a:cs typeface="Calibri"/>
              </a:rPr>
              <a:t>Privátně</a:t>
            </a:r>
            <a:r>
              <a:rPr lang="en-US" dirty="0">
                <a:ea typeface="Calibri"/>
                <a:cs typeface="Calibri"/>
              </a:rPr>
              <a:t> </a:t>
            </a:r>
            <a:r>
              <a:rPr lang="en-US" dirty="0" err="1">
                <a:ea typeface="Calibri"/>
                <a:cs typeface="Calibri"/>
              </a:rPr>
              <a:t>obsahuje</a:t>
            </a:r>
            <a:r>
              <a:rPr lang="en-US" dirty="0">
                <a:ea typeface="Calibri"/>
                <a:cs typeface="Calibri"/>
              </a:rPr>
              <a:t> </a:t>
            </a:r>
            <a:r>
              <a:rPr lang="en-US" dirty="0" err="1">
                <a:ea typeface="Calibri"/>
                <a:cs typeface="Calibri"/>
              </a:rPr>
              <a:t>instanci</a:t>
            </a:r>
            <a:r>
              <a:rPr lang="en-US" dirty="0">
                <a:ea typeface="Calibri"/>
                <a:cs typeface="Calibri"/>
              </a:rPr>
              <a:t> </a:t>
            </a:r>
            <a:r>
              <a:rPr lang="en-US" dirty="0" err="1">
                <a:ea typeface="Calibri"/>
                <a:cs typeface="Calibri"/>
              </a:rPr>
              <a:t>Adaptee</a:t>
            </a:r>
            <a:r>
              <a:rPr lang="en-US" dirty="0">
                <a:ea typeface="Calibri"/>
                <a:cs typeface="Calibri"/>
              </a:rPr>
              <a:t> - "has a"</a:t>
            </a:r>
          </a:p>
          <a:p>
            <a:endParaRPr lang="en-US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9903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EEBCD-713F-85B0-83DD-ED8EBAFAC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Class vs Object Adapter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CB554B-372F-1816-48B0-A94C33D4F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57240"/>
            <a:ext cx="5258791" cy="504326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3200" dirty="0">
                <a:cs typeface="Calibri"/>
              </a:rPr>
              <a:t>Class Adapter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FBA6C20-819E-7195-1222-27188ADA628E}"/>
              </a:ext>
            </a:extLst>
          </p:cNvPr>
          <p:cNvSpPr txBox="1">
            <a:spLocks/>
          </p:cNvSpPr>
          <p:nvPr/>
        </p:nvSpPr>
        <p:spPr>
          <a:xfrm>
            <a:off x="834292" y="2319948"/>
            <a:ext cx="5258791" cy="5043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ea typeface="+mn-lt"/>
                <a:cs typeface="+mn-lt"/>
              </a:rPr>
              <a:t>Dědí</a:t>
            </a:r>
            <a:r>
              <a:rPr lang="en-US" dirty="0">
                <a:ea typeface="+mn-lt"/>
                <a:cs typeface="+mn-lt"/>
              </a:rPr>
              <a:t> od </a:t>
            </a:r>
            <a:r>
              <a:rPr lang="en-US" dirty="0" err="1">
                <a:ea typeface="+mn-lt"/>
                <a:cs typeface="+mn-lt"/>
              </a:rPr>
              <a:t>Adaptee</a:t>
            </a:r>
            <a:endParaRPr lang="en-US" dirty="0" err="1">
              <a:cs typeface="Calibri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AD60E9A-4E67-CAD8-0BD9-630BAD7C8ED9}"/>
              </a:ext>
            </a:extLst>
          </p:cNvPr>
          <p:cNvSpPr txBox="1">
            <a:spLocks/>
          </p:cNvSpPr>
          <p:nvPr/>
        </p:nvSpPr>
        <p:spPr>
          <a:xfrm>
            <a:off x="834292" y="2827948"/>
            <a:ext cx="5258791" cy="5043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ea typeface="+mn-lt"/>
                <a:cs typeface="+mn-lt"/>
              </a:rPr>
              <a:t>Volá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metodu</a:t>
            </a:r>
            <a:r>
              <a:rPr lang="en-US" dirty="0">
                <a:ea typeface="+mn-lt"/>
                <a:cs typeface="+mn-lt"/>
              </a:rPr>
              <a:t> od </a:t>
            </a:r>
            <a:r>
              <a:rPr lang="en-US" dirty="0" err="1">
                <a:ea typeface="+mn-lt"/>
                <a:cs typeface="+mn-lt"/>
              </a:rPr>
              <a:t>Adapee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přímo</a:t>
            </a:r>
            <a:endParaRPr lang="en-US" dirty="0" err="1">
              <a:cs typeface="Calibri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9D009D8-BC4B-5E6E-A247-E098C4FAE4CE}"/>
              </a:ext>
            </a:extLst>
          </p:cNvPr>
          <p:cNvSpPr txBox="1">
            <a:spLocks/>
          </p:cNvSpPr>
          <p:nvPr/>
        </p:nvSpPr>
        <p:spPr>
          <a:xfrm>
            <a:off x="834292" y="3335948"/>
            <a:ext cx="5258791" cy="5043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ea typeface="+mn-lt"/>
                <a:cs typeface="+mn-lt"/>
              </a:rPr>
              <a:t>Adaptuje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jednu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třídu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FF79D93-BED4-0F15-9361-2D71BBB92CB9}"/>
              </a:ext>
            </a:extLst>
          </p:cNvPr>
          <p:cNvSpPr txBox="1">
            <a:spLocks/>
          </p:cNvSpPr>
          <p:nvPr/>
        </p:nvSpPr>
        <p:spPr>
          <a:xfrm>
            <a:off x="834292" y="3843948"/>
            <a:ext cx="5258791" cy="5043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cs typeface="Calibri"/>
              </a:rPr>
              <a:t>Možno</a:t>
            </a:r>
            <a:r>
              <a:rPr lang="en-US" dirty="0">
                <a:cs typeface="Calibri"/>
              </a:rPr>
              <a:t> </a:t>
            </a:r>
            <a:r>
              <a:rPr lang="en-US" dirty="0" err="1">
                <a:cs typeface="Calibri"/>
              </a:rPr>
              <a:t>overridovat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663119D-67AC-352C-94A3-6597D0B26500}"/>
              </a:ext>
            </a:extLst>
          </p:cNvPr>
          <p:cNvSpPr txBox="1">
            <a:spLocks/>
          </p:cNvSpPr>
          <p:nvPr/>
        </p:nvSpPr>
        <p:spPr>
          <a:xfrm>
            <a:off x="834292" y="4351948"/>
            <a:ext cx="5258791" cy="11588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ea typeface="+mn-lt"/>
                <a:cs typeface="+mn-lt"/>
              </a:rPr>
              <a:t>Často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nutná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podpora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vícenásobné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dědičnosti</a:t>
            </a:r>
            <a:r>
              <a:rPr lang="en-US" dirty="0">
                <a:ea typeface="+mn-lt"/>
                <a:cs typeface="+mn-lt"/>
              </a:rPr>
              <a:t> </a:t>
            </a:r>
            <a:endParaRPr lang="en-US" dirty="0">
              <a:cs typeface="Calibri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D43A0835-F8D0-6B80-ED7B-57F76C65ED5F}"/>
              </a:ext>
            </a:extLst>
          </p:cNvPr>
          <p:cNvSpPr txBox="1">
            <a:spLocks/>
          </p:cNvSpPr>
          <p:nvPr/>
        </p:nvSpPr>
        <p:spPr>
          <a:xfrm>
            <a:off x="6197600" y="1811948"/>
            <a:ext cx="5258791" cy="50432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cs typeface="Calibri"/>
              </a:rPr>
              <a:t>Object Adapter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10AF97A-9B53-17A0-9195-12B01F3A4D22}"/>
              </a:ext>
            </a:extLst>
          </p:cNvPr>
          <p:cNvSpPr txBox="1">
            <a:spLocks/>
          </p:cNvSpPr>
          <p:nvPr/>
        </p:nvSpPr>
        <p:spPr>
          <a:xfrm>
            <a:off x="6197600" y="2319948"/>
            <a:ext cx="5258791" cy="5043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a typeface="+mn-lt"/>
                <a:cs typeface="+mn-lt"/>
              </a:rPr>
              <a:t>Bere pointer </a:t>
            </a:r>
            <a:r>
              <a:rPr lang="en-US" dirty="0" err="1">
                <a:ea typeface="+mn-lt"/>
                <a:cs typeface="+mn-lt"/>
              </a:rPr>
              <a:t>na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Adaptee</a:t>
            </a:r>
            <a:r>
              <a:rPr lang="en-US" dirty="0">
                <a:ea typeface="+mn-lt"/>
                <a:cs typeface="+mn-lt"/>
              </a:rPr>
              <a:t> </a:t>
            </a:r>
            <a:endParaRPr lang="en-US" dirty="0">
              <a:cs typeface="Calibri"/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14045557-65B0-E86C-1150-5C421C30E233}"/>
              </a:ext>
            </a:extLst>
          </p:cNvPr>
          <p:cNvSpPr txBox="1">
            <a:spLocks/>
          </p:cNvSpPr>
          <p:nvPr/>
        </p:nvSpPr>
        <p:spPr>
          <a:xfrm>
            <a:off x="6197600" y="2827948"/>
            <a:ext cx="5258791" cy="5043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ea typeface="+mn-lt"/>
                <a:cs typeface="+mn-lt"/>
              </a:rPr>
              <a:t>Pointerová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indirekce</a:t>
            </a:r>
            <a:endParaRPr lang="en-US" dirty="0" err="1">
              <a:cs typeface="Calibri"/>
            </a:endParaRP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F4B92962-B6FA-7B6A-040C-23375B7E9703}"/>
              </a:ext>
            </a:extLst>
          </p:cNvPr>
          <p:cNvSpPr txBox="1">
            <a:spLocks/>
          </p:cNvSpPr>
          <p:nvPr/>
        </p:nvSpPr>
        <p:spPr>
          <a:xfrm>
            <a:off x="6197600" y="3335948"/>
            <a:ext cx="5258791" cy="5043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ea typeface="+mn-lt"/>
                <a:cs typeface="+mn-lt"/>
              </a:rPr>
              <a:t>Adaptuje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všechny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třídy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ifacu</a:t>
            </a:r>
            <a:endParaRPr lang="en-US" dirty="0" err="1">
              <a:cs typeface="Calibri"/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2781DCD0-8DBE-B46D-A944-C0B13400E620}"/>
              </a:ext>
            </a:extLst>
          </p:cNvPr>
          <p:cNvSpPr txBox="1">
            <a:spLocks/>
          </p:cNvSpPr>
          <p:nvPr/>
        </p:nvSpPr>
        <p:spPr>
          <a:xfrm>
            <a:off x="6197600" y="3843948"/>
            <a:ext cx="5258791" cy="5043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ea typeface="+mn-lt"/>
                <a:cs typeface="+mn-lt"/>
              </a:rPr>
              <a:t>Lepší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enkapsulace</a:t>
            </a:r>
            <a:endParaRPr lang="en-US" dirty="0" err="1">
              <a:cs typeface="Calibri"/>
            </a:endParaRP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83E724E4-6B00-E7E0-9CFC-B3A4812B2D6F}"/>
              </a:ext>
            </a:extLst>
          </p:cNvPr>
          <p:cNvSpPr txBox="1">
            <a:spLocks/>
          </p:cNvSpPr>
          <p:nvPr/>
        </p:nvSpPr>
        <p:spPr>
          <a:xfrm>
            <a:off x="6197600" y="4351948"/>
            <a:ext cx="5258791" cy="5043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a typeface="+mn-lt"/>
                <a:cs typeface="+mn-lt"/>
              </a:rPr>
              <a:t>Bez </a:t>
            </a:r>
            <a:r>
              <a:rPr lang="en-US" dirty="0" err="1">
                <a:ea typeface="+mn-lt"/>
                <a:cs typeface="+mn-lt"/>
              </a:rPr>
              <a:t>vícenásobné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dědičnosti</a:t>
            </a:r>
            <a:endParaRPr lang="en-US" dirty="0" err="1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1703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8" grpId="0"/>
      <p:bldP spid="10" grpId="0"/>
      <p:bldP spid="12" grpId="0"/>
      <p:bldP spid="14" grpId="0"/>
      <p:bldP spid="16" grpId="0"/>
      <p:bldP spid="18" grpId="0"/>
      <p:bldP spid="20" grpId="0"/>
      <p:bldP spid="22" grpId="0"/>
      <p:bldP spid="24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7768-F9D2-0BB0-1CF9-BBAFA46AA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Two-Way Adapter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226DC8-1796-F8F5-407D-4396351D13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>
                <a:cs typeface="Calibri"/>
              </a:rPr>
              <a:t>Letadloď</a:t>
            </a:r>
            <a:r>
              <a:rPr lang="en-US" dirty="0">
                <a:cs typeface="Calibri"/>
              </a:rPr>
              <a:t> (Seabird) </a:t>
            </a:r>
            <a:r>
              <a:rPr lang="en-US" dirty="0" err="1">
                <a:cs typeface="Calibri"/>
              </a:rPr>
              <a:t>dědí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veřejně</a:t>
            </a:r>
            <a:r>
              <a:rPr lang="en-US" dirty="0">
                <a:cs typeface="Calibri"/>
              </a:rPr>
              <a:t> od </a:t>
            </a:r>
            <a:r>
              <a:rPr lang="en-US" dirty="0" err="1">
                <a:cs typeface="Calibri"/>
              </a:rPr>
              <a:t>obou</a:t>
            </a:r>
            <a:endParaRPr lang="en-US" dirty="0">
              <a:cs typeface="Calibri" panose="020F0502020204030204"/>
            </a:endParaRPr>
          </a:p>
          <a:p>
            <a:r>
              <a:rPr lang="en-US" dirty="0" err="1">
                <a:cs typeface="Calibri"/>
              </a:rPr>
              <a:t>Letadloď</a:t>
            </a:r>
            <a:r>
              <a:rPr lang="en-US" dirty="0">
                <a:cs typeface="Calibri"/>
              </a:rPr>
              <a:t> je </a:t>
            </a:r>
            <a:r>
              <a:rPr lang="en-US" dirty="0" err="1">
                <a:cs typeface="Calibri"/>
              </a:rPr>
              <a:t>letadlo</a:t>
            </a:r>
            <a:r>
              <a:rPr lang="en-US" dirty="0">
                <a:cs typeface="Calibri"/>
              </a:rPr>
              <a:t> a </a:t>
            </a:r>
            <a:r>
              <a:rPr lang="en-US" dirty="0" err="1">
                <a:cs typeface="Calibri"/>
              </a:rPr>
              <a:t>zároveň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loď</a:t>
            </a:r>
            <a:endParaRPr lang="en-US" dirty="0">
              <a:cs typeface="Calibri"/>
            </a:endParaRPr>
          </a:p>
          <a:p>
            <a:endParaRPr lang="en-US">
              <a:cs typeface="Calibri"/>
            </a:endParaRPr>
          </a:p>
          <a:p>
            <a:pPr marL="0" indent="0">
              <a:buNone/>
            </a:pPr>
            <a:endParaRPr lang="en-US" dirty="0">
              <a:ea typeface="Calibri"/>
              <a:cs typeface="Calibri"/>
            </a:endParaRPr>
          </a:p>
          <a:p>
            <a:r>
              <a:rPr lang="en-US" dirty="0" err="1">
                <a:cs typeface="Calibri"/>
              </a:rPr>
              <a:t>Obtížná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implementace</a:t>
            </a:r>
            <a:endParaRPr lang="en-US" dirty="0" err="1">
              <a:ea typeface="Calibri"/>
              <a:cs typeface="Calibri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45F11FE8-0878-7D96-C640-70732E071D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38790" y="2362603"/>
            <a:ext cx="497205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765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621</Words>
  <Application>Microsoft Office PowerPoint</Application>
  <PresentationFormat>Widescreen</PresentationFormat>
  <Paragraphs>116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Courier New</vt:lpstr>
      <vt:lpstr>office theme</vt:lpstr>
      <vt:lpstr>Adapter</vt:lpstr>
      <vt:lpstr>Růžový svět bez problémů</vt:lpstr>
      <vt:lpstr>Problém vyřešen bez Adapteru</vt:lpstr>
      <vt:lpstr>Vyřešeno Class Adapterem</vt:lpstr>
      <vt:lpstr>Struktura Class Adapteru</vt:lpstr>
      <vt:lpstr>Vyřešeno Object Adapterem</vt:lpstr>
      <vt:lpstr>Struktura Object Adapteru</vt:lpstr>
      <vt:lpstr>Class vs Object Adapter</vt:lpstr>
      <vt:lpstr>Two-Way Adapter</vt:lpstr>
      <vt:lpstr>Pluggable Adapter</vt:lpstr>
      <vt:lpstr>Plusy a mínusy</vt:lpstr>
      <vt:lpstr>Podobné vzory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Filip O Zavoral</cp:lastModifiedBy>
  <cp:revision>325</cp:revision>
  <dcterms:created xsi:type="dcterms:W3CDTF">2024-03-13T16:13:21Z</dcterms:created>
  <dcterms:modified xsi:type="dcterms:W3CDTF">2025-02-19T21:21:14Z</dcterms:modified>
</cp:coreProperties>
</file>