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69" r:id="rId12"/>
    <p:sldId id="270" r:id="rId13"/>
    <p:sldId id="267" r:id="rId14"/>
    <p:sldId id="271" r:id="rId15"/>
    <p:sldId id="264" r:id="rId16"/>
    <p:sldId id="272" r:id="rId17"/>
    <p:sldId id="273" r:id="rId18"/>
    <p:sldId id="265" r:id="rId19"/>
    <p:sldId id="274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10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BABD8-367A-0CDB-D06C-039638B1D1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4F64A4-FDD1-271C-35E8-16870FED7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298FD-2094-FCDC-C804-18576DC50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E19BD-7CDF-5D37-9F19-06F2A5E01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E922-82DE-1A9F-8A02-3301D6C14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906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6764-D099-BA90-2E26-B8990030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8BA1E7-65CA-59AC-3FCF-1E6A0DB2D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EF60A-C813-336A-8042-0E6C6F09D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1FBC4-313D-6401-AC55-20C8714B7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B5355-DC11-C0DE-DD81-DEEEC14B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29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0DB63F-463B-DD54-573D-055869BC32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F455E5-C3B5-9A51-0FE5-22F38F89B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1E9A2-3A81-75BB-9C2E-85C889DC1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B13EA1-97C6-E766-26A2-3D0F198DD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6CB18-D92C-7B26-24F3-91336DB30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11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E0DC7-CD7B-F6C2-B90C-9EE0A34EF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A9F6B-8EDC-A037-1574-0D6A878DB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24FC2-20A0-67C5-4591-9DC915062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39C27-BE43-3509-476B-B785E496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80A91-4C92-FCAE-76DE-CA641903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94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337E-38D5-67AE-B3C7-8936E6786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A0325-B2CB-EA49-8006-76B64655B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02AD6-38A6-2E3C-1AFC-56AF4A6CA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9B1CA-EB39-B152-6CDF-813B44704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A2FAB-B038-D927-D38D-36B66366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916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3255D-DE9B-C8DE-1813-A156110D5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621-DFE8-6976-F76B-38A4C67517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3F9EC7-FF11-0F32-6662-51B726B571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69159-E484-E30E-44A0-02E9C9EFB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F2EA9B-0714-CEA8-A060-B82EC4949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1FC063-49B8-5EA2-55BF-04E52CF1F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892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6AE2B-6200-2438-B883-42335FE27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83CA2-899B-0345-4289-FFF8A9A20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A19EA-4E33-A108-365D-87D7228F2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651F9-B8E4-A0B3-2856-385C60D31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1467B6-BB6E-0509-473C-3D9D80CFF4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DAF34F-82E6-E0BF-9E00-43B0BD42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EC08EC-8F9C-FAAA-FF84-1E97FD9D0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B7140F-A954-76CF-0560-22CDD11FE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991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A644E-E362-2C18-C463-6E9791632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E89704-2A0F-D57A-56A8-A7CA99AD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09357-8C95-35E9-64E1-EE4A82CD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71FBE-46F4-5307-9531-5760F68FD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42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25F2AC-651C-05B9-D00C-E55BC939A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D132FE-923E-58B2-4E0F-5C5092D7A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86743-D52C-241B-0B30-DAF21B205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15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4F9F8-E50B-11DC-19ED-C0F1E1A8D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66CD6-98A9-09B5-822F-133E07078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BA784-77D3-5149-B81F-EFDD9937E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941DA5-71F4-8868-D259-6053AA2D8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B6FD5-50BC-3280-2068-DFF8D8EEA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06DCD-C612-F9A2-653F-FE036495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06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BA84B-E93C-95BC-E5A6-C2373345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B3503F-F41F-9CA0-AC63-AC5DF0076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63132-6B9C-6AF2-857D-D93BD7003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A85206-02B0-9337-80E1-F9D41B75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260DC-8D91-39C6-727B-D4CAE5131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13A1F-3795-652B-F609-2069A6802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02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871A06-4521-8D14-2EDC-6DBE180D6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C2D83A-D63B-A56E-DA3E-ADAC8FF07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D67B7-C582-600E-DA86-FD8888A1A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8E81DC-3E5B-459B-867B-94CB92CD64AB}" type="datetimeFigureOut">
              <a:rPr lang="cs-CZ" smtClean="0"/>
              <a:t>10.04.25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E2D3F-E047-C5C0-1BF6-B792B87E6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9C815-2749-F431-34E9-D557A58E4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76D96B-5DD0-497A-B429-D579C2C6F5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526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D9D36D6-2AC5-46A1-A849-4C82D5264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69688F-B170-6529-2579-4BE4948DB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6915" y="0"/>
            <a:ext cx="7079656" cy="3708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Builder Design Pattern</a:t>
            </a:r>
            <a:endParaRPr lang="cs-CZ" dirty="0"/>
          </a:p>
        </p:txBody>
      </p:sp>
      <p:pic>
        <p:nvPicPr>
          <p:cNvPr id="7" name="Picture 6" descr="A toy character wearing a yellow helmet and blue overalls&#10;&#10;AI-generated content may be incorrect.">
            <a:extLst>
              <a:ext uri="{FF2B5EF4-FFF2-40B4-BE49-F238E27FC236}">
                <a16:creationId xmlns:a16="http://schemas.microsoft.com/office/drawing/2014/main" id="{A42F19A8-D8AB-1985-67E8-CA784D3F2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2" y="0"/>
            <a:ext cx="428625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41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E6AC2-722C-1F60-C31C-B8340745E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63" y="355293"/>
            <a:ext cx="10515600" cy="1325563"/>
          </a:xfrm>
        </p:spPr>
        <p:txBody>
          <a:bodyPr/>
          <a:lstStyle/>
          <a:p>
            <a:r>
              <a:rPr lang="en-US" sz="4400" dirty="0" err="1">
                <a:solidFill>
                  <a:srgbClr val="2B91AF"/>
                </a:solidFill>
                <a:latin typeface="+mn-lt"/>
              </a:rPr>
              <a:t>ComputerBuilder</a:t>
            </a:r>
            <a:r>
              <a:rPr lang="en-US" dirty="0" err="1">
                <a:solidFill>
                  <a:srgbClr val="2B91AF"/>
                </a:solidFill>
                <a:latin typeface="+mn-lt"/>
              </a:rPr>
              <a:t>.</a:t>
            </a:r>
            <a:r>
              <a:rPr lang="en-US" sz="4400" dirty="0" err="1">
                <a:latin typeface="+mn-lt"/>
              </a:rPr>
              <a:t>GetResult</a:t>
            </a:r>
            <a:r>
              <a:rPr lang="en-US" sz="4400" dirty="0"/>
              <a:t>() 1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C3E034-6D52-38D0-FB73-9E6258CC926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53063" y="1889378"/>
            <a:ext cx="11461956" cy="47277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cs-CZ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: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pc;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BuildComponentCPU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 err="1">
                <a:latin typeface="Consolas" panose="020B0609020204030204" pitchFamily="49" charset="0"/>
              </a:rPr>
              <a:t>.pc.cpu</a:t>
            </a:r>
            <a:r>
              <a:rPr lang="en-US" sz="2000" dirty="0">
                <a:latin typeface="Consolas" panose="020B0609020204030204" pitchFamily="49" charset="0"/>
              </a:rPr>
              <a:t> =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return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return </a:t>
            </a:r>
            <a:r>
              <a:rPr lang="en-US" sz="20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 err="1">
                <a:latin typeface="Consolas" panose="020B0609020204030204" pitchFamily="49" charset="0"/>
              </a:rPr>
              <a:t>.pc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35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284C57-074B-538D-406F-2BCEA1E59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CD592-F358-73BB-76BF-31F36C13B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63" y="355293"/>
            <a:ext cx="10515600" cy="1325563"/>
          </a:xfrm>
        </p:spPr>
        <p:txBody>
          <a:bodyPr/>
          <a:lstStyle/>
          <a:p>
            <a:r>
              <a:rPr lang="en-US" sz="4400" dirty="0" err="1">
                <a:solidFill>
                  <a:srgbClr val="2B91AF"/>
                </a:solidFill>
                <a:latin typeface="+mn-lt"/>
              </a:rPr>
              <a:t>ComputerBuilder</a:t>
            </a:r>
            <a:r>
              <a:rPr lang="en-US" dirty="0" err="1">
                <a:solidFill>
                  <a:srgbClr val="2B91AF"/>
                </a:solidFill>
                <a:latin typeface="+mn-lt"/>
              </a:rPr>
              <a:t>.</a:t>
            </a:r>
            <a:r>
              <a:rPr lang="en-US" sz="4400" dirty="0" err="1">
                <a:latin typeface="+mn-lt"/>
              </a:rPr>
              <a:t>GetResult</a:t>
            </a:r>
            <a:r>
              <a:rPr lang="en-US" sz="4400" dirty="0"/>
              <a:t>() 2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4B7B74-1E24-43C6-C682-036DED9F4AB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53063" y="1889378"/>
            <a:ext cx="11461956" cy="47277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cs-CZ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: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ComputerBuilder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BuildComponentCPU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 err="1">
                <a:latin typeface="Consolas" panose="020B0609020204030204" pitchFamily="49" charset="0"/>
              </a:rPr>
              <a:t>.cpu</a:t>
            </a:r>
            <a:r>
              <a:rPr lang="en-US" sz="2000" dirty="0">
                <a:latin typeface="Consolas" panose="020B0609020204030204" pitchFamily="49" charset="0"/>
              </a:rPr>
              <a:t> =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return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return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 err="1">
                <a:latin typeface="Consolas" panose="020B0609020204030204" pitchFamily="49" charset="0"/>
              </a:rPr>
              <a:t>.cpu</a:t>
            </a:r>
            <a:r>
              <a:rPr lang="en-US" sz="2000" dirty="0">
                <a:latin typeface="Consolas" panose="020B0609020204030204" pitchFamily="49" charset="0"/>
              </a:rPr>
              <a:t>, ...);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10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D7BD8-BCB4-D85B-0F4C-19AB4981E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63CB0-A3A7-E259-5D80-E120D8DF1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63" y="355293"/>
            <a:ext cx="10515600" cy="1325563"/>
          </a:xfrm>
        </p:spPr>
        <p:txBody>
          <a:bodyPr/>
          <a:lstStyle/>
          <a:p>
            <a:r>
              <a:rPr lang="en-US" sz="4400" dirty="0" err="1">
                <a:solidFill>
                  <a:srgbClr val="2B91AF"/>
                </a:solidFill>
                <a:latin typeface="+mn-lt"/>
              </a:rPr>
              <a:t>ComputerBuilder</a:t>
            </a:r>
            <a:r>
              <a:rPr lang="en-US" dirty="0" err="1">
                <a:solidFill>
                  <a:srgbClr val="2B91AF"/>
                </a:solidFill>
                <a:latin typeface="+mn-lt"/>
              </a:rPr>
              <a:t>.</a:t>
            </a:r>
            <a:r>
              <a:rPr lang="en-US" sz="4400" dirty="0" err="1">
                <a:latin typeface="+mn-lt"/>
              </a:rPr>
              <a:t>GetResult</a:t>
            </a:r>
            <a:r>
              <a:rPr lang="en-US" sz="4400" dirty="0"/>
              <a:t>() 3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1FB4A77-70E5-A901-FE21-BB87D9713BA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53063" y="1397765"/>
            <a:ext cx="11461956" cy="5209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cs-CZ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cpu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1600" dirty="0">
                <a:latin typeface="Consolas" panose="020B0609020204030204" pitchFamily="49" charset="0"/>
              </a:rPr>
              <a:t>(...);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sk-SK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cs-CZ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: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cpu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BuildComponentCPU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cpu</a:t>
            </a:r>
            <a:r>
              <a:rPr lang="en-US" sz="1600" dirty="0">
                <a:latin typeface="Consolas" panose="020B0609020204030204" pitchFamily="49" charset="0"/>
              </a:rPr>
              <a:t>)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{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	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>
                <a:latin typeface="Consolas" panose="020B0609020204030204" pitchFamily="49" charset="0"/>
              </a:rPr>
              <a:t>.cpu</a:t>
            </a:r>
            <a:r>
              <a:rPr lang="en-US" sz="1600" dirty="0">
                <a:latin typeface="Consolas" panose="020B0609020204030204" pitchFamily="49" charset="0"/>
              </a:rPr>
              <a:t> = </a:t>
            </a:r>
            <a:r>
              <a:rPr lang="en-US" sz="1600" dirty="0" err="1">
                <a:latin typeface="Consolas" panose="020B0609020204030204" pitchFamily="49" charset="0"/>
              </a:rPr>
              <a:t>cpu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	return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}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GetResult</a:t>
            </a:r>
            <a:r>
              <a:rPr lang="en-US" sz="1600" dirty="0">
                <a:latin typeface="Consolas" panose="020B0609020204030204" pitchFamily="49" charset="0"/>
              </a:rPr>
              <a:t>()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{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	return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1600" dirty="0"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>
                <a:latin typeface="Consolas" panose="020B0609020204030204" pitchFamily="49" charset="0"/>
              </a:rPr>
              <a:t>.cpu</a:t>
            </a:r>
            <a:r>
              <a:rPr lang="en-US" sz="1600" dirty="0">
                <a:latin typeface="Consolas" panose="020B0609020204030204" pitchFamily="49" charset="0"/>
              </a:rPr>
              <a:t>, ...);</a:t>
            </a:r>
          </a:p>
          <a:p>
            <a:pPr marL="914400" lvl="2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None/>
            </a:pPr>
            <a:r>
              <a:rPr lang="en-US" sz="16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latin typeface="Consolas" panose="020B0609020204030204" pitchFamily="49" charset="0"/>
              </a:rPr>
              <a:t>}</a:t>
            </a:r>
            <a:endParaRPr lang="sk-SK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38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98E5D-9BBA-D387-F572-2EB7E65E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solved?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90DE9B6-6D2C-1924-DC00-C1DC2BB2A231}"/>
              </a:ext>
            </a:extLst>
          </p:cNvPr>
          <p:cNvSpPr txBox="1">
            <a:spLocks/>
          </p:cNvSpPr>
          <p:nvPr/>
        </p:nvSpPr>
        <p:spPr>
          <a:xfrm>
            <a:off x="6096001" y="2824342"/>
            <a:ext cx="6223818" cy="2278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pc = (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.</a:t>
            </a:r>
            <a:r>
              <a:rPr lang="en-US" sz="2000" dirty="0" err="1">
                <a:latin typeface="Consolas" panose="020B0609020204030204" pitchFamily="49" charset="0"/>
              </a:rPr>
              <a:t>BuildCPU</a:t>
            </a:r>
            <a:r>
              <a:rPr lang="en-US" sz="2000" dirty="0">
                <a:latin typeface="Consolas" panose="020B0609020204030204" pitchFamily="49" charset="0"/>
              </a:rPr>
              <a:t>(“intel core”)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.</a:t>
            </a:r>
            <a:r>
              <a:rPr lang="en-US" sz="2000" dirty="0" err="1">
                <a:latin typeface="Consolas" panose="020B0609020204030204" pitchFamily="49" charset="0"/>
              </a:rPr>
              <a:t>BuildGPU</a:t>
            </a:r>
            <a:r>
              <a:rPr lang="en-US" sz="2000" dirty="0">
                <a:latin typeface="Consolas" panose="020B0609020204030204" pitchFamily="49" charset="0"/>
              </a:rPr>
              <a:t>(“</a:t>
            </a:r>
            <a:r>
              <a:rPr lang="en-US" sz="2000" dirty="0" err="1">
                <a:latin typeface="Consolas" panose="020B0609020204030204" pitchFamily="49" charset="0"/>
              </a:rPr>
              <a:t>nvidia</a:t>
            </a:r>
            <a:r>
              <a:rPr lang="en-US" sz="2000" dirty="0">
                <a:latin typeface="Consolas" panose="020B0609020204030204" pitchFamily="49" charset="0"/>
              </a:rPr>
              <a:t>”)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.</a:t>
            </a:r>
            <a:r>
              <a:rPr lang="en-US" sz="2000" dirty="0" err="1">
                <a:latin typeface="Consolas" panose="020B0609020204030204" pitchFamily="49" charset="0"/>
              </a:rPr>
              <a:t>BuildGPU</a:t>
            </a:r>
            <a:r>
              <a:rPr lang="en-US" sz="2000" dirty="0">
                <a:latin typeface="Consolas" panose="020B0609020204030204" pitchFamily="49" charset="0"/>
              </a:rPr>
              <a:t>(“</a:t>
            </a:r>
            <a:r>
              <a:rPr lang="en-US" sz="2000" dirty="0" err="1">
                <a:latin typeface="Consolas" panose="020B0609020204030204" pitchFamily="49" charset="0"/>
              </a:rPr>
              <a:t>amd</a:t>
            </a:r>
            <a:r>
              <a:rPr lang="en-US" sz="2000" dirty="0">
                <a:latin typeface="Consolas" panose="020B0609020204030204" pitchFamily="49" charset="0"/>
              </a:rPr>
              <a:t>”)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.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  <a:endParaRPr lang="cs-CZ" sz="2000" dirty="0">
              <a:latin typeface="Consolas" panose="020B0609020204030204" pitchFamily="49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BEAE6D-9ABA-C23B-489B-9B7359A55AF2}"/>
              </a:ext>
            </a:extLst>
          </p:cNvPr>
          <p:cNvSpPr txBox="1">
            <a:spLocks/>
          </p:cNvSpPr>
          <p:nvPr/>
        </p:nvSpPr>
        <p:spPr>
          <a:xfrm>
            <a:off x="838200" y="2824343"/>
            <a:ext cx="4363065" cy="1997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</a:rPr>
              <a:t>pc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= new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“intel core”,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{“</a:t>
            </a:r>
            <a:r>
              <a:rPr lang="en-US" sz="2400" dirty="0" err="1">
                <a:latin typeface="Consolas" panose="020B0609020204030204" pitchFamily="49" charset="0"/>
              </a:rPr>
              <a:t>nvidia</a:t>
            </a:r>
            <a:r>
              <a:rPr lang="en-US" sz="2400" dirty="0">
                <a:latin typeface="Consolas" panose="020B0609020204030204" pitchFamily="49" charset="0"/>
              </a:rPr>
              <a:t>”, “</a:t>
            </a:r>
            <a:r>
              <a:rPr lang="en-US" sz="2400" dirty="0" err="1">
                <a:latin typeface="Consolas" panose="020B0609020204030204" pitchFamily="49" charset="0"/>
              </a:rPr>
              <a:t>amd</a:t>
            </a:r>
            <a:r>
              <a:rPr lang="en-US" sz="2400" dirty="0">
                <a:latin typeface="Consolas" panose="020B0609020204030204" pitchFamily="49" charset="0"/>
              </a:rPr>
              <a:t>”}, 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..., 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22);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476971-BF01-B57A-204E-00DE1EFC5145}"/>
              </a:ext>
            </a:extLst>
          </p:cNvPr>
          <p:cNvSpPr txBox="1"/>
          <p:nvPr/>
        </p:nvSpPr>
        <p:spPr>
          <a:xfrm>
            <a:off x="838200" y="1498780"/>
            <a:ext cx="2750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we had:</a:t>
            </a:r>
            <a:endParaRPr lang="cs-CZ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BD4DD8-3770-3D48-E79D-55A70F7DF218}"/>
              </a:ext>
            </a:extLst>
          </p:cNvPr>
          <p:cNvSpPr txBox="1"/>
          <p:nvPr/>
        </p:nvSpPr>
        <p:spPr>
          <a:xfrm>
            <a:off x="7440560" y="1498780"/>
            <a:ext cx="3782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we have now:</a:t>
            </a:r>
            <a:endParaRPr lang="cs-CZ" sz="28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1F276A6-BA8A-54FA-8B29-2AA73EB37C20}"/>
              </a:ext>
            </a:extLst>
          </p:cNvPr>
          <p:cNvSpPr/>
          <p:nvPr/>
        </p:nvSpPr>
        <p:spPr>
          <a:xfrm>
            <a:off x="4751441" y="1448042"/>
            <a:ext cx="1406013" cy="114791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78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/>
      <p:bldP spid="6" grpId="0"/>
      <p:bldP spid="7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D35C6-0345-9686-5490-4DA9110E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Director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9417E1-7D25-CF39-BAD7-A5A961A24C8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356852"/>
            <a:ext cx="11049000" cy="50615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Ditector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latin typeface="Consolas" panose="020B0609020204030204" pitchFamily="49" charset="0"/>
              </a:rPr>
              <a:t> builder;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Ditector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builder) { </a:t>
            </a:r>
            <a:r>
              <a:rPr lang="en-US" sz="20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000" dirty="0" err="1">
                <a:latin typeface="Consolas" panose="020B0609020204030204" pitchFamily="49" charset="0"/>
              </a:rPr>
              <a:t>.builder</a:t>
            </a:r>
            <a:r>
              <a:rPr lang="en-US" sz="2000" dirty="0">
                <a:latin typeface="Consolas" panose="020B0609020204030204" pitchFamily="49" charset="0"/>
              </a:rPr>
              <a:t> = builder; }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void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BuildFastPC</a:t>
            </a:r>
            <a:r>
              <a:rPr lang="en-US" sz="2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latin typeface="Consolas" panose="020B0609020204030204" pitchFamily="49" charset="0"/>
              </a:rPr>
              <a:t>builder.BuildCPU</a:t>
            </a:r>
            <a:r>
              <a:rPr lang="en-US" sz="2000" dirty="0">
                <a:latin typeface="Consolas" panose="020B0609020204030204" pitchFamily="49" charset="0"/>
              </a:rPr>
              <a:t>(“...”);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latin typeface="Consolas" panose="020B0609020204030204" pitchFamily="49" charset="0"/>
              </a:rPr>
              <a:t>builder.BuildGPU</a:t>
            </a:r>
            <a:r>
              <a:rPr lang="en-US" sz="2000" dirty="0">
                <a:latin typeface="Consolas" panose="020B0609020204030204" pitchFamily="49" charset="0"/>
              </a:rPr>
              <a:t>(“...”);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...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void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BuildCheapPC</a:t>
            </a:r>
            <a:r>
              <a:rPr lang="en-US" sz="2000" dirty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latin typeface="Consolas" panose="020B0609020204030204" pitchFamily="49" charset="0"/>
              </a:rPr>
              <a:t>builder.BuildCPU</a:t>
            </a:r>
            <a:r>
              <a:rPr lang="en-US" sz="2000" dirty="0">
                <a:latin typeface="Consolas" panose="020B0609020204030204" pitchFamily="49" charset="0"/>
              </a:rPr>
              <a:t>(“...”);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</a:t>
            </a:r>
            <a:r>
              <a:rPr lang="en-US" sz="2000" dirty="0" err="1">
                <a:latin typeface="Consolas" panose="020B0609020204030204" pitchFamily="49" charset="0"/>
              </a:rPr>
              <a:t>builder.BuildGPU</a:t>
            </a:r>
            <a:r>
              <a:rPr lang="en-US" sz="2000" dirty="0">
                <a:latin typeface="Consolas" panose="020B0609020204030204" pitchFamily="49" charset="0"/>
              </a:rPr>
              <a:t>(“...”);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...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60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4C8E-24A8-A03B-16CB-355A6F5E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Diagram</a:t>
            </a:r>
            <a:endParaRPr lang="cs-CZ" dirty="0"/>
          </a:p>
        </p:txBody>
      </p:sp>
      <p:pic>
        <p:nvPicPr>
          <p:cNvPr id="5" name="Content Placeholder 4" descr="A diagram of a construction project&#10;&#10;AI-generated content may be incorrect.">
            <a:extLst>
              <a:ext uri="{FF2B5EF4-FFF2-40B4-BE49-F238E27FC236}">
                <a16:creationId xmlns:a16="http://schemas.microsoft.com/office/drawing/2014/main" id="{C13761B8-2512-EE9F-271A-4AD0322943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52253"/>
            <a:ext cx="8513493" cy="5040622"/>
          </a:xfrm>
        </p:spPr>
      </p:pic>
    </p:spTree>
    <p:extLst>
      <p:ext uri="{BB962C8B-B14F-4D97-AF65-F5344CB8AC3E}">
        <p14:creationId xmlns:p14="http://schemas.microsoft.com/office/powerpoint/2010/main" val="273578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63DB-826C-AEF6-8F46-8A4131484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example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2CFA0-C00E-C20D-E0E2-8443BB614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4226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</a:rPr>
              <a:t>builder</a:t>
            </a: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8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Director </a:t>
            </a:r>
            <a:r>
              <a:rPr lang="en-US" sz="2800" dirty="0">
                <a:latin typeface="Consolas" panose="020B0609020204030204" pitchFamily="49" charset="0"/>
              </a:rPr>
              <a:t>d</a:t>
            </a: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 Director</a:t>
            </a:r>
            <a:r>
              <a:rPr lang="en-US" sz="2800" dirty="0">
                <a:latin typeface="Consolas" panose="020B0609020204030204" pitchFamily="49" charset="0"/>
              </a:rPr>
              <a:t>(builder);</a:t>
            </a:r>
          </a:p>
          <a:p>
            <a:pPr marL="0" indent="0">
              <a:buNone/>
            </a:pPr>
            <a:endParaRPr lang="en-US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800" dirty="0" err="1">
                <a:solidFill>
                  <a:srgbClr val="2B91AF"/>
                </a:solidFill>
                <a:latin typeface="Consolas" panose="020B0609020204030204" pitchFamily="49" charset="0"/>
              </a:rPr>
              <a:t>d.</a:t>
            </a:r>
            <a:r>
              <a:rPr lang="en-US" sz="2800" dirty="0" err="1">
                <a:latin typeface="Consolas" panose="020B0609020204030204" pitchFamily="49" charset="0"/>
              </a:rPr>
              <a:t>BuildCheapPC</a:t>
            </a:r>
            <a:r>
              <a:rPr lang="en-US" sz="2800" dirty="0">
                <a:latin typeface="Consolas" panose="020B0609020204030204" pitchFamily="49" charset="0"/>
              </a:rPr>
              <a:t>();</a:t>
            </a:r>
            <a:endParaRPr lang="en-US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800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8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latin typeface="Consolas" panose="020B0609020204030204" pitchFamily="49" charset="0"/>
              </a:rPr>
              <a:t>pc = </a:t>
            </a:r>
            <a:r>
              <a:rPr lang="en-US" sz="2800" dirty="0" err="1">
                <a:latin typeface="Consolas" panose="020B0609020204030204" pitchFamily="49" charset="0"/>
              </a:rPr>
              <a:t>builder.GetResult</a:t>
            </a:r>
            <a:r>
              <a:rPr lang="en-US" dirty="0">
                <a:latin typeface="Consolas" panose="020B0609020204030204" pitchFamily="49" charset="0"/>
              </a:rPr>
              <a:t>();</a:t>
            </a:r>
            <a:endParaRPr lang="en-US" sz="2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704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0EFE-104B-355E-13B9-47F757EDA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&amp; Cons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B5D08-2F5F-4ACE-279D-B3ABB7B66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736691" cy="4909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Pros:</a:t>
            </a:r>
          </a:p>
          <a:p>
            <a:r>
              <a:rPr lang="en-US" dirty="0"/>
              <a:t>Create complex objects step by step</a:t>
            </a:r>
          </a:p>
          <a:p>
            <a:r>
              <a:rPr lang="en-US" dirty="0"/>
              <a:t>More readable code</a:t>
            </a:r>
          </a:p>
          <a:p>
            <a:r>
              <a:rPr lang="en-US" dirty="0"/>
              <a:t>Possible immutability</a:t>
            </a:r>
          </a:p>
          <a:p>
            <a:r>
              <a:rPr lang="en-US" dirty="0"/>
              <a:t>Internal logic</a:t>
            </a:r>
            <a:r>
              <a:rPr lang="cs-CZ" dirty="0"/>
              <a:t> / </a:t>
            </a:r>
            <a:r>
              <a:rPr lang="cs-CZ"/>
              <a:t>structure</a:t>
            </a:r>
            <a:endParaRPr lang="en-US" dirty="0"/>
          </a:p>
          <a:p>
            <a:r>
              <a:rPr lang="en-US" dirty="0"/>
              <a:t>Default parameters</a:t>
            </a:r>
          </a:p>
          <a:p>
            <a:r>
              <a:rPr lang="en-US" dirty="0"/>
              <a:t>Single Responsibility Principle: isolate complex object construction from the business logic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36F8061-0486-5453-AA8E-59DFD22FA80C}"/>
              </a:ext>
            </a:extLst>
          </p:cNvPr>
          <p:cNvSpPr txBox="1">
            <a:spLocks/>
          </p:cNvSpPr>
          <p:nvPr/>
        </p:nvSpPr>
        <p:spPr>
          <a:xfrm>
            <a:off x="6201696" y="1825625"/>
            <a:ext cx="38616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Cons:</a:t>
            </a:r>
          </a:p>
          <a:p>
            <a:r>
              <a:rPr lang="en-US" dirty="0"/>
              <a:t>More classes</a:t>
            </a:r>
          </a:p>
          <a:p>
            <a:r>
              <a:rPr lang="en-US" dirty="0"/>
              <a:t>More code</a:t>
            </a:r>
          </a:p>
          <a:p>
            <a:r>
              <a:rPr lang="en-US" dirty="0"/>
              <a:t>Each product needs its own Builder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641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AABAF-9625-6526-A3AA-5993A2FE3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Relations with Other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AA15D-BA63-980F-B973-DD7FBDB68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14703" cy="4351338"/>
          </a:xfrm>
        </p:spPr>
        <p:txBody>
          <a:bodyPr/>
          <a:lstStyle/>
          <a:p>
            <a:r>
              <a:rPr lang="en-US" dirty="0"/>
              <a:t>(</a:t>
            </a:r>
            <a:r>
              <a:rPr lang="en-US" dirty="0" err="1"/>
              <a:t>GoF</a:t>
            </a:r>
            <a:r>
              <a:rPr lang="en-US" dirty="0"/>
              <a:t>) A </a:t>
            </a:r>
            <a:r>
              <a:rPr lang="en-US" u="sng" dirty="0"/>
              <a:t>Composite</a:t>
            </a:r>
            <a:r>
              <a:rPr lang="en-US" dirty="0"/>
              <a:t> is what the builder often builds</a:t>
            </a:r>
          </a:p>
          <a:p>
            <a:r>
              <a:rPr lang="en-US" dirty="0"/>
              <a:t>(</a:t>
            </a:r>
            <a:r>
              <a:rPr lang="en-US" dirty="0" err="1"/>
              <a:t>GoF</a:t>
            </a:r>
            <a:r>
              <a:rPr lang="en-US" dirty="0"/>
              <a:t>) </a:t>
            </a:r>
            <a:r>
              <a:rPr lang="en-US" u="sng" dirty="0"/>
              <a:t>Abstract Factory </a:t>
            </a:r>
            <a:r>
              <a:rPr lang="en-US" dirty="0"/>
              <a:t>is similar to </a:t>
            </a:r>
            <a:r>
              <a:rPr lang="en-US" u="sng" dirty="0"/>
              <a:t>Builder</a:t>
            </a:r>
            <a:r>
              <a:rPr lang="en-US" dirty="0"/>
              <a:t> in that it too may construct complex objects</a:t>
            </a:r>
          </a:p>
          <a:p>
            <a:pPr lvl="1"/>
            <a:r>
              <a:rPr lang="en-US" u="sng" dirty="0"/>
              <a:t>Builder</a:t>
            </a:r>
            <a:r>
              <a:rPr lang="en-US" dirty="0"/>
              <a:t> - step by step</a:t>
            </a:r>
          </a:p>
          <a:p>
            <a:pPr lvl="1"/>
            <a:r>
              <a:rPr lang="en-US" u="sng" dirty="0"/>
              <a:t>Abstract Factory</a:t>
            </a:r>
            <a:r>
              <a:rPr lang="en-US" dirty="0"/>
              <a:t> - the product gets returned immediately (family of objects)</a:t>
            </a:r>
          </a:p>
          <a:p>
            <a:r>
              <a:rPr lang="en-US" u="sng" dirty="0"/>
              <a:t>Builder</a:t>
            </a:r>
            <a:r>
              <a:rPr lang="en-US" dirty="0"/>
              <a:t> can be implemented as a </a:t>
            </a:r>
            <a:r>
              <a:rPr lang="en-US" u="sng" dirty="0"/>
              <a:t>Singleton</a:t>
            </a:r>
          </a:p>
          <a:p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20602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43EF68-D874-9D66-A0DD-4A806EBF7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10153A0-9A86-D147-F757-1B44A81F5B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D42180-F93F-ABCB-7BA4-1C013E11D3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6915" y="0"/>
            <a:ext cx="7079656" cy="3708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Thanks for your attention!</a:t>
            </a:r>
            <a:endParaRPr lang="cs-CZ" dirty="0"/>
          </a:p>
        </p:txBody>
      </p:sp>
      <p:pic>
        <p:nvPicPr>
          <p:cNvPr id="7" name="Picture 6" descr="A toy character wearing a yellow helmet and blue overalls&#10;&#10;AI-generated content may be incorrect.">
            <a:extLst>
              <a:ext uri="{FF2B5EF4-FFF2-40B4-BE49-F238E27FC236}">
                <a16:creationId xmlns:a16="http://schemas.microsoft.com/office/drawing/2014/main" id="{0BCBFAF2-9101-B8F3-E18B-2217436BD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2" y="0"/>
            <a:ext cx="4286250" cy="650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0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EF94A-3029-9903-40F0-B57DA074B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Problem: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6D63D-D6DB-D1F1-EF67-48F3101F4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0071" y="1690688"/>
            <a:ext cx="5533103" cy="2962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[] </a:t>
            </a:r>
            <a:r>
              <a:rPr lang="en-US" sz="2000" dirty="0" err="1">
                <a:latin typeface="Consolas" panose="020B0609020204030204" pitchFamily="49" charset="0"/>
              </a:rPr>
              <a:t>gpu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motherboard;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...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int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ramGB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DBCEFA-BAEC-2B6C-2B49-E338EBEA813B}"/>
              </a:ext>
            </a:extLst>
          </p:cNvPr>
          <p:cNvSpPr txBox="1"/>
          <p:nvPr/>
        </p:nvSpPr>
        <p:spPr>
          <a:xfrm>
            <a:off x="899650" y="1690688"/>
            <a:ext cx="51963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Creation of complex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Many attributes (mandatory, optional)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Internal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final objects may differ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6" name="Picture 5" descr="A row of black servers&#10;&#10;AI-generated content may be incorrect.">
            <a:extLst>
              <a:ext uri="{FF2B5EF4-FFF2-40B4-BE49-F238E27FC236}">
                <a16:creationId xmlns:a16="http://schemas.microsoft.com/office/drawing/2014/main" id="{E0E450D6-D0B0-1AD3-7562-2F9F8745E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06" y="3979986"/>
            <a:ext cx="2808618" cy="1860375"/>
          </a:xfrm>
          <a:prstGeom prst="rect">
            <a:avLst/>
          </a:prstGeom>
        </p:spPr>
      </p:pic>
      <p:pic>
        <p:nvPicPr>
          <p:cNvPr id="8" name="Picture 7" descr="A computer on a table&#10;&#10;AI-generated content may be incorrect.">
            <a:extLst>
              <a:ext uri="{FF2B5EF4-FFF2-40B4-BE49-F238E27FC236}">
                <a16:creationId xmlns:a16="http://schemas.microsoft.com/office/drawing/2014/main" id="{5BE841DB-721D-333D-9721-45F8CA46D1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045" y="3979986"/>
            <a:ext cx="2569631" cy="192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34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715B-A976-FAB8-C822-8F51F113C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Solution: Public properties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FB7440-2597-D768-E0DA-057F39D6E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310" y="4495388"/>
            <a:ext cx="52405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</a:rPr>
              <a:t>pc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>
                <a:latin typeface="Consolas" panose="020B0609020204030204" pitchFamily="49" charset="0"/>
              </a:rPr>
              <a:t>new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400" dirty="0" err="1">
                <a:latin typeface="Consolas" panose="020B0609020204030204" pitchFamily="49" charset="0"/>
              </a:rPr>
              <a:t>pc</a:t>
            </a:r>
            <a:r>
              <a:rPr lang="en-US" sz="2400" dirty="0" err="1">
                <a:solidFill>
                  <a:srgbClr val="0000FF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latin typeface="Consolas" panose="020B0609020204030204" pitchFamily="49" charset="0"/>
              </a:rPr>
              <a:t>cpu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</a:rPr>
              <a:t>= “intel core”;</a:t>
            </a:r>
          </a:p>
          <a:p>
            <a:pPr marL="0" indent="0">
              <a:buNone/>
            </a:pPr>
            <a:r>
              <a:rPr lang="en-US" sz="2400" dirty="0" err="1">
                <a:latin typeface="Consolas" panose="020B0609020204030204" pitchFamily="49" charset="0"/>
              </a:rPr>
              <a:t>pc.gpu.append</a:t>
            </a:r>
            <a:r>
              <a:rPr lang="en-US" sz="2400" dirty="0">
                <a:latin typeface="Consolas" panose="020B0609020204030204" pitchFamily="49" charset="0"/>
              </a:rPr>
              <a:t>(“</a:t>
            </a:r>
            <a:r>
              <a:rPr lang="en-US" sz="2400" dirty="0" err="1">
                <a:latin typeface="Consolas" panose="020B0609020204030204" pitchFamily="49" charset="0"/>
              </a:rPr>
              <a:t>nvidia</a:t>
            </a:r>
            <a:r>
              <a:rPr lang="en-US" sz="2400" dirty="0">
                <a:latin typeface="Consolas" panose="020B0609020204030204" pitchFamily="49" charset="0"/>
              </a:rPr>
              <a:t>”);</a:t>
            </a:r>
          </a:p>
          <a:p>
            <a:pPr marL="0" indent="0">
              <a:buNone/>
            </a:pPr>
            <a:r>
              <a:rPr lang="en-US" sz="2400" dirty="0" err="1">
                <a:latin typeface="Consolas" panose="020B0609020204030204" pitchFamily="49" charset="0"/>
              </a:rPr>
              <a:t>pc.ramGB</a:t>
            </a:r>
            <a:r>
              <a:rPr lang="en-US" sz="2400" dirty="0">
                <a:latin typeface="Consolas" panose="020B0609020204030204" pitchFamily="49" charset="0"/>
              </a:rPr>
              <a:t> = 7;</a:t>
            </a:r>
          </a:p>
          <a:p>
            <a:pPr marL="0" indent="0">
              <a:buNone/>
            </a:pPr>
            <a:endParaRPr lang="sk-SK" sz="2000" dirty="0"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41018E-1A02-50FD-FC4D-267ADEA12C24}"/>
              </a:ext>
            </a:extLst>
          </p:cNvPr>
          <p:cNvSpPr txBox="1"/>
          <p:nvPr/>
        </p:nvSpPr>
        <p:spPr>
          <a:xfrm>
            <a:off x="838200" y="1690688"/>
            <a:ext cx="547411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Disadvantage</a:t>
            </a:r>
            <a:r>
              <a:rPr lang="en-US" sz="2800" dirty="0"/>
              <a:t>s</a:t>
            </a:r>
            <a:r>
              <a:rPr lang="cs-CZ" sz="2800" dirty="0"/>
              <a:t>: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Everything public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Against the OOP philosophy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Hard to understand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Easy to forget about something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6976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1B57D-7336-5D89-1C88-BCC342D19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Solution: Universal constructor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C36716-DD4C-B93C-B5F8-A267655ED5F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5533103" cy="2418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cs-CZ" sz="2800" dirty="0"/>
              <a:t>Disadvantage</a:t>
            </a:r>
            <a:r>
              <a:rPr lang="en-US" sz="2800" dirty="0"/>
              <a:t>s</a:t>
            </a:r>
            <a:r>
              <a:rPr lang="cs-CZ" sz="2800" dirty="0"/>
              <a:t>:</a:t>
            </a:r>
            <a:endParaRPr lang="en-US" dirty="0"/>
          </a:p>
          <a:p>
            <a:r>
              <a:rPr lang="en-US" dirty="0"/>
              <a:t>   Unreadable code</a:t>
            </a:r>
          </a:p>
          <a:p>
            <a:r>
              <a:rPr lang="en-US" dirty="0"/>
              <a:t>   We can easily swap parameters with the same data type</a:t>
            </a:r>
          </a:p>
          <a:p>
            <a:r>
              <a:rPr lang="en-US" dirty="0"/>
              <a:t>   Default values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D8526A-552C-F9ED-70F5-06F6C143A9C8}"/>
              </a:ext>
            </a:extLst>
          </p:cNvPr>
          <p:cNvSpPr txBox="1">
            <a:spLocks/>
          </p:cNvSpPr>
          <p:nvPr/>
        </p:nvSpPr>
        <p:spPr>
          <a:xfrm>
            <a:off x="838200" y="5013738"/>
            <a:ext cx="10515599" cy="671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</a:rPr>
              <a:t>cpu</a:t>
            </a:r>
            <a:r>
              <a:rPr lang="en-US" sz="2400" dirty="0">
                <a:latin typeface="Consolas" panose="020B0609020204030204" pitchFamily="49" charset="0"/>
              </a:rPr>
              <a:t>,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[] </a:t>
            </a:r>
            <a:r>
              <a:rPr lang="en-US" sz="2400" dirty="0" err="1">
                <a:latin typeface="Consolas" panose="020B0609020204030204" pitchFamily="49" charset="0"/>
              </a:rPr>
              <a:t>gpu</a:t>
            </a:r>
            <a:r>
              <a:rPr lang="en-US" sz="2400" dirty="0">
                <a:latin typeface="Consolas" panose="020B0609020204030204" pitchFamily="49" charset="0"/>
              </a:rPr>
              <a:t>, ...,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int </a:t>
            </a:r>
            <a:r>
              <a:rPr lang="en-US" sz="2400" dirty="0" err="1">
                <a:latin typeface="Consolas" panose="020B0609020204030204" pitchFamily="49" charset="0"/>
              </a:rPr>
              <a:t>ramGB</a:t>
            </a:r>
            <a:r>
              <a:rPr lang="en-US" sz="2400" dirty="0">
                <a:latin typeface="Consolas" panose="020B0609020204030204" pitchFamily="49" charset="0"/>
              </a:rPr>
              <a:t>=4);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27C1DC4-4CE1-EDD1-3075-43E8307EE258}"/>
              </a:ext>
            </a:extLst>
          </p:cNvPr>
          <p:cNvSpPr txBox="1">
            <a:spLocks/>
          </p:cNvSpPr>
          <p:nvPr/>
        </p:nvSpPr>
        <p:spPr>
          <a:xfrm>
            <a:off x="7914968" y="1690688"/>
            <a:ext cx="4090220" cy="1997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var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latin typeface="Consolas" panose="020B0609020204030204" pitchFamily="49" charset="0"/>
              </a:rPr>
              <a:t>pc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 = new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“intel core”,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{“</a:t>
            </a:r>
            <a:r>
              <a:rPr lang="en-US" sz="2400" dirty="0" err="1">
                <a:latin typeface="Consolas" panose="020B0609020204030204" pitchFamily="49" charset="0"/>
              </a:rPr>
              <a:t>nvidia</a:t>
            </a:r>
            <a:r>
              <a:rPr lang="en-US" sz="2400" dirty="0">
                <a:latin typeface="Consolas" panose="020B0609020204030204" pitchFamily="49" charset="0"/>
              </a:rPr>
              <a:t>”, “</a:t>
            </a:r>
            <a:r>
              <a:rPr lang="en-US" sz="2400" dirty="0" err="1">
                <a:latin typeface="Consolas" panose="020B0609020204030204" pitchFamily="49" charset="0"/>
              </a:rPr>
              <a:t>amd</a:t>
            </a:r>
            <a:r>
              <a:rPr lang="en-US" sz="2400" dirty="0">
                <a:latin typeface="Consolas" panose="020B0609020204030204" pitchFamily="49" charset="0"/>
              </a:rPr>
              <a:t>”}, 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..., </a:t>
            </a:r>
          </a:p>
          <a:p>
            <a:pPr marL="0" indent="0">
              <a:buNone/>
            </a:pPr>
            <a:r>
              <a:rPr lang="en-US" sz="2400" dirty="0">
                <a:latin typeface="Consolas" panose="020B0609020204030204" pitchFamily="49" charset="0"/>
              </a:rPr>
              <a:t>22);</a:t>
            </a:r>
          </a:p>
        </p:txBody>
      </p:sp>
    </p:spTree>
    <p:extLst>
      <p:ext uri="{BB962C8B-B14F-4D97-AF65-F5344CB8AC3E}">
        <p14:creationId xmlns:p14="http://schemas.microsoft.com/office/powerpoint/2010/main" val="206740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/>
      <p:bldP spid="6" grpId="0" uiExpan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DAA48-5854-0536-3979-29C30543A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Solution: Constructor overloading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E03A7-55C5-638C-73D4-47C00612E2C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4953000" cy="306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cs-CZ" sz="2800" dirty="0"/>
              <a:t>Disadvantage</a:t>
            </a:r>
            <a:r>
              <a:rPr lang="en-US" sz="2800" dirty="0"/>
              <a:t>s</a:t>
            </a:r>
            <a:r>
              <a:rPr lang="cs-CZ" sz="2800" dirty="0"/>
              <a:t>: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Duplicite</a:t>
            </a:r>
            <a:r>
              <a:rPr lang="en-US" sz="2800" dirty="0"/>
              <a:t> 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Default values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Telescoping constructor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377A5AD-3F65-7699-FEFD-FF60144FC027}"/>
              </a:ext>
            </a:extLst>
          </p:cNvPr>
          <p:cNvSpPr txBox="1">
            <a:spLocks/>
          </p:cNvSpPr>
          <p:nvPr/>
        </p:nvSpPr>
        <p:spPr>
          <a:xfrm>
            <a:off x="838200" y="4626765"/>
            <a:ext cx="11078498" cy="1724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</a:rPr>
              <a:t>cpu</a:t>
            </a:r>
            <a:r>
              <a:rPr lang="en-US" sz="2400" dirty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</a:rPr>
              <a:t>cpu</a:t>
            </a:r>
            <a:r>
              <a:rPr lang="en-US" sz="2400" dirty="0">
                <a:latin typeface="Consolas" panose="020B0609020204030204" pitchFamily="49" charset="0"/>
              </a:rPr>
              <a:t>,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[] </a:t>
            </a:r>
            <a:r>
              <a:rPr lang="en-US" sz="2400" dirty="0" err="1">
                <a:latin typeface="Consolas" panose="020B0609020204030204" pitchFamily="49" charset="0"/>
              </a:rPr>
              <a:t>gpu</a:t>
            </a:r>
            <a:r>
              <a:rPr lang="en-US" sz="2400" dirty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 Computer</a:t>
            </a:r>
            <a:r>
              <a:rPr lang="en-US" sz="2400" dirty="0"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</a:rPr>
              <a:t>cpu</a:t>
            </a:r>
            <a:r>
              <a:rPr lang="en-US" sz="2400" dirty="0">
                <a:latin typeface="Consolas" panose="020B0609020204030204" pitchFamily="49" charset="0"/>
              </a:rPr>
              <a:t>,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[] </a:t>
            </a:r>
            <a:r>
              <a:rPr lang="en-US" sz="2400" dirty="0" err="1">
                <a:latin typeface="Consolas" panose="020B0609020204030204" pitchFamily="49" charset="0"/>
              </a:rPr>
              <a:t>gpu</a:t>
            </a:r>
            <a:r>
              <a:rPr lang="en-US" sz="2400" dirty="0">
                <a:latin typeface="Consolas" panose="020B0609020204030204" pitchFamily="49" charset="0"/>
              </a:rPr>
              <a:t>, </a:t>
            </a:r>
            <a:r>
              <a:rPr lang="en-US" sz="24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latin typeface="Consolas" panose="020B0609020204030204" pitchFamily="49" charset="0"/>
              </a:rPr>
              <a:t> motherboard);</a:t>
            </a:r>
          </a:p>
          <a:p>
            <a:pPr marL="0" indent="0">
              <a:buNone/>
            </a:pPr>
            <a:endParaRPr lang="en-US" sz="2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8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37494-02D1-A475-9572-8EE486246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Solution: Wrappers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F0348B-9780-B449-FDB6-4BF59A0A12C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648901"/>
            <a:ext cx="4638368" cy="3322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cs-CZ" sz="2800" dirty="0"/>
              <a:t>Disadvantage</a:t>
            </a:r>
            <a:r>
              <a:rPr lang="en-US" sz="2800"/>
              <a:t>s</a:t>
            </a:r>
            <a:r>
              <a:rPr lang="cs-CZ" sz="2800"/>
              <a:t>: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Better than public properties but not ideal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Getter/setter for each attribute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E47B25-2531-462E-B586-34D7C886A2B0}"/>
              </a:ext>
            </a:extLst>
          </p:cNvPr>
          <p:cNvSpPr txBox="1">
            <a:spLocks/>
          </p:cNvSpPr>
          <p:nvPr/>
        </p:nvSpPr>
        <p:spPr>
          <a:xfrm>
            <a:off x="6096000" y="4437473"/>
            <a:ext cx="5533103" cy="2055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Cpu</a:t>
            </a:r>
            <a:r>
              <a:rPr lang="en-US" sz="2000" dirty="0">
                <a:latin typeface="Consolas" panose="020B0609020204030204" pitchFamily="49" charset="0"/>
              </a:rPr>
              <a:t> { get; set;}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59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uiExpan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C55-17AF-04E8-ED14-45AB4F3D1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Builder Design Pattern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A4BB3-5466-5EE1-B753-3F75DC2055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884" y="1864954"/>
            <a:ext cx="10515600" cy="1045393"/>
          </a:xfrm>
        </p:spPr>
        <p:txBody>
          <a:bodyPr>
            <a:normAutofit/>
          </a:bodyPr>
          <a:lstStyle/>
          <a:p>
            <a:pPr algn="l"/>
            <a:r>
              <a:rPr lang="en-US" sz="2000" b="0" i="0" u="none" strike="noStrike" baseline="0" dirty="0"/>
              <a:t>(</a:t>
            </a:r>
            <a:r>
              <a:rPr lang="en-US" sz="2000" b="0" i="0" u="none" strike="noStrike" baseline="0" dirty="0" err="1"/>
              <a:t>GoF</a:t>
            </a:r>
            <a:r>
              <a:rPr lang="en-US" sz="2000" b="0" i="0" u="none" strike="noStrike" baseline="0" dirty="0"/>
              <a:t>) Separate the construction of a complex object from its representation so that</a:t>
            </a:r>
            <a:r>
              <a:rPr lang="cs-CZ" sz="2000" b="0" i="0" u="none" strike="noStrike" baseline="0" dirty="0"/>
              <a:t> </a:t>
            </a:r>
            <a:r>
              <a:rPr lang="en-US" sz="2000" b="0" i="0" u="none" strike="noStrike" baseline="0" dirty="0"/>
              <a:t>the same construction process can create different representations.</a:t>
            </a:r>
          </a:p>
          <a:p>
            <a:pPr algn="l"/>
            <a:r>
              <a:rPr lang="en-US" sz="2000" dirty="0"/>
              <a:t>Creational design pattern</a:t>
            </a:r>
            <a:endParaRPr lang="cs-CZ" sz="2000" dirty="0"/>
          </a:p>
        </p:txBody>
      </p:sp>
      <p:pic>
        <p:nvPicPr>
          <p:cNvPr id="5" name="Picture 4" descr="A diagram of a construction site&#10;&#10;AI-generated content may be incorrect.">
            <a:extLst>
              <a:ext uri="{FF2B5EF4-FFF2-40B4-BE49-F238E27FC236}">
                <a16:creationId xmlns:a16="http://schemas.microsoft.com/office/drawing/2014/main" id="{378C24C5-F25E-8D6E-AEFB-2F2633271B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69" y="3084613"/>
            <a:ext cx="7277731" cy="326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9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0B6D2-755A-2858-16DC-D9FAC3BC6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Builder example</a:t>
            </a:r>
            <a:endParaRPr lang="cs-CZ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D97418-5DBA-AE7E-AC56-B81CFB9063D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4219624"/>
            <a:ext cx="8551606" cy="25005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cs-CZ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: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pc;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BuildComponentA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A</a:t>
            </a:r>
            <a:r>
              <a:rPr lang="en-US" sz="2000" dirty="0">
                <a:latin typeface="Consolas" panose="020B0609020204030204" pitchFamily="49" charset="0"/>
              </a:rPr>
              <a:t> a);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	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BuildComponentB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latin typeface="Consolas" panose="020B0609020204030204" pitchFamily="49" charset="0"/>
              </a:rPr>
              <a:t> b);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	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BuildComponentC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latin typeface="Consolas" panose="020B0609020204030204" pitchFamily="49" charset="0"/>
              </a:rPr>
              <a:t> c);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4551A-1C7D-355E-EB89-11B73A98E9D4}"/>
              </a:ext>
            </a:extLst>
          </p:cNvPr>
          <p:cNvSpPr txBox="1">
            <a:spLocks/>
          </p:cNvSpPr>
          <p:nvPr/>
        </p:nvSpPr>
        <p:spPr>
          <a:xfrm>
            <a:off x="838200" y="1476581"/>
            <a:ext cx="7165258" cy="2387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0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sk-SK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BuildComponentA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A</a:t>
            </a:r>
            <a:r>
              <a:rPr lang="en-US" sz="2000" dirty="0">
                <a:latin typeface="Consolas" panose="020B0609020204030204" pitchFamily="49" charset="0"/>
              </a:rPr>
              <a:t> a);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	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BuildComponentB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latin typeface="Consolas" panose="020B0609020204030204" pitchFamily="49" charset="0"/>
              </a:rPr>
              <a:t> b);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	public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BuildComponentC</a:t>
            </a:r>
            <a:r>
              <a:rPr lang="en-US" sz="2000" dirty="0">
                <a:latin typeface="Consolas" panose="020B0609020204030204" pitchFamily="49" charset="0"/>
              </a:rPr>
              <a:t>(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latin typeface="Consolas" panose="020B0609020204030204" pitchFamily="49" charset="0"/>
              </a:rPr>
              <a:t> c);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latin typeface="Consolas" panose="020B0609020204030204" pitchFamily="49" charset="0"/>
              </a:rPr>
              <a:t>}</a:t>
            </a:r>
            <a:endParaRPr lang="sk-SK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36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/>
      <p:bldP spid="3" grpId="0" uiExpan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D609B-C047-6E95-407F-2BA9DB875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Builder example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EED9E-0C98-90EB-862A-30BA93911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0322"/>
            <a:ext cx="8531942" cy="2156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IComputerBuilder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latin typeface="Consolas" panose="020B0609020204030204" pitchFamily="49" charset="0"/>
              </a:rPr>
              <a:t>pcBuilder</a:t>
            </a:r>
            <a:r>
              <a:rPr lang="en-US" sz="2000" dirty="0"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pcBuilder.BuildCPU</a:t>
            </a:r>
            <a:r>
              <a:rPr lang="en-US" sz="2000" dirty="0">
                <a:latin typeface="Consolas" panose="020B0609020204030204" pitchFamily="49" charset="0"/>
              </a:rPr>
              <a:t>(“…”);</a:t>
            </a:r>
          </a:p>
          <a:p>
            <a:pPr marL="0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pcBuilder.BuildGPU</a:t>
            </a:r>
            <a:r>
              <a:rPr lang="en-US" sz="2000" dirty="0">
                <a:latin typeface="Consolas" panose="020B0609020204030204" pitchFamily="49" charset="0"/>
              </a:rPr>
              <a:t>(“…”);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pc = </a:t>
            </a:r>
            <a:r>
              <a:rPr lang="en-US" sz="2000" dirty="0" err="1">
                <a:latin typeface="Consolas" panose="020B0609020204030204" pitchFamily="49" charset="0"/>
              </a:rPr>
              <a:t>pcBuilder.GetResult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  <a:endParaRPr lang="cs-CZ" sz="2000" dirty="0">
              <a:latin typeface="Consolas" panose="020B0609020204030204" pitchFamily="49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6493A0C-D737-4AC8-9108-7C8BC4E7DCD8}"/>
              </a:ext>
            </a:extLst>
          </p:cNvPr>
          <p:cNvSpPr txBox="1">
            <a:spLocks/>
          </p:cNvSpPr>
          <p:nvPr/>
        </p:nvSpPr>
        <p:spPr>
          <a:xfrm>
            <a:off x="5486400" y="4149214"/>
            <a:ext cx="6508955" cy="2156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2B91AF"/>
                </a:solidFill>
                <a:latin typeface="Consolas" panose="020B0609020204030204" pitchFamily="49" charset="0"/>
              </a:rPr>
              <a:t>Computer</a:t>
            </a:r>
            <a:r>
              <a:rPr lang="en-US" sz="2000" dirty="0">
                <a:latin typeface="Consolas" panose="020B0609020204030204" pitchFamily="49" charset="0"/>
              </a:rPr>
              <a:t> pc = (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2B91AF"/>
                </a:solidFill>
                <a:latin typeface="Consolas" panose="020B0609020204030204" pitchFamily="49" charset="0"/>
              </a:rPr>
              <a:t>ConcreteComputerBuilder</a:t>
            </a:r>
            <a:r>
              <a:rPr lang="en-US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.</a:t>
            </a:r>
            <a:r>
              <a:rPr lang="en-US" sz="2000" dirty="0" err="1">
                <a:latin typeface="Consolas" panose="020B0609020204030204" pitchFamily="49" charset="0"/>
              </a:rPr>
              <a:t>BuildCPU</a:t>
            </a:r>
            <a:r>
              <a:rPr lang="en-US" sz="2000" dirty="0">
                <a:latin typeface="Consolas" panose="020B0609020204030204" pitchFamily="49" charset="0"/>
              </a:rPr>
              <a:t>(“…”)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.</a:t>
            </a:r>
            <a:r>
              <a:rPr lang="en-US" sz="2000" dirty="0" err="1">
                <a:latin typeface="Consolas" panose="020B0609020204030204" pitchFamily="49" charset="0"/>
              </a:rPr>
              <a:t>BuildGPU</a:t>
            </a:r>
            <a:r>
              <a:rPr lang="en-US" sz="2000" dirty="0">
                <a:latin typeface="Consolas" panose="020B0609020204030204" pitchFamily="49" charset="0"/>
              </a:rPr>
              <a:t>(“…”)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</a:rPr>
              <a:t>		.</a:t>
            </a:r>
            <a:r>
              <a:rPr lang="en-US" sz="2000" dirty="0" err="1">
                <a:latin typeface="Consolas" panose="020B0609020204030204" pitchFamily="49" charset="0"/>
              </a:rPr>
              <a:t>GetResult</a:t>
            </a:r>
            <a:r>
              <a:rPr lang="en-US" sz="2000" dirty="0">
                <a:latin typeface="Consolas" panose="020B0609020204030204" pitchFamily="49" charset="0"/>
              </a:rPr>
              <a:t>();</a:t>
            </a:r>
            <a:endParaRPr lang="cs-CZ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44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863</Words>
  <Application>Microsoft Office PowerPoint</Application>
  <PresentationFormat>Widescreen</PresentationFormat>
  <Paragraphs>177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Aptos Display</vt:lpstr>
      <vt:lpstr>Arial</vt:lpstr>
      <vt:lpstr>Consolas</vt:lpstr>
      <vt:lpstr>Office Theme</vt:lpstr>
      <vt:lpstr>Builder Design Pattern</vt:lpstr>
      <vt:lpstr>Problem:</vt:lpstr>
      <vt:lpstr>Possible Solution: Public properties</vt:lpstr>
      <vt:lpstr>Possible Solution: Universal constructor</vt:lpstr>
      <vt:lpstr>Possible Solution: Constructor overloading</vt:lpstr>
      <vt:lpstr>Possible Solution: Wrappers</vt:lpstr>
      <vt:lpstr>Solution: Builder Design Pattern</vt:lpstr>
      <vt:lpstr>Builder example</vt:lpstr>
      <vt:lpstr>Builder example</vt:lpstr>
      <vt:lpstr>ComputerBuilder.GetResult() 1</vt:lpstr>
      <vt:lpstr>ComputerBuilder.GetResult() 2</vt:lpstr>
      <vt:lpstr>ComputerBuilder.GetResult() 3</vt:lpstr>
      <vt:lpstr>Problem solved?</vt:lpstr>
      <vt:lpstr>Director</vt:lpstr>
      <vt:lpstr>Interactive Diagram</vt:lpstr>
      <vt:lpstr>Full example</vt:lpstr>
      <vt:lpstr>Pros &amp; Cons</vt:lpstr>
      <vt:lpstr>Relations with Other Patterns</vt:lpstr>
      <vt:lpstr>Thanks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Kroupa</dc:creator>
  <cp:lastModifiedBy>Filip O Zavoral</cp:lastModifiedBy>
  <cp:revision>109</cp:revision>
  <dcterms:created xsi:type="dcterms:W3CDTF">2025-02-27T08:31:06Z</dcterms:created>
  <dcterms:modified xsi:type="dcterms:W3CDTF">2025-04-10T14:00:01Z</dcterms:modified>
</cp:coreProperties>
</file>