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2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notesSlides/_rels/notesSlide15.xml.rels" ContentType="application/vnd.openxmlformats-package.relationships+xml"/>
  <Override PartName="/ppt/notesSlides/notesSlide1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12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ftr" idx="13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sldNum" idx="14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FA96FF9A-A0FD-4677-893E-C25DEE1DE787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4800" cy="3427920"/>
          </a:xfrm>
          <a:prstGeom prst="rect">
            <a:avLst/>
          </a:prstGeom>
          <a:ln w="0">
            <a:noFill/>
          </a:ln>
        </p:spPr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marL="457200" indent="-29844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cs-CZ" sz="1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Až se vás někdo zeptá „víte, co je to proxy?“, no, tak už to víte!</a:t>
            </a:r>
            <a:endParaRPr b="0" lang="en-US" sz="1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MAIN_POINT"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90320" y="526320"/>
            <a:ext cx="5796360" cy="4089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154A29B-84F1-475F-8ED6-930A7DF6CCC7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_ONLY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sldNum" idx="10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4FDB9BA-AB86-467F-AE18-9A38C8B43B5B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NE_COLUMN_TEXT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555480"/>
            <a:ext cx="2806920" cy="75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fontScale="92500" lnSpcReduction="1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389600"/>
            <a:ext cx="2806920" cy="3178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32500" lnSpcReduction="19999"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sldNum" idx="11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F03684B-A22C-4906-8131-6D6FEEBEAFB1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_TITLE_AND_DESCRIPTION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;p9"/>
          <p:cNvSpPr/>
          <p:nvPr/>
        </p:nvSpPr>
        <p:spPr>
          <a:xfrm>
            <a:off x="4572000" y="0"/>
            <a:ext cx="4570920" cy="5142600"/>
          </a:xfrm>
          <a:prstGeom prst="rect">
            <a:avLst/>
          </a:prstGeom>
          <a:solidFill>
            <a:schemeClr val="dk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  <a:ea typeface="Arial"/>
            </a:endParaRPr>
          </a:p>
        </p:txBody>
      </p:sp>
      <p:cxnSp>
        <p:nvCxnSpPr>
          <p:cNvPr id="3" name="Google Shape;40;p9"/>
          <p:cNvCxnSpPr/>
          <p:nvPr/>
        </p:nvCxnSpPr>
        <p:spPr>
          <a:xfrm>
            <a:off x="5029560" y="4495320"/>
            <a:ext cx="469440" cy="1080"/>
          </a:xfrm>
          <a:prstGeom prst="straightConnector1">
            <a:avLst/>
          </a:prstGeom>
          <a:ln w="19050">
            <a:solidFill>
              <a:srgbClr val="63d297"/>
            </a:solidFill>
            <a:round/>
          </a:ln>
        </p:spPr>
      </p:cxn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65680" y="1206000"/>
            <a:ext cx="4044240" cy="1508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939560" y="724320"/>
            <a:ext cx="3835800" cy="369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85000" lnSpcReduction="9999"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2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lt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C3D92C4-F5B9-430D-AD83-0BDDFD68C996}" type="slidenum">
              <a:rPr b="0" lang="cs" sz="1000" strike="noStrike" u="none">
                <a:solidFill>
                  <a:schemeClr val="lt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_AND_BODY_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9;p4"/>
          <p:cNvSpPr/>
          <p:nvPr/>
        </p:nvSpPr>
        <p:spPr>
          <a:xfrm>
            <a:off x="0" y="5045760"/>
            <a:ext cx="9142920" cy="96840"/>
          </a:xfrm>
          <a:prstGeom prst="rect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8600" bIns="48600" anchor="ctr">
            <a:noAutofit/>
          </a:bodyPr>
          <a:p>
            <a:pPr>
              <a:lnSpc>
                <a:spcPct val="100000"/>
              </a:lnSpc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  <a:ea typeface="Arial"/>
            </a:endParaRPr>
          </a:p>
        </p:txBody>
      </p:sp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sldNum" idx="3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EED0539-CAE8-43CF-8F5F-D2C36D618F74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APTION_ONLY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body"/>
          </p:nvPr>
        </p:nvSpPr>
        <p:spPr>
          <a:xfrm>
            <a:off x="311760" y="4236840"/>
            <a:ext cx="5997600" cy="59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25000" lnSpcReduction="19999"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1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ldNum" idx="4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4D1E916-47A3-49DC-BABC-403EE878C1F7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IG_NUMBER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9;p11"/>
          <p:cNvSpPr/>
          <p:nvPr/>
        </p:nvSpPr>
        <p:spPr>
          <a:xfrm>
            <a:off x="0" y="5045760"/>
            <a:ext cx="9142920" cy="96840"/>
          </a:xfrm>
          <a:prstGeom prst="rect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8600" bIns="486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  <a:ea typeface="Arial"/>
            </a:endParaRPr>
          </a:p>
        </p:txBody>
      </p:sp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11760" y="991440"/>
            <a:ext cx="8519400" cy="1917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 fontScale="92500" lnSpcReduction="1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4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xx%</a:t>
            </a:r>
            <a:endParaRPr b="0" lang="en-US" sz="1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11760" y="3071160"/>
            <a:ext cx="8519400" cy="900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25000" lnSpcReduction="19999"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sldNum" idx="5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D921BE2-611A-4CB6-920C-FCA916DA5D9A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">
    <p:bg>
      <p:bgPr>
        <a:solidFill>
          <a:schemeClr val="dk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0;p2"/>
          <p:cNvCxnSpPr/>
          <p:nvPr/>
        </p:nvCxnSpPr>
        <p:spPr>
          <a:xfrm>
            <a:off x="0" y="2998080"/>
            <a:ext cx="9145080" cy="1080"/>
          </a:xfrm>
          <a:prstGeom prst="straightConnector1">
            <a:avLst/>
          </a:prstGeom>
          <a:ln w="19050">
            <a:solidFill>
              <a:srgbClr val="63d297"/>
            </a:solidFill>
            <a:round/>
          </a:ln>
        </p:spPr>
      </p:cxnSp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10480" y="1257480"/>
            <a:ext cx="8121960" cy="158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4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sldNum" idx="6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lt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593FBDD-8A3E-437C-A94F-3E1D295F9D0C}" type="slidenum">
              <a:rPr b="0" lang="cs" sz="1000" strike="noStrike" u="none">
                <a:solidFill>
                  <a:schemeClr val="lt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520" cy="29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sldNum" idx="7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6C81954-8CAF-44DF-BD4D-837C47668638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_AND_BODY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19;p4"/>
          <p:cNvSpPr/>
          <p:nvPr/>
        </p:nvSpPr>
        <p:spPr>
          <a:xfrm>
            <a:off x="0" y="5045760"/>
            <a:ext cx="9142920" cy="96840"/>
          </a:xfrm>
          <a:prstGeom prst="rect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8600" bIns="486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  <a:ea typeface="Arial"/>
            </a:endParaRPr>
          </a:p>
        </p:txBody>
      </p:sp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sldNum" idx="8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5B93E6B-3B7B-4F8D-A9BD-FD9C1E5F0C26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_AND_TWO_COLUMNS"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399888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832280" y="1152360"/>
            <a:ext cx="399888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10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10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sldNum" idx="9"/>
          </p:nvPr>
        </p:nvSpPr>
        <p:spPr>
          <a:xfrm>
            <a:off x="8472600" y="466308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68CFA9F-66D7-4202-B088-459E870A4991}" type="slidenum">
              <a:rPr b="0" lang="cs" sz="10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6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10480" y="1257480"/>
            <a:ext cx="8121960" cy="158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b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" sz="4800" strike="noStrike" u="none">
                <a:solidFill>
                  <a:schemeClr val="accent5"/>
                </a:solidFill>
                <a:effectLst/>
                <a:uFillTx/>
                <a:latin typeface="Proxima Nova"/>
                <a:ea typeface="Proxima Nova"/>
              </a:rPr>
              <a:t>Proxy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2" name="Obrázek 3" descr=""/>
          <p:cNvPicPr/>
          <p:nvPr/>
        </p:nvPicPr>
        <p:blipFill>
          <a:blip r:embed="rId1"/>
          <a:srcRect l="142" t="1106" r="791" b="0"/>
          <a:stretch/>
        </p:blipFill>
        <p:spPr>
          <a:xfrm>
            <a:off x="4329000" y="0"/>
            <a:ext cx="4813920" cy="30031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Virtual proxy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3449880" y="1463040"/>
            <a:ext cx="268668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static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interface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RenderableImage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{</a:t>
            </a: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void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Graphics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x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y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Proxima Nova"/>
              </a:rPr>
              <a:t>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TextovéPole 2"/>
          <p:cNvSpPr/>
          <p:nvPr/>
        </p:nvSpPr>
        <p:spPr>
          <a:xfrm>
            <a:off x="3449880" y="2035800"/>
            <a:ext cx="2811240" cy="181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static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class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	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implements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RenderableImage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imageData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String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imageData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ImageIO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read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af00db"/>
                </a:solidFill>
                <a:effectLst/>
                <a:uFillTx/>
                <a:latin typeface="Consolas"/>
                <a:ea typeface="Arial"/>
              </a:rPr>
              <a:t>new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File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@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Override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void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Graphics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x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y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af00db"/>
                </a:solidFill>
                <a:effectLst/>
                <a:uFillTx/>
                <a:latin typeface="Consolas"/>
                <a:ea typeface="Arial"/>
              </a:rPr>
              <a:t>if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imageData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!=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null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   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drawImage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imageData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x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y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null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TextovéPole 4"/>
          <p:cNvSpPr/>
          <p:nvPr/>
        </p:nvSpPr>
        <p:spPr>
          <a:xfrm>
            <a:off x="6317640" y="1552680"/>
            <a:ext cx="2686680" cy="214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static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class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DeferredImage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	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implements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RenderableImage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final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String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DeferredImage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String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this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@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Override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void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Graphics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x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y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af00db"/>
                </a:solidFill>
                <a:effectLst/>
                <a:uFillTx/>
                <a:latin typeface="Consolas"/>
                <a:ea typeface="Arial"/>
              </a:rPr>
              <a:t>if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null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   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af00db"/>
                </a:solidFill>
                <a:effectLst/>
                <a:uFillTx/>
                <a:latin typeface="Consolas"/>
                <a:ea typeface="Arial"/>
              </a:rPr>
              <a:t>new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path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realImage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x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y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77" name="Přímá spojnice 9"/>
          <p:cNvCxnSpPr/>
          <p:nvPr/>
        </p:nvCxnSpPr>
        <p:spPr>
          <a:xfrm flipV="1">
            <a:off x="6262200" y="1373400"/>
            <a:ext cx="1080" cy="2697840"/>
          </a:xfrm>
          <a:prstGeom prst="straightConnector1">
            <a:avLst/>
          </a:prstGeom>
          <a:ln w="0">
            <a:solidFill>
              <a:srgbClr val="333542"/>
            </a:solidFill>
          </a:ln>
        </p:spPr>
      </p:cxnSp>
      <p:sp>
        <p:nvSpPr>
          <p:cNvPr id="78" name="Obdélník 15"/>
          <p:cNvSpPr/>
          <p:nvPr/>
        </p:nvSpPr>
        <p:spPr>
          <a:xfrm>
            <a:off x="3837600" y="4282560"/>
            <a:ext cx="2035440" cy="387360"/>
          </a:xfrm>
          <a:prstGeom prst="rect">
            <a:avLst/>
          </a:prstGeom>
          <a:solidFill>
            <a:srgbClr val="ffffff"/>
          </a:solidFill>
          <a:ln>
            <a:solidFill>
              <a:srgbClr val="202729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Arial"/>
                <a:ea typeface="Arial"/>
              </a:rPr>
              <a:t>RealSubject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Obdélník 16"/>
          <p:cNvSpPr/>
          <p:nvPr/>
        </p:nvSpPr>
        <p:spPr>
          <a:xfrm>
            <a:off x="6615720" y="4282560"/>
            <a:ext cx="2035440" cy="387360"/>
          </a:xfrm>
          <a:prstGeom prst="rect">
            <a:avLst/>
          </a:prstGeom>
          <a:solidFill>
            <a:srgbClr val="ffffff"/>
          </a:solidFill>
          <a:ln>
            <a:solidFill>
              <a:srgbClr val="202729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Arial"/>
                <a:ea typeface="Arial"/>
              </a:rPr>
              <a:t>Proxy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Obdélník 18"/>
          <p:cNvSpPr/>
          <p:nvPr/>
        </p:nvSpPr>
        <p:spPr>
          <a:xfrm>
            <a:off x="3775320" y="1017720"/>
            <a:ext cx="2035440" cy="387360"/>
          </a:xfrm>
          <a:prstGeom prst="rect">
            <a:avLst/>
          </a:prstGeom>
          <a:solidFill>
            <a:srgbClr val="ffffff"/>
          </a:solidFill>
          <a:ln>
            <a:solidFill>
              <a:srgbClr val="202729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Arial"/>
                <a:ea typeface="Arial"/>
              </a:rPr>
              <a:t>Subject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" name="TextovéPole 19"/>
          <p:cNvSpPr/>
          <p:nvPr/>
        </p:nvSpPr>
        <p:spPr>
          <a:xfrm>
            <a:off x="263160" y="1262520"/>
            <a:ext cx="3123000" cy="286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static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class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EditorWindow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extends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JFrame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final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RenderableImage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openFileIcon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final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RenderableImage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saveFileIcon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private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boolean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menuBarVisible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false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EditorWindow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openFileIcon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en-US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openImage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a31515"/>
                </a:solidFill>
                <a:effectLst/>
                <a:uFillTx/>
                <a:latin typeface="Consolas"/>
                <a:ea typeface="Arial"/>
              </a:rPr>
              <a:t>"icons/open.png"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saveFileIcon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en-US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openImage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a31515"/>
                </a:solidFill>
                <a:effectLst/>
                <a:uFillTx/>
                <a:latin typeface="Consolas"/>
                <a:ea typeface="Arial"/>
              </a:rPr>
              <a:t>"icons/save.png"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void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openMenuBar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menuBarVisible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00"/>
                </a:solidFill>
                <a:effectLst/>
                <a:uFillTx/>
                <a:latin typeface="Consolas"/>
                <a:ea typeface="Arial"/>
              </a:rPr>
              <a:t>=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true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@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Override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public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void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paint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267f99"/>
                </a:solidFill>
                <a:effectLst/>
                <a:uFillTx/>
                <a:latin typeface="Consolas"/>
                <a:ea typeface="Arial"/>
              </a:rPr>
              <a:t>Graphics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0000ff"/>
                </a:solidFill>
                <a:effectLst/>
                <a:uFillTx/>
                <a:latin typeface="Consolas"/>
                <a:ea typeface="Arial"/>
              </a:rPr>
              <a:t>super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paint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700"/>
            </a:b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</a:t>
            </a:r>
            <a:r>
              <a:rPr b="0" lang="cs-CZ" sz="700" strike="noStrike" u="none">
                <a:solidFill>
                  <a:srgbClr val="af00db"/>
                </a:solidFill>
                <a:effectLst/>
                <a:uFillTx/>
                <a:latin typeface="Consolas"/>
                <a:ea typeface="Arial"/>
              </a:rPr>
              <a:t>if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 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menuBarVisible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 {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   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openFileIcon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98658"/>
                </a:solidFill>
                <a:effectLst/>
                <a:uFillTx/>
                <a:latin typeface="Consolas"/>
                <a:ea typeface="Arial"/>
              </a:rPr>
              <a:t>0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98658"/>
                </a:solidFill>
                <a:effectLst/>
                <a:uFillTx/>
                <a:latin typeface="Consolas"/>
                <a:ea typeface="Arial"/>
              </a:rPr>
              <a:t>0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    </a:t>
            </a:r>
            <a:r>
              <a:rPr b="0" lang="cs-CZ" sz="700" strike="noStrike" u="none">
                <a:solidFill>
                  <a:srgbClr val="0070c1"/>
                </a:solidFill>
                <a:effectLst/>
                <a:uFillTx/>
                <a:latin typeface="Consolas"/>
                <a:ea typeface="Arial"/>
              </a:rPr>
              <a:t>saveFileIcon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.</a:t>
            </a:r>
            <a:r>
              <a:rPr b="0" lang="cs-CZ" sz="700" strike="noStrike" u="none">
                <a:solidFill>
                  <a:srgbClr val="795e26"/>
                </a:solidFill>
                <a:effectLst/>
                <a:uFillTx/>
                <a:latin typeface="Consolas"/>
                <a:ea typeface="Arial"/>
              </a:rPr>
              <a:t>render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(</a:t>
            </a:r>
            <a:r>
              <a:rPr b="0" lang="cs-CZ" sz="700" strike="noStrike" u="none">
                <a:solidFill>
                  <a:srgbClr val="001080"/>
                </a:solidFill>
                <a:effectLst/>
                <a:uFillTx/>
                <a:latin typeface="Consolas"/>
                <a:ea typeface="Arial"/>
              </a:rPr>
              <a:t>g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98658"/>
                </a:solidFill>
                <a:effectLst/>
                <a:uFillTx/>
                <a:latin typeface="Consolas"/>
                <a:ea typeface="Arial"/>
              </a:rPr>
              <a:t>10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, </a:t>
            </a:r>
            <a:r>
              <a:rPr b="0" lang="cs-CZ" sz="700" strike="noStrike" u="none">
                <a:solidFill>
                  <a:srgbClr val="098658"/>
                </a:solidFill>
                <a:effectLst/>
                <a:uFillTx/>
                <a:latin typeface="Consolas"/>
                <a:ea typeface="Arial"/>
              </a:rPr>
              <a:t>0</a:t>
            </a: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);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    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700" strike="noStrike" u="none">
                <a:solidFill>
                  <a:srgbClr val="3b3b3b"/>
                </a:solidFill>
                <a:effectLst/>
                <a:uFillTx/>
                <a:latin typeface="Consolas"/>
                <a:ea typeface="Arial"/>
              </a:rPr>
              <a:t>}</a:t>
            </a:r>
            <a:endParaRPr b="0" lang="en-US" sz="7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82" name="Přímá spojnice 20"/>
          <p:cNvCxnSpPr/>
          <p:nvPr/>
        </p:nvCxnSpPr>
        <p:spPr>
          <a:xfrm flipV="1">
            <a:off x="3248640" y="1373400"/>
            <a:ext cx="1080" cy="2744280"/>
          </a:xfrm>
          <a:prstGeom prst="straightConnector1">
            <a:avLst/>
          </a:prstGeom>
          <a:ln w="0">
            <a:solidFill>
              <a:srgbClr val="333542"/>
            </a:solidFill>
          </a:ln>
        </p:spPr>
      </p:cxnSp>
      <p:sp>
        <p:nvSpPr>
          <p:cNvPr id="83" name="Obdélník 21"/>
          <p:cNvSpPr/>
          <p:nvPr/>
        </p:nvSpPr>
        <p:spPr>
          <a:xfrm>
            <a:off x="807120" y="4282560"/>
            <a:ext cx="2035440" cy="387360"/>
          </a:xfrm>
          <a:prstGeom prst="rect">
            <a:avLst/>
          </a:prstGeom>
          <a:solidFill>
            <a:srgbClr val="ffffff"/>
          </a:solidFill>
          <a:ln>
            <a:solidFill>
              <a:srgbClr val="202729"/>
            </a:solidFill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Arial"/>
                <a:ea typeface="Arial"/>
              </a:rPr>
              <a:t>Client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Proxy types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311760" y="1017720"/>
            <a:ext cx="8519400" cy="369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Protection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Controls and restricts access to the real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Remote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Local representation of remote object (file object, database, ...)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An ATM can use proxy object to access banking data on remote server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Virtual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04920">
              <a:lnSpc>
                <a:spcPct val="90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Acts as a lazy initialization wrapper around the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04920">
              <a:lnSpc>
                <a:spcPct val="90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Delays doing expensive operations until they are needed (image data)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Logging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Logs access to the original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Pros and cons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41932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1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spcBef>
                <a:spcPts val="1199"/>
              </a:spcBef>
              <a:buClr>
                <a:srgbClr val="202729"/>
              </a:buClr>
              <a:buFont typeface="Proxima Nova"/>
              <a:buChar char="●"/>
              <a:tabLst>
                <a:tab algn="l" pos="0"/>
              </a:tabLst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Performance – virtual proxy, optimal usage of the object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  <a:tabLst>
                <a:tab algn="l" pos="0"/>
              </a:tabLst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Code separation – distinct functional and technical code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  <a:tabLst>
                <a:tab algn="l" pos="0"/>
              </a:tabLst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Security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  <a:tabLst>
                <a:tab algn="l" pos="0"/>
              </a:tabLst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Controlling the object without client knowledge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1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Cons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spcBef>
                <a:spcPts val="1199"/>
              </a:spcBef>
              <a:buClr>
                <a:srgbClr val="202729"/>
              </a:buClr>
              <a:buFont typeface="Proxima Nova"/>
              <a:buChar char="●"/>
              <a:tabLst>
                <a:tab algn="l" pos="0"/>
              </a:tabLst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Additional layer – more complex code and some overhead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</a:tabLst>
            </a:pPr>
            <a:r>
              <a:rPr b="0" lang="cs" sz="12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Would have happened even without proxy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Google Shape;126;p21"/>
          <p:cNvSpPr/>
          <p:nvPr/>
        </p:nvSpPr>
        <p:spPr>
          <a:xfrm>
            <a:off x="4359240" y="1222920"/>
            <a:ext cx="4225320" cy="3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Proxima Nova"/>
              <a:ea typeface="Proxima Nov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3"/>
          <p:cNvSpPr/>
          <p:nvPr/>
        </p:nvSpPr>
        <p:spPr>
          <a:xfrm>
            <a:off x="311760" y="445320"/>
            <a:ext cx="8519400" cy="57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rmAutofit lnSpcReduction="9999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(almost) Proxy: Smart pointer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PlaceHolder 8"/>
          <p:cNvSpPr/>
          <p:nvPr/>
        </p:nvSpPr>
        <p:spPr>
          <a:xfrm>
            <a:off x="375480" y="1156320"/>
            <a:ext cx="8519400" cy="11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rmAutofit/>
          </a:bodyPr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Proxy has extra feature of counting instances that exist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Exposes the original object directly when asked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Likely has slightly different interface or type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15000"/>
              </a:lnSpc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535680" y="2121840"/>
            <a:ext cx="3121920" cy="2908080"/>
          </a:xfrm>
          <a:prstGeom prst="rect">
            <a:avLst/>
          </a:prstGeom>
          <a:solidFill>
            <a:srgbClr val="dee7e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// The actual room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class</a:t>
            </a: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</a:t>
            </a:r>
            <a:r>
              <a:rPr b="1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Room </a:t>
            </a: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{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  …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// Pointer to the room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class</a:t>
            </a: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</a:t>
            </a:r>
            <a:r>
              <a:rPr b="1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RoomPointer </a:t>
            </a: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{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public: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  RoomPointer(…);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  ~RoomPointer();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  </a:t>
            </a:r>
            <a:r>
              <a:rPr b="1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Room*</a:t>
            </a: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</a:t>
            </a:r>
            <a:r>
              <a:rPr b="0" lang="en-US" sz="1400" strike="noStrike" u="none">
                <a:solidFill>
                  <a:srgbClr val="7030a0"/>
                </a:solidFill>
                <a:effectLst/>
                <a:uFillTx/>
                <a:latin typeface="Courier New"/>
                <a:ea typeface="Proxima Nova"/>
              </a:rPr>
              <a:t>operator-&gt;</a:t>
            </a: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();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   </a:t>
            </a:r>
            <a:r>
              <a:rPr b="1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Room&amp;</a:t>
            </a: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 </a:t>
            </a:r>
            <a:r>
              <a:rPr b="0" lang="en-US" sz="1400" strike="noStrike" u="none">
                <a:solidFill>
                  <a:srgbClr val="7030a0"/>
                </a:solidFill>
                <a:effectLst/>
                <a:uFillTx/>
                <a:latin typeface="Courier New"/>
                <a:ea typeface="Proxima Nova"/>
              </a:rPr>
              <a:t>operator*</a:t>
            </a:r>
            <a:r>
              <a:rPr b="0" lang="en-US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();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Courier New"/>
                <a:ea typeface="Proxima Nova"/>
              </a:rPr>
              <a:t>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Similar design patterns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Adapter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Adapter implements different interface, proxy implements same interface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Decorator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Can have similar implementation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Different purpose – decorator adds features to object, proxy mediates existing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Facade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Both patterns add additional layer between client and the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Facade provides simplified interface, proxy provides same interface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ovéPole 6"/>
          <p:cNvSpPr/>
          <p:nvPr/>
        </p:nvSpPr>
        <p:spPr>
          <a:xfrm>
            <a:off x="457200" y="3034080"/>
            <a:ext cx="5943240" cy="130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cs-CZ" sz="40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Thank you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cs-CZ" sz="4000" strike="noStrike" u="non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for your attention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3" dur="indefinite" restart="never" nodeType="tmRoot">
          <p:childTnLst>
            <p:seq>
              <p:cTn id="64" dur="indefinite" nodeType="mainSeq">
                <p:childTnLst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Idea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4" name="Google Shape;67;p14" descr=""/>
          <p:cNvPicPr/>
          <p:nvPr/>
        </p:nvPicPr>
        <p:blipFill>
          <a:blip r:embed="rId1"/>
          <a:stretch/>
        </p:blipFill>
        <p:spPr>
          <a:xfrm>
            <a:off x="45720" y="1721160"/>
            <a:ext cx="1476000" cy="2027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" name="Google Shape;68;p14"/>
          <p:cNvSpPr/>
          <p:nvPr/>
        </p:nvSpPr>
        <p:spPr>
          <a:xfrm>
            <a:off x="1136520" y="1975680"/>
            <a:ext cx="2760480" cy="61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46" name="Google Shape;69;p14"/>
          <p:cNvCxnSpPr/>
          <p:nvPr/>
        </p:nvCxnSpPr>
        <p:spPr>
          <a:xfrm>
            <a:off x="1248840" y="2587680"/>
            <a:ext cx="1949040" cy="18000"/>
          </a:xfrm>
          <a:prstGeom prst="straightConnector1">
            <a:avLst/>
          </a:prstGeom>
          <a:ln w="28575">
            <a:solidFill>
              <a:srgbClr val="4ba173"/>
            </a:solidFill>
            <a:round/>
            <a:tailEnd len="med" type="triangle" w="med"/>
          </a:ln>
        </p:spPr>
      </p:cxnSp>
      <p:cxnSp>
        <p:nvCxnSpPr>
          <p:cNvPr id="47" name="Google Shape;71;p14"/>
          <p:cNvCxnSpPr/>
          <p:nvPr/>
        </p:nvCxnSpPr>
        <p:spPr>
          <a:xfrm>
            <a:off x="5603040" y="2451960"/>
            <a:ext cx="1536480" cy="1080"/>
          </a:xfrm>
          <a:prstGeom prst="straightConnector1">
            <a:avLst/>
          </a:prstGeom>
          <a:ln w="28575">
            <a:solidFill>
              <a:srgbClr val="4ba173"/>
            </a:solidFill>
            <a:round/>
            <a:tailEnd len="med" type="triangle" w="med"/>
          </a:ln>
        </p:spPr>
      </p:cxnSp>
      <p:sp>
        <p:nvSpPr>
          <p:cNvPr id="48" name="Google Shape;72;p14"/>
          <p:cNvSpPr/>
          <p:nvPr/>
        </p:nvSpPr>
        <p:spPr>
          <a:xfrm>
            <a:off x="5522040" y="1836720"/>
            <a:ext cx="1946880" cy="61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49" name="Google Shape;73;p14"/>
          <p:cNvCxnSpPr/>
          <p:nvPr/>
        </p:nvCxnSpPr>
        <p:spPr>
          <a:xfrm flipH="1">
            <a:off x="5727960" y="2923920"/>
            <a:ext cx="1450080" cy="1080"/>
          </a:xfrm>
          <a:prstGeom prst="straightConnector1">
            <a:avLst/>
          </a:prstGeom>
          <a:ln w="28575">
            <a:solidFill>
              <a:srgbClr val="4ba173"/>
            </a:solidFill>
            <a:round/>
            <a:tailEnd len="med" type="triangle" w="med"/>
          </a:ln>
        </p:spPr>
      </p:cxnSp>
      <p:sp>
        <p:nvSpPr>
          <p:cNvPr id="50" name="Google Shape;74;p14"/>
          <p:cNvSpPr/>
          <p:nvPr/>
        </p:nvSpPr>
        <p:spPr>
          <a:xfrm>
            <a:off x="5681520" y="3071160"/>
            <a:ext cx="1627200" cy="61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51" name="Google Shape;75;p14"/>
          <p:cNvCxnSpPr/>
          <p:nvPr/>
        </p:nvCxnSpPr>
        <p:spPr>
          <a:xfrm flipH="1">
            <a:off x="1271880" y="2933280"/>
            <a:ext cx="1776960" cy="12600"/>
          </a:xfrm>
          <a:prstGeom prst="straightConnector1">
            <a:avLst/>
          </a:prstGeom>
          <a:ln w="28575">
            <a:solidFill>
              <a:srgbClr val="4ba173"/>
            </a:solidFill>
            <a:round/>
            <a:tailEnd len="med" type="triangle" w="med"/>
          </a:ln>
        </p:spPr>
      </p:cxnSp>
      <p:sp>
        <p:nvSpPr>
          <p:cNvPr id="52" name="Google Shape;76;p14"/>
          <p:cNvSpPr/>
          <p:nvPr/>
        </p:nvSpPr>
        <p:spPr>
          <a:xfrm>
            <a:off x="1408680" y="3071160"/>
            <a:ext cx="1627200" cy="125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3" name="" descr=""/>
          <p:cNvPicPr/>
          <p:nvPr/>
        </p:nvPicPr>
        <p:blipFill>
          <a:blip r:embed="rId2"/>
          <a:stretch/>
        </p:blipFill>
        <p:spPr>
          <a:xfrm>
            <a:off x="3429000" y="1542600"/>
            <a:ext cx="2057040" cy="2571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" name="" descr=""/>
          <p:cNvPicPr/>
          <p:nvPr/>
        </p:nvPicPr>
        <p:blipFill>
          <a:blip r:embed="rId3"/>
          <a:stretch/>
        </p:blipFill>
        <p:spPr>
          <a:xfrm>
            <a:off x="7315200" y="1371600"/>
            <a:ext cx="1599840" cy="272340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What is proxy?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11760" y="1017720"/>
            <a:ext cx="851940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17520">
              <a:lnSpc>
                <a:spcPct val="115000"/>
              </a:lnSpc>
              <a:spcBef>
                <a:spcPts val="34"/>
              </a:spcBef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Object structural pattern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Alternative name: Surrogate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Base ideas: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A “middleman” or substitue when working with an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Has (almost) the same interface as the original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Has (almost) the same observable behavior as the original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Code using the proxy (usually) doesn’t even know it is a proxy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Some additional behavior/checks before and/or after the action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lnSpc>
                <a:spcPct val="115000"/>
              </a:lnSpc>
              <a:spcAft>
                <a:spcPts val="632"/>
              </a:spcAft>
              <a:buNone/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Basic principle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8" name="Google Shape;91;p16" descr=""/>
          <p:cNvPicPr/>
          <p:nvPr/>
        </p:nvPicPr>
        <p:blipFill>
          <a:blip r:embed="rId1"/>
          <a:stretch/>
        </p:blipFill>
        <p:spPr>
          <a:xfrm>
            <a:off x="349560" y="1476000"/>
            <a:ext cx="8649720" cy="3347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9" name="Google Shape;92;p16"/>
          <p:cNvSpPr/>
          <p:nvPr/>
        </p:nvSpPr>
        <p:spPr>
          <a:xfrm>
            <a:off x="2073240" y="1396080"/>
            <a:ext cx="7335360" cy="40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Proxima Nova"/>
                <a:ea typeface="Proxima Nova"/>
              </a:rPr>
              <a:t>&lt;&lt;interface&gt;&gt;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Proxy types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311760" y="1017720"/>
            <a:ext cx="8519400" cy="369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Protection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Controls and restricts access to the real object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Protection proxy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19400" cy="3415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fontScale="77500" lnSpcReduction="19999"/>
          </a:bodyPr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interface</a:t>
            </a: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en-US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Page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{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r>
              <a:rPr b="0" lang="en-US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public</a:t>
            </a: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en-US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function</a:t>
            </a: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en-US" sz="14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visit</a:t>
            </a: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(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AppContext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$context</a:t>
            </a: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class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AdminPage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implements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Page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{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private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Page 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$page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public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function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__construct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(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Page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$page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 { ... 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public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function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visit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(</a:t>
            </a:r>
            <a:r>
              <a:rPr b="0" lang="cs-CZ" sz="1400" strike="noStrike" u="none">
                <a:solidFill>
                  <a:srgbClr val="267f99"/>
                </a:solidFill>
                <a:effectLst/>
                <a:uFillTx/>
                <a:latin typeface="Consolas"/>
                <a:ea typeface="Proxima Nova"/>
              </a:rPr>
              <a:t>AppContext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$context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{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    </a:t>
            </a:r>
            <a:r>
              <a:rPr b="0" lang="cs-CZ" sz="1400" strike="noStrike" u="none">
                <a:solidFill>
                  <a:srgbClr val="af00db"/>
                </a:solidFill>
                <a:effectLst/>
                <a:uFillTx/>
                <a:latin typeface="Consolas"/>
                <a:ea typeface="Proxima Nova"/>
              </a:rPr>
              <a:t>if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(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$context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-&gt;</a:t>
            </a:r>
            <a:r>
              <a:rPr b="0" lang="cs-CZ" sz="14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user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()-&gt;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role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!= </a:t>
            </a:r>
            <a:r>
              <a:rPr b="0" lang="cs-CZ" sz="1400" strike="noStrike" u="none">
                <a:solidFill>
                  <a:srgbClr val="a31515"/>
                </a:solidFill>
                <a:effectLst/>
                <a:uFillTx/>
                <a:latin typeface="Consolas"/>
                <a:ea typeface="Proxima Nova"/>
              </a:rPr>
              <a:t>'admin'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 {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        </a:t>
            </a:r>
            <a:r>
              <a:rPr b="0" lang="cs-CZ" sz="1400" strike="noStrike" u="none">
                <a:solidFill>
                  <a:srgbClr val="af00db"/>
                </a:solidFill>
                <a:effectLst/>
                <a:uFillTx/>
                <a:latin typeface="Consolas"/>
                <a:ea typeface="Proxima Nova"/>
              </a:rPr>
              <a:t>return 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$context-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&gt;</a:t>
            </a:r>
            <a:r>
              <a:rPr b="0" lang="cs-CZ" sz="1400" strike="noStrike" u="none">
                <a:solidFill>
                  <a:srgbClr val="795e26"/>
                </a:solidFill>
                <a:effectLst/>
                <a:uFillTx/>
                <a:latin typeface="Consolas"/>
                <a:ea typeface="Proxima Nova"/>
              </a:rPr>
              <a:t>errorResponse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(</a:t>
            </a:r>
            <a:r>
              <a:rPr b="0" lang="cs-CZ" sz="1400" strike="noStrike" u="none">
                <a:solidFill>
                  <a:srgbClr val="098658"/>
                </a:solidFill>
                <a:effectLst/>
                <a:uFillTx/>
                <a:latin typeface="Consolas"/>
                <a:ea typeface="Proxima Nova"/>
              </a:rPr>
              <a:t>403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    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   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    </a:t>
            </a:r>
            <a:r>
              <a:rPr b="0" lang="cs-CZ" sz="1400" strike="noStrike" u="none">
                <a:solidFill>
                  <a:srgbClr val="af00db"/>
                </a:solidFill>
                <a:effectLst/>
                <a:uFillTx/>
                <a:latin typeface="Consolas"/>
                <a:ea typeface="Proxima Nova"/>
              </a:rPr>
              <a:t>return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 </a:t>
            </a:r>
            <a:r>
              <a:rPr b="0" lang="cs-CZ" sz="1400" strike="noStrike" u="none">
                <a:solidFill>
                  <a:srgbClr val="0000ff"/>
                </a:solidFill>
                <a:effectLst/>
                <a:uFillTx/>
                <a:latin typeface="Consolas"/>
                <a:ea typeface="Proxima Nova"/>
              </a:rPr>
              <a:t>$this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-&gt;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page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-&gt;visit(</a:t>
            </a:r>
            <a:r>
              <a:rPr b="0" lang="cs-CZ" sz="1400" strike="noStrike" u="none">
                <a:solidFill>
                  <a:srgbClr val="001080"/>
                </a:solidFill>
                <a:effectLst/>
                <a:uFillTx/>
                <a:latin typeface="Consolas"/>
                <a:ea typeface="Proxima Nova"/>
              </a:rPr>
              <a:t>$context</a:t>
            </a: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);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    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480"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rgbClr val="000000"/>
                </a:solidFill>
                <a:effectLst/>
                <a:uFillTx/>
                <a:latin typeface="Consolas"/>
                <a:ea typeface="Proxima Nova"/>
              </a:rPr>
              <a:t>}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Proxy types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311760" y="1017720"/>
            <a:ext cx="8519400" cy="369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Protection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Controls and restricts access to the real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Remote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Local representation of remote object (file object, database, ...)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An ATM can use proxy object to access banking data on remote server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6"/>
          <p:cNvSpPr/>
          <p:nvPr/>
        </p:nvSpPr>
        <p:spPr>
          <a:xfrm>
            <a:off x="311760" y="445320"/>
            <a:ext cx="8519400" cy="571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rmAutofit lnSpcReduction="9999"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Remote proxy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7"/>
          <p:cNvSpPr/>
          <p:nvPr/>
        </p:nvSpPr>
        <p:spPr>
          <a:xfrm>
            <a:off x="375480" y="1156320"/>
            <a:ext cx="8519400" cy="341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t">
            <a:normAutofit/>
          </a:bodyPr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Handles access to objects in another address space or on another machine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17520">
              <a:lnSpc>
                <a:spcPct val="115000"/>
              </a:lnSpc>
              <a:buClr>
                <a:srgbClr val="000000"/>
              </a:buClr>
              <a:buFont typeface="Roboto"/>
              <a:buChar char="●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Can add supporting behavior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Lazy initialization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Logging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115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b="0" lang="cs" sz="1400" strike="noStrike" u="none">
                <a:solidFill>
                  <a:srgbClr val="000000"/>
                </a:solidFill>
                <a:effectLst/>
                <a:uFillTx/>
                <a:latin typeface="Roboto"/>
                <a:ea typeface="Roboto"/>
              </a:rPr>
              <a:t>Caching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8" name="Google Shape;83;p 1" descr=""/>
          <p:cNvPicPr/>
          <p:nvPr/>
        </p:nvPicPr>
        <p:blipFill>
          <a:blip r:embed="rId1"/>
          <a:stretch/>
        </p:blipFill>
        <p:spPr>
          <a:xfrm>
            <a:off x="375480" y="3644640"/>
            <a:ext cx="3697200" cy="1159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" name="Google Shape;84;p 1" descr=""/>
          <p:cNvPicPr/>
          <p:nvPr/>
        </p:nvPicPr>
        <p:blipFill>
          <a:blip r:embed="rId2"/>
          <a:stretch/>
        </p:blipFill>
        <p:spPr>
          <a:xfrm>
            <a:off x="5023080" y="3544560"/>
            <a:ext cx="4016520" cy="12592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70" name="Google Shape;85;p 1"/>
          <p:cNvCxnSpPr>
            <a:stCxn id="68" idx="3"/>
          </p:cNvCxnSpPr>
          <p:nvPr/>
        </p:nvCxnSpPr>
        <p:spPr>
          <a:xfrm flipV="1">
            <a:off x="4072680" y="4219200"/>
            <a:ext cx="951480" cy="5400"/>
          </a:xfrm>
          <a:prstGeom prst="straightConnector1">
            <a:avLst/>
          </a:prstGeom>
          <a:ln w="28575">
            <a:solidFill>
              <a:srgbClr val="4ba173"/>
            </a:solidFill>
            <a:round/>
            <a:tailEnd len="med" type="triangle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19400" cy="571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 lnSpcReduction="9999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cs" sz="2800" strike="noStrike" u="none">
                <a:solidFill>
                  <a:schemeClr val="accent1"/>
                </a:solidFill>
                <a:effectLst/>
                <a:uFillTx/>
                <a:latin typeface="Proxima Nova"/>
                <a:ea typeface="Proxima Nova"/>
              </a:rPr>
              <a:t>Proxy types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11760" y="1017720"/>
            <a:ext cx="8519400" cy="369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Protection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Controls and restricts access to the real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Remote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-CZ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Local representation of remote object (file object, database, ...)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An ATM can use proxy object to access banking data on remote server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202729"/>
              </a:buClr>
              <a:buFont typeface="Proxima Nova"/>
              <a:buChar char="●"/>
            </a:pPr>
            <a:r>
              <a:rPr b="0" lang="cs" sz="18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Virtual proxy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04920">
              <a:lnSpc>
                <a:spcPct val="90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Acts as a lazy initialization wrapper around the object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914400" indent="-304920">
              <a:lnSpc>
                <a:spcPct val="90000"/>
              </a:lnSpc>
              <a:buClr>
                <a:srgbClr val="202729"/>
              </a:buClr>
              <a:buFont typeface="Proxima Nova"/>
              <a:buChar char="○"/>
            </a:pPr>
            <a:r>
              <a:rPr b="0" lang="cs" sz="1400" strike="noStrike" u="none">
                <a:solidFill>
                  <a:schemeClr val="dk1"/>
                </a:solidFill>
                <a:effectLst/>
                <a:uFillTx/>
                <a:latin typeface="Proxima Nova"/>
                <a:ea typeface="Proxima Nova"/>
              </a:rPr>
              <a:t>Delays doing expensive operations until they are needed (image data)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Application>LibreOffice/25.2.1.2$Linux_X86_64 LibreOffice_project/520$Build-2</Application>
  <AppVersion>15.0000</AppVersion>
  <Words>1200</Words>
  <Paragraphs>211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2025-03-19T22:01:11Z</dcterms:modified>
  <cp:revision>14</cp:revision>
  <dc:subject/>
  <dc:title>Proxy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14</vt:i4>
  </property>
  <property fmtid="{D5CDD505-2E9C-101B-9397-08002B2CF9AE}" pid="3" name="PresentationFormat">
    <vt:lpwstr>On-screen Show (16:9)</vt:lpwstr>
  </property>
  <property fmtid="{D5CDD505-2E9C-101B-9397-08002B2CF9AE}" pid="4" name="Slides">
    <vt:i4>18</vt:i4>
  </property>
</Properties>
</file>