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32"/>
  </p:notesMasterIdLst>
  <p:sldIdLst>
    <p:sldId id="256" r:id="rId5"/>
    <p:sldId id="257" r:id="rId6"/>
    <p:sldId id="264" r:id="rId7"/>
    <p:sldId id="266" r:id="rId8"/>
    <p:sldId id="281" r:id="rId9"/>
    <p:sldId id="282" r:id="rId10"/>
    <p:sldId id="283" r:id="rId11"/>
    <p:sldId id="262" r:id="rId12"/>
    <p:sldId id="303" r:id="rId13"/>
    <p:sldId id="304" r:id="rId14"/>
    <p:sldId id="268" r:id="rId15"/>
    <p:sldId id="269" r:id="rId16"/>
    <p:sldId id="270" r:id="rId17"/>
    <p:sldId id="271" r:id="rId18"/>
    <p:sldId id="272" r:id="rId19"/>
    <p:sldId id="286" r:id="rId20"/>
    <p:sldId id="287" r:id="rId21"/>
    <p:sldId id="288" r:id="rId22"/>
    <p:sldId id="289" r:id="rId23"/>
    <p:sldId id="291" r:id="rId24"/>
    <p:sldId id="292" r:id="rId25"/>
    <p:sldId id="293" r:id="rId26"/>
    <p:sldId id="294" r:id="rId27"/>
    <p:sldId id="302" r:id="rId28"/>
    <p:sldId id="299" r:id="rId29"/>
    <p:sldId id="301" r:id="rId30"/>
    <p:sldId id="296" r:id="rId31"/>
  </p:sldIdLst>
  <p:sldSz cx="9144000" cy="6858000" type="screen4x3"/>
  <p:notesSz cx="6858000" cy="9144000"/>
  <p:embeddedFontLst>
    <p:embeddedFont>
      <p:font typeface="Garamond" panose="02020404030301010803" pitchFamily="18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6" roundtripDataSignature="AMtx7mi/K33UR2uvOJX2zWPJW5dkBbOZ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AF41D6-3CBE-4B1F-BBA8-5FF01047D933}" v="1" dt="2023-04-03T01:24:15.9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2" autoAdjust="0"/>
    <p:restoredTop sz="87558" autoAdjust="0"/>
  </p:normalViewPr>
  <p:slideViewPr>
    <p:cSldViewPr snapToGrid="0">
      <p:cViewPr varScale="1">
        <p:scale>
          <a:sx n="148" d="100"/>
          <a:sy n="148" d="100"/>
        </p:scale>
        <p:origin x="125" y="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font" Target="fonts/font2.fntdata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62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4.fntdata"/><Relationship Id="rId57" Type="http://schemas.openxmlformats.org/officeDocument/2006/relationships/presProps" Target="presProps.xml"/><Relationship Id="rId61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3.fntdata"/><Relationship Id="rId56" Type="http://customschemas.google.com/relationships/presentationmetadata" Target="metadata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1.fntdata"/><Relationship Id="rId5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 Čačalová" userId="49f11e0b42bd0023" providerId="LiveId" clId="{65AF41D6-3CBE-4B1F-BBA8-5FF01047D933}"/>
    <pc:docChg chg="custSel modSld">
      <pc:chgData name="Nicol Čačalová" userId="49f11e0b42bd0023" providerId="LiveId" clId="{65AF41D6-3CBE-4B1F-BBA8-5FF01047D933}" dt="2023-04-03T01:27:13.643" v="44"/>
      <pc:docMkLst>
        <pc:docMk/>
      </pc:docMkLst>
      <pc:sldChg chg="modSp mod">
        <pc:chgData name="Nicol Čačalová" userId="49f11e0b42bd0023" providerId="LiveId" clId="{65AF41D6-3CBE-4B1F-BBA8-5FF01047D933}" dt="2023-04-03T01:26:50.083" v="41" actId="20577"/>
        <pc:sldMkLst>
          <pc:docMk/>
          <pc:sldMk cId="0" sldId="291"/>
        </pc:sldMkLst>
        <pc:spChg chg="mod">
          <ac:chgData name="Nicol Čačalová" userId="49f11e0b42bd0023" providerId="LiveId" clId="{65AF41D6-3CBE-4B1F-BBA8-5FF01047D933}" dt="2023-04-03T01:26:50.083" v="41" actId="20577"/>
          <ac:spMkLst>
            <pc:docMk/>
            <pc:sldMk cId="0" sldId="291"/>
            <ac:spMk id="500" creationId="{00000000-0000-0000-0000-000000000000}"/>
          </ac:spMkLst>
        </pc:spChg>
      </pc:sldChg>
      <pc:sldChg chg="modSp mod">
        <pc:chgData name="Nicol Čačalová" userId="49f11e0b42bd0023" providerId="LiveId" clId="{65AF41D6-3CBE-4B1F-BBA8-5FF01047D933}" dt="2023-04-03T01:27:01.078" v="42"/>
        <pc:sldMkLst>
          <pc:docMk/>
          <pc:sldMk cId="0" sldId="292"/>
        </pc:sldMkLst>
        <pc:spChg chg="mod">
          <ac:chgData name="Nicol Čačalová" userId="49f11e0b42bd0023" providerId="LiveId" clId="{65AF41D6-3CBE-4B1F-BBA8-5FF01047D933}" dt="2023-04-03T01:27:01.078" v="42"/>
          <ac:spMkLst>
            <pc:docMk/>
            <pc:sldMk cId="0" sldId="292"/>
            <ac:spMk id="507" creationId="{00000000-0000-0000-0000-000000000000}"/>
          </ac:spMkLst>
        </pc:spChg>
      </pc:sldChg>
      <pc:sldChg chg="modSp mod">
        <pc:chgData name="Nicol Čačalová" userId="49f11e0b42bd0023" providerId="LiveId" clId="{65AF41D6-3CBE-4B1F-BBA8-5FF01047D933}" dt="2023-04-03T01:27:08.960" v="43"/>
        <pc:sldMkLst>
          <pc:docMk/>
          <pc:sldMk cId="0" sldId="293"/>
        </pc:sldMkLst>
        <pc:spChg chg="mod">
          <ac:chgData name="Nicol Čačalová" userId="49f11e0b42bd0023" providerId="LiveId" clId="{65AF41D6-3CBE-4B1F-BBA8-5FF01047D933}" dt="2023-04-03T01:27:08.960" v="43"/>
          <ac:spMkLst>
            <pc:docMk/>
            <pc:sldMk cId="0" sldId="293"/>
            <ac:spMk id="513" creationId="{00000000-0000-0000-0000-000000000000}"/>
          </ac:spMkLst>
        </pc:spChg>
      </pc:sldChg>
      <pc:sldChg chg="modSp mod">
        <pc:chgData name="Nicol Čačalová" userId="49f11e0b42bd0023" providerId="LiveId" clId="{65AF41D6-3CBE-4B1F-BBA8-5FF01047D933}" dt="2023-04-03T01:27:13.643" v="44"/>
        <pc:sldMkLst>
          <pc:docMk/>
          <pc:sldMk cId="0" sldId="294"/>
        </pc:sldMkLst>
        <pc:spChg chg="mod">
          <ac:chgData name="Nicol Čačalová" userId="49f11e0b42bd0023" providerId="LiveId" clId="{65AF41D6-3CBE-4B1F-BBA8-5FF01047D933}" dt="2023-04-03T01:27:13.643" v="44"/>
          <ac:spMkLst>
            <pc:docMk/>
            <pc:sldMk cId="0" sldId="294"/>
            <ac:spMk id="519" creationId="{00000000-0000-0000-0000-000000000000}"/>
          </ac:spMkLst>
        </pc:spChg>
      </pc:sldChg>
      <pc:sldChg chg="modSp mod">
        <pc:chgData name="Nicol Čačalová" userId="49f11e0b42bd0023" providerId="LiveId" clId="{65AF41D6-3CBE-4B1F-BBA8-5FF01047D933}" dt="2023-04-03T01:24:16.539" v="12"/>
        <pc:sldMkLst>
          <pc:docMk/>
          <pc:sldMk cId="3846414694" sldId="300"/>
        </pc:sldMkLst>
        <pc:spChg chg="mod">
          <ac:chgData name="Nicol Čačalová" userId="49f11e0b42bd0023" providerId="LiveId" clId="{65AF41D6-3CBE-4B1F-BBA8-5FF01047D933}" dt="2023-04-03T01:24:16.539" v="12"/>
          <ac:spMkLst>
            <pc:docMk/>
            <pc:sldMk cId="3846414694" sldId="300"/>
            <ac:spMk id="55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5" name="Google Shape;22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226" name="Google Shape;22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7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7" name="Google Shape;26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268" name="Google Shape;26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673704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7fa82313fa_0_102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0" name="Google Shape;310;g7fa82313fa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311" name="Google Shape;311;g7fa82313fa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7fa82313fa_0_208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7" name="Google Shape;317;g7fa82313fa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318" name="Google Shape;318;g7fa82313fa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7fa82313fa_0_215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4" name="Google Shape;324;g7fa82313fa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325" name="Google Shape;325;g7fa82313fa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7fa82313fa_0_222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1" name="Google Shape;331;g7fa82313fa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332" name="Google Shape;332;g7fa82313fa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7fa82313fa_0_229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8" name="Google Shape;338;g7fa82313fa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339" name="Google Shape;339;g7fa82313fa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6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</a:t>
            </a:fld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8" name="Google Shape;448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We define two operations on Boolean expressions. The first, </a:t>
            </a:r>
            <a:r>
              <a:rPr lang="en-US" sz="2000" b="1" dirty="0"/>
              <a:t>Evaluate</a:t>
            </a:r>
            <a:r>
              <a:rPr lang="en-US" sz="2000" dirty="0"/>
              <a:t>, evaluates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a  Boolean  expression  in  a  context that  assigns  a  true  or  false  value  to  each  variable.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The second operation, </a:t>
            </a:r>
            <a:r>
              <a:rPr lang="en-US" sz="2000" b="1" dirty="0"/>
              <a:t>Replace</a:t>
            </a:r>
            <a:r>
              <a:rPr lang="en-US" sz="2000" dirty="0"/>
              <a:t>, produces a new Boolean expression by replacing a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variable  with  an  expression.  Replace  show  the  Interpreter  pattern  can  be  used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for more than just evaluating expressions. In this case, it manipulates the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expression itself.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The class </a:t>
            </a:r>
            <a:r>
              <a:rPr lang="en-US" sz="2000" b="1" dirty="0"/>
              <a:t>Context</a:t>
            </a:r>
            <a:r>
              <a:rPr lang="en-US" sz="2000" dirty="0"/>
              <a:t> defines a mapping from variables to Boolean values, which we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represent with the C++ constants true and false.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For simplicity, we ignore operator </a:t>
            </a:r>
            <a:r>
              <a:rPr lang="en-US" sz="2000" b="1" dirty="0"/>
              <a:t>precedence</a:t>
            </a:r>
            <a:r>
              <a:rPr lang="en-US" sz="2000" dirty="0"/>
              <a:t> and assume it's the responsibility of which ever object constructs the syntax tree. </a:t>
            </a:r>
            <a:endParaRPr dirty="0"/>
          </a:p>
        </p:txBody>
      </p:sp>
      <p:sp>
        <p:nvSpPr>
          <p:cNvPr id="449" name="Google Shape;449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37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17</a:t>
            </a:fld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9" name="Google Shape;459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/>
              <a:t>Evaluating</a:t>
            </a:r>
            <a:r>
              <a:rPr lang="en-US" sz="2000"/>
              <a:t> a variable returns its value in the current context.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To </a:t>
            </a:r>
            <a:r>
              <a:rPr lang="en-US" sz="2000" b="1"/>
              <a:t>replace</a:t>
            </a:r>
            <a:r>
              <a:rPr lang="en-US" sz="2000"/>
              <a:t> a variable with an expression, we check to see if the variable has the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same name as the one it is passed as an argument.</a:t>
            </a:r>
            <a:endParaRPr/>
          </a:p>
        </p:txBody>
      </p:sp>
      <p:sp>
        <p:nvSpPr>
          <p:cNvPr id="460" name="Google Shape;460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38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18</a:t>
            </a:fld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9" name="Google Shape;469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/>
              <a:t>Evaluating</a:t>
            </a:r>
            <a:r>
              <a:rPr lang="en-US" sz="2000"/>
              <a:t> an AndExp evaluates its operands and returns the logical "and" of the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results.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An AndExp implements Copy and Replace by making </a:t>
            </a:r>
            <a:r>
              <a:rPr lang="en-US" sz="2000" b="1"/>
              <a:t>recursive calls </a:t>
            </a:r>
            <a:r>
              <a:rPr lang="en-US" sz="2000"/>
              <a:t>on its operands.</a:t>
            </a:r>
            <a:endParaRPr/>
          </a:p>
        </p:txBody>
      </p:sp>
      <p:sp>
        <p:nvSpPr>
          <p:cNvPr id="470" name="Google Shape;470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39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</a:t>
            </a:fld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8" name="Google Shape;478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The expression evaluates to true for this assignment to x and y. We can evaluate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the expression with a </a:t>
            </a:r>
            <a:r>
              <a:rPr lang="en-US" sz="2000" b="1" dirty="0"/>
              <a:t>different assignment </a:t>
            </a:r>
            <a:r>
              <a:rPr lang="en-US" sz="2000" dirty="0"/>
              <a:t>to the variables simply by changing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the context.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/>
              <a:t>Many</a:t>
            </a:r>
            <a:r>
              <a:rPr lang="en-US" sz="2000" dirty="0"/>
              <a:t> kinds of </a:t>
            </a:r>
            <a:r>
              <a:rPr lang="en-US" sz="2000" b="1" dirty="0"/>
              <a:t>operations can "interpret"</a:t>
            </a:r>
            <a:r>
              <a:rPr lang="en-US" sz="2000" dirty="0"/>
              <a:t> a sentence. Of the three operations defined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for </a:t>
            </a:r>
            <a:r>
              <a:rPr lang="en-US" sz="2000" dirty="0" err="1"/>
              <a:t>BooleanExp</a:t>
            </a:r>
            <a:r>
              <a:rPr lang="en-US" sz="2000" dirty="0"/>
              <a:t>, Evaluate fits our idea of what an interpreter should do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most closely—that is, it interprets a program or expression and returns a simple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result.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However,  </a:t>
            </a:r>
            <a:r>
              <a:rPr lang="en-US" sz="2000" b="1" dirty="0"/>
              <a:t>Replace</a:t>
            </a:r>
            <a:r>
              <a:rPr lang="en-US" sz="2000" dirty="0"/>
              <a:t>  can  be  viewed  as  an  interpreter  as  well. It's  an  interpreter  whose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context is the name of the variable being replaced along with the expression that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replaces it, and whose result is a new expression.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Even </a:t>
            </a:r>
            <a:r>
              <a:rPr lang="en-US" sz="2000" b="1" dirty="0"/>
              <a:t>Copy </a:t>
            </a:r>
            <a:r>
              <a:rPr lang="en-US" sz="2000" dirty="0"/>
              <a:t>can be thought of as an interpreter with an empty context. It may seem a little strange to consider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Replace and Copy to be interpreters, because these are just basic operations on trees. The examples in Visitor (366) illustrate how all three operations can be refactored into a separate "interpreter" visitor, thus showing that the similarity is deep. </a:t>
            </a:r>
            <a:endParaRPr dirty="0"/>
          </a:p>
        </p:txBody>
      </p:sp>
      <p:sp>
        <p:nvSpPr>
          <p:cNvPr id="479" name="Google Shape;479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1" name="Google Shape;23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  <p:sp>
        <p:nvSpPr>
          <p:cNvPr id="232" name="Google Shape;2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42:notes"/>
          <p:cNvSpPr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/>
              <a:t>Expression Language</a:t>
            </a:r>
            <a:r>
              <a:rPr lang="en-US" sz="2000" dirty="0"/>
              <a:t> (also referred to as the EL), provides an important mechanism for enabling the presentation layer (web pages) to communicate with the application logic (managed beans). EL provides a way to use simple expressions to perform the following tasks: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dirty="0"/>
              <a:t> Dynamically read application data stored in JavaBeans components, various data structures, and implicit objects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dirty="0"/>
              <a:t> Dynamically write data, such as user input into forms, to JavaBeans components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 dirty="0"/>
              <a:t> Invoke arbitrary static and public methods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Dynamically perform arithmetic operations </a:t>
            </a:r>
            <a:endParaRPr dirty="0"/>
          </a:p>
        </p:txBody>
      </p:sp>
      <p:sp>
        <p:nvSpPr>
          <p:cNvPr id="497" name="Google Shape;497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4" name="Google Shape;504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0" name="Google Shape;510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6" name="Google Shape;516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49:notes"/>
          <p:cNvSpPr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24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  <p:sp>
        <p:nvSpPr>
          <p:cNvPr id="551" name="Google Shape;551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10444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49:notes"/>
          <p:cNvSpPr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25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  <p:sp>
        <p:nvSpPr>
          <p:cNvPr id="551" name="Google Shape;551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49:notes"/>
          <p:cNvSpPr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26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  <p:sp>
        <p:nvSpPr>
          <p:cNvPr id="551" name="Google Shape;551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216802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40:notes"/>
          <p:cNvSpPr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27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530" name="Google Shape;530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9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2" name="Google Shape;28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  <p:sp>
        <p:nvSpPr>
          <p:cNvPr id="283" name="Google Shape;28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1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6" name="Google Shape;29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97" name="Google Shape;2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1:notes"/>
          <p:cNvSpPr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The Interpreter pattern uses a class to </a:t>
            </a:r>
            <a:r>
              <a:rPr lang="en-US" sz="2000" b="1" dirty="0"/>
              <a:t>represent</a:t>
            </a:r>
            <a:r>
              <a:rPr lang="en-US" sz="2000" dirty="0"/>
              <a:t> each grammar rule. Symbols on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the  right-hand  side  of  the  rule  are  </a:t>
            </a:r>
            <a:r>
              <a:rPr lang="en-US" sz="2000" b="1" dirty="0"/>
              <a:t>instance  variables </a:t>
            </a:r>
            <a:r>
              <a:rPr lang="en-US" sz="2000" dirty="0"/>
              <a:t> of these  classes.  The  </a:t>
            </a:r>
            <a:r>
              <a:rPr lang="en-US" sz="2000" b="1" dirty="0"/>
              <a:t>grammar </a:t>
            </a: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/>
              <a:t>above  </a:t>
            </a:r>
            <a:r>
              <a:rPr lang="en-US" sz="2000" dirty="0"/>
              <a:t>is  represented  by  five  classes:  an abstract  class  </a:t>
            </a:r>
            <a:r>
              <a:rPr lang="en-US" sz="2000" dirty="0" err="1"/>
              <a:t>RegularExpression</a:t>
            </a:r>
            <a:r>
              <a:rPr lang="en-US" sz="2000" dirty="0"/>
              <a:t>  and  its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four subclasses </a:t>
            </a:r>
            <a:r>
              <a:rPr lang="en-US" sz="2000" dirty="0" err="1"/>
              <a:t>LiteralExpression</a:t>
            </a:r>
            <a:r>
              <a:rPr lang="en-US" sz="2000" dirty="0"/>
              <a:t>, </a:t>
            </a:r>
            <a:r>
              <a:rPr lang="en-US" sz="2000" dirty="0" err="1"/>
              <a:t>AlternationExpression</a:t>
            </a:r>
            <a:r>
              <a:rPr lang="en-US" sz="2000" dirty="0"/>
              <a:t>, </a:t>
            </a:r>
            <a:r>
              <a:rPr lang="en-US" sz="2000" dirty="0" err="1"/>
              <a:t>SequenceExpression</a:t>
            </a:r>
            <a:r>
              <a:rPr lang="en-US" sz="2000" dirty="0"/>
              <a:t>, and </a:t>
            </a:r>
            <a:r>
              <a:rPr lang="en-US" sz="2000" dirty="0" err="1"/>
              <a:t>RepetitionExpression</a:t>
            </a:r>
            <a:r>
              <a:rPr lang="en-US" sz="2000" dirty="0"/>
              <a:t>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The last three classes define variables that hold subexpressions. </a:t>
            </a:r>
            <a:endParaRPr dirty="0"/>
          </a:p>
        </p:txBody>
      </p:sp>
      <p:sp>
        <p:nvSpPr>
          <p:cNvPr id="405" name="Google Shape;40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2:notes"/>
          <p:cNvSpPr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We can create an interpreter for these regular expressions by defining the </a:t>
            </a:r>
            <a:r>
              <a:rPr lang="en-US" sz="2000" b="1" dirty="0"/>
              <a:t>Interpret operation</a:t>
            </a:r>
            <a:r>
              <a:rPr lang="en-US" sz="2000" dirty="0"/>
              <a:t> on each subclass of </a:t>
            </a:r>
            <a:r>
              <a:rPr lang="en-US" sz="2000" dirty="0" err="1"/>
              <a:t>RegularExpression</a:t>
            </a:r>
            <a:r>
              <a:rPr lang="en-US" sz="2000" dirty="0"/>
              <a:t>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Interpret takes as an argument the </a:t>
            </a:r>
            <a:r>
              <a:rPr lang="en-US" sz="2000" b="1" dirty="0"/>
              <a:t>context</a:t>
            </a:r>
            <a:r>
              <a:rPr lang="en-US" sz="2000" dirty="0"/>
              <a:t> in which to interpret the expression. The context </a:t>
            </a:r>
            <a:r>
              <a:rPr lang="en-US" sz="2000" b="1" dirty="0"/>
              <a:t>contains</a:t>
            </a:r>
            <a:r>
              <a:rPr lang="en-US" sz="2000" dirty="0"/>
              <a:t> the input string and information on how much of it has been matched so far. Each subclass of </a:t>
            </a:r>
            <a:r>
              <a:rPr lang="en-US" sz="2000" dirty="0" err="1"/>
              <a:t>RegularExpression</a:t>
            </a:r>
            <a:r>
              <a:rPr lang="en-US" sz="2000" dirty="0"/>
              <a:t> implements Interpret to match the next part of the input string based on the current context.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For </a:t>
            </a:r>
            <a:r>
              <a:rPr lang="en-US" sz="2000" b="1" dirty="0"/>
              <a:t>example</a:t>
            </a:r>
            <a:r>
              <a:rPr lang="en-US" sz="2000" dirty="0"/>
              <a:t>,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- </a:t>
            </a:r>
            <a:r>
              <a:rPr lang="en-US" sz="2000" dirty="0" err="1"/>
              <a:t>LiteralExpression</a:t>
            </a:r>
            <a:r>
              <a:rPr lang="en-US" sz="2000" dirty="0"/>
              <a:t> will check if the input matches the literal it defines,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- </a:t>
            </a:r>
            <a:r>
              <a:rPr lang="en-US" sz="2000" dirty="0" err="1"/>
              <a:t>AlternationExpression</a:t>
            </a:r>
            <a:r>
              <a:rPr lang="en-US" sz="2000" dirty="0"/>
              <a:t> will check if the input matches any of its alternatives,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- </a:t>
            </a:r>
            <a:r>
              <a:rPr lang="en-US" sz="2000" dirty="0" err="1"/>
              <a:t>RepetitionExpression</a:t>
            </a:r>
            <a:r>
              <a:rPr lang="en-US" sz="2000" dirty="0"/>
              <a:t> will check if the input has multiple copies of expression it repeats, and so on.</a:t>
            </a:r>
            <a:endParaRPr dirty="0"/>
          </a:p>
        </p:txBody>
      </p:sp>
      <p:sp>
        <p:nvSpPr>
          <p:cNvPr id="412" name="Google Shape;41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3:notes"/>
          <p:cNvSpPr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Every regular expression defined by this grammar is represented by an </a:t>
            </a:r>
            <a:r>
              <a:rPr lang="en-US" sz="2000" b="1"/>
              <a:t>abstract </a:t>
            </a:r>
            <a:endParaRPr sz="200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/>
              <a:t>syntax  tree </a:t>
            </a:r>
            <a:r>
              <a:rPr lang="en-US" sz="2000"/>
              <a:t> made  up  of  instances  of  these  classes.  For example,  the  abstract  syntax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tree.</a:t>
            </a:r>
            <a:endParaRPr/>
          </a:p>
        </p:txBody>
      </p:sp>
      <p:sp>
        <p:nvSpPr>
          <p:cNvPr id="423" name="Google Shape;423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7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7" name="Google Shape;26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268" name="Google Shape;26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7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7" name="Google Shape;26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268" name="Google Shape;26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75933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52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6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6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6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69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7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70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70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70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70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70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5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5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71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7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7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7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7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74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7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7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75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75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7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7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7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76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7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7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7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77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7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7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7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7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7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7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7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79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8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8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80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p80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80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80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80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81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8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8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p8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6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85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8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9" name="Google Shape;139;p86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0" name="Google Shape;140;p86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8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p8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5" name="Google Shape;145;p87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8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9" name="Google Shape;149;p88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0" name="Google Shape;150;p88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8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8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89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9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9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8" name="Google Shape;158;p9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9" name="Google Shape;159;p90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0" name="Google Shape;160;p90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9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9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p91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5" name="Google Shape;165;p91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6" name="Google Shape;166;p91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7" name="Google Shape;167;p91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8" name="Google Shape;168;p91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92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9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9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6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6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9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9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5" name="Google Shape;185;p94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9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96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9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9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3" name="Google Shape;193;p97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4" name="Google Shape;194;p97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9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9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8" name="Google Shape;198;p98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9" name="Google Shape;199;p98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9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9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3" name="Google Shape;203;p9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4" name="Google Shape;204;p99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0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10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8" name="Google Shape;208;p100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0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10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2" name="Google Shape;212;p10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3" name="Google Shape;213;p101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4" name="Google Shape;214;p101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0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10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8" name="Google Shape;218;p102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p102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0" name="Google Shape;220;p102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1" name="Google Shape;221;p102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2" name="Google Shape;222;p102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4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65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65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6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66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67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oogle Shape;6;p51"/>
          <p:cNvCxnSpPr/>
          <p:nvPr/>
        </p:nvCxnSpPr>
        <p:spPr>
          <a:xfrm>
            <a:off x="152400" y="6705600"/>
            <a:ext cx="8839200" cy="0"/>
          </a:xfrm>
          <a:prstGeom prst="straightConnector1">
            <a:avLst/>
          </a:prstGeom>
          <a:noFill/>
          <a:ln w="190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" name="Google Shape;7;p5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28600" y="228600"/>
            <a:ext cx="795338" cy="52863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51"/>
          <p:cNvSpPr/>
          <p:nvPr/>
        </p:nvSpPr>
        <p:spPr>
          <a:xfrm>
            <a:off x="609600" y="1219200"/>
            <a:ext cx="7924800" cy="914400"/>
          </a:xfrm>
          <a:custGeom>
            <a:avLst/>
            <a:gdLst/>
            <a:ahLst/>
            <a:cxnLst/>
            <a:rect l="l" t="t" r="r" b="b"/>
            <a:pathLst>
              <a:path w="1000" h="1000" extrusionOk="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5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9" name="Google Shape;9;p51"/>
          <p:cNvCxnSpPr/>
          <p:nvPr/>
        </p:nvCxnSpPr>
        <p:spPr>
          <a:xfrm>
            <a:off x="1981200" y="3962400"/>
            <a:ext cx="6511925" cy="0"/>
          </a:xfrm>
          <a:prstGeom prst="straightConnector1">
            <a:avLst/>
          </a:prstGeom>
          <a:noFill/>
          <a:ln w="190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51"/>
          <p:cNvSpPr txBox="1">
            <a:spLocks noGrp="1"/>
          </p:cNvSpPr>
          <p:nvPr>
            <p:ph type="title"/>
          </p:nvPr>
        </p:nvSpPr>
        <p:spPr>
          <a:xfrm>
            <a:off x="914400" y="1524000"/>
            <a:ext cx="7623175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51"/>
          <p:cNvSpPr txBox="1">
            <a:spLocks noGrp="1"/>
          </p:cNvSpPr>
          <p:nvPr>
            <p:ph type="body" idx="1"/>
          </p:nvPr>
        </p:nvSpPr>
        <p:spPr>
          <a:xfrm>
            <a:off x="457200" y="1604963"/>
            <a:ext cx="8229600" cy="3976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53"/>
          <p:cNvSpPr/>
          <p:nvPr/>
        </p:nvSpPr>
        <p:spPr>
          <a:xfrm>
            <a:off x="152400" y="152400"/>
            <a:ext cx="8839200" cy="609600"/>
          </a:xfrm>
          <a:custGeom>
            <a:avLst/>
            <a:gdLst/>
            <a:ahLst/>
            <a:cxnLst/>
            <a:rect l="l" t="t" r="r" b="b"/>
            <a:pathLst>
              <a:path w="1000" h="1000" extrusionOk="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75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62" name="Google Shape;62;p53"/>
          <p:cNvCxnSpPr/>
          <p:nvPr/>
        </p:nvCxnSpPr>
        <p:spPr>
          <a:xfrm>
            <a:off x="152400" y="6705600"/>
            <a:ext cx="8839200" cy="0"/>
          </a:xfrm>
          <a:prstGeom prst="straightConnector1">
            <a:avLst/>
          </a:prstGeom>
          <a:noFill/>
          <a:ln w="190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3" name="Google Shape;63;p53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28600" y="228600"/>
            <a:ext cx="795338" cy="528638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53"/>
          <p:cNvSpPr txBox="1">
            <a:spLocks noGrp="1"/>
          </p:cNvSpPr>
          <p:nvPr>
            <p:ph type="title"/>
          </p:nvPr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53"/>
          <p:cNvSpPr txBox="1">
            <a:spLocks noGrp="1"/>
          </p:cNvSpPr>
          <p:nvPr>
            <p:ph type="body" idx="1"/>
          </p:nvPr>
        </p:nvSpPr>
        <p:spPr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6"/>
          <p:cNvSpPr/>
          <p:nvPr/>
        </p:nvSpPr>
        <p:spPr>
          <a:xfrm>
            <a:off x="152400" y="152400"/>
            <a:ext cx="8839200" cy="609600"/>
          </a:xfrm>
          <a:custGeom>
            <a:avLst/>
            <a:gdLst/>
            <a:ahLst/>
            <a:cxnLst/>
            <a:rect l="l" t="t" r="r" b="b"/>
            <a:pathLst>
              <a:path w="1000" h="1000" extrusionOk="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75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116" name="Google Shape;116;p56"/>
          <p:cNvCxnSpPr/>
          <p:nvPr/>
        </p:nvCxnSpPr>
        <p:spPr>
          <a:xfrm>
            <a:off x="152400" y="6705600"/>
            <a:ext cx="8839200" cy="0"/>
          </a:xfrm>
          <a:prstGeom prst="straightConnector1">
            <a:avLst/>
          </a:prstGeom>
          <a:noFill/>
          <a:ln w="190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7" name="Google Shape;117;p56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28600" y="228600"/>
            <a:ext cx="795338" cy="528638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56"/>
          <p:cNvSpPr txBox="1">
            <a:spLocks noGrp="1"/>
          </p:cNvSpPr>
          <p:nvPr>
            <p:ph type="title"/>
          </p:nvPr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9" name="Google Shape;119;p56"/>
          <p:cNvSpPr txBox="1">
            <a:spLocks noGrp="1"/>
          </p:cNvSpPr>
          <p:nvPr>
            <p:ph type="body" idx="1"/>
          </p:nvPr>
        </p:nvSpPr>
        <p:spPr>
          <a:xfrm>
            <a:off x="152400" y="1066800"/>
            <a:ext cx="88392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0" name="Google Shape;120;p56"/>
          <p:cNvSpPr txBox="1">
            <a:spLocks noGrp="1"/>
          </p:cNvSpPr>
          <p:nvPr>
            <p:ph type="body" idx="2"/>
          </p:nvPr>
        </p:nvSpPr>
        <p:spPr>
          <a:xfrm>
            <a:off x="152400" y="3962400"/>
            <a:ext cx="88392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58"/>
          <p:cNvSpPr/>
          <p:nvPr/>
        </p:nvSpPr>
        <p:spPr>
          <a:xfrm>
            <a:off x="152400" y="152400"/>
            <a:ext cx="8839200" cy="609600"/>
          </a:xfrm>
          <a:custGeom>
            <a:avLst/>
            <a:gdLst/>
            <a:ahLst/>
            <a:cxnLst/>
            <a:rect l="l" t="t" r="r" b="b"/>
            <a:pathLst>
              <a:path w="1000" h="1000" extrusionOk="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75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171" name="Google Shape;171;p58"/>
          <p:cNvCxnSpPr/>
          <p:nvPr/>
        </p:nvCxnSpPr>
        <p:spPr>
          <a:xfrm>
            <a:off x="152400" y="6705600"/>
            <a:ext cx="8839200" cy="0"/>
          </a:xfrm>
          <a:prstGeom prst="straightConnector1">
            <a:avLst/>
          </a:prstGeom>
          <a:noFill/>
          <a:ln w="190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72" name="Google Shape;172;p58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28600" y="228600"/>
            <a:ext cx="795338" cy="528638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5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8229600" cy="114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58"/>
          <p:cNvSpPr txBox="1">
            <a:spLocks noGrp="1"/>
          </p:cNvSpPr>
          <p:nvPr>
            <p:ph type="body" idx="1"/>
          </p:nvPr>
        </p:nvSpPr>
        <p:spPr>
          <a:xfrm>
            <a:off x="457200" y="1604963"/>
            <a:ext cx="8229600" cy="3976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"/>
          <p:cNvSpPr/>
          <p:nvPr/>
        </p:nvSpPr>
        <p:spPr>
          <a:xfrm>
            <a:off x="914400" y="1524000"/>
            <a:ext cx="7623175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i="0" u="none" strike="noStrike" cap="none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Interpreter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7"/>
          <p:cNvSpPr txBox="1"/>
          <p:nvPr/>
        </p:nvSpPr>
        <p:spPr>
          <a:xfrm>
            <a:off x="182880" y="914400"/>
            <a:ext cx="88392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endParaRPr sz="1600" dirty="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  <p:sp>
        <p:nvSpPr>
          <p:cNvPr id="271" name="Google Shape;271;p7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Example - postfix</a:t>
            </a:r>
            <a:r>
              <a:rPr lang="en-US" sz="2800" b="0" i="0" u="none" strike="noStrike" cap="none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 calculator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 dirty="0">
              <a:solidFill>
                <a:srgbClr val="006633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id="9" name="Obrázok 8">
            <a:extLst>
              <a:ext uri="{FF2B5EF4-FFF2-40B4-BE49-F238E27FC236}">
                <a16:creationId xmlns:a16="http://schemas.microsoft.com/office/drawing/2014/main" id="{13E9F8B6-AC3B-26CB-2789-695CBDF466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767" y="1497417"/>
            <a:ext cx="7097842" cy="4642021"/>
          </a:xfrm>
          <a:prstGeom prst="rect">
            <a:avLst/>
          </a:prstGeom>
        </p:spPr>
      </p:pic>
      <p:sp>
        <p:nvSpPr>
          <p:cNvPr id="4" name="Google Shape;436;p34">
            <a:extLst>
              <a:ext uri="{FF2B5EF4-FFF2-40B4-BE49-F238E27FC236}">
                <a16:creationId xmlns:a16="http://schemas.microsoft.com/office/drawing/2014/main" id="{16E9E020-A809-6E76-17AA-06FD7CA96244}"/>
              </a:ext>
            </a:extLst>
          </p:cNvPr>
          <p:cNvSpPr/>
          <p:nvPr/>
        </p:nvSpPr>
        <p:spPr>
          <a:xfrm>
            <a:off x="7140814" y="3661655"/>
            <a:ext cx="1171231" cy="313544"/>
          </a:xfrm>
          <a:prstGeom prst="wedgeRoundRectCallout">
            <a:avLst>
              <a:gd name="adj1" fmla="val -79369"/>
              <a:gd name="adj2" fmla="val 63486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Parse tree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0641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7fa82313fa_0_102"/>
          <p:cNvSpPr txBox="1"/>
          <p:nvPr/>
        </p:nvSpPr>
        <p:spPr>
          <a:xfrm>
            <a:off x="1097280" y="9144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Example - postfix</a:t>
            </a:r>
            <a:r>
              <a:rPr lang="en-US" sz="2800" b="0" i="0" u="none" strike="noStrike" cap="none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 calculator</a:t>
            </a:r>
            <a:endParaRPr lang="en-US" sz="28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006633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314" name="Google Shape;314;g7fa82313fa_0_102"/>
          <p:cNvSpPr txBox="1"/>
          <p:nvPr/>
        </p:nvSpPr>
        <p:spPr>
          <a:xfrm>
            <a:off x="182880" y="929640"/>
            <a:ext cx="88392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interface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Expression 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508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interpret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()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508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777777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600"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7fa82313fa_0_208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Example - postfix</a:t>
            </a:r>
            <a:r>
              <a:rPr lang="en-US" sz="2800" b="0" i="0" u="none" strike="noStrike" cap="none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 calculator</a:t>
            </a:r>
            <a:endParaRPr lang="en-US" sz="28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006633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321" name="Google Shape;321;g7fa82313fa_0_208"/>
          <p:cNvSpPr txBox="1"/>
          <p:nvPr/>
        </p:nvSpPr>
        <p:spPr>
          <a:xfrm>
            <a:off x="182880" y="914400"/>
            <a:ext cx="90252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/>
              <a:t>Terminal Expression</a:t>
            </a:r>
            <a:endParaRPr sz="1800"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NumberExpression </a:t>
            </a: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implements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Expression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private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number;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NumberExpression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number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){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	   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this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number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=number;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NumberExpression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number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){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this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number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=Integer.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parseInt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number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600">
                <a:solidFill>
                  <a:srgbClr val="DD114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@Override</a:t>
            </a:r>
            <a:endParaRPr sz="1600">
              <a:solidFill>
                <a:srgbClr val="DD1144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interpret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(){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this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number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777777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600">
              <a:solidFill>
                <a:srgbClr val="77777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44558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7fa82313fa_0_215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Example - postfix</a:t>
            </a:r>
            <a:r>
              <a:rPr lang="en-US" sz="2800" b="0" i="0" u="none" strike="noStrike" cap="none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 calculator</a:t>
            </a:r>
            <a:endParaRPr lang="en-US" sz="28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006633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328" name="Google Shape;328;g7fa82313fa_0_215"/>
          <p:cNvSpPr txBox="1"/>
          <p:nvPr/>
        </p:nvSpPr>
        <p:spPr>
          <a:xfrm>
            <a:off x="182880" y="914400"/>
            <a:ext cx="90252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/>
              <a:t>Nonterminal expression</a:t>
            </a:r>
            <a:endParaRPr sz="1800"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AdditionExpression </a:t>
            </a: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implements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Expression 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private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Expression firstExpression,secondExpression;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AdditionExpression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91440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Expression firstExpression,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91440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Expression secondExpression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){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this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firstExpression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=firstExpression;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this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secondExpression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=secondExpression;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600">
                <a:solidFill>
                  <a:srgbClr val="DD114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@Override</a:t>
            </a:r>
            <a:endParaRPr sz="1600">
              <a:solidFill>
                <a:srgbClr val="DD1144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interpret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(){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this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firstExpression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interpret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()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+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3716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this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secondExpression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interpret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()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777777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600">
              <a:solidFill>
                <a:srgbClr val="777777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44558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7fa82313fa_0_222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Example - postfix</a:t>
            </a:r>
            <a:r>
              <a:rPr lang="en-US" sz="2800" b="0" i="0" u="none" strike="noStrike" cap="none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 calculator</a:t>
            </a:r>
            <a:endParaRPr lang="en-US" sz="28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006633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335" name="Google Shape;335;g7fa82313fa_0_222"/>
          <p:cNvSpPr txBox="1"/>
          <p:nvPr/>
        </p:nvSpPr>
        <p:spPr>
          <a:xfrm>
            <a:off x="182880" y="914400"/>
            <a:ext cx="90252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ParserUtil 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static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boolean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isOperator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symbol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symbol.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equals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>
                <a:solidFill>
                  <a:srgbClr val="DD114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"+"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|| 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37160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symbol.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equals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>
                <a:solidFill>
                  <a:srgbClr val="DD114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"-"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|| 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137160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symbol.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equals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>
                <a:solidFill>
                  <a:srgbClr val="DD114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"*"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static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Expression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getExpressionObject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Expression firstExp,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Expression secondExp,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symbol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){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		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symbol.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equals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>
                <a:solidFill>
                  <a:srgbClr val="DD114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"+"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AdditionExpression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firstExp,secondExp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	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symbol.</a:t>
            </a:r>
            <a:r>
              <a:rPr lang="en-US" sz="160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equals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>
                <a:solidFill>
                  <a:srgbClr val="DD114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"-"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SubtractionExpression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firstExp,secondExp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	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endParaRPr sz="1600" b="1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MultiplicationExpression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firstExp,secondExp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60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60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777777"/>
                </a:solidFill>
                <a:highlight>
                  <a:srgbClr val="FFFFCC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600">
              <a:solidFill>
                <a:srgbClr val="777777"/>
              </a:solidFill>
              <a:highlight>
                <a:srgbClr val="FFFFCC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44558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7fa82313fa_0_229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Example - postfix</a:t>
            </a:r>
            <a:r>
              <a:rPr lang="en-US" sz="2800" b="0" i="0" u="none" strike="noStrike" cap="none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 calculator</a:t>
            </a:r>
            <a:endParaRPr lang="en-US" sz="28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006633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342" name="Google Shape;342;g7fa82313fa_0_229"/>
          <p:cNvSpPr txBox="1"/>
          <p:nvPr/>
        </p:nvSpPr>
        <p:spPr>
          <a:xfrm>
            <a:off x="182880" y="914400"/>
            <a:ext cx="90252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 dirty="0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ExpressionParser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sz="1600" dirty="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Stack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stack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600" b="1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Stack&lt;&gt;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()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6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600" b="1" dirty="0">
                <a:solidFill>
                  <a:srgbClr val="44558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dirty="0" err="1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parse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 dirty="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){</a:t>
            </a:r>
            <a:endParaRPr sz="1600" dirty="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-US" sz="1600" dirty="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[]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tokenList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str.</a:t>
            </a:r>
            <a:r>
              <a:rPr lang="en-US" sz="1600" dirty="0" err="1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split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 dirty="0">
                <a:solidFill>
                  <a:srgbClr val="DD1144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 "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6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-US" sz="1600" b="1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 dirty="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symbol :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tokenList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sz="1600" dirty="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</a:t>
            </a:r>
            <a:r>
              <a:rPr lang="en-US" sz="1600" b="1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!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ParserUtil.</a:t>
            </a:r>
            <a:r>
              <a:rPr lang="en-US" sz="1600" dirty="0" err="1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isOperator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symbol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sz="1600" dirty="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Expression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numberExp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600" b="1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600" b="1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NumberExpression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symbol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6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stack.</a:t>
            </a:r>
            <a:r>
              <a:rPr lang="en-US" sz="1600" dirty="0" err="1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push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numberExp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6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93939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1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600" b="1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ParserUtil.</a:t>
            </a:r>
            <a:r>
              <a:rPr lang="en-US" sz="1600" dirty="0" err="1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isOperator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symbol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sz="1600" dirty="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</a:t>
            </a:r>
            <a:r>
              <a:rPr lang="cs-CZ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Expression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firstExp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stack.</a:t>
            </a:r>
            <a:r>
              <a:rPr lang="en-US" sz="1600" dirty="0" err="1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pop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()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6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	</a:t>
            </a:r>
            <a:r>
              <a:rPr lang="cs-CZ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Expression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secondExp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stack.</a:t>
            </a:r>
            <a:r>
              <a:rPr lang="en-US" sz="1600" dirty="0" err="1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pop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()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6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Expression operator = </a:t>
            </a:r>
            <a:endParaRPr sz="16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ParserUtil.</a:t>
            </a:r>
            <a:r>
              <a:rPr lang="en-US" sz="1600" dirty="0" err="1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getExpressionObject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firstExp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secondExp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symbol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lang="cs-CZ" sz="16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stack.</a:t>
            </a:r>
            <a:r>
              <a:rPr lang="cs-CZ" sz="1600" dirty="0">
                <a:solidFill>
                  <a:schemeClr val="accent5">
                    <a:lumMod val="75000"/>
                  </a:schemeClr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push</a:t>
            </a:r>
            <a:r>
              <a:rPr lang="en-GB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GB" sz="1600" b="1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GB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GB" sz="1600" b="1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NumberExpression</a:t>
            </a:r>
            <a:r>
              <a:rPr lang="en-GB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GB" sz="1600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operator.</a:t>
            </a:r>
            <a:r>
              <a:rPr lang="en-GB" sz="1600" dirty="0" err="1">
                <a:solidFill>
                  <a:schemeClr val="accent5">
                    <a:lumMod val="75000"/>
                  </a:schemeClr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interpret</a:t>
            </a:r>
            <a:r>
              <a:rPr lang="en-GB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());</a:t>
            </a:r>
            <a:endParaRPr sz="16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600" dirty="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600" dirty="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-US" sz="1600" dirty="0" err="1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result =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stack.</a:t>
            </a:r>
            <a:r>
              <a:rPr lang="en-US" sz="1600" dirty="0" err="1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pop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()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-US" sz="1600" dirty="0">
                <a:solidFill>
                  <a:srgbClr val="0086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interpret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()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600" dirty="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-US" sz="1600" b="1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result;</a:t>
            </a:r>
            <a:endParaRPr sz="1600" dirty="0">
              <a:solidFill>
                <a:srgbClr val="93939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600" dirty="0">
                <a:solidFill>
                  <a:srgbClr val="77777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600" dirty="0">
              <a:solidFill>
                <a:srgbClr val="77777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777777"/>
                </a:solidFill>
                <a:highlight>
                  <a:srgbClr val="FFFFCC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600" b="1" dirty="0">
              <a:solidFill>
                <a:srgbClr val="44558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36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Example - </a:t>
            </a:r>
            <a:r>
              <a:rPr lang="en-US" sz="2800" dirty="0" err="1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boolean</a:t>
            </a: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 expression</a:t>
            </a:r>
            <a:endParaRPr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36"/>
          <p:cNvSpPr txBox="1"/>
          <p:nvPr/>
        </p:nvSpPr>
        <p:spPr>
          <a:xfrm>
            <a:off x="152400" y="832275"/>
            <a:ext cx="8991600" cy="58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Boolean expressions</a:t>
            </a:r>
            <a:endParaRPr sz="1800" b="1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BooleanExp</a:t>
            </a:r>
            <a:r>
              <a:rPr lang="en-US" sz="1600" dirty="0"/>
              <a:t> ::= </a:t>
            </a:r>
            <a:r>
              <a:rPr lang="en-US" sz="1600" dirty="0" err="1"/>
              <a:t>VariableExp</a:t>
            </a:r>
            <a:r>
              <a:rPr lang="en-US" sz="1600" dirty="0"/>
              <a:t> | Constant | </a:t>
            </a:r>
            <a:r>
              <a:rPr lang="en-US" sz="1600" dirty="0" err="1"/>
              <a:t>OrExp</a:t>
            </a:r>
            <a:r>
              <a:rPr lang="en-US" sz="1600" dirty="0"/>
              <a:t> | </a:t>
            </a:r>
            <a:r>
              <a:rPr lang="en-US" sz="1600" dirty="0" err="1"/>
              <a:t>AndExp</a:t>
            </a:r>
            <a:r>
              <a:rPr lang="en-US" sz="1600" dirty="0"/>
              <a:t> | </a:t>
            </a:r>
            <a:r>
              <a:rPr lang="en-US" sz="1600" dirty="0" err="1"/>
              <a:t>NotExp</a:t>
            </a:r>
            <a:r>
              <a:rPr lang="en-US" sz="1600" dirty="0"/>
              <a:t> | '(' </a:t>
            </a:r>
            <a:r>
              <a:rPr lang="en-US" sz="1600" dirty="0" err="1"/>
              <a:t>BooleanExp</a:t>
            </a:r>
            <a:r>
              <a:rPr lang="en-US" sz="1600" dirty="0"/>
              <a:t> ')' 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AndExp</a:t>
            </a:r>
            <a:r>
              <a:rPr lang="en-US" sz="1600" dirty="0"/>
              <a:t> 	::= </a:t>
            </a:r>
            <a:r>
              <a:rPr lang="en-US" sz="1600" dirty="0" err="1"/>
              <a:t>BooleanExp</a:t>
            </a:r>
            <a:r>
              <a:rPr lang="en-US" sz="1600" dirty="0"/>
              <a:t> 'and' </a:t>
            </a:r>
            <a:r>
              <a:rPr lang="en-US" sz="1600" dirty="0" err="1"/>
              <a:t>BooleanExp</a:t>
            </a:r>
            <a:r>
              <a:rPr lang="en-US" sz="1600" dirty="0"/>
              <a:t> 	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OrExp</a:t>
            </a:r>
            <a:r>
              <a:rPr lang="en-US" sz="1600" dirty="0"/>
              <a:t> 	::= </a:t>
            </a:r>
            <a:r>
              <a:rPr lang="en-US" sz="1600" dirty="0" err="1"/>
              <a:t>BooleanExp</a:t>
            </a:r>
            <a:r>
              <a:rPr lang="en-US" sz="1600" dirty="0"/>
              <a:t> 'or' </a:t>
            </a:r>
            <a:r>
              <a:rPr lang="en-US" sz="1600" dirty="0" err="1"/>
              <a:t>BooleanExp</a:t>
            </a:r>
            <a:r>
              <a:rPr lang="en-US" sz="1600" dirty="0"/>
              <a:t> 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NotExp</a:t>
            </a:r>
            <a:r>
              <a:rPr lang="en-US" sz="1600" dirty="0"/>
              <a:t> 	::= 'not' </a:t>
            </a:r>
            <a:r>
              <a:rPr lang="en-US" sz="1600" dirty="0" err="1"/>
              <a:t>BooleanExp</a:t>
            </a:r>
            <a:r>
              <a:rPr lang="en-US" sz="1600" dirty="0"/>
              <a:t> 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Constant 	::= 'true' | 'false' 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VariableExp</a:t>
            </a:r>
            <a:r>
              <a:rPr lang="en-US" sz="1600" dirty="0"/>
              <a:t> 	::= 'A' | 'B' | ... | 'X' | 'Y' | 'Z'</a:t>
            </a:r>
            <a:endParaRPr sz="1600" dirty="0"/>
          </a:p>
        </p:txBody>
      </p:sp>
      <p:sp>
        <p:nvSpPr>
          <p:cNvPr id="453" name="Google Shape;453;p36"/>
          <p:cNvSpPr/>
          <p:nvPr/>
        </p:nvSpPr>
        <p:spPr>
          <a:xfrm>
            <a:off x="304800" y="4008438"/>
            <a:ext cx="4838700" cy="925500"/>
          </a:xfrm>
          <a:prstGeom prst="rect">
            <a:avLst/>
          </a:prstGeom>
          <a:solidFill>
            <a:srgbClr val="CCFFFF"/>
          </a:solidFill>
          <a:ln w="12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interface BooleanExp {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public bool interpret(Context context);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36"/>
          <p:cNvSpPr/>
          <p:nvPr/>
        </p:nvSpPr>
        <p:spPr>
          <a:xfrm>
            <a:off x="5563658" y="3419475"/>
            <a:ext cx="2895600" cy="609600"/>
          </a:xfrm>
          <a:prstGeom prst="wedgeRoundRectCallout">
            <a:avLst>
              <a:gd name="adj1" fmla="val -64228"/>
              <a:gd name="adj2" fmla="val 127128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Interface for every class defining Boolean expression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36"/>
          <p:cNvSpPr/>
          <p:nvPr/>
        </p:nvSpPr>
        <p:spPr>
          <a:xfrm>
            <a:off x="304800" y="5227656"/>
            <a:ext cx="4838700" cy="1373400"/>
          </a:xfrm>
          <a:prstGeom prst="rect">
            <a:avLst/>
          </a:prstGeom>
          <a:solidFill>
            <a:srgbClr val="CCFFFF"/>
          </a:solidFill>
          <a:ln w="12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Context {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public bool lookup(String name);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public void assign(VariableExp exp, boolean bool);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b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456" name="Google Shape;456;p36"/>
          <p:cNvSpPr/>
          <p:nvPr/>
        </p:nvSpPr>
        <p:spPr>
          <a:xfrm>
            <a:off x="5572125" y="4552950"/>
            <a:ext cx="2759075" cy="797983"/>
          </a:xfrm>
          <a:prstGeom prst="wedgeRoundRectCallout">
            <a:avLst>
              <a:gd name="adj1" fmla="val -63653"/>
              <a:gd name="adj2" fmla="val 97616"/>
              <a:gd name="adj3" fmla="val 16667"/>
            </a:avLst>
          </a:prstGeom>
          <a:solidFill>
            <a:srgbClr val="FFCC99">
              <a:alpha val="49800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dirty="0">
                <a:solidFill>
                  <a:schemeClr val="dk1"/>
                </a:solidFill>
              </a:rPr>
              <a:t>Context defines mapping of variables into Boolean values (constants true and false)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37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Example - </a:t>
            </a:r>
            <a:r>
              <a:rPr lang="en-US" sz="2800" dirty="0" err="1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boolean</a:t>
            </a: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 expression</a:t>
            </a:r>
            <a:endParaRPr lang="en-US"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37"/>
          <p:cNvSpPr/>
          <p:nvPr/>
        </p:nvSpPr>
        <p:spPr>
          <a:xfrm>
            <a:off x="285750" y="1285875"/>
            <a:ext cx="8572500" cy="2416175"/>
          </a:xfrm>
          <a:prstGeom prst="rect">
            <a:avLst/>
          </a:prstGeom>
          <a:solidFill>
            <a:srgbClr val="CCFFFF"/>
          </a:solidFill>
          <a:ln w="12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class VariableExp implements BooleanExp {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private </a:t>
            </a:r>
            <a:r>
              <a:rPr lang="en-US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String name</a:t>
            </a: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VariableExp(String name){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this.name = name;	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public boolean interpret(Context context){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context.lookup(name);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37"/>
          <p:cNvSpPr/>
          <p:nvPr/>
        </p:nvSpPr>
        <p:spPr>
          <a:xfrm>
            <a:off x="152400" y="928688"/>
            <a:ext cx="8991600" cy="500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Class for rule </a:t>
            </a:r>
            <a:r>
              <a:rPr lang="en-US" sz="1800" b="1" dirty="0" err="1"/>
              <a:t>VariableExp</a:t>
            </a:r>
            <a:r>
              <a:rPr lang="en-US" sz="1800" b="1" dirty="0"/>
              <a:t> ::= 'A' | 'B' | ... | 'X' | 'Y' | 'Z‘</a:t>
            </a:r>
            <a:endParaRPr sz="1800" b="1" dirty="0"/>
          </a:p>
        </p:txBody>
      </p:sp>
      <p:sp>
        <p:nvSpPr>
          <p:cNvPr id="465" name="Google Shape;465;p37"/>
          <p:cNvSpPr/>
          <p:nvPr/>
        </p:nvSpPr>
        <p:spPr>
          <a:xfrm>
            <a:off x="285750" y="4214813"/>
            <a:ext cx="8572500" cy="2416175"/>
          </a:xfrm>
          <a:prstGeom prst="rect">
            <a:avLst/>
          </a:prstGeom>
          <a:solidFill>
            <a:srgbClr val="CCFFFF"/>
          </a:solidFill>
          <a:ln w="12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class Constant implements BooleanExp {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private </a:t>
            </a:r>
            <a:r>
              <a:rPr lang="en-US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boolean bool</a:t>
            </a: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Constant(boolean bool){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this.bool = bool;	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public boolean interpret(Context context){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bool;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37"/>
          <p:cNvSpPr/>
          <p:nvPr/>
        </p:nvSpPr>
        <p:spPr>
          <a:xfrm>
            <a:off x="152400" y="3786188"/>
            <a:ext cx="8991600" cy="500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Class for rule Constant ::= 'true' | 'false' </a:t>
            </a:r>
            <a:endParaRPr sz="18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38"/>
          <p:cNvSpPr txBox="1"/>
          <p:nvPr/>
        </p:nvSpPr>
        <p:spPr>
          <a:xfrm>
            <a:off x="1047750" y="225425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Example - </a:t>
            </a:r>
            <a:r>
              <a:rPr lang="en-US" sz="2800" dirty="0" err="1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boolean</a:t>
            </a: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 expression</a:t>
            </a:r>
            <a:endParaRPr lang="en-US"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38"/>
          <p:cNvSpPr/>
          <p:nvPr/>
        </p:nvSpPr>
        <p:spPr>
          <a:xfrm>
            <a:off x="285750" y="1500188"/>
            <a:ext cx="8686800" cy="3055937"/>
          </a:xfrm>
          <a:prstGeom prst="rect">
            <a:avLst/>
          </a:prstGeom>
          <a:solidFill>
            <a:srgbClr val="CCFFFF"/>
          </a:solidFill>
          <a:ln w="12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class AndExp implements BooleanExp { 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private </a:t>
            </a:r>
            <a:r>
              <a:rPr lang="en-US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BooleanExp operand1</a:t>
            </a: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private </a:t>
            </a:r>
            <a:r>
              <a:rPr lang="en-US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BooleanExp operand2</a:t>
            </a: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AndExp(BooleanExp op1, BooleanExp op2){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operand1 = op1;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operand2 = op2;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public boolean interpret(Context context){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operand1.interpret(context) &amp;&amp; operand2.interpret(context);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38"/>
          <p:cNvSpPr/>
          <p:nvPr/>
        </p:nvSpPr>
        <p:spPr>
          <a:xfrm>
            <a:off x="3286125" y="5286375"/>
            <a:ext cx="1981200" cy="762000"/>
          </a:xfrm>
          <a:prstGeom prst="wedgeRoundRectCallout">
            <a:avLst>
              <a:gd name="adj1" fmla="val 60267"/>
              <a:gd name="adj2" fmla="val -125796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Same for rules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 err="1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OrExp</a:t>
            </a:r>
            <a:r>
              <a:rPr lang="en-US" sz="1400" dirty="0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n-US" sz="1400" b="1" dirty="0" err="1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NotExp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p38"/>
          <p:cNvSpPr/>
          <p:nvPr/>
        </p:nvSpPr>
        <p:spPr>
          <a:xfrm>
            <a:off x="152400" y="857250"/>
            <a:ext cx="8991600" cy="5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Class for rule </a:t>
            </a:r>
            <a:r>
              <a:rPr lang="en-US" sz="1800" b="1" dirty="0" err="1"/>
              <a:t>AndExp</a:t>
            </a:r>
            <a:r>
              <a:rPr lang="en-US" sz="1800" b="1" dirty="0"/>
              <a:t> ::= </a:t>
            </a:r>
            <a:r>
              <a:rPr lang="en-US" sz="1800" b="1" dirty="0" err="1"/>
              <a:t>BooleanExp</a:t>
            </a:r>
            <a:r>
              <a:rPr lang="en-US" sz="1800" b="1" dirty="0"/>
              <a:t> 'and' </a:t>
            </a:r>
            <a:r>
              <a:rPr lang="en-US" sz="1800" b="1" dirty="0" err="1"/>
              <a:t>BooleanExp</a:t>
            </a:r>
            <a:endParaRPr sz="18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39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Example - </a:t>
            </a:r>
            <a:r>
              <a:rPr lang="en-US" sz="2800" dirty="0" err="1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boolean</a:t>
            </a: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 expression</a:t>
            </a:r>
            <a:endParaRPr lang="en-US"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p39"/>
          <p:cNvSpPr/>
          <p:nvPr/>
        </p:nvSpPr>
        <p:spPr>
          <a:xfrm>
            <a:off x="214313" y="1357313"/>
            <a:ext cx="5272087" cy="3268662"/>
          </a:xfrm>
          <a:prstGeom prst="rect">
            <a:avLst/>
          </a:prstGeom>
          <a:solidFill>
            <a:srgbClr val="CCFFFF"/>
          </a:solidFill>
          <a:ln w="12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BooleanExp expression;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Context context;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VariableExp x = new VariableExp("X");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VariableExp y = new VariableExp("Y");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expression = new OrExp(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new AndExp(new Constant(true), x),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  new AndExp(y, new NotExp(x))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context.assign(x, false);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context.assign(y, true);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boolean result = </a:t>
            </a:r>
            <a:r>
              <a:rPr lang="en-US" sz="1400" b="1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expression.intepret(context);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p39"/>
          <p:cNvSpPr/>
          <p:nvPr/>
        </p:nvSpPr>
        <p:spPr>
          <a:xfrm>
            <a:off x="5715000" y="1571625"/>
            <a:ext cx="3048000" cy="762000"/>
          </a:xfrm>
          <a:prstGeom prst="wedgeRoundRectCallout">
            <a:avLst>
              <a:gd name="adj1" fmla="val -100944"/>
              <a:gd name="adj2" fmla="val 135960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Create abstract syntax tree for expression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(true and x) or (y and (not x))</a:t>
            </a: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p39"/>
          <p:cNvSpPr/>
          <p:nvPr/>
        </p:nvSpPr>
        <p:spPr>
          <a:xfrm>
            <a:off x="5786438" y="3357563"/>
            <a:ext cx="3048000" cy="304800"/>
          </a:xfrm>
          <a:prstGeom prst="wedgeRoundRectCallout">
            <a:avLst>
              <a:gd name="adj1" fmla="val -140106"/>
              <a:gd name="adj2" fmla="val 173127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Variables evaluation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39"/>
          <p:cNvSpPr/>
          <p:nvPr/>
        </p:nvSpPr>
        <p:spPr>
          <a:xfrm>
            <a:off x="4500563" y="5572125"/>
            <a:ext cx="2895600" cy="838200"/>
          </a:xfrm>
          <a:prstGeom prst="wedgeRoundRectCallout">
            <a:avLst>
              <a:gd name="adj1" fmla="val -51097"/>
              <a:gd name="adj2" fmla="val -150893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Interpretes</a:t>
            </a: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expression as </a:t>
            </a:r>
            <a:r>
              <a:rPr lang="en-US" sz="1400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true,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/>
              <a:t>Possible to change evaluation and evaluate expression again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39"/>
          <p:cNvSpPr/>
          <p:nvPr/>
        </p:nvSpPr>
        <p:spPr>
          <a:xfrm>
            <a:off x="152400" y="857250"/>
            <a:ext cx="8991600" cy="5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Creation of expression instance + its interpretation</a:t>
            </a:r>
            <a:endParaRPr sz="1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"/>
          <p:cNvSpPr txBox="1"/>
          <p:nvPr/>
        </p:nvSpPr>
        <p:spPr>
          <a:xfrm>
            <a:off x="1058636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What is </a:t>
            </a:r>
            <a:r>
              <a:rPr lang="en-US" sz="2800" b="0" i="0" u="none" strike="noStrike" cap="none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interpreter</a:t>
            </a:r>
            <a:endParaRPr sz="2800" b="0" i="0" u="none" strike="noStrike" cap="none" dirty="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 dirty="0">
              <a:solidFill>
                <a:srgbClr val="006633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35" name="Google Shape;235;p2"/>
          <p:cNvSpPr txBox="1"/>
          <p:nvPr/>
        </p:nvSpPr>
        <p:spPr>
          <a:xfrm>
            <a:off x="155448" y="1066800"/>
            <a:ext cx="8839200" cy="563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Behavioral pattern</a:t>
            </a: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“Cursor”</a:t>
            </a:r>
            <a:endParaRPr b="1"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Provides way to evaluate language grammar or expression</a:t>
            </a: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Motivation</a:t>
            </a:r>
          </a:p>
          <a:p>
            <a:pPr marL="1143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</a:pPr>
            <a:endParaRPr sz="1800" b="1" dirty="0"/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98CF35D0-CE99-3859-CD00-73583D8FDE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082" y="3012622"/>
            <a:ext cx="8320441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42"/>
          <p:cNvSpPr txBox="1"/>
          <p:nvPr/>
        </p:nvSpPr>
        <p:spPr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❏"/>
            </a:pPr>
            <a:r>
              <a:rPr lang="en-US" sz="1800" b="1"/>
              <a:t>Kalkulačka</a:t>
            </a:r>
            <a:r>
              <a:rPr lang="en-US"/>
              <a:t> </a:t>
            </a:r>
            <a:endParaRPr/>
          </a:p>
        </p:txBody>
      </p:sp>
      <p:sp>
        <p:nvSpPr>
          <p:cNvPr id="500" name="Google Shape;500;p42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Example – complex calculator</a:t>
            </a:r>
            <a:endParaRPr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42"/>
          <p:cNvSpPr/>
          <p:nvPr/>
        </p:nvSpPr>
        <p:spPr>
          <a:xfrm>
            <a:off x="182563" y="1736725"/>
            <a:ext cx="8686800" cy="1350963"/>
          </a:xfrm>
          <a:prstGeom prst="rect">
            <a:avLst/>
          </a:prstGeom>
          <a:solidFill>
            <a:srgbClr val="CCFFFF"/>
          </a:solidFill>
          <a:ln w="12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expression ::= plus | minus | variable | number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plus ::= expression '+' expression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minus ::= expression '-' expression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variable ::= 'a' | 'b' | 'c' | ... | 'z'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digit ::= '0' | '1' | ... | '9'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number ::= digit | digit number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43"/>
          <p:cNvSpPr/>
          <p:nvPr/>
        </p:nvSpPr>
        <p:spPr>
          <a:xfrm>
            <a:off x="228600" y="1143000"/>
            <a:ext cx="8686800" cy="3481388"/>
          </a:xfrm>
          <a:prstGeom prst="rect">
            <a:avLst/>
          </a:prstGeom>
          <a:solidFill>
            <a:srgbClr val="CCFFFF"/>
          </a:solidFill>
          <a:ln w="12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import java.util.Map;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interface Expression {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public int interpret(final Map&lt;String, Expression&gt; variables);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class Number implements Expression {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private int number;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public Number(final int number) {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	this.number = number;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}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public int interpret(final Map&lt;String, Expression&gt; variables)  {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	return number;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}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43"/>
          <p:cNvSpPr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Example – complex calculator</a:t>
            </a:r>
            <a:endParaRPr lang="en-US"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44"/>
          <p:cNvSpPr/>
          <p:nvPr/>
        </p:nvSpPr>
        <p:spPr>
          <a:xfrm>
            <a:off x="228600" y="849313"/>
            <a:ext cx="8686800" cy="5826125"/>
          </a:xfrm>
          <a:prstGeom prst="rect">
            <a:avLst/>
          </a:prstGeom>
          <a:solidFill>
            <a:srgbClr val="CCFFFF"/>
          </a:solidFill>
          <a:ln w="12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class Plus implements Expression {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Expression leftOperand;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Expression rightOperand;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public Plus(final Expression left, final Expression right) {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leftOperand = left;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rightOperand = right;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	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public int interpret(final Map&lt;String, Expression&gt; variables) {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return leftOperand.interpret(variables) +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	rightOperand.interpret(variables);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class Minus implements Expression {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Expression leftOperand;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Expression rightOperand;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public Minus(final Expression left, final Expression right) {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leftOperand = left;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rightOperand = right;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	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public int interpret(final Map&lt;String, Expression&gt; variables) {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return leftOperand.interpret(variables) -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	rightOperand.interpret(variables);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3" name="Google Shape;513;p44"/>
          <p:cNvSpPr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Example – complex calculator</a:t>
            </a:r>
            <a:endParaRPr lang="en-US"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45"/>
          <p:cNvSpPr/>
          <p:nvPr/>
        </p:nvSpPr>
        <p:spPr>
          <a:xfrm>
            <a:off x="228600" y="914400"/>
            <a:ext cx="8686800" cy="2203450"/>
          </a:xfrm>
          <a:prstGeom prst="rect">
            <a:avLst/>
          </a:prstGeom>
          <a:solidFill>
            <a:srgbClr val="CCFFFF"/>
          </a:solidFill>
          <a:ln w="12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class Variable implements Expression {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private String name;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public Variable(final String name) {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	this.name = name;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public int interpret(final Map&lt;String, Expression&gt; variables) {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if (null == variables.get(name)) return 0;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    return variables.get(name).interpret(variables);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  }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45"/>
          <p:cNvSpPr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Example – complex calculator</a:t>
            </a:r>
            <a:endParaRPr lang="en-US"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49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sym typeface="Garamond"/>
              </a:rPr>
              <a:t>Other use-cases </a:t>
            </a:r>
            <a:endParaRPr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4" name="Google Shape;554;p49"/>
          <p:cNvSpPr txBox="1"/>
          <p:nvPr/>
        </p:nvSpPr>
        <p:spPr>
          <a:xfrm>
            <a:off x="144236" y="1058636"/>
            <a:ext cx="88392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Compilers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Parsers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Query languages (SQL)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Units conversion</a:t>
            </a:r>
          </a:p>
          <a:p>
            <a:pPr marL="457200" indent="-342900">
              <a:lnSpc>
                <a:spcPct val="115000"/>
              </a:lnSpc>
              <a:buSzPts val="1800"/>
              <a:buFont typeface="Arial"/>
              <a:buChar char="❏"/>
            </a:pPr>
            <a:r>
              <a:rPr lang="en-US" sz="1800" b="1" dirty="0"/>
              <a:t>Web browsers, text editors</a:t>
            </a:r>
          </a:p>
          <a:p>
            <a:pPr marL="914400" lvl="1" indent="-336550">
              <a:lnSpc>
                <a:spcPct val="115000"/>
              </a:lnSpc>
              <a:buSzPts val="1700"/>
              <a:buFont typeface="Arial"/>
              <a:buChar char="❏"/>
            </a:pPr>
            <a:r>
              <a:rPr lang="en-US" sz="1700" dirty="0"/>
              <a:t>To lay out documents</a:t>
            </a:r>
          </a:p>
          <a:p>
            <a:pPr marL="914400" lvl="1" indent="-336550">
              <a:lnSpc>
                <a:spcPct val="115000"/>
              </a:lnSpc>
              <a:buSzPts val="1700"/>
              <a:buFont typeface="Arial"/>
              <a:buChar char="❏"/>
            </a:pPr>
            <a:r>
              <a:rPr lang="en-US" sz="1700" dirty="0"/>
              <a:t>Check spelling</a:t>
            </a:r>
            <a:endParaRPr lang="en-US" sz="1800" dirty="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322166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49"/>
          <p:cNvSpPr txBox="1"/>
          <p:nvPr/>
        </p:nvSpPr>
        <p:spPr>
          <a:xfrm>
            <a:off x="928007" y="1524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sym typeface="Garamond"/>
              </a:rPr>
              <a:t> Pattern specifics</a:t>
            </a:r>
            <a:endParaRPr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4" name="Google Shape;554;p49"/>
          <p:cNvSpPr txBox="1"/>
          <p:nvPr/>
        </p:nvSpPr>
        <p:spPr>
          <a:xfrm>
            <a:off x="152400" y="1074964"/>
            <a:ext cx="88392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Only non-complex grammars</a:t>
            </a:r>
          </a:p>
          <a:p>
            <a:pPr marL="457200" indent="-342900">
              <a:lnSpc>
                <a:spcPct val="115000"/>
              </a:lnSpc>
              <a:buSzPts val="1800"/>
              <a:buFont typeface="Arial"/>
              <a:buChar char="❏"/>
            </a:pPr>
            <a:r>
              <a:rPr lang="en-US" sz="1800" b="1" dirty="0"/>
              <a:t>Time/space are not important</a:t>
            </a:r>
          </a:p>
          <a:p>
            <a:pPr marL="914400" lvl="1" indent="-336550">
              <a:lnSpc>
                <a:spcPct val="115000"/>
              </a:lnSpc>
              <a:buSzPts val="1700"/>
              <a:buChar char="❏"/>
            </a:pPr>
            <a:r>
              <a:rPr lang="en-US" sz="1700" dirty="0"/>
              <a:t>State machine instead of syntactic tree</a:t>
            </a:r>
          </a:p>
          <a:p>
            <a:pPr marL="457200" lvl="2" indent="-342900">
              <a:lnSpc>
                <a:spcPct val="115000"/>
              </a:lnSpc>
              <a:buSzPts val="1800"/>
              <a:buChar char="❏"/>
            </a:pPr>
            <a:endParaRPr lang="en-US" sz="1800" b="1" dirty="0"/>
          </a:p>
          <a:p>
            <a:pPr marL="457200" lvl="2" indent="-342900">
              <a:lnSpc>
                <a:spcPct val="115000"/>
              </a:lnSpc>
              <a:buSzPts val="1800"/>
              <a:buChar char="❏"/>
            </a:pPr>
            <a:r>
              <a:rPr lang="en-US" sz="1800" b="1" dirty="0"/>
              <a:t>Parser is not included in pattern</a:t>
            </a:r>
          </a:p>
          <a:p>
            <a:pPr marL="457200" lvl="2" indent="-342900">
              <a:lnSpc>
                <a:spcPct val="115000"/>
              </a:lnSpc>
              <a:buSzPts val="1800"/>
              <a:buChar char="❏"/>
            </a:pPr>
            <a:r>
              <a:rPr lang="en-US" sz="1800" b="1" dirty="0"/>
              <a:t>Tree structure + traversal</a:t>
            </a:r>
          </a:p>
          <a:p>
            <a:pPr marL="457200" lvl="2" indent="-342900">
              <a:lnSpc>
                <a:spcPct val="115000"/>
              </a:lnSpc>
              <a:buSzPts val="1800"/>
              <a:buChar char="❏"/>
            </a:pPr>
            <a:r>
              <a:rPr lang="en-US" sz="1800" b="1" dirty="0"/>
              <a:t>Defines grammar</a:t>
            </a:r>
          </a:p>
          <a:p>
            <a:pPr marL="457200" lvl="2" indent="-342900">
              <a:lnSpc>
                <a:spcPct val="115000"/>
              </a:lnSpc>
              <a:buSzPts val="1800"/>
              <a:buChar char="❏"/>
            </a:pPr>
            <a:r>
              <a:rPr lang="en-US" sz="1800" b="1" dirty="0"/>
              <a:t>Each grammar rule = one class</a:t>
            </a:r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/>
          </a:p>
          <a:p>
            <a:pPr marL="577850"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</a:pPr>
            <a:endParaRPr lang="en-US" sz="17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49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(dis)advantages</a:t>
            </a:r>
            <a:endParaRPr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4" name="Google Shape;554;p49"/>
          <p:cNvSpPr txBox="1"/>
          <p:nvPr/>
        </p:nvSpPr>
        <p:spPr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Advantages</a:t>
            </a:r>
            <a:endParaRPr sz="1800" b="1" dirty="0"/>
          </a:p>
          <a:p>
            <a:pPr marL="914400" lvl="1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❏"/>
            </a:pPr>
            <a:r>
              <a:rPr lang="en-US" sz="1700" dirty="0"/>
              <a:t>Easy to expand/change grammar</a:t>
            </a:r>
          </a:p>
          <a:p>
            <a:pPr marL="914400" lvl="1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❏"/>
            </a:pPr>
            <a:r>
              <a:rPr lang="en-US" sz="1700" dirty="0"/>
              <a:t>Easy implementation of grammar</a:t>
            </a:r>
            <a:endParaRPr sz="1700" dirty="0"/>
          </a:p>
          <a:p>
            <a:pPr marL="914400" lvl="1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❏"/>
            </a:pPr>
            <a:r>
              <a:rPr lang="en-US" sz="1700" dirty="0"/>
              <a:t>Adding more methods for interpreting</a:t>
            </a:r>
          </a:p>
          <a:p>
            <a:pPr marL="914400" lvl="1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❏"/>
            </a:pPr>
            <a:r>
              <a:rPr lang="en-US" sz="1700" dirty="0"/>
              <a:t>Support various types of traversal</a:t>
            </a:r>
          </a:p>
          <a:p>
            <a:pPr marL="577850"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</a:pPr>
            <a:endParaRPr sz="1700" b="1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Disadvantages</a:t>
            </a:r>
            <a:endParaRPr sz="1800" b="1" dirty="0"/>
          </a:p>
          <a:p>
            <a:pPr marL="914400" lvl="1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❏"/>
            </a:pPr>
            <a:r>
              <a:rPr lang="en-US" sz="1700" dirty="0"/>
              <a:t>Often too complex and hard to maintain</a:t>
            </a:r>
            <a:endParaRPr dirty="0"/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8C9B057D-9561-C85D-8DB1-170373CDA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41" y="3589288"/>
            <a:ext cx="4490597" cy="214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7195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40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Other patterns</a:t>
            </a:r>
            <a:endParaRPr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p40"/>
          <p:cNvSpPr txBox="1"/>
          <p:nvPr/>
        </p:nvSpPr>
        <p:spPr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Composite</a:t>
            </a:r>
            <a:endParaRPr sz="18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Tree structure is an implementation of Composite</a:t>
            </a:r>
          </a:p>
          <a:p>
            <a:pPr marL="584200"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</a:pPr>
            <a:endParaRPr sz="16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Visitor</a:t>
            </a:r>
            <a:endParaRPr sz="18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Similar tree traversal</a:t>
            </a:r>
            <a:endParaRPr sz="1600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Separated functionality from data</a:t>
            </a:r>
            <a:endParaRPr sz="1600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Not only counting of value but can transform data as well</a:t>
            </a:r>
          </a:p>
          <a:p>
            <a:pPr marL="584200"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</a:pPr>
            <a:endParaRPr sz="16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Iterator</a:t>
            </a:r>
            <a:endParaRPr sz="18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Structure traversal</a:t>
            </a:r>
            <a:endParaRPr sz="1600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Common abstract ancestor</a:t>
            </a: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endParaRPr lang="en-US" sz="16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Memento</a:t>
            </a: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Capture state of iteration</a:t>
            </a:r>
          </a:p>
          <a:p>
            <a:pPr marL="584200"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</a:pPr>
            <a:endParaRPr sz="16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Flyweight</a:t>
            </a:r>
            <a:endParaRPr sz="18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Common for compilers</a:t>
            </a: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Sharing of constant expressions from compile-time evaluation</a:t>
            </a:r>
            <a:endParaRPr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9"/>
          <p:cNvSpPr txBox="1"/>
          <p:nvPr/>
        </p:nvSpPr>
        <p:spPr>
          <a:xfrm>
            <a:off x="1066800" y="195943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Structure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6" name="Google Shape;286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3400" y="1447800"/>
            <a:ext cx="7848600" cy="42179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1"/>
          <p:cNvSpPr txBox="1"/>
          <p:nvPr/>
        </p:nvSpPr>
        <p:spPr>
          <a:xfrm>
            <a:off x="133175" y="838200"/>
            <a:ext cx="8782200" cy="57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 err="1"/>
              <a:t>AbstractExpression</a:t>
            </a:r>
            <a:endParaRPr sz="18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Declares abstract method Interpret()</a:t>
            </a:r>
            <a:endParaRPr sz="1600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Its implementation is responsible for interpretation of processed expression</a:t>
            </a:r>
          </a:p>
          <a:p>
            <a:pPr marL="584200"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</a:pP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 err="1"/>
              <a:t>TerminalExpression</a:t>
            </a:r>
            <a:endParaRPr sz="18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Implementation of method Interpret() associated with terminal of grammar</a:t>
            </a: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Instance for every terminal symbol in input</a:t>
            </a:r>
            <a:endParaRPr sz="1600" dirty="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 err="1"/>
              <a:t>NonterminalExpression</a:t>
            </a:r>
            <a:r>
              <a:rPr lang="en-US" sz="1800" b="1" dirty="0"/>
              <a:t> </a:t>
            </a:r>
            <a:endParaRPr sz="18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Implementation of method Interpret() of non-terminal</a:t>
            </a: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Class for every rule of grammar R::=R</a:t>
            </a:r>
            <a:r>
              <a:rPr lang="en-US" sz="1600" baseline="-25000" dirty="0"/>
              <a:t>1</a:t>
            </a:r>
            <a:r>
              <a:rPr lang="en-US" sz="1600" dirty="0"/>
              <a:t>R</a:t>
            </a:r>
            <a:r>
              <a:rPr lang="en-US" sz="1600" baseline="-25000" dirty="0"/>
              <a:t>2</a:t>
            </a:r>
            <a:r>
              <a:rPr lang="en-US" sz="1600" dirty="0"/>
              <a:t>…R</a:t>
            </a:r>
            <a:r>
              <a:rPr lang="en-US" sz="1600" baseline="-25000" dirty="0"/>
              <a:t>N</a:t>
            </a:r>
            <a:endParaRPr sz="1600" dirty="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Context</a:t>
            </a:r>
            <a:endParaRPr sz="18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Global info (i.e. value we want to </a:t>
            </a:r>
            <a:r>
              <a:rPr lang="en-US" sz="1600" dirty="0" err="1"/>
              <a:t>interprete</a:t>
            </a:r>
            <a:r>
              <a:rPr lang="en-US" sz="1600" dirty="0"/>
              <a:t>)</a:t>
            </a:r>
            <a:endParaRPr sz="1600" dirty="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Client</a:t>
            </a:r>
            <a:endParaRPr sz="18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Gets/creates abstract syntax tree representing sentence of language</a:t>
            </a:r>
          </a:p>
          <a:p>
            <a:pPr marL="137160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Made from instances of </a:t>
            </a:r>
            <a:r>
              <a:rPr lang="en-US" sz="1600" dirty="0" err="1"/>
              <a:t>NonterminalExpression</a:t>
            </a:r>
            <a:r>
              <a:rPr lang="en-US" sz="1600" dirty="0"/>
              <a:t> and </a:t>
            </a:r>
            <a:r>
              <a:rPr lang="en-US" sz="1600" dirty="0" err="1"/>
              <a:t>TerminalExpression</a:t>
            </a:r>
            <a:endParaRPr lang="en-US" sz="1600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Calls method Interpret()</a:t>
            </a:r>
            <a:endParaRPr sz="1600" dirty="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0" name="Google Shape;300;p11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sym typeface="Garamond"/>
              </a:rPr>
              <a:t>Structure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1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Example – regular expression</a:t>
            </a:r>
            <a:endParaRPr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31"/>
          <p:cNvSpPr txBox="1"/>
          <p:nvPr/>
        </p:nvSpPr>
        <p:spPr>
          <a:xfrm>
            <a:off x="152400" y="1066800"/>
            <a:ext cx="88392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Grammar of regular expression</a:t>
            </a:r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expression ::= literal | alternation | sequence | repetition | '(' expression ')' </a:t>
            </a:r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alternation ::= expression '|' expression 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sequence ::= expression '&amp;' expression 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repetition ::= expression '*' 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literal ::= 'a' | 'b' | 'c' | ... { 'a' | 'b' | 'c' | ... }* </a:t>
            </a:r>
            <a:endParaRPr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4" name="Google Shape;414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90800" y="3657600"/>
            <a:ext cx="6019800" cy="2816225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32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Example – regular expression</a:t>
            </a:r>
            <a:endParaRPr lang="en-US"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32"/>
          <p:cNvSpPr txBox="1"/>
          <p:nvPr/>
        </p:nvSpPr>
        <p:spPr>
          <a:xfrm>
            <a:off x="152400" y="3579813"/>
            <a:ext cx="8839200" cy="31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Grammar representation in code</a:t>
            </a:r>
            <a:endParaRPr sz="1800" b="1" dirty="0"/>
          </a:p>
        </p:txBody>
      </p:sp>
      <p:sp>
        <p:nvSpPr>
          <p:cNvPr id="417" name="Google Shape;417;p32"/>
          <p:cNvSpPr/>
          <p:nvPr/>
        </p:nvSpPr>
        <p:spPr>
          <a:xfrm>
            <a:off x="5867400" y="2286000"/>
            <a:ext cx="1752600" cy="304800"/>
          </a:xfrm>
          <a:prstGeom prst="wedgeRoundRectCallout">
            <a:avLst>
              <a:gd name="adj1" fmla="val -52083"/>
              <a:gd name="adj2" fmla="val 447398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Abstract class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32"/>
          <p:cNvSpPr/>
          <p:nvPr/>
        </p:nvSpPr>
        <p:spPr>
          <a:xfrm>
            <a:off x="228600" y="4191000"/>
            <a:ext cx="2286000" cy="1905000"/>
          </a:xfrm>
          <a:prstGeom prst="wedgeRoundRectCallout">
            <a:avLst>
              <a:gd name="adj1" fmla="val 119722"/>
              <a:gd name="adj2" fmla="val -13583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Class for every rule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(Instances maintain subexpression)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Symbols in right side of expressions are in variables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32"/>
          <p:cNvSpPr txBox="1"/>
          <p:nvPr/>
        </p:nvSpPr>
        <p:spPr>
          <a:xfrm>
            <a:off x="152400" y="1066800"/>
            <a:ext cx="88392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Grammar of regular expression</a:t>
            </a:r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expression ::= literal | alternation | sequence | repetition | '(' expression ')' 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alternation ::= expression '|' expression 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sequence ::= expression '&amp;' expression 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repetition ::= expression '*' 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literal ::= 'a' | 'b' | 'c' | ... { 'a' | 'b' | 'c' | ... }* </a:t>
            </a:r>
            <a:endParaRPr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5" name="Google Shape;425;p33"/>
          <p:cNvPicPr preferRelativeResize="0"/>
          <p:nvPr/>
        </p:nvPicPr>
        <p:blipFill rotWithShape="1">
          <a:blip r:embed="rId3">
            <a:alphaModFix/>
          </a:blip>
          <a:srcRect b="5264"/>
          <a:stretch/>
        </p:blipFill>
        <p:spPr>
          <a:xfrm>
            <a:off x="4572000" y="2286000"/>
            <a:ext cx="4343400" cy="3643313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p33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Example – regular expression</a:t>
            </a:r>
            <a:endParaRPr lang="en-US"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33"/>
          <p:cNvSpPr txBox="1"/>
          <p:nvPr/>
        </p:nvSpPr>
        <p:spPr>
          <a:xfrm>
            <a:off x="190500" y="3810000"/>
            <a:ext cx="8610600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Abstract syntax tree</a:t>
            </a:r>
            <a:endParaRPr sz="1800" b="1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Each regular expression is represented by</a:t>
            </a:r>
            <a:endParaRPr sz="1600" dirty="0"/>
          </a:p>
          <a:p>
            <a:pPr marL="1041400" lvl="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</a:pPr>
            <a:r>
              <a:rPr lang="en-US" sz="1600" dirty="0"/>
              <a:t>abstract syntax tree made from instances</a:t>
            </a:r>
          </a:p>
          <a:p>
            <a:pPr marL="1041400" lvl="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</a:pPr>
            <a:r>
              <a:rPr lang="en-US" sz="1600" dirty="0"/>
              <a:t>of classes</a:t>
            </a:r>
          </a:p>
        </p:txBody>
      </p:sp>
      <p:sp>
        <p:nvSpPr>
          <p:cNvPr id="428" name="Google Shape;428;p33"/>
          <p:cNvSpPr txBox="1"/>
          <p:nvPr/>
        </p:nvSpPr>
        <p:spPr>
          <a:xfrm>
            <a:off x="152400" y="1066800"/>
            <a:ext cx="88392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indent="-342900">
              <a:lnSpc>
                <a:spcPct val="150000"/>
              </a:lnSpc>
              <a:buSzPts val="1800"/>
              <a:buFont typeface="Arial"/>
              <a:buChar char="❏"/>
            </a:pPr>
            <a:r>
              <a:rPr lang="en-US" sz="1800" b="1" dirty="0"/>
              <a:t>Grammar of regular expression</a:t>
            </a:r>
            <a:endParaRPr sz="1800" b="1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expression ::= literal | alternation | sequence | repetition | '(' expression ')' 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alternation ::= expression '|' expression 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sequence ::= expression '&amp;' expression 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repetition ::= expression '*' 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literal ::= 'a' | 'b' | 'c' | ... { 'a' | 'b' | 'c' | ... }* </a:t>
            </a:r>
            <a:endParaRPr sz="1600" dirty="0"/>
          </a:p>
        </p:txBody>
      </p:sp>
      <p:sp>
        <p:nvSpPr>
          <p:cNvPr id="2" name="Google Shape;436;p34">
            <a:extLst>
              <a:ext uri="{FF2B5EF4-FFF2-40B4-BE49-F238E27FC236}">
                <a16:creationId xmlns:a16="http://schemas.microsoft.com/office/drawing/2014/main" id="{A962CAAA-201D-ACEC-402E-528E60538872}"/>
              </a:ext>
            </a:extLst>
          </p:cNvPr>
          <p:cNvSpPr/>
          <p:nvPr/>
        </p:nvSpPr>
        <p:spPr>
          <a:xfrm>
            <a:off x="1697636" y="5715000"/>
            <a:ext cx="3276600" cy="609600"/>
          </a:xfrm>
          <a:prstGeom prst="wedgeRoundRectCallout">
            <a:avLst>
              <a:gd name="adj1" fmla="val 77722"/>
              <a:gd name="adj2" fmla="val -212185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Representation of regular expression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raining &amp; ( dog | cats ) *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7"/>
          <p:cNvSpPr txBox="1"/>
          <p:nvPr/>
        </p:nvSpPr>
        <p:spPr>
          <a:xfrm>
            <a:off x="182880" y="914400"/>
            <a:ext cx="88392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Expression</a:t>
            </a:r>
            <a:endParaRPr sz="1800" b="1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“9 8 7 - +”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Tree representation</a:t>
            </a:r>
            <a:endParaRPr sz="16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Algorithm</a:t>
            </a:r>
            <a:endParaRPr sz="18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❏"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Create empty stack</a:t>
            </a:r>
            <a:endParaRPr sz="1600" dirty="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914400" lvl="1" indent="-330200">
              <a:lnSpc>
                <a:spcPct val="115000"/>
              </a:lnSpc>
              <a:buClr>
                <a:schemeClr val="dk1"/>
              </a:buClr>
              <a:buSzPts val="1600"/>
              <a:buChar char="❏"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Create list of tokens from input expression separated by space</a:t>
            </a: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❏"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For every token</a:t>
            </a:r>
          </a:p>
          <a:p>
            <a:pPr marL="137160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❏"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If symbol is number -&gt; add number to stack</a:t>
            </a:r>
          </a:p>
          <a:p>
            <a:pPr marL="137160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❏"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If symbol is operator -&gt; take corresponding number of numbers from stack and apply operator, return output to stack</a:t>
            </a:r>
            <a:endParaRPr sz="1600" dirty="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❏"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If the expression is read without mistakes and stack has only one value than that value is final output</a:t>
            </a:r>
            <a:endParaRPr sz="1600" dirty="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  <p:sp>
        <p:nvSpPr>
          <p:cNvPr id="271" name="Google Shape;271;p7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Example - postfix</a:t>
            </a:r>
            <a:r>
              <a:rPr lang="en-US" sz="2800" b="0" i="0" u="none" strike="noStrike" cap="none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 calculator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 dirty="0">
              <a:solidFill>
                <a:srgbClr val="006633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id="272" name="Google Shape;272;p7" descr="Obsah obrázku stůl, kreslení&#10;&#10;Popis vygenerovaný s velmi vysokou mírou spolehlivosti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98227" y="938631"/>
            <a:ext cx="3261946" cy="21313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7"/>
          <p:cNvSpPr txBox="1"/>
          <p:nvPr/>
        </p:nvSpPr>
        <p:spPr>
          <a:xfrm>
            <a:off x="182880" y="914400"/>
            <a:ext cx="88392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endParaRPr sz="1600" dirty="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  <p:sp>
        <p:nvSpPr>
          <p:cNvPr id="271" name="Google Shape;271;p7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Example - postfix</a:t>
            </a:r>
            <a:r>
              <a:rPr lang="en-US" sz="2800" b="0" i="0" u="none" strike="noStrike" cap="none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 calculator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 dirty="0">
              <a:solidFill>
                <a:srgbClr val="006633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id="2" name="Google Shape;286;p9">
            <a:extLst>
              <a:ext uri="{FF2B5EF4-FFF2-40B4-BE49-F238E27FC236}">
                <a16:creationId xmlns:a16="http://schemas.microsoft.com/office/drawing/2014/main" id="{C0163EED-F3B4-0C03-C28B-B752EAE0AE5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8371" y="1410325"/>
            <a:ext cx="7848600" cy="42179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436;p34">
            <a:extLst>
              <a:ext uri="{FF2B5EF4-FFF2-40B4-BE49-F238E27FC236}">
                <a16:creationId xmlns:a16="http://schemas.microsoft.com/office/drawing/2014/main" id="{B60BC70B-D84A-972E-C360-198F61C32B16}"/>
              </a:ext>
            </a:extLst>
          </p:cNvPr>
          <p:cNvSpPr/>
          <p:nvPr/>
        </p:nvSpPr>
        <p:spPr>
          <a:xfrm>
            <a:off x="333531" y="5628313"/>
            <a:ext cx="1922489" cy="390238"/>
          </a:xfrm>
          <a:prstGeom prst="wedgeRoundRectCallout">
            <a:avLst>
              <a:gd name="adj1" fmla="val 48482"/>
              <a:gd name="adj2" fmla="val -132602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Number/variable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436;p34">
            <a:extLst>
              <a:ext uri="{FF2B5EF4-FFF2-40B4-BE49-F238E27FC236}">
                <a16:creationId xmlns:a16="http://schemas.microsoft.com/office/drawing/2014/main" id="{16E9E020-A809-6E76-17AA-06FD7CA96244}"/>
              </a:ext>
            </a:extLst>
          </p:cNvPr>
          <p:cNvSpPr/>
          <p:nvPr/>
        </p:nvSpPr>
        <p:spPr>
          <a:xfrm>
            <a:off x="4572000" y="5518632"/>
            <a:ext cx="2728210" cy="390238"/>
          </a:xfrm>
          <a:prstGeom prst="wedgeRoundRectCallout">
            <a:avLst>
              <a:gd name="adj1" fmla="val 15961"/>
              <a:gd name="adj2" fmla="val -128578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Operators (</a:t>
            </a:r>
            <a:r>
              <a:rPr lang="en-US" sz="14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i.e</a:t>
            </a:r>
            <a:r>
              <a:rPr lang="en-US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add,multiply</a:t>
            </a:r>
            <a:r>
              <a:rPr lang="en-US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..)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436;p34">
            <a:extLst>
              <a:ext uri="{FF2B5EF4-FFF2-40B4-BE49-F238E27FC236}">
                <a16:creationId xmlns:a16="http://schemas.microsoft.com/office/drawing/2014/main" id="{5E7F6C2C-8798-A644-3482-2DCEA92E9E55}"/>
              </a:ext>
            </a:extLst>
          </p:cNvPr>
          <p:cNvSpPr/>
          <p:nvPr/>
        </p:nvSpPr>
        <p:spPr>
          <a:xfrm>
            <a:off x="483433" y="1740108"/>
            <a:ext cx="1292902" cy="485931"/>
          </a:xfrm>
          <a:prstGeom prst="wedgeRoundRectCallout">
            <a:avLst>
              <a:gd name="adj1" fmla="val -14920"/>
              <a:gd name="adj2" fmla="val 125930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interpreter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436;p34">
            <a:extLst>
              <a:ext uri="{FF2B5EF4-FFF2-40B4-BE49-F238E27FC236}">
                <a16:creationId xmlns:a16="http://schemas.microsoft.com/office/drawing/2014/main" id="{96BB612F-86B1-0D12-BFAC-4E33DC16AD97}"/>
              </a:ext>
            </a:extLst>
          </p:cNvPr>
          <p:cNvSpPr/>
          <p:nvPr/>
        </p:nvSpPr>
        <p:spPr>
          <a:xfrm>
            <a:off x="5029200" y="1502764"/>
            <a:ext cx="1484026" cy="485931"/>
          </a:xfrm>
          <a:prstGeom prst="wedgeRoundRectCallout">
            <a:avLst>
              <a:gd name="adj1" fmla="val -59525"/>
              <a:gd name="adj2" fmla="val 4208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Symbol table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436;p34">
            <a:extLst>
              <a:ext uri="{FF2B5EF4-FFF2-40B4-BE49-F238E27FC236}">
                <a16:creationId xmlns:a16="http://schemas.microsoft.com/office/drawing/2014/main" id="{64CBA97F-C374-3311-6FFA-2573900FCA60}"/>
              </a:ext>
            </a:extLst>
          </p:cNvPr>
          <p:cNvSpPr/>
          <p:nvPr/>
        </p:nvSpPr>
        <p:spPr>
          <a:xfrm>
            <a:off x="5859905" y="2281506"/>
            <a:ext cx="1073046" cy="304298"/>
          </a:xfrm>
          <a:prstGeom prst="wedgeRoundRectCallout">
            <a:avLst>
              <a:gd name="adj1" fmla="val -68111"/>
              <a:gd name="adj2" fmla="val 78244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Symbol 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9404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</TotalTime>
  <Words>2519</Words>
  <Application>Microsoft Office PowerPoint</Application>
  <PresentationFormat>On-screen Show (4:3)</PresentationFormat>
  <Paragraphs>443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Courier New</vt:lpstr>
      <vt:lpstr>Garamond</vt:lpstr>
      <vt:lpstr>Times New Roman</vt:lpstr>
      <vt:lpstr>Arial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</dc:creator>
  <cp:lastModifiedBy>Filip O</cp:lastModifiedBy>
  <cp:revision>17</cp:revision>
  <dcterms:created xsi:type="dcterms:W3CDTF">1601-01-01T00:00:00Z</dcterms:created>
  <dcterms:modified xsi:type="dcterms:W3CDTF">2023-07-10T12:50:35Z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20</vt:i4>
  </property>
  <property fmtid="{D5CDD505-2E9C-101B-9397-08002B2CF9AE}" pid="8" name="PresentationFormat">
    <vt:lpwstr>Předvádění na obrazovce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24</vt:i4>
  </property>
  <property fmtid="{D5CDD505-2E9C-101B-9397-08002B2CF9AE}" pid="12" name="Version">
    <vt:i4>1</vt:i4>
  </property>
</Properties>
</file>