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12192000" cy="6858000"/>
  <p:notesSz cx="6858000" cy="9144000"/>
  <p:defaultTextStyle>
    <a:defPPr>
      <a:defRPr lang="en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46"/>
    <p:restoredTop sz="84094"/>
  </p:normalViewPr>
  <p:slideViewPr>
    <p:cSldViewPr snapToGrid="0" snapToObjects="1">
      <p:cViewPr varScale="1">
        <p:scale>
          <a:sx n="114" d="100"/>
          <a:sy n="114" d="100"/>
        </p:scale>
        <p:origin x="130" y="6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4FDD2-4993-8C4D-8129-7D0FF2EF04C0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55392-5F88-D748-AF11-C64C811741DC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071457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55392-5F88-D748-AF11-C64C811741DC}" type="slidenum">
              <a:rPr lang="en-CZ" smtClean="0"/>
              <a:t>1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4269947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55392-5F88-D748-AF11-C64C811741DC}" type="slidenum">
              <a:rPr lang="en-CZ" smtClean="0"/>
              <a:t>2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595503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255392-5F88-D748-AF11-C64C811741DC}" type="slidenum">
              <a:rPr lang="en-CZ" smtClean="0"/>
              <a:t>3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704403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B05D6-E7FC-B643-AD38-3D97E8EA73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14433-B798-9A4D-AE19-D7A6319476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AC5B5-792C-1447-9094-C976CD2EF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D770A-E5BB-324F-8217-4A2B5182D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E347B-17FD-A54F-9ADE-220EEE89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409651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D10DE-87F4-3B4D-BAF9-E4D3247F6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5E5F91-8D6C-3942-A559-DFD96C00D2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F88EC-0B1A-074D-9A07-7E367F80D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F9F2C-06B3-7A40-AEF5-953B0FCA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61D2D-FB1F-9449-88CE-FBD6E2B23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17478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1AE675-2080-804A-8F53-5D2C4B12C8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FC45F3-20DB-CB4D-A960-C3F9859C9E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2C7EE-16D6-904B-B36A-44A9278A9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34D04-742D-8C49-9C72-7C2900F60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14576-9F57-6A45-9715-1D6EB4DC3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098143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B0BAA-DF15-F145-9A50-6BC5FC2F1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10365-A8A6-1144-AF2E-A9F65FEB7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8F1F4-26D7-BC4D-9999-90137AB7D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42A7C-5AB3-A84D-8F77-29CD6EC55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3FCA6-536D-C347-A3AE-5F4028BEE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674961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9FF3F-5ACC-E348-ABC5-403708E20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7B54D9-AB3B-8E4E-8084-B0B5D7202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8A685-6EAC-DF41-A5E5-B2C5E771D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9BCAD-473B-8A42-8942-5F383357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12CB9-39E8-DB46-A5E4-4AB428A8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416337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43FF5-4A09-7740-AE5D-2FC533410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3B476-61A3-B641-8957-5670FFD07D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C8A863-6C9E-C442-A970-463344B3D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F947E9-DA7B-D14C-B070-A62705735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47D92-D4AA-6744-B266-E90FF98E3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FE0AF9-EBB7-CE43-AADE-2202862A2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4055731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35984-2F01-894F-86C3-2A057F9EF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7882BD-9B6E-8D48-94F3-09CE9E76C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2595B8-C5BE-304C-8BEC-8FF2938530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FF705B-6F4E-734B-BA9E-A46D8357BF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77E006-19A7-E640-BD9B-93B41425DB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A5A944-C26F-D641-9018-C4E594012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2C0BA2-A105-0D4C-B852-1549BFF9C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F28F0D-3A36-A446-84E0-B920E9EE0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55363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79967-B177-8442-95F4-F9194814B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B1F62B-0F27-7E47-A154-946A78BE1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9AAE52-B056-0046-95E0-4AAA6A351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6654F6-01BC-9242-8D51-E9A7B4AF2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203011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24A015-B485-6F43-95BF-1CDD406E3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181860-110F-A64D-ACA9-4E5303F02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07A2F-1A47-DE4E-BA39-1CDA809FC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087064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2102D-035E-5D48-A214-2B3B23CF6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3A151D-5029-B144-8626-882AFBF22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9FC000-97C7-9348-B98A-0CA9EB2463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340AB2-F4BE-5646-A8DA-C41136D46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003135-B3C5-E846-A4AB-332A90338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E3BE68-1913-E446-A7E9-A56873C53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397077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C36E6-6909-4540-B01C-887FB0F55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B79FAB-B8E7-F34F-A55B-5D0E290F62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85DD41-90EC-F04A-839E-2B9499EEC2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D2ADC2-A4EF-BB47-8695-B38CB8B39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77E87C-80FC-9841-8800-8F19FB753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38E455-3016-754B-BEC6-E59CFB1E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24484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87097F-CDB6-E143-A5DF-3A72214D0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DA12B-0599-6342-B91C-73CBCCAFF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31677-4498-C24A-ACCF-7D491C30E9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033F7-6958-9340-94B1-A946D5405509}" type="datetimeFigureOut">
              <a:rPr lang="en-CZ" smtClean="0"/>
              <a:t>02/19/2025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ADFEB-9C70-B54B-A74B-55103FCAE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92F07-86A6-5542-B189-2B38FAB0F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D8FE2-28BB-AF46-AF61-8A4D59E4524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888359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CA57B-B676-DC47-9EC1-5BE660D7CC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Z" dirty="0"/>
              <a:t>Fa</a:t>
            </a:r>
            <a:r>
              <a:rPr lang="en-GB" dirty="0" err="1"/>
              <a:t>ç</a:t>
            </a:r>
            <a:r>
              <a:rPr lang="en-CZ" dirty="0"/>
              <a:t>ade</a:t>
            </a:r>
          </a:p>
        </p:txBody>
      </p:sp>
    </p:spTree>
    <p:extLst>
      <p:ext uri="{BB962C8B-B14F-4D97-AF65-F5344CB8AC3E}">
        <p14:creationId xmlns:p14="http://schemas.microsoft.com/office/powerpoint/2010/main" val="399123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FF7E3-5996-5E45-8807-7FF7290E6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Pitfalls and Best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A6046-37A5-2140-9310-DA179DFE8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Overusing Facades</a:t>
            </a:r>
          </a:p>
          <a:p>
            <a:r>
              <a:rPr lang="en-GB" dirty="0"/>
              <a:t>Facade Pattern is not a Silver Bullet</a:t>
            </a:r>
          </a:p>
          <a:p>
            <a:r>
              <a:rPr lang="en-GB" dirty="0"/>
              <a:t>Keep Facades Lightweight</a:t>
            </a:r>
          </a:p>
          <a:p>
            <a:r>
              <a:rPr lang="en-GB" dirty="0"/>
              <a:t>Loose Coupling</a:t>
            </a:r>
          </a:p>
          <a:p>
            <a:endParaRPr lang="en-GB" dirty="0"/>
          </a:p>
          <a:p>
            <a:endParaRPr lang="en-CZ" dirty="0"/>
          </a:p>
        </p:txBody>
      </p:sp>
    </p:spTree>
    <p:extLst>
      <p:ext uri="{BB962C8B-B14F-4D97-AF65-F5344CB8AC3E}">
        <p14:creationId xmlns:p14="http://schemas.microsoft.com/office/powerpoint/2010/main" val="15510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7467C-C051-FA40-8572-055CD6F80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Abstract Factory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E7407F-3DA5-E246-B333-CD7D95DDC2D1}"/>
              </a:ext>
            </a:extLst>
          </p:cNvPr>
          <p:cNvSpPr/>
          <p:nvPr/>
        </p:nvSpPr>
        <p:spPr>
          <a:xfrm>
            <a:off x="6096000" y="4184319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class LuxuryEngine implements Engine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@Override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void start() { …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@Override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void stop() { …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82AA2-F15D-3E44-BBE0-137AC2BDBB0E}"/>
              </a:ext>
            </a:extLst>
          </p:cNvPr>
          <p:cNvSpPr/>
          <p:nvPr/>
        </p:nvSpPr>
        <p:spPr>
          <a:xfrm>
            <a:off x="515471" y="183146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interface Engine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void start();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void stop();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14A0A2-FA56-454C-BF2E-E8C5BEC9F50A}"/>
              </a:ext>
            </a:extLst>
          </p:cNvPr>
          <p:cNvSpPr/>
          <p:nvPr/>
        </p:nvSpPr>
        <p:spPr>
          <a:xfrm>
            <a:off x="3554505" y="1796517"/>
            <a:ext cx="8122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interface CarPartFactory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Engine createEngine();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BrakesPedal createBrakesPedal();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EntertainmentSystem createEntertaimentSystem();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AccelerationPedal createAccelerationPedal();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D8A32A0-B2E7-7046-B408-9081ED8D31CE}"/>
              </a:ext>
            </a:extLst>
          </p:cNvPr>
          <p:cNvSpPr/>
          <p:nvPr/>
        </p:nvSpPr>
        <p:spPr>
          <a:xfrm>
            <a:off x="506505" y="418432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class BasicEngine implements Engine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@Override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void start() { …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@Override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void stop() { …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CZ" dirty="0"/>
          </a:p>
        </p:txBody>
      </p:sp>
    </p:spTree>
    <p:extLst>
      <p:ext uri="{BB962C8B-B14F-4D97-AF65-F5344CB8AC3E}">
        <p14:creationId xmlns:p14="http://schemas.microsoft.com/office/powerpoint/2010/main" val="16685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31B9808-4A6F-6F49-BE48-0986B89D4BF6}"/>
              </a:ext>
            </a:extLst>
          </p:cNvPr>
          <p:cNvSpPr/>
          <p:nvPr/>
        </p:nvSpPr>
        <p:spPr>
          <a:xfrm>
            <a:off x="1524000" y="474345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class LuxuryCarPartFactory implements CarPartFactory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@Override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Engine createEngine()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return new LuxuryEngine();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@Override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AcceleratorPedal createAccelerationPedal()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return new LuxuryAccelerationPedal();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@Override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EntertainmentSystem createEntertainmentSystem()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return new LuxuryEntertainmentSystem(new LuxuryDisplay);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@Override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BrakePedal createBrakePedal()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return new LuxuryBreakPedal();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0300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37218E-14B6-A249-B185-64800A0DAB06}"/>
              </a:ext>
            </a:extLst>
          </p:cNvPr>
          <p:cNvSpPr/>
          <p:nvPr/>
        </p:nvSpPr>
        <p:spPr>
          <a:xfrm>
            <a:off x="838200" y="2080653"/>
            <a:ext cx="1243853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class CarFacade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…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CarFacade(CarPartFactory factory)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this.engine = factory.createEngine();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this.entertainmentSystem = factory.createEntertainmentSystem();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this.acceleratorPedal = factory.</a:t>
            </a:r>
            <a:r>
              <a:rPr lang="en-GB" dirty="0"/>
              <a:t>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createAccelerationPedal();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this.brakePedal = factory.createBrakePedal();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…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1646E04-F859-A849-A142-40B33F150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Z" dirty="0"/>
              <a:t>Abstract Factory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9D554DFE-6A6C-B24B-BD1D-9ABE7CDAAB94}"/>
              </a:ext>
            </a:extLst>
          </p:cNvPr>
          <p:cNvSpPr/>
          <p:nvPr/>
        </p:nvSpPr>
        <p:spPr>
          <a:xfrm>
            <a:off x="5287965" y="1690688"/>
            <a:ext cx="370703" cy="1112109"/>
          </a:xfrm>
          <a:prstGeom prst="downArrow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08253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60623-415A-F34A-98FF-00BFDE681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Facade Pattern in Real Word Projects</a:t>
            </a:r>
            <a:endParaRPr lang="en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D3600-B56A-6C45-895A-08DCA996F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14163"/>
          </a:xfrm>
        </p:spPr>
        <p:txBody>
          <a:bodyPr/>
          <a:lstStyle/>
          <a:p>
            <a:r>
              <a:rPr lang="en-GB" dirty="0" err="1"/>
              <a:t>JdbcTemplate</a:t>
            </a:r>
            <a:endParaRPr lang="en-GB" dirty="0"/>
          </a:p>
          <a:p>
            <a:endParaRPr lang="en-CZ" dirty="0"/>
          </a:p>
        </p:txBody>
      </p:sp>
    </p:spTree>
    <p:extLst>
      <p:ext uri="{BB962C8B-B14F-4D97-AF65-F5344CB8AC3E}">
        <p14:creationId xmlns:p14="http://schemas.microsoft.com/office/powerpoint/2010/main" val="32227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597590F-6AFE-2E44-9566-DD3A1A94273F}"/>
              </a:ext>
            </a:extLst>
          </p:cNvPr>
          <p:cNvSpPr/>
          <p:nvPr/>
        </p:nvSpPr>
        <p:spPr>
          <a:xfrm>
            <a:off x="632011" y="0"/>
            <a:ext cx="12330953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9E880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lang="en-GB" sz="1400" dirty="0">
                <a:solidFill>
                  <a:srgbClr val="9E880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@Nullable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dirty="0">
                <a:solidFill>
                  <a:srgbClr val="007E8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GB" sz="1400" dirty="0">
                <a:solidFill>
                  <a:srgbClr val="007E8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 </a:t>
            </a:r>
            <a:r>
              <a:rPr lang="en-GB" sz="1400" dirty="0">
                <a:solidFill>
                  <a:srgbClr val="0062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query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final </a:t>
            </a:r>
            <a:r>
              <a:rPr lang="en-GB" sz="140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sql,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final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ResultSetExtractor&lt;</a:t>
            </a:r>
            <a:r>
              <a:rPr lang="en-GB" sz="1400" dirty="0">
                <a:solidFill>
                  <a:srgbClr val="007E8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rse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throws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DataAccessException {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Assert.notNull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(sql, </a:t>
            </a:r>
            <a:r>
              <a:rPr lang="en-GB" sz="1400" dirty="0">
                <a:solidFill>
                  <a:srgbClr val="067D1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"SQL must not be null"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Assert.notNull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rse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400" dirty="0">
                <a:solidFill>
                  <a:srgbClr val="067D1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"ResultSetExtractor must not be null"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logger.isDebugEnabled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()) {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logger.debug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>
                <a:solidFill>
                  <a:srgbClr val="067D1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"Executing SQL query ["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+ sql + </a:t>
            </a:r>
            <a:r>
              <a:rPr lang="en-GB" sz="1400" dirty="0">
                <a:solidFill>
                  <a:srgbClr val="067D1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"]"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i="1" dirty="0">
                <a:solidFill>
                  <a:srgbClr val="8C8C8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GB" sz="1400" i="1" dirty="0" err="1">
                <a:solidFill>
                  <a:srgbClr val="8C8C8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Callback</a:t>
            </a:r>
            <a:r>
              <a:rPr lang="en-GB" sz="1400" i="1" dirty="0">
                <a:solidFill>
                  <a:srgbClr val="8C8C8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 execute the query.</a:t>
            </a:r>
            <a:br>
              <a:rPr lang="en-GB" sz="1400" i="1" dirty="0">
                <a:solidFill>
                  <a:srgbClr val="8C8C8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i="1" dirty="0">
                <a:solidFill>
                  <a:srgbClr val="8C8C8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GB" sz="14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QueryStatementCallback</a:t>
            </a:r>
            <a:r>
              <a:rPr lang="en-GB" sz="140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implements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StatementCallback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dirty="0">
                <a:solidFill>
                  <a:srgbClr val="007E8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&gt;,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SqlProvider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400" dirty="0">
                <a:solidFill>
                  <a:srgbClr val="9E880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lang="en-GB" sz="1400" dirty="0">
                <a:solidFill>
                  <a:srgbClr val="9E880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9E880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@Nullable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GB" sz="1400" dirty="0">
                <a:solidFill>
                  <a:srgbClr val="007E8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 </a:t>
            </a:r>
            <a:r>
              <a:rPr lang="en-GB" sz="1400" dirty="0" err="1">
                <a:solidFill>
                  <a:srgbClr val="0062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doInStatement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(Statement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stmt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throws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SQLException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ResultSet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rs</a:t>
            </a:r>
            <a:r>
              <a:rPr lang="en-GB" sz="140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try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GB" sz="14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rs</a:t>
            </a:r>
            <a:r>
              <a:rPr lang="en-GB" sz="140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stmt.executeQuery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(sql);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rse.extractData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rs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}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finally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JdbcUtils.closeResultSet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rs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}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}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400" dirty="0">
                <a:solidFill>
                  <a:srgbClr val="9E880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lang="en-GB" sz="1400" dirty="0">
                <a:solidFill>
                  <a:srgbClr val="9E880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9E880D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GB" sz="1400" dirty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 </a:t>
            </a:r>
            <a:r>
              <a:rPr lang="en-GB" sz="1400" dirty="0" err="1">
                <a:solidFill>
                  <a:srgbClr val="00627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getSql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sql;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}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execute(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GB" sz="1400" dirty="0" err="1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QueryStatementCallback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(), </a:t>
            </a:r>
            <a:r>
              <a:rPr lang="en-GB" sz="1400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dirty="0">
                <a:solidFill>
                  <a:srgbClr val="08080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6" name="Left Arrow 5">
            <a:extLst>
              <a:ext uri="{FF2B5EF4-FFF2-40B4-BE49-F238E27FC236}">
                <a16:creationId xmlns:a16="http://schemas.microsoft.com/office/drawing/2014/main" id="{4E7F0210-AE48-F04A-9F10-8637E35F34A3}"/>
              </a:ext>
            </a:extLst>
          </p:cNvPr>
          <p:cNvSpPr/>
          <p:nvPr/>
        </p:nvSpPr>
        <p:spPr>
          <a:xfrm>
            <a:off x="7197635" y="1319348"/>
            <a:ext cx="1593669" cy="248195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7" name="Left Arrow 6">
            <a:extLst>
              <a:ext uri="{FF2B5EF4-FFF2-40B4-BE49-F238E27FC236}">
                <a16:creationId xmlns:a16="http://schemas.microsoft.com/office/drawing/2014/main" id="{29B027D5-149E-9341-9E95-DCEF07675F0F}"/>
              </a:ext>
            </a:extLst>
          </p:cNvPr>
          <p:cNvSpPr/>
          <p:nvPr/>
        </p:nvSpPr>
        <p:spPr>
          <a:xfrm>
            <a:off x="9374778" y="2151015"/>
            <a:ext cx="1593669" cy="248195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8" name="Left Arrow 7">
            <a:extLst>
              <a:ext uri="{FF2B5EF4-FFF2-40B4-BE49-F238E27FC236}">
                <a16:creationId xmlns:a16="http://schemas.microsoft.com/office/drawing/2014/main" id="{AB54790C-D97D-0846-9470-F9500B77A818}"/>
              </a:ext>
            </a:extLst>
          </p:cNvPr>
          <p:cNvSpPr/>
          <p:nvPr/>
        </p:nvSpPr>
        <p:spPr>
          <a:xfrm>
            <a:off x="6892835" y="6226628"/>
            <a:ext cx="1593669" cy="248195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9" name="Left Arrow 8">
            <a:extLst>
              <a:ext uri="{FF2B5EF4-FFF2-40B4-BE49-F238E27FC236}">
                <a16:creationId xmlns:a16="http://schemas.microsoft.com/office/drawing/2014/main" id="{A468305B-74CB-ED4F-902D-DE2F7F3E00BC}"/>
              </a:ext>
            </a:extLst>
          </p:cNvPr>
          <p:cNvSpPr/>
          <p:nvPr/>
        </p:nvSpPr>
        <p:spPr>
          <a:xfrm>
            <a:off x="7750630" y="779076"/>
            <a:ext cx="1593669" cy="248195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43393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E8E9F-FF13-CA41-B398-843D42ADF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Usage in nowadays frameworks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EF3DC3-DAA3-8E4F-95B9-6312229E1C0A}"/>
              </a:ext>
            </a:extLst>
          </p:cNvPr>
          <p:cNvSpPr/>
          <p:nvPr/>
        </p:nvSpPr>
        <p:spPr>
          <a:xfrm>
            <a:off x="838200" y="1414562"/>
            <a:ext cx="1194380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@Injectable({ providedIn: 'root' })</a:t>
            </a: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export class AuthFacade {</a:t>
            </a: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	isAuthenticated$ = this.store.pipe(select(AuthSelectors.isAuthenticated));</a:t>
            </a:r>
          </a:p>
          <a:p>
            <a:endParaRPr lang="en-CZ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	constructor(private store: Store&lt;fromAuth.AuthState&gt;) {}</a:t>
            </a:r>
          </a:p>
          <a:p>
            <a:endParaRPr lang="en-CZ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	login(auth: AuthenticateUser) {</a:t>
            </a: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		this.store.dispatch(login({ auth }));</a:t>
            </a: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	}</a:t>
            </a:r>
          </a:p>
          <a:p>
            <a:endParaRPr lang="en-CZ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	logout() {</a:t>
            </a: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		this.store.dispatch(logout());</a:t>
            </a: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	}</a:t>
            </a:r>
          </a:p>
          <a:p>
            <a:endParaRPr lang="en-CZ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	submitUserRegistration(auth: AuthenticateUser) {</a:t>
            </a: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		this.store.dispatch(register({ auth }));</a:t>
            </a: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	}</a:t>
            </a:r>
          </a:p>
          <a:p>
            <a:r>
              <a:rPr lang="en-CZ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9350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C2974-B851-D442-A1A2-29DA7CE26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Relation with others DPs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0FFB2-B3BE-6248-88E7-4B31F9978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Z" dirty="0"/>
              <a:t>Adapter</a:t>
            </a:r>
          </a:p>
          <a:p>
            <a:r>
              <a:rPr lang="en-CZ" dirty="0"/>
              <a:t>(Abstract) Factory</a:t>
            </a:r>
          </a:p>
          <a:p>
            <a:r>
              <a:rPr lang="en-CZ" dirty="0"/>
              <a:t>Proxy</a:t>
            </a:r>
          </a:p>
          <a:p>
            <a:r>
              <a:rPr lang="en-CZ" dirty="0"/>
              <a:t>Mediator</a:t>
            </a:r>
          </a:p>
          <a:p>
            <a:r>
              <a:rPr lang="en-CZ" dirty="0"/>
              <a:t>Singleton</a:t>
            </a:r>
          </a:p>
        </p:txBody>
      </p:sp>
    </p:spTree>
    <p:extLst>
      <p:ext uri="{BB962C8B-B14F-4D97-AF65-F5344CB8AC3E}">
        <p14:creationId xmlns:p14="http://schemas.microsoft.com/office/powerpoint/2010/main" val="53012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mph" presetSubtype="0" repeatCount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1F435-512A-8B49-80C2-4D8C17F35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More use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113B4-B279-A24A-AEB5-B3815666C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01418" cy="4351338"/>
          </a:xfrm>
        </p:spPr>
        <p:txBody>
          <a:bodyPr/>
          <a:lstStyle/>
          <a:p>
            <a:r>
              <a:rPr lang="en-CZ" dirty="0"/>
              <a:t>Microservices</a:t>
            </a:r>
          </a:p>
          <a:p>
            <a:r>
              <a:rPr lang="en-CZ" dirty="0"/>
              <a:t>Legacy API</a:t>
            </a:r>
          </a:p>
        </p:txBody>
      </p:sp>
      <p:pic>
        <p:nvPicPr>
          <p:cNvPr id="5" name="Picture 4" descr="A diagram of a service&#10;&#10;Description automatically generated">
            <a:extLst>
              <a:ext uri="{FF2B5EF4-FFF2-40B4-BE49-F238E27FC236}">
                <a16:creationId xmlns:a16="http://schemas.microsoft.com/office/drawing/2014/main" id="{88D4C4ED-AB5B-A443-9069-C66E85AAB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24868"/>
            <a:ext cx="5785827" cy="640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2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FCBEF-0765-7D4C-B046-503BA0D2C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325563"/>
          </a:xfrm>
        </p:spPr>
        <p:txBody>
          <a:bodyPr/>
          <a:lstStyle/>
          <a:p>
            <a:r>
              <a:rPr lang="en-CZ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324EB-090C-D94F-AF40-B671E5182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513173" cy="4351338"/>
          </a:xfrm>
        </p:spPr>
        <p:txBody>
          <a:bodyPr/>
          <a:lstStyle/>
          <a:p>
            <a:r>
              <a:rPr lang="en-GB" dirty="0"/>
              <a:t>A system consisting of many subsystems</a:t>
            </a:r>
          </a:p>
        </p:txBody>
      </p:sp>
      <p:pic>
        <p:nvPicPr>
          <p:cNvPr id="11" name="Picture 10" descr="A group of rectangular shapes&#10;&#10;Description automatically generated">
            <a:extLst>
              <a:ext uri="{FF2B5EF4-FFF2-40B4-BE49-F238E27FC236}">
                <a16:creationId xmlns:a16="http://schemas.microsoft.com/office/drawing/2014/main" id="{796C48FC-A5F2-9143-B524-61D115AA3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892" y="1633565"/>
            <a:ext cx="6324022" cy="479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18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FCBEF-0765-7D4C-B046-503BA0D2C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325563"/>
          </a:xfrm>
        </p:spPr>
        <p:txBody>
          <a:bodyPr/>
          <a:lstStyle/>
          <a:p>
            <a:r>
              <a:rPr lang="en-CZ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324EB-090C-D94F-AF40-B671E5182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513173" cy="4351338"/>
          </a:xfrm>
        </p:spPr>
        <p:txBody>
          <a:bodyPr/>
          <a:lstStyle/>
          <a:p>
            <a:r>
              <a:rPr lang="en-GB" dirty="0"/>
              <a:t>A subsystem consisting of many subsystem classes</a:t>
            </a:r>
          </a:p>
          <a:p>
            <a:r>
              <a:rPr lang="en-GB" dirty="0"/>
              <a:t>Manual control of subsystems</a:t>
            </a:r>
          </a:p>
          <a:p>
            <a:pPr lvl="1"/>
            <a:r>
              <a:rPr lang="en-GB" dirty="0"/>
              <a:t>Object initialization</a:t>
            </a:r>
          </a:p>
          <a:p>
            <a:pPr lvl="1"/>
            <a:r>
              <a:rPr lang="en-GB" dirty="0"/>
              <a:t>Dependency management</a:t>
            </a:r>
          </a:p>
          <a:p>
            <a:pPr lvl="1"/>
            <a:r>
              <a:rPr lang="en-CZ" dirty="0"/>
              <a:t>Exectuion flow manag</a:t>
            </a:r>
            <a:r>
              <a:rPr lang="en-GB" dirty="0"/>
              <a:t>e</a:t>
            </a:r>
            <a:r>
              <a:rPr lang="en-CZ" dirty="0"/>
              <a:t>ment</a:t>
            </a:r>
          </a:p>
        </p:txBody>
      </p:sp>
      <p:pic>
        <p:nvPicPr>
          <p:cNvPr id="7" name="Picture 6" descr="A diagram of a class&#10;&#10;Description automatically generated">
            <a:extLst>
              <a:ext uri="{FF2B5EF4-FFF2-40B4-BE49-F238E27FC236}">
                <a16:creationId xmlns:a16="http://schemas.microsoft.com/office/drawing/2014/main" id="{6F43B012-8B24-5F4E-A689-6AB4A5C68B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7752" y="135924"/>
            <a:ext cx="6052973" cy="622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01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14966-7C62-324A-AD49-A8AE9BC72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EB08F-B2A9-7E42-9125-77A3BCDFD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1993"/>
            <a:ext cx="10515600" cy="4351338"/>
          </a:xfrm>
        </p:spPr>
        <p:txBody>
          <a:bodyPr/>
          <a:lstStyle/>
          <a:p>
            <a:r>
              <a:rPr lang="en-GB" dirty="0"/>
              <a:t>Unified interface</a:t>
            </a:r>
            <a:endParaRPr lang="en-CZ" dirty="0"/>
          </a:p>
          <a:p>
            <a:pPr marL="0" indent="0">
              <a:buNone/>
            </a:pPr>
            <a:endParaRPr lang="en-CZ" dirty="0"/>
          </a:p>
        </p:txBody>
      </p:sp>
      <p:pic>
        <p:nvPicPr>
          <p:cNvPr id="5" name="Picture 4" descr="A diagram of a class&#10;&#10;Description automatically generated">
            <a:extLst>
              <a:ext uri="{FF2B5EF4-FFF2-40B4-BE49-F238E27FC236}">
                <a16:creationId xmlns:a16="http://schemas.microsoft.com/office/drawing/2014/main" id="{72122817-9532-824A-B573-34F5D5A5E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429" y="0"/>
            <a:ext cx="54530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56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3B840-728C-4F45-8FBB-0A517ACA8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Fa</a:t>
            </a:r>
            <a:r>
              <a:rPr lang="en-GB" dirty="0"/>
              <a:t>c</a:t>
            </a:r>
            <a:r>
              <a:rPr lang="en-CZ" dirty="0"/>
              <a:t>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7A8ED-B206-164D-A346-090707E68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393195" cy="12017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i="1" dirty="0"/>
              <a:t>Facade intent to provide a unified interface to a set of interfaces in a subsystem. Facade defines a higher-level</a:t>
            </a:r>
            <a:r>
              <a:rPr lang="en-GB" dirty="0"/>
              <a:t> </a:t>
            </a:r>
            <a:r>
              <a:rPr lang="en-GB" i="1" dirty="0"/>
              <a:t>interface that makes the subsystem easier to use. (</a:t>
            </a:r>
            <a:r>
              <a:rPr lang="en-GB" i="1" dirty="0" err="1"/>
              <a:t>GoF</a:t>
            </a:r>
            <a:r>
              <a:rPr lang="en-GB" i="1" dirty="0"/>
              <a:t>)</a:t>
            </a:r>
            <a:endParaRPr lang="en-GB" dirty="0"/>
          </a:p>
          <a:p>
            <a:endParaRPr lang="en-CZ" dirty="0"/>
          </a:p>
        </p:txBody>
      </p:sp>
    </p:spTree>
    <p:extLst>
      <p:ext uri="{BB962C8B-B14F-4D97-AF65-F5344CB8AC3E}">
        <p14:creationId xmlns:p14="http://schemas.microsoft.com/office/powerpoint/2010/main" val="388146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25451-1BDA-2F48-BEAE-E48568505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F89CF-8E06-D244-8350-B89FF984D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996" y="1690688"/>
            <a:ext cx="6981566" cy="425389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  <a:t>public class Engine {</a:t>
            </a:r>
            <a:b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  <a:t>    public void start() { … }</a:t>
            </a:r>
            <a:b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  <a:t>    void stop() { … }</a:t>
            </a:r>
            <a:b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ea typeface="Apple Symbols" panose="02000000000000000000" pitchFamily="2" charset="-79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  <a:t>public class BrakePedal {</a:t>
            </a:r>
            <a:b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  <a:t>    public void brake() { … }</a:t>
            </a:r>
            <a:b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ea typeface="Apple Symbols" panose="02000000000000000000" pitchFamily="2" charset="-79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  <a:t>public class AcceleratorPedal {</a:t>
            </a:r>
            <a:b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  <a:t>    public void accelerate() { … }</a:t>
            </a:r>
            <a:b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ea typeface="Apple Symbols" panose="02000000000000000000" pitchFamily="2" charset="-79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ea typeface="Apple Symbols" panose="02000000000000000000" pitchFamily="2" charset="-79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Display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void showContent(String content) { …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CZ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D881B2-DDB7-C249-96F6-AA66DF1B9F19}"/>
              </a:ext>
            </a:extLst>
          </p:cNvPr>
          <p:cNvSpPr/>
          <p:nvPr/>
        </p:nvSpPr>
        <p:spPr>
          <a:xfrm>
            <a:off x="5037438" y="678315"/>
            <a:ext cx="698156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EntertainmentSystem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private Display display;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EntertainmentSystem(Display display)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this.display = display;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void playMusic() { …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Display getDisplay() { …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1750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6FBC7-0ED2-364F-88C0-4585B64A9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81913"/>
            <a:ext cx="12192000" cy="622780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class CarFacade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private Engine engine;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private EntertainmentSystem entertainmentSystem;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private AcceleratorPedal acceleratorPedal;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private BrakePedal brakePedal;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CarFacade()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this.engine = new Engine();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this.entertainmentSystem = new EntertainmentSystem(new Display());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this.acceleratorPedal = new AcceleratorPedal();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this.brakePedal = new BrakePedal();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void startCar()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engine.start();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entertainmentSystem.getDisplay().showContent("Show music library");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entertainmentSystem.playMusic();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acceleratorPedal.accelerate();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void stopCar() {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brakePedal.brake();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    engine.stop();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C0D4F01D-9F90-C446-90CF-0C069E47D70C}"/>
              </a:ext>
            </a:extLst>
          </p:cNvPr>
          <p:cNvSpPr/>
          <p:nvPr/>
        </p:nvSpPr>
        <p:spPr>
          <a:xfrm>
            <a:off x="9564130" y="951470"/>
            <a:ext cx="370703" cy="1112109"/>
          </a:xfrm>
          <a:prstGeom prst="downArrow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9085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2885B-76CC-714D-9A11-9DD6DCD3E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The principle of least knowlede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F42C0-CCEF-F647-8BE6-CEBDB4C47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2776"/>
            <a:ext cx="10515600" cy="2579316"/>
          </a:xfrm>
        </p:spPr>
        <p:txBody>
          <a:bodyPr>
            <a:normAutofit/>
          </a:bodyPr>
          <a:lstStyle/>
          <a:p>
            <a:r>
              <a:rPr lang="en-CZ" dirty="0"/>
              <a:t>Also known as Law of Demeter</a:t>
            </a:r>
          </a:p>
          <a:p>
            <a:r>
              <a:rPr lang="en-CZ" dirty="0"/>
              <a:t>Invoke methods that belong to</a:t>
            </a:r>
          </a:p>
          <a:p>
            <a:pPr lvl="1"/>
            <a:r>
              <a:rPr lang="en-GB" dirty="0"/>
              <a:t>T</a:t>
            </a:r>
            <a:r>
              <a:rPr lang="en-CZ" dirty="0"/>
              <a:t>he object itself</a:t>
            </a:r>
          </a:p>
          <a:p>
            <a:pPr lvl="1"/>
            <a:r>
              <a:rPr lang="en-CZ" dirty="0"/>
              <a:t>Objects passed in the parameters </a:t>
            </a:r>
          </a:p>
          <a:p>
            <a:pPr lvl="1"/>
            <a:r>
              <a:rPr lang="en-CZ" dirty="0"/>
              <a:t>Any object the method creates or instantiates</a:t>
            </a:r>
          </a:p>
          <a:p>
            <a:pPr lvl="1"/>
            <a:r>
              <a:rPr lang="en-CZ" dirty="0"/>
              <a:t>Any components of the objects</a:t>
            </a:r>
          </a:p>
          <a:p>
            <a:pPr marL="0" indent="0">
              <a:buNone/>
            </a:pPr>
            <a:endParaRPr lang="en-CZ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681579-FB1E-4741-9AE7-A51A08002D61}"/>
              </a:ext>
            </a:extLst>
          </p:cNvPr>
          <p:cNvSpPr/>
          <p:nvPr/>
        </p:nvSpPr>
        <p:spPr>
          <a:xfrm>
            <a:off x="963704" y="4342092"/>
            <a:ext cx="112282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public void startCar() {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engine.start();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entertainmentSystem.getDisplay().showContent("Show music library");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entertainmentSystem.playMusic();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acceleratorPedal.accelerate();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:a16="http://schemas.microsoft.com/office/drawing/2014/main" id="{592F6074-3B00-C84A-AE4C-F751883F1818}"/>
              </a:ext>
            </a:extLst>
          </p:cNvPr>
          <p:cNvSpPr/>
          <p:nvPr/>
        </p:nvSpPr>
        <p:spPr>
          <a:xfrm>
            <a:off x="7721883" y="3786037"/>
            <a:ext cx="370703" cy="1112109"/>
          </a:xfrm>
          <a:prstGeom prst="downArrow">
            <a:avLst/>
          </a:prstGeom>
          <a:ln w="254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88203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2E204-EA31-9346-94E7-FF71236BD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Apply principle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8DBF64-BE05-C440-AAAA-0744D069537F}"/>
              </a:ext>
            </a:extLst>
          </p:cNvPr>
          <p:cNvSpPr/>
          <p:nvPr/>
        </p:nvSpPr>
        <p:spPr>
          <a:xfrm>
            <a:off x="4639236" y="615554"/>
            <a:ext cx="74317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EntertainmentSystem {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…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void showContent(String content) {</a:t>
            </a: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… 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this.display.showContent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(content);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…</a:t>
            </a: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427B6F-24F8-4546-82D3-F64FFF569534}"/>
              </a:ext>
            </a:extLst>
          </p:cNvPr>
          <p:cNvSpPr/>
          <p:nvPr/>
        </p:nvSpPr>
        <p:spPr>
          <a:xfrm>
            <a:off x="573741" y="3170099"/>
            <a:ext cx="966843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class CarFacade {</a:t>
            </a: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…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public void startCar() {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engine.start();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entertainmentSystem.showContent("Show music library");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entertainmentSystem.playMusic();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acceleratorPedal.accelerate();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….</a:t>
            </a:r>
            <a:b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99909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1127</Words>
  <Application>Microsoft Office PowerPoint</Application>
  <PresentationFormat>Widescreen</PresentationFormat>
  <Paragraphs>87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Office Theme</vt:lpstr>
      <vt:lpstr>Façade</vt:lpstr>
      <vt:lpstr>Motivation</vt:lpstr>
      <vt:lpstr>Motivation</vt:lpstr>
      <vt:lpstr>Solution</vt:lpstr>
      <vt:lpstr>Facade</vt:lpstr>
      <vt:lpstr>Example</vt:lpstr>
      <vt:lpstr>PowerPoint Presentation</vt:lpstr>
      <vt:lpstr>The principle of least knowlede</vt:lpstr>
      <vt:lpstr>Apply principle</vt:lpstr>
      <vt:lpstr>Pitfalls and Best Practices</vt:lpstr>
      <vt:lpstr>Abstract Factory</vt:lpstr>
      <vt:lpstr>PowerPoint Presentation</vt:lpstr>
      <vt:lpstr>Abstract Factory</vt:lpstr>
      <vt:lpstr>The Facade Pattern in Real Word Projects</vt:lpstr>
      <vt:lpstr>PowerPoint Presentation</vt:lpstr>
      <vt:lpstr>Usage in nowadays frameworks</vt:lpstr>
      <vt:lpstr>Relation with others DPs</vt:lpstr>
      <vt:lpstr>More use examples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Artem Bakhtin</dc:creator>
  <cp:lastModifiedBy>Filip O Zavoral</cp:lastModifiedBy>
  <cp:revision>99</cp:revision>
  <dcterms:created xsi:type="dcterms:W3CDTF">2024-03-10T15:27:28Z</dcterms:created>
  <dcterms:modified xsi:type="dcterms:W3CDTF">2025-02-19T21:20:04Z</dcterms:modified>
</cp:coreProperties>
</file>