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sldIdLst>
    <p:sldId id="256" r:id="rId5"/>
    <p:sldId id="276" r:id="rId6"/>
    <p:sldId id="257" r:id="rId7"/>
    <p:sldId id="258" r:id="rId8"/>
    <p:sldId id="259" r:id="rId9"/>
    <p:sldId id="263" r:id="rId10"/>
    <p:sldId id="271" r:id="rId11"/>
    <p:sldId id="269" r:id="rId12"/>
    <p:sldId id="270" r:id="rId13"/>
    <p:sldId id="272" r:id="rId14"/>
    <p:sldId id="260" r:id="rId15"/>
    <p:sldId id="261" r:id="rId16"/>
    <p:sldId id="262" r:id="rId17"/>
    <p:sldId id="264" r:id="rId18"/>
    <p:sldId id="265" r:id="rId19"/>
    <p:sldId id="275" r:id="rId20"/>
    <p:sldId id="266" r:id="rId21"/>
    <p:sldId id="267" r:id="rId22"/>
    <p:sldId id="268" r:id="rId23"/>
    <p:sldId id="273" r:id="rId2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8917" autoAdjust="0"/>
  </p:normalViewPr>
  <p:slideViewPr>
    <p:cSldViewPr snapToGrid="0">
      <p:cViewPr>
        <p:scale>
          <a:sx n="66" d="100"/>
          <a:sy n="66" d="100"/>
        </p:scale>
        <p:origin x="668" y="-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C79FC1-2160-4DE3-A476-64F88B779EF7}" type="datetimeFigureOut">
              <a:rPr lang="cs-CZ" smtClean="0"/>
              <a:t>01.03.2025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E0BFE-5C6B-4AF8-A3BE-0A489336868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9527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Kdo už u něm slyšel?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E0BFE-5C6B-4AF8-A3BE-0A489336868F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84387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Teď si ukážeme vlastně nějaké použití, u kterého se to může hodit, minimálně to </a:t>
            </a:r>
            <a:r>
              <a:rPr lang="cs-CZ" dirty="0" err="1"/>
              <a:t>zjednodušší</a:t>
            </a:r>
            <a:r>
              <a:rPr lang="cs-CZ" dirty="0"/>
              <a:t> čitelnost. Představme si, že máme nějaký list vozidel a my chceme udělat jeho kopii.</a:t>
            </a:r>
          </a:p>
          <a:p>
            <a:endParaRPr lang="cs-CZ" dirty="0"/>
          </a:p>
          <a:p>
            <a:r>
              <a:rPr lang="cs-CZ" dirty="0"/>
              <a:t>Pokud bychom nepoužili Prototype design </a:t>
            </a:r>
            <a:r>
              <a:rPr lang="cs-CZ" dirty="0" err="1"/>
              <a:t>pattern</a:t>
            </a:r>
            <a:r>
              <a:rPr lang="cs-CZ" dirty="0"/>
              <a:t>, tak bychom museli projít pole a mít vždy podmínku o jakou instanci třídy se jedná a poté přidat kopii tohoto objektu do listu. Pokud bychom přidali nějaký nový typ objektu do listu, tak ho musíme přidat i do podmínky, abychom ho správně naklonovali</a:t>
            </a:r>
          </a:p>
          <a:p>
            <a:endParaRPr lang="cs-CZ" dirty="0"/>
          </a:p>
          <a:p>
            <a:r>
              <a:rPr lang="cs-CZ" dirty="0"/>
              <a:t>Pokud ale použijeme Prototype, tak zde se objeví síla tohoto </a:t>
            </a:r>
            <a:r>
              <a:rPr lang="cs-CZ" dirty="0" err="1"/>
              <a:t>patternu</a:t>
            </a:r>
            <a:r>
              <a:rPr lang="cs-CZ" dirty="0"/>
              <a:t>. Nemusíme vůbec koukat o jakou instanci se jedná, pouze tento objekt naklonujeme a přidáme do listu. Metodu nemusíme měnit, pokud přidáme nový typ objektu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E0BFE-5C6B-4AF8-A3BE-0A489336868F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65732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Toto nově vytvořené auto bude mít bude mít referenci na stejný </a:t>
            </a:r>
            <a:r>
              <a:rPr lang="cs-CZ" dirty="0" err="1"/>
              <a:t>GPsSystem</a:t>
            </a:r>
            <a:r>
              <a:rPr lang="cs-CZ" dirty="0"/>
              <a:t> objekt v paměti a jakákoli změna na tomto objektu ovlivní tuto vlastnost u obou aut.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E0BFE-5C6B-4AF8-A3BE-0A489336868F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99983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V tomto případě neovlivní změna této vlastnosti u jednoho auta, auto druhé. A naopak</a:t>
            </a:r>
          </a:p>
          <a:p>
            <a:endParaRPr lang="cs-CZ" dirty="0"/>
          </a:p>
          <a:p>
            <a:r>
              <a:rPr lang="cs-CZ" dirty="0"/>
              <a:t>Všimněte si, že můžeme použít i metodu </a:t>
            </a:r>
            <a:r>
              <a:rPr lang="cs-CZ" dirty="0" err="1"/>
              <a:t>clone</a:t>
            </a:r>
            <a:r>
              <a:rPr lang="cs-CZ" dirty="0"/>
              <a:t>() na objekt </a:t>
            </a:r>
            <a:r>
              <a:rPr lang="cs-CZ" dirty="0" err="1"/>
              <a:t>gps</a:t>
            </a:r>
            <a:r>
              <a:rPr lang="cs-CZ" dirty="0"/>
              <a:t>, pokud jsme použili Prototype i u návrhu GPS.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E0BFE-5C6B-4AF8-A3BE-0A489336868F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3118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Mohlo by se nám hodit uchovávat si nejvíce používané prototypy. Hodil by se tedy nějaký katalog, kde bychom je ukládali a poté k nim měli přístup. Můžeme to implementovat pomocí </a:t>
            </a:r>
            <a:r>
              <a:rPr lang="cs-CZ" dirty="0" err="1"/>
              <a:t>HashMapy</a:t>
            </a:r>
            <a:r>
              <a:rPr lang="cs-CZ" dirty="0"/>
              <a:t>, kde bude klíč jméno a hodnota je objekt.</a:t>
            </a:r>
          </a:p>
          <a:p>
            <a:endParaRPr lang="cs-CZ" dirty="0"/>
          </a:p>
          <a:p>
            <a:r>
              <a:rPr lang="cs-CZ" dirty="0"/>
              <a:t>Poté když budeme chtít vytvořit kopii objektu, tak stačí podle klíče najít objekt a naklonovat ho.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E0BFE-5C6B-4AF8-A3BE-0A489336868F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35975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Výhody tohoto </a:t>
            </a:r>
            <a:r>
              <a:rPr lang="cs-CZ" dirty="0" err="1"/>
              <a:t>patternu</a:t>
            </a:r>
            <a:r>
              <a:rPr lang="cs-CZ" dirty="0"/>
              <a:t> jsou, pokud máme mnoho různých tříd, které mají hodně společného a liší se jenom hodnotami ve vlastnostech, tak můžeme pouze klonovat objekt a měnit vlastnosti, místo toho, abychom vytvářeli mnoho </a:t>
            </a:r>
            <a:r>
              <a:rPr lang="cs-CZ" dirty="0" err="1"/>
              <a:t>subclasses</a:t>
            </a:r>
            <a:r>
              <a:rPr lang="cs-CZ" dirty="0"/>
              <a:t>. Můžeme zde využít prototype registry a předpřipravit si různé konfigurace objektů a poté si od nich vytvářet klony.</a:t>
            </a:r>
          </a:p>
          <a:p>
            <a:endParaRPr lang="cs-CZ" dirty="0"/>
          </a:p>
          <a:p>
            <a:r>
              <a:rPr lang="cs-CZ" dirty="0"/>
              <a:t>Pokud je konstrukce objektu obtížná (načítání dat z databáze, nastavování parametrů, propojení s jinými objekty), tak si můžeme jenom vytvářet kopie od již vytvořeného.</a:t>
            </a:r>
            <a:br>
              <a:rPr lang="cs-CZ" dirty="0"/>
            </a:br>
            <a:br>
              <a:rPr lang="cs-CZ" dirty="0"/>
            </a:br>
            <a:br>
              <a:rPr lang="cs-CZ" dirty="0"/>
            </a:br>
            <a:r>
              <a:rPr lang="cs-CZ" dirty="0"/>
              <a:t>Pokud nevíme předem, jaké konkrétní objekty budeme potřebovat, </a:t>
            </a:r>
            <a:r>
              <a:rPr lang="cs-CZ" b="1" dirty="0"/>
              <a:t>Prototype </a:t>
            </a:r>
            <a:r>
              <a:rPr lang="cs-CZ" b="1" dirty="0" err="1"/>
              <a:t>pattern</a:t>
            </a:r>
            <a:r>
              <a:rPr lang="cs-CZ" dirty="0"/>
              <a:t> nám umožní je vytvářet </a:t>
            </a:r>
            <a:r>
              <a:rPr lang="cs-CZ" b="1" dirty="0"/>
              <a:t>za běhu programu</a:t>
            </a:r>
            <a:r>
              <a:rPr lang="cs-CZ" dirty="0"/>
              <a:t>.</a:t>
            </a:r>
            <a:br>
              <a:rPr lang="cs-CZ" dirty="0"/>
            </a:br>
            <a:br>
              <a:rPr lang="cs-CZ" dirty="0"/>
            </a:br>
            <a:r>
              <a:rPr lang="cs-CZ" dirty="0"/>
              <a:t>Například můžeme mít </a:t>
            </a:r>
            <a:r>
              <a:rPr lang="cs-CZ" b="1" dirty="0"/>
              <a:t>mapu prototypů</a:t>
            </a:r>
            <a:r>
              <a:rPr lang="cs-CZ" dirty="0"/>
              <a:t>, kde si uživatel sám zvolí, jaký typ objektu chce vytvořit – a program ho jednoduše klonuje z odpovídajícího prototypu.</a:t>
            </a:r>
          </a:p>
          <a:p>
            <a:r>
              <a:rPr lang="cs-CZ" dirty="0"/>
              <a:t>To se hodí třeba pro hry (generování nepřátel, úrovní) nebo konfigurace aplikací, kde se objekty skládají dynamicky.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E0BFE-5C6B-4AF8-A3BE-0A489336868F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70651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Některé objekty </a:t>
            </a:r>
            <a:r>
              <a:rPr lang="cs-CZ" b="1" dirty="0"/>
              <a:t>není možné klonovat</a:t>
            </a:r>
            <a:r>
              <a:rPr lang="cs-CZ" dirty="0"/>
              <a:t> – například objekty napojené na hardware, otevřené soubory, síťová spojení nebo databázové připojení.</a:t>
            </a:r>
            <a:br>
              <a:rPr lang="cs-CZ" dirty="0"/>
            </a:br>
            <a:r>
              <a:rPr lang="cs-CZ" dirty="0"/>
              <a:t>V takových případech je nutné ručně implementovat speciální logiku pro duplikaci nebo se klonování zcela vyhnout</a:t>
            </a:r>
            <a:br>
              <a:rPr lang="cs-CZ" dirty="0"/>
            </a:br>
            <a:endParaRPr lang="cs-CZ" dirty="0"/>
          </a:p>
          <a:p>
            <a:endParaRPr lang="cs-CZ" dirty="0"/>
          </a:p>
          <a:p>
            <a:r>
              <a:rPr lang="cs-CZ" dirty="0"/>
              <a:t>Pokud objekt obsahuje reference na jiný objekt, který zase odkazuje zpět na něj, může při klonování dojít k </a:t>
            </a:r>
            <a:r>
              <a:rPr lang="cs-CZ" b="1" dirty="0"/>
              <a:t>nekonečné smyčce</a:t>
            </a:r>
            <a:r>
              <a:rPr lang="cs-CZ" dirty="0"/>
              <a:t> nebo nesprávné kopii. To se často děje u </a:t>
            </a:r>
            <a:r>
              <a:rPr lang="cs-CZ" b="1" dirty="0"/>
              <a:t>stromových struktur</a:t>
            </a:r>
            <a:r>
              <a:rPr lang="cs-CZ" dirty="0"/>
              <a:t>, grafů nebo propojených seznamů, kde je třeba zajistit, aby odkazy zůstaly konzistentní</a:t>
            </a:r>
          </a:p>
          <a:p>
            <a:endParaRPr lang="cs-CZ" dirty="0"/>
          </a:p>
          <a:p>
            <a:br>
              <a:rPr lang="cs-CZ" dirty="0"/>
            </a:br>
            <a:r>
              <a:rPr lang="cs-CZ" dirty="0"/>
              <a:t>Použití </a:t>
            </a:r>
            <a:r>
              <a:rPr lang="cs-CZ" b="1" dirty="0"/>
              <a:t>Prototype </a:t>
            </a:r>
            <a:r>
              <a:rPr lang="cs-CZ" b="1" dirty="0" err="1"/>
              <a:t>patternu</a:t>
            </a:r>
            <a:r>
              <a:rPr lang="cs-CZ" dirty="0"/>
              <a:t> může vést k situaci, kdy máš </a:t>
            </a:r>
            <a:r>
              <a:rPr lang="cs-CZ" b="1" dirty="0"/>
              <a:t>mnoho variací objektů</a:t>
            </a:r>
            <a:r>
              <a:rPr lang="cs-CZ" dirty="0"/>
              <a:t>, které už nejsou snadno </a:t>
            </a:r>
            <a:r>
              <a:rPr lang="cs-CZ" dirty="0" err="1"/>
              <a:t>udržovatelné.Například</a:t>
            </a:r>
            <a:r>
              <a:rPr lang="cs-CZ" dirty="0"/>
              <a:t>, pokud každý objekt přidává nové atributy a mění svůj stav, může být obtížné pochopit, jaké instance vlastně existují a jak spolu </a:t>
            </a:r>
            <a:r>
              <a:rPr lang="cs-CZ" dirty="0" err="1"/>
              <a:t>souvisejí.V</a:t>
            </a:r>
            <a:r>
              <a:rPr lang="cs-CZ" dirty="0"/>
              <a:t> extrémním případě se </a:t>
            </a:r>
            <a:r>
              <a:rPr lang="cs-CZ" b="1" dirty="0"/>
              <a:t>ztrácí přehlednost kódu</a:t>
            </a:r>
            <a:r>
              <a:rPr lang="cs-CZ" dirty="0"/>
              <a:t> a údržba se stává složitější než u tradičního přístupu.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E0BFE-5C6B-4AF8-A3BE-0A489336868F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0088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Prototypy produktu nejsou ta myšlenka, kterou </a:t>
            </a:r>
            <a:r>
              <a:rPr lang="cs-CZ" dirty="0" err="1"/>
              <a:t>pattern</a:t>
            </a:r>
            <a:r>
              <a:rPr lang="cs-CZ" dirty="0"/>
              <a:t> nabízí. Jelikož prototypy nijak nejdou do produkce a ani s nimi už pak nepracujeme, pouze s výsledným produktem</a:t>
            </a:r>
          </a:p>
          <a:p>
            <a:endParaRPr lang="cs-CZ" dirty="0"/>
          </a:p>
          <a:p>
            <a:r>
              <a:rPr lang="cs-CZ" dirty="0"/>
              <a:t>Buněčné dělení je lepší příklad. Při buněčném dělení vzniknou z jedné buňky dvě. Zde původní buňka zastává prototyp a je aktivní při klonování.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E0BFE-5C6B-4AF8-A3BE-0A489336868F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9999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Představte si, že chcete vytvořit přesnou kopii objektu nebo dokonce několik takových kopií.</a:t>
            </a:r>
          </a:p>
          <a:p>
            <a:r>
              <a:rPr lang="cs-CZ" dirty="0"/>
              <a:t>Jak to můžeme udělat, způsob, který napadne skoro každého je vytvořit objekt od stejné třídy a poté do jeho vlastností přiřadit stejné hodnoty.</a:t>
            </a:r>
          </a:p>
          <a:p>
            <a:r>
              <a:rPr lang="cs-CZ" dirty="0"/>
              <a:t>Ukázka kódu.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E0BFE-5C6B-4AF8-A3BE-0A489336868F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7267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Tady ale nastává problém. Napadá vás teď rychle nějaký?</a:t>
            </a:r>
          </a:p>
          <a:p>
            <a:pPr marL="228600" indent="-228600">
              <a:buAutoNum type="arabicPeriod"/>
            </a:pPr>
            <a:r>
              <a:rPr lang="cs-CZ" dirty="0"/>
              <a:t>My nemusíme vůbec třídu daného objektu znát</a:t>
            </a:r>
          </a:p>
          <a:p>
            <a:pPr marL="228600" indent="-228600">
              <a:buAutoNum type="arabicPeriod"/>
            </a:pPr>
            <a:r>
              <a:rPr lang="cs-CZ" dirty="0"/>
              <a:t>Častější problém může být, že jeho vlastnosti jsou privátní a nemáme k nim přístup</a:t>
            </a:r>
          </a:p>
          <a:p>
            <a:pPr marL="228600" indent="-228600">
              <a:buAutoNum type="arabicPeriod"/>
            </a:pPr>
            <a:r>
              <a:rPr lang="cs-CZ" dirty="0"/>
              <a:t>Související s prvním problémem, objekt nám může být předán jenom v rámci nějakého interface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E0BFE-5C6B-4AF8-A3BE-0A489336868F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6608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Zde může přijít na řadu, návrhový vzor Prototype.</a:t>
            </a:r>
          </a:p>
          <a:p>
            <a:r>
              <a:rPr lang="cs-CZ" dirty="0"/>
              <a:t>Máme nějaký interface, který pro přehlednost pojmenujeme Prototype. Náš prototyp poté implementuje tento interface.</a:t>
            </a:r>
          </a:p>
          <a:p>
            <a:r>
              <a:rPr lang="cs-CZ" dirty="0"/>
              <a:t>Náš prototyp poté může vytvářet přesnou kopii. K tomuto účelu funguje funkce </a:t>
            </a:r>
            <a:r>
              <a:rPr lang="cs-CZ" dirty="0" err="1"/>
              <a:t>clone</a:t>
            </a:r>
            <a:r>
              <a:rPr lang="cs-CZ" dirty="0"/>
              <a:t>(), kterou jsme předepsali v interface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E0BFE-5C6B-4AF8-A3BE-0A489336868F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6826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Tímto jsme získali přístup k privátním vlastnostem, jelikož většina jazyků umožňuje kopírovat privátní vlastnosti v rámci třídy</a:t>
            </a:r>
          </a:p>
          <a:p>
            <a:r>
              <a:rPr lang="cs-CZ" dirty="0"/>
              <a:t>Klientovi umožníme vytvářet objekty, aniž by znal </a:t>
            </a:r>
            <a:r>
              <a:rPr lang="cs-CZ" dirty="0" err="1"/>
              <a:t>implemetaci</a:t>
            </a:r>
            <a:r>
              <a:rPr lang="cs-CZ" dirty="0"/>
              <a:t> třídy. To je užitečné v situacích, kde máme mnoho typů objektů a chceme, aby </a:t>
            </a:r>
            <a:r>
              <a:rPr lang="cs-CZ" b="1" dirty="0"/>
              <a:t>uživatel mohl dynamicky vytvářet kopie existujících instancí</a:t>
            </a:r>
            <a:r>
              <a:rPr lang="cs-CZ" dirty="0"/>
              <a:t> místo jejich konstruování od nuly, ve hrách může hráč klonovat existující postavy nebo objekty místo toho, aby se složitě inicializovaly znovu.</a:t>
            </a:r>
          </a:p>
          <a:p>
            <a:r>
              <a:rPr lang="cs-CZ" dirty="0"/>
              <a:t>Nejsme závislý na nějaké třídě a klient nemusí znát detaily vytváření objektů.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E0BFE-5C6B-4AF8-A3BE-0A489336868F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56531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Teď si povíme něco, jak to celé naimplementovat.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E0BFE-5C6B-4AF8-A3BE-0A489336868F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7159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Začneme vytvořením Interface. Ten bude obsahovat funkci </a:t>
            </a:r>
            <a:r>
              <a:rPr lang="cs-CZ" dirty="0" err="1"/>
              <a:t>clone</a:t>
            </a:r>
            <a:r>
              <a:rPr lang="cs-CZ" dirty="0"/>
              <a:t>.</a:t>
            </a:r>
          </a:p>
          <a:p>
            <a:r>
              <a:rPr lang="cs-CZ" dirty="0"/>
              <a:t>Poté tento interface použijeme pro třídu, která bude implementovat, a kterou budeme chtít kopírovat.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E0BFE-5C6B-4AF8-A3BE-0A489336868F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8444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Pokud bychom nechtěli používat interface a spíše by nám vyhovovalo použít </a:t>
            </a:r>
            <a:r>
              <a:rPr lang="cs-CZ" dirty="0" err="1"/>
              <a:t>abstract</a:t>
            </a:r>
            <a:r>
              <a:rPr lang="cs-CZ" dirty="0"/>
              <a:t> </a:t>
            </a:r>
            <a:r>
              <a:rPr lang="cs-CZ" dirty="0" err="1"/>
              <a:t>class</a:t>
            </a:r>
            <a:r>
              <a:rPr lang="cs-CZ" dirty="0"/>
              <a:t>. Tak je tady taky taková možnost.</a:t>
            </a:r>
          </a:p>
          <a:p>
            <a:r>
              <a:rPr lang="cs-CZ" dirty="0"/>
              <a:t>Vytvoříme si abstraktní třídu </a:t>
            </a:r>
            <a:r>
              <a:rPr lang="cs-CZ" dirty="0" err="1"/>
              <a:t>Vehicle</a:t>
            </a:r>
            <a:r>
              <a:rPr lang="cs-CZ" dirty="0"/>
              <a:t>, která bude obsahovat konstruktor a abstraktní </a:t>
            </a:r>
            <a:r>
              <a:rPr lang="cs-CZ" dirty="0" err="1"/>
              <a:t>funcki</a:t>
            </a:r>
            <a:r>
              <a:rPr lang="cs-CZ" dirty="0"/>
              <a:t> </a:t>
            </a:r>
            <a:r>
              <a:rPr lang="cs-CZ" dirty="0" err="1"/>
              <a:t>clone</a:t>
            </a:r>
            <a:r>
              <a:rPr lang="cs-CZ" dirty="0"/>
              <a:t>().</a:t>
            </a:r>
          </a:p>
          <a:p>
            <a:r>
              <a:rPr lang="cs-CZ" dirty="0"/>
              <a:t>Tuto třídu poté bude dědit naše třída, jejíž objekty potom budeme chtít kopírovat. </a:t>
            </a:r>
          </a:p>
          <a:p>
            <a:r>
              <a:rPr lang="cs-CZ" dirty="0"/>
              <a:t>Samozřejmě to nemusí být pouze jedna třída, ale může to využít u více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E0BFE-5C6B-4AF8-A3BE-0A489336868F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1166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72F9942-BF3C-CDFF-EC0C-EADA234C6D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54E3277A-A17D-3A43-45EA-F2DAAFDA08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D49D050-7AF7-1429-DD52-B06149433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D4C0-315F-44BE-865F-0DC77675C083}" type="datetimeFigureOut">
              <a:rPr lang="cs-CZ" smtClean="0"/>
              <a:t>24.02.2025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8760A40-FDE9-092F-D258-1589077DE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354D088-2652-EF5F-F339-06F2D83FE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E753-47EF-4248-A20D-F6576045DD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9286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9913A7-1B32-0966-0A97-03DBC7E4A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F398DAA-BA22-C610-11E1-CB706B6A5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0C6EEC-45D3-36D7-8C3C-00A62309A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D4C0-315F-44BE-865F-0DC77675C083}" type="datetimeFigureOut">
              <a:rPr lang="cs-CZ" smtClean="0"/>
              <a:t>24.02.2025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97D0F2C-CAC2-E908-A01C-0F4E9CB23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4DF15DC-9FFD-AAB4-333F-269D405B8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E753-47EF-4248-A20D-F6576045DD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5168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B435ADD8-F680-70F6-6DE5-9480666CF1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CAE89E5-3CCC-DD2C-DBF8-455DE9E82A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0E57C3E-044C-9C93-FB87-A5B42FAF4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D4C0-315F-44BE-865F-0DC77675C083}" type="datetimeFigureOut">
              <a:rPr lang="cs-CZ" smtClean="0"/>
              <a:t>24.02.2025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8370512-15F5-3DEF-CB44-6A6485978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67AB209-FDE8-9744-B3A6-8E11CA8CF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E753-47EF-4248-A20D-F6576045DD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151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04CB2B5-FC29-2278-8789-89A194E3A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1422B71-B244-1FC3-5655-3F3120844A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A0B1F50-A826-FB0D-C1A6-7141C5B95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D4C0-315F-44BE-865F-0DC77675C083}" type="datetimeFigureOut">
              <a:rPr lang="cs-CZ" smtClean="0"/>
              <a:t>24.02.2025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9F3F36D-24FE-5BA1-D6A7-DF12525B1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4D875F2-5125-B58E-F2D9-B61DAF4AA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E753-47EF-4248-A20D-F6576045DD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9356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917C52E-E495-A007-CC68-77EEE07C8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4A9A8E7-FC7A-F645-B9B0-442ECAB830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4528D08-3123-DC02-D485-E5D9EB27D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D4C0-315F-44BE-865F-0DC77675C083}" type="datetimeFigureOut">
              <a:rPr lang="cs-CZ" smtClean="0"/>
              <a:t>24.02.2025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097A983-AF00-E2D4-E44C-05F5F382E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A1F89AC-E4B7-5E36-2D75-5CB48C0DD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E753-47EF-4248-A20D-F6576045DD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043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28298F-15B1-68A3-8676-DC7ACC1F2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401A5CB-B704-27E8-19E2-899A4CCA1F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64F09CB-85B5-17EA-399C-9B0677732E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76FCA3E-44BA-0E64-B413-E4ACAEC65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D4C0-315F-44BE-865F-0DC77675C083}" type="datetimeFigureOut">
              <a:rPr lang="cs-CZ" smtClean="0"/>
              <a:t>24.02.2025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5C150BF-93E4-CB84-0544-B4F1ADFFA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9A0954A-2324-B2B4-ABB8-F8EB65B15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E753-47EF-4248-A20D-F6576045DD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3622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328BB5-D7CF-4A0D-1937-24F40F373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A3A5D81-789A-BA1C-0ADD-28B20ACE55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C3847F2-0785-E921-F954-25D20A4003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75A8AFC2-D933-F7AA-D233-C1D559ACB2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EB599968-35A9-A3A6-4038-C1FAE4B459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5A8BADC8-3BF4-09EA-60AA-456DA2D00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D4C0-315F-44BE-865F-0DC77675C083}" type="datetimeFigureOut">
              <a:rPr lang="cs-CZ" smtClean="0"/>
              <a:t>24.02.2025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BF7E146D-D54F-6AD3-BAD5-9FC2A220F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EC57F734-10B7-CC28-EE7C-BDF71622E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E753-47EF-4248-A20D-F6576045DD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0591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074DD2F-EDEC-50ED-FF7F-1AF119826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5055B71B-B4C6-6F29-5535-DD8244498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D4C0-315F-44BE-865F-0DC77675C083}" type="datetimeFigureOut">
              <a:rPr lang="cs-CZ" smtClean="0"/>
              <a:t>24.02.2025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E74A0E2-A0FE-4B53-DC99-D01128671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BC1617B-73A7-07CD-76F0-DE8F271F7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E753-47EF-4248-A20D-F6576045DD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7856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FE771557-6B5D-459A-4E37-C5AA0661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D4C0-315F-44BE-865F-0DC77675C083}" type="datetimeFigureOut">
              <a:rPr lang="cs-CZ" smtClean="0"/>
              <a:t>24.02.2025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377C4C9-EF91-E9B9-C397-875B4707A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391D29B-11CD-D739-B49B-4BDFF7816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E753-47EF-4248-A20D-F6576045DD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8855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95D15F-57AF-FAB8-F8F4-308D8489A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CF71C5F-BA42-7BAC-1CD4-F73FA2B3B9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D813DC1-3AD9-3385-67C6-2B4B7DF545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DF97665-80AF-DF0B-A475-3F6055F7B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D4C0-315F-44BE-865F-0DC77675C083}" type="datetimeFigureOut">
              <a:rPr lang="cs-CZ" smtClean="0"/>
              <a:t>24.02.2025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482521C-430E-B8C1-68B4-521D684F4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BF76CF8-445B-DE65-9E2B-7256829A9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E753-47EF-4248-A20D-F6576045DD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2664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F8FF0F-AA1F-0660-5B6F-94BB3D3E2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65E69EDB-26DC-8AE6-C0EA-DE0C762BE6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E63E88B-BA3F-DC71-EDFA-D8BF7BA748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1AAD984-916D-9017-0C04-5174A9E2D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D4C0-315F-44BE-865F-0DC77675C083}" type="datetimeFigureOut">
              <a:rPr lang="cs-CZ" smtClean="0"/>
              <a:t>24.02.2025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FF89FA1-CD17-790F-07C7-918C826C4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44A550C-E8C1-74CD-173F-338C0DF33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E753-47EF-4248-A20D-F6576045DD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2151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AABDE8A-F710-005A-4456-7CCCE4387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5690C73-37A8-1373-72BE-1CFDCB1D44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D9C9103-EC9C-35E0-00C9-116C642EF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A0D4C0-315F-44BE-865F-0DC77675C083}" type="datetimeFigureOut">
              <a:rPr lang="cs-CZ" smtClean="0"/>
              <a:t>24.02.2025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DF09CB5-2B54-322E-63E5-6CACF999B9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940E590-CD0F-D454-17F0-D63375096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FBE753-47EF-4248-A20D-F6576045DD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1532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9C8BD3-DC15-3AB7-AFA4-8515A0B70F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Prototype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8F1288-D5E9-BD29-21BE-7F0F78A0F6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Design </a:t>
            </a:r>
            <a:r>
              <a:rPr lang="cs-CZ" dirty="0" err="1"/>
              <a:t>pattern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2640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917721F-B55D-4C6D-1640-018A0755A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Rozdíl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1A0DF671-F25D-43A6-0AFF-0418299029EC}"/>
              </a:ext>
            </a:extLst>
          </p:cNvPr>
          <p:cNvSpPr txBox="1"/>
          <p:nvPr/>
        </p:nvSpPr>
        <p:spPr>
          <a:xfrm>
            <a:off x="440355" y="2398627"/>
            <a:ext cx="609760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public void </a:t>
            </a:r>
            <a:r>
              <a:rPr lang="en-US" sz="1800" dirty="0" err="1"/>
              <a:t>listClone</a:t>
            </a:r>
            <a:r>
              <a:rPr lang="en-US" sz="1800" dirty="0"/>
              <a:t>(List&lt;Vehicle&gt; vehicles){</a:t>
            </a:r>
          </a:p>
          <a:p>
            <a:r>
              <a:rPr lang="en-US" sz="1800" dirty="0"/>
              <a:t>     List&lt;Vehicle&gt; </a:t>
            </a:r>
            <a:r>
              <a:rPr lang="en-US" sz="1800" dirty="0" err="1"/>
              <a:t>copyList</a:t>
            </a:r>
            <a:r>
              <a:rPr lang="en-US" sz="1800" dirty="0"/>
              <a:t> = new List&lt;&gt;();</a:t>
            </a:r>
          </a:p>
          <a:p>
            <a:r>
              <a:rPr lang="en-US" sz="1800" dirty="0"/>
              <a:t>     for(Vehicle </a:t>
            </a:r>
            <a:r>
              <a:rPr lang="en-US" sz="1800" dirty="0" err="1"/>
              <a:t>vehicle</a:t>
            </a:r>
            <a:r>
              <a:rPr lang="en-US" sz="1800" dirty="0"/>
              <a:t>: vehicles){</a:t>
            </a:r>
          </a:p>
          <a:p>
            <a:r>
              <a:rPr lang="en-US" sz="1800" dirty="0"/>
              <a:t>	if(vehicle </a:t>
            </a:r>
            <a:r>
              <a:rPr lang="en-US" sz="1800" dirty="0" err="1"/>
              <a:t>instanceof</a:t>
            </a:r>
            <a:r>
              <a:rPr lang="en-US" sz="1800" dirty="0"/>
              <a:t> Car) {</a:t>
            </a:r>
          </a:p>
          <a:p>
            <a:r>
              <a:rPr lang="en-US" sz="1800" dirty="0"/>
              <a:t>	//P</a:t>
            </a:r>
            <a:r>
              <a:rPr lang="cs-CZ" sz="1800" dirty="0" err="1"/>
              <a:t>řidat</a:t>
            </a:r>
            <a:r>
              <a:rPr lang="cs-CZ" sz="1800" dirty="0"/>
              <a:t> kopii auta</a:t>
            </a:r>
            <a:endParaRPr lang="en-US" sz="1800" dirty="0"/>
          </a:p>
          <a:p>
            <a:r>
              <a:rPr lang="en-US" sz="1800" dirty="0"/>
              <a:t>              }</a:t>
            </a:r>
            <a:r>
              <a:rPr lang="cs-CZ" sz="1800" dirty="0"/>
              <a:t> </a:t>
            </a:r>
            <a:r>
              <a:rPr lang="cs-CZ" sz="1800" dirty="0" err="1"/>
              <a:t>else</a:t>
            </a:r>
            <a:r>
              <a:rPr lang="cs-CZ" sz="1800" dirty="0"/>
              <a:t> </a:t>
            </a:r>
            <a:r>
              <a:rPr lang="cs-CZ" sz="1800" dirty="0" err="1"/>
              <a:t>if</a:t>
            </a:r>
            <a:r>
              <a:rPr lang="cs-CZ" sz="1800" dirty="0"/>
              <a:t> </a:t>
            </a:r>
            <a:r>
              <a:rPr lang="en-US" sz="1800" dirty="0"/>
              <a:t>(vehicle </a:t>
            </a:r>
            <a:r>
              <a:rPr lang="en-US" sz="1800" dirty="0" err="1"/>
              <a:t>instanceof</a:t>
            </a:r>
            <a:r>
              <a:rPr lang="en-US" sz="1800" dirty="0"/>
              <a:t> Bus){</a:t>
            </a:r>
          </a:p>
          <a:p>
            <a:r>
              <a:rPr lang="en-US" sz="1800" dirty="0"/>
              <a:t>	//P</a:t>
            </a:r>
            <a:r>
              <a:rPr lang="cs-CZ" sz="1800" dirty="0" err="1"/>
              <a:t>řidat</a:t>
            </a:r>
            <a:r>
              <a:rPr lang="cs-CZ" sz="1800" dirty="0"/>
              <a:t> kopii autobusu</a:t>
            </a:r>
            <a:endParaRPr lang="en-US" sz="1800" dirty="0"/>
          </a:p>
          <a:p>
            <a:r>
              <a:rPr lang="en-US" sz="1800" dirty="0"/>
              <a:t>              }</a:t>
            </a:r>
          </a:p>
          <a:p>
            <a:r>
              <a:rPr lang="en-US" sz="1800" dirty="0"/>
              <a:t>     }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62A47D0E-2E9F-5D6E-661E-8AEA9DA8D604}"/>
              </a:ext>
            </a:extLst>
          </p:cNvPr>
          <p:cNvSpPr txBox="1"/>
          <p:nvPr/>
        </p:nvSpPr>
        <p:spPr>
          <a:xfrm>
            <a:off x="6096000" y="2551837"/>
            <a:ext cx="609760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public void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listClone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(List&lt;Vehicle&gt; vehicles) {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List&lt;Vehicle&gt;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copyList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new List&lt;&gt;();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for(Vehicle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vehicle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vehicles){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copyList.Add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vehicle.clone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());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50741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F6DC2C-D49A-1637-37C9-EB8148D7F5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/>
              <a:t>Shallow</a:t>
            </a:r>
            <a:r>
              <a:rPr lang="cs-CZ" dirty="0"/>
              <a:t> vs </a:t>
            </a:r>
            <a:r>
              <a:rPr lang="cs-CZ" dirty="0" err="1"/>
              <a:t>Deep</a:t>
            </a:r>
            <a:r>
              <a:rPr lang="cs-CZ" dirty="0"/>
              <a:t> copy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560FCE5-9314-C383-C0C4-6C6A01A535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37305"/>
            <a:ext cx="9144000" cy="546450"/>
          </a:xfrm>
        </p:spPr>
        <p:txBody>
          <a:bodyPr/>
          <a:lstStyle/>
          <a:p>
            <a:r>
              <a:rPr lang="cs-CZ" dirty="0"/>
              <a:t>Mezi kopírovanými vlastnostmi je reference na nějaký objekt</a:t>
            </a:r>
          </a:p>
        </p:txBody>
      </p:sp>
    </p:spTree>
    <p:extLst>
      <p:ext uri="{BB962C8B-B14F-4D97-AF65-F5344CB8AC3E}">
        <p14:creationId xmlns:p14="http://schemas.microsoft.com/office/powerpoint/2010/main" val="293646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0EB9EF-1E4C-9143-40CE-45D9AD1BC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Shallow</a:t>
            </a:r>
            <a:r>
              <a:rPr lang="cs-CZ" dirty="0"/>
              <a:t> copy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A389435-D182-B8C3-FF9A-3750109E5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Stejná reference na objekt v paměti</a:t>
            </a:r>
          </a:p>
          <a:p>
            <a:r>
              <a:rPr lang="cs-CZ" dirty="0"/>
              <a:t>Jakákoli změna u obou</a:t>
            </a:r>
          </a:p>
          <a:p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7E19A717-F7F3-F6F4-9C2D-54442AA63BEE}"/>
              </a:ext>
            </a:extLst>
          </p:cNvPr>
          <p:cNvSpPr txBox="1"/>
          <p:nvPr/>
        </p:nvSpPr>
        <p:spPr>
          <a:xfrm>
            <a:off x="7081788" y="2063877"/>
            <a:ext cx="609760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0" dirty="0"/>
              <a:t>public class </a:t>
            </a:r>
            <a:r>
              <a:rPr lang="cs-CZ" sz="1800" b="0" dirty="0"/>
              <a:t>Car </a:t>
            </a:r>
            <a:r>
              <a:rPr lang="en-US" sz="1800" b="0" dirty="0"/>
              <a:t>: Vehicle {</a:t>
            </a:r>
          </a:p>
          <a:p>
            <a:pPr marL="0" indent="0">
              <a:buNone/>
            </a:pPr>
            <a:r>
              <a:rPr lang="en-US" sz="1800" b="0" dirty="0"/>
              <a:t>     private int </a:t>
            </a:r>
            <a:r>
              <a:rPr lang="en-US" sz="1800" b="0" dirty="0" err="1"/>
              <a:t>maxSpeedKmH</a:t>
            </a:r>
            <a:r>
              <a:rPr lang="en-US" sz="1800" b="0" dirty="0"/>
              <a:t>;</a:t>
            </a:r>
            <a:endParaRPr lang="cs-CZ" sz="1800" b="0" dirty="0"/>
          </a:p>
          <a:p>
            <a:pPr marL="0" indent="0">
              <a:buNone/>
            </a:pPr>
            <a:r>
              <a:rPr lang="cs-CZ" sz="1800" b="0" dirty="0"/>
              <a:t>     </a:t>
            </a:r>
            <a:r>
              <a:rPr lang="cs-CZ" sz="1800" b="0" dirty="0" err="1"/>
              <a:t>private</a:t>
            </a:r>
            <a:r>
              <a:rPr lang="cs-CZ" sz="1800" b="0" dirty="0"/>
              <a:t> </a:t>
            </a:r>
            <a:r>
              <a:rPr lang="cs-CZ" sz="1800" b="0" dirty="0" err="1"/>
              <a:t>GpsSystem</a:t>
            </a:r>
            <a:r>
              <a:rPr lang="cs-CZ" dirty="0"/>
              <a:t> </a:t>
            </a:r>
            <a:r>
              <a:rPr lang="cs-CZ" dirty="0" err="1"/>
              <a:t>gpsSystem</a:t>
            </a:r>
            <a:r>
              <a:rPr lang="cs-CZ" dirty="0"/>
              <a:t>;</a:t>
            </a:r>
            <a:endParaRPr lang="en-US" sz="1800" b="0" dirty="0"/>
          </a:p>
          <a:p>
            <a:pPr marL="0" indent="0">
              <a:buNone/>
            </a:pPr>
            <a:endParaRPr lang="en-US" sz="1800" b="0" dirty="0"/>
          </a:p>
          <a:p>
            <a:pPr marL="0" indent="0">
              <a:buNone/>
            </a:pPr>
            <a:r>
              <a:rPr lang="en-US" sz="1800" b="0" dirty="0"/>
              <a:t>     public Car(Car car):base(){</a:t>
            </a:r>
          </a:p>
          <a:p>
            <a:pPr marL="0" indent="0">
              <a:buNone/>
            </a:pPr>
            <a:r>
              <a:rPr lang="en-US" sz="1800" b="0" dirty="0"/>
              <a:t>         </a:t>
            </a:r>
            <a:r>
              <a:rPr lang="en-US" sz="1800" b="0" dirty="0" err="1"/>
              <a:t>this.maxSpeedKmH</a:t>
            </a:r>
            <a:r>
              <a:rPr lang="en-US" sz="1800" b="0" dirty="0"/>
              <a:t> = </a:t>
            </a:r>
            <a:r>
              <a:rPr lang="en-US" sz="1800" b="0" dirty="0" err="1"/>
              <a:t>car.maxSpeedKmH</a:t>
            </a:r>
            <a:r>
              <a:rPr lang="en-US" sz="1800" b="0" dirty="0"/>
              <a:t>;</a:t>
            </a:r>
            <a:endParaRPr lang="cs-CZ" sz="1800" b="0" dirty="0"/>
          </a:p>
          <a:p>
            <a:pPr marL="0" indent="0">
              <a:buNone/>
            </a:pPr>
            <a:r>
              <a:rPr lang="cs-CZ" sz="1800" b="0" dirty="0"/>
              <a:t>         </a:t>
            </a:r>
            <a:r>
              <a:rPr lang="cs-CZ" sz="1800" b="0" dirty="0" err="1"/>
              <a:t>this.gpsSystem</a:t>
            </a:r>
            <a:r>
              <a:rPr lang="cs-CZ" sz="1800" b="0" dirty="0"/>
              <a:t> = </a:t>
            </a:r>
            <a:r>
              <a:rPr lang="cs-CZ" sz="1800" b="0" dirty="0" err="1"/>
              <a:t>car.gpsSystem</a:t>
            </a:r>
            <a:r>
              <a:rPr lang="cs-CZ" sz="1800" b="0" dirty="0"/>
              <a:t>;</a:t>
            </a:r>
            <a:endParaRPr lang="en-US" sz="1800" b="0" dirty="0"/>
          </a:p>
          <a:p>
            <a:pPr marL="0" indent="0">
              <a:buNone/>
            </a:pPr>
            <a:r>
              <a:rPr lang="en-US" sz="1800" b="0" dirty="0"/>
              <a:t>     }</a:t>
            </a:r>
            <a:br>
              <a:rPr lang="en-US" sz="1800" b="0" dirty="0"/>
            </a:br>
            <a:endParaRPr lang="en-US" sz="1800" b="0" dirty="0"/>
          </a:p>
          <a:p>
            <a:pPr marL="0" indent="0">
              <a:buNone/>
            </a:pPr>
            <a:r>
              <a:rPr lang="en-US" sz="1800" b="0" dirty="0"/>
              <a:t>     public Car clone(){</a:t>
            </a:r>
          </a:p>
          <a:p>
            <a:pPr marL="0" indent="0">
              <a:buNone/>
            </a:pPr>
            <a:r>
              <a:rPr lang="en-US" sz="1800" b="0" dirty="0"/>
              <a:t>          return new Car(this);</a:t>
            </a:r>
          </a:p>
          <a:p>
            <a:pPr marL="0" indent="0">
              <a:buNone/>
            </a:pPr>
            <a:r>
              <a:rPr lang="en-US" sz="1800" b="0" dirty="0"/>
              <a:t>     }</a:t>
            </a:r>
          </a:p>
          <a:p>
            <a:pPr marL="0" indent="0">
              <a:buNone/>
            </a:pPr>
            <a:r>
              <a:rPr lang="en-US" sz="1800" b="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781435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A8180E-B5F1-8717-41FA-C4ABB7CEE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Deep</a:t>
            </a:r>
            <a:r>
              <a:rPr lang="cs-CZ" dirty="0"/>
              <a:t> copy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3F3FD3F-2ABC-C797-774F-EEAE58FCE2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Změna neovlivní druhý a naopak</a:t>
            </a:r>
          </a:p>
          <a:p>
            <a:r>
              <a:rPr lang="cs-CZ" dirty="0"/>
              <a:t>Vytvoříme nový objekt</a:t>
            </a:r>
          </a:p>
          <a:p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25746848-DF62-9DF0-7A3F-CC19FF40BE9C}"/>
              </a:ext>
            </a:extLst>
          </p:cNvPr>
          <p:cNvSpPr txBox="1"/>
          <p:nvPr/>
        </p:nvSpPr>
        <p:spPr>
          <a:xfrm>
            <a:off x="5798418" y="2365458"/>
            <a:ext cx="7163602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0" dirty="0"/>
              <a:t>public class </a:t>
            </a:r>
            <a:r>
              <a:rPr lang="cs-CZ" sz="1800" b="0" dirty="0"/>
              <a:t>Car </a:t>
            </a:r>
            <a:r>
              <a:rPr lang="en-US" sz="1800" b="0" dirty="0"/>
              <a:t>: Vehicle {</a:t>
            </a:r>
          </a:p>
          <a:p>
            <a:pPr marL="0" indent="0">
              <a:buNone/>
            </a:pPr>
            <a:r>
              <a:rPr lang="en-US" sz="1800" b="0" dirty="0"/>
              <a:t>     private int </a:t>
            </a:r>
            <a:r>
              <a:rPr lang="en-US" sz="1800" b="0" dirty="0" err="1"/>
              <a:t>maxSpeedKmH</a:t>
            </a:r>
            <a:r>
              <a:rPr lang="en-US" sz="1800" b="0" dirty="0"/>
              <a:t>;</a:t>
            </a:r>
            <a:endParaRPr lang="cs-CZ" sz="1800" b="0" dirty="0"/>
          </a:p>
          <a:p>
            <a:pPr marL="0" indent="0">
              <a:buNone/>
            </a:pPr>
            <a:r>
              <a:rPr lang="cs-CZ" sz="1800" b="0" dirty="0"/>
              <a:t>     </a:t>
            </a:r>
            <a:r>
              <a:rPr lang="cs-CZ" sz="1800" b="0" dirty="0" err="1"/>
              <a:t>private</a:t>
            </a:r>
            <a:r>
              <a:rPr lang="cs-CZ" sz="1800" b="0" dirty="0"/>
              <a:t> </a:t>
            </a:r>
            <a:r>
              <a:rPr lang="cs-CZ" sz="1800" b="0" dirty="0" err="1"/>
              <a:t>GpsSystem</a:t>
            </a:r>
            <a:r>
              <a:rPr lang="cs-CZ" dirty="0"/>
              <a:t> </a:t>
            </a:r>
            <a:r>
              <a:rPr lang="cs-CZ" dirty="0" err="1"/>
              <a:t>gpsSystem</a:t>
            </a:r>
            <a:r>
              <a:rPr lang="cs-CZ" dirty="0"/>
              <a:t>;</a:t>
            </a:r>
            <a:endParaRPr lang="en-US" sz="1800" b="0" dirty="0"/>
          </a:p>
          <a:p>
            <a:pPr marL="0" indent="0">
              <a:buNone/>
            </a:pPr>
            <a:endParaRPr lang="en-US" sz="1800" b="0" dirty="0"/>
          </a:p>
          <a:p>
            <a:pPr marL="0" indent="0">
              <a:buNone/>
            </a:pPr>
            <a:r>
              <a:rPr lang="en-US" sz="1800" b="0" dirty="0"/>
              <a:t>     public Car(Car car):base(){</a:t>
            </a:r>
          </a:p>
          <a:p>
            <a:pPr marL="0" indent="0">
              <a:buNone/>
            </a:pPr>
            <a:r>
              <a:rPr lang="en-US" sz="1800" b="0" dirty="0"/>
              <a:t>         </a:t>
            </a:r>
            <a:r>
              <a:rPr lang="en-US" sz="1800" b="0" dirty="0" err="1"/>
              <a:t>this.maxSpeedKmH</a:t>
            </a:r>
            <a:r>
              <a:rPr lang="en-US" sz="1800" b="0" dirty="0"/>
              <a:t> = </a:t>
            </a:r>
            <a:r>
              <a:rPr lang="en-US" sz="1800" b="0" dirty="0" err="1"/>
              <a:t>car.maxSpeedKmH</a:t>
            </a:r>
            <a:r>
              <a:rPr lang="en-US" sz="1800" b="0" dirty="0"/>
              <a:t>;</a:t>
            </a:r>
            <a:endParaRPr lang="cs-CZ" sz="1800" b="0" dirty="0"/>
          </a:p>
          <a:p>
            <a:pPr marL="0" indent="0">
              <a:buNone/>
            </a:pPr>
            <a:r>
              <a:rPr lang="cs-CZ" sz="1800" b="0" dirty="0"/>
              <a:t>         </a:t>
            </a:r>
            <a:r>
              <a:rPr lang="cs-CZ" sz="1800" b="0" dirty="0" err="1"/>
              <a:t>this.gpsSystem</a:t>
            </a:r>
            <a:r>
              <a:rPr lang="cs-CZ" sz="1800" b="0" dirty="0"/>
              <a:t> = </a:t>
            </a:r>
            <a:r>
              <a:rPr lang="cs-CZ" dirty="0" err="1"/>
              <a:t>new</a:t>
            </a:r>
            <a:r>
              <a:rPr lang="cs-CZ" dirty="0"/>
              <a:t> </a:t>
            </a:r>
            <a:r>
              <a:rPr lang="cs-CZ" dirty="0" err="1"/>
              <a:t>GPsSytem</a:t>
            </a:r>
            <a:r>
              <a:rPr lang="cs-CZ" dirty="0"/>
              <a:t>()</a:t>
            </a:r>
            <a:r>
              <a:rPr lang="cs-CZ" sz="1800" b="0" dirty="0"/>
              <a:t>;</a:t>
            </a:r>
            <a:r>
              <a:rPr lang="cs-CZ" dirty="0"/>
              <a:t> // 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gpsSystem.clone</a:t>
            </a:r>
            <a:r>
              <a:rPr lang="cs-CZ" dirty="0"/>
              <a:t>()</a:t>
            </a:r>
            <a:endParaRPr lang="en-US" sz="1800" b="0" dirty="0"/>
          </a:p>
          <a:p>
            <a:pPr marL="0" indent="0">
              <a:buNone/>
            </a:pPr>
            <a:r>
              <a:rPr lang="en-US" sz="1800" b="0" dirty="0"/>
              <a:t>     }</a:t>
            </a:r>
            <a:br>
              <a:rPr lang="en-US" sz="1800" b="0" dirty="0"/>
            </a:br>
            <a:endParaRPr lang="en-US" sz="1800" b="0" dirty="0"/>
          </a:p>
          <a:p>
            <a:pPr marL="0" indent="0">
              <a:buNone/>
            </a:pPr>
            <a:r>
              <a:rPr lang="en-US" sz="1800" b="0" dirty="0"/>
              <a:t>     public Car clone(){</a:t>
            </a:r>
          </a:p>
          <a:p>
            <a:pPr marL="0" indent="0">
              <a:buNone/>
            </a:pPr>
            <a:r>
              <a:rPr lang="en-US" sz="1800" b="0" dirty="0"/>
              <a:t>          return new Car(this);</a:t>
            </a:r>
          </a:p>
          <a:p>
            <a:pPr marL="0" indent="0">
              <a:buNone/>
            </a:pPr>
            <a:r>
              <a:rPr lang="en-US" sz="1800" b="0" dirty="0"/>
              <a:t>     }</a:t>
            </a:r>
          </a:p>
          <a:p>
            <a:pPr marL="0" indent="0">
              <a:buNone/>
            </a:pPr>
            <a:r>
              <a:rPr lang="en-US" sz="1800" b="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4541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4CAF8EA-A206-3BAA-E584-68A5E2DC8B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Prototype registry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900EE0F-0F9A-D1C6-E49F-9FDEFA1215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35656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0E5358-7043-4BCC-8626-F3EA65313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Prototype registry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1B3760D-8F86-D5B9-A1F5-E74C18D87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Katalog prototypů</a:t>
            </a:r>
          </a:p>
          <a:p>
            <a:r>
              <a:rPr lang="cs-CZ" dirty="0" err="1"/>
              <a:t>Hash</a:t>
            </a:r>
            <a:r>
              <a:rPr lang="cs-CZ" dirty="0"/>
              <a:t> mapa</a:t>
            </a:r>
          </a:p>
          <a:p>
            <a:r>
              <a:rPr lang="cs-CZ" dirty="0"/>
              <a:t>Vytvoření prototypů</a:t>
            </a:r>
          </a:p>
          <a:p>
            <a:r>
              <a:rPr lang="cs-CZ" dirty="0"/>
              <a:t>Přístupný klientovi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D9F63441-4B6D-34AB-38EB-1A6FF21B07C2}"/>
              </a:ext>
            </a:extLst>
          </p:cNvPr>
          <p:cNvSpPr txBox="1"/>
          <p:nvPr/>
        </p:nvSpPr>
        <p:spPr>
          <a:xfrm>
            <a:off x="5265019" y="197346"/>
            <a:ext cx="6663089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public </a:t>
            </a:r>
            <a:r>
              <a:rPr lang="cs-CZ" dirty="0" err="1"/>
              <a:t>class</a:t>
            </a:r>
            <a:r>
              <a:rPr lang="cs-CZ" dirty="0"/>
              <a:t> </a:t>
            </a:r>
            <a:r>
              <a:rPr lang="cs-CZ" dirty="0" err="1"/>
              <a:t>VehicleChache</a:t>
            </a:r>
            <a:r>
              <a:rPr lang="cs-CZ" dirty="0"/>
              <a:t> {</a:t>
            </a:r>
          </a:p>
          <a:p>
            <a:endParaRPr lang="cs-CZ" dirty="0"/>
          </a:p>
          <a:p>
            <a:r>
              <a:rPr lang="cs-CZ" dirty="0"/>
              <a:t>	</a:t>
            </a:r>
            <a:r>
              <a:rPr lang="cs-CZ" dirty="0" err="1"/>
              <a:t>private</a:t>
            </a:r>
            <a:r>
              <a:rPr lang="cs-CZ" dirty="0"/>
              <a:t> Map&lt;</a:t>
            </a:r>
            <a:r>
              <a:rPr lang="cs-CZ" dirty="0" err="1"/>
              <a:t>String</a:t>
            </a:r>
            <a:r>
              <a:rPr lang="cs-CZ" dirty="0"/>
              <a:t>, </a:t>
            </a:r>
            <a:r>
              <a:rPr lang="cs-CZ" dirty="0" err="1"/>
              <a:t>Vehicle</a:t>
            </a:r>
            <a:r>
              <a:rPr lang="cs-CZ" dirty="0"/>
              <a:t>&gt; </a:t>
            </a:r>
            <a:r>
              <a:rPr lang="cs-CZ" dirty="0" err="1"/>
              <a:t>cache</a:t>
            </a:r>
            <a:r>
              <a:rPr lang="cs-CZ" dirty="0"/>
              <a:t> = </a:t>
            </a:r>
            <a:r>
              <a:rPr lang="cs-CZ" dirty="0" err="1"/>
              <a:t>new</a:t>
            </a:r>
            <a:r>
              <a:rPr lang="cs-CZ" dirty="0"/>
              <a:t> </a:t>
            </a:r>
            <a:r>
              <a:rPr lang="cs-CZ" dirty="0" err="1"/>
              <a:t>HashMap</a:t>
            </a:r>
            <a:r>
              <a:rPr lang="cs-CZ" dirty="0"/>
              <a:t>&lt;&gt;();</a:t>
            </a:r>
          </a:p>
          <a:p>
            <a:r>
              <a:rPr lang="cs-CZ" dirty="0"/>
              <a:t>	</a:t>
            </a:r>
          </a:p>
          <a:p>
            <a:r>
              <a:rPr lang="cs-CZ" dirty="0"/>
              <a:t>	public </a:t>
            </a:r>
            <a:r>
              <a:rPr lang="cs-CZ" dirty="0" err="1"/>
              <a:t>VehicleCache</a:t>
            </a:r>
            <a:r>
              <a:rPr lang="cs-CZ" dirty="0"/>
              <a:t>() {</a:t>
            </a:r>
          </a:p>
          <a:p>
            <a:r>
              <a:rPr lang="cs-CZ" dirty="0"/>
              <a:t>		Car </a:t>
            </a:r>
            <a:r>
              <a:rPr lang="cs-CZ" dirty="0" err="1"/>
              <a:t>car</a:t>
            </a:r>
            <a:r>
              <a:rPr lang="cs-CZ" dirty="0"/>
              <a:t> = </a:t>
            </a:r>
            <a:r>
              <a:rPr lang="cs-CZ" dirty="0" err="1"/>
              <a:t>new</a:t>
            </a:r>
            <a:r>
              <a:rPr lang="cs-CZ" dirty="0"/>
              <a:t> Car();</a:t>
            </a:r>
          </a:p>
          <a:p>
            <a:r>
              <a:rPr lang="cs-CZ" dirty="0"/>
              <a:t>		</a:t>
            </a:r>
            <a:r>
              <a:rPr lang="cs-CZ" dirty="0" err="1"/>
              <a:t>car.brand</a:t>
            </a:r>
            <a:r>
              <a:rPr lang="cs-CZ" dirty="0"/>
              <a:t> = "Bugatti";</a:t>
            </a:r>
          </a:p>
          <a:p>
            <a:r>
              <a:rPr lang="cs-CZ" dirty="0"/>
              <a:t>		</a:t>
            </a:r>
            <a:r>
              <a:rPr lang="cs-CZ" dirty="0" err="1"/>
              <a:t>car.model</a:t>
            </a:r>
            <a:r>
              <a:rPr lang="cs-CZ" dirty="0"/>
              <a:t> = "</a:t>
            </a:r>
            <a:r>
              <a:rPr lang="cs-CZ" dirty="0" err="1"/>
              <a:t>Chiron</a:t>
            </a:r>
            <a:r>
              <a:rPr lang="cs-CZ" dirty="0"/>
              <a:t>";</a:t>
            </a:r>
          </a:p>
          <a:p>
            <a:r>
              <a:rPr lang="cs-CZ" dirty="0"/>
              <a:t>		</a:t>
            </a:r>
            <a:r>
              <a:rPr lang="cs-CZ" dirty="0" err="1"/>
              <a:t>car.topSpeed</a:t>
            </a:r>
            <a:r>
              <a:rPr lang="cs-CZ" dirty="0"/>
              <a:t> = 261;</a:t>
            </a:r>
          </a:p>
          <a:p>
            <a:r>
              <a:rPr lang="cs-CZ" dirty="0"/>
              <a:t>		</a:t>
            </a:r>
          </a:p>
          <a:p>
            <a:r>
              <a:rPr lang="cs-CZ" dirty="0"/>
              <a:t>		Bus </a:t>
            </a:r>
            <a:r>
              <a:rPr lang="cs-CZ" dirty="0" err="1"/>
              <a:t>bus</a:t>
            </a:r>
            <a:r>
              <a:rPr lang="cs-CZ" dirty="0"/>
              <a:t> = </a:t>
            </a:r>
            <a:r>
              <a:rPr lang="cs-CZ" dirty="0" err="1"/>
              <a:t>new</a:t>
            </a:r>
            <a:r>
              <a:rPr lang="cs-CZ" dirty="0"/>
              <a:t> Bus();</a:t>
            </a:r>
          </a:p>
          <a:p>
            <a:r>
              <a:rPr lang="cs-CZ" dirty="0"/>
              <a:t>		</a:t>
            </a:r>
            <a:r>
              <a:rPr lang="cs-CZ" dirty="0" err="1"/>
              <a:t>car.brand</a:t>
            </a:r>
            <a:r>
              <a:rPr lang="cs-CZ" dirty="0"/>
              <a:t> = "Mercedes";</a:t>
            </a:r>
          </a:p>
          <a:p>
            <a:r>
              <a:rPr lang="cs-CZ" dirty="0"/>
              <a:t>		</a:t>
            </a:r>
            <a:r>
              <a:rPr lang="cs-CZ" dirty="0" err="1"/>
              <a:t>car.model</a:t>
            </a:r>
            <a:r>
              <a:rPr lang="cs-CZ" dirty="0"/>
              <a:t> = "Setra";</a:t>
            </a:r>
          </a:p>
          <a:p>
            <a:r>
              <a:rPr lang="cs-CZ" dirty="0"/>
              <a:t>		</a:t>
            </a:r>
            <a:r>
              <a:rPr lang="cs-CZ" dirty="0" err="1"/>
              <a:t>car.topSpeed</a:t>
            </a:r>
            <a:r>
              <a:rPr lang="cs-CZ" dirty="0"/>
              <a:t> = 48;</a:t>
            </a:r>
          </a:p>
          <a:p>
            <a:endParaRPr lang="cs-CZ" dirty="0"/>
          </a:p>
          <a:p>
            <a:r>
              <a:rPr lang="cs-CZ" dirty="0"/>
              <a:t>		</a:t>
            </a:r>
            <a:r>
              <a:rPr lang="cs-CZ" dirty="0" err="1"/>
              <a:t>cache.put</a:t>
            </a:r>
            <a:r>
              <a:rPr lang="cs-CZ" dirty="0"/>
              <a:t>("Bugatti </a:t>
            </a:r>
            <a:r>
              <a:rPr lang="cs-CZ" dirty="0" err="1"/>
              <a:t>Chiron</a:t>
            </a:r>
            <a:r>
              <a:rPr lang="cs-CZ" dirty="0"/>
              <a:t>", car);</a:t>
            </a:r>
          </a:p>
          <a:p>
            <a:r>
              <a:rPr lang="cs-CZ" dirty="0"/>
              <a:t>		</a:t>
            </a:r>
            <a:r>
              <a:rPr lang="cs-CZ" dirty="0" err="1"/>
              <a:t>cache.put</a:t>
            </a:r>
            <a:r>
              <a:rPr lang="cs-CZ" dirty="0"/>
              <a:t>("Mercedes Setra", bus);</a:t>
            </a:r>
          </a:p>
          <a:p>
            <a:endParaRPr lang="cs-CZ" dirty="0"/>
          </a:p>
          <a:p>
            <a:r>
              <a:rPr lang="cs-CZ" dirty="0"/>
              <a:t>	}</a:t>
            </a:r>
          </a:p>
          <a:p>
            <a:r>
              <a:rPr lang="cs-CZ" dirty="0"/>
              <a:t>public </a:t>
            </a:r>
            <a:r>
              <a:rPr lang="cs-CZ" dirty="0" err="1"/>
              <a:t>Vehicle</a:t>
            </a:r>
            <a:r>
              <a:rPr lang="cs-CZ" dirty="0"/>
              <a:t> </a:t>
            </a:r>
            <a:r>
              <a:rPr lang="cs-CZ" dirty="0" err="1"/>
              <a:t>get</a:t>
            </a:r>
            <a:r>
              <a:rPr lang="cs-CZ" dirty="0"/>
              <a:t>(</a:t>
            </a:r>
            <a:r>
              <a:rPr lang="cs-CZ" dirty="0" err="1"/>
              <a:t>String</a:t>
            </a:r>
            <a:r>
              <a:rPr lang="cs-CZ" dirty="0"/>
              <a:t> </a:t>
            </a:r>
            <a:r>
              <a:rPr lang="cs-CZ" dirty="0" err="1"/>
              <a:t>key</a:t>
            </a:r>
            <a:r>
              <a:rPr lang="cs-CZ" dirty="0"/>
              <a:t>){</a:t>
            </a:r>
          </a:p>
          <a:p>
            <a:r>
              <a:rPr lang="cs-CZ" dirty="0"/>
              <a:t>	return </a:t>
            </a:r>
            <a:r>
              <a:rPr lang="cs-CZ" dirty="0" err="1"/>
              <a:t>cache.get</a:t>
            </a:r>
            <a:r>
              <a:rPr lang="cs-CZ" dirty="0"/>
              <a:t>(</a:t>
            </a:r>
            <a:r>
              <a:rPr lang="cs-CZ" dirty="0" err="1"/>
              <a:t>key</a:t>
            </a:r>
            <a:r>
              <a:rPr lang="cs-CZ" dirty="0"/>
              <a:t>).</a:t>
            </a:r>
            <a:r>
              <a:rPr lang="cs-CZ" dirty="0" err="1"/>
              <a:t>clone</a:t>
            </a:r>
            <a:r>
              <a:rPr lang="cs-CZ" dirty="0"/>
              <a:t>();</a:t>
            </a:r>
          </a:p>
          <a:p>
            <a:r>
              <a:rPr lang="cs-CZ" dirty="0"/>
              <a:t>	}</a:t>
            </a:r>
          </a:p>
          <a:p>
            <a:r>
              <a:rPr lang="cs-CZ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13021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8B79F5F-F9C3-FE12-A847-8787A41C9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Factory</a:t>
            </a:r>
            <a:r>
              <a:rPr lang="cs-CZ" dirty="0"/>
              <a:t> vs prototype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B56F98B-4C3E-27CF-34BF-AEBC2E09DA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Factory</a:t>
            </a:r>
          </a:p>
          <a:p>
            <a:pPr lvl="1"/>
            <a:r>
              <a:rPr lang="en-US" dirty="0"/>
              <a:t>Nen</a:t>
            </a:r>
            <a:r>
              <a:rPr lang="cs-CZ" dirty="0"/>
              <a:t>í možná kopie</a:t>
            </a:r>
            <a:endParaRPr lang="en-US" dirty="0"/>
          </a:p>
          <a:p>
            <a:endParaRPr lang="en-US" dirty="0"/>
          </a:p>
          <a:p>
            <a:r>
              <a:rPr lang="en-US" dirty="0"/>
              <a:t>Prototype</a:t>
            </a:r>
          </a:p>
          <a:p>
            <a:pPr lvl="1"/>
            <a:r>
              <a:rPr lang="en-US" dirty="0"/>
              <a:t>Overhead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0652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677BDE-B37A-AB8F-1E65-5370961359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Použití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D28FEC3-EBB0-C793-055D-71D937C52D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9088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F5CED76-118D-4661-836C-6785FF7DA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Kdy použít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50A0FF2-F919-EB0E-66EA-5AFA4568C9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Mnoho různých tříd</a:t>
            </a:r>
          </a:p>
          <a:p>
            <a:r>
              <a:rPr lang="cs-CZ" dirty="0"/>
              <a:t>Obtížná konstrukce</a:t>
            </a:r>
          </a:p>
          <a:p>
            <a:r>
              <a:rPr lang="cs-CZ" dirty="0"/>
              <a:t>Dynamické vytváření</a:t>
            </a:r>
          </a:p>
        </p:txBody>
      </p:sp>
    </p:spTree>
    <p:extLst>
      <p:ext uri="{BB962C8B-B14F-4D97-AF65-F5344CB8AC3E}">
        <p14:creationId xmlns:p14="http://schemas.microsoft.com/office/powerpoint/2010/main" val="293858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31032BE-A095-3098-47D2-24E1B46CF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Nevýhody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0BED818-8DAC-59AD-73D1-FA3525B9D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Obtížné implementovat </a:t>
            </a:r>
            <a:r>
              <a:rPr lang="cs-CZ" dirty="0" err="1"/>
              <a:t>clone</a:t>
            </a:r>
            <a:r>
              <a:rPr lang="cs-CZ" dirty="0"/>
              <a:t>()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/>
              <a:t>Nekopírovatelné objekty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/>
              <a:t>Cyklické reference</a:t>
            </a:r>
          </a:p>
          <a:p>
            <a:pPr marL="971550" lvl="1" indent="-514350">
              <a:buFont typeface="+mj-lt"/>
              <a:buAutoNum type="arabicPeriod"/>
            </a:pPr>
            <a:endParaRPr lang="cs-CZ" dirty="0"/>
          </a:p>
          <a:p>
            <a:r>
              <a:rPr lang="cs-CZ" dirty="0"/>
              <a:t>Moc různé instance</a:t>
            </a:r>
          </a:p>
        </p:txBody>
      </p:sp>
    </p:spTree>
    <p:extLst>
      <p:ext uri="{BB962C8B-B14F-4D97-AF65-F5344CB8AC3E}">
        <p14:creationId xmlns:p14="http://schemas.microsoft.com/office/powerpoint/2010/main" val="320029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D5B17A-99C0-E015-149E-4725947D3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- Příklad z reálného světa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C558DF-4069-6104-60BD-4C3F72D3DC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Prototypy produktu</a:t>
            </a:r>
          </a:p>
          <a:p>
            <a:r>
              <a:rPr lang="cs-CZ" dirty="0"/>
              <a:t>Dělení buněk</a:t>
            </a:r>
          </a:p>
        </p:txBody>
      </p:sp>
    </p:spTree>
    <p:extLst>
      <p:ext uri="{BB962C8B-B14F-4D97-AF65-F5344CB8AC3E}">
        <p14:creationId xmlns:p14="http://schemas.microsoft.com/office/powerpoint/2010/main" val="233677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D391C2-1D8B-8E92-63AE-390336B595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B366E8D-D266-6BCF-B9B9-E9B718FB3A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7841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A04A01-E32F-0804-5F84-79B65C178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Proč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B9C26F2-BAD5-ED21-5953-FDC77A286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68886" cy="4351338"/>
          </a:xfrm>
        </p:spPr>
        <p:txBody>
          <a:bodyPr>
            <a:normAutofit/>
          </a:bodyPr>
          <a:lstStyle/>
          <a:p>
            <a:r>
              <a:rPr lang="cs-CZ" dirty="0"/>
              <a:t>Vytvoření přesné kopie objektu</a:t>
            </a:r>
          </a:p>
          <a:p>
            <a:r>
              <a:rPr lang="cs-CZ" dirty="0"/>
              <a:t>Jak udělat?</a:t>
            </a:r>
          </a:p>
          <a:p>
            <a:r>
              <a:rPr lang="cs-CZ" dirty="0"/>
              <a:t>Vytvořit objekt od stejné třídy</a:t>
            </a:r>
          </a:p>
          <a:p>
            <a:r>
              <a:rPr lang="cs-CZ" dirty="0"/>
              <a:t>Nakopírovat stejné hodnoty do vlastností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26242738-E11F-B05E-DECC-F410C4AE2740}"/>
              </a:ext>
            </a:extLst>
          </p:cNvPr>
          <p:cNvSpPr txBox="1"/>
          <p:nvPr/>
        </p:nvSpPr>
        <p:spPr>
          <a:xfrm>
            <a:off x="7707086" y="2136338"/>
            <a:ext cx="6096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800" dirty="0"/>
              <a:t>Car A = </a:t>
            </a:r>
            <a:r>
              <a:rPr lang="cs-CZ" sz="1800" dirty="0" err="1"/>
              <a:t>new</a:t>
            </a:r>
            <a:r>
              <a:rPr lang="cs-CZ" sz="1800" dirty="0"/>
              <a:t> Car</a:t>
            </a:r>
            <a:r>
              <a:rPr lang="en-US" sz="1800" dirty="0"/>
              <a:t>();</a:t>
            </a:r>
          </a:p>
          <a:p>
            <a:r>
              <a:rPr lang="en-US" sz="1800" dirty="0" err="1"/>
              <a:t>A.maxSpeedKmH</a:t>
            </a:r>
            <a:r>
              <a:rPr lang="en-US" sz="1800" dirty="0"/>
              <a:t> = 300;</a:t>
            </a:r>
          </a:p>
          <a:p>
            <a:r>
              <a:rPr lang="en-US" sz="1800" dirty="0" err="1"/>
              <a:t>A.Brand</a:t>
            </a:r>
            <a:r>
              <a:rPr lang="en-US" sz="1800" dirty="0"/>
              <a:t> = “</a:t>
            </a:r>
            <a:r>
              <a:rPr lang="en-US" sz="1800" dirty="0" err="1"/>
              <a:t>Buggati</a:t>
            </a:r>
            <a:r>
              <a:rPr lang="en-US" sz="1800" dirty="0"/>
              <a:t>”;</a:t>
            </a:r>
          </a:p>
          <a:p>
            <a:r>
              <a:rPr lang="en-US" sz="1800" dirty="0" err="1"/>
              <a:t>A.Color</a:t>
            </a:r>
            <a:r>
              <a:rPr lang="en-US" sz="1800" dirty="0"/>
              <a:t> = </a:t>
            </a:r>
            <a:r>
              <a:rPr lang="en-US" sz="1800" dirty="0" err="1"/>
              <a:t>Color.Red</a:t>
            </a:r>
            <a:r>
              <a:rPr lang="en-US" sz="1800" dirty="0"/>
              <a:t>;</a:t>
            </a:r>
          </a:p>
          <a:p>
            <a:endParaRPr lang="en-US" sz="1800" dirty="0"/>
          </a:p>
          <a:p>
            <a:r>
              <a:rPr lang="en-US" sz="1800" dirty="0"/>
              <a:t>Car B = new Car(); //</a:t>
            </a:r>
            <a:r>
              <a:rPr lang="en-US" sz="1800" dirty="0" err="1"/>
              <a:t>kopie</a:t>
            </a:r>
            <a:endParaRPr lang="en-US" sz="1800" dirty="0"/>
          </a:p>
          <a:p>
            <a:r>
              <a:rPr lang="en-US" sz="1800" dirty="0" err="1"/>
              <a:t>B.maxSpeedKmH</a:t>
            </a:r>
            <a:r>
              <a:rPr lang="en-US" sz="1800" dirty="0"/>
              <a:t> = </a:t>
            </a:r>
            <a:r>
              <a:rPr lang="en-US" sz="1800" dirty="0" err="1"/>
              <a:t>A.MaxSpeedKmH</a:t>
            </a:r>
            <a:r>
              <a:rPr lang="en-US" sz="1800" dirty="0"/>
              <a:t>;</a:t>
            </a:r>
          </a:p>
          <a:p>
            <a:r>
              <a:rPr lang="en-US" sz="1800" dirty="0" err="1"/>
              <a:t>B.Brand</a:t>
            </a:r>
            <a:r>
              <a:rPr lang="en-US" sz="1800" dirty="0"/>
              <a:t> = </a:t>
            </a:r>
            <a:r>
              <a:rPr lang="en-US" sz="1800" dirty="0" err="1"/>
              <a:t>A.Brand</a:t>
            </a:r>
            <a:r>
              <a:rPr lang="en-US" sz="1800" dirty="0"/>
              <a:t>;</a:t>
            </a:r>
          </a:p>
          <a:p>
            <a:r>
              <a:rPr lang="en-US" sz="1800" dirty="0" err="1"/>
              <a:t>B.Color</a:t>
            </a:r>
            <a:r>
              <a:rPr lang="en-US" sz="1800" dirty="0"/>
              <a:t> = </a:t>
            </a:r>
            <a:r>
              <a:rPr lang="en-US" sz="1800" dirty="0" err="1"/>
              <a:t>A.Color</a:t>
            </a:r>
            <a:r>
              <a:rPr lang="en-US" sz="1800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75097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32CCAA-A1EB-85DA-9D86-4B577413F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Problém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A3BC905-C35F-FAF6-2969-80D819F9B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Nemusíme znát třídu</a:t>
            </a:r>
          </a:p>
          <a:p>
            <a:r>
              <a:rPr lang="cs-CZ" dirty="0"/>
              <a:t>Jeho vlastnosti mohou být </a:t>
            </a:r>
            <a:r>
              <a:rPr lang="cs-CZ" dirty="0" err="1"/>
              <a:t>private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1438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DF41B31-72BD-D9FB-8F2C-49CD8E7AD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Řešení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7563E2C-2C2B-05A7-E9E5-C0BE64A4B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183" y="1594619"/>
            <a:ext cx="10515600" cy="4351338"/>
          </a:xfrm>
        </p:spPr>
        <p:txBody>
          <a:bodyPr/>
          <a:lstStyle/>
          <a:p>
            <a:r>
              <a:rPr lang="cs-CZ" dirty="0"/>
              <a:t>Tvořivý (</a:t>
            </a:r>
            <a:r>
              <a:rPr lang="cs-CZ" dirty="0" err="1"/>
              <a:t>creational</a:t>
            </a:r>
            <a:r>
              <a:rPr lang="cs-CZ" dirty="0"/>
              <a:t>) návrhový vzor</a:t>
            </a:r>
          </a:p>
          <a:p>
            <a:r>
              <a:rPr lang="cs-CZ" dirty="0"/>
              <a:t>Interface prototype</a:t>
            </a:r>
          </a:p>
          <a:p>
            <a:r>
              <a:rPr lang="cs-CZ" dirty="0"/>
              <a:t>Schopnost prototypu vytvářet přesnou kopii</a:t>
            </a:r>
          </a:p>
          <a:p>
            <a:r>
              <a:rPr lang="cs-CZ" dirty="0"/>
              <a:t> 	- funkce </a:t>
            </a:r>
            <a:r>
              <a:rPr lang="cs-CZ" dirty="0" err="1"/>
              <a:t>clone</a:t>
            </a:r>
            <a:r>
              <a:rPr lang="cs-CZ" dirty="0"/>
              <a:t> ()</a:t>
            </a:r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189A4E8C-0E5C-A270-9945-6EDF6D43E2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7359" y="1660358"/>
            <a:ext cx="374332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35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53950F6-9FCE-86FF-7874-8C3C44FA9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jsme tím získali?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ED39AF1-FC90-678A-5E7E-5E4E49E242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Přístup k privátním vlastnostem</a:t>
            </a:r>
          </a:p>
          <a:p>
            <a:r>
              <a:rPr lang="cs-CZ" dirty="0"/>
              <a:t>Možnost klienta vytvářet objekty</a:t>
            </a:r>
          </a:p>
          <a:p>
            <a:r>
              <a:rPr lang="cs-CZ" dirty="0" err="1"/>
              <a:t>Decoupling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158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C27AC4-6932-AD9D-AC67-CA8472EF99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Implementace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35E3343-AD86-0AA1-C33D-3323D89376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8185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D32C84E-FE0C-2DC3-9654-10C858121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Interface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D200257-30A6-09D8-C9EA-6B1E5FD07D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108158" cy="364152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000" dirty="0"/>
              <a:t>Public interface Prototype {</a:t>
            </a:r>
          </a:p>
          <a:p>
            <a:pPr marL="0" indent="0">
              <a:buNone/>
            </a:pPr>
            <a:r>
              <a:rPr lang="en-US" sz="4000" dirty="0"/>
              <a:t>    Car clone();</a:t>
            </a:r>
          </a:p>
          <a:p>
            <a:pPr marL="0" indent="0">
              <a:buNone/>
            </a:pPr>
            <a:r>
              <a:rPr lang="en-US" sz="4000" dirty="0"/>
              <a:t>}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0651C7F3-337F-F8F7-0761-9D7E08E28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46282" y="1687513"/>
            <a:ext cx="7186061" cy="513344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3400" dirty="0"/>
              <a:t>public class Car implements Prototype {</a:t>
            </a:r>
          </a:p>
          <a:p>
            <a:pPr marL="0" indent="0">
              <a:buNone/>
            </a:pPr>
            <a:r>
              <a:rPr lang="en-US" sz="3400" dirty="0"/>
              <a:t>    private string brand;</a:t>
            </a:r>
          </a:p>
          <a:p>
            <a:pPr marL="0" indent="0">
              <a:buNone/>
            </a:pPr>
            <a:r>
              <a:rPr lang="en-US" sz="3400" dirty="0"/>
              <a:t>    private Color </a:t>
            </a:r>
            <a:r>
              <a:rPr lang="en-US" sz="3400" dirty="0" err="1"/>
              <a:t>color</a:t>
            </a:r>
            <a:r>
              <a:rPr lang="en-US" sz="3400" dirty="0"/>
              <a:t>;</a:t>
            </a:r>
          </a:p>
          <a:p>
            <a:pPr marL="0" indent="0">
              <a:buNone/>
            </a:pPr>
            <a:r>
              <a:rPr lang="en-US" sz="3400" dirty="0"/>
              <a:t>    private int </a:t>
            </a:r>
            <a:r>
              <a:rPr lang="en-US" sz="3400" dirty="0" err="1"/>
              <a:t>maxSpeedKmH</a:t>
            </a:r>
            <a:r>
              <a:rPr lang="en-US" sz="3400" dirty="0"/>
              <a:t>;</a:t>
            </a:r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r>
              <a:rPr lang="en-US" sz="3400" dirty="0"/>
              <a:t>    Public Car(Car car){</a:t>
            </a:r>
          </a:p>
          <a:p>
            <a:pPr marL="0" indent="0">
              <a:buNone/>
            </a:pPr>
            <a:r>
              <a:rPr lang="en-US" sz="3400" dirty="0"/>
              <a:t>	</a:t>
            </a:r>
            <a:r>
              <a:rPr lang="en-US" sz="3400" dirty="0" err="1"/>
              <a:t>this.maxSpeedKmH</a:t>
            </a:r>
            <a:r>
              <a:rPr lang="en-US" sz="3400" dirty="0"/>
              <a:t> = </a:t>
            </a:r>
            <a:r>
              <a:rPr lang="en-US" sz="3400" dirty="0" err="1"/>
              <a:t>car.maxSpeedKmH</a:t>
            </a:r>
            <a:r>
              <a:rPr lang="en-US" sz="3400" dirty="0"/>
              <a:t>;</a:t>
            </a:r>
          </a:p>
          <a:p>
            <a:pPr marL="0" indent="0">
              <a:buNone/>
            </a:pPr>
            <a:r>
              <a:rPr lang="en-US" sz="3400" dirty="0"/>
              <a:t>	</a:t>
            </a:r>
            <a:r>
              <a:rPr lang="en-US" sz="3400" dirty="0" err="1"/>
              <a:t>this.Brand</a:t>
            </a:r>
            <a:r>
              <a:rPr lang="en-US" sz="3400" dirty="0"/>
              <a:t> = </a:t>
            </a:r>
            <a:r>
              <a:rPr lang="en-US" sz="3400" dirty="0" err="1"/>
              <a:t>car.brand</a:t>
            </a:r>
            <a:r>
              <a:rPr lang="en-US" sz="3400" dirty="0"/>
              <a:t>;</a:t>
            </a:r>
          </a:p>
          <a:p>
            <a:pPr marL="0" indent="0">
              <a:buNone/>
            </a:pPr>
            <a:r>
              <a:rPr lang="en-US" sz="3400" dirty="0"/>
              <a:t>	</a:t>
            </a:r>
            <a:r>
              <a:rPr lang="en-US" sz="3400" dirty="0" err="1"/>
              <a:t>this.Color</a:t>
            </a:r>
            <a:r>
              <a:rPr lang="en-US" sz="3400" dirty="0"/>
              <a:t> = </a:t>
            </a:r>
            <a:r>
              <a:rPr lang="en-US" sz="3400" dirty="0" err="1"/>
              <a:t>car.color</a:t>
            </a:r>
            <a:r>
              <a:rPr lang="en-US" sz="3400" dirty="0"/>
              <a:t>;</a:t>
            </a:r>
          </a:p>
          <a:p>
            <a:pPr marL="0" indent="0">
              <a:buNone/>
            </a:pPr>
            <a:r>
              <a:rPr lang="en-US" sz="3400" dirty="0"/>
              <a:t>    }</a:t>
            </a:r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r>
              <a:rPr lang="en-US" sz="3400" dirty="0"/>
              <a:t>    Public Car clone() {</a:t>
            </a:r>
          </a:p>
          <a:p>
            <a:pPr marL="0" indent="0">
              <a:buNone/>
            </a:pPr>
            <a:r>
              <a:rPr lang="en-US" sz="3400" dirty="0"/>
              <a:t>        return new Car(this);</a:t>
            </a:r>
          </a:p>
          <a:p>
            <a:pPr marL="0" indent="0">
              <a:buNone/>
            </a:pPr>
            <a:r>
              <a:rPr lang="en-US" sz="3400" dirty="0"/>
              <a:t>    }</a:t>
            </a:r>
          </a:p>
          <a:p>
            <a:pPr marL="0" indent="0">
              <a:buNone/>
            </a:pPr>
            <a:endParaRPr lang="en-US" sz="3400" dirty="0"/>
          </a:p>
          <a:p>
            <a:pPr marL="0" indent="0">
              <a:buNone/>
            </a:pPr>
            <a:r>
              <a:rPr lang="en-US" sz="3400" dirty="0"/>
              <a:t>}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863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8F8BCE-539B-A3DF-4258-60EBD6355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Abstract</a:t>
            </a:r>
            <a:r>
              <a:rPr lang="cs-CZ" dirty="0"/>
              <a:t> </a:t>
            </a:r>
            <a:r>
              <a:rPr lang="cs-CZ" dirty="0" err="1"/>
              <a:t>class</a:t>
            </a:r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C1C83782-CC70-C6DD-C020-3BBFCBDD2B47}"/>
              </a:ext>
            </a:extLst>
          </p:cNvPr>
          <p:cNvSpPr txBox="1"/>
          <p:nvPr/>
        </p:nvSpPr>
        <p:spPr>
          <a:xfrm>
            <a:off x="466826" y="1410355"/>
            <a:ext cx="6097604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public abstract class Vehicle {</a:t>
            </a:r>
          </a:p>
          <a:p>
            <a:r>
              <a:rPr lang="en-US" dirty="0"/>
              <a:t>     private String brand;</a:t>
            </a:r>
          </a:p>
          <a:p>
            <a:r>
              <a:rPr lang="en-US" dirty="0"/>
              <a:t>     private Color </a:t>
            </a:r>
            <a:r>
              <a:rPr lang="en-US" dirty="0" err="1"/>
              <a:t>color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/>
              <a:t>     public abstract Vehicle clone();</a:t>
            </a:r>
          </a:p>
          <a:p>
            <a:endParaRPr lang="en-US" dirty="0"/>
          </a:p>
          <a:p>
            <a:r>
              <a:rPr lang="en-US" dirty="0"/>
              <a:t>     private Vehicle(Vehicle vehicle){</a:t>
            </a:r>
          </a:p>
          <a:p>
            <a:r>
              <a:rPr lang="en-US" dirty="0"/>
              <a:t>	</a:t>
            </a:r>
            <a:r>
              <a:rPr lang="en-US" dirty="0" err="1"/>
              <a:t>this.brand</a:t>
            </a:r>
            <a:r>
              <a:rPr lang="en-US" dirty="0"/>
              <a:t> = </a:t>
            </a:r>
            <a:r>
              <a:rPr lang="en-US" dirty="0" err="1"/>
              <a:t>vehicle.brand</a:t>
            </a:r>
            <a:r>
              <a:rPr lang="en-US" dirty="0"/>
              <a:t>;</a:t>
            </a:r>
          </a:p>
          <a:p>
            <a:r>
              <a:rPr lang="en-US" dirty="0"/>
              <a:t>               </a:t>
            </a:r>
            <a:r>
              <a:rPr lang="en-US" dirty="0" err="1"/>
              <a:t>this.color</a:t>
            </a:r>
            <a:r>
              <a:rPr lang="en-US" dirty="0"/>
              <a:t> = </a:t>
            </a:r>
            <a:r>
              <a:rPr lang="en-US" dirty="0" err="1"/>
              <a:t>vehicle.color</a:t>
            </a:r>
            <a:r>
              <a:rPr lang="en-US" dirty="0"/>
              <a:t>;</a:t>
            </a:r>
          </a:p>
          <a:p>
            <a:r>
              <a:rPr lang="en-US" dirty="0"/>
              <a:t>     }</a:t>
            </a:r>
          </a:p>
          <a:p>
            <a:r>
              <a:rPr lang="en-US" dirty="0"/>
              <a:t>}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F93E751B-3D63-2B13-A5BE-B05A6A15A0D4}"/>
              </a:ext>
            </a:extLst>
          </p:cNvPr>
          <p:cNvSpPr txBox="1"/>
          <p:nvPr/>
        </p:nvSpPr>
        <p:spPr>
          <a:xfrm>
            <a:off x="6096000" y="962623"/>
            <a:ext cx="6097604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0" dirty="0"/>
              <a:t>public class </a:t>
            </a:r>
            <a:r>
              <a:rPr lang="cs-CZ" sz="1800" b="0" dirty="0"/>
              <a:t>Car </a:t>
            </a:r>
            <a:r>
              <a:rPr lang="en-US" sz="1800" b="0" dirty="0"/>
              <a:t>: Vehicle {</a:t>
            </a:r>
          </a:p>
          <a:p>
            <a:pPr marL="0" indent="0">
              <a:buNone/>
            </a:pPr>
            <a:r>
              <a:rPr lang="en-US" sz="1800" b="0" dirty="0"/>
              <a:t>     private int </a:t>
            </a:r>
            <a:r>
              <a:rPr lang="en-US" sz="1800" b="0" dirty="0" err="1"/>
              <a:t>maxSpeedKmH</a:t>
            </a:r>
            <a:r>
              <a:rPr lang="en-US" sz="1800" b="0" dirty="0"/>
              <a:t>;</a:t>
            </a:r>
          </a:p>
          <a:p>
            <a:pPr marL="0" indent="0">
              <a:buNone/>
            </a:pPr>
            <a:endParaRPr lang="en-US" sz="1800" b="0" dirty="0"/>
          </a:p>
          <a:p>
            <a:pPr marL="0" indent="0">
              <a:buNone/>
            </a:pPr>
            <a:r>
              <a:rPr lang="en-US" sz="1800" b="0" dirty="0"/>
              <a:t>     public Car(Car car):base(){</a:t>
            </a:r>
          </a:p>
          <a:p>
            <a:pPr marL="0" indent="0">
              <a:buNone/>
            </a:pPr>
            <a:r>
              <a:rPr lang="en-US" sz="1800" b="0" dirty="0"/>
              <a:t>         </a:t>
            </a:r>
            <a:r>
              <a:rPr lang="en-US" sz="1800" b="0" dirty="0" err="1"/>
              <a:t>this.maxSpeedKmH</a:t>
            </a:r>
            <a:r>
              <a:rPr lang="en-US" sz="1800" b="0" dirty="0"/>
              <a:t> = </a:t>
            </a:r>
            <a:r>
              <a:rPr lang="en-US" sz="1800" b="0" dirty="0" err="1"/>
              <a:t>car.maxSpeedKmH</a:t>
            </a:r>
            <a:r>
              <a:rPr lang="en-US" sz="1800" b="0" dirty="0"/>
              <a:t>;</a:t>
            </a:r>
          </a:p>
          <a:p>
            <a:pPr marL="0" indent="0">
              <a:buNone/>
            </a:pPr>
            <a:r>
              <a:rPr lang="en-US" sz="1800" b="0" dirty="0"/>
              <a:t>     }</a:t>
            </a:r>
            <a:br>
              <a:rPr lang="en-US" sz="1800" b="0" dirty="0"/>
            </a:br>
            <a:endParaRPr lang="en-US" sz="1800" b="0" dirty="0"/>
          </a:p>
          <a:p>
            <a:pPr marL="0" indent="0">
              <a:buNone/>
            </a:pPr>
            <a:r>
              <a:rPr lang="en-US" sz="1800" b="0" dirty="0"/>
              <a:t>     public Car clone(){</a:t>
            </a:r>
          </a:p>
          <a:p>
            <a:pPr marL="0" indent="0">
              <a:buNone/>
            </a:pPr>
            <a:r>
              <a:rPr lang="en-US" sz="1800" b="0" dirty="0"/>
              <a:t>          return new Car(this);</a:t>
            </a:r>
          </a:p>
          <a:p>
            <a:pPr marL="0" indent="0">
              <a:buNone/>
            </a:pPr>
            <a:r>
              <a:rPr lang="en-US" sz="1800" b="0" dirty="0"/>
              <a:t>     }</a:t>
            </a:r>
          </a:p>
          <a:p>
            <a:pPr marL="0" indent="0">
              <a:buNone/>
            </a:pPr>
            <a:r>
              <a:rPr lang="en-US" sz="1800" b="0" dirty="0"/>
              <a:t>}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A1AB431-93AA-E63B-0BD9-5B015DE30350}"/>
              </a:ext>
            </a:extLst>
          </p:cNvPr>
          <p:cNvSpPr txBox="1"/>
          <p:nvPr/>
        </p:nvSpPr>
        <p:spPr>
          <a:xfrm>
            <a:off x="3651987" y="4440744"/>
            <a:ext cx="620829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b="0" kern="1200" dirty="0">
                <a:solidFill>
                  <a:srgbClr val="000000"/>
                </a:solidFill>
                <a:latin typeface="Arial"/>
              </a:rPr>
              <a:t>public class Bus : Vehicle {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b="0" kern="1200" dirty="0">
                <a:solidFill>
                  <a:srgbClr val="000000"/>
                </a:solidFill>
                <a:latin typeface="Arial"/>
              </a:rPr>
              <a:t>    private int doors;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kern="1200" dirty="0">
              <a:solidFill>
                <a:srgbClr val="000000"/>
              </a:solidFill>
              <a:latin typeface="Arial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b="0" kern="1200" dirty="0">
                <a:solidFill>
                  <a:srgbClr val="000000"/>
                </a:solidFill>
                <a:latin typeface="Arial"/>
              </a:rPr>
              <a:t>    …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1800" b="0" kern="1200" dirty="0">
              <a:solidFill>
                <a:srgbClr val="000000"/>
              </a:solidFill>
              <a:latin typeface="Arial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b="0" kern="1200" dirty="0">
                <a:solidFill>
                  <a:srgbClr val="000000"/>
                </a:solidFill>
                <a:latin typeface="Arial"/>
              </a:rPr>
              <a:t>    public Bus clone() {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b="0" kern="1200" dirty="0">
                <a:solidFill>
                  <a:srgbClr val="000000"/>
                </a:solidFill>
                <a:latin typeface="Arial"/>
              </a:rPr>
              <a:t>        return new Bus(this);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800" b="0" kern="1200" dirty="0">
                <a:solidFill>
                  <a:srgbClr val="000000"/>
                </a:solidFill>
                <a:latin typeface="Arial"/>
              </a:rPr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3966544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C1D1DB6848914F9BA58EF78CA05813" ma:contentTypeVersion="5" ma:contentTypeDescription="Vytvoří nový dokument" ma:contentTypeScope="" ma:versionID="1fb080bc03064ef9b642118dba97a8a5">
  <xsd:schema xmlns:xsd="http://www.w3.org/2001/XMLSchema" xmlns:xs="http://www.w3.org/2001/XMLSchema" xmlns:p="http://schemas.microsoft.com/office/2006/metadata/properties" xmlns:ns3="b76cd807-74f0-49f3-a553-bd85c0713f10" targetNamespace="http://schemas.microsoft.com/office/2006/metadata/properties" ma:root="true" ma:fieldsID="ce0fc13d0626b1fa1b0aaa955702d5f5" ns3:_="">
    <xsd:import namespace="b76cd807-74f0-49f3-a553-bd85c0713f1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6cd807-74f0-49f3-a553-bd85c0713f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4462AD0-8C89-4A12-9A37-FA1728CB1D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6cd807-74f0-49f3-a553-bd85c0713f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0BAA6EE-2128-44B3-A459-98907DB1DF9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E355A7-6C70-42CD-8F1F-67C80C12C7C1}">
  <ds:schemaRefs>
    <ds:schemaRef ds:uri="http://schemas.microsoft.com/office/2006/documentManagement/types"/>
    <ds:schemaRef ds:uri="http://purl.org/dc/elements/1.1/"/>
    <ds:schemaRef ds:uri="http://purl.org/dc/dcmitype/"/>
    <ds:schemaRef ds:uri="b76cd807-74f0-49f3-a553-bd85c0713f10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9020</TotalTime>
  <Words>1765</Words>
  <Application>Microsoft Office PowerPoint</Application>
  <PresentationFormat>Širokoúhlá obrazovka</PresentationFormat>
  <Paragraphs>238</Paragraphs>
  <Slides>20</Slides>
  <Notes>15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4" baseType="lpstr">
      <vt:lpstr>Aptos</vt:lpstr>
      <vt:lpstr>Aptos Display</vt:lpstr>
      <vt:lpstr>Arial</vt:lpstr>
      <vt:lpstr>Motiv Office</vt:lpstr>
      <vt:lpstr>Prototype</vt:lpstr>
      <vt:lpstr>Úvod - Příklad z reálného světa</vt:lpstr>
      <vt:lpstr>Proč</vt:lpstr>
      <vt:lpstr>Problém</vt:lpstr>
      <vt:lpstr>Řešení</vt:lpstr>
      <vt:lpstr>Co jsme tím získali?</vt:lpstr>
      <vt:lpstr>Implementace</vt:lpstr>
      <vt:lpstr>Interface</vt:lpstr>
      <vt:lpstr>Abstract class</vt:lpstr>
      <vt:lpstr>Rozdíl</vt:lpstr>
      <vt:lpstr>Shallow vs Deep copy</vt:lpstr>
      <vt:lpstr>Shallow copy</vt:lpstr>
      <vt:lpstr>Deep copy</vt:lpstr>
      <vt:lpstr>Prototype registry</vt:lpstr>
      <vt:lpstr>Prototype registry</vt:lpstr>
      <vt:lpstr>Factory vs prototype</vt:lpstr>
      <vt:lpstr>Použití</vt:lpstr>
      <vt:lpstr>Kdy použít</vt:lpstr>
      <vt:lpstr>Nevýhody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Pavel Kubát</dc:creator>
  <cp:lastModifiedBy>Pavel Kubát</cp:lastModifiedBy>
  <cp:revision>3</cp:revision>
  <dcterms:created xsi:type="dcterms:W3CDTF">2025-02-24T16:56:29Z</dcterms:created>
  <dcterms:modified xsi:type="dcterms:W3CDTF">2025-03-02T23:17:10Z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0x01010027C1D1DB6848914F9BA58EF78CA05813</vt:lpwstr>
  </property>
</Properties>
</file>