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1"/>
  </p:sldMasterIdLst>
  <p:sldIdLst>
    <p:sldId id="276" r:id="rId2"/>
    <p:sldId id="257" r:id="rId3"/>
    <p:sldId id="260" r:id="rId4"/>
    <p:sldId id="277" r:id="rId5"/>
    <p:sldId id="275" r:id="rId6"/>
    <p:sldId id="283" r:id="rId7"/>
    <p:sldId id="280" r:id="rId8"/>
    <p:sldId id="281" r:id="rId9"/>
    <p:sldId id="270" r:id="rId10"/>
    <p:sldId id="272" r:id="rId11"/>
    <p:sldId id="266" r:id="rId12"/>
    <p:sldId id="282" r:id="rId13"/>
    <p:sldId id="274" r:id="rId14"/>
    <p:sldId id="273" r:id="rId1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4BAB5-AA3F-9D1B-44C4-69CE046D32ED}" v="245" dt="2024-03-11T00:45:57.134"/>
    <p1510:client id="{6DD4DE50-9F30-ABB2-5692-58A20116B4BF}" v="19" dt="2024-03-10T22:05:23.844"/>
    <p1510:client id="{76908EBE-B2BD-A86D-FD43-4C26E9EA46FD}" v="1" dt="2024-03-10T21:14:57.830"/>
    <p1510:client id="{D3D82099-97AE-B215-DE5C-D05640EBE74B}" v="29" dt="2024-03-10T22:01:47.458"/>
    <p1510:client id="{D5B4C07E-F616-D757-62CC-77E7CE0216AE}" v="465" dt="2024-03-10T21:58:11.055"/>
    <p1510:client id="{EFB71E67-E754-CCF8-0C45-F203E95DAB9F}" v="24" dt="2024-03-11T00:49:53.840"/>
    <p1510:client id="{FB8ABC7A-8B95-DBA8-7A3B-BD90CF95A1C8}" v="1062" dt="2024-03-11T00:30:17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slide" Target="slides/slide12.xml" Id="rId13" /><Relationship Type="http://schemas.openxmlformats.org/officeDocument/2006/relationships/theme" Target="theme/theme1.xml" Id="rId18" /><Relationship Type="http://schemas.openxmlformats.org/officeDocument/2006/relationships/slide" Target="slides/slide2.xml" Id="rId3" /><Relationship Type="http://schemas.microsoft.com/office/2015/10/relationships/revisionInfo" Target="revisionInfo.xml" Id="rId21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viewProps" Target="viewProps.xml" Id="rId17" /><Relationship Type="http://schemas.openxmlformats.org/officeDocument/2006/relationships/slide" Target="slides/slide1.xml" Id="rId2" /><Relationship Type="http://schemas.openxmlformats.org/officeDocument/2006/relationships/presProps" Target="presProp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4.xml" Id="rId5" /><Relationship Type="http://schemas.openxmlformats.org/officeDocument/2006/relationships/slide" Target="slides/slide14.xml" Id="rId15" /><Relationship Type="http://schemas.openxmlformats.org/officeDocument/2006/relationships/slide" Target="slides/slide9.xml" Id="rId10" /><Relationship Type="http://schemas.openxmlformats.org/officeDocument/2006/relationships/tableStyles" Target="tableStyles.xml" Id="rId19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slide" Target="slides/slide13.xml" Id="rId14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599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57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5736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924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0049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294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451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17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857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83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34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90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970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92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46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49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  <p:sldLayoutId id="2147484048" r:id="rId13"/>
    <p:sldLayoutId id="2147484049" r:id="rId14"/>
    <p:sldLayoutId id="2147484050" r:id="rId15"/>
    <p:sldLayoutId id="21474840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@aainajain/abstract-factory-pattern-501273665ec1&#8203;" TargetMode="External"/><Relationship Id="rId2" Type="http://schemas.openxmlformats.org/officeDocument/2006/relationships/hyperlink" Target="https://refactoring.guru/design-patterns/abstract-facto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eeksforgeeks.org/abstract-factory-pattern/" TargetMode="External"/><Relationship Id="rId5" Type="http://schemas.openxmlformats.org/officeDocument/2006/relationships/hyperlink" Target="https://codeburst.io/design-patterns-learning-abstract-factory-method-through-real-life-examples-9d0cc99ef0e8" TargetMode="External"/><Relationship Id="rId4" Type="http://schemas.openxmlformats.org/officeDocument/2006/relationships/hyperlink" Target="https://en.wikipedia.org/wiki/Abstract_factory_patter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 descr="Abstract Factory - Refactoring and Design Patterns">
            <a:extLst>
              <a:ext uri="{FF2B5EF4-FFF2-40B4-BE49-F238E27FC236}">
                <a16:creationId xmlns:a16="http://schemas.microsoft.com/office/drawing/2014/main" id="{7E0D0A32-0686-6A4A-7E0C-BE4F73E8C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465" y="2620858"/>
            <a:ext cx="4793605" cy="300349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38201" y="596644"/>
            <a:ext cx="6016888" cy="343560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sk-SK" sz="7200" err="1">
                <a:latin typeface="Aharoni"/>
                <a:cs typeface="Angsana New"/>
              </a:rPr>
              <a:t>Abstract</a:t>
            </a:r>
            <a:r>
              <a:rPr lang="sk-SK" dirty="0">
                <a:latin typeface="Aharoni"/>
                <a:cs typeface="Angsana New"/>
              </a:rPr>
              <a:t> </a:t>
            </a:r>
            <a:r>
              <a:rPr lang="sk-SK" err="1">
                <a:latin typeface="Aharoni"/>
                <a:cs typeface="Angsana New"/>
              </a:rPr>
              <a:t>Factory</a:t>
            </a:r>
            <a:endParaRPr lang="sk-SK">
              <a:latin typeface="Aharoni"/>
              <a:cs typeface="Angsana New"/>
            </a:endParaRPr>
          </a:p>
        </p:txBody>
      </p:sp>
    </p:spTree>
    <p:extLst>
      <p:ext uri="{BB962C8B-B14F-4D97-AF65-F5344CB8AC3E}">
        <p14:creationId xmlns:p14="http://schemas.microsoft.com/office/powerpoint/2010/main" val="164789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AE9551-D367-EFED-0D45-2A5BDC843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896" y="609600"/>
            <a:ext cx="8596668" cy="1320800"/>
          </a:xfrm>
        </p:spPr>
        <p:txBody>
          <a:bodyPr/>
          <a:lstStyle/>
          <a:p>
            <a:r>
              <a:rPr lang="sk-SK" dirty="0" err="1"/>
              <a:t>Kdy</a:t>
            </a:r>
            <a:r>
              <a:rPr lang="sk-SK" dirty="0"/>
              <a:t> </a:t>
            </a:r>
            <a:r>
              <a:rPr lang="sk-SK" dirty="0" err="1"/>
              <a:t>použít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F37FBB0-E564-7A4C-ACCD-52AE19CCA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896" y="1266220"/>
            <a:ext cx="8944049" cy="217817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ea typeface="+mn-lt"/>
                <a:cs typeface="+mn-lt"/>
              </a:rPr>
              <a:t>Chceme </a:t>
            </a:r>
            <a:r>
              <a:rPr lang="sk-SK" sz="2000" dirty="0" err="1">
                <a:ea typeface="+mn-lt"/>
                <a:cs typeface="+mn-lt"/>
              </a:rPr>
              <a:t>zajistit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konzistenci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mezi</a:t>
            </a:r>
            <a:r>
              <a:rPr lang="sk-SK" sz="2000" dirty="0">
                <a:ea typeface="+mn-lt"/>
                <a:cs typeface="+mn-lt"/>
              </a:rPr>
              <a:t> produkty</a:t>
            </a:r>
            <a:endParaRPr lang="sk-SK" sz="2000"/>
          </a:p>
          <a:p>
            <a:r>
              <a:rPr lang="sk-SK" sz="2000" dirty="0" err="1">
                <a:ea typeface="+mn-lt"/>
                <a:cs typeface="+mn-lt"/>
              </a:rPr>
              <a:t>Potřebujeme</a:t>
            </a:r>
            <a:r>
              <a:rPr lang="sk-SK" sz="2000" dirty="0">
                <a:ea typeface="+mn-lt"/>
                <a:cs typeface="+mn-lt"/>
              </a:rPr>
              <a:t> </a:t>
            </a:r>
            <a:r>
              <a:rPr lang="sk-SK" sz="2000" dirty="0" err="1">
                <a:ea typeface="+mn-lt"/>
                <a:cs typeface="+mn-lt"/>
              </a:rPr>
              <a:t>oddělit</a:t>
            </a:r>
            <a:r>
              <a:rPr lang="sk-SK" sz="2000" dirty="0">
                <a:ea typeface="+mn-lt"/>
                <a:cs typeface="+mn-lt"/>
              </a:rPr>
              <a:t> kód pro </a:t>
            </a:r>
            <a:r>
              <a:rPr lang="sk-SK" sz="2000" dirty="0" err="1">
                <a:ea typeface="+mn-lt"/>
                <a:cs typeface="+mn-lt"/>
              </a:rPr>
              <a:t>vytváření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produktů</a:t>
            </a:r>
            <a:r>
              <a:rPr lang="sk-SK" sz="2000" dirty="0">
                <a:ea typeface="+mn-lt"/>
                <a:cs typeface="+mn-lt"/>
              </a:rPr>
              <a:t> od </a:t>
            </a:r>
            <a:r>
              <a:rPr lang="sk-SK" sz="2000" dirty="0" err="1">
                <a:ea typeface="+mn-lt"/>
                <a:cs typeface="+mn-lt"/>
              </a:rPr>
              <a:t>jejich</a:t>
            </a:r>
            <a:r>
              <a:rPr lang="sk-SK" sz="2000" dirty="0">
                <a:ea typeface="+mn-lt"/>
                <a:cs typeface="+mn-lt"/>
              </a:rPr>
              <a:t> použití</a:t>
            </a:r>
            <a:endParaRPr lang="sk-SK" sz="2000"/>
          </a:p>
          <a:p>
            <a:r>
              <a:rPr lang="sk-SK" sz="2000" dirty="0">
                <a:ea typeface="+mn-lt"/>
                <a:cs typeface="+mn-lt"/>
              </a:rPr>
              <a:t>Plánujeme </a:t>
            </a:r>
            <a:r>
              <a:rPr lang="sk-SK" sz="2000" dirty="0" err="1">
                <a:ea typeface="+mn-lt"/>
                <a:cs typeface="+mn-lt"/>
              </a:rPr>
              <a:t>přidávat</a:t>
            </a:r>
            <a:r>
              <a:rPr lang="sk-SK" sz="2000" dirty="0">
                <a:ea typeface="+mn-lt"/>
                <a:cs typeface="+mn-lt"/>
              </a:rPr>
              <a:t> nové rodiny </a:t>
            </a:r>
            <a:r>
              <a:rPr lang="sk-SK" sz="2000" dirty="0" err="1">
                <a:ea typeface="+mn-lt"/>
                <a:cs typeface="+mn-lt"/>
              </a:rPr>
              <a:t>produktů</a:t>
            </a:r>
            <a:endParaRPr lang="sk-SK" sz="2000" dirty="0"/>
          </a:p>
          <a:p>
            <a:r>
              <a:rPr lang="sk-SK" sz="2000" dirty="0">
                <a:ea typeface="+mn-lt"/>
                <a:cs typeface="+mn-lt"/>
              </a:rPr>
              <a:t>Systém musí </a:t>
            </a:r>
            <a:r>
              <a:rPr lang="sk-SK" sz="2000" dirty="0" err="1">
                <a:ea typeface="+mn-lt"/>
                <a:cs typeface="+mn-lt"/>
              </a:rPr>
              <a:t>být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rozšiřitelný</a:t>
            </a:r>
            <a:r>
              <a:rPr lang="sk-SK" sz="2000" dirty="0">
                <a:ea typeface="+mn-lt"/>
                <a:cs typeface="+mn-lt"/>
              </a:rPr>
              <a:t> a </a:t>
            </a:r>
            <a:r>
              <a:rPr lang="sk-SK" sz="2000" dirty="0" err="1">
                <a:ea typeface="+mn-lt"/>
                <a:cs typeface="+mn-lt"/>
              </a:rPr>
              <a:t>konfigurovatelný</a:t>
            </a:r>
            <a:endParaRPr lang="sk-SK" sz="2000" dirty="0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Chceme </a:t>
            </a:r>
            <a:r>
              <a:rPr lang="sk-SK" sz="2000" dirty="0" err="1">
                <a:ea typeface="+mn-lt"/>
                <a:cs typeface="+mn-lt"/>
              </a:rPr>
              <a:t>usnadnit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testování</a:t>
            </a:r>
            <a:endParaRPr lang="sk-SK" sz="2000" dirty="0"/>
          </a:p>
          <a:p>
            <a:pPr lvl="1">
              <a:buFont typeface="Courier New" charset="2"/>
              <a:buChar char="o"/>
            </a:pPr>
            <a:endParaRPr lang="sk-SK" sz="180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8FB0FB0D-741A-B64B-8683-F087EE8F9354}"/>
              </a:ext>
            </a:extLst>
          </p:cNvPr>
          <p:cNvSpPr txBox="1">
            <a:spLocks/>
          </p:cNvSpPr>
          <p:nvPr/>
        </p:nvSpPr>
        <p:spPr>
          <a:xfrm>
            <a:off x="484453" y="357187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dirty="0" err="1"/>
              <a:t>Kdy</a:t>
            </a:r>
            <a:r>
              <a:rPr lang="sk-SK" dirty="0"/>
              <a:t> </a:t>
            </a:r>
            <a:r>
              <a:rPr lang="sk-SK" dirty="0" err="1"/>
              <a:t>nepoužít</a:t>
            </a:r>
          </a:p>
        </p:txBody>
      </p:sp>
      <p:sp>
        <p:nvSpPr>
          <p:cNvPr id="7" name="Zástupný objekt pre obsah 2">
            <a:extLst>
              <a:ext uri="{FF2B5EF4-FFF2-40B4-BE49-F238E27FC236}">
                <a16:creationId xmlns:a16="http://schemas.microsoft.com/office/drawing/2014/main" id="{7F99C02A-2765-A3D7-7CE9-4FB7E8F57F33}"/>
              </a:ext>
            </a:extLst>
          </p:cNvPr>
          <p:cNvSpPr txBox="1">
            <a:spLocks/>
          </p:cNvSpPr>
          <p:nvPr/>
        </p:nvSpPr>
        <p:spPr>
          <a:xfrm>
            <a:off x="484452" y="4228495"/>
            <a:ext cx="8944049" cy="21781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Rodiny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produktů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se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pravděpodobně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nezmění</a:t>
            </a:r>
            <a:endParaRPr lang="sk-SK" sz="2000">
              <a:solidFill>
                <a:srgbClr val="3C4043"/>
              </a:solidFill>
              <a:ea typeface="+mn-lt"/>
              <a:cs typeface="+mn-lt"/>
            </a:endParaRPr>
          </a:p>
          <a:p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Nezabývá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se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více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rodinami </a:t>
            </a:r>
            <a:r>
              <a:rPr lang="sk-SK" sz="2000" err="1">
                <a:solidFill>
                  <a:srgbClr val="3C4043"/>
                </a:solidFill>
                <a:ea typeface="+mn-lt"/>
                <a:cs typeface="+mn-lt"/>
              </a:rPr>
              <a:t>objektů</a:t>
            </a:r>
            <a:endParaRPr lang="sk-SK" sz="2000" err="1">
              <a:solidFill>
                <a:srgbClr val="404040"/>
              </a:solidFill>
              <a:ea typeface="+mn-lt"/>
              <a:cs typeface="+mn-lt"/>
            </a:endParaRPr>
          </a:p>
          <a:p>
            <a:r>
              <a:rPr lang="sk-SK" sz="2000" dirty="0" err="1">
                <a:solidFill>
                  <a:srgbClr val="3C4043"/>
                </a:solidFill>
                <a:ea typeface="+mn-lt"/>
                <a:cs typeface="+mn-lt"/>
              </a:rPr>
              <a:t>Není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dirty="0" err="1">
                <a:solidFill>
                  <a:srgbClr val="3C4043"/>
                </a:solidFill>
                <a:ea typeface="+mn-lt"/>
                <a:cs typeface="+mn-lt"/>
              </a:rPr>
              <a:t>potřeba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dirty="0" err="1">
                <a:solidFill>
                  <a:srgbClr val="3C4043"/>
                </a:solidFill>
                <a:ea typeface="+mn-lt"/>
                <a:cs typeface="+mn-lt"/>
              </a:rPr>
              <a:t>rozsáhlá</a:t>
            </a:r>
            <a:r>
              <a:rPr lang="sk-SK" sz="2000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sz="2000" dirty="0" err="1">
                <a:solidFill>
                  <a:srgbClr val="3C4043"/>
                </a:solidFill>
                <a:ea typeface="+mn-lt"/>
                <a:cs typeface="+mn-lt"/>
              </a:rPr>
              <a:t>konfigurovatelnost</a:t>
            </a:r>
            <a:endParaRPr lang="sk-SK" sz="2000" dirty="0" err="1">
              <a:solidFill>
                <a:srgbClr val="3C40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813FD0F-7290-3FC7-AB72-999DC2A7F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Použití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9B47E9B-327F-4290-8FD3-A75880AAB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5746"/>
            <a:ext cx="9369873" cy="520796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k-SK" sz="2000" dirty="0">
                <a:ea typeface="+mn-lt"/>
                <a:cs typeface="+mn-lt"/>
              </a:rPr>
              <a:t>Vývoj </a:t>
            </a:r>
            <a:r>
              <a:rPr lang="sk-SK" sz="2000" dirty="0" err="1">
                <a:ea typeface="+mn-lt"/>
                <a:cs typeface="+mn-lt"/>
              </a:rPr>
              <a:t>multiplatformních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aplikací</a:t>
            </a:r>
            <a:endParaRPr lang="sk-SK" sz="2000" dirty="0">
              <a:ea typeface="+mn-lt"/>
              <a:cs typeface="+mn-lt"/>
            </a:endParaRPr>
          </a:p>
          <a:p>
            <a:pPr lvl="1"/>
            <a:r>
              <a:rPr lang="sk-SK" sz="1800" dirty="0">
                <a:ea typeface="+mn-lt"/>
                <a:cs typeface="+mn-lt"/>
              </a:rPr>
              <a:t>UI Komponenty: rozhraní pro </a:t>
            </a:r>
            <a:r>
              <a:rPr lang="sk-SK" sz="1800" err="1">
                <a:ea typeface="+mn-lt"/>
                <a:cs typeface="+mn-lt"/>
              </a:rPr>
              <a:t>vytváření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err="1">
                <a:ea typeface="+mn-lt"/>
                <a:cs typeface="+mn-lt"/>
              </a:rPr>
              <a:t>oken</a:t>
            </a:r>
            <a:r>
              <a:rPr lang="sk-SK" sz="1800" dirty="0">
                <a:ea typeface="+mn-lt"/>
                <a:cs typeface="+mn-lt"/>
              </a:rPr>
              <a:t>, </a:t>
            </a:r>
            <a:r>
              <a:rPr lang="sk-SK" sz="1800" err="1">
                <a:ea typeface="+mn-lt"/>
                <a:cs typeface="+mn-lt"/>
              </a:rPr>
              <a:t>tlačítek</a:t>
            </a:r>
            <a:r>
              <a:rPr lang="sk-SK" sz="1800" dirty="0">
                <a:ea typeface="+mn-lt"/>
                <a:cs typeface="+mn-lt"/>
              </a:rPr>
              <a:t>, textových polí ...</a:t>
            </a:r>
          </a:p>
          <a:p>
            <a:pPr lvl="1"/>
            <a:r>
              <a:rPr lang="sk-SK" sz="1800" dirty="0">
                <a:ea typeface="+mn-lt"/>
                <a:cs typeface="+mn-lt"/>
              </a:rPr>
              <a:t>Databázová </a:t>
            </a:r>
            <a:r>
              <a:rPr lang="sk-SK" sz="1800" dirty="0" err="1">
                <a:ea typeface="+mn-lt"/>
                <a:cs typeface="+mn-lt"/>
              </a:rPr>
              <a:t>připojení</a:t>
            </a:r>
            <a:r>
              <a:rPr lang="sk-SK" sz="1800" dirty="0">
                <a:ea typeface="+mn-lt"/>
                <a:cs typeface="+mn-lt"/>
              </a:rPr>
              <a:t>: rozhraní pro </a:t>
            </a:r>
            <a:r>
              <a:rPr lang="sk-SK" sz="1800" dirty="0" err="1">
                <a:ea typeface="+mn-lt"/>
                <a:cs typeface="+mn-lt"/>
              </a:rPr>
              <a:t>vytváření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připojení</a:t>
            </a:r>
            <a:r>
              <a:rPr lang="sk-SK" sz="1800" dirty="0">
                <a:ea typeface="+mn-lt"/>
                <a:cs typeface="+mn-lt"/>
              </a:rPr>
              <a:t> k </a:t>
            </a:r>
            <a:r>
              <a:rPr lang="sk-SK" sz="1800" dirty="0" err="1">
                <a:ea typeface="+mn-lt"/>
                <a:cs typeface="+mn-lt"/>
              </a:rPr>
              <a:t>databázi</a:t>
            </a:r>
            <a:endParaRPr lang="sk-SK" sz="1800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Hry a softwarové </a:t>
            </a:r>
            <a:r>
              <a:rPr lang="sk-SK" sz="2000" dirty="0" err="1">
                <a:ea typeface="+mn-lt"/>
                <a:cs typeface="+mn-lt"/>
              </a:rPr>
              <a:t>frameworky</a:t>
            </a:r>
            <a:endParaRPr lang="sk-SK" sz="2000" dirty="0">
              <a:ea typeface="+mn-lt"/>
              <a:cs typeface="+mn-lt"/>
            </a:endParaRPr>
          </a:p>
          <a:p>
            <a:pPr lvl="1"/>
            <a:r>
              <a:rPr lang="sk-SK" sz="1800" dirty="0">
                <a:ea typeface="+mn-lt"/>
                <a:cs typeface="+mn-lt"/>
              </a:rPr>
              <a:t>Herní </a:t>
            </a:r>
            <a:r>
              <a:rPr lang="sk-SK" sz="1800" dirty="0" err="1">
                <a:ea typeface="+mn-lt"/>
                <a:cs typeface="+mn-lt"/>
              </a:rPr>
              <a:t>Assety</a:t>
            </a:r>
            <a:r>
              <a:rPr lang="sk-SK" sz="1800" dirty="0">
                <a:ea typeface="+mn-lt"/>
                <a:cs typeface="+mn-lt"/>
              </a:rPr>
              <a:t>: rozhraní pro </a:t>
            </a:r>
            <a:r>
              <a:rPr lang="sk-SK" sz="1800" dirty="0" err="1">
                <a:ea typeface="+mn-lt"/>
                <a:cs typeface="+mn-lt"/>
              </a:rPr>
              <a:t>vytváření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herních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assetů</a:t>
            </a:r>
            <a:r>
              <a:rPr lang="sk-SK" sz="1800" dirty="0">
                <a:ea typeface="+mn-lt"/>
                <a:cs typeface="+mn-lt"/>
              </a:rPr>
              <a:t> (postavy, vozidla, budovy ...)</a:t>
            </a:r>
            <a:endParaRPr lang="sk-SK" sz="1800" dirty="0"/>
          </a:p>
          <a:p>
            <a:pPr lvl="1"/>
            <a:r>
              <a:rPr lang="sk-SK" sz="1800" err="1">
                <a:ea typeface="+mn-lt"/>
                <a:cs typeface="+mn-lt"/>
              </a:rPr>
              <a:t>Frameworky</a:t>
            </a:r>
            <a:r>
              <a:rPr lang="sk-SK" sz="1800" dirty="0">
                <a:ea typeface="+mn-lt"/>
                <a:cs typeface="+mn-lt"/>
              </a:rPr>
              <a:t> pro </a:t>
            </a:r>
            <a:r>
              <a:rPr lang="sk-SK" sz="1800" err="1">
                <a:ea typeface="+mn-lt"/>
                <a:cs typeface="+mn-lt"/>
              </a:rPr>
              <a:t>testování</a:t>
            </a:r>
            <a:endParaRPr lang="sk-SK" sz="1800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Softwarová </a:t>
            </a:r>
            <a:r>
              <a:rPr lang="sk-SK" sz="2000" dirty="0" err="1">
                <a:ea typeface="+mn-lt"/>
                <a:cs typeface="+mn-lt"/>
              </a:rPr>
              <a:t>konfigurace</a:t>
            </a:r>
            <a:r>
              <a:rPr lang="sk-SK" sz="2000" dirty="0">
                <a:ea typeface="+mn-lt"/>
                <a:cs typeface="+mn-lt"/>
              </a:rPr>
              <a:t> a </a:t>
            </a:r>
            <a:r>
              <a:rPr lang="sk-SK" sz="2000" dirty="0" err="1">
                <a:ea typeface="+mn-lt"/>
                <a:cs typeface="+mn-lt"/>
              </a:rPr>
              <a:t>personalizace</a:t>
            </a:r>
            <a:endParaRPr lang="sk-SK" sz="2000" dirty="0"/>
          </a:p>
          <a:p>
            <a:r>
              <a:rPr lang="sk-SK" sz="2000" dirty="0">
                <a:ea typeface="+mn-lt"/>
                <a:cs typeface="+mn-lt"/>
              </a:rPr>
              <a:t>Cloudové a distribuované systémy</a:t>
            </a:r>
            <a:endParaRPr lang="sk-SK" sz="2000" dirty="0"/>
          </a:p>
          <a:p>
            <a:r>
              <a:rPr lang="sk-SK" sz="2000" dirty="0" err="1">
                <a:ea typeface="+mn-lt"/>
                <a:cs typeface="+mn-lt"/>
              </a:rPr>
              <a:t>Pluginové</a:t>
            </a:r>
            <a:r>
              <a:rPr lang="sk-SK" sz="2000" dirty="0">
                <a:ea typeface="+mn-lt"/>
                <a:cs typeface="+mn-lt"/>
              </a:rPr>
              <a:t> systémy a </a:t>
            </a:r>
            <a:r>
              <a:rPr lang="sk-SK" sz="2000" dirty="0" err="1">
                <a:ea typeface="+mn-lt"/>
                <a:cs typeface="+mn-lt"/>
              </a:rPr>
              <a:t>rozšiřitelnost</a:t>
            </a:r>
            <a:endParaRPr lang="sk-SK" sz="2000" dirty="0" err="1"/>
          </a:p>
          <a:p>
            <a:endParaRPr lang="sk-SK" sz="2000" dirty="0">
              <a:ea typeface="+mn-lt"/>
              <a:cs typeface="+mn-lt"/>
            </a:endParaRPr>
          </a:p>
          <a:p>
            <a:pPr marL="0" indent="0">
              <a:buNone/>
            </a:pPr>
            <a:endParaRPr lang="sk-SK" sz="2000" dirty="0"/>
          </a:p>
          <a:p>
            <a:pPr lvl="1"/>
            <a:endParaRPr lang="sk-SK" sz="2000" dirty="0"/>
          </a:p>
          <a:p>
            <a:pPr marL="457200" lvl="1" indent="0">
              <a:buNone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63908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4313E27-C2ED-79C0-4189-95D5766E4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90" y="981870"/>
            <a:ext cx="8596668" cy="38807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dirty="0">
                <a:ea typeface="+mn-lt"/>
                <a:cs typeface="+mn-lt"/>
              </a:rPr>
              <a:t> </a:t>
            </a:r>
            <a:r>
              <a:rPr lang="sk-SK" dirty="0" err="1">
                <a:ea typeface="+mn-lt"/>
                <a:cs typeface="+mn-lt"/>
              </a:rPr>
              <a:t>Factory</a:t>
            </a:r>
            <a:r>
              <a:rPr lang="sk-SK" dirty="0">
                <a:ea typeface="+mn-lt"/>
                <a:cs typeface="+mn-lt"/>
              </a:rPr>
              <a:t> </a:t>
            </a:r>
            <a:r>
              <a:rPr lang="sk-SK" dirty="0" err="1">
                <a:ea typeface="+mn-lt"/>
                <a:cs typeface="+mn-lt"/>
              </a:rPr>
              <a:t>Method</a:t>
            </a:r>
            <a:r>
              <a:rPr lang="sk-SK" dirty="0">
                <a:ea typeface="+mn-lt"/>
                <a:cs typeface="+mn-lt"/>
              </a:rPr>
              <a:t>: </a:t>
            </a:r>
          </a:p>
          <a:p>
            <a:pPr lvl="1">
              <a:buFont typeface="Courier New" charset="2"/>
              <a:buChar char="o"/>
            </a:pPr>
            <a:r>
              <a:rPr lang="sk-SK" dirty="0" err="1">
                <a:ea typeface="+mn-lt"/>
                <a:cs typeface="+mn-lt"/>
              </a:rPr>
              <a:t>méně</a:t>
            </a:r>
            <a:r>
              <a:rPr lang="sk-SK" dirty="0">
                <a:ea typeface="+mn-lt"/>
                <a:cs typeface="+mn-lt"/>
              </a:rPr>
              <a:t> komplikovaný</a:t>
            </a:r>
          </a:p>
          <a:p>
            <a:pPr lvl="1">
              <a:buFont typeface="Courier New" charset="2"/>
              <a:buChar char="o"/>
            </a:pPr>
            <a:r>
              <a:rPr lang="sk-SK" dirty="0" err="1">
                <a:ea typeface="+mn-lt"/>
                <a:cs typeface="+mn-lt"/>
              </a:rPr>
              <a:t>může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být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vyvinut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směrem</a:t>
            </a:r>
            <a:r>
              <a:rPr lang="sk-SK" dirty="0">
                <a:ea typeface="+mn-lt"/>
                <a:cs typeface="+mn-lt"/>
              </a:rPr>
              <a:t> k </a:t>
            </a:r>
            <a:r>
              <a:rPr lang="sk-SK" dirty="0" err="1">
                <a:ea typeface="+mn-lt"/>
                <a:cs typeface="+mn-lt"/>
              </a:rPr>
              <a:t>Abstract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Factory</a:t>
            </a:r>
            <a:endParaRPr lang="sk-SK" dirty="0">
              <a:ea typeface="+mn-lt"/>
              <a:cs typeface="+mn-lt"/>
            </a:endParaRPr>
          </a:p>
          <a:p>
            <a:r>
              <a:rPr lang="sk-SK" dirty="0" err="1">
                <a:ea typeface="+mn-lt"/>
                <a:cs typeface="+mn-lt"/>
              </a:rPr>
              <a:t>Builder</a:t>
            </a:r>
            <a:r>
              <a:rPr lang="sk-SK" dirty="0">
                <a:ea typeface="+mn-lt"/>
                <a:cs typeface="+mn-lt"/>
              </a:rPr>
              <a:t>: </a:t>
            </a:r>
          </a:p>
          <a:p>
            <a:pPr lvl="1">
              <a:buFont typeface="Courier New" charset="2"/>
              <a:buChar char="o"/>
            </a:pPr>
            <a:r>
              <a:rPr lang="sk-SK" dirty="0" err="1">
                <a:ea typeface="+mn-lt"/>
                <a:cs typeface="+mn-lt"/>
              </a:rPr>
              <a:t>Builder</a:t>
            </a:r>
            <a:r>
              <a:rPr lang="sk-SK" dirty="0">
                <a:ea typeface="+mn-lt"/>
                <a:cs typeface="+mn-lt"/>
              </a:rPr>
              <a:t> </a:t>
            </a:r>
            <a:r>
              <a:rPr lang="sk-SK" dirty="0" err="1">
                <a:ea typeface="+mn-lt"/>
                <a:cs typeface="+mn-lt"/>
              </a:rPr>
              <a:t>vytváří</a:t>
            </a:r>
            <a:r>
              <a:rPr lang="sk-SK" dirty="0">
                <a:ea typeface="+mn-lt"/>
                <a:cs typeface="+mn-lt"/>
              </a:rPr>
              <a:t> </a:t>
            </a:r>
            <a:r>
              <a:rPr lang="sk-SK" dirty="0" err="1">
                <a:ea typeface="+mn-lt"/>
                <a:cs typeface="+mn-lt"/>
              </a:rPr>
              <a:t>složité</a:t>
            </a:r>
            <a:r>
              <a:rPr lang="sk-SK" dirty="0">
                <a:ea typeface="+mn-lt"/>
                <a:cs typeface="+mn-lt"/>
              </a:rPr>
              <a:t> objekty krok za </a:t>
            </a:r>
            <a:r>
              <a:rPr lang="sk-SK" dirty="0" err="1">
                <a:ea typeface="+mn-lt"/>
                <a:cs typeface="+mn-lt"/>
              </a:rPr>
              <a:t>krokem</a:t>
            </a:r>
            <a:endParaRPr lang="sk-SK">
              <a:ea typeface="+mn-lt"/>
              <a:cs typeface="+mn-lt"/>
            </a:endParaRPr>
          </a:p>
          <a:p>
            <a:pPr lvl="1">
              <a:buFont typeface="Courier New" charset="2"/>
              <a:buChar char="o"/>
            </a:pPr>
            <a:r>
              <a:rPr lang="sk-SK" dirty="0" err="1">
                <a:ea typeface="+mn-lt"/>
                <a:cs typeface="+mn-lt"/>
              </a:rPr>
              <a:t>Možnost</a:t>
            </a:r>
            <a:r>
              <a:rPr lang="sk-SK" dirty="0">
                <a:ea typeface="+mn-lt"/>
                <a:cs typeface="+mn-lt"/>
              </a:rPr>
              <a:t> použití spolu s </a:t>
            </a:r>
            <a:r>
              <a:rPr lang="sk-SK" dirty="0" err="1">
                <a:ea typeface="+mn-lt"/>
                <a:cs typeface="+mn-lt"/>
              </a:rPr>
              <a:t>Bridge</a:t>
            </a:r>
            <a:endParaRPr lang="sk-SK">
              <a:ea typeface="+mn-lt"/>
              <a:cs typeface="+mn-lt"/>
            </a:endParaRPr>
          </a:p>
          <a:p>
            <a:r>
              <a:rPr lang="sk-SK" err="1">
                <a:ea typeface="+mn-lt"/>
                <a:cs typeface="+mn-lt"/>
              </a:rPr>
              <a:t>Facade</a:t>
            </a:r>
            <a:r>
              <a:rPr lang="sk-SK" dirty="0">
                <a:ea typeface="+mn-lt"/>
                <a:cs typeface="+mn-lt"/>
              </a:rPr>
              <a:t>: </a:t>
            </a:r>
          </a:p>
          <a:p>
            <a:pPr lvl="1">
              <a:buFont typeface="Courier New" charset="2"/>
              <a:buChar char="o"/>
            </a:pPr>
            <a:r>
              <a:rPr lang="sk-SK" dirty="0" err="1">
                <a:ea typeface="+mn-lt"/>
                <a:cs typeface="+mn-lt"/>
              </a:rPr>
              <a:t>Abstract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Factory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jako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alternativa</a:t>
            </a:r>
            <a:r>
              <a:rPr lang="sk-SK" dirty="0">
                <a:ea typeface="+mn-lt"/>
                <a:cs typeface="+mn-lt"/>
              </a:rPr>
              <a:t> k </a:t>
            </a:r>
            <a:r>
              <a:rPr lang="sk-SK" dirty="0" err="1">
                <a:ea typeface="+mn-lt"/>
                <a:cs typeface="+mn-lt"/>
              </a:rPr>
              <a:t>Facade</a:t>
            </a:r>
            <a:r>
              <a:rPr lang="sk-SK" dirty="0">
                <a:ea typeface="+mn-lt"/>
                <a:cs typeface="+mn-lt"/>
              </a:rPr>
              <a:t>, </a:t>
            </a:r>
            <a:r>
              <a:rPr lang="sk-SK" dirty="0" err="1">
                <a:ea typeface="+mn-lt"/>
                <a:cs typeface="+mn-lt"/>
              </a:rPr>
              <a:t>ne</a:t>
            </a:r>
            <a:r>
              <a:rPr lang="sk-SK" dirty="0">
                <a:ea typeface="+mn-lt"/>
                <a:cs typeface="+mn-lt"/>
              </a:rPr>
              <a:t> vždy</a:t>
            </a:r>
          </a:p>
          <a:p>
            <a:r>
              <a:rPr lang="sk-SK" dirty="0" err="1">
                <a:ea typeface="+mn-lt"/>
                <a:cs typeface="+mn-lt"/>
              </a:rPr>
              <a:t>Singleton</a:t>
            </a:r>
            <a:r>
              <a:rPr lang="sk-SK" dirty="0">
                <a:ea typeface="+mn-lt"/>
                <a:cs typeface="+mn-lt"/>
              </a:rPr>
              <a:t>: </a:t>
            </a:r>
          </a:p>
          <a:p>
            <a:pPr lvl="1">
              <a:buFont typeface="Courier New" charset="2"/>
              <a:buChar char="o"/>
            </a:pPr>
            <a:r>
              <a:rPr lang="sk-SK" dirty="0">
                <a:ea typeface="+mn-lt"/>
                <a:cs typeface="+mn-lt"/>
              </a:rPr>
              <a:t>jediná </a:t>
            </a:r>
            <a:r>
              <a:rPr lang="sk-SK" dirty="0" err="1">
                <a:ea typeface="+mn-lt"/>
                <a:cs typeface="+mn-lt"/>
              </a:rPr>
              <a:t>instance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třídy</a:t>
            </a:r>
            <a:endParaRPr lang="sk-SK">
              <a:ea typeface="+mn-lt"/>
              <a:cs typeface="+mn-lt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2630C24-7923-A1A6-1D8A-5DACF4DFA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75" y="264319"/>
            <a:ext cx="8596668" cy="1320800"/>
          </a:xfrm>
        </p:spPr>
        <p:txBody>
          <a:bodyPr/>
          <a:lstStyle/>
          <a:p>
            <a:r>
              <a:rPr lang="sk-SK" dirty="0" err="1"/>
              <a:t>Související</a:t>
            </a:r>
            <a:r>
              <a:rPr lang="sk-SK" dirty="0"/>
              <a:t> návrhové vzory</a:t>
            </a:r>
          </a:p>
        </p:txBody>
      </p:sp>
      <p:pic>
        <p:nvPicPr>
          <p:cNvPr id="8" name="Obrázok 7" descr="Obrázok, na ktorom je text, diagram, písmo, rad&#10;&#10;Automaticky generovaný popis">
            <a:extLst>
              <a:ext uri="{FF2B5EF4-FFF2-40B4-BE49-F238E27FC236}">
                <a16:creationId xmlns:a16="http://schemas.microsoft.com/office/drawing/2014/main" id="{326BDBCF-41D2-4330-3C3C-2DDED642F1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42" r="3613" b="2347"/>
          <a:stretch/>
        </p:blipFill>
        <p:spPr>
          <a:xfrm>
            <a:off x="3517106" y="4288631"/>
            <a:ext cx="8550918" cy="248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00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839259-A1EA-7935-2B59-5D0FF1416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4051"/>
          </a:xfrm>
        </p:spPr>
        <p:txBody>
          <a:bodyPr/>
          <a:lstStyle/>
          <a:p>
            <a:r>
              <a:rPr lang="sk-SK" dirty="0"/>
              <a:t>Dotazy?</a:t>
            </a:r>
          </a:p>
        </p:txBody>
      </p:sp>
      <p:pic>
        <p:nvPicPr>
          <p:cNvPr id="7" name="Zástupný objekt pre obsah 6" descr="Obrázok, na ktorom je text, animák, kreslený obrázok, kresba&#10;&#10;Automaticky generovaný popis">
            <a:extLst>
              <a:ext uri="{FF2B5EF4-FFF2-40B4-BE49-F238E27FC236}">
                <a16:creationId xmlns:a16="http://schemas.microsoft.com/office/drawing/2014/main" id="{06A70365-0A71-3C28-658F-F6CCD54B1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048" y="1271821"/>
            <a:ext cx="8863852" cy="4426323"/>
          </a:xfrm>
        </p:spPr>
      </p:pic>
    </p:spTree>
    <p:extLst>
      <p:ext uri="{BB962C8B-B14F-4D97-AF65-F5344CB8AC3E}">
        <p14:creationId xmlns:p14="http://schemas.microsoft.com/office/powerpoint/2010/main" val="414794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7C1DA7-B43B-87DE-F20E-E8E80B982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81037"/>
            <a:ext cx="8596668" cy="642144"/>
          </a:xfrm>
        </p:spPr>
        <p:txBody>
          <a:bodyPr/>
          <a:lstStyle/>
          <a:p>
            <a:r>
              <a:rPr lang="sk-SK" dirty="0"/>
              <a:t>Zdroje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490C5DB-7A91-8C0C-1444-47302F4BA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641491" cy="42729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dirty="0" err="1"/>
              <a:t>The</a:t>
            </a:r>
            <a:r>
              <a:rPr lang="sk-SK" dirty="0"/>
              <a:t> Gang of </a:t>
            </a:r>
            <a:r>
              <a:rPr lang="sk-SK" dirty="0" err="1"/>
              <a:t>Four</a:t>
            </a:r>
            <a:r>
              <a:rPr lang="sk-SK" dirty="0"/>
              <a:t> (</a:t>
            </a:r>
            <a:r>
              <a:rPr lang="sk-SK" dirty="0" err="1"/>
              <a:t>GoF</a:t>
            </a:r>
            <a:r>
              <a:rPr lang="sk-SK" dirty="0"/>
              <a:t>)</a:t>
            </a:r>
          </a:p>
          <a:p>
            <a:r>
              <a:rPr lang="sk-SK" dirty="0">
                <a:ea typeface="+mn-lt"/>
                <a:cs typeface="+mn-lt"/>
              </a:rPr>
              <a:t>Minuloroční </a:t>
            </a:r>
            <a:r>
              <a:rPr lang="sk-SK" dirty="0" err="1">
                <a:ea typeface="+mn-lt"/>
                <a:cs typeface="+mn-lt"/>
              </a:rPr>
              <a:t>verze</a:t>
            </a:r>
            <a:r>
              <a:rPr lang="sk-SK" dirty="0">
                <a:ea typeface="+mn-lt"/>
                <a:cs typeface="+mn-lt"/>
              </a:rPr>
              <a:t> prezentácie</a:t>
            </a:r>
            <a:endParaRPr lang="sk-SK" dirty="0"/>
          </a:p>
          <a:p>
            <a:r>
              <a:rPr lang="sk-SK" dirty="0" err="1">
                <a:ea typeface="+mn-lt"/>
                <a:cs typeface="+mn-lt"/>
              </a:rPr>
              <a:t>Refactoring</a:t>
            </a:r>
            <a:r>
              <a:rPr lang="sk-SK" dirty="0">
                <a:ea typeface="+mn-lt"/>
                <a:cs typeface="+mn-lt"/>
              </a:rPr>
              <a:t> Guru </a:t>
            </a:r>
            <a:r>
              <a:rPr lang="sk-SK" dirty="0">
                <a:ea typeface="+mn-lt"/>
                <a:cs typeface="+mn-lt"/>
                <a:hlinkClick r:id="rId2"/>
              </a:rPr>
              <a:t>https://refactoring.guru/design-patterns/abstract-factory</a:t>
            </a:r>
            <a:r>
              <a:rPr lang="sk-SK" dirty="0">
                <a:ea typeface="+mn-lt"/>
                <a:cs typeface="+mn-lt"/>
              </a:rPr>
              <a:t> </a:t>
            </a:r>
            <a:endParaRPr lang="sk-SK" dirty="0"/>
          </a:p>
          <a:p>
            <a:r>
              <a:rPr lang="sk-SK" dirty="0" err="1">
                <a:ea typeface="+mn-lt"/>
                <a:cs typeface="+mn-lt"/>
              </a:rPr>
              <a:t>Medium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>
                <a:ea typeface="+mn-lt"/>
                <a:cs typeface="+mn-lt"/>
                <a:hlinkClick r:id="rId3"/>
              </a:rPr>
              <a:t>https://medium.com/@aainajain/abstract-factory-pattern-501273665ec1</a:t>
            </a:r>
          </a:p>
          <a:p>
            <a:r>
              <a:rPr lang="sk-SK" dirty="0" err="1">
                <a:ea typeface="+mn-lt"/>
                <a:cs typeface="+mn-lt"/>
              </a:rPr>
              <a:t>Wikipedia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>
                <a:ea typeface="+mn-lt"/>
                <a:cs typeface="+mn-lt"/>
                <a:hlinkClick r:id="rId4"/>
              </a:rPr>
              <a:t>https://en.wikipedia.org/wiki/Abstract_factory_pattern</a:t>
            </a:r>
            <a:r>
              <a:rPr lang="sk-SK" dirty="0">
                <a:ea typeface="+mn-lt"/>
                <a:cs typeface="+mn-lt"/>
              </a:rPr>
              <a:t> </a:t>
            </a:r>
            <a:endParaRPr lang="sk-SK"/>
          </a:p>
          <a:p>
            <a:r>
              <a:rPr lang="sk-SK" dirty="0" err="1">
                <a:ea typeface="+mn-lt"/>
                <a:cs typeface="+mn-lt"/>
              </a:rPr>
              <a:t>Codeburst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>
                <a:ea typeface="+mn-lt"/>
                <a:cs typeface="+mn-lt"/>
                <a:hlinkClick r:id="rId5"/>
              </a:rPr>
              <a:t>https://codeburst.io/design-patterns-learning-abstract-factory-method-through-real-life-examples-9d0cc99ef0e8</a:t>
            </a:r>
          </a:p>
          <a:p>
            <a:r>
              <a:rPr lang="sk-SK" dirty="0" err="1">
                <a:ea typeface="+mn-lt"/>
                <a:cs typeface="+mn-lt"/>
              </a:rPr>
              <a:t>Geeksforgeeks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>
                <a:ea typeface="+mn-lt"/>
                <a:cs typeface="+mn-lt"/>
                <a:hlinkClick r:id="rId6"/>
              </a:rPr>
              <a:t>https://www.geeksforgeeks.org/abstract-factory-pattern/</a:t>
            </a:r>
            <a:endParaRPr lang="sk-SK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039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04E05B-6D23-3643-6E31-B074ABBC8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>
                <a:latin typeface="Trebuchet MS"/>
                <a:ea typeface="+mj-lt"/>
                <a:cs typeface="Angsana New"/>
              </a:rPr>
              <a:t>Problém:</a:t>
            </a:r>
            <a:br>
              <a:rPr lang="sk-SK" b="1" dirty="0">
                <a:latin typeface="Trebuchet MS"/>
                <a:cs typeface="Angsana New"/>
              </a:rPr>
            </a:br>
            <a:r>
              <a:rPr lang="sk-SK" b="1" dirty="0">
                <a:solidFill>
                  <a:schemeClr val="tx1"/>
                </a:solidFill>
                <a:latin typeface="Trebuchet MS"/>
                <a:ea typeface="+mj-lt"/>
                <a:cs typeface="Angsana New"/>
              </a:rPr>
              <a:t>Tvorba simulátoru obchodu s </a:t>
            </a:r>
            <a:r>
              <a:rPr lang="sk-SK" b="1" err="1">
                <a:solidFill>
                  <a:schemeClr val="tx1"/>
                </a:solidFill>
                <a:latin typeface="Trebuchet MS"/>
                <a:ea typeface="+mj-lt"/>
                <a:cs typeface="Angsana New"/>
              </a:rPr>
              <a:t>nábytkem</a:t>
            </a:r>
            <a:r>
              <a:rPr lang="sk-SK" b="1" dirty="0">
                <a:latin typeface="Trebuchet MS"/>
                <a:cs typeface="Angsana New"/>
              </a:rPr>
              <a:t> </a:t>
            </a:r>
            <a:br>
              <a:rPr lang="sk-SK" b="1" dirty="0">
                <a:latin typeface="Trebuchet MS"/>
                <a:cs typeface="Angsana New"/>
              </a:rPr>
            </a:br>
            <a:endParaRPr lang="sk-SK" b="1" dirty="0">
              <a:latin typeface="Trebuchet MS"/>
              <a:cs typeface="Angsana New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8A0D34B-7623-5722-B94D-E355078B6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81996"/>
            <a:ext cx="4670409" cy="91051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604020202020204" pitchFamily="34" charset="0"/>
              <a:buChar char="q"/>
            </a:pPr>
            <a:r>
              <a:rPr lang="sk-SK" dirty="0">
                <a:ea typeface="+mn-lt"/>
                <a:cs typeface="+mn-lt"/>
              </a:rPr>
              <a:t>Sady </a:t>
            </a:r>
            <a:r>
              <a:rPr lang="sk-SK" dirty="0" err="1">
                <a:ea typeface="+mn-lt"/>
                <a:cs typeface="+mn-lt"/>
              </a:rPr>
              <a:t>souvisejících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produktů</a:t>
            </a:r>
            <a:endParaRPr lang="sk-SK" dirty="0" err="1"/>
          </a:p>
          <a:p>
            <a:pPr>
              <a:buFont typeface="Wingdings" panose="020B0604020202020204" pitchFamily="34" charset="0"/>
              <a:buChar char="q"/>
            </a:pPr>
            <a:r>
              <a:rPr lang="sk-SK" dirty="0" err="1">
                <a:solidFill>
                  <a:srgbClr val="3C4043"/>
                </a:solidFill>
                <a:ea typeface="+mn-lt"/>
                <a:cs typeface="+mn-lt"/>
              </a:rPr>
              <a:t>Několik</a:t>
            </a:r>
            <a:r>
              <a:rPr lang="sk-SK" dirty="0">
                <a:solidFill>
                  <a:srgbClr val="3C4043"/>
                </a:solidFill>
                <a:ea typeface="+mn-lt"/>
                <a:cs typeface="+mn-lt"/>
              </a:rPr>
              <a:t> variant </a:t>
            </a:r>
            <a:r>
              <a:rPr lang="sk-SK" dirty="0" err="1">
                <a:solidFill>
                  <a:srgbClr val="3C4043"/>
                </a:solidFill>
                <a:ea typeface="+mn-lt"/>
                <a:cs typeface="+mn-lt"/>
              </a:rPr>
              <a:t>této</a:t>
            </a:r>
            <a:r>
              <a:rPr lang="sk-SK" dirty="0">
                <a:solidFill>
                  <a:srgbClr val="3C4043"/>
                </a:solidFill>
                <a:ea typeface="+mn-lt"/>
                <a:cs typeface="+mn-lt"/>
              </a:rPr>
              <a:t> rodiny</a:t>
            </a:r>
          </a:p>
          <a:p>
            <a:pPr>
              <a:buFont typeface="Wingdings" panose="020B0604020202020204" pitchFamily="34" charset="0"/>
              <a:buChar char="q"/>
            </a:pPr>
            <a:endParaRPr lang="sk-SK" dirty="0">
              <a:solidFill>
                <a:srgbClr val="404040"/>
              </a:solidFill>
              <a:latin typeface="Trebuchet MS" panose="020B0603020202020204"/>
              <a:cs typeface="Times New Roman"/>
            </a:endParaRPr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50A56356-7C15-1722-197A-B7E1E038A741}"/>
              </a:ext>
            </a:extLst>
          </p:cNvPr>
          <p:cNvGrpSpPr/>
          <p:nvPr/>
        </p:nvGrpSpPr>
        <p:grpSpPr>
          <a:xfrm>
            <a:off x="680757" y="2947429"/>
            <a:ext cx="4953010" cy="2945596"/>
            <a:chOff x="5515395" y="1668556"/>
            <a:chExt cx="5417353" cy="3386127"/>
          </a:xfrm>
        </p:grpSpPr>
        <p:pic>
          <p:nvPicPr>
            <p:cNvPr id="12" name="Obrázok 11" descr="Obsah obrázku šipka">
              <a:extLst>
                <a:ext uri="{FF2B5EF4-FFF2-40B4-BE49-F238E27FC236}">
                  <a16:creationId xmlns:a16="http://schemas.microsoft.com/office/drawing/2014/main" id="{8EEAB5A7-5D1B-1267-102E-88F19D6AD0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4512"/>
            <a:stretch/>
          </p:blipFill>
          <p:spPr>
            <a:xfrm>
              <a:off x="5520998" y="1668556"/>
              <a:ext cx="4953000" cy="548797"/>
            </a:xfrm>
            <a:prstGeom prst="rect">
              <a:avLst/>
            </a:prstGeom>
          </p:spPr>
        </p:pic>
        <p:pic>
          <p:nvPicPr>
            <p:cNvPr id="5" name="Obrázok 4" descr="Obsah obrázku šipka">
              <a:extLst>
                <a:ext uri="{FF2B5EF4-FFF2-40B4-BE49-F238E27FC236}">
                  <a16:creationId xmlns:a16="http://schemas.microsoft.com/office/drawing/2014/main" id="{2E861EA5-092E-77C7-A103-D41396A62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2727" r="-9157"/>
            <a:stretch/>
          </p:blipFill>
          <p:spPr>
            <a:xfrm>
              <a:off x="5515395" y="4088325"/>
              <a:ext cx="5406540" cy="966358"/>
            </a:xfrm>
            <a:prstGeom prst="rect">
              <a:avLst/>
            </a:prstGeom>
          </p:spPr>
        </p:pic>
        <p:pic>
          <p:nvPicPr>
            <p:cNvPr id="6" name="Obrázok 5" descr="Obsah obrázku šipka">
              <a:extLst>
                <a:ext uri="{FF2B5EF4-FFF2-40B4-BE49-F238E27FC236}">
                  <a16:creationId xmlns:a16="http://schemas.microsoft.com/office/drawing/2014/main" id="{B00357EB-E332-6775-B50A-617EF98C2F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0741" r="-3846" b="28619"/>
            <a:stretch/>
          </p:blipFill>
          <p:spPr>
            <a:xfrm>
              <a:off x="5515395" y="2992950"/>
              <a:ext cx="5143512" cy="1085658"/>
            </a:xfrm>
            <a:prstGeom prst="rect">
              <a:avLst/>
            </a:prstGeom>
          </p:spPr>
        </p:pic>
        <p:pic>
          <p:nvPicPr>
            <p:cNvPr id="7" name="Obrázok 6" descr="Obsah obrázku šipka">
              <a:extLst>
                <a:ext uri="{FF2B5EF4-FFF2-40B4-BE49-F238E27FC236}">
                  <a16:creationId xmlns:a16="http://schemas.microsoft.com/office/drawing/2014/main" id="{4754118B-7595-0A1F-5BBF-3F4DB253BD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1" t="15152" r="-9375" b="57912"/>
            <a:stretch/>
          </p:blipFill>
          <p:spPr>
            <a:xfrm>
              <a:off x="5519878" y="2219043"/>
              <a:ext cx="5412870" cy="954424"/>
            </a:xfrm>
            <a:prstGeom prst="rect">
              <a:avLst/>
            </a:prstGeom>
          </p:spPr>
        </p:pic>
      </p:grpSp>
      <p:pic>
        <p:nvPicPr>
          <p:cNvPr id="9" name="Zástupný objekt pre obsah 5" descr="Obrázok, na ktorom je text, animák, čierno-biela, komiks&#10;&#10;Automaticky generovaný popis">
            <a:extLst>
              <a:ext uri="{FF2B5EF4-FFF2-40B4-BE49-F238E27FC236}">
                <a16:creationId xmlns:a16="http://schemas.microsoft.com/office/drawing/2014/main" id="{2093A8A4-3DDB-B370-6D4D-10B440F00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713" y="2275449"/>
            <a:ext cx="6041767" cy="302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15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objekt pre obsah 8" descr="Obrázok, na ktorom je text, písmo, animák, dizajn&#10;&#10;Automaticky generovaný popis">
            <a:extLst>
              <a:ext uri="{FF2B5EF4-FFF2-40B4-BE49-F238E27FC236}">
                <a16:creationId xmlns:a16="http://schemas.microsoft.com/office/drawing/2014/main" id="{8B74BBCF-F615-DDFA-110A-DDCBAFC54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952" r="18990"/>
          <a:stretch/>
        </p:blipFill>
        <p:spPr>
          <a:xfrm>
            <a:off x="382659" y="1528524"/>
            <a:ext cx="3031035" cy="3305735"/>
          </a:xfrm>
        </p:spPr>
      </p:pic>
      <p:pic>
        <p:nvPicPr>
          <p:cNvPr id="10" name="Obrázok 9" descr="Obrázok, na ktorom je text, snímka obrazovky, čierno-biela&#10;&#10;Automaticky generovaný popis">
            <a:extLst>
              <a:ext uri="{FF2B5EF4-FFF2-40B4-BE49-F238E27FC236}">
                <a16:creationId xmlns:a16="http://schemas.microsoft.com/office/drawing/2014/main" id="{3D11ADBE-B2B2-3F27-CA68-D863BC692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550" y="1431174"/>
            <a:ext cx="6813176" cy="3406588"/>
          </a:xfrm>
          <a:prstGeom prst="rect">
            <a:avLst/>
          </a:prstGeom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CB5A413A-2C4A-DBA8-9A24-3AA539DBA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sk-SK" b="1" err="1">
                <a:latin typeface="Trebuchet MS"/>
                <a:cs typeface="Angsana New"/>
              </a:rPr>
              <a:t>Řešení</a:t>
            </a:r>
            <a:br>
              <a:rPr lang="sk-SK" dirty="0">
                <a:latin typeface="Aharoni"/>
                <a:cs typeface="Angsana New"/>
              </a:rPr>
            </a:br>
            <a:r>
              <a:rPr lang="sk-SK" dirty="0">
                <a:latin typeface="Aharoni"/>
                <a:cs typeface="Angsana New"/>
              </a:rPr>
              <a:t> </a:t>
            </a:r>
            <a:br>
              <a:rPr lang="sk-SK" dirty="0">
                <a:latin typeface="Aharoni"/>
                <a:cs typeface="Angsana New"/>
              </a:rPr>
            </a:br>
            <a:endParaRPr lang="sk-SK" dirty="0">
              <a:latin typeface="Aharoni"/>
              <a:cs typeface="Angsana New"/>
            </a:endParaRPr>
          </a:p>
        </p:txBody>
      </p:sp>
    </p:spTree>
    <p:extLst>
      <p:ext uri="{BB962C8B-B14F-4D97-AF65-F5344CB8AC3E}">
        <p14:creationId xmlns:p14="http://schemas.microsoft.com/office/powerpoint/2010/main" val="203738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 descr="Obrázok, na ktorom je text, snímka obrazovky, písmo&#10;&#10;Automaticky generovaný popis">
            <a:extLst>
              <a:ext uri="{FF2B5EF4-FFF2-40B4-BE49-F238E27FC236}">
                <a16:creationId xmlns:a16="http://schemas.microsoft.com/office/drawing/2014/main" id="{05729C36-8275-CF6F-48D5-340EE4A31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022" y="1274668"/>
            <a:ext cx="7944970" cy="4964205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B0FCD103-775C-CC71-33AC-31A5DAB2B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sk-SK" b="1" dirty="0" err="1">
                <a:latin typeface="Trebuchet MS"/>
                <a:cs typeface="Angsana New"/>
              </a:rPr>
              <a:t>Obecně</a:t>
            </a:r>
            <a:br>
              <a:rPr lang="sk-SK" b="1" dirty="0">
                <a:latin typeface="Trebuchet MS"/>
                <a:cs typeface="Angsana New"/>
              </a:rPr>
            </a:br>
            <a:r>
              <a:rPr lang="sk-SK" b="1" dirty="0">
                <a:latin typeface="Trebuchet MS"/>
                <a:cs typeface="Angsana New"/>
              </a:rPr>
              <a:t> </a:t>
            </a:r>
            <a:br>
              <a:rPr lang="sk-SK" b="1" dirty="0">
                <a:latin typeface="Trebuchet MS"/>
                <a:cs typeface="Angsana New"/>
              </a:rPr>
            </a:br>
            <a:endParaRPr lang="sk-SK" b="1" dirty="0">
              <a:latin typeface="Trebuchet MS"/>
              <a:cs typeface="Angsana New"/>
            </a:endParaRPr>
          </a:p>
        </p:txBody>
      </p:sp>
    </p:spTree>
    <p:extLst>
      <p:ext uri="{BB962C8B-B14F-4D97-AF65-F5344CB8AC3E}">
        <p14:creationId xmlns:p14="http://schemas.microsoft.com/office/powerpoint/2010/main" val="344978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8C7A8D-3245-6849-0BD1-A4928B1A9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40" y="145256"/>
            <a:ext cx="8596668" cy="1320800"/>
          </a:xfrm>
        </p:spPr>
        <p:txBody>
          <a:bodyPr/>
          <a:lstStyle/>
          <a:p>
            <a:r>
              <a:rPr lang="sk-SK" dirty="0" err="1"/>
              <a:t>Příklad</a:t>
            </a:r>
          </a:p>
        </p:txBody>
      </p:sp>
      <p:pic>
        <p:nvPicPr>
          <p:cNvPr id="4" name="Zástupný objekt pre obsah 3" descr="The class diagram for the Abstract Factory pattern example">
            <a:extLst>
              <a:ext uri="{FF2B5EF4-FFF2-40B4-BE49-F238E27FC236}">
                <a16:creationId xmlns:a16="http://schemas.microsoft.com/office/drawing/2014/main" id="{AF1776E2-38F9-CBFE-4A73-06E412B8E7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687" y="899226"/>
            <a:ext cx="7918323" cy="5573525"/>
          </a:xfrm>
        </p:spPr>
      </p:pic>
    </p:spTree>
    <p:extLst>
      <p:ext uri="{BB962C8B-B14F-4D97-AF65-F5344CB8AC3E}">
        <p14:creationId xmlns:p14="http://schemas.microsoft.com/office/powerpoint/2010/main" val="423790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021977-6D70-57FC-9CA4-35943A6A6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5594614" y="215901"/>
            <a:ext cx="6763106" cy="107949"/>
          </a:xfrm>
        </p:spPr>
        <p:txBody>
          <a:bodyPr>
            <a:normAutofit fontScale="90000"/>
          </a:bodyPr>
          <a:lstStyle/>
          <a:p>
            <a:endParaRPr lang="sk-SK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A1FC93AC-244A-425E-9D75-3EE273ADFCC4}"/>
              </a:ext>
            </a:extLst>
          </p:cNvPr>
          <p:cNvSpPr txBox="1">
            <a:spLocks/>
          </p:cNvSpPr>
          <p:nvPr/>
        </p:nvSpPr>
        <p:spPr>
          <a:xfrm>
            <a:off x="117740" y="145256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k-SK" dirty="0" err="1"/>
              <a:t>Příklad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2508CF79-CD12-26D4-B431-791838F4C61B}"/>
              </a:ext>
            </a:extLst>
          </p:cNvPr>
          <p:cNvSpPr txBox="1"/>
          <p:nvPr/>
        </p:nvSpPr>
        <p:spPr>
          <a:xfrm>
            <a:off x="333593" y="1188196"/>
            <a:ext cx="4278760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sk-SK" dirty="0">
              <a:latin typeface="Consolas"/>
            </a:endParaRPr>
          </a:p>
          <a:p>
            <a:r>
              <a:rPr lang="sk-SK" b="1" err="1">
                <a:latin typeface="Consolas"/>
              </a:rPr>
              <a:t>public</a:t>
            </a:r>
            <a:r>
              <a:rPr lang="sk-SK" b="1" dirty="0">
                <a:latin typeface="Consolas"/>
              </a:rPr>
              <a:t> interface </a:t>
            </a:r>
            <a:r>
              <a:rPr lang="sk-SK" b="1" err="1">
                <a:solidFill>
                  <a:srgbClr val="C00000"/>
                </a:solidFill>
                <a:latin typeface="Consolas"/>
              </a:rPr>
              <a:t>IGUIFactory</a:t>
            </a:r>
            <a:r>
              <a:rPr lang="sk-SK" b="1" dirty="0">
                <a:latin typeface="Consolas"/>
              </a:rPr>
              <a:t> {</a:t>
            </a:r>
            <a:endParaRPr lang="sk-SK">
              <a:latin typeface="Consolas"/>
            </a:endParaRPr>
          </a:p>
          <a:p>
            <a:r>
              <a:rPr lang="sk-SK" b="1" dirty="0">
                <a:latin typeface="Consolas"/>
              </a:rPr>
              <a:t>    </a:t>
            </a:r>
            <a:r>
              <a:rPr lang="sk-SK" dirty="0" err="1">
                <a:latin typeface="Consolas"/>
              </a:rPr>
              <a:t>IButton</a:t>
            </a:r>
            <a:r>
              <a:rPr lang="sk-SK" b="1" dirty="0">
                <a:latin typeface="Consolas"/>
              </a:rPr>
              <a:t> </a:t>
            </a:r>
            <a:r>
              <a:rPr lang="sk-SK" b="1" dirty="0" err="1">
                <a:latin typeface="Consolas"/>
              </a:rPr>
              <a:t>CreateButton</a:t>
            </a:r>
            <a:r>
              <a:rPr lang="sk-SK" b="1" dirty="0">
                <a:latin typeface="Consolas"/>
              </a:rPr>
              <a:t>();</a:t>
            </a:r>
            <a:endParaRPr lang="sk-SK">
              <a:latin typeface="Consolas"/>
            </a:endParaRPr>
          </a:p>
          <a:p>
            <a:r>
              <a:rPr lang="sk-SK" b="1" dirty="0">
                <a:latin typeface="Consolas"/>
              </a:rPr>
              <a:t>    </a:t>
            </a:r>
            <a:r>
              <a:rPr lang="sk-SK" dirty="0" err="1">
                <a:latin typeface="Consolas"/>
              </a:rPr>
              <a:t>ICheckbox</a:t>
            </a:r>
            <a:r>
              <a:rPr lang="sk-SK" b="1" dirty="0">
                <a:latin typeface="Consolas"/>
              </a:rPr>
              <a:t> </a:t>
            </a:r>
            <a:r>
              <a:rPr lang="sk-SK" b="1" dirty="0" err="1">
                <a:latin typeface="Consolas"/>
              </a:rPr>
              <a:t>CreateCheckbox</a:t>
            </a:r>
            <a:r>
              <a:rPr lang="sk-SK" b="1" dirty="0">
                <a:latin typeface="Consolas"/>
              </a:rPr>
              <a:t>();</a:t>
            </a:r>
            <a:endParaRPr lang="sk-SK">
              <a:latin typeface="Consolas"/>
            </a:endParaRPr>
          </a:p>
          <a:p>
            <a:r>
              <a:rPr lang="sk-SK" b="1" dirty="0">
                <a:latin typeface="Consolas"/>
              </a:rPr>
              <a:t>}</a:t>
            </a:r>
            <a:endParaRPr lang="sk-SK">
              <a:latin typeface="Consolas"/>
            </a:endParaRPr>
          </a:p>
          <a:p>
            <a:endParaRPr lang="sk-SK" dirty="0">
              <a:latin typeface="Consolas"/>
            </a:endParaRPr>
          </a:p>
          <a:p>
            <a:r>
              <a:rPr lang="sk-SK" b="1" err="1">
                <a:latin typeface="Consolas"/>
              </a:rPr>
              <a:t>public</a:t>
            </a:r>
            <a:r>
              <a:rPr lang="sk-SK" b="1" dirty="0">
                <a:latin typeface="Consolas"/>
              </a:rPr>
              <a:t> interface </a:t>
            </a:r>
            <a:r>
              <a:rPr lang="sk-SK" b="1" err="1">
                <a:solidFill>
                  <a:srgbClr val="C00000"/>
                </a:solidFill>
                <a:latin typeface="Consolas"/>
              </a:rPr>
              <a:t>IButton</a:t>
            </a:r>
            <a:r>
              <a:rPr lang="sk-SK" b="1" dirty="0">
                <a:latin typeface="Consolas"/>
              </a:rPr>
              <a:t> {</a:t>
            </a:r>
            <a:endParaRPr lang="sk-SK" dirty="0">
              <a:latin typeface="Consolas"/>
            </a:endParaRPr>
          </a:p>
          <a:p>
            <a:r>
              <a:rPr lang="sk-SK" b="1" dirty="0">
                <a:latin typeface="Consolas"/>
              </a:rPr>
              <a:t>    </a:t>
            </a:r>
            <a:r>
              <a:rPr lang="sk-SK" err="1">
                <a:latin typeface="Consolas"/>
              </a:rPr>
              <a:t>void</a:t>
            </a:r>
            <a:r>
              <a:rPr lang="sk-SK" b="1" dirty="0">
                <a:latin typeface="Consolas"/>
              </a:rPr>
              <a:t> </a:t>
            </a:r>
            <a:r>
              <a:rPr lang="sk-SK" b="1" err="1">
                <a:solidFill>
                  <a:srgbClr val="FF0000"/>
                </a:solidFill>
                <a:latin typeface="Consolas"/>
              </a:rPr>
              <a:t>Paint</a:t>
            </a:r>
            <a:r>
              <a:rPr lang="sk-SK" b="1" dirty="0">
                <a:latin typeface="Consolas"/>
              </a:rPr>
              <a:t>();</a:t>
            </a:r>
            <a:endParaRPr lang="sk-SK" dirty="0">
              <a:latin typeface="Consolas"/>
            </a:endParaRPr>
          </a:p>
          <a:p>
            <a:r>
              <a:rPr lang="sk-SK" b="1" dirty="0">
                <a:latin typeface="Consolas"/>
              </a:rPr>
              <a:t>}</a:t>
            </a:r>
            <a:endParaRPr lang="sk-SK" dirty="0">
              <a:latin typeface="Consolas"/>
            </a:endParaRPr>
          </a:p>
          <a:p>
            <a:endParaRPr lang="sk-SK" dirty="0">
              <a:latin typeface="Consolas"/>
            </a:endParaRPr>
          </a:p>
          <a:p>
            <a:endParaRPr lang="sk-SK" dirty="0">
              <a:latin typeface="Consolas"/>
            </a:endParaRPr>
          </a:p>
          <a:p>
            <a:r>
              <a:rPr lang="sk-SK" b="1" err="1">
                <a:latin typeface="Consolas"/>
              </a:rPr>
              <a:t>public</a:t>
            </a:r>
            <a:r>
              <a:rPr lang="sk-SK" b="1" dirty="0">
                <a:latin typeface="Consolas"/>
              </a:rPr>
              <a:t> interface </a:t>
            </a:r>
            <a:r>
              <a:rPr lang="sk-SK" b="1" err="1">
                <a:solidFill>
                  <a:srgbClr val="C00000"/>
                </a:solidFill>
                <a:latin typeface="Consolas"/>
              </a:rPr>
              <a:t>ICheckbox</a:t>
            </a:r>
            <a:r>
              <a:rPr lang="sk-SK" b="1" dirty="0">
                <a:latin typeface="Consolas"/>
              </a:rPr>
              <a:t> {</a:t>
            </a:r>
            <a:endParaRPr lang="sk-SK" dirty="0">
              <a:latin typeface="Consolas"/>
            </a:endParaRPr>
          </a:p>
          <a:p>
            <a:r>
              <a:rPr lang="sk-SK" b="1" dirty="0">
                <a:latin typeface="Consolas"/>
              </a:rPr>
              <a:t>    </a:t>
            </a:r>
            <a:r>
              <a:rPr lang="sk-SK" err="1">
                <a:latin typeface="Consolas"/>
              </a:rPr>
              <a:t>void</a:t>
            </a:r>
            <a:r>
              <a:rPr lang="sk-SK" b="1" dirty="0">
                <a:latin typeface="Consolas"/>
              </a:rPr>
              <a:t> </a:t>
            </a:r>
            <a:r>
              <a:rPr lang="sk-SK" b="1" err="1">
                <a:solidFill>
                  <a:srgbClr val="FF0000"/>
                </a:solidFill>
                <a:latin typeface="Consolas"/>
              </a:rPr>
              <a:t>Paint</a:t>
            </a:r>
            <a:r>
              <a:rPr lang="sk-SK" b="1" dirty="0">
                <a:latin typeface="Consolas"/>
              </a:rPr>
              <a:t>();</a:t>
            </a:r>
            <a:endParaRPr lang="sk-SK" dirty="0">
              <a:latin typeface="Consolas"/>
            </a:endParaRPr>
          </a:p>
          <a:p>
            <a:r>
              <a:rPr lang="sk-SK" b="1" dirty="0">
                <a:latin typeface="Consolas"/>
              </a:rPr>
              <a:t>}</a:t>
            </a:r>
            <a:endParaRPr lang="sk-SK" dirty="0">
              <a:latin typeface="Consolas"/>
            </a:endParaRPr>
          </a:p>
          <a:p>
            <a:endParaRPr lang="sk-SK" dirty="0">
              <a:latin typeface="Consolas"/>
            </a:endParaRPr>
          </a:p>
          <a:p>
            <a:endParaRPr lang="sk-SK" dirty="0">
              <a:latin typeface="Consolas"/>
            </a:endParaRPr>
          </a:p>
          <a:p>
            <a:endParaRPr lang="sk-SK" dirty="0"/>
          </a:p>
        </p:txBody>
      </p:sp>
      <p:pic>
        <p:nvPicPr>
          <p:cNvPr id="10" name="Grafický objekt 9" descr="Späť výplň plnou farbou">
            <a:extLst>
              <a:ext uri="{FF2B5EF4-FFF2-40B4-BE49-F238E27FC236}">
                <a16:creationId xmlns:a16="http://schemas.microsoft.com/office/drawing/2014/main" id="{8E3CEB86-C9F9-01B0-570D-BE8824514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02956" y="1519237"/>
            <a:ext cx="914400" cy="914400"/>
          </a:xfrm>
          <a:prstGeom prst="rect">
            <a:avLst/>
          </a:prstGeom>
        </p:spPr>
      </p:pic>
      <p:pic>
        <p:nvPicPr>
          <p:cNvPr id="11" name="Grafický objekt 10" descr="Späť výplň plnou farbou">
            <a:extLst>
              <a:ext uri="{FF2B5EF4-FFF2-40B4-BE49-F238E27FC236}">
                <a16:creationId xmlns:a16="http://schemas.microsoft.com/office/drawing/2014/main" id="{53824857-AB94-5FA3-4001-0243A06D4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20000">
            <a:off x="4686300" y="2840831"/>
            <a:ext cx="914400" cy="914400"/>
          </a:xfrm>
          <a:prstGeom prst="rect">
            <a:avLst/>
          </a:prstGeom>
        </p:spPr>
      </p:pic>
      <p:pic>
        <p:nvPicPr>
          <p:cNvPr id="12" name="Grafický objekt 11" descr="Späť výplň plnou farbou">
            <a:extLst>
              <a:ext uri="{FF2B5EF4-FFF2-40B4-BE49-F238E27FC236}">
                <a16:creationId xmlns:a16="http://schemas.microsoft.com/office/drawing/2014/main" id="{3D405567-0E3E-D9A9-4B53-26E663CAD3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-1800000">
            <a:off x="4686300" y="3698081"/>
            <a:ext cx="914400" cy="914400"/>
          </a:xfrm>
          <a:prstGeom prst="rect">
            <a:avLst/>
          </a:prstGeom>
        </p:spPr>
      </p:pic>
      <p:sp>
        <p:nvSpPr>
          <p:cNvPr id="13" name="BlokTextu 12">
            <a:extLst>
              <a:ext uri="{FF2B5EF4-FFF2-40B4-BE49-F238E27FC236}">
                <a16:creationId xmlns:a16="http://schemas.microsoft.com/office/drawing/2014/main" id="{A417FE62-7C8F-B789-A835-D00EC18D8A55}"/>
              </a:ext>
            </a:extLst>
          </p:cNvPr>
          <p:cNvSpPr txBox="1"/>
          <p:nvPr/>
        </p:nvSpPr>
        <p:spPr>
          <a:xfrm>
            <a:off x="5597387" y="1711940"/>
            <a:ext cx="487961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dirty="0">
                <a:ea typeface="+mn-lt"/>
                <a:cs typeface="+mn-lt"/>
              </a:rPr>
              <a:t>rozhraní </a:t>
            </a:r>
            <a:r>
              <a:rPr lang="sk-SK" dirty="0" err="1">
                <a:ea typeface="+mn-lt"/>
                <a:cs typeface="+mn-lt"/>
              </a:rPr>
              <a:t>GUIFactory</a:t>
            </a:r>
            <a:r>
              <a:rPr lang="sk-SK" dirty="0">
                <a:ea typeface="+mn-lt"/>
                <a:cs typeface="+mn-lt"/>
              </a:rPr>
              <a:t> s </a:t>
            </a:r>
            <a:r>
              <a:rPr lang="sk-SK" dirty="0" err="1">
                <a:ea typeface="+mn-lt"/>
                <a:cs typeface="+mn-lt"/>
              </a:rPr>
              <a:t>metodami</a:t>
            </a:r>
            <a:r>
              <a:rPr lang="sk-SK" dirty="0">
                <a:ea typeface="+mn-lt"/>
                <a:cs typeface="+mn-lt"/>
              </a:rPr>
              <a:t> pro </a:t>
            </a:r>
            <a:r>
              <a:rPr lang="sk-SK" dirty="0" err="1">
                <a:ea typeface="+mn-lt"/>
                <a:cs typeface="+mn-lt"/>
              </a:rPr>
              <a:t>vytváření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abstraktních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produktů</a:t>
            </a:r>
            <a:endParaRPr lang="sk-SK" dirty="0" err="1"/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C4EE2910-AC08-E0C7-3B56-9E3C3CA1861A}"/>
              </a:ext>
            </a:extLst>
          </p:cNvPr>
          <p:cNvSpPr txBox="1"/>
          <p:nvPr/>
        </p:nvSpPr>
        <p:spPr>
          <a:xfrm>
            <a:off x="5719387" y="3507195"/>
            <a:ext cx="297728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dirty="0">
                <a:solidFill>
                  <a:srgbClr val="3C4043"/>
                </a:solidFill>
                <a:ea typeface="+mn-lt"/>
                <a:cs typeface="+mn-lt"/>
              </a:rPr>
              <a:t>Každý samostatný produkt by </a:t>
            </a:r>
            <a:r>
              <a:rPr lang="sk-SK" err="1">
                <a:solidFill>
                  <a:srgbClr val="3C4043"/>
                </a:solidFill>
                <a:ea typeface="+mn-lt"/>
                <a:cs typeface="+mn-lt"/>
              </a:rPr>
              <a:t>měl</a:t>
            </a:r>
            <a:r>
              <a:rPr lang="sk-SK" dirty="0">
                <a:solidFill>
                  <a:srgbClr val="3C4043"/>
                </a:solidFill>
                <a:ea typeface="+mn-lt"/>
                <a:cs typeface="+mn-lt"/>
              </a:rPr>
              <a:t> </a:t>
            </a:r>
            <a:r>
              <a:rPr lang="sk-SK" err="1">
                <a:solidFill>
                  <a:srgbClr val="3C4043"/>
                </a:solidFill>
                <a:ea typeface="+mn-lt"/>
                <a:cs typeface="+mn-lt"/>
              </a:rPr>
              <a:t>mít</a:t>
            </a:r>
            <a:r>
              <a:rPr lang="sk-SK" dirty="0">
                <a:solidFill>
                  <a:srgbClr val="3C4043"/>
                </a:solidFill>
                <a:ea typeface="+mn-lt"/>
                <a:cs typeface="+mn-lt"/>
              </a:rPr>
              <a:t> interface.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0624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kTextu 5">
            <a:extLst>
              <a:ext uri="{FF2B5EF4-FFF2-40B4-BE49-F238E27FC236}">
                <a16:creationId xmlns:a16="http://schemas.microsoft.com/office/drawing/2014/main" id="{1C67FEA2-3A51-C135-DCB8-18C596FA3934}"/>
              </a:ext>
            </a:extLst>
          </p:cNvPr>
          <p:cNvSpPr txBox="1"/>
          <p:nvPr/>
        </p:nvSpPr>
        <p:spPr>
          <a:xfrm>
            <a:off x="177101" y="718013"/>
            <a:ext cx="5191682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latin typeface="Consolas"/>
                <a:ea typeface="+mn-lt"/>
                <a:cs typeface="+mn-lt"/>
              </a:rPr>
              <a:t>class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C00000"/>
                </a:solidFill>
                <a:latin typeface="Consolas"/>
                <a:ea typeface="+mn-lt"/>
                <a:cs typeface="+mn-lt"/>
              </a:rPr>
              <a:t>WinFactory</a:t>
            </a:r>
            <a:r>
              <a:rPr lang="sk-SK" b="1" dirty="0">
                <a:latin typeface="Consolas"/>
                <a:ea typeface="+mn-lt"/>
                <a:cs typeface="+mn-lt"/>
              </a:rPr>
              <a:t> : </a:t>
            </a:r>
            <a:r>
              <a:rPr lang="sk-SK" err="1">
                <a:latin typeface="Consolas"/>
                <a:ea typeface="+mn-lt"/>
                <a:cs typeface="+mn-lt"/>
              </a:rPr>
              <a:t>IGUIFactory</a:t>
            </a:r>
            <a:r>
              <a:rPr lang="sk-SK" b="1" dirty="0">
                <a:latin typeface="Consolas"/>
                <a:ea typeface="+mn-lt"/>
                <a:cs typeface="+mn-lt"/>
              </a:rPr>
              <a:t>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dirty="0" err="1">
                <a:latin typeface="Consolas"/>
                <a:ea typeface="+mn-lt"/>
                <a:cs typeface="+mn-lt"/>
              </a:rPr>
              <a:t>IButton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CreateButton</a:t>
            </a:r>
            <a:r>
              <a:rPr lang="sk-SK" b="1" dirty="0">
                <a:latin typeface="Consolas"/>
                <a:ea typeface="+mn-lt"/>
                <a:cs typeface="+mn-lt"/>
              </a:rPr>
              <a:t>()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</a:t>
            </a:r>
            <a:r>
              <a:rPr lang="sk-SK" b="1" err="1">
                <a:latin typeface="Consolas"/>
                <a:ea typeface="+mn-lt"/>
                <a:cs typeface="+mn-lt"/>
              </a:rPr>
              <a:t>return</a:t>
            </a:r>
            <a:r>
              <a:rPr lang="sk-SK" b="1" dirty="0">
                <a:latin typeface="Consolas"/>
                <a:ea typeface="+mn-lt"/>
                <a:cs typeface="+mn-lt"/>
              </a:rPr>
              <a:t> new </a:t>
            </a:r>
            <a:r>
              <a:rPr lang="sk-SK" b="1" err="1">
                <a:latin typeface="Consolas"/>
                <a:ea typeface="+mn-lt"/>
                <a:cs typeface="+mn-lt"/>
              </a:rPr>
              <a:t>WinButton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endParaRPr lang="sk-SK" b="1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err="1">
                <a:latin typeface="Consolas"/>
                <a:ea typeface="+mn-lt"/>
                <a:cs typeface="+mn-lt"/>
              </a:rPr>
              <a:t>ICheckbox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CreateCheckbox</a:t>
            </a:r>
            <a:r>
              <a:rPr lang="sk-SK" b="1" dirty="0">
                <a:latin typeface="Consolas"/>
                <a:ea typeface="+mn-lt"/>
                <a:cs typeface="+mn-lt"/>
              </a:rPr>
              <a:t>()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return</a:t>
            </a:r>
            <a:r>
              <a:rPr lang="sk-SK" b="1" dirty="0">
                <a:latin typeface="Consolas"/>
                <a:ea typeface="+mn-lt"/>
                <a:cs typeface="+mn-lt"/>
              </a:rPr>
              <a:t> new </a:t>
            </a:r>
            <a:r>
              <a:rPr lang="sk-SK" b="1" dirty="0" err="1">
                <a:latin typeface="Consolas"/>
                <a:ea typeface="+mn-lt"/>
                <a:cs typeface="+mn-lt"/>
              </a:rPr>
              <a:t>WinCheckbox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}</a:t>
            </a:r>
            <a:endParaRPr lang="sk-SK" b="1" dirty="0">
              <a:latin typeface="Consolas"/>
            </a:endParaRPr>
          </a:p>
          <a:p>
            <a:endParaRPr lang="sk-SK" b="1">
              <a:latin typeface="Consolas"/>
            </a:endParaRPr>
          </a:p>
          <a:p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latin typeface="Consolas"/>
                <a:ea typeface="+mn-lt"/>
                <a:cs typeface="+mn-lt"/>
              </a:rPr>
              <a:t>class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C00000"/>
                </a:solidFill>
                <a:latin typeface="Consolas"/>
                <a:ea typeface="+mn-lt"/>
                <a:cs typeface="+mn-lt"/>
              </a:rPr>
              <a:t>MacFactory</a:t>
            </a:r>
            <a:r>
              <a:rPr lang="sk-SK" b="1" dirty="0">
                <a:latin typeface="Consolas"/>
                <a:ea typeface="+mn-lt"/>
                <a:cs typeface="+mn-lt"/>
              </a:rPr>
              <a:t> : </a:t>
            </a:r>
            <a:r>
              <a:rPr lang="sk-SK" err="1">
                <a:latin typeface="Consolas"/>
                <a:ea typeface="+mn-lt"/>
                <a:cs typeface="+mn-lt"/>
              </a:rPr>
              <a:t>IGUIFactory</a:t>
            </a:r>
            <a:r>
              <a:rPr lang="sk-SK" b="1" dirty="0">
                <a:latin typeface="Consolas"/>
                <a:ea typeface="+mn-lt"/>
                <a:cs typeface="+mn-lt"/>
              </a:rPr>
              <a:t>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</a:rPr>
              <a:t>...</a:t>
            </a:r>
          </a:p>
          <a:p>
            <a:r>
              <a:rPr lang="sk-SK" b="1" dirty="0">
                <a:latin typeface="Consolas"/>
                <a:ea typeface="+mn-lt"/>
                <a:cs typeface="+mn-lt"/>
              </a:rPr>
              <a:t>}</a:t>
            </a:r>
            <a:endParaRPr lang="sk-SK" b="1" dirty="0">
              <a:latin typeface="Consolas"/>
            </a:endParaRPr>
          </a:p>
          <a:p>
            <a:pPr algn="l"/>
            <a:endParaRPr lang="sk-SK" b="1" dirty="0">
              <a:latin typeface="Consolas"/>
            </a:endParaRP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7C49A2F8-B66B-ADFB-2F8A-BACF3D5186A8}"/>
              </a:ext>
            </a:extLst>
          </p:cNvPr>
          <p:cNvSpPr txBox="1"/>
          <p:nvPr/>
        </p:nvSpPr>
        <p:spPr>
          <a:xfrm>
            <a:off x="5649638" y="629674"/>
            <a:ext cx="6175272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latin typeface="Consolas"/>
                <a:ea typeface="+mn-lt"/>
                <a:cs typeface="+mn-lt"/>
              </a:rPr>
              <a:t>class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C00000"/>
                </a:solidFill>
                <a:latin typeface="Consolas"/>
                <a:ea typeface="+mn-lt"/>
                <a:cs typeface="+mn-lt"/>
              </a:rPr>
              <a:t>WinButton</a:t>
            </a:r>
            <a:r>
              <a:rPr lang="sk-SK" b="1" dirty="0">
                <a:latin typeface="Consolas"/>
                <a:ea typeface="+mn-lt"/>
                <a:cs typeface="+mn-lt"/>
              </a:rPr>
              <a:t> : </a:t>
            </a:r>
            <a:r>
              <a:rPr lang="sk-SK" err="1">
                <a:latin typeface="Consolas"/>
                <a:ea typeface="+mn-lt"/>
                <a:cs typeface="+mn-lt"/>
              </a:rPr>
              <a:t>IButton</a:t>
            </a:r>
            <a:r>
              <a:rPr lang="sk-SK" b="1" dirty="0">
                <a:latin typeface="Consolas"/>
                <a:ea typeface="+mn-lt"/>
                <a:cs typeface="+mn-lt"/>
              </a:rPr>
              <a:t>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WinButton</a:t>
            </a:r>
            <a:r>
              <a:rPr lang="sk-SK" b="1" dirty="0">
                <a:latin typeface="Consolas"/>
                <a:ea typeface="+mn-lt"/>
                <a:cs typeface="+mn-lt"/>
              </a:rPr>
              <a:t>()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       ...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endParaRPr lang="sk-SK" b="1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err="1">
                <a:latin typeface="Consolas"/>
                <a:ea typeface="+mn-lt"/>
                <a:cs typeface="+mn-lt"/>
              </a:rPr>
              <a:t>void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Paint</a:t>
            </a:r>
            <a:r>
              <a:rPr lang="sk-SK" b="1" dirty="0">
                <a:latin typeface="Consolas"/>
                <a:ea typeface="+mn-lt"/>
                <a:cs typeface="+mn-lt"/>
              </a:rPr>
              <a:t>()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...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}</a:t>
            </a:r>
            <a:endParaRPr lang="sk-SK" b="1" dirty="0">
              <a:latin typeface="Consolas"/>
            </a:endParaRPr>
          </a:p>
          <a:p>
            <a:pPr algn="l"/>
            <a:endParaRPr lang="sk-SK" b="1" dirty="0">
              <a:latin typeface="Consolas"/>
            </a:endParaRPr>
          </a:p>
          <a:p>
            <a:r>
              <a:rPr lang="sk-SK" b="1" dirty="0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latin typeface="Consolas"/>
                <a:ea typeface="+mn-lt"/>
                <a:cs typeface="+mn-lt"/>
              </a:rPr>
              <a:t>class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solidFill>
                  <a:srgbClr val="C00000"/>
                </a:solidFill>
                <a:latin typeface="Consolas"/>
                <a:ea typeface="+mn-lt"/>
                <a:cs typeface="+mn-lt"/>
              </a:rPr>
              <a:t>MacButton</a:t>
            </a:r>
            <a:r>
              <a:rPr lang="sk-SK" b="1" dirty="0">
                <a:latin typeface="Consolas"/>
                <a:ea typeface="+mn-lt"/>
                <a:cs typeface="+mn-lt"/>
              </a:rPr>
              <a:t> : </a:t>
            </a:r>
            <a:r>
              <a:rPr lang="sk-SK" dirty="0" err="1">
                <a:latin typeface="Consolas"/>
                <a:ea typeface="+mn-lt"/>
                <a:cs typeface="+mn-lt"/>
              </a:rPr>
              <a:t>IButton</a:t>
            </a:r>
            <a:r>
              <a:rPr lang="sk-SK" b="1" dirty="0">
                <a:latin typeface="Consolas"/>
                <a:ea typeface="+mn-lt"/>
                <a:cs typeface="+mn-lt"/>
              </a:rPr>
              <a:t>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</a:rPr>
              <a:t>...</a:t>
            </a:r>
          </a:p>
          <a:p>
            <a:r>
              <a:rPr lang="sk-SK" b="1" dirty="0">
                <a:latin typeface="Consolas"/>
              </a:rPr>
              <a:t>}</a:t>
            </a:r>
          </a:p>
          <a:p>
            <a:endParaRPr lang="sk-SK" b="1" dirty="0">
              <a:latin typeface="Consolas"/>
            </a:endParaRPr>
          </a:p>
          <a:p>
            <a:r>
              <a:rPr lang="sk-SK" b="1" dirty="0">
                <a:ea typeface="+mn-lt"/>
                <a:cs typeface="+mn-lt"/>
              </a:rPr>
              <a:t>// </a:t>
            </a:r>
            <a:r>
              <a:rPr lang="sk-SK" b="1" dirty="0" err="1">
                <a:ea typeface="+mn-lt"/>
                <a:cs typeface="+mn-lt"/>
              </a:rPr>
              <a:t>Konkrétní</a:t>
            </a:r>
            <a:r>
              <a:rPr lang="sk-SK" b="1" dirty="0">
                <a:ea typeface="+mn-lt"/>
                <a:cs typeface="+mn-lt"/>
              </a:rPr>
              <a:t> produkt pro Windows </a:t>
            </a:r>
            <a:r>
              <a:rPr lang="sk-SK" b="1" dirty="0" err="1">
                <a:ea typeface="+mn-lt"/>
                <a:cs typeface="+mn-lt"/>
              </a:rPr>
              <a:t>Checkbox</a:t>
            </a:r>
            <a:endParaRPr lang="sk-SK" b="1" dirty="0" err="1"/>
          </a:p>
          <a:p>
            <a:r>
              <a:rPr lang="sk-SK" b="1" dirty="0">
                <a:ea typeface="+mn-lt"/>
                <a:cs typeface="+mn-lt"/>
              </a:rPr>
              <a:t>// </a:t>
            </a:r>
            <a:r>
              <a:rPr lang="sk-SK" b="1" dirty="0" err="1">
                <a:ea typeface="+mn-lt"/>
                <a:cs typeface="+mn-lt"/>
              </a:rPr>
              <a:t>Konkrétní</a:t>
            </a:r>
            <a:r>
              <a:rPr lang="sk-SK" b="1" dirty="0">
                <a:ea typeface="+mn-lt"/>
                <a:cs typeface="+mn-lt"/>
              </a:rPr>
              <a:t> produkt pro Mac </a:t>
            </a:r>
            <a:r>
              <a:rPr lang="sk-SK" b="1" dirty="0" err="1">
                <a:ea typeface="+mn-lt"/>
                <a:cs typeface="+mn-lt"/>
              </a:rPr>
              <a:t>Checkbox</a:t>
            </a:r>
            <a:endParaRPr lang="sk-SK" dirty="0">
              <a:ea typeface="+mn-lt"/>
              <a:cs typeface="+mn-lt"/>
            </a:endParaRPr>
          </a:p>
          <a:p>
            <a:endParaRPr lang="sk-SK" b="1" dirty="0">
              <a:latin typeface="Consolas"/>
            </a:endParaRP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B7DF29B8-0800-7169-C5BB-2275D462C0B3}"/>
              </a:ext>
            </a:extLst>
          </p:cNvPr>
          <p:cNvSpPr txBox="1"/>
          <p:nvPr/>
        </p:nvSpPr>
        <p:spPr>
          <a:xfrm>
            <a:off x="342388" y="4689228"/>
            <a:ext cx="489151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sz="1800" b="1" baseline="0" dirty="0" err="1">
                <a:latin typeface="Trebuchet MS"/>
              </a:rPr>
              <a:t>Konkrétní</a:t>
            </a:r>
            <a:r>
              <a:rPr lang="sk-SK" b="1" dirty="0">
                <a:latin typeface="Trebuchet MS"/>
              </a:rPr>
              <a:t> </a:t>
            </a:r>
            <a:r>
              <a:rPr lang="sk-SK" b="1" dirty="0" err="1">
                <a:latin typeface="Trebuchet MS"/>
              </a:rPr>
              <a:t>továrna</a:t>
            </a:r>
            <a:r>
              <a:rPr lang="sk-SK" b="1" dirty="0">
                <a:latin typeface="Trebuchet MS"/>
              </a:rPr>
              <a:t> pre Windows a MAC </a:t>
            </a:r>
            <a:r>
              <a:rPr lang="sk-SK" b="1" dirty="0" err="1">
                <a:latin typeface="Trebuchet MS"/>
              </a:rPr>
              <a:t>Gui</a:t>
            </a:r>
            <a:r>
              <a:rPr lang="sk-SK" b="1" dirty="0">
                <a:latin typeface="Trebuchet MS"/>
              </a:rPr>
              <a:t> prvky</a:t>
            </a:r>
            <a:endParaRPr lang="sk-SK" dirty="0"/>
          </a:p>
        </p:txBody>
      </p:sp>
      <p:pic>
        <p:nvPicPr>
          <p:cNvPr id="8" name="Grafický objekt 7" descr="Šípka nadol výplň plnou farbou">
            <a:extLst>
              <a:ext uri="{FF2B5EF4-FFF2-40B4-BE49-F238E27FC236}">
                <a16:creationId xmlns:a16="http://schemas.microsoft.com/office/drawing/2014/main" id="{1AEBA0C6-6B9B-4A76-CA51-20A7C54B0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66863" y="4102894"/>
            <a:ext cx="914400" cy="461963"/>
          </a:xfrm>
          <a:prstGeom prst="rect">
            <a:avLst/>
          </a:prstGeom>
        </p:spPr>
      </p:pic>
      <p:sp>
        <p:nvSpPr>
          <p:cNvPr id="10" name="Nadpis 1">
            <a:extLst>
              <a:ext uri="{FF2B5EF4-FFF2-40B4-BE49-F238E27FC236}">
                <a16:creationId xmlns:a16="http://schemas.microsoft.com/office/drawing/2014/main" id="{381AB98F-B4BD-E234-45D4-CC6EA0673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40" y="145256"/>
            <a:ext cx="8596668" cy="1320800"/>
          </a:xfrm>
        </p:spPr>
        <p:txBody>
          <a:bodyPr/>
          <a:lstStyle/>
          <a:p>
            <a:r>
              <a:rPr lang="sk-SK" dirty="0" err="1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149146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kTextu 5">
            <a:extLst>
              <a:ext uri="{FF2B5EF4-FFF2-40B4-BE49-F238E27FC236}">
                <a16:creationId xmlns:a16="http://schemas.microsoft.com/office/drawing/2014/main" id="{C5F21659-3DD5-382E-5B15-073A619FD478}"/>
              </a:ext>
            </a:extLst>
          </p:cNvPr>
          <p:cNvSpPr txBox="1"/>
          <p:nvPr/>
        </p:nvSpPr>
        <p:spPr>
          <a:xfrm>
            <a:off x="58" y="735410"/>
            <a:ext cx="6254985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b="1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latin typeface="Consolas"/>
                <a:ea typeface="+mn-lt"/>
                <a:cs typeface="+mn-lt"/>
              </a:rPr>
              <a:t>class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C00000"/>
                </a:solidFill>
                <a:latin typeface="Consolas"/>
                <a:ea typeface="+mn-lt"/>
                <a:cs typeface="+mn-lt"/>
              </a:rPr>
              <a:t>Application</a:t>
            </a:r>
            <a:r>
              <a:rPr lang="sk-SK" b="1" dirty="0">
                <a:latin typeface="Consolas"/>
                <a:ea typeface="+mn-lt"/>
                <a:cs typeface="+mn-lt"/>
              </a:rPr>
              <a:t>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private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dirty="0" err="1">
                <a:latin typeface="Consolas"/>
                <a:ea typeface="+mn-lt"/>
                <a:cs typeface="+mn-lt"/>
              </a:rPr>
              <a:t>IGUIFactory</a:t>
            </a:r>
            <a:r>
              <a:rPr lang="sk-SK" b="1" dirty="0">
                <a:latin typeface="Consolas"/>
                <a:ea typeface="+mn-lt"/>
                <a:cs typeface="+mn-lt"/>
              </a:rPr>
              <a:t> _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private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dirty="0" err="1">
                <a:latin typeface="Consolas"/>
                <a:ea typeface="+mn-lt"/>
                <a:cs typeface="+mn-lt"/>
              </a:rPr>
              <a:t>IButton</a:t>
            </a:r>
            <a:r>
              <a:rPr lang="sk-SK" b="1" dirty="0">
                <a:latin typeface="Consolas"/>
                <a:ea typeface="+mn-lt"/>
                <a:cs typeface="+mn-lt"/>
              </a:rPr>
              <a:t> _</a:t>
            </a:r>
            <a:r>
              <a:rPr lang="sk-SK" b="1" dirty="0" err="1">
                <a:latin typeface="Consolas"/>
                <a:ea typeface="+mn-lt"/>
                <a:cs typeface="+mn-lt"/>
              </a:rPr>
              <a:t>button</a:t>
            </a:r>
            <a:r>
              <a:rPr lang="sk-SK" b="1" dirty="0">
                <a:latin typeface="Consolas"/>
                <a:ea typeface="+mn-lt"/>
                <a:cs typeface="+mn-lt"/>
              </a:rPr>
              <a:t>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</a:t>
            </a:r>
            <a:endParaRPr lang="sk-SK" b="1">
              <a:latin typeface="Consolas"/>
              <a:ea typeface="+mn-lt"/>
              <a:cs typeface="+mn-lt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Application</a:t>
            </a:r>
            <a:r>
              <a:rPr lang="sk-SK" b="1" dirty="0">
                <a:latin typeface="Consolas"/>
                <a:ea typeface="+mn-lt"/>
                <a:cs typeface="+mn-lt"/>
              </a:rPr>
              <a:t>(</a:t>
            </a:r>
            <a:r>
              <a:rPr lang="sk-SK" dirty="0" err="1">
                <a:latin typeface="Consolas"/>
                <a:ea typeface="+mn-lt"/>
                <a:cs typeface="+mn-lt"/>
              </a:rPr>
              <a:t>IGUIFactory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_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 = 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</a:t>
            </a:r>
            <a:endParaRPr lang="sk-SK" b="1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dirty="0" err="1">
                <a:latin typeface="Consolas"/>
                <a:ea typeface="+mn-lt"/>
                <a:cs typeface="+mn-lt"/>
              </a:rPr>
              <a:t>void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CreateUI</a:t>
            </a:r>
            <a:r>
              <a:rPr lang="sk-SK" b="1" dirty="0">
                <a:latin typeface="Consolas"/>
                <a:ea typeface="+mn-lt"/>
                <a:cs typeface="+mn-lt"/>
              </a:rPr>
              <a:t>()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_</a:t>
            </a:r>
            <a:r>
              <a:rPr lang="sk-SK" b="1" dirty="0" err="1">
                <a:latin typeface="Consolas"/>
                <a:ea typeface="+mn-lt"/>
                <a:cs typeface="+mn-lt"/>
              </a:rPr>
              <a:t>button</a:t>
            </a:r>
            <a:r>
              <a:rPr lang="sk-SK" b="1" dirty="0">
                <a:latin typeface="Consolas"/>
                <a:ea typeface="+mn-lt"/>
                <a:cs typeface="+mn-lt"/>
              </a:rPr>
              <a:t> = _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factory.CreateButton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</a:t>
            </a:r>
            <a:endParaRPr lang="sk-SK" b="1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public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dirty="0" err="1">
                <a:latin typeface="Consolas"/>
                <a:ea typeface="+mn-lt"/>
                <a:cs typeface="+mn-lt"/>
              </a:rPr>
              <a:t>void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Paint</a:t>
            </a:r>
            <a:r>
              <a:rPr lang="sk-SK" b="1" dirty="0">
                <a:latin typeface="Consolas"/>
                <a:ea typeface="+mn-lt"/>
                <a:cs typeface="+mn-lt"/>
              </a:rPr>
              <a:t>()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_</a:t>
            </a:r>
            <a:r>
              <a:rPr lang="sk-SK" b="1" err="1">
                <a:latin typeface="Consolas"/>
                <a:ea typeface="+mn-lt"/>
                <a:cs typeface="+mn-lt"/>
              </a:rPr>
              <a:t>button.Paint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>
              <a:latin typeface="Consolas"/>
              <a:ea typeface="+mn-lt"/>
              <a:cs typeface="+mn-lt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}</a:t>
            </a:r>
            <a:endParaRPr lang="sk-SK" b="1" dirty="0">
              <a:latin typeface="Consolas"/>
            </a:endParaRPr>
          </a:p>
          <a:p>
            <a:pPr algn="l"/>
            <a:endParaRPr lang="sk-SK" b="1" dirty="0">
              <a:latin typeface="Consolas"/>
            </a:endParaRP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16CA8C95-D878-C30C-0805-B35A54262D48}"/>
              </a:ext>
            </a:extLst>
          </p:cNvPr>
          <p:cNvSpPr txBox="1"/>
          <p:nvPr/>
        </p:nvSpPr>
        <p:spPr>
          <a:xfrm>
            <a:off x="6245402" y="736473"/>
            <a:ext cx="5714954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k-SK" b="1" err="1">
                <a:latin typeface="Consolas"/>
                <a:ea typeface="+mn-lt"/>
                <a:cs typeface="+mn-lt"/>
              </a:rPr>
              <a:t>class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C00000"/>
                </a:solidFill>
                <a:latin typeface="Consolas"/>
                <a:ea typeface="+mn-lt"/>
                <a:cs typeface="+mn-lt"/>
              </a:rPr>
              <a:t>ApplicationConfigurator</a:t>
            </a:r>
            <a:r>
              <a:rPr lang="sk-SK" b="1" dirty="0">
                <a:latin typeface="Consolas"/>
                <a:ea typeface="+mn-lt"/>
                <a:cs typeface="+mn-lt"/>
              </a:rPr>
              <a:t>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</a:t>
            </a:r>
            <a:r>
              <a:rPr lang="sk-SK" b="1" err="1">
                <a:latin typeface="Consolas"/>
                <a:ea typeface="+mn-lt"/>
                <a:cs typeface="+mn-lt"/>
              </a:rPr>
              <a:t>static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latin typeface="Consolas"/>
                <a:ea typeface="+mn-lt"/>
                <a:cs typeface="+mn-lt"/>
              </a:rPr>
              <a:t>void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err="1">
                <a:solidFill>
                  <a:srgbClr val="FF0000"/>
                </a:solidFill>
                <a:latin typeface="Consolas"/>
                <a:ea typeface="+mn-lt"/>
                <a:cs typeface="+mn-lt"/>
              </a:rPr>
              <a:t>Main</a:t>
            </a:r>
            <a:r>
              <a:rPr lang="sk-SK" b="1" dirty="0">
                <a:latin typeface="Consolas"/>
                <a:ea typeface="+mn-lt"/>
                <a:cs typeface="+mn-lt"/>
              </a:rPr>
              <a:t>(</a:t>
            </a:r>
            <a:r>
              <a:rPr lang="sk-SK" b="1" err="1">
                <a:latin typeface="Consolas"/>
                <a:ea typeface="+mn-lt"/>
                <a:cs typeface="+mn-lt"/>
              </a:rPr>
              <a:t>string</a:t>
            </a:r>
            <a:r>
              <a:rPr lang="sk-SK" b="1" dirty="0">
                <a:latin typeface="Consolas"/>
                <a:ea typeface="+mn-lt"/>
                <a:cs typeface="+mn-lt"/>
              </a:rPr>
              <a:t>[] </a:t>
            </a:r>
            <a:r>
              <a:rPr lang="sk-SK" b="1" err="1">
                <a:latin typeface="Consolas"/>
                <a:ea typeface="+mn-lt"/>
                <a:cs typeface="+mn-lt"/>
              </a:rPr>
              <a:t>args</a:t>
            </a:r>
            <a:r>
              <a:rPr lang="sk-SK" b="1" dirty="0">
                <a:latin typeface="Consolas"/>
                <a:ea typeface="+mn-lt"/>
                <a:cs typeface="+mn-lt"/>
              </a:rPr>
              <a:t>) {       </a:t>
            </a:r>
          </a:p>
          <a:p>
            <a:r>
              <a:rPr lang="sk-SK" b="1" dirty="0">
                <a:latin typeface="Consolas"/>
                <a:ea typeface="+mn-lt"/>
                <a:cs typeface="+mn-lt"/>
              </a:rPr>
              <a:t>        </a:t>
            </a:r>
            <a:r>
              <a:rPr lang="sk-SK" dirty="0" err="1">
                <a:latin typeface="Consolas"/>
                <a:ea typeface="+mn-lt"/>
                <a:cs typeface="+mn-lt"/>
              </a:rPr>
              <a:t>IGUIFactory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</a:t>
            </a:r>
            <a:r>
              <a:rPr lang="sk-SK" b="1" err="1">
                <a:latin typeface="Consolas"/>
                <a:ea typeface="+mn-lt"/>
                <a:cs typeface="+mn-lt"/>
              </a:rPr>
              <a:t>if</a:t>
            </a:r>
            <a:r>
              <a:rPr lang="sk-SK" b="1" dirty="0">
                <a:latin typeface="Consolas"/>
                <a:ea typeface="+mn-lt"/>
                <a:cs typeface="+mn-lt"/>
              </a:rPr>
              <a:t> (OS == "Windows") {</a:t>
            </a: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    </a:t>
            </a:r>
            <a:r>
              <a:rPr lang="sk-SK" b="1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 = new </a:t>
            </a:r>
            <a:r>
              <a:rPr lang="sk-SK" b="1" err="1">
                <a:latin typeface="Consolas"/>
                <a:ea typeface="+mn-lt"/>
                <a:cs typeface="+mn-lt"/>
              </a:rPr>
              <a:t>WinFactory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} </a:t>
            </a:r>
            <a:r>
              <a:rPr lang="sk-SK" b="1" dirty="0" err="1">
                <a:latin typeface="Consolas"/>
                <a:ea typeface="+mn-lt"/>
                <a:cs typeface="+mn-lt"/>
              </a:rPr>
              <a:t>else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latin typeface="Consolas"/>
                <a:ea typeface="+mn-lt"/>
                <a:cs typeface="+mn-lt"/>
              </a:rPr>
              <a:t>if</a:t>
            </a:r>
            <a:r>
              <a:rPr lang="sk-SK" b="1" dirty="0">
                <a:latin typeface="Consolas"/>
                <a:ea typeface="+mn-lt"/>
                <a:cs typeface="+mn-lt"/>
              </a:rPr>
              <a:t> (OS == "Mac") {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     ...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}</a:t>
            </a:r>
            <a:endParaRPr lang="sk-SK" b="1" dirty="0">
              <a:latin typeface="Consolas"/>
            </a:endParaRPr>
          </a:p>
          <a:p>
            <a:endParaRPr lang="sk-SK" b="1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Application</a:t>
            </a:r>
            <a:r>
              <a:rPr lang="sk-SK" b="1" dirty="0">
                <a:latin typeface="Consolas"/>
                <a:ea typeface="+mn-lt"/>
                <a:cs typeface="+mn-lt"/>
              </a:rPr>
              <a:t> </a:t>
            </a:r>
            <a:r>
              <a:rPr lang="sk-SK" b="1" dirty="0" err="1">
                <a:latin typeface="Consolas"/>
                <a:ea typeface="+mn-lt"/>
                <a:cs typeface="+mn-lt"/>
              </a:rPr>
              <a:t>app</a:t>
            </a:r>
            <a:r>
              <a:rPr lang="sk-SK" b="1" dirty="0">
                <a:latin typeface="Consolas"/>
                <a:ea typeface="+mn-lt"/>
                <a:cs typeface="+mn-lt"/>
              </a:rPr>
              <a:t> = new(</a:t>
            </a:r>
            <a:r>
              <a:rPr lang="sk-SK" b="1" dirty="0" err="1">
                <a:latin typeface="Consolas"/>
                <a:ea typeface="+mn-lt"/>
                <a:cs typeface="+mn-lt"/>
              </a:rPr>
              <a:t>factory</a:t>
            </a:r>
            <a:r>
              <a:rPr lang="sk-SK" b="1" dirty="0">
                <a:latin typeface="Consolas"/>
                <a:ea typeface="+mn-lt"/>
                <a:cs typeface="+mn-lt"/>
              </a:rPr>
              <a:t>);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app.CreateUI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     </a:t>
            </a:r>
            <a:r>
              <a:rPr lang="sk-SK" b="1" dirty="0" err="1">
                <a:latin typeface="Consolas"/>
                <a:ea typeface="+mn-lt"/>
                <a:cs typeface="+mn-lt"/>
              </a:rPr>
              <a:t>app.Paint</a:t>
            </a:r>
            <a:r>
              <a:rPr lang="sk-SK" b="1" dirty="0">
                <a:latin typeface="Consolas"/>
                <a:ea typeface="+mn-lt"/>
                <a:cs typeface="+mn-lt"/>
              </a:rPr>
              <a:t>();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    }</a:t>
            </a:r>
            <a:endParaRPr lang="sk-SK" b="1" dirty="0">
              <a:latin typeface="Consolas"/>
            </a:endParaRPr>
          </a:p>
          <a:p>
            <a:r>
              <a:rPr lang="sk-SK" b="1" dirty="0">
                <a:latin typeface="Consolas"/>
                <a:ea typeface="+mn-lt"/>
                <a:cs typeface="+mn-lt"/>
              </a:rPr>
              <a:t>}</a:t>
            </a:r>
            <a:endParaRPr lang="sk-SK" b="1" dirty="0">
              <a:latin typeface="Consolas"/>
            </a:endParaRPr>
          </a:p>
          <a:p>
            <a:pPr algn="l"/>
            <a:endParaRPr lang="sk-SK" b="1" dirty="0">
              <a:latin typeface="Consolas"/>
            </a:endParaRP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75601BCF-23F0-D26D-E047-5C82D8892C76}"/>
              </a:ext>
            </a:extLst>
          </p:cNvPr>
          <p:cNvSpPr txBox="1"/>
          <p:nvPr/>
        </p:nvSpPr>
        <p:spPr>
          <a:xfrm>
            <a:off x="378163" y="5457304"/>
            <a:ext cx="8529827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err="1">
                <a:ea typeface="+mn-lt"/>
                <a:cs typeface="+mn-lt"/>
              </a:rPr>
              <a:t>Klientský</a:t>
            </a:r>
            <a:r>
              <a:rPr lang="sk-SK" dirty="0">
                <a:ea typeface="+mn-lt"/>
                <a:cs typeface="+mn-lt"/>
              </a:rPr>
              <a:t> kód pracuje s </a:t>
            </a:r>
            <a:r>
              <a:rPr lang="sk-SK" dirty="0" err="1">
                <a:ea typeface="+mn-lt"/>
                <a:cs typeface="+mn-lt"/>
              </a:rPr>
              <a:t>továrnami</a:t>
            </a:r>
            <a:r>
              <a:rPr lang="sk-SK" dirty="0">
                <a:ea typeface="+mn-lt"/>
                <a:cs typeface="+mn-lt"/>
              </a:rPr>
              <a:t> a produkty </a:t>
            </a:r>
            <a:r>
              <a:rPr lang="sk-SK" dirty="0" err="1">
                <a:ea typeface="+mn-lt"/>
                <a:cs typeface="+mn-lt"/>
              </a:rPr>
              <a:t>prostřednictvím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abstraktních</a:t>
            </a:r>
            <a:r>
              <a:rPr lang="sk-SK" dirty="0">
                <a:ea typeface="+mn-lt"/>
                <a:cs typeface="+mn-lt"/>
              </a:rPr>
              <a:t> </a:t>
            </a:r>
            <a:r>
              <a:rPr lang="sk-SK" dirty="0" err="1">
                <a:ea typeface="+mn-lt"/>
                <a:cs typeface="+mn-lt"/>
              </a:rPr>
              <a:t>typů</a:t>
            </a:r>
            <a:endParaRPr lang="sk-SK" dirty="0">
              <a:ea typeface="+mn-lt"/>
              <a:cs typeface="+mn-lt"/>
            </a:endParaRPr>
          </a:p>
        </p:txBody>
      </p:sp>
      <p:pic>
        <p:nvPicPr>
          <p:cNvPr id="4" name="Grafický objekt 3" descr="Šípka nadol výplň plnou farbou">
            <a:extLst>
              <a:ext uri="{FF2B5EF4-FFF2-40B4-BE49-F238E27FC236}">
                <a16:creationId xmlns:a16="http://schemas.microsoft.com/office/drawing/2014/main" id="{EC3C3344-139A-33AF-84EF-615FD28E3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1144" y="4864894"/>
            <a:ext cx="914400" cy="461963"/>
          </a:xfrm>
          <a:prstGeom prst="rect">
            <a:avLst/>
          </a:prstGeom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4BC188F2-1F6A-440B-66A4-8ED1FC797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40" y="145256"/>
            <a:ext cx="8596668" cy="1320800"/>
          </a:xfrm>
        </p:spPr>
        <p:txBody>
          <a:bodyPr/>
          <a:lstStyle/>
          <a:p>
            <a:r>
              <a:rPr lang="sk-SK" dirty="0" err="1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16312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CB06C5-7AE8-E186-9EE1-0298C609E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Výhody a nevýhody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A8D2FA6-CC78-40FD-5F11-EB03E4242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5" y="1791189"/>
            <a:ext cx="4518997" cy="576262"/>
          </a:xfrm>
        </p:spPr>
        <p:txBody>
          <a:bodyPr/>
          <a:lstStyle/>
          <a:p>
            <a:r>
              <a:rPr lang="sk-SK" dirty="0"/>
              <a:t>Výhody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4E7A686F-56E6-78B8-65DA-B40D0CFC5B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686" y="2748450"/>
            <a:ext cx="4766927" cy="25869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ea typeface="+mn-lt"/>
                <a:cs typeface="+mn-lt"/>
              </a:rPr>
              <a:t>Klient je </a:t>
            </a:r>
            <a:r>
              <a:rPr lang="sk-SK" sz="2000" err="1">
                <a:ea typeface="+mn-lt"/>
                <a:cs typeface="+mn-lt"/>
              </a:rPr>
              <a:t>izolován</a:t>
            </a:r>
            <a:r>
              <a:rPr lang="sk-SK" sz="2000" dirty="0">
                <a:ea typeface="+mn-lt"/>
                <a:cs typeface="+mn-lt"/>
              </a:rPr>
              <a:t> od </a:t>
            </a:r>
            <a:r>
              <a:rPr lang="sk-SK" sz="2000" err="1">
                <a:ea typeface="+mn-lt"/>
                <a:cs typeface="+mn-lt"/>
              </a:rPr>
              <a:t>konkrétních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err="1">
                <a:ea typeface="+mn-lt"/>
                <a:cs typeface="+mn-lt"/>
              </a:rPr>
              <a:t>tříd</a:t>
            </a:r>
            <a:endParaRPr lang="sk-SK" sz="2000"/>
          </a:p>
          <a:p>
            <a:r>
              <a:rPr lang="sk-SK" sz="2000" dirty="0" err="1">
                <a:ea typeface="+mn-lt"/>
                <a:cs typeface="+mn-lt"/>
              </a:rPr>
              <a:t>Konzistence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mezi</a:t>
            </a:r>
            <a:r>
              <a:rPr lang="sk-SK" sz="2000" dirty="0">
                <a:ea typeface="+mn-lt"/>
                <a:cs typeface="+mn-lt"/>
              </a:rPr>
              <a:t> produkty</a:t>
            </a:r>
            <a:endParaRPr lang="sk-SK" sz="2000"/>
          </a:p>
          <a:p>
            <a:r>
              <a:rPr lang="sk-SK" sz="2000" err="1">
                <a:ea typeface="+mn-lt"/>
                <a:cs typeface="+mn-lt"/>
              </a:rPr>
              <a:t>Změna</a:t>
            </a:r>
            <a:r>
              <a:rPr lang="sk-SK" sz="2000" dirty="0">
                <a:ea typeface="+mn-lt"/>
                <a:cs typeface="+mn-lt"/>
              </a:rPr>
              <a:t> nebo </a:t>
            </a:r>
            <a:r>
              <a:rPr lang="sk-SK" sz="2000" err="1">
                <a:ea typeface="+mn-lt"/>
                <a:cs typeface="+mn-lt"/>
              </a:rPr>
              <a:t>rozšíření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err="1">
                <a:ea typeface="+mn-lt"/>
                <a:cs typeface="+mn-lt"/>
              </a:rPr>
              <a:t>rodin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err="1">
                <a:ea typeface="+mn-lt"/>
                <a:cs typeface="+mn-lt"/>
              </a:rPr>
              <a:t>produktů</a:t>
            </a:r>
            <a:r>
              <a:rPr lang="sk-SK" sz="2000" dirty="0">
                <a:ea typeface="+mn-lt"/>
                <a:cs typeface="+mn-lt"/>
              </a:rPr>
              <a:t> je </a:t>
            </a:r>
            <a:r>
              <a:rPr lang="sk-SK" sz="2000" err="1">
                <a:ea typeface="+mn-lt"/>
                <a:cs typeface="+mn-lt"/>
              </a:rPr>
              <a:t>snadná</a:t>
            </a:r>
            <a:endParaRPr lang="sk-SK" sz="2000"/>
          </a:p>
          <a:p>
            <a:r>
              <a:rPr lang="sk-SK" sz="2000" dirty="0" err="1">
                <a:ea typeface="+mn-lt"/>
                <a:cs typeface="+mn-lt"/>
              </a:rPr>
              <a:t>Snadná</a:t>
            </a:r>
            <a:r>
              <a:rPr lang="sk-SK" sz="2000" dirty="0">
                <a:ea typeface="+mn-lt"/>
                <a:cs typeface="+mn-lt"/>
              </a:rPr>
              <a:t> práce s </a:t>
            </a:r>
            <a:r>
              <a:rPr lang="sk-SK" sz="2000" dirty="0" err="1">
                <a:ea typeface="+mn-lt"/>
                <a:cs typeface="+mn-lt"/>
              </a:rPr>
              <a:t>továrnou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0AD7A21-B101-91EF-DAEC-7ADB3E4B1F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24164" y="2177091"/>
            <a:ext cx="5245274" cy="576262"/>
          </a:xfrm>
        </p:spPr>
        <p:txBody>
          <a:bodyPr/>
          <a:lstStyle/>
          <a:p>
            <a:r>
              <a:rPr lang="sk-SK" dirty="0"/>
              <a:t>Nevýhody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BBA88915-89A6-31C5-D53C-7A6CDFFC9D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59731" y="2879420"/>
            <a:ext cx="5029560" cy="289580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sk-SK" sz="2000" dirty="0" err="1">
                <a:ea typeface="+mn-lt"/>
                <a:cs typeface="+mn-lt"/>
              </a:rPr>
              <a:t>Složitost</a:t>
            </a:r>
            <a:r>
              <a:rPr lang="sk-SK" sz="2000" dirty="0">
                <a:ea typeface="+mn-lt"/>
                <a:cs typeface="+mn-lt"/>
              </a:rPr>
              <a:t> kódu - </a:t>
            </a:r>
            <a:r>
              <a:rPr lang="sk-SK" sz="2000" dirty="0" err="1">
                <a:ea typeface="+mn-lt"/>
                <a:cs typeface="+mn-lt"/>
              </a:rPr>
              <a:t>hodně</a:t>
            </a:r>
            <a:r>
              <a:rPr lang="sk-SK" sz="2000" dirty="0">
                <a:ea typeface="+mn-lt"/>
                <a:cs typeface="+mn-lt"/>
              </a:rPr>
              <a:t> </a:t>
            </a:r>
            <a:r>
              <a:rPr lang="sk-SK" sz="2000" dirty="0" err="1">
                <a:ea typeface="+mn-lt"/>
                <a:cs typeface="+mn-lt"/>
              </a:rPr>
              <a:t>tříd</a:t>
            </a:r>
            <a:r>
              <a:rPr lang="sk-SK" sz="2000" dirty="0">
                <a:ea typeface="+mn-lt"/>
                <a:cs typeface="+mn-lt"/>
              </a:rPr>
              <a:t> a rozhraní</a:t>
            </a:r>
            <a:endParaRPr lang="sk-SK" sz="2000"/>
          </a:p>
          <a:p>
            <a:r>
              <a:rPr lang="sk-SK" sz="2000" dirty="0">
                <a:ea typeface="+mn-lt"/>
                <a:cs typeface="+mn-lt"/>
              </a:rPr>
              <a:t>Náročné </a:t>
            </a:r>
            <a:r>
              <a:rPr lang="sk-SK" sz="2000" dirty="0" err="1">
                <a:ea typeface="+mn-lt"/>
                <a:cs typeface="+mn-lt"/>
              </a:rPr>
              <a:t>přidání</a:t>
            </a:r>
            <a:r>
              <a:rPr lang="sk-SK" sz="2000" dirty="0">
                <a:ea typeface="+mn-lt"/>
                <a:cs typeface="+mn-lt"/>
              </a:rPr>
              <a:t> nových </a:t>
            </a:r>
            <a:r>
              <a:rPr lang="sk-SK" sz="2000" dirty="0" err="1">
                <a:ea typeface="+mn-lt"/>
                <a:cs typeface="+mn-lt"/>
              </a:rPr>
              <a:t>typů</a:t>
            </a:r>
            <a:r>
              <a:rPr lang="sk-SK" sz="2000" dirty="0">
                <a:ea typeface="+mn-lt"/>
                <a:cs typeface="+mn-lt"/>
              </a:rPr>
              <a:t> </a:t>
            </a:r>
            <a:r>
              <a:rPr lang="sk-SK" sz="2000" dirty="0" err="1">
                <a:ea typeface="+mn-lt"/>
                <a:cs typeface="+mn-lt"/>
              </a:rPr>
              <a:t>produktů</a:t>
            </a:r>
            <a:endParaRPr lang="sk-SK" sz="2000" dirty="0">
              <a:ea typeface="+mn-lt"/>
              <a:cs typeface="+mn-lt"/>
            </a:endParaRPr>
          </a:p>
          <a:p>
            <a:r>
              <a:rPr lang="sk-SK" sz="2000" dirty="0" err="1"/>
              <a:t>Omezená</a:t>
            </a:r>
            <a:r>
              <a:rPr lang="sk-SK" sz="2000" dirty="0"/>
              <a:t> </a:t>
            </a:r>
            <a:r>
              <a:rPr lang="sk-SK" sz="2000" dirty="0" err="1"/>
              <a:t>rozširitelnost</a:t>
            </a:r>
          </a:p>
          <a:p>
            <a:r>
              <a:rPr lang="sk-SK" sz="2000" dirty="0" err="1"/>
              <a:t>Není</a:t>
            </a:r>
            <a:r>
              <a:rPr lang="sk-SK" sz="2000" dirty="0"/>
              <a:t> </a:t>
            </a:r>
            <a:r>
              <a:rPr lang="sk-SK" sz="2000" dirty="0" err="1"/>
              <a:t>ideální</a:t>
            </a:r>
            <a:r>
              <a:rPr lang="sk-SK" sz="2000" dirty="0"/>
              <a:t> pro jednoduché systémy</a:t>
            </a:r>
          </a:p>
        </p:txBody>
      </p:sp>
    </p:spTree>
    <p:extLst>
      <p:ext uri="{BB962C8B-B14F-4D97-AF65-F5344CB8AC3E}">
        <p14:creationId xmlns:p14="http://schemas.microsoft.com/office/powerpoint/2010/main" val="91921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Širokouhlá</PresentationFormat>
  <Paragraphs>0</Paragraphs>
  <Slides>14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15" baseType="lpstr">
      <vt:lpstr>Facet</vt:lpstr>
      <vt:lpstr>Abstract Factory</vt:lpstr>
      <vt:lpstr>Problém: Tvorba simulátoru obchodu s nábytkem  </vt:lpstr>
      <vt:lpstr>Řešení   </vt:lpstr>
      <vt:lpstr>Obecně   </vt:lpstr>
      <vt:lpstr>Příklad</vt:lpstr>
      <vt:lpstr>Prezentácia programu PowerPoint</vt:lpstr>
      <vt:lpstr>Příklad</vt:lpstr>
      <vt:lpstr>Příklad</vt:lpstr>
      <vt:lpstr>Výhody a nevýhody</vt:lpstr>
      <vt:lpstr>Kdy použít</vt:lpstr>
      <vt:lpstr>Použití</vt:lpstr>
      <vt:lpstr>Související návrhové vzory</vt:lpstr>
      <vt:lpstr>Dotazy?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/>
  <cp:lastModifiedBy/>
  <cp:revision>1315</cp:revision>
  <dcterms:created xsi:type="dcterms:W3CDTF">2024-03-05T16:33:02Z</dcterms:created>
  <dcterms:modified xsi:type="dcterms:W3CDTF">2024-03-11T00:49:56Z</dcterms:modified>
</cp:coreProperties>
</file>