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4"/>
  </p:notesMasterIdLst>
  <p:sldIdLst>
    <p:sldId id="256" r:id="rId2"/>
    <p:sldId id="269" r:id="rId3"/>
    <p:sldId id="270" r:id="rId4"/>
    <p:sldId id="271" r:id="rId5"/>
    <p:sldId id="259" r:id="rId6"/>
    <p:sldId id="262" r:id="rId7"/>
    <p:sldId id="272" r:id="rId8"/>
    <p:sldId id="273" r:id="rId9"/>
    <p:sldId id="264" r:id="rId10"/>
    <p:sldId id="268" r:id="rId11"/>
    <p:sldId id="260" r:id="rId12"/>
    <p:sldId id="287" r:id="rId13"/>
    <p:sldId id="274" r:id="rId14"/>
    <p:sldId id="286" r:id="rId15"/>
    <p:sldId id="276" r:id="rId16"/>
    <p:sldId id="277" r:id="rId17"/>
    <p:sldId id="283" r:id="rId18"/>
    <p:sldId id="284" r:id="rId19"/>
    <p:sldId id="285" r:id="rId20"/>
    <p:sldId id="265" r:id="rId21"/>
    <p:sldId id="266" r:id="rId22"/>
    <p:sldId id="28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7" d="100"/>
          <a:sy n="127" d="100"/>
        </p:scale>
        <p:origin x="115" y="75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7EB73B-4AAC-40E0-A75C-77A5FB6106E5}" type="datetimeFigureOut">
              <a:t>19.02.25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87D711-C6E5-46D9-9CBA-C1E96A8F17C0}" type="slidenum">
              <a:t>‹#›</a:t>
            </a:fld>
            <a:endParaRPr lang="en-US"/>
          </a:p>
        </p:txBody>
      </p:sp>
    </p:spTree>
    <p:extLst>
      <p:ext uri="{BB962C8B-B14F-4D97-AF65-F5344CB8AC3E}">
        <p14:creationId xmlns:p14="http://schemas.microsoft.com/office/powerpoint/2010/main" val="1591999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ConcreteSubject</a:t>
            </a:r>
            <a:r>
              <a:rPr lang="en-US" dirty="0"/>
              <a:t> notifies its observers whenever a change occurs that could make its observers’ state inconsistent with its own.</a:t>
            </a:r>
          </a:p>
          <a:p>
            <a:r>
              <a:rPr lang="en-US" dirty="0"/>
              <a:t>After being informed of a change in the concrete subject, a </a:t>
            </a:r>
            <a:r>
              <a:rPr lang="en-US" dirty="0" err="1"/>
              <a:t>ConcreteObserver</a:t>
            </a:r>
            <a:r>
              <a:rPr lang="en-US" dirty="0"/>
              <a:t> object may query the subject for information. </a:t>
            </a:r>
            <a:r>
              <a:rPr lang="en-US" dirty="0" err="1"/>
              <a:t>ConcreteObserver</a:t>
            </a:r>
            <a:r>
              <a:rPr lang="en-US" dirty="0"/>
              <a:t> uses this information to reconcile its state with that of the subject.</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AE87D711-C6E5-46D9-9CBA-C1E96A8F17C0}" type="slidenum">
              <a:t>6</a:t>
            </a:fld>
            <a:endParaRPr lang="en-US"/>
          </a:p>
        </p:txBody>
      </p:sp>
    </p:spTree>
    <p:extLst>
      <p:ext uri="{BB962C8B-B14F-4D97-AF65-F5344CB8AC3E}">
        <p14:creationId xmlns:p14="http://schemas.microsoft.com/office/powerpoint/2010/main" val="926956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t>ConcreteSubject</a:t>
            </a:r>
            <a:r>
              <a:rPr lang="en-US"/>
              <a:t> notifies its observers whenever a change occurs that could make its observers’ state inconsistent with its own.</a:t>
            </a:r>
          </a:p>
          <a:p>
            <a:r>
              <a:rPr lang="en-US"/>
              <a:t>After being informed of a change in the concrete subject, a </a:t>
            </a:r>
            <a:r>
              <a:rPr lang="en-US" err="1"/>
              <a:t>ConcreteObserver</a:t>
            </a:r>
            <a:r>
              <a:rPr lang="en-US"/>
              <a:t> object may query the subject for information. </a:t>
            </a:r>
            <a:r>
              <a:rPr lang="en-US" err="1"/>
              <a:t>ConcreteObserver</a:t>
            </a:r>
            <a:r>
              <a:rPr lang="en-US"/>
              <a:t> uses this information to reconcile its state with that of the subject.</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AE87D711-C6E5-46D9-9CBA-C1E96A8F17C0}" type="slidenum">
              <a:t>7</a:t>
            </a:fld>
            <a:endParaRPr lang="en-US"/>
          </a:p>
        </p:txBody>
      </p:sp>
    </p:spTree>
    <p:extLst>
      <p:ext uri="{BB962C8B-B14F-4D97-AF65-F5344CB8AC3E}">
        <p14:creationId xmlns:p14="http://schemas.microsoft.com/office/powerpoint/2010/main" val="2689554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846CE7D5-CF57-46EF-B807-FDD0502418D4}"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6499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52055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6542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a:lvl1pPr>
          </a:lstStyle>
          <a:p>
            <a:r>
              <a:rPr lang="en-US" dirty="0"/>
              <a:t>Click to edit Master title style</a:t>
            </a:r>
          </a:p>
        </p:txBody>
      </p:sp>
      <p:sp>
        <p:nvSpPr>
          <p:cNvPr id="3" name="Content Placeholder 2"/>
          <p:cNvSpPr>
            <a:spLocks noGrp="1"/>
          </p:cNvSpPr>
          <p:nvPr>
            <p:ph idx="1"/>
          </p:nvPr>
        </p:nvSpPr>
        <p:spPr/>
        <p:txBody>
          <a:bodyPr/>
          <a:lstStyle>
            <a:lvl1pPr marL="91440" indent="-136800">
              <a:buFont typeface="Arial" panose="020B0604020202020204" pitchFamily="34" charset="0"/>
              <a:buChar char="•"/>
              <a:defRPr/>
            </a:lvl1pPr>
            <a:lvl2pPr marL="265176" indent="-136800">
              <a:buFont typeface="Arial" panose="020B0604020202020204" pitchFamily="34" charset="0"/>
              <a:buChar char="•"/>
              <a:defRPr/>
            </a:lvl2pPr>
            <a:lvl3pPr marL="448056" indent="-136800">
              <a:buFont typeface="Arial" panose="020B0604020202020204" pitchFamily="34" charset="0"/>
              <a:buChar char="•"/>
              <a:defRPr/>
            </a:lvl3pPr>
            <a:lvl4pPr marL="594360" indent="-136800">
              <a:buFont typeface="Arial" panose="020B0604020202020204" pitchFamily="34" charset="0"/>
              <a:buChar char="•"/>
              <a:defRPr/>
            </a:lvl4pPr>
            <a:lvl5pPr marL="777240" indent="-1368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869432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2367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9311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52310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138297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685013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3662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6204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1204" y="406744"/>
            <a:ext cx="8852184" cy="66599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31204" y="1504209"/>
            <a:ext cx="10012998" cy="4805152"/>
          </a:xfrm>
          <a:prstGeom prst="rect">
            <a:avLst/>
          </a:prstGeom>
        </p:spPr>
        <p:txBody>
          <a:bodyPr vert="horz" lIns="45720" tIns="45720" rIns="4572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846CE7D5-CF57-46EF-B807-FDD0502418D4}" type="datetimeFigureOut">
              <a:rPr lang="en-US" smtClean="0"/>
              <a:t>2/19/2025</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330EA680-D336-4FF7-8B7A-9848BB0A1C32}" type="slidenum">
              <a:rPr lang="en-US" smtClean="0"/>
              <a:t>‹#›</a:t>
            </a:fld>
            <a:endParaRPr lang="en-US"/>
          </a:p>
        </p:txBody>
      </p:sp>
      <p:cxnSp>
        <p:nvCxnSpPr>
          <p:cNvPr id="7" name="Straight Connector 6"/>
          <p:cNvCxnSpPr>
            <a:cxnSpLocks/>
          </p:cNvCxnSpPr>
          <p:nvPr/>
        </p:nvCxnSpPr>
        <p:spPr>
          <a:xfrm flipV="1">
            <a:off x="453246" y="406744"/>
            <a:ext cx="0" cy="665994"/>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921043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80000"/>
        </a:lnSpc>
        <a:spcBef>
          <a:spcPct val="0"/>
        </a:spcBef>
        <a:buNone/>
        <a:defRPr sz="3600" kern="1200" cap="none" spc="100" baseline="0">
          <a:solidFill>
            <a:schemeClr val="tx1">
              <a:lumMod val="95000"/>
              <a:lumOff val="5000"/>
            </a:schemeClr>
          </a:solidFill>
          <a:latin typeface="+mj-lt"/>
          <a:ea typeface="+mj-ea"/>
          <a:cs typeface="+mj-cs"/>
        </a:defRPr>
      </a:lvl1pPr>
    </p:titleStyle>
    <p:bodyStyle>
      <a:lvl1pPr marL="91440" indent="-136800" algn="l"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600" kern="1200">
          <a:solidFill>
            <a:schemeClr val="tx1"/>
          </a:solidFill>
          <a:latin typeface="+mn-lt"/>
          <a:ea typeface="+mn-ea"/>
          <a:cs typeface="+mn-cs"/>
        </a:defRPr>
      </a:lvl1pPr>
      <a:lvl2pPr marL="265176" indent="-1368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2200" kern="1200">
          <a:solidFill>
            <a:schemeClr val="tx1"/>
          </a:solidFill>
          <a:latin typeface="+mn-lt"/>
          <a:ea typeface="+mn-ea"/>
          <a:cs typeface="+mn-cs"/>
        </a:defRPr>
      </a:lvl2pPr>
      <a:lvl3pPr marL="448056" indent="-1368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2000" kern="1200">
          <a:solidFill>
            <a:schemeClr val="tx1"/>
          </a:solidFill>
          <a:latin typeface="+mn-lt"/>
          <a:ea typeface="+mn-ea"/>
          <a:cs typeface="+mn-cs"/>
        </a:defRPr>
      </a:lvl3pPr>
      <a:lvl4pPr marL="594360" indent="-1368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2000" kern="1200">
          <a:solidFill>
            <a:schemeClr val="tx1"/>
          </a:solidFill>
          <a:latin typeface="+mn-lt"/>
          <a:ea typeface="+mn-ea"/>
          <a:cs typeface="+mn-cs"/>
        </a:defRPr>
      </a:lvl4pPr>
      <a:lvl5pPr marL="777240" indent="-136800" algn="l" defTabSz="914400" rtl="0" eaLnBrk="1" latinLnBrk="0" hangingPunct="1">
        <a:lnSpc>
          <a:spcPct val="90000"/>
        </a:lnSpc>
        <a:spcBef>
          <a:spcPts val="200"/>
        </a:spcBef>
        <a:spcAft>
          <a:spcPts val="400"/>
        </a:spcAft>
        <a:buClr>
          <a:schemeClr val="accent1"/>
        </a:buClr>
        <a:buFont typeface="Arial" panose="020B0604020202020204" pitchFamily="34" charset="0"/>
        <a:buChar char="•"/>
        <a:defRPr sz="20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11">
            <a:extLst>
              <a:ext uri="{FF2B5EF4-FFF2-40B4-BE49-F238E27FC236}">
                <a16:creationId xmlns:a16="http://schemas.microsoft.com/office/drawing/2014/main" id="{2A85F7B3-F4E6-4FBF-B74E-43CAB468F5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36805" y="640080"/>
            <a:ext cx="4809406" cy="3034857"/>
          </a:xfrm>
        </p:spPr>
        <p:txBody>
          <a:bodyPr anchor="b">
            <a:normAutofit/>
          </a:bodyPr>
          <a:lstStyle/>
          <a:p>
            <a:r>
              <a:rPr lang="en-US" sz="4400" cap="none" dirty="0">
                <a:cs typeface="Calibri Light"/>
              </a:rPr>
              <a:t>Observer</a:t>
            </a:r>
            <a:br>
              <a:rPr lang="en-US" sz="4400" cap="none" dirty="0">
                <a:cs typeface="Calibri Light"/>
              </a:rPr>
            </a:br>
            <a:endParaRPr lang="en-US" sz="4400" dirty="0"/>
          </a:p>
        </p:txBody>
      </p:sp>
      <p:cxnSp>
        <p:nvCxnSpPr>
          <p:cNvPr id="32" name="Straight Connector 13">
            <a:extLst>
              <a:ext uri="{FF2B5EF4-FFF2-40B4-BE49-F238E27FC236}">
                <a16:creationId xmlns:a16="http://schemas.microsoft.com/office/drawing/2014/main" id="{73741D5B-1709-4CDB-963A-CC3C749412B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0698" y="3765314"/>
            <a:ext cx="4754880" cy="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7" name="Graphic 6" descr="Eye">
            <a:extLst>
              <a:ext uri="{FF2B5EF4-FFF2-40B4-BE49-F238E27FC236}">
                <a16:creationId xmlns:a16="http://schemas.microsoft.com/office/drawing/2014/main" id="{880F0759-FE86-96BC-5D0D-0D4AC7720A8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2952" y="700004"/>
            <a:ext cx="5458968" cy="5458968"/>
          </a:xfrm>
          <a:prstGeom prst="rect">
            <a:avLst/>
          </a:prstGeom>
        </p:spPr>
      </p:pic>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p:txBody>
          <a:bodyPr/>
          <a:lstStyle/>
          <a:p>
            <a:r>
              <a:rPr lang="en-US" dirty="0"/>
              <a:t>Who triggers the update?</a:t>
            </a:r>
          </a:p>
          <a:p>
            <a:pPr lvl="1"/>
            <a:r>
              <a:rPr lang="en-US" dirty="0"/>
              <a:t>Subject calls notify</a:t>
            </a:r>
          </a:p>
          <a:p>
            <a:pPr lvl="2"/>
            <a:r>
              <a:rPr lang="en-US" dirty="0"/>
              <a:t>Easy for the client</a:t>
            </a:r>
          </a:p>
          <a:p>
            <a:pPr lvl="2"/>
            <a:r>
              <a:rPr lang="en-US" dirty="0"/>
              <a:t>Potentially redundant updates</a:t>
            </a:r>
          </a:p>
          <a:p>
            <a:pPr lvl="2"/>
            <a:endParaRPr lang="en-US" dirty="0"/>
          </a:p>
          <a:p>
            <a:pPr lvl="2"/>
            <a:endParaRPr lang="en-US" dirty="0"/>
          </a:p>
          <a:p>
            <a:pPr lvl="1"/>
            <a:endParaRPr lang="en-US" dirty="0"/>
          </a:p>
          <a:p>
            <a:pPr lvl="1"/>
            <a:r>
              <a:rPr lang="en-US" dirty="0"/>
              <a:t>Client calls notify</a:t>
            </a:r>
          </a:p>
          <a:p>
            <a:pPr lvl="2"/>
            <a:r>
              <a:rPr lang="en-US" dirty="0"/>
              <a:t>Update can be triggered after a series of changes</a:t>
            </a:r>
          </a:p>
          <a:p>
            <a:pPr lvl="2"/>
            <a:r>
              <a:rPr lang="en-US" dirty="0"/>
              <a:t>Client has the responsibility to trigger the update</a:t>
            </a:r>
          </a:p>
        </p:txBody>
      </p:sp>
      <p:sp>
        <p:nvSpPr>
          <p:cNvPr id="6" name="TextBox 5">
            <a:extLst>
              <a:ext uri="{FF2B5EF4-FFF2-40B4-BE49-F238E27FC236}">
                <a16:creationId xmlns:a16="http://schemas.microsoft.com/office/drawing/2014/main" id="{3F316B22-FCC4-62D0-A052-7341BC08646E}"/>
              </a:ext>
            </a:extLst>
          </p:cNvPr>
          <p:cNvSpPr txBox="1"/>
          <p:nvPr/>
        </p:nvSpPr>
        <p:spPr>
          <a:xfrm>
            <a:off x="4887571" y="2445396"/>
            <a:ext cx="7304429"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err="1">
                <a:latin typeface="Consolas"/>
              </a:rPr>
              <a:t>ConcreteSubject</a:t>
            </a:r>
            <a:r>
              <a:rPr lang="en-US" sz="1400" dirty="0">
                <a:latin typeface="Consolas"/>
              </a:rPr>
              <a:t>-&gt;</a:t>
            </a:r>
            <a:r>
              <a:rPr lang="en-US" sz="1400" dirty="0" err="1">
                <a:latin typeface="Consolas"/>
              </a:rPr>
              <a:t>setState</a:t>
            </a:r>
            <a:r>
              <a:rPr lang="en-US" sz="1400" dirty="0">
                <a:latin typeface="Consolas"/>
              </a:rPr>
              <a:t>(</a:t>
            </a:r>
            <a:r>
              <a:rPr lang="en-US" sz="1400" dirty="0">
                <a:solidFill>
                  <a:srgbClr val="A31515"/>
                </a:solidFill>
                <a:latin typeface="Consolas"/>
              </a:rPr>
              <a:t>"interest1"</a:t>
            </a:r>
            <a:r>
              <a:rPr lang="en-US" sz="1400" dirty="0">
                <a:latin typeface="Consolas"/>
              </a:rPr>
              <a:t>, </a:t>
            </a:r>
            <a:r>
              <a:rPr lang="en-US" sz="1400" dirty="0">
                <a:solidFill>
                  <a:srgbClr val="098658"/>
                </a:solidFill>
                <a:latin typeface="Consolas"/>
              </a:rPr>
              <a:t>100</a:t>
            </a:r>
            <a:r>
              <a:rPr lang="en-US" sz="1400" dirty="0">
                <a:latin typeface="Consolas"/>
              </a:rPr>
              <a:t>);</a:t>
            </a:r>
            <a:r>
              <a:rPr lang="en-US" sz="1400" dirty="0">
                <a:solidFill>
                  <a:srgbClr val="008000"/>
                </a:solidFill>
                <a:latin typeface="Consolas"/>
              </a:rPr>
              <a:t>  // calls Notify() inside</a:t>
            </a:r>
          </a:p>
          <a:p>
            <a:r>
              <a:rPr lang="en-US" sz="1400" dirty="0" err="1">
                <a:latin typeface="Consolas"/>
              </a:rPr>
              <a:t>ConcreteSubject</a:t>
            </a:r>
            <a:r>
              <a:rPr lang="en-US" sz="1400" dirty="0">
                <a:latin typeface="Consolas"/>
              </a:rPr>
              <a:t>-&gt;</a:t>
            </a:r>
            <a:r>
              <a:rPr lang="en-US" sz="1400" dirty="0" err="1">
                <a:latin typeface="Consolas"/>
              </a:rPr>
              <a:t>setState</a:t>
            </a:r>
            <a:r>
              <a:rPr lang="en-US" sz="1400" dirty="0">
                <a:latin typeface="Consolas"/>
              </a:rPr>
              <a:t>(</a:t>
            </a:r>
            <a:r>
              <a:rPr lang="en-US" sz="1400" dirty="0">
                <a:solidFill>
                  <a:srgbClr val="A31515"/>
                </a:solidFill>
                <a:latin typeface="Consolas"/>
              </a:rPr>
              <a:t>"interest2"</a:t>
            </a:r>
            <a:r>
              <a:rPr lang="en-US" sz="1400" dirty="0">
                <a:latin typeface="Consolas"/>
              </a:rPr>
              <a:t>, </a:t>
            </a:r>
            <a:r>
              <a:rPr lang="en-US" sz="1400" dirty="0">
                <a:solidFill>
                  <a:srgbClr val="098658"/>
                </a:solidFill>
                <a:latin typeface="Consolas"/>
              </a:rPr>
              <a:t>200</a:t>
            </a:r>
            <a:r>
              <a:rPr lang="en-US" sz="1400" dirty="0">
                <a:latin typeface="Consolas"/>
              </a:rPr>
              <a:t>);</a:t>
            </a:r>
            <a:r>
              <a:rPr lang="en-US" sz="1400" dirty="0">
                <a:solidFill>
                  <a:srgbClr val="008000"/>
                </a:solidFill>
                <a:latin typeface="Consolas"/>
              </a:rPr>
              <a:t>  // calls Notify() inside</a:t>
            </a:r>
          </a:p>
          <a:p>
            <a:endParaRPr lang="en-US" dirty="0">
              <a:latin typeface="Consolas"/>
            </a:endParaRPr>
          </a:p>
        </p:txBody>
      </p:sp>
      <p:sp>
        <p:nvSpPr>
          <p:cNvPr id="7" name="TextBox 6">
            <a:extLst>
              <a:ext uri="{FF2B5EF4-FFF2-40B4-BE49-F238E27FC236}">
                <a16:creationId xmlns:a16="http://schemas.microsoft.com/office/drawing/2014/main" id="{77769A06-E3F2-BBEE-847D-8DF2DD9156CE}"/>
              </a:ext>
            </a:extLst>
          </p:cNvPr>
          <p:cNvSpPr txBox="1"/>
          <p:nvPr/>
        </p:nvSpPr>
        <p:spPr>
          <a:xfrm>
            <a:off x="7006744" y="4395281"/>
            <a:ext cx="5151389"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err="1">
                <a:latin typeface="Consolas"/>
              </a:rPr>
              <a:t>ConcreteSubject</a:t>
            </a:r>
            <a:r>
              <a:rPr lang="en-US" sz="1400" dirty="0">
                <a:latin typeface="Consolas"/>
              </a:rPr>
              <a:t>-&gt;</a:t>
            </a:r>
            <a:r>
              <a:rPr lang="en-US" sz="1400" dirty="0" err="1">
                <a:latin typeface="Consolas"/>
              </a:rPr>
              <a:t>setState</a:t>
            </a:r>
            <a:r>
              <a:rPr lang="en-US" sz="1400" dirty="0">
                <a:latin typeface="Consolas"/>
              </a:rPr>
              <a:t>(</a:t>
            </a:r>
            <a:r>
              <a:rPr lang="en-US" sz="1400" dirty="0">
                <a:solidFill>
                  <a:srgbClr val="A31515"/>
                </a:solidFill>
                <a:latin typeface="Consolas"/>
              </a:rPr>
              <a:t>"interest1"</a:t>
            </a:r>
            <a:r>
              <a:rPr lang="en-US" sz="1400" dirty="0">
                <a:latin typeface="Consolas"/>
              </a:rPr>
              <a:t>, </a:t>
            </a:r>
            <a:r>
              <a:rPr lang="en-US" sz="1400" dirty="0">
                <a:solidFill>
                  <a:srgbClr val="098658"/>
                </a:solidFill>
                <a:latin typeface="Consolas"/>
              </a:rPr>
              <a:t>100</a:t>
            </a:r>
            <a:r>
              <a:rPr lang="en-US" sz="1400" dirty="0">
                <a:latin typeface="Consolas"/>
              </a:rPr>
              <a:t>); </a:t>
            </a:r>
          </a:p>
          <a:p>
            <a:r>
              <a:rPr lang="en-US" sz="1400" dirty="0" err="1">
                <a:latin typeface="Consolas"/>
              </a:rPr>
              <a:t>ConcreteSubject</a:t>
            </a:r>
            <a:r>
              <a:rPr lang="en-US" sz="1400" dirty="0">
                <a:latin typeface="Consolas"/>
              </a:rPr>
              <a:t>-&gt;</a:t>
            </a:r>
            <a:r>
              <a:rPr lang="en-US" sz="1400" dirty="0" err="1">
                <a:latin typeface="Consolas"/>
              </a:rPr>
              <a:t>setState</a:t>
            </a:r>
            <a:r>
              <a:rPr lang="en-US" sz="1400" dirty="0">
                <a:latin typeface="Consolas"/>
              </a:rPr>
              <a:t>(</a:t>
            </a:r>
            <a:r>
              <a:rPr lang="en-US" sz="1400" dirty="0">
                <a:solidFill>
                  <a:srgbClr val="A31515"/>
                </a:solidFill>
                <a:latin typeface="Consolas"/>
              </a:rPr>
              <a:t>"interest2"</a:t>
            </a:r>
            <a:r>
              <a:rPr lang="en-US" sz="1400" dirty="0">
                <a:latin typeface="Consolas"/>
              </a:rPr>
              <a:t>, </a:t>
            </a:r>
            <a:r>
              <a:rPr lang="en-US" sz="1400" dirty="0">
                <a:solidFill>
                  <a:srgbClr val="098658"/>
                </a:solidFill>
                <a:latin typeface="Consolas"/>
              </a:rPr>
              <a:t>200</a:t>
            </a:r>
            <a:r>
              <a:rPr lang="en-US" sz="1400" dirty="0">
                <a:latin typeface="Consolas"/>
              </a:rPr>
              <a:t>);</a:t>
            </a:r>
          </a:p>
          <a:p>
            <a:r>
              <a:rPr lang="en-US" sz="1400" dirty="0" err="1">
                <a:latin typeface="Consolas"/>
              </a:rPr>
              <a:t>ConcreteSubject</a:t>
            </a:r>
            <a:r>
              <a:rPr lang="en-US" sz="1400" dirty="0">
                <a:latin typeface="Consolas"/>
              </a:rPr>
              <a:t>-&gt;Notify();</a:t>
            </a:r>
          </a:p>
          <a:p>
            <a:endParaRPr lang="en-US" dirty="0">
              <a:latin typeface="Consolas"/>
            </a:endParaRPr>
          </a:p>
        </p:txBody>
      </p:sp>
    </p:spTree>
    <p:extLst>
      <p:ext uri="{BB962C8B-B14F-4D97-AF65-F5344CB8AC3E}">
        <p14:creationId xmlns:p14="http://schemas.microsoft.com/office/powerpoint/2010/main" val="977302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dirty="0"/>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a:xfrm>
            <a:off x="731204" y="1510346"/>
            <a:ext cx="10012998" cy="4805152"/>
          </a:xfrm>
        </p:spPr>
        <p:txBody>
          <a:bodyPr/>
          <a:lstStyle/>
          <a:p>
            <a:r>
              <a:rPr lang="en-US" dirty="0"/>
              <a:t>Making sure Subject state is self-consistent before notification</a:t>
            </a:r>
          </a:p>
          <a:p>
            <a:pPr lvl="1"/>
            <a:r>
              <a:rPr lang="en-US" dirty="0"/>
              <a:t>Can be violated by calling inherited operations</a:t>
            </a:r>
          </a:p>
          <a:p>
            <a:pPr lvl="1"/>
            <a:endParaRPr lang="en-US" dirty="0"/>
          </a:p>
          <a:p>
            <a:pPr lvl="1"/>
            <a:endParaRPr lang="en-US" dirty="0"/>
          </a:p>
          <a:p>
            <a:pPr lvl="1"/>
            <a:endParaRPr lang="en-US" dirty="0"/>
          </a:p>
          <a:p>
            <a:pPr lvl="1"/>
            <a:endParaRPr lang="en-US" dirty="0"/>
          </a:p>
          <a:p>
            <a:pPr lvl="1"/>
            <a:endParaRPr lang="en-US" dirty="0"/>
          </a:p>
          <a:p>
            <a:pPr lvl="1"/>
            <a:r>
              <a:rPr lang="en-US" dirty="0"/>
              <a:t>Use Template Method in abstract Subject classes</a:t>
            </a:r>
          </a:p>
        </p:txBody>
      </p:sp>
      <p:sp>
        <p:nvSpPr>
          <p:cNvPr id="4" name="TextBox 3">
            <a:extLst>
              <a:ext uri="{FF2B5EF4-FFF2-40B4-BE49-F238E27FC236}">
                <a16:creationId xmlns:a16="http://schemas.microsoft.com/office/drawing/2014/main" id="{EAE42942-7E15-367A-FE0E-59A832563BBA}"/>
              </a:ext>
            </a:extLst>
          </p:cNvPr>
          <p:cNvSpPr txBox="1"/>
          <p:nvPr/>
        </p:nvSpPr>
        <p:spPr>
          <a:xfrm>
            <a:off x="3930089" y="2316321"/>
            <a:ext cx="4331821" cy="187743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0000FF"/>
                </a:solidFill>
                <a:latin typeface="Consolas"/>
              </a:rPr>
              <a:t>void</a:t>
            </a:r>
            <a:r>
              <a:rPr lang="en-US" sz="1400" dirty="0">
                <a:latin typeface="Consolas"/>
              </a:rPr>
              <a:t> </a:t>
            </a:r>
            <a:r>
              <a:rPr lang="en-US" sz="1400" dirty="0" err="1">
                <a:latin typeface="Consolas"/>
              </a:rPr>
              <a:t>MySubject</a:t>
            </a:r>
            <a:r>
              <a:rPr lang="en-US" sz="1400" dirty="0">
                <a:latin typeface="Consolas"/>
              </a:rPr>
              <a:t>::Operation (</a:t>
            </a:r>
            <a:r>
              <a:rPr lang="en-US" sz="1400" dirty="0">
                <a:solidFill>
                  <a:srgbClr val="0000FF"/>
                </a:solidFill>
                <a:latin typeface="Consolas"/>
              </a:rPr>
              <a:t>int</a:t>
            </a:r>
            <a:r>
              <a:rPr lang="en-US" sz="1400" dirty="0">
                <a:latin typeface="Consolas"/>
              </a:rPr>
              <a:t> </a:t>
            </a:r>
            <a:r>
              <a:rPr lang="en-US" sz="1400" dirty="0" err="1">
                <a:latin typeface="Consolas"/>
              </a:rPr>
              <a:t>newValue</a:t>
            </a:r>
            <a:r>
              <a:rPr lang="en-US" sz="1400" dirty="0">
                <a:latin typeface="Consolas"/>
              </a:rPr>
              <a:t>) {</a:t>
            </a:r>
          </a:p>
          <a:p>
            <a:r>
              <a:rPr lang="en-US" sz="1400" dirty="0">
                <a:latin typeface="Consolas"/>
              </a:rPr>
              <a:t>  </a:t>
            </a:r>
            <a:r>
              <a:rPr lang="en-US" sz="1400" dirty="0" err="1">
                <a:latin typeface="Consolas"/>
              </a:rPr>
              <a:t>BaseClassSubject</a:t>
            </a:r>
            <a:r>
              <a:rPr lang="en-US" sz="1400" dirty="0">
                <a:latin typeface="Consolas"/>
              </a:rPr>
              <a:t>::Operation(</a:t>
            </a:r>
            <a:r>
              <a:rPr lang="en-US" sz="1400" dirty="0" err="1">
                <a:latin typeface="Consolas"/>
              </a:rPr>
              <a:t>newValue</a:t>
            </a:r>
            <a:r>
              <a:rPr lang="en-US" sz="1400" dirty="0">
                <a:latin typeface="Consolas"/>
              </a:rPr>
              <a:t>);</a:t>
            </a:r>
          </a:p>
          <a:p>
            <a:r>
              <a:rPr lang="en-US" sz="1400" dirty="0">
                <a:solidFill>
                  <a:srgbClr val="008000"/>
                </a:solidFill>
                <a:latin typeface="Consolas"/>
              </a:rPr>
              <a:t>    // trigger notification</a:t>
            </a:r>
          </a:p>
          <a:p>
            <a:br>
              <a:rPr lang="en-US" sz="1400" dirty="0">
                <a:latin typeface="Consolas"/>
              </a:rPr>
            </a:br>
            <a:r>
              <a:rPr lang="en-US" sz="1400" dirty="0">
                <a:latin typeface="Consolas"/>
              </a:rPr>
              <a:t>  _</a:t>
            </a:r>
            <a:r>
              <a:rPr lang="en-US" sz="1400" dirty="0" err="1">
                <a:latin typeface="Consolas"/>
              </a:rPr>
              <a:t>myInstVar</a:t>
            </a:r>
            <a:r>
              <a:rPr lang="en-US" sz="1400" dirty="0">
                <a:latin typeface="Consolas"/>
              </a:rPr>
              <a:t> += </a:t>
            </a:r>
            <a:r>
              <a:rPr lang="en-US" sz="1400" dirty="0" err="1">
                <a:latin typeface="Consolas"/>
              </a:rPr>
              <a:t>newValue</a:t>
            </a:r>
            <a:r>
              <a:rPr lang="en-US" sz="1400" dirty="0">
                <a:latin typeface="Consolas"/>
              </a:rPr>
              <a:t>;</a:t>
            </a:r>
          </a:p>
          <a:p>
            <a:r>
              <a:rPr lang="en-US" sz="1400" dirty="0">
                <a:solidFill>
                  <a:srgbClr val="008000"/>
                </a:solidFill>
                <a:latin typeface="Consolas"/>
              </a:rPr>
              <a:t>    // update subclass state (too late!)</a:t>
            </a:r>
          </a:p>
          <a:p>
            <a:r>
              <a:rPr lang="en-US" sz="1400" dirty="0">
                <a:latin typeface="Consolas"/>
              </a:rPr>
              <a:t>}</a:t>
            </a:r>
          </a:p>
          <a:p>
            <a:endParaRPr lang="en-US" dirty="0">
              <a:latin typeface="Consolas"/>
            </a:endParaRPr>
          </a:p>
        </p:txBody>
      </p:sp>
      <p:sp>
        <p:nvSpPr>
          <p:cNvPr id="5" name="TextBox 4">
            <a:extLst>
              <a:ext uri="{FF2B5EF4-FFF2-40B4-BE49-F238E27FC236}">
                <a16:creationId xmlns:a16="http://schemas.microsoft.com/office/drawing/2014/main" id="{0B0A1C64-7DD4-0B19-25FB-E90B27DC7894}"/>
              </a:ext>
            </a:extLst>
          </p:cNvPr>
          <p:cNvSpPr txBox="1"/>
          <p:nvPr/>
        </p:nvSpPr>
        <p:spPr>
          <a:xfrm>
            <a:off x="3930089" y="4585677"/>
            <a:ext cx="4914409" cy="12311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0000FF"/>
                </a:solidFill>
                <a:latin typeface="Consolas"/>
              </a:rPr>
              <a:t>void</a:t>
            </a:r>
            <a:r>
              <a:rPr lang="en-US" sz="1400" dirty="0">
                <a:latin typeface="Consolas"/>
              </a:rPr>
              <a:t> Text::Cut (</a:t>
            </a:r>
            <a:r>
              <a:rPr lang="en-US" sz="1400" dirty="0" err="1">
                <a:latin typeface="Consolas"/>
              </a:rPr>
              <a:t>TextRange</a:t>
            </a:r>
            <a:r>
              <a:rPr lang="en-US" sz="1400" dirty="0">
                <a:latin typeface="Consolas"/>
              </a:rPr>
              <a:t> r) {</a:t>
            </a:r>
          </a:p>
          <a:p>
            <a:r>
              <a:rPr lang="en-US" sz="1400" dirty="0">
                <a:latin typeface="Consolas"/>
              </a:rPr>
              <a:t>  </a:t>
            </a:r>
            <a:r>
              <a:rPr lang="en-US" sz="1400" dirty="0" err="1">
                <a:latin typeface="Consolas"/>
              </a:rPr>
              <a:t>ReplaceRange</a:t>
            </a:r>
            <a:r>
              <a:rPr lang="en-US" sz="1400" dirty="0">
                <a:latin typeface="Consolas"/>
              </a:rPr>
              <a:t>(r);</a:t>
            </a:r>
            <a:r>
              <a:rPr lang="en-US" sz="1400" dirty="0">
                <a:solidFill>
                  <a:srgbClr val="008000"/>
                </a:solidFill>
                <a:latin typeface="Consolas"/>
              </a:rPr>
              <a:t>    // redefined in subclasses</a:t>
            </a:r>
          </a:p>
          <a:p>
            <a:r>
              <a:rPr lang="en-US" sz="1400" dirty="0">
                <a:latin typeface="Consolas"/>
              </a:rPr>
              <a:t>  Notify();</a:t>
            </a:r>
          </a:p>
          <a:p>
            <a:r>
              <a:rPr lang="en-US" sz="1400" dirty="0">
                <a:latin typeface="Consolas"/>
              </a:rPr>
              <a:t>}</a:t>
            </a:r>
          </a:p>
          <a:p>
            <a:endParaRPr lang="en-US" dirty="0">
              <a:latin typeface="Consolas"/>
            </a:endParaRPr>
          </a:p>
        </p:txBody>
      </p:sp>
    </p:spTree>
    <p:extLst>
      <p:ext uri="{BB962C8B-B14F-4D97-AF65-F5344CB8AC3E}">
        <p14:creationId xmlns:p14="http://schemas.microsoft.com/office/powerpoint/2010/main" val="23137111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p:txBody>
          <a:bodyPr/>
          <a:lstStyle/>
          <a:p>
            <a:r>
              <a:rPr lang="en-US" dirty="0"/>
              <a:t>Specifying modifications of interest explicitly</a:t>
            </a:r>
          </a:p>
          <a:p>
            <a:pPr lvl="1"/>
            <a:r>
              <a:rPr lang="en-US" dirty="0"/>
              <a:t>To improve update efficiency</a:t>
            </a:r>
          </a:p>
        </p:txBody>
      </p:sp>
      <p:cxnSp>
        <p:nvCxnSpPr>
          <p:cNvPr id="8" name="Straight Arrow Connector 7">
            <a:extLst>
              <a:ext uri="{FF2B5EF4-FFF2-40B4-BE49-F238E27FC236}">
                <a16:creationId xmlns:a16="http://schemas.microsoft.com/office/drawing/2014/main" id="{E7A8AC69-AE60-1BC3-C92A-188FC297EFA7}"/>
              </a:ext>
            </a:extLst>
          </p:cNvPr>
          <p:cNvCxnSpPr>
            <a:cxnSpLocks/>
          </p:cNvCxnSpPr>
          <p:nvPr/>
        </p:nvCxnSpPr>
        <p:spPr>
          <a:xfrm flipH="1">
            <a:off x="1510018" y="2554448"/>
            <a:ext cx="2067887" cy="6328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952C7B0A-8E42-2801-170C-4FF901C56FB3}"/>
              </a:ext>
            </a:extLst>
          </p:cNvPr>
          <p:cNvCxnSpPr>
            <a:cxnSpLocks/>
          </p:cNvCxnSpPr>
          <p:nvPr/>
        </p:nvCxnSpPr>
        <p:spPr>
          <a:xfrm>
            <a:off x="8590327" y="2786373"/>
            <a:ext cx="922789" cy="388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7688B1E-AFD9-BDD6-DD89-8264FE738695}"/>
              </a:ext>
            </a:extLst>
          </p:cNvPr>
          <p:cNvSpPr txBox="1"/>
          <p:nvPr/>
        </p:nvSpPr>
        <p:spPr>
          <a:xfrm>
            <a:off x="3532086" y="2400753"/>
            <a:ext cx="512782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0000FF"/>
                </a:solidFill>
                <a:latin typeface="Consolas"/>
              </a:rPr>
              <a:t>void</a:t>
            </a:r>
            <a:r>
              <a:rPr lang="en-US" sz="1400" dirty="0">
                <a:latin typeface="Consolas"/>
              </a:rPr>
              <a:t> Subject::Attach(Observer</a:t>
            </a:r>
            <a:r>
              <a:rPr lang="en-US" sz="1400" dirty="0">
                <a:solidFill>
                  <a:srgbClr val="0000FF"/>
                </a:solidFill>
                <a:latin typeface="Consolas"/>
              </a:rPr>
              <a:t>*</a:t>
            </a:r>
            <a:r>
              <a:rPr lang="en-US" sz="1400" dirty="0">
                <a:latin typeface="Consolas"/>
              </a:rPr>
              <a:t>, Aspect</a:t>
            </a:r>
            <a:r>
              <a:rPr lang="en-US" sz="1400" dirty="0">
                <a:solidFill>
                  <a:srgbClr val="0000FF"/>
                </a:solidFill>
                <a:latin typeface="Consolas"/>
              </a:rPr>
              <a:t>&amp;</a:t>
            </a:r>
            <a:r>
              <a:rPr lang="en-US" sz="1400" dirty="0">
                <a:latin typeface="Consolas"/>
              </a:rPr>
              <a:t> interest);</a:t>
            </a:r>
          </a:p>
          <a:p>
            <a:r>
              <a:rPr lang="en-US" sz="1400" dirty="0">
                <a:solidFill>
                  <a:srgbClr val="0000FF"/>
                </a:solidFill>
                <a:latin typeface="Consolas"/>
              </a:rPr>
              <a:t>void</a:t>
            </a:r>
            <a:r>
              <a:rPr lang="en-US" sz="1400" dirty="0">
                <a:latin typeface="Consolas"/>
              </a:rPr>
              <a:t> Observer::Update(Subject</a:t>
            </a:r>
            <a:r>
              <a:rPr lang="en-US" sz="1400" dirty="0">
                <a:solidFill>
                  <a:srgbClr val="0000FF"/>
                </a:solidFill>
                <a:latin typeface="Consolas"/>
              </a:rPr>
              <a:t>*</a:t>
            </a:r>
            <a:r>
              <a:rPr lang="en-US" sz="1400" dirty="0">
                <a:latin typeface="Consolas"/>
              </a:rPr>
              <a:t>, Aspect</a:t>
            </a:r>
            <a:r>
              <a:rPr lang="en-US" sz="1400" dirty="0">
                <a:solidFill>
                  <a:srgbClr val="0000FF"/>
                </a:solidFill>
                <a:latin typeface="Consolas"/>
              </a:rPr>
              <a:t>&amp;</a:t>
            </a:r>
            <a:r>
              <a:rPr lang="en-US" sz="1400" dirty="0">
                <a:latin typeface="Consolas"/>
              </a:rPr>
              <a:t> interest);</a:t>
            </a:r>
          </a:p>
        </p:txBody>
      </p:sp>
      <p:sp>
        <p:nvSpPr>
          <p:cNvPr id="14" name="TextBox 13">
            <a:extLst>
              <a:ext uri="{FF2B5EF4-FFF2-40B4-BE49-F238E27FC236}">
                <a16:creationId xmlns:a16="http://schemas.microsoft.com/office/drawing/2014/main" id="{736A01FA-B9F0-46EF-D14D-DC6C408024C6}"/>
              </a:ext>
            </a:extLst>
          </p:cNvPr>
          <p:cNvSpPr txBox="1"/>
          <p:nvPr/>
        </p:nvSpPr>
        <p:spPr>
          <a:xfrm>
            <a:off x="330751" y="3217844"/>
            <a:ext cx="5603401"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0000FF"/>
                </a:solidFill>
                <a:latin typeface="Consolas"/>
              </a:rPr>
              <a:t>void</a:t>
            </a:r>
            <a:r>
              <a:rPr lang="en-US" sz="1400" dirty="0">
                <a:latin typeface="Consolas"/>
              </a:rPr>
              <a:t> Attach(Observer</a:t>
            </a:r>
            <a:r>
              <a:rPr lang="en-US" sz="1400" dirty="0">
                <a:solidFill>
                  <a:srgbClr val="0000FF"/>
                </a:solidFill>
                <a:latin typeface="Consolas"/>
              </a:rPr>
              <a:t>*</a:t>
            </a:r>
            <a:r>
              <a:rPr lang="en-US" sz="1400" dirty="0">
                <a:latin typeface="Consolas"/>
              </a:rPr>
              <a:t> </a:t>
            </a:r>
            <a:r>
              <a:rPr lang="en-US" sz="1400" dirty="0" err="1">
                <a:latin typeface="Consolas"/>
              </a:rPr>
              <a:t>obs</a:t>
            </a:r>
            <a:r>
              <a:rPr lang="en-US" sz="1400" dirty="0">
                <a:latin typeface="Consolas"/>
              </a:rPr>
              <a:t>, std::string </a:t>
            </a:r>
            <a:r>
              <a:rPr lang="en-US" sz="1400" dirty="0" err="1">
                <a:latin typeface="Consolas"/>
              </a:rPr>
              <a:t>interested_in</a:t>
            </a:r>
            <a:r>
              <a:rPr lang="en-US" sz="1400" dirty="0">
                <a:latin typeface="Consolas"/>
              </a:rPr>
              <a:t>) </a:t>
            </a:r>
          </a:p>
          <a:p>
            <a:r>
              <a:rPr lang="en-US" sz="1400" dirty="0">
                <a:latin typeface="Consolas"/>
              </a:rPr>
              <a:t>{</a:t>
            </a:r>
          </a:p>
          <a:p>
            <a:r>
              <a:rPr lang="en-US" sz="1400" dirty="0">
                <a:latin typeface="Consolas"/>
              </a:rPr>
              <a:t>  </a:t>
            </a:r>
            <a:r>
              <a:rPr lang="en-US" sz="1400" dirty="0" err="1">
                <a:latin typeface="Consolas"/>
              </a:rPr>
              <a:t>attached_observers.push_back</a:t>
            </a:r>
            <a:r>
              <a:rPr lang="en-US" sz="1400" dirty="0">
                <a:latin typeface="Consolas"/>
              </a:rPr>
              <a:t>(</a:t>
            </a:r>
          </a:p>
          <a:p>
            <a:r>
              <a:rPr lang="en-US" sz="1400" dirty="0">
                <a:latin typeface="Consolas"/>
              </a:rPr>
              <a:t>			std::</a:t>
            </a:r>
            <a:r>
              <a:rPr lang="en-US" sz="1400" dirty="0" err="1">
                <a:latin typeface="Consolas"/>
              </a:rPr>
              <a:t>make_pair</a:t>
            </a:r>
            <a:r>
              <a:rPr lang="en-US" sz="1400" dirty="0">
                <a:latin typeface="Consolas"/>
              </a:rPr>
              <a:t>(</a:t>
            </a:r>
            <a:r>
              <a:rPr lang="en-US" sz="1400" dirty="0" err="1">
                <a:latin typeface="Consolas"/>
              </a:rPr>
              <a:t>obs</a:t>
            </a:r>
            <a:r>
              <a:rPr lang="en-US" sz="1400" dirty="0">
                <a:latin typeface="Consolas"/>
              </a:rPr>
              <a:t>, </a:t>
            </a:r>
            <a:r>
              <a:rPr lang="en-US" sz="1400" dirty="0" err="1">
                <a:latin typeface="Consolas"/>
              </a:rPr>
              <a:t>interested_in</a:t>
            </a:r>
            <a:r>
              <a:rPr lang="en-US" sz="1400" dirty="0">
                <a:latin typeface="Consolas"/>
              </a:rPr>
              <a:t>));</a:t>
            </a:r>
          </a:p>
          <a:p>
            <a:r>
              <a:rPr lang="en-US" sz="1400" dirty="0">
                <a:latin typeface="Consolas"/>
              </a:rPr>
              <a:t>}</a:t>
            </a:r>
          </a:p>
          <a:p>
            <a:br>
              <a:rPr lang="en-US" sz="1400" dirty="0">
                <a:latin typeface="Consolas"/>
              </a:rPr>
            </a:br>
            <a:r>
              <a:rPr lang="en-US" sz="1400" dirty="0">
                <a:solidFill>
                  <a:srgbClr val="0000FF"/>
                </a:solidFill>
                <a:latin typeface="Consolas"/>
              </a:rPr>
              <a:t>void</a:t>
            </a:r>
            <a:r>
              <a:rPr lang="en-US" sz="1400" dirty="0">
                <a:latin typeface="Consolas"/>
              </a:rPr>
              <a:t> Notify(std::string </a:t>
            </a:r>
            <a:r>
              <a:rPr lang="en-US" sz="1400" dirty="0" err="1">
                <a:latin typeface="Consolas"/>
              </a:rPr>
              <a:t>what_changed</a:t>
            </a:r>
            <a:r>
              <a:rPr lang="en-US" sz="1400" dirty="0">
                <a:latin typeface="Consolas"/>
              </a:rPr>
              <a:t>) {</a:t>
            </a:r>
          </a:p>
          <a:p>
            <a:r>
              <a:rPr lang="en-US" sz="1400" dirty="0">
                <a:latin typeface="Consolas"/>
              </a:rPr>
              <a:t>  </a:t>
            </a:r>
            <a:r>
              <a:rPr lang="en-US" sz="1400" dirty="0">
                <a:solidFill>
                  <a:srgbClr val="0000FF"/>
                </a:solidFill>
                <a:latin typeface="Consolas"/>
              </a:rPr>
              <a:t>for</a:t>
            </a:r>
            <a:r>
              <a:rPr lang="en-US" sz="1400" dirty="0">
                <a:latin typeface="Consolas"/>
              </a:rPr>
              <a:t> (</a:t>
            </a:r>
            <a:r>
              <a:rPr lang="en-US" sz="1400" dirty="0">
                <a:solidFill>
                  <a:srgbClr val="0000FF"/>
                </a:solidFill>
                <a:latin typeface="Consolas"/>
              </a:rPr>
              <a:t>const</a:t>
            </a:r>
            <a:r>
              <a:rPr lang="en-US" sz="1400" dirty="0">
                <a:latin typeface="Consolas"/>
              </a:rPr>
              <a:t> </a:t>
            </a:r>
            <a:r>
              <a:rPr lang="en-US" sz="1400" dirty="0">
                <a:solidFill>
                  <a:srgbClr val="0000FF"/>
                </a:solidFill>
                <a:latin typeface="Consolas"/>
              </a:rPr>
              <a:t>auto</a:t>
            </a:r>
            <a:r>
              <a:rPr lang="en-US" sz="1400" dirty="0">
                <a:latin typeface="Consolas"/>
              </a:rPr>
              <a:t>&amp; </a:t>
            </a:r>
            <a:r>
              <a:rPr lang="en-US" sz="1400" dirty="0" err="1">
                <a:latin typeface="Consolas"/>
              </a:rPr>
              <a:t>obs</a:t>
            </a:r>
            <a:r>
              <a:rPr lang="en-US" sz="1400" dirty="0">
                <a:latin typeface="Consolas"/>
              </a:rPr>
              <a:t> : </a:t>
            </a:r>
            <a:r>
              <a:rPr lang="en-US" sz="1400" dirty="0" err="1">
                <a:latin typeface="Consolas"/>
              </a:rPr>
              <a:t>attached_observers</a:t>
            </a:r>
            <a:r>
              <a:rPr lang="en-US" sz="1400" dirty="0">
                <a:latin typeface="Consolas"/>
              </a:rPr>
              <a:t>) </a:t>
            </a:r>
          </a:p>
          <a:p>
            <a:r>
              <a:rPr lang="en-US" sz="1400" dirty="0">
                <a:latin typeface="Consolas"/>
              </a:rPr>
              <a:t>    </a:t>
            </a:r>
            <a:r>
              <a:rPr lang="en-US" sz="1400" dirty="0">
                <a:solidFill>
                  <a:srgbClr val="0000FF"/>
                </a:solidFill>
                <a:latin typeface="Consolas"/>
              </a:rPr>
              <a:t>if</a:t>
            </a:r>
            <a:r>
              <a:rPr lang="en-US" sz="1400" dirty="0">
                <a:latin typeface="Consolas"/>
              </a:rPr>
              <a:t>(INTEREST == </a:t>
            </a:r>
            <a:r>
              <a:rPr lang="en-US" sz="1400" dirty="0" err="1">
                <a:latin typeface="Consolas"/>
              </a:rPr>
              <a:t>what_changed</a:t>
            </a:r>
            <a:r>
              <a:rPr lang="en-US" sz="1400" dirty="0">
                <a:latin typeface="Consolas"/>
              </a:rPr>
              <a:t>)</a:t>
            </a:r>
          </a:p>
          <a:p>
            <a:r>
              <a:rPr lang="en-US" sz="1400" dirty="0">
                <a:latin typeface="Consolas"/>
              </a:rPr>
              <a:t>      OBSERVER-&gt;Update();</a:t>
            </a:r>
          </a:p>
          <a:p>
            <a:r>
              <a:rPr lang="en-US" sz="1400" dirty="0">
                <a:latin typeface="Consolas"/>
              </a:rPr>
              <a:t>}</a:t>
            </a:r>
          </a:p>
        </p:txBody>
      </p:sp>
      <p:sp>
        <p:nvSpPr>
          <p:cNvPr id="15" name="TextBox 14">
            <a:extLst>
              <a:ext uri="{FF2B5EF4-FFF2-40B4-BE49-F238E27FC236}">
                <a16:creationId xmlns:a16="http://schemas.microsoft.com/office/drawing/2014/main" id="{6A7CF97A-6C84-7949-5613-3E8CB3A97111}"/>
              </a:ext>
            </a:extLst>
          </p:cNvPr>
          <p:cNvSpPr txBox="1"/>
          <p:nvPr/>
        </p:nvSpPr>
        <p:spPr>
          <a:xfrm>
            <a:off x="6257848" y="3218510"/>
            <a:ext cx="5603401"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0000FF"/>
                </a:solidFill>
                <a:latin typeface="Consolas"/>
              </a:rPr>
              <a:t>void</a:t>
            </a:r>
            <a:r>
              <a:rPr lang="en-US" sz="1400" dirty="0">
                <a:latin typeface="Consolas"/>
              </a:rPr>
              <a:t> Display::Update(std::string change) </a:t>
            </a:r>
          </a:p>
          <a:p>
            <a:r>
              <a:rPr lang="en-US" sz="1400" dirty="0">
                <a:latin typeface="Consolas"/>
              </a:rPr>
              <a:t>{</a:t>
            </a:r>
          </a:p>
          <a:p>
            <a:r>
              <a:rPr lang="en-US" sz="1400" dirty="0">
                <a:latin typeface="Consolas"/>
              </a:rPr>
              <a:t>  </a:t>
            </a:r>
            <a:r>
              <a:rPr lang="en-US" sz="1400" dirty="0">
                <a:solidFill>
                  <a:srgbClr val="0000FF"/>
                </a:solidFill>
                <a:latin typeface="Consolas"/>
              </a:rPr>
              <a:t>if</a:t>
            </a:r>
            <a:r>
              <a:rPr lang="en-US" sz="1400" dirty="0">
                <a:latin typeface="Consolas"/>
              </a:rPr>
              <a:t> (change == </a:t>
            </a:r>
            <a:r>
              <a:rPr lang="en-US" sz="1400" dirty="0">
                <a:solidFill>
                  <a:srgbClr val="A31515"/>
                </a:solidFill>
                <a:latin typeface="Consolas"/>
              </a:rPr>
              <a:t>"temperature"</a:t>
            </a:r>
            <a:r>
              <a:rPr lang="en-US" sz="1400" dirty="0">
                <a:latin typeface="Consolas"/>
              </a:rPr>
              <a:t>)</a:t>
            </a:r>
          </a:p>
          <a:p>
            <a:r>
              <a:rPr lang="en-US" sz="1400" dirty="0">
                <a:latin typeface="Consolas"/>
              </a:rPr>
              <a:t>    </a:t>
            </a:r>
            <a:r>
              <a:rPr lang="en-US" sz="1400" dirty="0" err="1">
                <a:latin typeface="Consolas"/>
              </a:rPr>
              <a:t>observed_state.temperature</a:t>
            </a:r>
            <a:r>
              <a:rPr lang="en-US" sz="1400" dirty="0">
                <a:latin typeface="Consolas"/>
              </a:rPr>
              <a:t> = </a:t>
            </a:r>
          </a:p>
          <a:p>
            <a:r>
              <a:rPr lang="en-US" sz="1400" dirty="0">
                <a:latin typeface="Consolas"/>
              </a:rPr>
              <a:t>			</a:t>
            </a:r>
            <a:r>
              <a:rPr lang="en-US" sz="1400" dirty="0" err="1">
                <a:latin typeface="Consolas"/>
              </a:rPr>
              <a:t>observed_subject</a:t>
            </a:r>
            <a:r>
              <a:rPr lang="en-US" sz="1400" dirty="0">
                <a:latin typeface="Consolas"/>
              </a:rPr>
              <a:t>-&gt;</a:t>
            </a:r>
            <a:r>
              <a:rPr lang="en-US" sz="1400" dirty="0" err="1">
                <a:latin typeface="Consolas"/>
              </a:rPr>
              <a:t>GetState</a:t>
            </a:r>
            <a:r>
              <a:rPr lang="en-US" sz="1400" dirty="0">
                <a:latin typeface="Consolas"/>
              </a:rPr>
              <a:t>().temperature;</a:t>
            </a:r>
          </a:p>
          <a:p>
            <a:r>
              <a:rPr lang="en-US" sz="1400" dirty="0">
                <a:latin typeface="Consolas"/>
              </a:rPr>
              <a:t>  </a:t>
            </a:r>
            <a:r>
              <a:rPr lang="en-US" sz="1400" dirty="0">
                <a:solidFill>
                  <a:srgbClr val="0000FF"/>
                </a:solidFill>
                <a:latin typeface="Consolas"/>
              </a:rPr>
              <a:t>else</a:t>
            </a:r>
          </a:p>
          <a:p>
            <a:r>
              <a:rPr lang="en-US" sz="1400" dirty="0">
                <a:latin typeface="Consolas"/>
              </a:rPr>
              <a:t>    </a:t>
            </a:r>
            <a:r>
              <a:rPr lang="en-US" sz="1400" dirty="0">
                <a:solidFill>
                  <a:srgbClr val="0000FF"/>
                </a:solidFill>
                <a:latin typeface="Consolas"/>
              </a:rPr>
              <a:t>return</a:t>
            </a:r>
            <a:r>
              <a:rPr lang="en-US" sz="1400" dirty="0">
                <a:latin typeface="Consolas"/>
              </a:rPr>
              <a:t>;</a:t>
            </a:r>
          </a:p>
          <a:p>
            <a:r>
              <a:rPr lang="en-US" sz="1400" dirty="0">
                <a:latin typeface="Consolas"/>
              </a:rPr>
              <a:t>}</a:t>
            </a:r>
          </a:p>
        </p:txBody>
      </p:sp>
      <p:sp>
        <p:nvSpPr>
          <p:cNvPr id="17" name="TextBox 16">
            <a:extLst>
              <a:ext uri="{FF2B5EF4-FFF2-40B4-BE49-F238E27FC236}">
                <a16:creationId xmlns:a16="http://schemas.microsoft.com/office/drawing/2014/main" id="{49A5C5EE-E5AE-8E16-E861-97558F22ABC5}"/>
              </a:ext>
            </a:extLst>
          </p:cNvPr>
          <p:cNvSpPr txBox="1"/>
          <p:nvPr/>
        </p:nvSpPr>
        <p:spPr>
          <a:xfrm>
            <a:off x="330751" y="5943343"/>
            <a:ext cx="10723933"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err="1">
                <a:latin typeface="Consolas"/>
              </a:rPr>
              <a:t>document.getElementById</a:t>
            </a:r>
            <a:r>
              <a:rPr lang="en-US" sz="1400" dirty="0">
                <a:latin typeface="Consolas"/>
              </a:rPr>
              <a:t>(</a:t>
            </a:r>
            <a:r>
              <a:rPr lang="en-US" sz="1400" dirty="0">
                <a:solidFill>
                  <a:srgbClr val="A31515"/>
                </a:solidFill>
                <a:latin typeface="Consolas"/>
              </a:rPr>
              <a:t>"</a:t>
            </a:r>
            <a:r>
              <a:rPr lang="en-US" sz="1400" dirty="0" err="1">
                <a:solidFill>
                  <a:srgbClr val="A31515"/>
                </a:solidFill>
                <a:latin typeface="Consolas"/>
              </a:rPr>
              <a:t>myBtn</a:t>
            </a:r>
            <a:r>
              <a:rPr lang="en-US" sz="1400" dirty="0">
                <a:solidFill>
                  <a:srgbClr val="A31515"/>
                </a:solidFill>
                <a:latin typeface="Consolas"/>
              </a:rPr>
              <a:t>"</a:t>
            </a:r>
            <a:r>
              <a:rPr lang="en-US" sz="1400" dirty="0">
                <a:latin typeface="Consolas"/>
              </a:rPr>
              <a:t>).</a:t>
            </a:r>
            <a:r>
              <a:rPr lang="en-US" sz="1400" dirty="0" err="1">
                <a:latin typeface="Consolas"/>
              </a:rPr>
              <a:t>addEventListener</a:t>
            </a:r>
            <a:r>
              <a:rPr lang="en-US" sz="1400" dirty="0">
                <a:latin typeface="Consolas"/>
              </a:rPr>
              <a:t>(</a:t>
            </a:r>
            <a:r>
              <a:rPr lang="en-US" sz="1400" dirty="0">
                <a:solidFill>
                  <a:srgbClr val="A31515"/>
                </a:solidFill>
                <a:latin typeface="Consolas"/>
              </a:rPr>
              <a:t>"click"</a:t>
            </a:r>
            <a:r>
              <a:rPr lang="en-US" sz="1400" dirty="0">
                <a:latin typeface="Consolas"/>
              </a:rPr>
              <a:t>, </a:t>
            </a:r>
            <a:r>
              <a:rPr lang="en-US" sz="1400" dirty="0" err="1">
                <a:latin typeface="Consolas"/>
              </a:rPr>
              <a:t>myFunction</a:t>
            </a:r>
            <a:r>
              <a:rPr lang="en-US" sz="1400" dirty="0">
                <a:latin typeface="Consolas"/>
              </a:rPr>
              <a:t>);</a:t>
            </a:r>
          </a:p>
          <a:p>
            <a:r>
              <a:rPr lang="en-US" sz="1400" dirty="0" err="1">
                <a:latin typeface="Consolas"/>
              </a:rPr>
              <a:t>document.getElementById</a:t>
            </a:r>
            <a:r>
              <a:rPr lang="en-US" sz="1400" dirty="0">
                <a:latin typeface="Consolas"/>
              </a:rPr>
              <a:t>(</a:t>
            </a:r>
            <a:r>
              <a:rPr lang="en-US" sz="1400" dirty="0">
                <a:solidFill>
                  <a:srgbClr val="A31515"/>
                </a:solidFill>
                <a:latin typeface="Consolas"/>
              </a:rPr>
              <a:t>"</a:t>
            </a:r>
            <a:r>
              <a:rPr lang="en-US" sz="1400" dirty="0" err="1">
                <a:solidFill>
                  <a:srgbClr val="A31515"/>
                </a:solidFill>
                <a:latin typeface="Consolas"/>
              </a:rPr>
              <a:t>myBtn</a:t>
            </a:r>
            <a:r>
              <a:rPr lang="en-US" sz="1400" dirty="0">
                <a:solidFill>
                  <a:srgbClr val="A31515"/>
                </a:solidFill>
                <a:latin typeface="Consolas"/>
              </a:rPr>
              <a:t>"</a:t>
            </a:r>
            <a:r>
              <a:rPr lang="en-US" sz="1400" dirty="0">
                <a:latin typeface="Consolas"/>
              </a:rPr>
              <a:t>).</a:t>
            </a:r>
            <a:r>
              <a:rPr lang="en-US" sz="1400" dirty="0" err="1">
                <a:latin typeface="Consolas"/>
              </a:rPr>
              <a:t>addEventListener</a:t>
            </a:r>
            <a:r>
              <a:rPr lang="en-US" sz="1400" dirty="0">
                <a:latin typeface="Consolas"/>
              </a:rPr>
              <a:t>(</a:t>
            </a:r>
            <a:r>
              <a:rPr lang="en-US" sz="1400" dirty="0">
                <a:solidFill>
                  <a:srgbClr val="A31515"/>
                </a:solidFill>
                <a:latin typeface="Consolas"/>
              </a:rPr>
              <a:t>"click"</a:t>
            </a:r>
            <a:r>
              <a:rPr lang="en-US" sz="1400" dirty="0">
                <a:latin typeface="Consolas"/>
              </a:rPr>
              <a:t>, </a:t>
            </a:r>
            <a:r>
              <a:rPr lang="en-US" sz="1400" dirty="0" err="1">
                <a:latin typeface="Consolas"/>
              </a:rPr>
              <a:t>someOtherFunction</a:t>
            </a:r>
            <a:r>
              <a:rPr lang="en-US" sz="1400" dirty="0">
                <a:latin typeface="Consolas"/>
              </a:rPr>
              <a:t>);</a:t>
            </a:r>
          </a:p>
          <a:p>
            <a:endParaRPr lang="en-US" dirty="0">
              <a:latin typeface="Consolas"/>
            </a:endParaRPr>
          </a:p>
        </p:txBody>
      </p:sp>
    </p:spTree>
    <p:extLst>
      <p:ext uri="{BB962C8B-B14F-4D97-AF65-F5344CB8AC3E}">
        <p14:creationId xmlns:p14="http://schemas.microsoft.com/office/powerpoint/2010/main" val="123550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p:txBody>
          <a:bodyPr/>
          <a:lstStyle/>
          <a:p>
            <a:r>
              <a:rPr lang="en-US" dirty="0"/>
              <a:t>The push and pull models</a:t>
            </a:r>
          </a:p>
          <a:p>
            <a:pPr lvl="1"/>
            <a:r>
              <a:rPr lang="en-US" dirty="0"/>
              <a:t>Avoiding observer-specific update protocols</a:t>
            </a:r>
          </a:p>
          <a:p>
            <a:pPr lvl="1"/>
            <a:r>
              <a:rPr lang="en-US" dirty="0"/>
              <a:t>The push model assumes subjects know something about their observers’ needs</a:t>
            </a:r>
          </a:p>
          <a:p>
            <a:pPr lvl="1"/>
            <a:r>
              <a:rPr lang="en-US" dirty="0"/>
              <a:t>The pull model emphasizes the subject’s ignorance of its observers</a:t>
            </a:r>
          </a:p>
        </p:txBody>
      </p:sp>
      <p:grpSp>
        <p:nvGrpSpPr>
          <p:cNvPr id="7" name="Group 6">
            <a:extLst>
              <a:ext uri="{FF2B5EF4-FFF2-40B4-BE49-F238E27FC236}">
                <a16:creationId xmlns:a16="http://schemas.microsoft.com/office/drawing/2014/main" id="{FC8B5C02-034C-86D6-4897-A4EFCC470D8B}"/>
              </a:ext>
            </a:extLst>
          </p:cNvPr>
          <p:cNvGrpSpPr/>
          <p:nvPr/>
        </p:nvGrpSpPr>
        <p:grpSpPr>
          <a:xfrm>
            <a:off x="3556045" y="3272477"/>
            <a:ext cx="5079910" cy="2564497"/>
            <a:chOff x="3601666" y="3514116"/>
            <a:chExt cx="4992721" cy="2423503"/>
          </a:xfrm>
        </p:grpSpPr>
        <p:pic>
          <p:nvPicPr>
            <p:cNvPr id="5" name="Picture 5" descr="A picture containing chart&#10;&#10;Description automatically generated">
              <a:extLst>
                <a:ext uri="{FF2B5EF4-FFF2-40B4-BE49-F238E27FC236}">
                  <a16:creationId xmlns:a16="http://schemas.microsoft.com/office/drawing/2014/main" id="{AE78B953-B641-636E-FB86-8E843088EFEA}"/>
                </a:ext>
              </a:extLst>
            </p:cNvPr>
            <p:cNvPicPr>
              <a:picLocks noChangeAspect="1"/>
            </p:cNvPicPr>
            <p:nvPr/>
          </p:nvPicPr>
          <p:blipFill>
            <a:blip r:embed="rId2"/>
            <a:stretch>
              <a:fillRect/>
            </a:stretch>
          </p:blipFill>
          <p:spPr>
            <a:xfrm>
              <a:off x="3601666" y="3931902"/>
              <a:ext cx="4992721" cy="2005717"/>
            </a:xfrm>
            <a:prstGeom prst="rect">
              <a:avLst/>
            </a:prstGeom>
          </p:spPr>
        </p:pic>
        <p:sp>
          <p:nvSpPr>
            <p:cNvPr id="4" name="TextBox 3">
              <a:extLst>
                <a:ext uri="{FF2B5EF4-FFF2-40B4-BE49-F238E27FC236}">
                  <a16:creationId xmlns:a16="http://schemas.microsoft.com/office/drawing/2014/main" id="{06DE27B1-7CB6-64D5-6C9C-A1A09910ADD0}"/>
                </a:ext>
              </a:extLst>
            </p:cNvPr>
            <p:cNvSpPr txBox="1"/>
            <p:nvPr/>
          </p:nvSpPr>
          <p:spPr>
            <a:xfrm>
              <a:off x="4486882" y="3514117"/>
              <a:ext cx="7247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cs typeface="Calibri"/>
                </a:rPr>
                <a:t>Push</a:t>
              </a:r>
              <a:endParaRPr lang="en-US"/>
            </a:p>
          </p:txBody>
        </p:sp>
        <p:sp>
          <p:nvSpPr>
            <p:cNvPr id="6" name="TextBox 5">
              <a:extLst>
                <a:ext uri="{FF2B5EF4-FFF2-40B4-BE49-F238E27FC236}">
                  <a16:creationId xmlns:a16="http://schemas.microsoft.com/office/drawing/2014/main" id="{FE977555-24BC-E178-5B96-CBF7D81AE2C5}"/>
                </a:ext>
              </a:extLst>
            </p:cNvPr>
            <p:cNvSpPr txBox="1"/>
            <p:nvPr/>
          </p:nvSpPr>
          <p:spPr>
            <a:xfrm>
              <a:off x="7275477" y="3514116"/>
              <a:ext cx="7247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cs typeface="Calibri"/>
                </a:rPr>
                <a:t>Pull</a:t>
              </a:r>
              <a:endParaRPr lang="en-US"/>
            </a:p>
          </p:txBody>
        </p:sp>
      </p:grpSp>
    </p:spTree>
    <p:extLst>
      <p:ext uri="{BB962C8B-B14F-4D97-AF65-F5344CB8AC3E}">
        <p14:creationId xmlns:p14="http://schemas.microsoft.com/office/powerpoint/2010/main" val="1836975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p:txBody>
          <a:bodyPr vert="horz" lIns="45720" tIns="45720" rIns="45720" bIns="45720" rtlCol="0" anchor="t">
            <a:normAutofit/>
          </a:bodyPr>
          <a:lstStyle/>
          <a:p>
            <a:pPr indent="-136525"/>
            <a:r>
              <a:rPr lang="en-US" dirty="0"/>
              <a:t>Observing more than one subject</a:t>
            </a:r>
            <a:endParaRPr lang="en-US" dirty="0">
              <a:cs typeface="Calibri"/>
            </a:endParaRPr>
          </a:p>
          <a:p>
            <a:pPr marL="264795" lvl="1" indent="-136525"/>
            <a:r>
              <a:rPr lang="en-US" sz="1200" dirty="0">
                <a:solidFill>
                  <a:srgbClr val="008000"/>
                </a:solidFill>
                <a:latin typeface="Consolas"/>
              </a:rPr>
              <a:t>// defines an updating interface for objects that should be notified of changes in a subject.</a:t>
            </a:r>
            <a:endParaRPr lang="en-US" sz="1200" dirty="0">
              <a:cs typeface="Calibri"/>
            </a:endParaRPr>
          </a:p>
          <a:p>
            <a:pPr marL="128270" lvl="1" indent="0">
              <a:buNone/>
            </a:pPr>
            <a:r>
              <a:rPr lang="en-US" sz="1200" dirty="0">
                <a:latin typeface="Consolas"/>
              </a:rPr>
              <a:t>  </a:t>
            </a:r>
            <a:r>
              <a:rPr lang="en-US" sz="1200" dirty="0">
                <a:solidFill>
                  <a:srgbClr val="000000"/>
                </a:solidFill>
                <a:latin typeface="Consolas"/>
              </a:rPr>
              <a:t>  </a:t>
            </a:r>
            <a:r>
              <a:rPr lang="en-US" sz="1200" dirty="0">
                <a:solidFill>
                  <a:srgbClr val="0000FF"/>
                </a:solidFill>
                <a:latin typeface="Consolas"/>
              </a:rPr>
              <a:t>virtual</a:t>
            </a:r>
            <a:r>
              <a:rPr lang="en-US" sz="1200" dirty="0">
                <a:latin typeface="Consolas"/>
              </a:rPr>
              <a:t> </a:t>
            </a:r>
            <a:r>
              <a:rPr lang="en-US" sz="1200" dirty="0">
                <a:solidFill>
                  <a:srgbClr val="0000FF"/>
                </a:solidFill>
                <a:latin typeface="Consolas"/>
              </a:rPr>
              <a:t>void</a:t>
            </a:r>
            <a:r>
              <a:rPr lang="en-US" sz="1200" dirty="0">
                <a:latin typeface="Consolas"/>
              </a:rPr>
              <a:t> Update(Subject</a:t>
            </a:r>
            <a:r>
              <a:rPr lang="en-US" sz="1200" dirty="0">
                <a:solidFill>
                  <a:srgbClr val="0000FF"/>
                </a:solidFill>
                <a:latin typeface="Consolas"/>
              </a:rPr>
              <a:t>*</a:t>
            </a:r>
            <a:r>
              <a:rPr lang="en-US" sz="1200" dirty="0">
                <a:latin typeface="Consolas"/>
              </a:rPr>
              <a:t>, std::string </a:t>
            </a:r>
            <a:r>
              <a:rPr lang="en-US" sz="1200" dirty="0" err="1">
                <a:latin typeface="Consolas"/>
              </a:rPr>
              <a:t>what_changed</a:t>
            </a:r>
            <a:r>
              <a:rPr lang="en-US" sz="1200" dirty="0">
                <a:latin typeface="Consolas"/>
              </a:rPr>
              <a:t>) = </a:t>
            </a:r>
            <a:r>
              <a:rPr lang="en-US" sz="1200" dirty="0">
                <a:solidFill>
                  <a:srgbClr val="098658"/>
                </a:solidFill>
                <a:latin typeface="Consolas"/>
              </a:rPr>
              <a:t>0</a:t>
            </a:r>
            <a:r>
              <a:rPr lang="en-US" sz="1200" dirty="0">
                <a:latin typeface="Consolas"/>
              </a:rPr>
              <a:t>;</a:t>
            </a:r>
            <a:endParaRPr lang="en-US" sz="1200">
              <a:cs typeface="Calibri" panose="020F0502020204030204"/>
            </a:endParaRPr>
          </a:p>
          <a:p>
            <a:pPr marL="264795" lvl="1" indent="-136525"/>
            <a:endParaRPr lang="en-US" dirty="0">
              <a:cs typeface="Calibri"/>
            </a:endParaRPr>
          </a:p>
        </p:txBody>
      </p:sp>
      <p:grpSp>
        <p:nvGrpSpPr>
          <p:cNvPr id="8" name="Group 7">
            <a:extLst>
              <a:ext uri="{FF2B5EF4-FFF2-40B4-BE49-F238E27FC236}">
                <a16:creationId xmlns:a16="http://schemas.microsoft.com/office/drawing/2014/main" id="{9487B2EE-B536-CD3C-1EA8-14B6C17B2F22}"/>
              </a:ext>
            </a:extLst>
          </p:cNvPr>
          <p:cNvGrpSpPr/>
          <p:nvPr/>
        </p:nvGrpSpPr>
        <p:grpSpPr>
          <a:xfrm>
            <a:off x="2696647" y="2276826"/>
            <a:ext cx="6515119" cy="3922818"/>
            <a:chOff x="3044776" y="2517212"/>
            <a:chExt cx="6515119" cy="3922818"/>
          </a:xfrm>
        </p:grpSpPr>
        <p:grpSp>
          <p:nvGrpSpPr>
            <p:cNvPr id="45" name="Group 44">
              <a:extLst>
                <a:ext uri="{FF2B5EF4-FFF2-40B4-BE49-F238E27FC236}">
                  <a16:creationId xmlns:a16="http://schemas.microsoft.com/office/drawing/2014/main" id="{467C240D-5FF7-2A82-5A94-61A345DCDB7A}"/>
                </a:ext>
              </a:extLst>
            </p:cNvPr>
            <p:cNvGrpSpPr/>
            <p:nvPr/>
          </p:nvGrpSpPr>
          <p:grpSpPr>
            <a:xfrm>
              <a:off x="3044776" y="3690760"/>
              <a:ext cx="2743200" cy="1816779"/>
              <a:chOff x="1326224" y="3394877"/>
              <a:chExt cx="2743200" cy="1816779"/>
            </a:xfrm>
          </p:grpSpPr>
          <p:pic>
            <p:nvPicPr>
              <p:cNvPr id="5" name="Picture 4">
                <a:extLst>
                  <a:ext uri="{FF2B5EF4-FFF2-40B4-BE49-F238E27FC236}">
                    <a16:creationId xmlns:a16="http://schemas.microsoft.com/office/drawing/2014/main" id="{2A7153DD-C765-2BE3-5A70-8B5055AED512}"/>
                  </a:ext>
                </a:extLst>
              </p:cNvPr>
              <p:cNvPicPr>
                <a:picLocks noChangeAspect="1"/>
              </p:cNvPicPr>
              <p:nvPr/>
            </p:nvPicPr>
            <p:blipFill>
              <a:blip r:embed="rId2"/>
              <a:stretch>
                <a:fillRect/>
              </a:stretch>
            </p:blipFill>
            <p:spPr>
              <a:xfrm>
                <a:off x="1326224" y="3825078"/>
                <a:ext cx="2743200" cy="1386578"/>
              </a:xfrm>
              <a:prstGeom prst="rect">
                <a:avLst/>
              </a:prstGeom>
            </p:spPr>
          </p:pic>
          <p:sp>
            <p:nvSpPr>
              <p:cNvPr id="39" name="TextBox 38">
                <a:extLst>
                  <a:ext uri="{FF2B5EF4-FFF2-40B4-BE49-F238E27FC236}">
                    <a16:creationId xmlns:a16="http://schemas.microsoft.com/office/drawing/2014/main" id="{8CB0D20B-1473-32DD-13B9-97F81DA83D64}"/>
                  </a:ext>
                </a:extLst>
              </p:cNvPr>
              <p:cNvSpPr txBox="1"/>
              <p:nvPr/>
            </p:nvSpPr>
            <p:spPr>
              <a:xfrm>
                <a:off x="2064300" y="3394877"/>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B050"/>
                    </a:solidFill>
                    <a:cs typeface="Calibri"/>
                  </a:rPr>
                  <a:t>Observer</a:t>
                </a:r>
              </a:p>
            </p:txBody>
          </p:sp>
        </p:grpSp>
        <p:grpSp>
          <p:nvGrpSpPr>
            <p:cNvPr id="47" name="Group 46">
              <a:extLst>
                <a:ext uri="{FF2B5EF4-FFF2-40B4-BE49-F238E27FC236}">
                  <a16:creationId xmlns:a16="http://schemas.microsoft.com/office/drawing/2014/main" id="{373263DF-05B3-99BB-3972-953F02704F06}"/>
                </a:ext>
              </a:extLst>
            </p:cNvPr>
            <p:cNvGrpSpPr/>
            <p:nvPr/>
          </p:nvGrpSpPr>
          <p:grpSpPr>
            <a:xfrm>
              <a:off x="7816984" y="4829706"/>
              <a:ext cx="1292158" cy="1610324"/>
              <a:chOff x="8149347" y="4622993"/>
              <a:chExt cx="1292158" cy="1610324"/>
            </a:xfrm>
          </p:grpSpPr>
          <p:pic>
            <p:nvPicPr>
              <p:cNvPr id="42" name="Picture 42" descr="A picture containing clock, building, watch, pole&#10;&#10;Description automatically generated">
                <a:extLst>
                  <a:ext uri="{FF2B5EF4-FFF2-40B4-BE49-F238E27FC236}">
                    <a16:creationId xmlns:a16="http://schemas.microsoft.com/office/drawing/2014/main" id="{CF51CCB8-3621-1253-374F-EA5F48BA6CD3}"/>
                  </a:ext>
                </a:extLst>
              </p:cNvPr>
              <p:cNvPicPr>
                <a:picLocks noChangeAspect="1"/>
              </p:cNvPicPr>
              <p:nvPr/>
            </p:nvPicPr>
            <p:blipFill>
              <a:blip r:embed="rId3"/>
              <a:stretch>
                <a:fillRect/>
              </a:stretch>
            </p:blipFill>
            <p:spPr>
              <a:xfrm>
                <a:off x="8149347" y="5034553"/>
                <a:ext cx="1292158" cy="1198764"/>
              </a:xfrm>
              <a:prstGeom prst="rect">
                <a:avLst/>
              </a:prstGeom>
            </p:spPr>
          </p:pic>
          <p:sp>
            <p:nvSpPr>
              <p:cNvPr id="43" name="TextBox 42">
                <a:extLst>
                  <a:ext uri="{FF2B5EF4-FFF2-40B4-BE49-F238E27FC236}">
                    <a16:creationId xmlns:a16="http://schemas.microsoft.com/office/drawing/2014/main" id="{735D9911-F9CB-BE00-E638-70912CF6C796}"/>
                  </a:ext>
                </a:extLst>
              </p:cNvPr>
              <p:cNvSpPr txBox="1"/>
              <p:nvPr/>
            </p:nvSpPr>
            <p:spPr>
              <a:xfrm>
                <a:off x="8158696" y="4622993"/>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Subject</a:t>
                </a:r>
              </a:p>
            </p:txBody>
          </p:sp>
        </p:grpSp>
        <p:cxnSp>
          <p:nvCxnSpPr>
            <p:cNvPr id="44" name="Straight Arrow Connector 43">
              <a:extLst>
                <a:ext uri="{FF2B5EF4-FFF2-40B4-BE49-F238E27FC236}">
                  <a16:creationId xmlns:a16="http://schemas.microsoft.com/office/drawing/2014/main" id="{9D545CB1-D864-5C2F-1BAA-8BDFAED7B420}"/>
                </a:ext>
              </a:extLst>
            </p:cNvPr>
            <p:cNvCxnSpPr/>
            <p:nvPr/>
          </p:nvCxnSpPr>
          <p:spPr>
            <a:xfrm flipH="1">
              <a:off x="5949272" y="3612205"/>
              <a:ext cx="1225686" cy="11130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CA8E82D2-3541-E349-F8DB-D7F6D079D813}"/>
                </a:ext>
              </a:extLst>
            </p:cNvPr>
            <p:cNvCxnSpPr>
              <a:cxnSpLocks/>
            </p:cNvCxnSpPr>
            <p:nvPr/>
          </p:nvCxnSpPr>
          <p:spPr>
            <a:xfrm flipH="1" flipV="1">
              <a:off x="5933060" y="4944080"/>
              <a:ext cx="1618843" cy="8163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46" name="Group 45">
              <a:extLst>
                <a:ext uri="{FF2B5EF4-FFF2-40B4-BE49-F238E27FC236}">
                  <a16:creationId xmlns:a16="http://schemas.microsoft.com/office/drawing/2014/main" id="{0F7C1405-BBD2-8772-B605-5CC8B6251C88}"/>
                </a:ext>
              </a:extLst>
            </p:cNvPr>
            <p:cNvGrpSpPr/>
            <p:nvPr/>
          </p:nvGrpSpPr>
          <p:grpSpPr>
            <a:xfrm>
              <a:off x="7359822" y="2517212"/>
              <a:ext cx="2200073" cy="1904966"/>
              <a:chOff x="7692185" y="1870877"/>
              <a:chExt cx="2200073" cy="1904966"/>
            </a:xfrm>
          </p:grpSpPr>
          <p:pic>
            <p:nvPicPr>
              <p:cNvPr id="7" name="Picture 5" descr="A train at a train station&#10;&#10;Description automatically generated">
                <a:extLst>
                  <a:ext uri="{FF2B5EF4-FFF2-40B4-BE49-F238E27FC236}">
                    <a16:creationId xmlns:a16="http://schemas.microsoft.com/office/drawing/2014/main" id="{0870357E-93F7-2B70-4183-0D762E377D98}"/>
                  </a:ext>
                </a:extLst>
              </p:cNvPr>
              <p:cNvPicPr>
                <a:picLocks noChangeAspect="1"/>
              </p:cNvPicPr>
              <p:nvPr/>
            </p:nvPicPr>
            <p:blipFill>
              <a:blip r:embed="rId4"/>
              <a:stretch>
                <a:fillRect/>
              </a:stretch>
            </p:blipFill>
            <p:spPr>
              <a:xfrm>
                <a:off x="7692185" y="2325625"/>
                <a:ext cx="2200073" cy="1450218"/>
              </a:xfrm>
              <a:prstGeom prst="rect">
                <a:avLst/>
              </a:prstGeom>
            </p:spPr>
          </p:pic>
          <p:sp>
            <p:nvSpPr>
              <p:cNvPr id="41" name="TextBox 40">
                <a:extLst>
                  <a:ext uri="{FF2B5EF4-FFF2-40B4-BE49-F238E27FC236}">
                    <a16:creationId xmlns:a16="http://schemas.microsoft.com/office/drawing/2014/main" id="{1BB7FAEE-1011-19D0-5EFF-A5617D2C2D56}"/>
                  </a:ext>
                </a:extLst>
              </p:cNvPr>
              <p:cNvSpPr txBox="1"/>
              <p:nvPr/>
            </p:nvSpPr>
            <p:spPr>
              <a:xfrm>
                <a:off x="8158697" y="1870877"/>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Subject</a:t>
                </a:r>
              </a:p>
            </p:txBody>
          </p:sp>
        </p:grpSp>
      </p:grpSp>
    </p:spTree>
    <p:extLst>
      <p:ext uri="{BB962C8B-B14F-4D97-AF65-F5344CB8AC3E}">
        <p14:creationId xmlns:p14="http://schemas.microsoft.com/office/powerpoint/2010/main" val="37022198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dirty="0"/>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p:txBody>
          <a:bodyPr/>
          <a:lstStyle/>
          <a:p>
            <a:r>
              <a:rPr lang="en-US" dirty="0" err="1"/>
              <a:t>ChangeManager</a:t>
            </a:r>
            <a:endParaRPr lang="en-US" dirty="0"/>
          </a:p>
          <a:p>
            <a:pPr lvl="1"/>
            <a:r>
              <a:rPr lang="en-US" dirty="0"/>
              <a:t>Encapsulating complex update semantics</a:t>
            </a:r>
          </a:p>
          <a:p>
            <a:pPr lvl="1"/>
            <a:r>
              <a:rPr lang="en-US" dirty="0"/>
              <a:t>It maps a subject to its observers and provides an interface to maintain this mapping</a:t>
            </a:r>
          </a:p>
          <a:p>
            <a:pPr lvl="1"/>
            <a:r>
              <a:rPr lang="en-US" dirty="0"/>
              <a:t>It defines a particular update strategy</a:t>
            </a:r>
          </a:p>
          <a:p>
            <a:pPr lvl="1"/>
            <a:r>
              <a:rPr lang="en-US" dirty="0"/>
              <a:t>It updates all dependent observers                                                                                at the request of a subject.</a:t>
            </a:r>
          </a:p>
        </p:txBody>
      </p:sp>
      <p:pic>
        <p:nvPicPr>
          <p:cNvPr id="4" name="Picture 4" descr="Diagram&#10;&#10;Description automatically generated">
            <a:extLst>
              <a:ext uri="{FF2B5EF4-FFF2-40B4-BE49-F238E27FC236}">
                <a16:creationId xmlns:a16="http://schemas.microsoft.com/office/drawing/2014/main" id="{D3C2DD4D-3CAB-7EE4-F27F-B70741DB68F3}"/>
              </a:ext>
            </a:extLst>
          </p:cNvPr>
          <p:cNvPicPr>
            <a:picLocks noChangeAspect="1"/>
          </p:cNvPicPr>
          <p:nvPr/>
        </p:nvPicPr>
        <p:blipFill>
          <a:blip r:embed="rId2"/>
          <a:stretch>
            <a:fillRect/>
          </a:stretch>
        </p:blipFill>
        <p:spPr>
          <a:xfrm>
            <a:off x="5393754" y="2670736"/>
            <a:ext cx="6644448" cy="3824376"/>
          </a:xfrm>
          <a:prstGeom prst="rect">
            <a:avLst/>
          </a:prstGeom>
        </p:spPr>
      </p:pic>
    </p:spTree>
    <p:extLst>
      <p:ext uri="{BB962C8B-B14F-4D97-AF65-F5344CB8AC3E}">
        <p14:creationId xmlns:p14="http://schemas.microsoft.com/office/powerpoint/2010/main" val="2953448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91235-3313-4462-8906-1B8391E01E67}"/>
              </a:ext>
            </a:extLst>
          </p:cNvPr>
          <p:cNvSpPr>
            <a:spLocks noGrp="1"/>
          </p:cNvSpPr>
          <p:nvPr>
            <p:ph type="title"/>
          </p:nvPr>
        </p:nvSpPr>
        <p:spPr/>
        <p:txBody>
          <a:bodyPr/>
          <a:lstStyle/>
          <a:p>
            <a:r>
              <a:rPr lang="en-US"/>
              <a:t>Implementation</a:t>
            </a:r>
          </a:p>
        </p:txBody>
      </p:sp>
      <p:sp>
        <p:nvSpPr>
          <p:cNvPr id="3" name="Content Placeholder 2">
            <a:extLst>
              <a:ext uri="{FF2B5EF4-FFF2-40B4-BE49-F238E27FC236}">
                <a16:creationId xmlns:a16="http://schemas.microsoft.com/office/drawing/2014/main" id="{4E610699-EC0A-C31D-EB9A-4C75F7D02511}"/>
              </a:ext>
            </a:extLst>
          </p:cNvPr>
          <p:cNvSpPr>
            <a:spLocks noGrp="1"/>
          </p:cNvSpPr>
          <p:nvPr>
            <p:ph idx="1"/>
          </p:nvPr>
        </p:nvSpPr>
        <p:spPr/>
        <p:txBody>
          <a:bodyPr/>
          <a:lstStyle/>
          <a:p>
            <a:r>
              <a:rPr lang="en-US" dirty="0"/>
              <a:t>Mapping subjects to their observers</a:t>
            </a:r>
          </a:p>
          <a:p>
            <a:pPr lvl="1"/>
            <a:r>
              <a:rPr lang="en-US" dirty="0"/>
              <a:t>Store references explicitly in the subject or use associative look-up to maintain the subject-to-observer mapping</a:t>
            </a:r>
          </a:p>
          <a:p>
            <a:r>
              <a:rPr lang="en-US" dirty="0"/>
              <a:t>Dangling references to deleted subjects</a:t>
            </a:r>
          </a:p>
          <a:p>
            <a:pPr lvl="1"/>
            <a:r>
              <a:rPr lang="en-US" dirty="0"/>
              <a:t>The observer need to notify the subject when deleted</a:t>
            </a:r>
          </a:p>
          <a:p>
            <a:r>
              <a:rPr lang="en-US" dirty="0"/>
              <a:t>Cycles</a:t>
            </a:r>
          </a:p>
          <a:p>
            <a:endParaRPr lang="en-US" dirty="0"/>
          </a:p>
          <a:p>
            <a:r>
              <a:rPr lang="en-US" dirty="0"/>
              <a:t>Order of the updates is not guaranteed</a:t>
            </a:r>
          </a:p>
          <a:p>
            <a:endParaRPr lang="en-US" dirty="0"/>
          </a:p>
        </p:txBody>
      </p:sp>
      <p:grpSp>
        <p:nvGrpSpPr>
          <p:cNvPr id="15" name="Group 14">
            <a:extLst>
              <a:ext uri="{FF2B5EF4-FFF2-40B4-BE49-F238E27FC236}">
                <a16:creationId xmlns:a16="http://schemas.microsoft.com/office/drawing/2014/main" id="{0F2ED8D3-8D9B-1381-46D6-A249D30ADA4A}"/>
              </a:ext>
            </a:extLst>
          </p:cNvPr>
          <p:cNvGrpSpPr/>
          <p:nvPr/>
        </p:nvGrpSpPr>
        <p:grpSpPr>
          <a:xfrm>
            <a:off x="1874515" y="3793212"/>
            <a:ext cx="2937848" cy="628737"/>
            <a:chOff x="4897480" y="3816408"/>
            <a:chExt cx="2937848" cy="628737"/>
          </a:xfrm>
        </p:grpSpPr>
        <p:sp>
          <p:nvSpPr>
            <p:cNvPr id="5" name="TextBox 4">
              <a:extLst>
                <a:ext uri="{FF2B5EF4-FFF2-40B4-BE49-F238E27FC236}">
                  <a16:creationId xmlns:a16="http://schemas.microsoft.com/office/drawing/2014/main" id="{CC2F3F00-4FBD-B727-5E1A-BAE1A4BAC429}"/>
                </a:ext>
              </a:extLst>
            </p:cNvPr>
            <p:cNvSpPr txBox="1"/>
            <p:nvPr/>
          </p:nvSpPr>
          <p:spPr>
            <a:xfrm>
              <a:off x="6567395" y="3816409"/>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B050"/>
                  </a:solidFill>
                  <a:cs typeface="Calibri"/>
                </a:rPr>
                <a:t>Observer</a:t>
              </a:r>
            </a:p>
          </p:txBody>
        </p:sp>
        <p:sp>
          <p:nvSpPr>
            <p:cNvPr id="7" name="TextBox 6">
              <a:extLst>
                <a:ext uri="{FF2B5EF4-FFF2-40B4-BE49-F238E27FC236}">
                  <a16:creationId xmlns:a16="http://schemas.microsoft.com/office/drawing/2014/main" id="{6FF9F8F5-35F7-6D0D-567F-6BA5451FB219}"/>
                </a:ext>
              </a:extLst>
            </p:cNvPr>
            <p:cNvSpPr txBox="1"/>
            <p:nvPr/>
          </p:nvSpPr>
          <p:spPr>
            <a:xfrm>
              <a:off x="6565793" y="4075813"/>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Subject</a:t>
              </a:r>
            </a:p>
          </p:txBody>
        </p:sp>
        <p:cxnSp>
          <p:nvCxnSpPr>
            <p:cNvPr id="9" name="Straight Arrow Connector 8">
              <a:extLst>
                <a:ext uri="{FF2B5EF4-FFF2-40B4-BE49-F238E27FC236}">
                  <a16:creationId xmlns:a16="http://schemas.microsoft.com/office/drawing/2014/main" id="{2D851FBD-F630-ADBE-F70A-2DEDA0955652}"/>
                </a:ext>
              </a:extLst>
            </p:cNvPr>
            <p:cNvCxnSpPr>
              <a:cxnSpLocks/>
            </p:cNvCxnSpPr>
            <p:nvPr/>
          </p:nvCxnSpPr>
          <p:spPr>
            <a:xfrm flipH="1">
              <a:off x="6139774" y="4256661"/>
              <a:ext cx="496112" cy="2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B6BE376-F43F-51C6-D1AC-3371124D2264}"/>
                </a:ext>
              </a:extLst>
            </p:cNvPr>
            <p:cNvSpPr txBox="1"/>
            <p:nvPr/>
          </p:nvSpPr>
          <p:spPr>
            <a:xfrm>
              <a:off x="4897480" y="4075813"/>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B050"/>
                  </a:solidFill>
                  <a:cs typeface="Calibri"/>
                </a:rPr>
                <a:t>Observer</a:t>
              </a:r>
            </a:p>
          </p:txBody>
        </p:sp>
        <p:sp>
          <p:nvSpPr>
            <p:cNvPr id="13" name="TextBox 12">
              <a:extLst>
                <a:ext uri="{FF2B5EF4-FFF2-40B4-BE49-F238E27FC236}">
                  <a16:creationId xmlns:a16="http://schemas.microsoft.com/office/drawing/2014/main" id="{17A3FB95-1F3A-42BB-D7B9-D7534BFB6C88}"/>
                </a:ext>
              </a:extLst>
            </p:cNvPr>
            <p:cNvSpPr txBox="1"/>
            <p:nvPr/>
          </p:nvSpPr>
          <p:spPr>
            <a:xfrm>
              <a:off x="4916144" y="3816408"/>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70C0"/>
                  </a:solidFill>
                  <a:cs typeface="Calibri"/>
                </a:rPr>
                <a:t>Subject</a:t>
              </a:r>
            </a:p>
          </p:txBody>
        </p:sp>
        <p:cxnSp>
          <p:nvCxnSpPr>
            <p:cNvPr id="14" name="Straight Arrow Connector 13">
              <a:extLst>
                <a:ext uri="{FF2B5EF4-FFF2-40B4-BE49-F238E27FC236}">
                  <a16:creationId xmlns:a16="http://schemas.microsoft.com/office/drawing/2014/main" id="{DFF6D563-B79A-DDA6-7685-C027504E6AA1}"/>
                </a:ext>
              </a:extLst>
            </p:cNvPr>
            <p:cNvCxnSpPr>
              <a:cxnSpLocks/>
            </p:cNvCxnSpPr>
            <p:nvPr/>
          </p:nvCxnSpPr>
          <p:spPr>
            <a:xfrm>
              <a:off x="6140095" y="4006738"/>
              <a:ext cx="493707" cy="51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4634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AE2DEF8-CA58-035E-7297-4337ECEAEADA}"/>
              </a:ext>
            </a:extLst>
          </p:cNvPr>
          <p:cNvSpPr txBox="1"/>
          <p:nvPr/>
        </p:nvSpPr>
        <p:spPr>
          <a:xfrm>
            <a:off x="731204" y="1194364"/>
            <a:ext cx="9698476" cy="563231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00FF"/>
                </a:solidFill>
                <a:latin typeface="Consolas"/>
              </a:rPr>
              <a:t>class</a:t>
            </a:r>
            <a:r>
              <a:rPr lang="en-US" sz="1200" dirty="0">
                <a:latin typeface="Consolas"/>
              </a:rPr>
              <a:t> Subject;</a:t>
            </a:r>
            <a:r>
              <a:rPr lang="en-US" sz="1200" dirty="0">
                <a:solidFill>
                  <a:srgbClr val="008000"/>
                </a:solidFill>
                <a:latin typeface="Consolas"/>
              </a:rPr>
              <a:t> // Subject declaration</a:t>
            </a:r>
          </a:p>
          <a:p>
            <a:br>
              <a:rPr lang="en-US" sz="1200" dirty="0">
                <a:latin typeface="Consolas"/>
              </a:rPr>
            </a:br>
            <a:r>
              <a:rPr lang="en-US" sz="1200" dirty="0">
                <a:solidFill>
                  <a:srgbClr val="0000FF"/>
                </a:solidFill>
                <a:latin typeface="Consolas"/>
              </a:rPr>
              <a:t>class</a:t>
            </a:r>
            <a:r>
              <a:rPr lang="en-US" sz="1200" dirty="0">
                <a:latin typeface="Consolas"/>
              </a:rPr>
              <a:t> Observer {</a:t>
            </a:r>
          </a:p>
          <a:p>
            <a:r>
              <a:rPr lang="en-US" sz="1200" dirty="0">
                <a:solidFill>
                  <a:srgbClr val="0000FF"/>
                </a:solidFill>
                <a:latin typeface="Consolas"/>
              </a:rPr>
              <a:t>public:</a:t>
            </a:r>
          </a:p>
          <a:p>
            <a:r>
              <a:rPr lang="en-US" sz="1200" dirty="0">
                <a:solidFill>
                  <a:srgbClr val="008000"/>
                </a:solidFill>
                <a:latin typeface="Consolas"/>
              </a:rPr>
              <a:t>  // defines an updating interface for objects that should be notified of changes in a subject.</a:t>
            </a:r>
          </a:p>
          <a:p>
            <a:r>
              <a:rPr lang="en-US" sz="1200" dirty="0">
                <a:latin typeface="Consolas"/>
              </a:rPr>
              <a:t>  </a:t>
            </a:r>
            <a:r>
              <a:rPr lang="en-US" sz="1200" dirty="0">
                <a:solidFill>
                  <a:srgbClr val="0000FF"/>
                </a:solidFill>
                <a:latin typeface="Consolas"/>
              </a:rPr>
              <a:t>virtual</a:t>
            </a:r>
            <a:r>
              <a:rPr lang="en-US" sz="1200" dirty="0">
                <a:latin typeface="Consolas"/>
              </a:rPr>
              <a:t> </a:t>
            </a:r>
            <a:r>
              <a:rPr lang="en-US" sz="1200" dirty="0">
                <a:solidFill>
                  <a:srgbClr val="0000FF"/>
                </a:solidFill>
                <a:latin typeface="Consolas"/>
              </a:rPr>
              <a:t>void</a:t>
            </a:r>
            <a:r>
              <a:rPr lang="en-US" sz="1200" dirty="0">
                <a:latin typeface="Consolas"/>
              </a:rPr>
              <a:t> Update(Subject</a:t>
            </a:r>
            <a:r>
              <a:rPr lang="en-US" sz="1200" dirty="0">
                <a:solidFill>
                  <a:srgbClr val="0000FF"/>
                </a:solidFill>
                <a:latin typeface="Consolas"/>
              </a:rPr>
              <a:t>*</a:t>
            </a:r>
            <a:r>
              <a:rPr lang="en-US" sz="1200" dirty="0">
                <a:latin typeface="Consolas"/>
              </a:rPr>
              <a:t>, std::string </a:t>
            </a:r>
            <a:r>
              <a:rPr lang="en-US" sz="1200" dirty="0" err="1">
                <a:latin typeface="Consolas"/>
              </a:rPr>
              <a:t>what_changed</a:t>
            </a:r>
            <a:r>
              <a:rPr lang="en-US" sz="1200" dirty="0">
                <a:latin typeface="Consolas"/>
              </a:rPr>
              <a:t>) = </a:t>
            </a:r>
            <a:r>
              <a:rPr lang="en-US" sz="1200" dirty="0">
                <a:solidFill>
                  <a:srgbClr val="098658"/>
                </a:solidFill>
                <a:latin typeface="Consolas"/>
              </a:rPr>
              <a:t>0</a:t>
            </a:r>
            <a:r>
              <a:rPr lang="en-US" sz="1200" dirty="0">
                <a:latin typeface="Consolas"/>
              </a:rPr>
              <a:t>;</a:t>
            </a:r>
          </a:p>
          <a:p>
            <a:r>
              <a:rPr lang="en-US" sz="1200" dirty="0">
                <a:latin typeface="Consolas"/>
              </a:rPr>
              <a:t>  </a:t>
            </a:r>
            <a:r>
              <a:rPr lang="en-US" sz="1200" dirty="0">
                <a:solidFill>
                  <a:srgbClr val="0000FF"/>
                </a:solidFill>
                <a:latin typeface="Consolas"/>
              </a:rPr>
              <a:t>virtual</a:t>
            </a:r>
            <a:r>
              <a:rPr lang="en-US" sz="1200" dirty="0">
                <a:latin typeface="Consolas"/>
              </a:rPr>
              <a:t> ~Observer() = </a:t>
            </a:r>
            <a:r>
              <a:rPr lang="en-US" sz="1200" dirty="0">
                <a:solidFill>
                  <a:srgbClr val="0000FF"/>
                </a:solidFill>
                <a:latin typeface="Consolas"/>
              </a:rPr>
              <a:t>default</a:t>
            </a:r>
            <a:r>
              <a:rPr lang="en-US" sz="1200" dirty="0">
                <a:latin typeface="Consolas"/>
              </a:rPr>
              <a:t>;</a:t>
            </a:r>
          </a:p>
          <a:p>
            <a:r>
              <a:rPr lang="en-US" sz="1200" dirty="0">
                <a:latin typeface="Consolas"/>
              </a:rPr>
              <a:t>};</a:t>
            </a:r>
          </a:p>
          <a:p>
            <a:br>
              <a:rPr lang="en-US" sz="1200" dirty="0">
                <a:latin typeface="Consolas"/>
              </a:rPr>
            </a:br>
            <a:r>
              <a:rPr lang="en-US" sz="1200" dirty="0">
                <a:solidFill>
                  <a:srgbClr val="0000FF"/>
                </a:solidFill>
                <a:latin typeface="Consolas"/>
              </a:rPr>
              <a:t>class</a:t>
            </a:r>
            <a:r>
              <a:rPr lang="en-US" sz="1200" dirty="0">
                <a:latin typeface="Consolas"/>
              </a:rPr>
              <a:t> Subject {</a:t>
            </a:r>
            <a:r>
              <a:rPr lang="en-US" sz="1200" dirty="0">
                <a:solidFill>
                  <a:srgbClr val="008000"/>
                </a:solidFill>
                <a:latin typeface="Consolas"/>
              </a:rPr>
              <a:t> // Subject definition</a:t>
            </a:r>
          </a:p>
          <a:p>
            <a:r>
              <a:rPr lang="en-US" sz="1200" dirty="0">
                <a:solidFill>
                  <a:srgbClr val="0000FF"/>
                </a:solidFill>
                <a:latin typeface="Consolas"/>
              </a:rPr>
              <a:t>protected:</a:t>
            </a:r>
          </a:p>
          <a:p>
            <a:r>
              <a:rPr lang="en-US" sz="1200" dirty="0">
                <a:latin typeface="Consolas"/>
              </a:rPr>
              <a:t>  std::list&lt;Observer*&gt; observers;</a:t>
            </a:r>
          </a:p>
          <a:p>
            <a:r>
              <a:rPr lang="en-US" sz="1200" dirty="0">
                <a:solidFill>
                  <a:srgbClr val="0000FF"/>
                </a:solidFill>
                <a:latin typeface="Consolas"/>
              </a:rPr>
              <a:t>public:</a:t>
            </a:r>
          </a:p>
          <a:p>
            <a:r>
              <a:rPr lang="en-US" sz="1200" dirty="0">
                <a:latin typeface="Consolas"/>
              </a:rPr>
              <a:t>  Subject() :observers() {}</a:t>
            </a:r>
          </a:p>
          <a:p>
            <a:br>
              <a:rPr lang="en-US" sz="1200" dirty="0">
                <a:latin typeface="Consolas"/>
              </a:rPr>
            </a:br>
            <a:r>
              <a:rPr lang="en-US" sz="1200" dirty="0">
                <a:solidFill>
                  <a:srgbClr val="008000"/>
                </a:solidFill>
                <a:latin typeface="Consolas"/>
              </a:rPr>
              <a:t>  // knows its observers. Any number of Observer objects may observe a subject.</a:t>
            </a:r>
          </a:p>
          <a:p>
            <a:r>
              <a:rPr lang="en-US" sz="1200" dirty="0">
                <a:latin typeface="Consolas"/>
              </a:rPr>
              <a:t>  </a:t>
            </a:r>
            <a:r>
              <a:rPr lang="en-US" sz="1200" dirty="0">
                <a:solidFill>
                  <a:srgbClr val="0000FF"/>
                </a:solidFill>
                <a:latin typeface="Consolas"/>
              </a:rPr>
              <a:t>void</a:t>
            </a:r>
            <a:r>
              <a:rPr lang="en-US" sz="1200" dirty="0">
                <a:latin typeface="Consolas"/>
              </a:rPr>
              <a:t> Notify(std::string </a:t>
            </a:r>
            <a:r>
              <a:rPr lang="en-US" sz="1200" dirty="0" err="1">
                <a:latin typeface="Consolas"/>
              </a:rPr>
              <a:t>what_changed</a:t>
            </a:r>
            <a:r>
              <a:rPr lang="en-US" sz="1200" dirty="0">
                <a:latin typeface="Consolas"/>
              </a:rPr>
              <a:t>) {</a:t>
            </a:r>
          </a:p>
          <a:p>
            <a:r>
              <a:rPr lang="en-US" sz="1200" dirty="0">
                <a:latin typeface="Consolas"/>
              </a:rPr>
              <a:t>    </a:t>
            </a:r>
            <a:r>
              <a:rPr lang="en-US" sz="1200" dirty="0">
                <a:solidFill>
                  <a:srgbClr val="0000FF"/>
                </a:solidFill>
                <a:latin typeface="Consolas"/>
              </a:rPr>
              <a:t>for</a:t>
            </a:r>
            <a:r>
              <a:rPr lang="en-US" sz="1200" dirty="0">
                <a:latin typeface="Consolas"/>
              </a:rPr>
              <a:t> (</a:t>
            </a:r>
            <a:r>
              <a:rPr lang="en-US" sz="1200" dirty="0">
                <a:solidFill>
                  <a:srgbClr val="0000FF"/>
                </a:solidFill>
                <a:latin typeface="Consolas"/>
              </a:rPr>
              <a:t>const</a:t>
            </a:r>
            <a:r>
              <a:rPr lang="en-US" sz="1200" dirty="0">
                <a:latin typeface="Consolas"/>
              </a:rPr>
              <a:t> </a:t>
            </a:r>
            <a:r>
              <a:rPr lang="en-US" sz="1200" dirty="0">
                <a:solidFill>
                  <a:srgbClr val="0000FF"/>
                </a:solidFill>
                <a:latin typeface="Consolas"/>
              </a:rPr>
              <a:t>auto</a:t>
            </a:r>
            <a:r>
              <a:rPr lang="en-US" sz="1200" dirty="0">
                <a:latin typeface="Consolas"/>
              </a:rPr>
              <a:t>&amp; </a:t>
            </a:r>
            <a:r>
              <a:rPr lang="en-US" sz="1200" dirty="0" err="1">
                <a:latin typeface="Consolas"/>
              </a:rPr>
              <a:t>obs:observers</a:t>
            </a:r>
            <a:r>
              <a:rPr lang="en-US" sz="1200" dirty="0">
                <a:latin typeface="Consolas"/>
              </a:rPr>
              <a:t>) </a:t>
            </a:r>
          </a:p>
          <a:p>
            <a:r>
              <a:rPr lang="en-US" sz="1200" dirty="0">
                <a:latin typeface="Consolas"/>
              </a:rPr>
              <a:t>      </a:t>
            </a:r>
            <a:r>
              <a:rPr lang="en-US" sz="1200" dirty="0" err="1">
                <a:latin typeface="Consolas"/>
              </a:rPr>
              <a:t>obs</a:t>
            </a:r>
            <a:r>
              <a:rPr lang="en-US" sz="1200" dirty="0">
                <a:latin typeface="Consolas"/>
              </a:rPr>
              <a:t>-&gt;Update(</a:t>
            </a:r>
            <a:r>
              <a:rPr lang="en-US" sz="1200" dirty="0">
                <a:solidFill>
                  <a:srgbClr val="0000FF"/>
                </a:solidFill>
                <a:latin typeface="Consolas"/>
              </a:rPr>
              <a:t>this</a:t>
            </a:r>
            <a:r>
              <a:rPr lang="en-US" sz="1200" dirty="0">
                <a:latin typeface="Consolas"/>
              </a:rPr>
              <a:t>, </a:t>
            </a:r>
            <a:r>
              <a:rPr lang="en-US" sz="1200" dirty="0" err="1">
                <a:latin typeface="Consolas"/>
              </a:rPr>
              <a:t>what_changed</a:t>
            </a:r>
            <a:r>
              <a:rPr lang="en-US" sz="1200" dirty="0">
                <a:latin typeface="Consolas"/>
              </a:rPr>
              <a:t>);</a:t>
            </a:r>
          </a:p>
          <a:p>
            <a:r>
              <a:rPr lang="en-US" sz="1200" dirty="0">
                <a:latin typeface="Consolas"/>
              </a:rPr>
              <a:t>  }</a:t>
            </a:r>
          </a:p>
          <a:p>
            <a:r>
              <a:rPr lang="en-US" sz="1200" dirty="0">
                <a:latin typeface="Consolas"/>
              </a:rPr>
              <a:t>  </a:t>
            </a:r>
          </a:p>
          <a:p>
            <a:r>
              <a:rPr lang="en-US" sz="1200" dirty="0">
                <a:solidFill>
                  <a:srgbClr val="008000"/>
                </a:solidFill>
                <a:latin typeface="Consolas"/>
              </a:rPr>
              <a:t>  // provides an interface for attaching and detaching Observer objects.</a:t>
            </a:r>
          </a:p>
          <a:p>
            <a:r>
              <a:rPr lang="en-US" sz="1200" dirty="0">
                <a:latin typeface="Consolas"/>
              </a:rPr>
              <a:t>  </a:t>
            </a:r>
            <a:r>
              <a:rPr lang="en-US" sz="1200" dirty="0">
                <a:solidFill>
                  <a:srgbClr val="0000FF"/>
                </a:solidFill>
                <a:latin typeface="Consolas"/>
              </a:rPr>
              <a:t>void</a:t>
            </a:r>
            <a:r>
              <a:rPr lang="en-US" sz="1200" dirty="0">
                <a:latin typeface="Consolas"/>
              </a:rPr>
              <a:t> Attach(Observer</a:t>
            </a:r>
            <a:r>
              <a:rPr lang="en-US" sz="1200" dirty="0">
                <a:solidFill>
                  <a:srgbClr val="0000FF"/>
                </a:solidFill>
                <a:latin typeface="Consolas"/>
              </a:rPr>
              <a:t>*</a:t>
            </a:r>
            <a:r>
              <a:rPr lang="en-US" sz="1200" dirty="0">
                <a:latin typeface="Consolas"/>
              </a:rPr>
              <a:t> observer) {</a:t>
            </a:r>
          </a:p>
          <a:p>
            <a:r>
              <a:rPr lang="en-US" sz="1200" dirty="0">
                <a:latin typeface="Consolas"/>
              </a:rPr>
              <a:t>    </a:t>
            </a:r>
            <a:r>
              <a:rPr lang="en-US" sz="1200" dirty="0" err="1">
                <a:latin typeface="Consolas"/>
              </a:rPr>
              <a:t>observers.emplace_back</a:t>
            </a:r>
            <a:r>
              <a:rPr lang="en-US" sz="1200" dirty="0">
                <a:latin typeface="Consolas"/>
              </a:rPr>
              <a:t>(observer);</a:t>
            </a:r>
          </a:p>
          <a:p>
            <a:r>
              <a:rPr lang="en-US" sz="1200" dirty="0">
                <a:latin typeface="Consolas"/>
              </a:rPr>
              <a:t>  }</a:t>
            </a:r>
          </a:p>
          <a:p>
            <a:r>
              <a:rPr lang="en-US" sz="1200" dirty="0">
                <a:latin typeface="Consolas"/>
              </a:rPr>
              <a:t>  </a:t>
            </a:r>
            <a:r>
              <a:rPr lang="en-US" sz="1200" dirty="0">
                <a:solidFill>
                  <a:srgbClr val="0000FF"/>
                </a:solidFill>
                <a:latin typeface="Consolas"/>
              </a:rPr>
              <a:t>void</a:t>
            </a:r>
            <a:r>
              <a:rPr lang="en-US" sz="1200" dirty="0">
                <a:latin typeface="Consolas"/>
              </a:rPr>
              <a:t> Detach(Observer</a:t>
            </a:r>
            <a:r>
              <a:rPr lang="en-US" sz="1200" dirty="0">
                <a:solidFill>
                  <a:srgbClr val="0000FF"/>
                </a:solidFill>
                <a:latin typeface="Consolas"/>
              </a:rPr>
              <a:t>*</a:t>
            </a:r>
            <a:r>
              <a:rPr lang="en-US" sz="1200" dirty="0">
                <a:latin typeface="Consolas"/>
              </a:rPr>
              <a:t> observer) {</a:t>
            </a:r>
          </a:p>
          <a:p>
            <a:r>
              <a:rPr lang="en-US" sz="1200" dirty="0">
                <a:latin typeface="Consolas"/>
              </a:rPr>
              <a:t>    </a:t>
            </a:r>
            <a:r>
              <a:rPr lang="en-US" sz="1200" dirty="0" err="1">
                <a:latin typeface="Consolas"/>
              </a:rPr>
              <a:t>observers.remove</a:t>
            </a:r>
            <a:r>
              <a:rPr lang="en-US" sz="1200" dirty="0">
                <a:latin typeface="Consolas"/>
              </a:rPr>
              <a:t>(observer);</a:t>
            </a:r>
          </a:p>
          <a:p>
            <a:r>
              <a:rPr lang="en-US" sz="1200" dirty="0">
                <a:latin typeface="Consolas"/>
              </a:rPr>
              <a:t>  }</a:t>
            </a:r>
          </a:p>
          <a:p>
            <a:r>
              <a:rPr lang="en-US" sz="1200" dirty="0">
                <a:latin typeface="Consolas"/>
              </a:rPr>
              <a:t>};</a:t>
            </a:r>
          </a:p>
          <a:p>
            <a:endParaRPr lang="en-US" sz="1200" dirty="0">
              <a:latin typeface="Consolas"/>
            </a:endParaRPr>
          </a:p>
        </p:txBody>
      </p:sp>
      <p:sp>
        <p:nvSpPr>
          <p:cNvPr id="7" name="TextBox 6">
            <a:extLst>
              <a:ext uri="{FF2B5EF4-FFF2-40B4-BE49-F238E27FC236}">
                <a16:creationId xmlns:a16="http://schemas.microsoft.com/office/drawing/2014/main" id="{1B95C7B3-BD57-6C37-8617-8292CB90045D}"/>
              </a:ext>
            </a:extLst>
          </p:cNvPr>
          <p:cNvSpPr txBox="1"/>
          <p:nvPr/>
        </p:nvSpPr>
        <p:spPr>
          <a:xfrm>
            <a:off x="7420385" y="2980036"/>
            <a:ext cx="338529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std::string is used as the </a:t>
            </a:r>
            <a:r>
              <a:rPr lang="en-US" i="1" dirty="0">
                <a:cs typeface="Calibri"/>
              </a:rPr>
              <a:t>Aspect</a:t>
            </a:r>
            <a:endParaRPr lang="en-US" i="1" dirty="0"/>
          </a:p>
        </p:txBody>
      </p:sp>
      <p:cxnSp>
        <p:nvCxnSpPr>
          <p:cNvPr id="8" name="Straight Arrow Connector 7">
            <a:extLst>
              <a:ext uri="{FF2B5EF4-FFF2-40B4-BE49-F238E27FC236}">
                <a16:creationId xmlns:a16="http://schemas.microsoft.com/office/drawing/2014/main" id="{2DB9248D-9EF2-6E89-CD35-51BD1B668A9E}"/>
              </a:ext>
            </a:extLst>
          </p:cNvPr>
          <p:cNvCxnSpPr>
            <a:cxnSpLocks/>
            <a:stCxn id="7" idx="1"/>
          </p:cNvCxnSpPr>
          <p:nvPr/>
        </p:nvCxnSpPr>
        <p:spPr>
          <a:xfrm flipH="1" flipV="1">
            <a:off x="4077050" y="2340528"/>
            <a:ext cx="3343335" cy="824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BACD7968-620A-8AD8-1C58-1FE9CFA6AE1F}"/>
              </a:ext>
            </a:extLst>
          </p:cNvPr>
          <p:cNvSpPr>
            <a:spLocks noGrp="1"/>
          </p:cNvSpPr>
          <p:nvPr>
            <p:ph type="title"/>
          </p:nvPr>
        </p:nvSpPr>
        <p:spPr/>
        <p:txBody>
          <a:bodyPr/>
          <a:lstStyle/>
          <a:p>
            <a:r>
              <a:rPr lang="en-US">
                <a:cs typeface="Calibri Light"/>
              </a:rPr>
              <a:t>Example of the implementation</a:t>
            </a:r>
            <a:endParaRPr lang="en-US"/>
          </a:p>
        </p:txBody>
      </p:sp>
    </p:spTree>
    <p:extLst>
      <p:ext uri="{BB962C8B-B14F-4D97-AF65-F5344CB8AC3E}">
        <p14:creationId xmlns:p14="http://schemas.microsoft.com/office/powerpoint/2010/main" val="610173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4F51B11-6201-2D10-1D8B-E5F730063114}"/>
              </a:ext>
            </a:extLst>
          </p:cNvPr>
          <p:cNvSpPr txBox="1"/>
          <p:nvPr/>
        </p:nvSpPr>
        <p:spPr>
          <a:xfrm>
            <a:off x="731204" y="1725632"/>
            <a:ext cx="6528880" cy="39703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00FF"/>
                </a:solidFill>
                <a:latin typeface="Consolas"/>
              </a:rPr>
              <a:t>class</a:t>
            </a:r>
            <a:r>
              <a:rPr lang="en-US" sz="1200" dirty="0">
                <a:latin typeface="Consolas"/>
              </a:rPr>
              <a:t> </a:t>
            </a:r>
            <a:r>
              <a:rPr lang="en-US" sz="1200" dirty="0" err="1">
                <a:latin typeface="Consolas"/>
              </a:rPr>
              <a:t>DelayManagement</a:t>
            </a:r>
            <a:r>
              <a:rPr lang="en-US" sz="1200" dirty="0">
                <a:latin typeface="Consolas"/>
              </a:rPr>
              <a:t>: </a:t>
            </a:r>
            <a:r>
              <a:rPr lang="en-US" sz="1200" dirty="0">
                <a:solidFill>
                  <a:srgbClr val="0000FF"/>
                </a:solidFill>
                <a:latin typeface="Consolas"/>
              </a:rPr>
              <a:t>public</a:t>
            </a:r>
            <a:r>
              <a:rPr lang="en-US" sz="1200" dirty="0">
                <a:latin typeface="Consolas"/>
              </a:rPr>
              <a:t> Subject {</a:t>
            </a:r>
          </a:p>
          <a:p>
            <a:r>
              <a:rPr lang="en-US" sz="1200" dirty="0">
                <a:solidFill>
                  <a:srgbClr val="0000FF"/>
                </a:solidFill>
                <a:latin typeface="Consolas"/>
              </a:rPr>
              <a:t>public:</a:t>
            </a:r>
          </a:p>
          <a:p>
            <a:r>
              <a:rPr lang="en-US" sz="1200" dirty="0">
                <a:latin typeface="Consolas"/>
              </a:rPr>
              <a:t>  </a:t>
            </a:r>
            <a:r>
              <a:rPr lang="en-US" sz="1200" dirty="0" err="1">
                <a:latin typeface="Consolas"/>
              </a:rPr>
              <a:t>DelayManagement</a:t>
            </a:r>
            <a:r>
              <a:rPr lang="en-US" sz="1200" dirty="0">
                <a:latin typeface="Consolas"/>
              </a:rPr>
              <a:t>() :</a:t>
            </a:r>
            <a:r>
              <a:rPr lang="en-US" sz="1200" dirty="0" err="1">
                <a:latin typeface="Consolas"/>
              </a:rPr>
              <a:t>subjectState</a:t>
            </a:r>
            <a:r>
              <a:rPr lang="en-US" sz="1200" dirty="0">
                <a:latin typeface="Consolas"/>
              </a:rPr>
              <a:t>() {}</a:t>
            </a:r>
          </a:p>
          <a:p>
            <a:br>
              <a:rPr lang="en-US" sz="1200" dirty="0">
                <a:latin typeface="Consolas"/>
              </a:rPr>
            </a:br>
            <a:r>
              <a:rPr lang="en-US" sz="1200" dirty="0">
                <a:latin typeface="Consolas"/>
              </a:rPr>
              <a:t>  </a:t>
            </a:r>
            <a:r>
              <a:rPr lang="en-US" sz="1200" dirty="0">
                <a:solidFill>
                  <a:srgbClr val="0000FF"/>
                </a:solidFill>
                <a:latin typeface="Consolas"/>
              </a:rPr>
              <a:t>int</a:t>
            </a:r>
            <a:r>
              <a:rPr lang="en-US" sz="1200" dirty="0">
                <a:latin typeface="Consolas"/>
              </a:rPr>
              <a:t> </a:t>
            </a:r>
            <a:r>
              <a:rPr lang="en-US" sz="1200" dirty="0" err="1">
                <a:latin typeface="Consolas"/>
              </a:rPr>
              <a:t>getSpecificState</a:t>
            </a:r>
            <a:r>
              <a:rPr lang="en-US" sz="1200" dirty="0">
                <a:latin typeface="Consolas"/>
              </a:rPr>
              <a:t>(</a:t>
            </a:r>
            <a:r>
              <a:rPr lang="en-US" sz="1200" dirty="0">
                <a:solidFill>
                  <a:srgbClr val="0000FF"/>
                </a:solidFill>
                <a:latin typeface="Consolas"/>
              </a:rPr>
              <a:t>const</a:t>
            </a:r>
            <a:r>
              <a:rPr lang="en-US" sz="1200" dirty="0">
                <a:latin typeface="Consolas"/>
              </a:rPr>
              <a:t> std::string</a:t>
            </a:r>
            <a:r>
              <a:rPr lang="en-US" sz="1200" dirty="0">
                <a:solidFill>
                  <a:srgbClr val="0000FF"/>
                </a:solidFill>
                <a:latin typeface="Consolas"/>
              </a:rPr>
              <a:t>&amp;</a:t>
            </a:r>
            <a:r>
              <a:rPr lang="en-US" sz="1200" dirty="0">
                <a:latin typeface="Consolas"/>
              </a:rPr>
              <a:t> train) {</a:t>
            </a:r>
          </a:p>
          <a:p>
            <a:r>
              <a:rPr lang="en-US" sz="1200" dirty="0">
                <a:latin typeface="Consolas"/>
              </a:rPr>
              <a:t>    </a:t>
            </a:r>
            <a:r>
              <a:rPr lang="en-US" sz="1200" dirty="0">
                <a:solidFill>
                  <a:srgbClr val="0000FF"/>
                </a:solidFill>
                <a:latin typeface="Consolas"/>
              </a:rPr>
              <a:t>return</a:t>
            </a:r>
            <a:r>
              <a:rPr lang="en-US" sz="1200" dirty="0">
                <a:latin typeface="Consolas"/>
              </a:rPr>
              <a:t> </a:t>
            </a:r>
            <a:r>
              <a:rPr lang="en-US" sz="1200" dirty="0" err="1">
                <a:latin typeface="Consolas"/>
              </a:rPr>
              <a:t>subjectState</a:t>
            </a:r>
            <a:r>
              <a:rPr lang="en-US" sz="1200" dirty="0">
                <a:latin typeface="Consolas"/>
              </a:rPr>
              <a:t>[train];</a:t>
            </a:r>
            <a:r>
              <a:rPr lang="en-US" sz="1200" dirty="0">
                <a:solidFill>
                  <a:srgbClr val="008000"/>
                </a:solidFill>
                <a:latin typeface="Consolas"/>
              </a:rPr>
              <a:t>  // yes, this is stupid</a:t>
            </a:r>
          </a:p>
          <a:p>
            <a:r>
              <a:rPr lang="en-US" sz="1200" dirty="0">
                <a:latin typeface="Consolas"/>
              </a:rPr>
              <a:t>  }</a:t>
            </a:r>
          </a:p>
          <a:p>
            <a:br>
              <a:rPr lang="en-US" sz="1200" dirty="0">
                <a:latin typeface="Consolas"/>
              </a:rPr>
            </a:br>
            <a:r>
              <a:rPr lang="en-US" sz="1200" dirty="0">
                <a:latin typeface="Consolas"/>
              </a:rPr>
              <a:t>  </a:t>
            </a:r>
            <a:r>
              <a:rPr lang="en-US" sz="1200" dirty="0">
                <a:solidFill>
                  <a:srgbClr val="0000FF"/>
                </a:solidFill>
                <a:latin typeface="Consolas"/>
              </a:rPr>
              <a:t>auto</a:t>
            </a:r>
            <a:r>
              <a:rPr lang="en-US" sz="1200" dirty="0">
                <a:latin typeface="Consolas"/>
              </a:rPr>
              <a:t> </a:t>
            </a:r>
            <a:r>
              <a:rPr lang="en-US" sz="1200" dirty="0" err="1">
                <a:latin typeface="Consolas"/>
              </a:rPr>
              <a:t>getState</a:t>
            </a:r>
            <a:r>
              <a:rPr lang="en-US" sz="1200" dirty="0">
                <a:latin typeface="Consolas"/>
              </a:rPr>
              <a:t>() {</a:t>
            </a:r>
          </a:p>
          <a:p>
            <a:r>
              <a:rPr lang="en-US" sz="1200" dirty="0">
                <a:latin typeface="Consolas"/>
              </a:rPr>
              <a:t>    </a:t>
            </a:r>
            <a:r>
              <a:rPr lang="en-US" sz="1200" dirty="0">
                <a:solidFill>
                  <a:srgbClr val="0000FF"/>
                </a:solidFill>
                <a:latin typeface="Consolas"/>
              </a:rPr>
              <a:t>return</a:t>
            </a:r>
            <a:r>
              <a:rPr lang="en-US" sz="1200" dirty="0">
                <a:latin typeface="Consolas"/>
              </a:rPr>
              <a:t> </a:t>
            </a:r>
            <a:r>
              <a:rPr lang="en-US" sz="1200" dirty="0" err="1">
                <a:latin typeface="Consolas"/>
              </a:rPr>
              <a:t>subjectState</a:t>
            </a:r>
            <a:r>
              <a:rPr lang="en-US" sz="1200" dirty="0">
                <a:latin typeface="Consolas"/>
              </a:rPr>
              <a:t>;</a:t>
            </a:r>
          </a:p>
          <a:p>
            <a:r>
              <a:rPr lang="en-US" sz="1200" dirty="0">
                <a:latin typeface="Consolas"/>
              </a:rPr>
              <a:t>  }</a:t>
            </a:r>
          </a:p>
          <a:p>
            <a:br>
              <a:rPr lang="en-US" sz="1200" dirty="0">
                <a:latin typeface="Consolas"/>
              </a:rPr>
            </a:br>
            <a:r>
              <a:rPr lang="en-US" sz="1200" dirty="0">
                <a:latin typeface="Consolas"/>
              </a:rPr>
              <a:t>  </a:t>
            </a:r>
            <a:r>
              <a:rPr lang="en-US" sz="1200" dirty="0">
                <a:solidFill>
                  <a:srgbClr val="0000FF"/>
                </a:solidFill>
                <a:latin typeface="Consolas"/>
              </a:rPr>
              <a:t>void</a:t>
            </a:r>
            <a:r>
              <a:rPr lang="en-US" sz="1200" dirty="0">
                <a:latin typeface="Consolas"/>
              </a:rPr>
              <a:t> </a:t>
            </a:r>
            <a:r>
              <a:rPr lang="en-US" sz="1200" dirty="0" err="1">
                <a:latin typeface="Consolas"/>
              </a:rPr>
              <a:t>setState</a:t>
            </a:r>
            <a:r>
              <a:rPr lang="en-US" sz="1200" dirty="0">
                <a:latin typeface="Consolas"/>
              </a:rPr>
              <a:t>(</a:t>
            </a:r>
            <a:r>
              <a:rPr lang="en-US" sz="1200" dirty="0">
                <a:solidFill>
                  <a:srgbClr val="0000FF"/>
                </a:solidFill>
                <a:latin typeface="Consolas"/>
              </a:rPr>
              <a:t>const</a:t>
            </a:r>
            <a:r>
              <a:rPr lang="en-US" sz="1200" dirty="0">
                <a:latin typeface="Consolas"/>
              </a:rPr>
              <a:t> std::string</a:t>
            </a:r>
            <a:r>
              <a:rPr lang="en-US" sz="1200" dirty="0">
                <a:solidFill>
                  <a:srgbClr val="0000FF"/>
                </a:solidFill>
                <a:latin typeface="Consolas"/>
              </a:rPr>
              <a:t>&amp;</a:t>
            </a:r>
            <a:r>
              <a:rPr lang="en-US" sz="1200" dirty="0">
                <a:latin typeface="Consolas"/>
              </a:rPr>
              <a:t> </a:t>
            </a:r>
            <a:r>
              <a:rPr lang="en-US" sz="1200" dirty="0" err="1">
                <a:latin typeface="Consolas"/>
              </a:rPr>
              <a:t>what_changed</a:t>
            </a:r>
            <a:r>
              <a:rPr lang="en-US" sz="1200" dirty="0">
                <a:latin typeface="Consolas"/>
              </a:rPr>
              <a:t>, </a:t>
            </a:r>
            <a:r>
              <a:rPr lang="en-US" sz="1200" dirty="0">
                <a:solidFill>
                  <a:srgbClr val="0000FF"/>
                </a:solidFill>
                <a:latin typeface="Consolas"/>
              </a:rPr>
              <a:t>int</a:t>
            </a:r>
            <a:r>
              <a:rPr lang="en-US" sz="1200" dirty="0">
                <a:latin typeface="Consolas"/>
              </a:rPr>
              <a:t> delay) {</a:t>
            </a:r>
          </a:p>
          <a:p>
            <a:r>
              <a:rPr lang="en-US" sz="1200" dirty="0">
                <a:latin typeface="Consolas"/>
              </a:rPr>
              <a:t>    </a:t>
            </a:r>
            <a:r>
              <a:rPr lang="en-US" sz="1200" dirty="0" err="1">
                <a:latin typeface="Consolas"/>
              </a:rPr>
              <a:t>subjectState</a:t>
            </a:r>
            <a:r>
              <a:rPr lang="en-US" sz="1200" dirty="0">
                <a:latin typeface="Consolas"/>
              </a:rPr>
              <a:t>[</a:t>
            </a:r>
            <a:r>
              <a:rPr lang="en-US" sz="1200" dirty="0" err="1">
                <a:latin typeface="Consolas"/>
              </a:rPr>
              <a:t>what_changed</a:t>
            </a:r>
            <a:r>
              <a:rPr lang="en-US" sz="1200" dirty="0">
                <a:latin typeface="Consolas"/>
              </a:rPr>
              <a:t>] = delay;</a:t>
            </a:r>
          </a:p>
          <a:p>
            <a:r>
              <a:rPr lang="en-US" sz="1200" dirty="0">
                <a:latin typeface="Consolas"/>
              </a:rPr>
              <a:t>    Notify(</a:t>
            </a:r>
            <a:r>
              <a:rPr lang="en-US" sz="1200" dirty="0" err="1">
                <a:latin typeface="Consolas"/>
              </a:rPr>
              <a:t>what_changed</a:t>
            </a:r>
            <a:r>
              <a:rPr lang="en-US" sz="1200" dirty="0">
                <a:latin typeface="Consolas"/>
              </a:rPr>
              <a:t>);</a:t>
            </a:r>
          </a:p>
          <a:p>
            <a:r>
              <a:rPr lang="en-US" sz="1200" dirty="0">
                <a:latin typeface="Consolas"/>
              </a:rPr>
              <a:t>  }</a:t>
            </a:r>
          </a:p>
          <a:p>
            <a:r>
              <a:rPr lang="en-US" sz="1200" dirty="0">
                <a:solidFill>
                  <a:srgbClr val="0000FF"/>
                </a:solidFill>
                <a:latin typeface="Consolas"/>
              </a:rPr>
              <a:t>private:</a:t>
            </a:r>
          </a:p>
          <a:p>
            <a:r>
              <a:rPr lang="en-US" sz="1200" dirty="0">
                <a:solidFill>
                  <a:srgbClr val="008000"/>
                </a:solidFill>
                <a:latin typeface="Consolas"/>
              </a:rPr>
              <a:t>// stores state of interest to </a:t>
            </a:r>
            <a:r>
              <a:rPr lang="en-US" sz="1200" dirty="0" err="1">
                <a:solidFill>
                  <a:srgbClr val="008000"/>
                </a:solidFill>
                <a:latin typeface="Consolas"/>
              </a:rPr>
              <a:t>DepartureBoard</a:t>
            </a:r>
            <a:r>
              <a:rPr lang="en-US" sz="1200" dirty="0">
                <a:solidFill>
                  <a:srgbClr val="008000"/>
                </a:solidFill>
                <a:latin typeface="Consolas"/>
              </a:rPr>
              <a:t> objects.</a:t>
            </a:r>
          </a:p>
          <a:p>
            <a:r>
              <a:rPr lang="en-US" sz="1200" dirty="0">
                <a:latin typeface="Consolas"/>
              </a:rPr>
              <a:t>  std::</a:t>
            </a:r>
            <a:r>
              <a:rPr lang="en-US" sz="1200" dirty="0" err="1">
                <a:latin typeface="Consolas"/>
              </a:rPr>
              <a:t>unordered_map</a:t>
            </a:r>
            <a:r>
              <a:rPr lang="en-US" sz="1200" dirty="0">
                <a:latin typeface="Consolas"/>
              </a:rPr>
              <a:t>&lt;std::string, </a:t>
            </a:r>
            <a:r>
              <a:rPr lang="en-US" sz="1200" dirty="0">
                <a:solidFill>
                  <a:srgbClr val="0000FF"/>
                </a:solidFill>
                <a:latin typeface="Consolas"/>
              </a:rPr>
              <a:t>int</a:t>
            </a:r>
            <a:r>
              <a:rPr lang="en-US" sz="1200" dirty="0">
                <a:latin typeface="Consolas"/>
              </a:rPr>
              <a:t>&gt; </a:t>
            </a:r>
            <a:r>
              <a:rPr lang="en-US" sz="1200" dirty="0" err="1">
                <a:latin typeface="Consolas"/>
              </a:rPr>
              <a:t>subjectState</a:t>
            </a:r>
            <a:r>
              <a:rPr lang="en-US" sz="1200" dirty="0">
                <a:latin typeface="Consolas"/>
              </a:rPr>
              <a:t>;</a:t>
            </a:r>
          </a:p>
          <a:p>
            <a:r>
              <a:rPr lang="en-US" sz="1200" dirty="0">
                <a:latin typeface="Consolas"/>
              </a:rPr>
              <a:t>};</a:t>
            </a:r>
          </a:p>
          <a:p>
            <a:endParaRPr lang="en-US" sz="1200" dirty="0">
              <a:latin typeface="Consolas"/>
            </a:endParaRPr>
          </a:p>
        </p:txBody>
      </p:sp>
      <p:cxnSp>
        <p:nvCxnSpPr>
          <p:cNvPr id="7" name="Straight Arrow Connector 6">
            <a:extLst>
              <a:ext uri="{FF2B5EF4-FFF2-40B4-BE49-F238E27FC236}">
                <a16:creationId xmlns:a16="http://schemas.microsoft.com/office/drawing/2014/main" id="{3D47B16B-1F05-5A2E-6603-D4B7D5AC1C72}"/>
              </a:ext>
            </a:extLst>
          </p:cNvPr>
          <p:cNvCxnSpPr>
            <a:cxnSpLocks/>
          </p:cNvCxnSpPr>
          <p:nvPr/>
        </p:nvCxnSpPr>
        <p:spPr>
          <a:xfrm flipH="1">
            <a:off x="3275140" y="4449991"/>
            <a:ext cx="35272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FC9DB58-79BE-B9CD-5C21-D33015A3997D}"/>
              </a:ext>
            </a:extLst>
          </p:cNvPr>
          <p:cNvSpPr txBox="1"/>
          <p:nvPr/>
        </p:nvSpPr>
        <p:spPr>
          <a:xfrm>
            <a:off x="6840189" y="4126825"/>
            <a:ext cx="416586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For the simplicity of the example, Notify() is called inside the state-setting operation</a:t>
            </a:r>
            <a:endParaRPr lang="en-US" dirty="0"/>
          </a:p>
        </p:txBody>
      </p:sp>
      <p:sp>
        <p:nvSpPr>
          <p:cNvPr id="9" name="TextBox 8">
            <a:extLst>
              <a:ext uri="{FF2B5EF4-FFF2-40B4-BE49-F238E27FC236}">
                <a16:creationId xmlns:a16="http://schemas.microsoft.com/office/drawing/2014/main" id="{B4C31A2C-8435-B4D3-61A3-FA3D1BFB7E66}"/>
              </a:ext>
            </a:extLst>
          </p:cNvPr>
          <p:cNvSpPr txBox="1"/>
          <p:nvPr/>
        </p:nvSpPr>
        <p:spPr>
          <a:xfrm>
            <a:off x="6840189" y="1214519"/>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cs typeface="Calibri"/>
              </a:rPr>
              <a:t>ConcreteSubject</a:t>
            </a:r>
            <a:endParaRPr lang="en-US" dirty="0"/>
          </a:p>
        </p:txBody>
      </p:sp>
      <p:cxnSp>
        <p:nvCxnSpPr>
          <p:cNvPr id="10" name="Straight Arrow Connector 9">
            <a:extLst>
              <a:ext uri="{FF2B5EF4-FFF2-40B4-BE49-F238E27FC236}">
                <a16:creationId xmlns:a16="http://schemas.microsoft.com/office/drawing/2014/main" id="{6BF3DB18-1060-BAFF-6A0A-A302732B6034}"/>
              </a:ext>
            </a:extLst>
          </p:cNvPr>
          <p:cNvCxnSpPr>
            <a:cxnSpLocks/>
            <a:stCxn id="9" idx="1"/>
          </p:cNvCxnSpPr>
          <p:nvPr/>
        </p:nvCxnSpPr>
        <p:spPr>
          <a:xfrm flipH="1">
            <a:off x="2441196" y="1399185"/>
            <a:ext cx="4398993" cy="3264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itle 1">
            <a:extLst>
              <a:ext uri="{FF2B5EF4-FFF2-40B4-BE49-F238E27FC236}">
                <a16:creationId xmlns:a16="http://schemas.microsoft.com/office/drawing/2014/main" id="{B3A5A9CA-F5F9-625F-1B16-11A1F0430C7E}"/>
              </a:ext>
            </a:extLst>
          </p:cNvPr>
          <p:cNvSpPr>
            <a:spLocks noGrp="1"/>
          </p:cNvSpPr>
          <p:nvPr>
            <p:ph type="title"/>
          </p:nvPr>
        </p:nvSpPr>
        <p:spPr/>
        <p:txBody>
          <a:bodyPr/>
          <a:lstStyle/>
          <a:p>
            <a:r>
              <a:rPr lang="en-US">
                <a:cs typeface="Calibri Light"/>
              </a:rPr>
              <a:t>Example of the implementation</a:t>
            </a:r>
          </a:p>
        </p:txBody>
      </p:sp>
    </p:spTree>
    <p:extLst>
      <p:ext uri="{BB962C8B-B14F-4D97-AF65-F5344CB8AC3E}">
        <p14:creationId xmlns:p14="http://schemas.microsoft.com/office/powerpoint/2010/main" val="665088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64BBACC-1927-A505-84FF-C84C59F7FC6E}"/>
              </a:ext>
            </a:extLst>
          </p:cNvPr>
          <p:cNvSpPr txBox="1"/>
          <p:nvPr/>
        </p:nvSpPr>
        <p:spPr>
          <a:xfrm>
            <a:off x="731204" y="1705341"/>
            <a:ext cx="10115954" cy="43396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rgbClr val="0000FF"/>
                </a:solidFill>
                <a:latin typeface="Consolas"/>
              </a:rPr>
              <a:t>class</a:t>
            </a:r>
            <a:r>
              <a:rPr lang="en-US" sz="1200" dirty="0">
                <a:latin typeface="Consolas"/>
              </a:rPr>
              <a:t> </a:t>
            </a:r>
            <a:r>
              <a:rPr lang="en-US" sz="1200" dirty="0" err="1">
                <a:latin typeface="Consolas"/>
              </a:rPr>
              <a:t>DepartureBoard</a:t>
            </a:r>
            <a:r>
              <a:rPr lang="en-US" sz="1200" dirty="0">
                <a:latin typeface="Consolas"/>
              </a:rPr>
              <a:t>: </a:t>
            </a:r>
            <a:r>
              <a:rPr lang="en-US" sz="1200" dirty="0">
                <a:solidFill>
                  <a:srgbClr val="0000FF"/>
                </a:solidFill>
                <a:latin typeface="Consolas"/>
              </a:rPr>
              <a:t>public</a:t>
            </a:r>
            <a:r>
              <a:rPr lang="en-US" sz="1200" dirty="0">
                <a:latin typeface="Consolas"/>
              </a:rPr>
              <a:t> Observer {</a:t>
            </a:r>
          </a:p>
          <a:p>
            <a:r>
              <a:rPr lang="en-US" sz="1200" dirty="0">
                <a:solidFill>
                  <a:srgbClr val="0000FF"/>
                </a:solidFill>
                <a:latin typeface="Consolas"/>
              </a:rPr>
              <a:t>public:</a:t>
            </a:r>
          </a:p>
          <a:p>
            <a:r>
              <a:rPr lang="en-US" sz="1200" dirty="0">
                <a:latin typeface="Consolas"/>
              </a:rPr>
              <a:t>  </a:t>
            </a:r>
            <a:r>
              <a:rPr lang="en-US" sz="1200" dirty="0" err="1">
                <a:latin typeface="Consolas"/>
              </a:rPr>
              <a:t>DepartureBoard</a:t>
            </a:r>
            <a:r>
              <a:rPr lang="en-US" sz="1200" dirty="0">
                <a:latin typeface="Consolas"/>
              </a:rPr>
              <a:t>(std::</a:t>
            </a:r>
            <a:r>
              <a:rPr lang="en-US" sz="1200" dirty="0" err="1">
                <a:latin typeface="Consolas"/>
              </a:rPr>
              <a:t>shared_ptr</a:t>
            </a:r>
            <a:r>
              <a:rPr lang="en-US" sz="1200" dirty="0">
                <a:latin typeface="Consolas"/>
              </a:rPr>
              <a:t>&lt;</a:t>
            </a:r>
            <a:r>
              <a:rPr lang="en-US" sz="1200" dirty="0" err="1">
                <a:latin typeface="Consolas"/>
              </a:rPr>
              <a:t>DelayManagement</a:t>
            </a:r>
            <a:r>
              <a:rPr lang="en-US" sz="1200" dirty="0">
                <a:latin typeface="Consolas"/>
              </a:rPr>
              <a:t>&gt; </a:t>
            </a:r>
            <a:r>
              <a:rPr lang="en-US" sz="1200" dirty="0" err="1">
                <a:latin typeface="Consolas"/>
              </a:rPr>
              <a:t>DelayManagement</a:t>
            </a:r>
            <a:r>
              <a:rPr lang="en-US" sz="1200" dirty="0">
                <a:latin typeface="Consolas"/>
              </a:rPr>
              <a:t>_)</a:t>
            </a:r>
          </a:p>
          <a:p>
            <a:r>
              <a:rPr lang="en-US" sz="1200" dirty="0">
                <a:latin typeface="Consolas"/>
              </a:rPr>
              <a:t>    :</a:t>
            </a:r>
            <a:r>
              <a:rPr lang="en-US" sz="1200" dirty="0" err="1">
                <a:latin typeface="Consolas"/>
              </a:rPr>
              <a:t>DelayManagement</a:t>
            </a:r>
            <a:r>
              <a:rPr lang="en-US" sz="1200" dirty="0">
                <a:latin typeface="Consolas"/>
              </a:rPr>
              <a:t>(</a:t>
            </a:r>
            <a:r>
              <a:rPr lang="en-US" sz="1200" dirty="0" err="1">
                <a:latin typeface="Consolas"/>
              </a:rPr>
              <a:t>DelayManagement</a:t>
            </a:r>
            <a:r>
              <a:rPr lang="en-US" sz="1200" dirty="0">
                <a:latin typeface="Consolas"/>
              </a:rPr>
              <a:t>_.get()) {</a:t>
            </a:r>
          </a:p>
          <a:p>
            <a:r>
              <a:rPr lang="en-US" sz="1200" dirty="0">
                <a:latin typeface="Consolas"/>
              </a:rPr>
              <a:t>    </a:t>
            </a:r>
            <a:r>
              <a:rPr lang="en-US" sz="1200" dirty="0" err="1">
                <a:latin typeface="Consolas"/>
              </a:rPr>
              <a:t>DelayManagement</a:t>
            </a:r>
            <a:r>
              <a:rPr lang="en-US" sz="1200" dirty="0">
                <a:latin typeface="Consolas"/>
              </a:rPr>
              <a:t>-&gt;Attach(</a:t>
            </a:r>
            <a:r>
              <a:rPr lang="en-US" sz="1200" dirty="0">
                <a:solidFill>
                  <a:srgbClr val="0000FF"/>
                </a:solidFill>
                <a:latin typeface="Consolas"/>
              </a:rPr>
              <a:t>this</a:t>
            </a:r>
            <a:r>
              <a:rPr lang="en-US" sz="1200" dirty="0">
                <a:latin typeface="Consolas"/>
              </a:rPr>
              <a:t>);</a:t>
            </a:r>
          </a:p>
          <a:p>
            <a:r>
              <a:rPr lang="en-US" sz="1200" dirty="0">
                <a:latin typeface="Consolas"/>
              </a:rPr>
              <a:t>    </a:t>
            </a:r>
            <a:r>
              <a:rPr lang="en-US" sz="1200" dirty="0" err="1">
                <a:latin typeface="Consolas"/>
              </a:rPr>
              <a:t>observerState</a:t>
            </a:r>
            <a:r>
              <a:rPr lang="en-US" sz="1200" dirty="0">
                <a:latin typeface="Consolas"/>
              </a:rPr>
              <a:t> = </a:t>
            </a:r>
            <a:r>
              <a:rPr lang="en-US" sz="1200" dirty="0" err="1">
                <a:latin typeface="Consolas"/>
              </a:rPr>
              <a:t>DelayManagement</a:t>
            </a:r>
            <a:r>
              <a:rPr lang="en-US" sz="1200" dirty="0">
                <a:latin typeface="Consolas"/>
              </a:rPr>
              <a:t>-&gt;</a:t>
            </a:r>
            <a:r>
              <a:rPr lang="en-US" sz="1200" dirty="0" err="1">
                <a:latin typeface="Consolas"/>
              </a:rPr>
              <a:t>getState</a:t>
            </a:r>
            <a:r>
              <a:rPr lang="en-US" sz="1200" dirty="0">
                <a:latin typeface="Consolas"/>
              </a:rPr>
              <a:t>();</a:t>
            </a:r>
          </a:p>
          <a:p>
            <a:br>
              <a:rPr lang="en-US" sz="1200" dirty="0">
                <a:latin typeface="Consolas"/>
              </a:rPr>
            </a:br>
            <a:r>
              <a:rPr lang="en-US" sz="1200" dirty="0">
                <a:latin typeface="Consolas"/>
              </a:rPr>
              <a:t>  }</a:t>
            </a:r>
          </a:p>
          <a:p>
            <a:r>
              <a:rPr lang="en-US" sz="1200" dirty="0">
                <a:solidFill>
                  <a:srgbClr val="008000"/>
                </a:solidFill>
                <a:latin typeface="Consolas"/>
              </a:rPr>
              <a:t>  // implements the Observer updating interface to keep its state consistent with the subject's.</a:t>
            </a:r>
          </a:p>
          <a:p>
            <a:r>
              <a:rPr lang="en-US" sz="1200" dirty="0">
                <a:latin typeface="Consolas"/>
              </a:rPr>
              <a:t>  </a:t>
            </a:r>
            <a:r>
              <a:rPr lang="en-US" sz="1200" dirty="0">
                <a:solidFill>
                  <a:srgbClr val="0000FF"/>
                </a:solidFill>
                <a:latin typeface="Consolas"/>
              </a:rPr>
              <a:t>void</a:t>
            </a:r>
            <a:r>
              <a:rPr lang="en-US" sz="1200" dirty="0">
                <a:latin typeface="Consolas"/>
              </a:rPr>
              <a:t> Update(Subject</a:t>
            </a:r>
            <a:r>
              <a:rPr lang="en-US" sz="1200" dirty="0">
                <a:solidFill>
                  <a:srgbClr val="0000FF"/>
                </a:solidFill>
                <a:latin typeface="Consolas"/>
              </a:rPr>
              <a:t>*</a:t>
            </a:r>
            <a:r>
              <a:rPr lang="en-US" sz="1200" dirty="0">
                <a:latin typeface="Consolas"/>
              </a:rPr>
              <a:t> subject, std::string </a:t>
            </a:r>
            <a:r>
              <a:rPr lang="en-US" sz="1200" dirty="0" err="1">
                <a:latin typeface="Consolas"/>
              </a:rPr>
              <a:t>what_changed</a:t>
            </a:r>
            <a:r>
              <a:rPr lang="en-US" sz="1200" dirty="0">
                <a:latin typeface="Consolas"/>
              </a:rPr>
              <a:t>) {</a:t>
            </a:r>
          </a:p>
          <a:p>
            <a:r>
              <a:rPr lang="en-US" sz="1200" dirty="0">
                <a:latin typeface="Consolas"/>
              </a:rPr>
              <a:t>    </a:t>
            </a:r>
            <a:r>
              <a:rPr lang="en-US" sz="1200" dirty="0">
                <a:solidFill>
                  <a:srgbClr val="0000FF"/>
                </a:solidFill>
                <a:latin typeface="Consolas"/>
              </a:rPr>
              <a:t>if</a:t>
            </a:r>
            <a:r>
              <a:rPr lang="en-US" sz="1200" dirty="0">
                <a:latin typeface="Consolas"/>
              </a:rPr>
              <a:t> (subject == </a:t>
            </a:r>
            <a:r>
              <a:rPr lang="en-US" sz="1200" dirty="0" err="1">
                <a:latin typeface="Consolas"/>
              </a:rPr>
              <a:t>DelayManagement</a:t>
            </a:r>
            <a:r>
              <a:rPr lang="en-US" sz="1200" dirty="0">
                <a:latin typeface="Consolas"/>
              </a:rPr>
              <a:t>)</a:t>
            </a:r>
          </a:p>
          <a:p>
            <a:r>
              <a:rPr lang="en-US" sz="1200" dirty="0">
                <a:latin typeface="Consolas"/>
              </a:rPr>
              <a:t>      </a:t>
            </a:r>
            <a:r>
              <a:rPr lang="en-US" sz="1200" dirty="0" err="1">
                <a:latin typeface="Consolas"/>
              </a:rPr>
              <a:t>observerState</a:t>
            </a:r>
            <a:r>
              <a:rPr lang="en-US" sz="1200" dirty="0">
                <a:latin typeface="Consolas"/>
              </a:rPr>
              <a:t>[</a:t>
            </a:r>
            <a:r>
              <a:rPr lang="en-US" sz="1200" dirty="0" err="1">
                <a:latin typeface="Consolas"/>
              </a:rPr>
              <a:t>what_changed</a:t>
            </a:r>
            <a:r>
              <a:rPr lang="en-US" sz="1200" dirty="0">
                <a:latin typeface="Consolas"/>
              </a:rPr>
              <a:t>] = </a:t>
            </a:r>
            <a:r>
              <a:rPr lang="en-US" sz="1200" dirty="0" err="1">
                <a:latin typeface="Consolas"/>
              </a:rPr>
              <a:t>DelayManagement</a:t>
            </a:r>
            <a:r>
              <a:rPr lang="en-US" sz="1200" dirty="0">
                <a:latin typeface="Consolas"/>
              </a:rPr>
              <a:t>-&gt;</a:t>
            </a:r>
            <a:r>
              <a:rPr lang="en-US" sz="1200" dirty="0" err="1">
                <a:latin typeface="Consolas"/>
              </a:rPr>
              <a:t>getSpecificState</a:t>
            </a:r>
            <a:r>
              <a:rPr lang="en-US" sz="1200" dirty="0">
                <a:latin typeface="Consolas"/>
              </a:rPr>
              <a:t>(</a:t>
            </a:r>
            <a:r>
              <a:rPr lang="en-US" sz="1200" dirty="0" err="1">
                <a:latin typeface="Consolas"/>
              </a:rPr>
              <a:t>what_changed</a:t>
            </a:r>
            <a:r>
              <a:rPr lang="en-US" sz="1200" dirty="0">
                <a:latin typeface="Consolas"/>
              </a:rPr>
              <a:t>);</a:t>
            </a:r>
          </a:p>
          <a:p>
            <a:r>
              <a:rPr lang="en-US" sz="1200" dirty="0">
                <a:latin typeface="Consolas"/>
              </a:rPr>
              <a:t>  }</a:t>
            </a:r>
          </a:p>
          <a:p>
            <a:r>
              <a:rPr lang="en-US" sz="1200" dirty="0">
                <a:latin typeface="Consolas"/>
              </a:rPr>
              <a:t>  </a:t>
            </a:r>
            <a:r>
              <a:rPr lang="en-US" sz="1200" dirty="0">
                <a:solidFill>
                  <a:srgbClr val="0000FF"/>
                </a:solidFill>
                <a:latin typeface="Consolas"/>
              </a:rPr>
              <a:t>virtual</a:t>
            </a:r>
            <a:r>
              <a:rPr lang="en-US" sz="1200" dirty="0">
                <a:latin typeface="Consolas"/>
              </a:rPr>
              <a:t> ~</a:t>
            </a:r>
            <a:r>
              <a:rPr lang="en-US" sz="1200" dirty="0" err="1">
                <a:latin typeface="Consolas"/>
              </a:rPr>
              <a:t>DepartureBoard</a:t>
            </a:r>
            <a:r>
              <a:rPr lang="en-US" sz="1200" dirty="0">
                <a:latin typeface="Consolas"/>
              </a:rPr>
              <a:t>() {</a:t>
            </a:r>
          </a:p>
          <a:p>
            <a:r>
              <a:rPr lang="en-US" sz="1200" dirty="0">
                <a:latin typeface="Consolas"/>
              </a:rPr>
              <a:t>    </a:t>
            </a:r>
            <a:r>
              <a:rPr lang="en-US" sz="1200" dirty="0" err="1">
                <a:latin typeface="Consolas"/>
              </a:rPr>
              <a:t>DelayManagement</a:t>
            </a:r>
            <a:r>
              <a:rPr lang="en-US" sz="1200" dirty="0">
                <a:latin typeface="Consolas"/>
              </a:rPr>
              <a:t>-&gt;Detach(</a:t>
            </a:r>
            <a:r>
              <a:rPr lang="en-US" sz="1200" dirty="0">
                <a:solidFill>
                  <a:srgbClr val="0000FF"/>
                </a:solidFill>
                <a:latin typeface="Consolas"/>
              </a:rPr>
              <a:t>this</a:t>
            </a:r>
            <a:r>
              <a:rPr lang="en-US" sz="1200" dirty="0">
                <a:latin typeface="Consolas"/>
              </a:rPr>
              <a:t>);</a:t>
            </a:r>
          </a:p>
          <a:p>
            <a:r>
              <a:rPr lang="en-US" sz="1200" dirty="0">
                <a:latin typeface="Consolas"/>
              </a:rPr>
              <a:t>  }</a:t>
            </a:r>
          </a:p>
          <a:p>
            <a:r>
              <a:rPr lang="en-US" sz="1200" dirty="0">
                <a:solidFill>
                  <a:srgbClr val="0000FF"/>
                </a:solidFill>
                <a:latin typeface="Consolas"/>
              </a:rPr>
              <a:t>private:</a:t>
            </a:r>
          </a:p>
          <a:p>
            <a:r>
              <a:rPr lang="en-US" sz="1200" dirty="0">
                <a:solidFill>
                  <a:srgbClr val="008000"/>
                </a:solidFill>
                <a:latin typeface="Consolas"/>
              </a:rPr>
              <a:t>  // stores state that should stay consistent with the subject's.</a:t>
            </a:r>
          </a:p>
          <a:p>
            <a:r>
              <a:rPr lang="en-US" sz="1200" dirty="0">
                <a:latin typeface="Consolas"/>
              </a:rPr>
              <a:t>  std::</a:t>
            </a:r>
            <a:r>
              <a:rPr lang="en-US" sz="1200" dirty="0" err="1">
                <a:latin typeface="Consolas"/>
              </a:rPr>
              <a:t>unordered_map</a:t>
            </a:r>
            <a:r>
              <a:rPr lang="en-US" sz="1200" dirty="0">
                <a:latin typeface="Consolas"/>
              </a:rPr>
              <a:t>&lt;std::string, </a:t>
            </a:r>
            <a:r>
              <a:rPr lang="en-US" sz="1200" dirty="0">
                <a:solidFill>
                  <a:srgbClr val="0000FF"/>
                </a:solidFill>
                <a:latin typeface="Consolas"/>
              </a:rPr>
              <a:t>int</a:t>
            </a:r>
            <a:r>
              <a:rPr lang="en-US" sz="1200" dirty="0">
                <a:latin typeface="Consolas"/>
              </a:rPr>
              <a:t>&gt; </a:t>
            </a:r>
            <a:r>
              <a:rPr lang="en-US" sz="1200" dirty="0" err="1">
                <a:latin typeface="Consolas"/>
              </a:rPr>
              <a:t>observerState</a:t>
            </a:r>
            <a:r>
              <a:rPr lang="en-US" sz="1200" dirty="0">
                <a:latin typeface="Consolas"/>
              </a:rPr>
              <a:t>;</a:t>
            </a:r>
          </a:p>
          <a:p>
            <a:r>
              <a:rPr lang="en-US" sz="1200" dirty="0">
                <a:solidFill>
                  <a:srgbClr val="008000"/>
                </a:solidFill>
                <a:latin typeface="Consolas"/>
              </a:rPr>
              <a:t>  // maintains a reference to a </a:t>
            </a:r>
            <a:r>
              <a:rPr lang="en-US" sz="1200" dirty="0" err="1">
                <a:solidFill>
                  <a:srgbClr val="008000"/>
                </a:solidFill>
                <a:latin typeface="Consolas"/>
              </a:rPr>
              <a:t>DelayManagement</a:t>
            </a:r>
            <a:r>
              <a:rPr lang="en-US" sz="1200" dirty="0">
                <a:solidFill>
                  <a:srgbClr val="008000"/>
                </a:solidFill>
                <a:latin typeface="Consolas"/>
              </a:rPr>
              <a:t> object.</a:t>
            </a:r>
          </a:p>
          <a:p>
            <a:r>
              <a:rPr lang="en-US" sz="1200" dirty="0">
                <a:latin typeface="Consolas"/>
              </a:rPr>
              <a:t>  </a:t>
            </a:r>
            <a:r>
              <a:rPr lang="en-US" sz="1200" dirty="0" err="1">
                <a:latin typeface="Consolas"/>
              </a:rPr>
              <a:t>DelayManagement</a:t>
            </a:r>
            <a:r>
              <a:rPr lang="en-US" sz="1200" dirty="0">
                <a:latin typeface="Consolas"/>
              </a:rPr>
              <a:t>* </a:t>
            </a:r>
            <a:r>
              <a:rPr lang="en-US" sz="1200" dirty="0" err="1">
                <a:latin typeface="Consolas"/>
              </a:rPr>
              <a:t>DelayManagement</a:t>
            </a:r>
            <a:r>
              <a:rPr lang="en-US" sz="1200" dirty="0">
                <a:latin typeface="Consolas"/>
              </a:rPr>
              <a:t>;</a:t>
            </a:r>
          </a:p>
          <a:p>
            <a:r>
              <a:rPr lang="en-US" sz="1200" dirty="0">
                <a:latin typeface="Consolas"/>
              </a:rPr>
              <a:t>};</a:t>
            </a:r>
          </a:p>
          <a:p>
            <a:endParaRPr lang="en-US" sz="1200" dirty="0">
              <a:latin typeface="Consolas"/>
            </a:endParaRPr>
          </a:p>
        </p:txBody>
      </p:sp>
      <p:sp>
        <p:nvSpPr>
          <p:cNvPr id="3" name="TextBox 2">
            <a:extLst>
              <a:ext uri="{FF2B5EF4-FFF2-40B4-BE49-F238E27FC236}">
                <a16:creationId xmlns:a16="http://schemas.microsoft.com/office/drawing/2014/main" id="{8BF15FE2-3EEF-AE1C-15F5-A8FC949E67DB}"/>
              </a:ext>
            </a:extLst>
          </p:cNvPr>
          <p:cNvSpPr txBox="1"/>
          <p:nvPr/>
        </p:nvSpPr>
        <p:spPr>
          <a:xfrm>
            <a:off x="6840189" y="1265061"/>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err="1">
                <a:cs typeface="Calibri"/>
              </a:rPr>
              <a:t>ConcreteObserver</a:t>
            </a:r>
            <a:endParaRPr lang="en-US" dirty="0"/>
          </a:p>
        </p:txBody>
      </p:sp>
      <p:cxnSp>
        <p:nvCxnSpPr>
          <p:cNvPr id="4" name="Straight Arrow Connector 3">
            <a:extLst>
              <a:ext uri="{FF2B5EF4-FFF2-40B4-BE49-F238E27FC236}">
                <a16:creationId xmlns:a16="http://schemas.microsoft.com/office/drawing/2014/main" id="{C5D90ECF-CE26-72ED-F0CF-74131BA595A0}"/>
              </a:ext>
            </a:extLst>
          </p:cNvPr>
          <p:cNvCxnSpPr>
            <a:cxnSpLocks/>
            <a:stCxn id="3" idx="1"/>
          </p:cNvCxnSpPr>
          <p:nvPr/>
        </p:nvCxnSpPr>
        <p:spPr>
          <a:xfrm flipH="1">
            <a:off x="2369890" y="1449727"/>
            <a:ext cx="4470299" cy="290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itle 1">
            <a:extLst>
              <a:ext uri="{FF2B5EF4-FFF2-40B4-BE49-F238E27FC236}">
                <a16:creationId xmlns:a16="http://schemas.microsoft.com/office/drawing/2014/main" id="{408B11EE-5B3E-4A10-3B59-670E21003156}"/>
              </a:ext>
            </a:extLst>
          </p:cNvPr>
          <p:cNvSpPr>
            <a:spLocks noGrp="1"/>
          </p:cNvSpPr>
          <p:nvPr>
            <p:ph type="title"/>
          </p:nvPr>
        </p:nvSpPr>
        <p:spPr/>
        <p:txBody>
          <a:bodyPr/>
          <a:lstStyle/>
          <a:p>
            <a:r>
              <a:rPr lang="en-US">
                <a:cs typeface="Calibri Light"/>
              </a:rPr>
              <a:t>Example of the implementation</a:t>
            </a:r>
            <a:endParaRPr lang="en-US"/>
          </a:p>
        </p:txBody>
      </p:sp>
    </p:spTree>
    <p:extLst>
      <p:ext uri="{BB962C8B-B14F-4D97-AF65-F5344CB8AC3E}">
        <p14:creationId xmlns:p14="http://schemas.microsoft.com/office/powerpoint/2010/main" val="1904261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1859B-523C-7D91-8B31-4917CA233579}"/>
              </a:ext>
            </a:extLst>
          </p:cNvPr>
          <p:cNvSpPr>
            <a:spLocks noGrp="1"/>
          </p:cNvSpPr>
          <p:nvPr>
            <p:ph type="title"/>
          </p:nvPr>
        </p:nvSpPr>
        <p:spPr/>
        <p:txBody>
          <a:bodyPr/>
          <a:lstStyle/>
          <a:p>
            <a:r>
              <a:rPr lang="en-US" dirty="0"/>
              <a:t>Example</a:t>
            </a:r>
          </a:p>
        </p:txBody>
      </p:sp>
      <p:pic>
        <p:nvPicPr>
          <p:cNvPr id="4" name="Picture 4">
            <a:extLst>
              <a:ext uri="{FF2B5EF4-FFF2-40B4-BE49-F238E27FC236}">
                <a16:creationId xmlns:a16="http://schemas.microsoft.com/office/drawing/2014/main" id="{53C80153-C8E9-3D65-AF1A-D24DCD8FA210}"/>
              </a:ext>
            </a:extLst>
          </p:cNvPr>
          <p:cNvPicPr>
            <a:picLocks noChangeAspect="1"/>
          </p:cNvPicPr>
          <p:nvPr/>
        </p:nvPicPr>
        <p:blipFill>
          <a:blip r:embed="rId2"/>
          <a:stretch>
            <a:fillRect/>
          </a:stretch>
        </p:blipFill>
        <p:spPr>
          <a:xfrm>
            <a:off x="1038447" y="3160716"/>
            <a:ext cx="2743200" cy="1386578"/>
          </a:xfrm>
          <a:prstGeom prst="rect">
            <a:avLst/>
          </a:prstGeom>
        </p:spPr>
      </p:pic>
      <p:pic>
        <p:nvPicPr>
          <p:cNvPr id="5" name="Picture 5" descr="A train at a train station&#10;&#10;Description automatically generated">
            <a:extLst>
              <a:ext uri="{FF2B5EF4-FFF2-40B4-BE49-F238E27FC236}">
                <a16:creationId xmlns:a16="http://schemas.microsoft.com/office/drawing/2014/main" id="{DBE27694-9685-38A3-36A4-8BAD9444F937}"/>
              </a:ext>
            </a:extLst>
          </p:cNvPr>
          <p:cNvPicPr>
            <a:picLocks noChangeAspect="1"/>
          </p:cNvPicPr>
          <p:nvPr/>
        </p:nvPicPr>
        <p:blipFill>
          <a:blip r:embed="rId3"/>
          <a:stretch>
            <a:fillRect/>
          </a:stretch>
        </p:blipFill>
        <p:spPr>
          <a:xfrm>
            <a:off x="8401493" y="2946125"/>
            <a:ext cx="2743200" cy="1806898"/>
          </a:xfrm>
          <a:prstGeom prst="rect">
            <a:avLst/>
          </a:prstGeom>
        </p:spPr>
      </p:pic>
      <p:cxnSp>
        <p:nvCxnSpPr>
          <p:cNvPr id="6" name="Straight Arrow Connector 5">
            <a:extLst>
              <a:ext uri="{FF2B5EF4-FFF2-40B4-BE49-F238E27FC236}">
                <a16:creationId xmlns:a16="http://schemas.microsoft.com/office/drawing/2014/main" id="{6C36E966-44A3-A03D-CBBB-845814C5042E}"/>
              </a:ext>
            </a:extLst>
          </p:cNvPr>
          <p:cNvCxnSpPr/>
          <p:nvPr/>
        </p:nvCxnSpPr>
        <p:spPr>
          <a:xfrm>
            <a:off x="4515694" y="3147414"/>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8F4F69B-A46B-0ED4-1D0F-A9EB3F0F2CFB}"/>
              </a:ext>
            </a:extLst>
          </p:cNvPr>
          <p:cNvSpPr txBox="1"/>
          <p:nvPr/>
        </p:nvSpPr>
        <p:spPr>
          <a:xfrm>
            <a:off x="4702649" y="2800527"/>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What is the expected delay?</a:t>
            </a:r>
            <a:endParaRPr lang="en-US" dirty="0"/>
          </a:p>
        </p:txBody>
      </p:sp>
      <p:cxnSp>
        <p:nvCxnSpPr>
          <p:cNvPr id="10" name="Straight Arrow Connector 9">
            <a:extLst>
              <a:ext uri="{FF2B5EF4-FFF2-40B4-BE49-F238E27FC236}">
                <a16:creationId xmlns:a16="http://schemas.microsoft.com/office/drawing/2014/main" id="{47554253-4400-A999-AAEC-D8F114423327}"/>
              </a:ext>
            </a:extLst>
          </p:cNvPr>
          <p:cNvCxnSpPr>
            <a:cxnSpLocks/>
          </p:cNvCxnSpPr>
          <p:nvPr/>
        </p:nvCxnSpPr>
        <p:spPr>
          <a:xfrm flipH="1">
            <a:off x="4526326" y="3563855"/>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8770367-23B6-B32E-41A0-1A47AEE824E6}"/>
              </a:ext>
            </a:extLst>
          </p:cNvPr>
          <p:cNvSpPr txBox="1"/>
          <p:nvPr/>
        </p:nvSpPr>
        <p:spPr>
          <a:xfrm>
            <a:off x="4702648" y="3216968"/>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I'll depart on time</a:t>
            </a:r>
          </a:p>
        </p:txBody>
      </p:sp>
      <p:cxnSp>
        <p:nvCxnSpPr>
          <p:cNvPr id="12" name="Straight Arrow Connector 11">
            <a:extLst>
              <a:ext uri="{FF2B5EF4-FFF2-40B4-BE49-F238E27FC236}">
                <a16:creationId xmlns:a16="http://schemas.microsoft.com/office/drawing/2014/main" id="{A7FCC810-EE01-12CE-89FA-8718017D18F6}"/>
              </a:ext>
            </a:extLst>
          </p:cNvPr>
          <p:cNvCxnSpPr>
            <a:cxnSpLocks/>
          </p:cNvCxnSpPr>
          <p:nvPr/>
        </p:nvCxnSpPr>
        <p:spPr>
          <a:xfrm>
            <a:off x="4511264" y="4011309"/>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BCB7575-1DDA-721D-1908-1A758FAEAC91}"/>
              </a:ext>
            </a:extLst>
          </p:cNvPr>
          <p:cNvSpPr txBox="1"/>
          <p:nvPr/>
        </p:nvSpPr>
        <p:spPr>
          <a:xfrm>
            <a:off x="4698219" y="3668852"/>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What is the expected delay?</a:t>
            </a:r>
            <a:endParaRPr lang="en-US" dirty="0"/>
          </a:p>
        </p:txBody>
      </p:sp>
      <p:cxnSp>
        <p:nvCxnSpPr>
          <p:cNvPr id="14" name="Straight Arrow Connector 13">
            <a:extLst>
              <a:ext uri="{FF2B5EF4-FFF2-40B4-BE49-F238E27FC236}">
                <a16:creationId xmlns:a16="http://schemas.microsoft.com/office/drawing/2014/main" id="{41F3E739-17D5-1E0F-DE13-EC211FC5053C}"/>
              </a:ext>
            </a:extLst>
          </p:cNvPr>
          <p:cNvCxnSpPr>
            <a:cxnSpLocks/>
          </p:cNvCxnSpPr>
          <p:nvPr/>
        </p:nvCxnSpPr>
        <p:spPr>
          <a:xfrm flipH="1">
            <a:off x="4521896" y="4432180"/>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8667ACE-F570-77B8-B22C-5BB29B7440BE}"/>
              </a:ext>
            </a:extLst>
          </p:cNvPr>
          <p:cNvSpPr txBox="1"/>
          <p:nvPr/>
        </p:nvSpPr>
        <p:spPr>
          <a:xfrm>
            <a:off x="4698218" y="4085293"/>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chemeClr val="accent6"/>
                </a:solidFill>
                <a:cs typeface="Calibri"/>
              </a:rPr>
              <a:t>About 10 minutes</a:t>
            </a:r>
            <a:endParaRPr lang="en-US">
              <a:solidFill>
                <a:schemeClr val="accent6"/>
              </a:solidFill>
            </a:endParaRPr>
          </a:p>
        </p:txBody>
      </p:sp>
      <p:cxnSp>
        <p:nvCxnSpPr>
          <p:cNvPr id="16" name="Straight Arrow Connector 15">
            <a:extLst>
              <a:ext uri="{FF2B5EF4-FFF2-40B4-BE49-F238E27FC236}">
                <a16:creationId xmlns:a16="http://schemas.microsoft.com/office/drawing/2014/main" id="{1377A3C0-7484-3E1A-B88B-57DB934AD6C2}"/>
              </a:ext>
            </a:extLst>
          </p:cNvPr>
          <p:cNvCxnSpPr>
            <a:cxnSpLocks/>
          </p:cNvCxnSpPr>
          <p:nvPr/>
        </p:nvCxnSpPr>
        <p:spPr>
          <a:xfrm>
            <a:off x="4533414" y="4870774"/>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D4E0B76-0E23-F5C3-EE1C-2E2AEDA5237A}"/>
              </a:ext>
            </a:extLst>
          </p:cNvPr>
          <p:cNvSpPr txBox="1"/>
          <p:nvPr/>
        </p:nvSpPr>
        <p:spPr>
          <a:xfrm>
            <a:off x="4720370" y="4523887"/>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What is the expected delay?</a:t>
            </a:r>
            <a:endParaRPr lang="en-US" dirty="0"/>
          </a:p>
        </p:txBody>
      </p:sp>
      <p:cxnSp>
        <p:nvCxnSpPr>
          <p:cNvPr id="18" name="Straight Arrow Connector 17">
            <a:extLst>
              <a:ext uri="{FF2B5EF4-FFF2-40B4-BE49-F238E27FC236}">
                <a16:creationId xmlns:a16="http://schemas.microsoft.com/office/drawing/2014/main" id="{2850706A-04B1-5A78-A71C-218C47A63170}"/>
              </a:ext>
            </a:extLst>
          </p:cNvPr>
          <p:cNvCxnSpPr>
            <a:cxnSpLocks/>
          </p:cNvCxnSpPr>
          <p:nvPr/>
        </p:nvCxnSpPr>
        <p:spPr>
          <a:xfrm flipH="1">
            <a:off x="4544046" y="5287215"/>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395189A-68AF-E1AA-56C3-4A44058D7F2E}"/>
              </a:ext>
            </a:extLst>
          </p:cNvPr>
          <p:cNvSpPr txBox="1"/>
          <p:nvPr/>
        </p:nvSpPr>
        <p:spPr>
          <a:xfrm>
            <a:off x="4720368" y="4940328"/>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FF0000"/>
                </a:solidFill>
                <a:cs typeface="Calibri"/>
              </a:rPr>
              <a:t>About 20 minutes</a:t>
            </a:r>
          </a:p>
        </p:txBody>
      </p:sp>
      <p:cxnSp>
        <p:nvCxnSpPr>
          <p:cNvPr id="20" name="Straight Arrow Connector 19">
            <a:extLst>
              <a:ext uri="{FF2B5EF4-FFF2-40B4-BE49-F238E27FC236}">
                <a16:creationId xmlns:a16="http://schemas.microsoft.com/office/drawing/2014/main" id="{11762F9F-BE30-B3D9-855A-D8179DD7441F}"/>
              </a:ext>
            </a:extLst>
          </p:cNvPr>
          <p:cNvCxnSpPr>
            <a:cxnSpLocks/>
          </p:cNvCxnSpPr>
          <p:nvPr/>
        </p:nvCxnSpPr>
        <p:spPr>
          <a:xfrm>
            <a:off x="4528984" y="5734669"/>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13CE1F6-2842-C930-AA14-804506AFA206}"/>
              </a:ext>
            </a:extLst>
          </p:cNvPr>
          <p:cNvSpPr txBox="1"/>
          <p:nvPr/>
        </p:nvSpPr>
        <p:spPr>
          <a:xfrm>
            <a:off x="4715939" y="5392212"/>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What is the expected delay?</a:t>
            </a:r>
            <a:endParaRPr lang="en-US" dirty="0"/>
          </a:p>
        </p:txBody>
      </p:sp>
      <p:cxnSp>
        <p:nvCxnSpPr>
          <p:cNvPr id="22" name="Straight Arrow Connector 21">
            <a:extLst>
              <a:ext uri="{FF2B5EF4-FFF2-40B4-BE49-F238E27FC236}">
                <a16:creationId xmlns:a16="http://schemas.microsoft.com/office/drawing/2014/main" id="{7675A996-8295-1AD0-5493-2C478E75C769}"/>
              </a:ext>
            </a:extLst>
          </p:cNvPr>
          <p:cNvCxnSpPr>
            <a:cxnSpLocks/>
          </p:cNvCxnSpPr>
          <p:nvPr/>
        </p:nvCxnSpPr>
        <p:spPr>
          <a:xfrm flipH="1">
            <a:off x="4539617" y="6155540"/>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002F127-89A1-A4F6-6FD4-F4B5947AFA6D}"/>
              </a:ext>
            </a:extLst>
          </p:cNvPr>
          <p:cNvSpPr txBox="1"/>
          <p:nvPr/>
        </p:nvSpPr>
        <p:spPr>
          <a:xfrm>
            <a:off x="4696044" y="5808653"/>
            <a:ext cx="2833133"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FF0000"/>
                </a:solidFill>
                <a:cs typeface="Calibri"/>
              </a:rPr>
              <a:t>About 240 minutes</a:t>
            </a:r>
          </a:p>
          <a:p>
            <a:pPr algn="ctr"/>
            <a:endParaRPr lang="en-US">
              <a:cs typeface="Calibri"/>
            </a:endParaRPr>
          </a:p>
        </p:txBody>
      </p:sp>
      <p:cxnSp>
        <p:nvCxnSpPr>
          <p:cNvPr id="24" name="Straight Arrow Connector 23">
            <a:extLst>
              <a:ext uri="{FF2B5EF4-FFF2-40B4-BE49-F238E27FC236}">
                <a16:creationId xmlns:a16="http://schemas.microsoft.com/office/drawing/2014/main" id="{231F3547-1DE2-FAEC-3AFC-35AFD50DD2D4}"/>
              </a:ext>
            </a:extLst>
          </p:cNvPr>
          <p:cNvCxnSpPr>
            <a:cxnSpLocks/>
          </p:cNvCxnSpPr>
          <p:nvPr/>
        </p:nvCxnSpPr>
        <p:spPr>
          <a:xfrm>
            <a:off x="4502402" y="1477215"/>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ACADC7C-9930-E3C5-1AAD-C761ECD3EA89}"/>
              </a:ext>
            </a:extLst>
          </p:cNvPr>
          <p:cNvSpPr txBox="1"/>
          <p:nvPr/>
        </p:nvSpPr>
        <p:spPr>
          <a:xfrm>
            <a:off x="4689357" y="1130328"/>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What is the expected delay?</a:t>
            </a:r>
            <a:endParaRPr lang="en-US" dirty="0"/>
          </a:p>
        </p:txBody>
      </p:sp>
      <p:cxnSp>
        <p:nvCxnSpPr>
          <p:cNvPr id="26" name="Straight Arrow Connector 25">
            <a:extLst>
              <a:ext uri="{FF2B5EF4-FFF2-40B4-BE49-F238E27FC236}">
                <a16:creationId xmlns:a16="http://schemas.microsoft.com/office/drawing/2014/main" id="{46FDA18D-8E2C-36C4-9615-3D64A8475BD9}"/>
              </a:ext>
            </a:extLst>
          </p:cNvPr>
          <p:cNvCxnSpPr>
            <a:cxnSpLocks/>
          </p:cNvCxnSpPr>
          <p:nvPr/>
        </p:nvCxnSpPr>
        <p:spPr>
          <a:xfrm flipH="1">
            <a:off x="4513034" y="1893656"/>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A5D4323-BB07-F0F5-6419-E1AAD06643DD}"/>
              </a:ext>
            </a:extLst>
          </p:cNvPr>
          <p:cNvSpPr txBox="1"/>
          <p:nvPr/>
        </p:nvSpPr>
        <p:spPr>
          <a:xfrm>
            <a:off x="4689356" y="1546769"/>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70C0"/>
                </a:solidFill>
                <a:cs typeface="Calibri"/>
              </a:rPr>
              <a:t>I'll depart on time</a:t>
            </a:r>
          </a:p>
        </p:txBody>
      </p:sp>
      <p:cxnSp>
        <p:nvCxnSpPr>
          <p:cNvPr id="28" name="Straight Arrow Connector 27">
            <a:extLst>
              <a:ext uri="{FF2B5EF4-FFF2-40B4-BE49-F238E27FC236}">
                <a16:creationId xmlns:a16="http://schemas.microsoft.com/office/drawing/2014/main" id="{573C51F1-3794-BFC6-4635-14D034575E28}"/>
              </a:ext>
            </a:extLst>
          </p:cNvPr>
          <p:cNvCxnSpPr>
            <a:cxnSpLocks/>
          </p:cNvCxnSpPr>
          <p:nvPr/>
        </p:nvCxnSpPr>
        <p:spPr>
          <a:xfrm>
            <a:off x="4497972" y="2341110"/>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658B3CD-234A-9198-9A54-F2383FD4C18B}"/>
              </a:ext>
            </a:extLst>
          </p:cNvPr>
          <p:cNvSpPr txBox="1"/>
          <p:nvPr/>
        </p:nvSpPr>
        <p:spPr>
          <a:xfrm>
            <a:off x="4684927" y="1998653"/>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cs typeface="Calibri"/>
              </a:rPr>
              <a:t>What is the expected delay?</a:t>
            </a:r>
            <a:endParaRPr lang="en-US" dirty="0"/>
          </a:p>
        </p:txBody>
      </p:sp>
      <p:cxnSp>
        <p:nvCxnSpPr>
          <p:cNvPr id="30" name="Straight Arrow Connector 29">
            <a:extLst>
              <a:ext uri="{FF2B5EF4-FFF2-40B4-BE49-F238E27FC236}">
                <a16:creationId xmlns:a16="http://schemas.microsoft.com/office/drawing/2014/main" id="{653C1644-7725-933A-D9EB-7AF48625411B}"/>
              </a:ext>
            </a:extLst>
          </p:cNvPr>
          <p:cNvCxnSpPr>
            <a:cxnSpLocks/>
          </p:cNvCxnSpPr>
          <p:nvPr/>
        </p:nvCxnSpPr>
        <p:spPr>
          <a:xfrm flipH="1">
            <a:off x="4508604" y="2761981"/>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B345E9A-888A-428C-15A2-759FA8294DAD}"/>
              </a:ext>
            </a:extLst>
          </p:cNvPr>
          <p:cNvSpPr txBox="1"/>
          <p:nvPr/>
        </p:nvSpPr>
        <p:spPr>
          <a:xfrm>
            <a:off x="4684926" y="2415094"/>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I'll depart on time</a:t>
            </a:r>
          </a:p>
        </p:txBody>
      </p:sp>
      <p:pic>
        <p:nvPicPr>
          <p:cNvPr id="32" name="Picture 32">
            <a:extLst>
              <a:ext uri="{FF2B5EF4-FFF2-40B4-BE49-F238E27FC236}">
                <a16:creationId xmlns:a16="http://schemas.microsoft.com/office/drawing/2014/main" id="{D01AF06B-FE9A-6A65-8B11-7234FEEAFBEF}"/>
              </a:ext>
            </a:extLst>
          </p:cNvPr>
          <p:cNvPicPr>
            <a:picLocks noChangeAspect="1"/>
          </p:cNvPicPr>
          <p:nvPr/>
        </p:nvPicPr>
        <p:blipFill>
          <a:blip r:embed="rId4"/>
          <a:stretch>
            <a:fillRect/>
          </a:stretch>
        </p:blipFill>
        <p:spPr>
          <a:xfrm>
            <a:off x="4762015" y="4405359"/>
            <a:ext cx="2743200" cy="1774349"/>
          </a:xfrm>
          <a:prstGeom prst="rect">
            <a:avLst/>
          </a:prstGeom>
        </p:spPr>
      </p:pic>
    </p:spTree>
    <p:extLst>
      <p:ext uri="{BB962C8B-B14F-4D97-AF65-F5344CB8AC3E}">
        <p14:creationId xmlns:p14="http://schemas.microsoft.com/office/powerpoint/2010/main" val="212777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3" grpId="0"/>
      <p:bldP spid="15" grpId="0"/>
      <p:bldP spid="17" grpId="0"/>
      <p:bldP spid="19" grpId="0"/>
      <p:bldP spid="21" grpId="0"/>
      <p:bldP spid="23" grpId="0"/>
      <p:bldP spid="25" grpId="0"/>
      <p:bldP spid="27" grpId="0"/>
      <p:bldP spid="29"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98FD8-44EC-2AEF-38E2-26E19FF9C525}"/>
              </a:ext>
            </a:extLst>
          </p:cNvPr>
          <p:cNvSpPr>
            <a:spLocks noGrp="1"/>
          </p:cNvSpPr>
          <p:nvPr>
            <p:ph type="title"/>
          </p:nvPr>
        </p:nvSpPr>
        <p:spPr/>
        <p:txBody>
          <a:bodyPr/>
          <a:lstStyle/>
          <a:p>
            <a:r>
              <a:rPr lang="en-US" dirty="0"/>
              <a:t>Known uses</a:t>
            </a:r>
          </a:p>
        </p:txBody>
      </p:sp>
      <p:sp>
        <p:nvSpPr>
          <p:cNvPr id="3" name="Content Placeholder 2">
            <a:extLst>
              <a:ext uri="{FF2B5EF4-FFF2-40B4-BE49-F238E27FC236}">
                <a16:creationId xmlns:a16="http://schemas.microsoft.com/office/drawing/2014/main" id="{9FAD3EEB-2D42-3128-C997-D4C7704C6BB9}"/>
              </a:ext>
            </a:extLst>
          </p:cNvPr>
          <p:cNvSpPr>
            <a:spLocks noGrp="1"/>
          </p:cNvSpPr>
          <p:nvPr>
            <p:ph idx="1"/>
          </p:nvPr>
        </p:nvSpPr>
        <p:spPr/>
        <p:txBody>
          <a:bodyPr/>
          <a:lstStyle/>
          <a:p>
            <a:r>
              <a:rPr lang="en-US" dirty="0"/>
              <a:t>GUI</a:t>
            </a:r>
          </a:p>
          <a:p>
            <a:pPr lvl="1"/>
            <a:r>
              <a:rPr lang="en-US" dirty="0"/>
              <a:t>Event listeners</a:t>
            </a:r>
          </a:p>
          <a:p>
            <a:pPr lvl="1"/>
            <a:r>
              <a:rPr lang="en-US" dirty="0"/>
              <a:t>Multiple visualizations of the same data</a:t>
            </a:r>
          </a:p>
          <a:p>
            <a:pPr lvl="1"/>
            <a:r>
              <a:rPr lang="en-US" dirty="0"/>
              <a:t>C++ GUI library </a:t>
            </a:r>
            <a:r>
              <a:rPr lang="en-US" dirty="0" err="1"/>
              <a:t>wxWidgets</a:t>
            </a:r>
            <a:endParaRPr lang="en-US" dirty="0"/>
          </a:p>
          <a:p>
            <a:pPr lvl="1"/>
            <a:endParaRPr lang="en-US" dirty="0"/>
          </a:p>
          <a:p>
            <a:r>
              <a:rPr lang="en-US" dirty="0"/>
              <a:t>Client – Server applications</a:t>
            </a:r>
          </a:p>
          <a:p>
            <a:pPr lvl="1"/>
            <a:r>
              <a:rPr lang="en-US" dirty="0"/>
              <a:t>Group chat</a:t>
            </a:r>
          </a:p>
          <a:p>
            <a:pPr lvl="1"/>
            <a:r>
              <a:rPr lang="en-US" dirty="0"/>
              <a:t>YouTube notifications</a:t>
            </a:r>
          </a:p>
        </p:txBody>
      </p:sp>
    </p:spTree>
    <p:extLst>
      <p:ext uri="{BB962C8B-B14F-4D97-AF65-F5344CB8AC3E}">
        <p14:creationId xmlns:p14="http://schemas.microsoft.com/office/powerpoint/2010/main" val="21765267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DFF32-5AB3-81C4-D6AB-BD5A2244127E}"/>
              </a:ext>
            </a:extLst>
          </p:cNvPr>
          <p:cNvSpPr>
            <a:spLocks noGrp="1"/>
          </p:cNvSpPr>
          <p:nvPr>
            <p:ph type="title"/>
          </p:nvPr>
        </p:nvSpPr>
        <p:spPr/>
        <p:txBody>
          <a:bodyPr/>
          <a:lstStyle/>
          <a:p>
            <a:r>
              <a:rPr lang="en-US" dirty="0"/>
              <a:t>Related patterns</a:t>
            </a:r>
          </a:p>
        </p:txBody>
      </p:sp>
      <p:sp>
        <p:nvSpPr>
          <p:cNvPr id="3" name="Content Placeholder 2">
            <a:extLst>
              <a:ext uri="{FF2B5EF4-FFF2-40B4-BE49-F238E27FC236}">
                <a16:creationId xmlns:a16="http://schemas.microsoft.com/office/drawing/2014/main" id="{1DBC0914-52A2-9E88-8EF0-02C3D0F6C673}"/>
              </a:ext>
            </a:extLst>
          </p:cNvPr>
          <p:cNvSpPr>
            <a:spLocks noGrp="1"/>
          </p:cNvSpPr>
          <p:nvPr>
            <p:ph idx="1"/>
          </p:nvPr>
        </p:nvSpPr>
        <p:spPr/>
        <p:txBody>
          <a:bodyPr/>
          <a:lstStyle/>
          <a:p>
            <a:r>
              <a:rPr lang="en-US" dirty="0"/>
              <a:t>Mediator </a:t>
            </a:r>
          </a:p>
          <a:p>
            <a:pPr lvl="1"/>
            <a:r>
              <a:rPr lang="en-US" dirty="0"/>
              <a:t>Observer pattern focuses on the relationship between a subject and its observers, while the Mediator pattern focuses on interactions between multiple objects</a:t>
            </a:r>
          </a:p>
          <a:p>
            <a:pPr lvl="1"/>
            <a:r>
              <a:rPr lang="en-US" dirty="0"/>
              <a:t>The communication in the Mediator can be implemented using Observer pattern</a:t>
            </a:r>
          </a:p>
          <a:p>
            <a:pPr lvl="2"/>
            <a:r>
              <a:rPr lang="en-US" dirty="0"/>
              <a:t>The Mediator is an Observer of multiple Colleagues that act as Subjects</a:t>
            </a:r>
          </a:p>
          <a:p>
            <a:pPr lvl="1"/>
            <a:r>
              <a:rPr lang="en-US" dirty="0"/>
              <a:t>Also, the </a:t>
            </a:r>
            <a:r>
              <a:rPr lang="en-US" dirty="0" err="1"/>
              <a:t>ChangeManager</a:t>
            </a:r>
            <a:r>
              <a:rPr lang="en-US" dirty="0"/>
              <a:t> is a mediator between subjects and observers</a:t>
            </a:r>
          </a:p>
          <a:p>
            <a:r>
              <a:rPr lang="en-US" dirty="0"/>
              <a:t>Singleton</a:t>
            </a:r>
          </a:p>
          <a:p>
            <a:pPr lvl="1"/>
            <a:r>
              <a:rPr lang="en-US" dirty="0" err="1"/>
              <a:t>ChangeManager</a:t>
            </a:r>
            <a:r>
              <a:rPr lang="en-US" dirty="0"/>
              <a:t> may use this to make it unique and globally accessible</a:t>
            </a:r>
          </a:p>
        </p:txBody>
      </p:sp>
    </p:spTree>
    <p:extLst>
      <p:ext uri="{BB962C8B-B14F-4D97-AF65-F5344CB8AC3E}">
        <p14:creationId xmlns:p14="http://schemas.microsoft.com/office/powerpoint/2010/main" val="4692705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15F1CC53-719A-4763-BF30-5E25A63CEF3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7E30BC-14FA-74C3-8B5C-7C69868CD073}"/>
              </a:ext>
            </a:extLst>
          </p:cNvPr>
          <p:cNvSpPr>
            <a:spLocks noGrp="1"/>
          </p:cNvSpPr>
          <p:nvPr>
            <p:ph type="title"/>
          </p:nvPr>
        </p:nvSpPr>
        <p:spPr>
          <a:xfrm>
            <a:off x="524256" y="4767072"/>
            <a:ext cx="6594189" cy="1625210"/>
          </a:xfrm>
        </p:spPr>
        <p:txBody>
          <a:bodyPr vert="horz" lIns="91440" tIns="45720" rIns="91440" bIns="45720" rtlCol="0" anchor="ctr">
            <a:normAutofit/>
          </a:bodyPr>
          <a:lstStyle/>
          <a:p>
            <a:r>
              <a:rPr lang="en-US" cap="all" spc="100">
                <a:solidFill>
                  <a:srgbClr val="FFFFFF"/>
                </a:solidFill>
              </a:rPr>
              <a:t>Thank you for your attention</a:t>
            </a:r>
          </a:p>
        </p:txBody>
      </p:sp>
      <p:pic>
        <p:nvPicPr>
          <p:cNvPr id="5" name="Obrázek 2" descr="A cartoon of a group of people sitting around a table&#10;&#10;Description automatically generated">
            <a:extLst>
              <a:ext uri="{FF2B5EF4-FFF2-40B4-BE49-F238E27FC236}">
                <a16:creationId xmlns:a16="http://schemas.microsoft.com/office/drawing/2014/main" id="{D6462E19-15C0-9458-CC7E-A438AA5A575F}"/>
              </a:ext>
            </a:extLst>
          </p:cNvPr>
          <p:cNvPicPr>
            <a:picLocks noGrp="1" noChangeAspect="1"/>
          </p:cNvPicPr>
          <p:nvPr>
            <p:ph type="pic" idx="1"/>
          </p:nvPr>
        </p:nvPicPr>
        <p:blipFill rotWithShape="1">
          <a:blip r:embed="rId2"/>
          <a:srcRect t="3446" r="1" b="3447"/>
          <a:stretch/>
        </p:blipFill>
        <p:spPr>
          <a:xfrm>
            <a:off x="327547" y="321733"/>
            <a:ext cx="7058306" cy="4107392"/>
          </a:xfrm>
          <a:prstGeom prst="rect">
            <a:avLst/>
          </a:prstGeom>
        </p:spPr>
      </p:pic>
      <p:sp>
        <p:nvSpPr>
          <p:cNvPr id="14" name="Rectangle 1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77706A93-F47C-9996-A8B7-9AD25AFA3A37}"/>
              </a:ext>
            </a:extLst>
          </p:cNvPr>
          <p:cNvSpPr>
            <a:spLocks noGrp="1"/>
          </p:cNvSpPr>
          <p:nvPr>
            <p:ph type="body" sz="half" idx="2"/>
          </p:nvPr>
        </p:nvSpPr>
        <p:spPr>
          <a:xfrm>
            <a:off x="8029319" y="917725"/>
            <a:ext cx="3424739" cy="4852362"/>
          </a:xfrm>
        </p:spPr>
        <p:txBody>
          <a:bodyPr vert="horz" lIns="45720" tIns="45720" rIns="45720" bIns="45720" rtlCol="0" anchor="ctr">
            <a:normAutofit/>
          </a:bodyPr>
          <a:lstStyle/>
          <a:p>
            <a:pPr>
              <a:lnSpc>
                <a:spcPct val="90000"/>
              </a:lnSpc>
            </a:pPr>
            <a:endParaRPr lang="en-US">
              <a:solidFill>
                <a:srgbClr val="FFFFFF"/>
              </a:solidFill>
            </a:endParaRPr>
          </a:p>
        </p:txBody>
      </p:sp>
    </p:spTree>
    <p:extLst>
      <p:ext uri="{BB962C8B-B14F-4D97-AF65-F5344CB8AC3E}">
        <p14:creationId xmlns:p14="http://schemas.microsoft.com/office/powerpoint/2010/main" val="78943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1859B-523C-7D91-8B31-4917CA233579}"/>
              </a:ext>
            </a:extLst>
          </p:cNvPr>
          <p:cNvSpPr>
            <a:spLocks noGrp="1"/>
          </p:cNvSpPr>
          <p:nvPr>
            <p:ph type="title"/>
          </p:nvPr>
        </p:nvSpPr>
        <p:spPr/>
        <p:txBody>
          <a:bodyPr/>
          <a:lstStyle/>
          <a:p>
            <a:r>
              <a:rPr lang="en-US"/>
              <a:t>Example</a:t>
            </a:r>
          </a:p>
        </p:txBody>
      </p:sp>
      <p:grpSp>
        <p:nvGrpSpPr>
          <p:cNvPr id="3" name="Group 2">
            <a:extLst>
              <a:ext uri="{FF2B5EF4-FFF2-40B4-BE49-F238E27FC236}">
                <a16:creationId xmlns:a16="http://schemas.microsoft.com/office/drawing/2014/main" id="{9DFC16A8-D676-69BF-2204-353ECD660434}"/>
              </a:ext>
            </a:extLst>
          </p:cNvPr>
          <p:cNvGrpSpPr/>
          <p:nvPr/>
        </p:nvGrpSpPr>
        <p:grpSpPr>
          <a:xfrm>
            <a:off x="1038447" y="2946125"/>
            <a:ext cx="10106246" cy="1806898"/>
            <a:chOff x="1038447" y="3176795"/>
            <a:chExt cx="10106246" cy="1806898"/>
          </a:xfrm>
        </p:grpSpPr>
        <p:pic>
          <p:nvPicPr>
            <p:cNvPr id="4" name="Picture 4">
              <a:extLst>
                <a:ext uri="{FF2B5EF4-FFF2-40B4-BE49-F238E27FC236}">
                  <a16:creationId xmlns:a16="http://schemas.microsoft.com/office/drawing/2014/main" id="{53C80153-C8E9-3D65-AF1A-D24DCD8FA210}"/>
                </a:ext>
              </a:extLst>
            </p:cNvPr>
            <p:cNvPicPr>
              <a:picLocks noChangeAspect="1"/>
            </p:cNvPicPr>
            <p:nvPr/>
          </p:nvPicPr>
          <p:blipFill>
            <a:blip r:embed="rId2"/>
            <a:stretch>
              <a:fillRect/>
            </a:stretch>
          </p:blipFill>
          <p:spPr>
            <a:xfrm>
              <a:off x="1038447" y="3391386"/>
              <a:ext cx="2743200" cy="1386578"/>
            </a:xfrm>
            <a:prstGeom prst="rect">
              <a:avLst/>
            </a:prstGeom>
          </p:spPr>
        </p:pic>
        <p:pic>
          <p:nvPicPr>
            <p:cNvPr id="5" name="Picture 5" descr="A train at a train station&#10;&#10;Description automatically generated">
              <a:extLst>
                <a:ext uri="{FF2B5EF4-FFF2-40B4-BE49-F238E27FC236}">
                  <a16:creationId xmlns:a16="http://schemas.microsoft.com/office/drawing/2014/main" id="{DBE27694-9685-38A3-36A4-8BAD9444F937}"/>
                </a:ext>
              </a:extLst>
            </p:cNvPr>
            <p:cNvPicPr>
              <a:picLocks noChangeAspect="1"/>
            </p:cNvPicPr>
            <p:nvPr/>
          </p:nvPicPr>
          <p:blipFill>
            <a:blip r:embed="rId3"/>
            <a:stretch>
              <a:fillRect/>
            </a:stretch>
          </p:blipFill>
          <p:spPr>
            <a:xfrm>
              <a:off x="8401493" y="3176795"/>
              <a:ext cx="2743200" cy="1806898"/>
            </a:xfrm>
            <a:prstGeom prst="rect">
              <a:avLst/>
            </a:prstGeom>
          </p:spPr>
        </p:pic>
        <p:cxnSp>
          <p:nvCxnSpPr>
            <p:cNvPr id="24" name="Straight Arrow Connector 23">
              <a:extLst>
                <a:ext uri="{FF2B5EF4-FFF2-40B4-BE49-F238E27FC236}">
                  <a16:creationId xmlns:a16="http://schemas.microsoft.com/office/drawing/2014/main" id="{231F3547-1DE2-FAEC-3AFC-35AFD50DD2D4}"/>
                </a:ext>
              </a:extLst>
            </p:cNvPr>
            <p:cNvCxnSpPr>
              <a:cxnSpLocks/>
            </p:cNvCxnSpPr>
            <p:nvPr/>
          </p:nvCxnSpPr>
          <p:spPr>
            <a:xfrm>
              <a:off x="4497972" y="3693926"/>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ACADC7C-9930-E3C5-1AAD-C761ECD3EA89}"/>
                </a:ext>
              </a:extLst>
            </p:cNvPr>
            <p:cNvSpPr txBox="1"/>
            <p:nvPr/>
          </p:nvSpPr>
          <p:spPr>
            <a:xfrm>
              <a:off x="4684927" y="3347039"/>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Inform me about the delay</a:t>
              </a:r>
              <a:endParaRPr lang="en-US"/>
            </a:p>
          </p:txBody>
        </p:sp>
        <p:cxnSp>
          <p:nvCxnSpPr>
            <p:cNvPr id="26" name="Straight Arrow Connector 25">
              <a:extLst>
                <a:ext uri="{FF2B5EF4-FFF2-40B4-BE49-F238E27FC236}">
                  <a16:creationId xmlns:a16="http://schemas.microsoft.com/office/drawing/2014/main" id="{46FDA18D-8E2C-36C4-9615-3D64A8475BD9}"/>
                </a:ext>
              </a:extLst>
            </p:cNvPr>
            <p:cNvCxnSpPr>
              <a:cxnSpLocks/>
            </p:cNvCxnSpPr>
            <p:nvPr/>
          </p:nvCxnSpPr>
          <p:spPr>
            <a:xfrm flipH="1">
              <a:off x="4513034" y="4203402"/>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A5D4323-BB07-F0F5-6419-E1AAD06643DD}"/>
                </a:ext>
              </a:extLst>
            </p:cNvPr>
            <p:cNvSpPr txBox="1"/>
            <p:nvPr/>
          </p:nvSpPr>
          <p:spPr>
            <a:xfrm>
              <a:off x="4193171" y="3856515"/>
              <a:ext cx="380335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The delay has changed to _ minutes</a:t>
              </a:r>
            </a:p>
          </p:txBody>
        </p:sp>
        <p:cxnSp>
          <p:nvCxnSpPr>
            <p:cNvPr id="28" name="Straight Arrow Connector 27">
              <a:extLst>
                <a:ext uri="{FF2B5EF4-FFF2-40B4-BE49-F238E27FC236}">
                  <a16:creationId xmlns:a16="http://schemas.microsoft.com/office/drawing/2014/main" id="{573C51F1-3794-BFC6-4635-14D034575E28}"/>
                </a:ext>
              </a:extLst>
            </p:cNvPr>
            <p:cNvCxnSpPr>
              <a:cxnSpLocks/>
            </p:cNvCxnSpPr>
            <p:nvPr/>
          </p:nvCxnSpPr>
          <p:spPr>
            <a:xfrm>
              <a:off x="4497972" y="4704019"/>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658B3CD-234A-9198-9A54-F2383FD4C18B}"/>
                </a:ext>
              </a:extLst>
            </p:cNvPr>
            <p:cNvSpPr txBox="1"/>
            <p:nvPr/>
          </p:nvSpPr>
          <p:spPr>
            <a:xfrm>
              <a:off x="4684927" y="4361562"/>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Don't inform me anymore</a:t>
              </a:r>
            </a:p>
          </p:txBody>
        </p:sp>
        <p:sp>
          <p:nvSpPr>
            <p:cNvPr id="9" name="Arrow: Curved Left 8">
              <a:extLst>
                <a:ext uri="{FF2B5EF4-FFF2-40B4-BE49-F238E27FC236}">
                  <a16:creationId xmlns:a16="http://schemas.microsoft.com/office/drawing/2014/main" id="{797B07C1-EAFA-2CD3-A408-5989A8A8E812}"/>
                </a:ext>
              </a:extLst>
            </p:cNvPr>
            <p:cNvSpPr/>
            <p:nvPr/>
          </p:nvSpPr>
          <p:spPr>
            <a:xfrm>
              <a:off x="7750692" y="4115685"/>
              <a:ext cx="115186" cy="181639"/>
            </a:xfrm>
            <a:prstGeom prst="curvedLeftArrow">
              <a:avLst/>
            </a:prstGeom>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4137942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1859B-523C-7D91-8B31-4917CA233579}"/>
              </a:ext>
            </a:extLst>
          </p:cNvPr>
          <p:cNvSpPr>
            <a:spLocks noGrp="1"/>
          </p:cNvSpPr>
          <p:nvPr>
            <p:ph type="title"/>
          </p:nvPr>
        </p:nvSpPr>
        <p:spPr/>
        <p:txBody>
          <a:bodyPr/>
          <a:lstStyle/>
          <a:p>
            <a:r>
              <a:rPr lang="en-US">
                <a:cs typeface="Calibri Light"/>
              </a:rPr>
              <a:t>Example</a:t>
            </a:r>
            <a:endParaRPr lang="en-US"/>
          </a:p>
        </p:txBody>
      </p:sp>
      <p:grpSp>
        <p:nvGrpSpPr>
          <p:cNvPr id="13" name="Group 12">
            <a:extLst>
              <a:ext uri="{FF2B5EF4-FFF2-40B4-BE49-F238E27FC236}">
                <a16:creationId xmlns:a16="http://schemas.microsoft.com/office/drawing/2014/main" id="{13EFC0C0-9FA7-5087-DB0F-6112BCEFE749}"/>
              </a:ext>
            </a:extLst>
          </p:cNvPr>
          <p:cNvGrpSpPr/>
          <p:nvPr/>
        </p:nvGrpSpPr>
        <p:grpSpPr>
          <a:xfrm>
            <a:off x="1038447" y="1853753"/>
            <a:ext cx="10106246" cy="3656564"/>
            <a:chOff x="1038447" y="2084423"/>
            <a:chExt cx="10106246" cy="3656564"/>
          </a:xfrm>
        </p:grpSpPr>
        <p:pic>
          <p:nvPicPr>
            <p:cNvPr id="4" name="Picture 4">
              <a:extLst>
                <a:ext uri="{FF2B5EF4-FFF2-40B4-BE49-F238E27FC236}">
                  <a16:creationId xmlns:a16="http://schemas.microsoft.com/office/drawing/2014/main" id="{53C80153-C8E9-3D65-AF1A-D24DCD8FA210}"/>
                </a:ext>
              </a:extLst>
            </p:cNvPr>
            <p:cNvPicPr>
              <a:picLocks noChangeAspect="1"/>
            </p:cNvPicPr>
            <p:nvPr/>
          </p:nvPicPr>
          <p:blipFill>
            <a:blip r:embed="rId2"/>
            <a:stretch>
              <a:fillRect/>
            </a:stretch>
          </p:blipFill>
          <p:spPr>
            <a:xfrm>
              <a:off x="1038447" y="3391386"/>
              <a:ext cx="2743200" cy="1386578"/>
            </a:xfrm>
            <a:prstGeom prst="rect">
              <a:avLst/>
            </a:prstGeom>
          </p:spPr>
        </p:pic>
        <p:pic>
          <p:nvPicPr>
            <p:cNvPr id="5" name="Picture 5" descr="A train at a train station&#10;&#10;Description automatically generated">
              <a:extLst>
                <a:ext uri="{FF2B5EF4-FFF2-40B4-BE49-F238E27FC236}">
                  <a16:creationId xmlns:a16="http://schemas.microsoft.com/office/drawing/2014/main" id="{DBE27694-9685-38A3-36A4-8BAD9444F937}"/>
                </a:ext>
              </a:extLst>
            </p:cNvPr>
            <p:cNvPicPr>
              <a:picLocks noChangeAspect="1"/>
            </p:cNvPicPr>
            <p:nvPr/>
          </p:nvPicPr>
          <p:blipFill>
            <a:blip r:embed="rId3"/>
            <a:stretch>
              <a:fillRect/>
            </a:stretch>
          </p:blipFill>
          <p:spPr>
            <a:xfrm>
              <a:off x="8401493" y="3176795"/>
              <a:ext cx="2743200" cy="1806898"/>
            </a:xfrm>
            <a:prstGeom prst="rect">
              <a:avLst/>
            </a:prstGeom>
          </p:spPr>
        </p:pic>
        <p:cxnSp>
          <p:nvCxnSpPr>
            <p:cNvPr id="24" name="Straight Arrow Connector 23">
              <a:extLst>
                <a:ext uri="{FF2B5EF4-FFF2-40B4-BE49-F238E27FC236}">
                  <a16:creationId xmlns:a16="http://schemas.microsoft.com/office/drawing/2014/main" id="{231F3547-1DE2-FAEC-3AFC-35AFD50DD2D4}"/>
                </a:ext>
              </a:extLst>
            </p:cNvPr>
            <p:cNvCxnSpPr>
              <a:cxnSpLocks/>
            </p:cNvCxnSpPr>
            <p:nvPr/>
          </p:nvCxnSpPr>
          <p:spPr>
            <a:xfrm>
              <a:off x="4493542" y="2431310"/>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ACADC7C-9930-E3C5-1AAD-C761ECD3EA89}"/>
                </a:ext>
              </a:extLst>
            </p:cNvPr>
            <p:cNvSpPr txBox="1"/>
            <p:nvPr/>
          </p:nvSpPr>
          <p:spPr>
            <a:xfrm>
              <a:off x="4680497" y="2084423"/>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Calibri"/>
                </a:rPr>
                <a:t>Inform me about the delay</a:t>
              </a:r>
              <a:endParaRPr lang="en-US"/>
            </a:p>
          </p:txBody>
        </p:sp>
        <p:cxnSp>
          <p:nvCxnSpPr>
            <p:cNvPr id="26" name="Straight Arrow Connector 25">
              <a:extLst>
                <a:ext uri="{FF2B5EF4-FFF2-40B4-BE49-F238E27FC236}">
                  <a16:creationId xmlns:a16="http://schemas.microsoft.com/office/drawing/2014/main" id="{46FDA18D-8E2C-36C4-9615-3D64A8475BD9}"/>
                </a:ext>
              </a:extLst>
            </p:cNvPr>
            <p:cNvCxnSpPr>
              <a:cxnSpLocks/>
            </p:cNvCxnSpPr>
            <p:nvPr/>
          </p:nvCxnSpPr>
          <p:spPr>
            <a:xfrm flipH="1">
              <a:off x="4508604" y="2940786"/>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A5D4323-BB07-F0F5-6419-E1AAD06643DD}"/>
                </a:ext>
              </a:extLst>
            </p:cNvPr>
            <p:cNvSpPr txBox="1"/>
            <p:nvPr/>
          </p:nvSpPr>
          <p:spPr>
            <a:xfrm>
              <a:off x="4188741" y="2593899"/>
              <a:ext cx="380335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The delay has changed to _ minutes</a:t>
              </a:r>
            </a:p>
          </p:txBody>
        </p:sp>
        <p:cxnSp>
          <p:nvCxnSpPr>
            <p:cNvPr id="28" name="Straight Arrow Connector 27">
              <a:extLst>
                <a:ext uri="{FF2B5EF4-FFF2-40B4-BE49-F238E27FC236}">
                  <a16:creationId xmlns:a16="http://schemas.microsoft.com/office/drawing/2014/main" id="{573C51F1-3794-BFC6-4635-14D034575E28}"/>
                </a:ext>
              </a:extLst>
            </p:cNvPr>
            <p:cNvCxnSpPr>
              <a:cxnSpLocks/>
            </p:cNvCxnSpPr>
            <p:nvPr/>
          </p:nvCxnSpPr>
          <p:spPr>
            <a:xfrm>
              <a:off x="4493542" y="3441403"/>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658B3CD-234A-9198-9A54-F2383FD4C18B}"/>
                </a:ext>
              </a:extLst>
            </p:cNvPr>
            <p:cNvSpPr txBox="1"/>
            <p:nvPr/>
          </p:nvSpPr>
          <p:spPr>
            <a:xfrm>
              <a:off x="4680497" y="3098946"/>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Calibri"/>
                </a:rPr>
                <a:t>Don't inform me anymore</a:t>
              </a:r>
            </a:p>
          </p:txBody>
        </p:sp>
        <p:sp>
          <p:nvSpPr>
            <p:cNvPr id="9" name="Arrow: Curved Left 8">
              <a:extLst>
                <a:ext uri="{FF2B5EF4-FFF2-40B4-BE49-F238E27FC236}">
                  <a16:creationId xmlns:a16="http://schemas.microsoft.com/office/drawing/2014/main" id="{797B07C1-EAFA-2CD3-A408-5989A8A8E812}"/>
                </a:ext>
              </a:extLst>
            </p:cNvPr>
            <p:cNvSpPr/>
            <p:nvPr/>
          </p:nvSpPr>
          <p:spPr>
            <a:xfrm>
              <a:off x="7746262" y="2853069"/>
              <a:ext cx="115186" cy="181639"/>
            </a:xfrm>
            <a:prstGeom prst="curvedLeftArrow">
              <a:avLst/>
            </a:prstGeom>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3" name="Straight Arrow Connector 2">
              <a:extLst>
                <a:ext uri="{FF2B5EF4-FFF2-40B4-BE49-F238E27FC236}">
                  <a16:creationId xmlns:a16="http://schemas.microsoft.com/office/drawing/2014/main" id="{7E712E4F-5F60-9AE3-CF55-9A154B52513D}"/>
                </a:ext>
              </a:extLst>
            </p:cNvPr>
            <p:cNvCxnSpPr>
              <a:cxnSpLocks/>
            </p:cNvCxnSpPr>
            <p:nvPr/>
          </p:nvCxnSpPr>
          <p:spPr>
            <a:xfrm>
              <a:off x="4489111" y="4704019"/>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F5E59AE-E034-F36C-5730-25490EE0D1B0}"/>
                </a:ext>
              </a:extLst>
            </p:cNvPr>
            <p:cNvSpPr txBox="1"/>
            <p:nvPr/>
          </p:nvSpPr>
          <p:spPr>
            <a:xfrm>
              <a:off x="4676066" y="4361562"/>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err="1">
                  <a:solidFill>
                    <a:srgbClr val="0070C0"/>
                  </a:solidFill>
                  <a:cs typeface="Calibri"/>
                </a:rPr>
                <a:t>Subject</a:t>
              </a:r>
              <a:r>
                <a:rPr lang="en-US" err="1">
                  <a:cs typeface="Calibri"/>
                </a:rPr>
                <a:t>.Attach</a:t>
              </a:r>
              <a:r>
                <a:rPr lang="en-US">
                  <a:cs typeface="Calibri"/>
                </a:rPr>
                <a:t>(</a:t>
              </a:r>
              <a:r>
                <a:rPr lang="en-US">
                  <a:solidFill>
                    <a:srgbClr val="00B050"/>
                  </a:solidFill>
                  <a:cs typeface="Calibri"/>
                </a:rPr>
                <a:t>Observer</a:t>
              </a:r>
              <a:r>
                <a:rPr lang="en-US">
                  <a:cs typeface="Calibri"/>
                </a:rPr>
                <a:t>);</a:t>
              </a:r>
              <a:endParaRPr lang="en-US"/>
            </a:p>
          </p:txBody>
        </p:sp>
        <p:cxnSp>
          <p:nvCxnSpPr>
            <p:cNvPr id="7" name="Straight Arrow Connector 6">
              <a:extLst>
                <a:ext uri="{FF2B5EF4-FFF2-40B4-BE49-F238E27FC236}">
                  <a16:creationId xmlns:a16="http://schemas.microsoft.com/office/drawing/2014/main" id="{40585889-0144-6E5D-30C9-6AE0E2DF28F9}"/>
                </a:ext>
              </a:extLst>
            </p:cNvPr>
            <p:cNvCxnSpPr>
              <a:cxnSpLocks/>
            </p:cNvCxnSpPr>
            <p:nvPr/>
          </p:nvCxnSpPr>
          <p:spPr>
            <a:xfrm flipH="1">
              <a:off x="4504173" y="5217925"/>
              <a:ext cx="3183564" cy="106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32E2563-B0D9-DF40-E5F9-F56F431DF772}"/>
                </a:ext>
              </a:extLst>
            </p:cNvPr>
            <p:cNvSpPr txBox="1"/>
            <p:nvPr/>
          </p:nvSpPr>
          <p:spPr>
            <a:xfrm>
              <a:off x="4184310" y="4871038"/>
              <a:ext cx="380335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err="1">
                  <a:solidFill>
                    <a:srgbClr val="00B050"/>
                  </a:solidFill>
                  <a:cs typeface="Calibri"/>
                </a:rPr>
                <a:t>Observer</a:t>
              </a:r>
              <a:r>
                <a:rPr lang="en-US" err="1">
                  <a:cs typeface="Calibri"/>
                </a:rPr>
                <a:t>.Update</a:t>
              </a:r>
              <a:r>
                <a:rPr lang="en-US">
                  <a:cs typeface="Calibri"/>
                </a:rPr>
                <a:t>(delay);</a:t>
              </a:r>
            </a:p>
          </p:txBody>
        </p:sp>
        <p:cxnSp>
          <p:nvCxnSpPr>
            <p:cNvPr id="10" name="Straight Arrow Connector 9">
              <a:extLst>
                <a:ext uri="{FF2B5EF4-FFF2-40B4-BE49-F238E27FC236}">
                  <a16:creationId xmlns:a16="http://schemas.microsoft.com/office/drawing/2014/main" id="{3D4FFC6B-CE5D-24A3-693C-B810E31B8C55}"/>
                </a:ext>
              </a:extLst>
            </p:cNvPr>
            <p:cNvCxnSpPr>
              <a:cxnSpLocks/>
            </p:cNvCxnSpPr>
            <p:nvPr/>
          </p:nvCxnSpPr>
          <p:spPr>
            <a:xfrm>
              <a:off x="4489111" y="5718542"/>
              <a:ext cx="3200400" cy="62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B3F4E93-7746-59CA-8324-610832C106AC}"/>
                </a:ext>
              </a:extLst>
            </p:cNvPr>
            <p:cNvSpPr txBox="1"/>
            <p:nvPr/>
          </p:nvSpPr>
          <p:spPr>
            <a:xfrm>
              <a:off x="4676066" y="5371655"/>
              <a:ext cx="28331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err="1">
                  <a:solidFill>
                    <a:srgbClr val="0070C0"/>
                  </a:solidFill>
                  <a:cs typeface="Calibri"/>
                </a:rPr>
                <a:t>Subject</a:t>
              </a:r>
              <a:r>
                <a:rPr lang="en-US" err="1">
                  <a:cs typeface="Calibri"/>
                </a:rPr>
                <a:t>.Detach</a:t>
              </a:r>
              <a:r>
                <a:rPr lang="en-US">
                  <a:cs typeface="Calibri"/>
                </a:rPr>
                <a:t>(</a:t>
              </a:r>
              <a:r>
                <a:rPr lang="en-US">
                  <a:solidFill>
                    <a:srgbClr val="00B050"/>
                  </a:solidFill>
                  <a:cs typeface="Calibri"/>
                </a:rPr>
                <a:t>Observer</a:t>
              </a:r>
              <a:r>
                <a:rPr lang="en-US">
                  <a:cs typeface="Calibri"/>
                </a:rPr>
                <a:t>);</a:t>
              </a:r>
              <a:endParaRPr lang="en-US"/>
            </a:p>
          </p:txBody>
        </p:sp>
        <p:sp>
          <p:nvSpPr>
            <p:cNvPr id="12" name="Arrow: Curved Left 11">
              <a:extLst>
                <a:ext uri="{FF2B5EF4-FFF2-40B4-BE49-F238E27FC236}">
                  <a16:creationId xmlns:a16="http://schemas.microsoft.com/office/drawing/2014/main" id="{F447033C-6C0F-927C-A1D1-9E7DBAFB2979}"/>
                </a:ext>
              </a:extLst>
            </p:cNvPr>
            <p:cNvSpPr/>
            <p:nvPr/>
          </p:nvSpPr>
          <p:spPr>
            <a:xfrm>
              <a:off x="7741831" y="5130208"/>
              <a:ext cx="115186" cy="181639"/>
            </a:xfrm>
            <a:prstGeom prst="curvedLeftArrow">
              <a:avLst/>
            </a:prstGeom>
            <a:ln>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a:extLst>
                <a:ext uri="{FF2B5EF4-FFF2-40B4-BE49-F238E27FC236}">
                  <a16:creationId xmlns:a16="http://schemas.microsoft.com/office/drawing/2014/main" id="{AE249D0F-92F1-FF6C-63DF-256EB6DFD188}"/>
                </a:ext>
              </a:extLst>
            </p:cNvPr>
            <p:cNvSpPr txBox="1"/>
            <p:nvPr/>
          </p:nvSpPr>
          <p:spPr>
            <a:xfrm>
              <a:off x="1776523" y="2807164"/>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B050"/>
                  </a:solidFill>
                  <a:cs typeface="Calibri"/>
                </a:rPr>
                <a:t>Observer</a:t>
              </a:r>
            </a:p>
          </p:txBody>
        </p:sp>
        <p:sp>
          <p:nvSpPr>
            <p:cNvPr id="15" name="TextBox 14">
              <a:extLst>
                <a:ext uri="{FF2B5EF4-FFF2-40B4-BE49-F238E27FC236}">
                  <a16:creationId xmlns:a16="http://schemas.microsoft.com/office/drawing/2014/main" id="{83F30275-B607-6D35-086F-A1F7AE8A7CA5}"/>
                </a:ext>
              </a:extLst>
            </p:cNvPr>
            <p:cNvSpPr txBox="1"/>
            <p:nvPr/>
          </p:nvSpPr>
          <p:spPr>
            <a:xfrm>
              <a:off x="9139569" y="2551813"/>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Subject</a:t>
              </a:r>
            </a:p>
          </p:txBody>
        </p:sp>
        <p:cxnSp>
          <p:nvCxnSpPr>
            <p:cNvPr id="19" name="Straight Arrow Connector 18">
              <a:extLst>
                <a:ext uri="{FF2B5EF4-FFF2-40B4-BE49-F238E27FC236}">
                  <a16:creationId xmlns:a16="http://schemas.microsoft.com/office/drawing/2014/main" id="{1F7864A1-C39A-4F21-7C01-9B6963ADE069}"/>
                </a:ext>
              </a:extLst>
            </p:cNvPr>
            <p:cNvCxnSpPr>
              <a:cxnSpLocks/>
            </p:cNvCxnSpPr>
            <p:nvPr/>
          </p:nvCxnSpPr>
          <p:spPr>
            <a:xfrm>
              <a:off x="6003235" y="3600007"/>
              <a:ext cx="0" cy="661892"/>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2659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40A2E-BFCB-6EA1-5AA7-956DC263BA20}"/>
              </a:ext>
            </a:extLst>
          </p:cNvPr>
          <p:cNvSpPr>
            <a:spLocks noGrp="1"/>
          </p:cNvSpPr>
          <p:nvPr>
            <p:ph type="title"/>
          </p:nvPr>
        </p:nvSpPr>
        <p:spPr/>
        <p:txBody>
          <a:bodyPr/>
          <a:lstStyle/>
          <a:p>
            <a:r>
              <a:rPr lang="en-US" dirty="0"/>
              <a:t>Definition</a:t>
            </a:r>
          </a:p>
        </p:txBody>
      </p:sp>
      <p:sp>
        <p:nvSpPr>
          <p:cNvPr id="3" name="Content Placeholder 2">
            <a:extLst>
              <a:ext uri="{FF2B5EF4-FFF2-40B4-BE49-F238E27FC236}">
                <a16:creationId xmlns:a16="http://schemas.microsoft.com/office/drawing/2014/main" id="{B3817E9F-61D1-076A-13DA-D901C3C17C50}"/>
              </a:ext>
            </a:extLst>
          </p:cNvPr>
          <p:cNvSpPr>
            <a:spLocks noGrp="1"/>
          </p:cNvSpPr>
          <p:nvPr>
            <p:ph idx="1"/>
          </p:nvPr>
        </p:nvSpPr>
        <p:spPr/>
        <p:txBody>
          <a:bodyPr/>
          <a:lstStyle/>
          <a:p>
            <a:r>
              <a:rPr lang="en-US" dirty="0"/>
              <a:t>One(Subject / Publisher) to many(Observer/ Subscriber) dependency between objects</a:t>
            </a:r>
          </a:p>
          <a:p>
            <a:r>
              <a:rPr lang="en-US" dirty="0"/>
              <a:t>When a Subject changes state, all its Observers are notified</a:t>
            </a:r>
          </a:p>
        </p:txBody>
      </p:sp>
      <p:grpSp>
        <p:nvGrpSpPr>
          <p:cNvPr id="4" name="Group 3">
            <a:extLst>
              <a:ext uri="{FF2B5EF4-FFF2-40B4-BE49-F238E27FC236}">
                <a16:creationId xmlns:a16="http://schemas.microsoft.com/office/drawing/2014/main" id="{AB6F3B2C-F89F-A254-3A9A-2FF15989F598}"/>
              </a:ext>
            </a:extLst>
          </p:cNvPr>
          <p:cNvGrpSpPr/>
          <p:nvPr/>
        </p:nvGrpSpPr>
        <p:grpSpPr>
          <a:xfrm>
            <a:off x="1020726" y="2855392"/>
            <a:ext cx="10159409" cy="3152955"/>
            <a:chOff x="1020726" y="3211918"/>
            <a:chExt cx="10159409" cy="3152955"/>
          </a:xfrm>
        </p:grpSpPr>
        <p:pic>
          <p:nvPicPr>
            <p:cNvPr id="5" name="Picture 4">
              <a:extLst>
                <a:ext uri="{FF2B5EF4-FFF2-40B4-BE49-F238E27FC236}">
                  <a16:creationId xmlns:a16="http://schemas.microsoft.com/office/drawing/2014/main" id="{6B0A6BFA-9CA3-7627-DE87-75E7F17788EE}"/>
                </a:ext>
              </a:extLst>
            </p:cNvPr>
            <p:cNvPicPr>
              <a:picLocks noChangeAspect="1"/>
            </p:cNvPicPr>
            <p:nvPr/>
          </p:nvPicPr>
          <p:blipFill>
            <a:blip r:embed="rId2"/>
            <a:stretch>
              <a:fillRect/>
            </a:stretch>
          </p:blipFill>
          <p:spPr>
            <a:xfrm>
              <a:off x="1020726" y="3759095"/>
              <a:ext cx="2743200" cy="1386578"/>
            </a:xfrm>
            <a:prstGeom prst="rect">
              <a:avLst/>
            </a:prstGeom>
          </p:spPr>
        </p:pic>
        <p:pic>
          <p:nvPicPr>
            <p:cNvPr id="7" name="Picture 4">
              <a:extLst>
                <a:ext uri="{FF2B5EF4-FFF2-40B4-BE49-F238E27FC236}">
                  <a16:creationId xmlns:a16="http://schemas.microsoft.com/office/drawing/2014/main" id="{0A2AB7C7-1DC1-17DB-CEC6-8389F107AC1E}"/>
                </a:ext>
              </a:extLst>
            </p:cNvPr>
            <p:cNvPicPr>
              <a:picLocks noChangeAspect="1"/>
            </p:cNvPicPr>
            <p:nvPr/>
          </p:nvPicPr>
          <p:blipFill>
            <a:blip r:embed="rId2"/>
            <a:stretch>
              <a:fillRect/>
            </a:stretch>
          </p:blipFill>
          <p:spPr>
            <a:xfrm>
              <a:off x="1173126" y="3911495"/>
              <a:ext cx="2743200" cy="1386578"/>
            </a:xfrm>
            <a:prstGeom prst="rect">
              <a:avLst/>
            </a:prstGeom>
          </p:spPr>
        </p:pic>
        <p:pic>
          <p:nvPicPr>
            <p:cNvPr id="9" name="Picture 4">
              <a:extLst>
                <a:ext uri="{FF2B5EF4-FFF2-40B4-BE49-F238E27FC236}">
                  <a16:creationId xmlns:a16="http://schemas.microsoft.com/office/drawing/2014/main" id="{8BDC71CA-DCE7-E1B9-3B21-54B7EB384191}"/>
                </a:ext>
              </a:extLst>
            </p:cNvPr>
            <p:cNvPicPr>
              <a:picLocks noChangeAspect="1"/>
            </p:cNvPicPr>
            <p:nvPr/>
          </p:nvPicPr>
          <p:blipFill>
            <a:blip r:embed="rId2"/>
            <a:stretch>
              <a:fillRect/>
            </a:stretch>
          </p:blipFill>
          <p:spPr>
            <a:xfrm>
              <a:off x="1325526" y="4063895"/>
              <a:ext cx="2743200" cy="1386578"/>
            </a:xfrm>
            <a:prstGeom prst="rect">
              <a:avLst/>
            </a:prstGeom>
          </p:spPr>
        </p:pic>
        <p:pic>
          <p:nvPicPr>
            <p:cNvPr id="11" name="Picture 4">
              <a:extLst>
                <a:ext uri="{FF2B5EF4-FFF2-40B4-BE49-F238E27FC236}">
                  <a16:creationId xmlns:a16="http://schemas.microsoft.com/office/drawing/2014/main" id="{989764F0-B66C-9006-0906-DDFA07B9FF11}"/>
                </a:ext>
              </a:extLst>
            </p:cNvPr>
            <p:cNvPicPr>
              <a:picLocks noChangeAspect="1"/>
            </p:cNvPicPr>
            <p:nvPr/>
          </p:nvPicPr>
          <p:blipFill>
            <a:blip r:embed="rId2"/>
            <a:stretch>
              <a:fillRect/>
            </a:stretch>
          </p:blipFill>
          <p:spPr>
            <a:xfrm>
              <a:off x="1477926" y="4216295"/>
              <a:ext cx="2743200" cy="1386578"/>
            </a:xfrm>
            <a:prstGeom prst="rect">
              <a:avLst/>
            </a:prstGeom>
          </p:spPr>
        </p:pic>
        <p:pic>
          <p:nvPicPr>
            <p:cNvPr id="13" name="Picture 4">
              <a:extLst>
                <a:ext uri="{FF2B5EF4-FFF2-40B4-BE49-F238E27FC236}">
                  <a16:creationId xmlns:a16="http://schemas.microsoft.com/office/drawing/2014/main" id="{4D9643E0-EA8B-B376-F718-EB1AF3B9D714}"/>
                </a:ext>
              </a:extLst>
            </p:cNvPr>
            <p:cNvPicPr>
              <a:picLocks noChangeAspect="1"/>
            </p:cNvPicPr>
            <p:nvPr/>
          </p:nvPicPr>
          <p:blipFill>
            <a:blip r:embed="rId2"/>
            <a:stretch>
              <a:fillRect/>
            </a:stretch>
          </p:blipFill>
          <p:spPr>
            <a:xfrm>
              <a:off x="1630326" y="4368695"/>
              <a:ext cx="2743200" cy="1386578"/>
            </a:xfrm>
            <a:prstGeom prst="rect">
              <a:avLst/>
            </a:prstGeom>
          </p:spPr>
        </p:pic>
        <p:pic>
          <p:nvPicPr>
            <p:cNvPr id="15" name="Picture 4">
              <a:extLst>
                <a:ext uri="{FF2B5EF4-FFF2-40B4-BE49-F238E27FC236}">
                  <a16:creationId xmlns:a16="http://schemas.microsoft.com/office/drawing/2014/main" id="{166BA273-8A87-91F1-80FB-8C5374C77E83}"/>
                </a:ext>
              </a:extLst>
            </p:cNvPr>
            <p:cNvPicPr>
              <a:picLocks noChangeAspect="1"/>
            </p:cNvPicPr>
            <p:nvPr/>
          </p:nvPicPr>
          <p:blipFill>
            <a:blip r:embed="rId2"/>
            <a:stretch>
              <a:fillRect/>
            </a:stretch>
          </p:blipFill>
          <p:spPr>
            <a:xfrm>
              <a:off x="1782726" y="4521095"/>
              <a:ext cx="2743200" cy="1386578"/>
            </a:xfrm>
            <a:prstGeom prst="rect">
              <a:avLst/>
            </a:prstGeom>
          </p:spPr>
        </p:pic>
        <p:pic>
          <p:nvPicPr>
            <p:cNvPr id="17" name="Picture 4">
              <a:extLst>
                <a:ext uri="{FF2B5EF4-FFF2-40B4-BE49-F238E27FC236}">
                  <a16:creationId xmlns:a16="http://schemas.microsoft.com/office/drawing/2014/main" id="{D8E7D6A2-B60D-F209-4B48-37A7F8585A00}"/>
                </a:ext>
              </a:extLst>
            </p:cNvPr>
            <p:cNvPicPr>
              <a:picLocks noChangeAspect="1"/>
            </p:cNvPicPr>
            <p:nvPr/>
          </p:nvPicPr>
          <p:blipFill>
            <a:blip r:embed="rId2"/>
            <a:stretch>
              <a:fillRect/>
            </a:stretch>
          </p:blipFill>
          <p:spPr>
            <a:xfrm>
              <a:off x="1935126" y="4673495"/>
              <a:ext cx="2743200" cy="1386578"/>
            </a:xfrm>
            <a:prstGeom prst="rect">
              <a:avLst/>
            </a:prstGeom>
          </p:spPr>
        </p:pic>
        <p:pic>
          <p:nvPicPr>
            <p:cNvPr id="19" name="Picture 4">
              <a:extLst>
                <a:ext uri="{FF2B5EF4-FFF2-40B4-BE49-F238E27FC236}">
                  <a16:creationId xmlns:a16="http://schemas.microsoft.com/office/drawing/2014/main" id="{AF66B670-AE92-D255-88A0-733C5A9DD058}"/>
                </a:ext>
              </a:extLst>
            </p:cNvPr>
            <p:cNvPicPr>
              <a:picLocks noChangeAspect="1"/>
            </p:cNvPicPr>
            <p:nvPr/>
          </p:nvPicPr>
          <p:blipFill>
            <a:blip r:embed="rId2"/>
            <a:stretch>
              <a:fillRect/>
            </a:stretch>
          </p:blipFill>
          <p:spPr>
            <a:xfrm>
              <a:off x="2087526" y="4825895"/>
              <a:ext cx="2743200" cy="1386578"/>
            </a:xfrm>
            <a:prstGeom prst="rect">
              <a:avLst/>
            </a:prstGeom>
          </p:spPr>
        </p:pic>
        <p:pic>
          <p:nvPicPr>
            <p:cNvPr id="21" name="Picture 4">
              <a:extLst>
                <a:ext uri="{FF2B5EF4-FFF2-40B4-BE49-F238E27FC236}">
                  <a16:creationId xmlns:a16="http://schemas.microsoft.com/office/drawing/2014/main" id="{02D8B86E-5BBF-8D35-8471-22EFA3560361}"/>
                </a:ext>
              </a:extLst>
            </p:cNvPr>
            <p:cNvPicPr>
              <a:picLocks noChangeAspect="1"/>
            </p:cNvPicPr>
            <p:nvPr/>
          </p:nvPicPr>
          <p:blipFill>
            <a:blip r:embed="rId2"/>
            <a:stretch>
              <a:fillRect/>
            </a:stretch>
          </p:blipFill>
          <p:spPr>
            <a:xfrm>
              <a:off x="2239926" y="4978295"/>
              <a:ext cx="2743200" cy="1386578"/>
            </a:xfrm>
            <a:prstGeom prst="rect">
              <a:avLst/>
            </a:prstGeom>
          </p:spPr>
        </p:pic>
        <p:pic>
          <p:nvPicPr>
            <p:cNvPr id="23" name="Picture 5" descr="A train at a train station&#10;&#10;Description automatically generated">
              <a:extLst>
                <a:ext uri="{FF2B5EF4-FFF2-40B4-BE49-F238E27FC236}">
                  <a16:creationId xmlns:a16="http://schemas.microsoft.com/office/drawing/2014/main" id="{DAC2D64B-8BFF-87A9-FE20-0DEB08EA54A6}"/>
                </a:ext>
              </a:extLst>
            </p:cNvPr>
            <p:cNvPicPr>
              <a:picLocks noChangeAspect="1"/>
            </p:cNvPicPr>
            <p:nvPr/>
          </p:nvPicPr>
          <p:blipFill>
            <a:blip r:embed="rId3"/>
            <a:stretch>
              <a:fillRect/>
            </a:stretch>
          </p:blipFill>
          <p:spPr>
            <a:xfrm>
              <a:off x="8436935" y="3854620"/>
              <a:ext cx="2743200" cy="1806898"/>
            </a:xfrm>
            <a:prstGeom prst="rect">
              <a:avLst/>
            </a:prstGeom>
          </p:spPr>
        </p:pic>
        <p:cxnSp>
          <p:nvCxnSpPr>
            <p:cNvPr id="24" name="Straight Arrow Connector 23">
              <a:extLst>
                <a:ext uri="{FF2B5EF4-FFF2-40B4-BE49-F238E27FC236}">
                  <a16:creationId xmlns:a16="http://schemas.microsoft.com/office/drawing/2014/main" id="{777986CD-07F0-2227-E3E8-05C6B9D529C5}"/>
                </a:ext>
              </a:extLst>
            </p:cNvPr>
            <p:cNvCxnSpPr/>
            <p:nvPr/>
          </p:nvCxnSpPr>
          <p:spPr>
            <a:xfrm flipH="1" flipV="1">
              <a:off x="4608328" y="3864049"/>
              <a:ext cx="3418367" cy="9108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0FD0891-7931-BA6D-D1E1-D15993538B3B}"/>
                </a:ext>
              </a:extLst>
            </p:cNvPr>
            <p:cNvCxnSpPr>
              <a:cxnSpLocks/>
            </p:cNvCxnSpPr>
            <p:nvPr/>
          </p:nvCxnSpPr>
          <p:spPr>
            <a:xfrm flipH="1" flipV="1">
              <a:off x="4993757" y="4431116"/>
              <a:ext cx="3029093" cy="3501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330C091D-4BC3-7C26-210B-4CDA63B6A440}"/>
                </a:ext>
              </a:extLst>
            </p:cNvPr>
            <p:cNvCxnSpPr>
              <a:cxnSpLocks/>
            </p:cNvCxnSpPr>
            <p:nvPr/>
          </p:nvCxnSpPr>
          <p:spPr>
            <a:xfrm flipH="1">
              <a:off x="5365896" y="4774903"/>
              <a:ext cx="2649681" cy="1568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942CF36-8A25-3FA6-480C-AE41B9809559}"/>
                </a:ext>
              </a:extLst>
            </p:cNvPr>
            <p:cNvCxnSpPr>
              <a:cxnSpLocks/>
            </p:cNvCxnSpPr>
            <p:nvPr/>
          </p:nvCxnSpPr>
          <p:spPr>
            <a:xfrm flipH="1">
              <a:off x="5674339" y="4777911"/>
              <a:ext cx="2347926" cy="7244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43B3FE89-C419-DD44-BA65-60B52FB32B87}"/>
                </a:ext>
              </a:extLst>
            </p:cNvPr>
            <p:cNvSpPr txBox="1"/>
            <p:nvPr/>
          </p:nvSpPr>
          <p:spPr>
            <a:xfrm>
              <a:off x="1382233" y="3211918"/>
              <a:ext cx="192803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B050"/>
                  </a:solidFill>
                  <a:cs typeface="Calibri"/>
                </a:rPr>
                <a:t>Many Observers</a:t>
              </a:r>
            </a:p>
          </p:txBody>
        </p:sp>
        <p:sp>
          <p:nvSpPr>
            <p:cNvPr id="36" name="TextBox 35">
              <a:extLst>
                <a:ext uri="{FF2B5EF4-FFF2-40B4-BE49-F238E27FC236}">
                  <a16:creationId xmlns:a16="http://schemas.microsoft.com/office/drawing/2014/main" id="{8276D762-1BD6-E5C1-19FC-59D965B2C7CA}"/>
                </a:ext>
              </a:extLst>
            </p:cNvPr>
            <p:cNvSpPr txBox="1"/>
            <p:nvPr/>
          </p:nvSpPr>
          <p:spPr>
            <a:xfrm>
              <a:off x="8922488" y="3349255"/>
              <a:ext cx="18837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70C0"/>
                  </a:solidFill>
                  <a:cs typeface="Calibri"/>
                </a:rPr>
                <a:t>One Subject</a:t>
              </a:r>
            </a:p>
          </p:txBody>
        </p:sp>
      </p:grpSp>
    </p:spTree>
    <p:extLst>
      <p:ext uri="{BB962C8B-B14F-4D97-AF65-F5344CB8AC3E}">
        <p14:creationId xmlns:p14="http://schemas.microsoft.com/office/powerpoint/2010/main" val="4174423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402E9-D601-71BB-3872-669DADE4437C}"/>
              </a:ext>
            </a:extLst>
          </p:cNvPr>
          <p:cNvSpPr>
            <a:spLocks noGrp="1"/>
          </p:cNvSpPr>
          <p:nvPr>
            <p:ph type="title"/>
          </p:nvPr>
        </p:nvSpPr>
        <p:spPr/>
        <p:txBody>
          <a:bodyPr/>
          <a:lstStyle/>
          <a:p>
            <a:r>
              <a:rPr lang="en-US" dirty="0"/>
              <a:t>Structure</a:t>
            </a:r>
          </a:p>
        </p:txBody>
      </p:sp>
      <p:sp>
        <p:nvSpPr>
          <p:cNvPr id="3" name="Content Placeholder 2">
            <a:extLst>
              <a:ext uri="{FF2B5EF4-FFF2-40B4-BE49-F238E27FC236}">
                <a16:creationId xmlns:a16="http://schemas.microsoft.com/office/drawing/2014/main" id="{1FC57652-9499-CB09-0B69-8BA73EB9CC02}"/>
              </a:ext>
            </a:extLst>
          </p:cNvPr>
          <p:cNvSpPr>
            <a:spLocks noGrp="1"/>
          </p:cNvSpPr>
          <p:nvPr>
            <p:ph idx="1"/>
          </p:nvPr>
        </p:nvSpPr>
        <p:spPr/>
        <p:txBody>
          <a:bodyPr/>
          <a:lstStyle/>
          <a:p>
            <a:r>
              <a:rPr lang="en-US" dirty="0"/>
              <a:t>Subject</a:t>
            </a:r>
          </a:p>
          <a:p>
            <a:pPr lvl="1"/>
            <a:r>
              <a:rPr lang="en-US" dirty="0"/>
              <a:t>Attaching and detaching interface</a:t>
            </a:r>
          </a:p>
          <a:p>
            <a:pPr lvl="1"/>
            <a:r>
              <a:rPr lang="en-US" dirty="0"/>
              <a:t>Stores references to observers</a:t>
            </a:r>
          </a:p>
          <a:p>
            <a:pPr lvl="1"/>
            <a:endParaRPr lang="en-US" dirty="0"/>
          </a:p>
          <a:p>
            <a:r>
              <a:rPr lang="en-US" dirty="0"/>
              <a:t>Observer</a:t>
            </a:r>
          </a:p>
          <a:p>
            <a:pPr lvl="1"/>
            <a:r>
              <a:rPr lang="en-US" dirty="0"/>
              <a:t>Updating interface</a:t>
            </a:r>
          </a:p>
          <a:p>
            <a:pPr lvl="1"/>
            <a:r>
              <a:rPr lang="en-US" dirty="0"/>
              <a:t>It is notified when the Subject changes</a:t>
            </a:r>
          </a:p>
        </p:txBody>
      </p:sp>
      <p:pic>
        <p:nvPicPr>
          <p:cNvPr id="4" name="Picture 4" descr="Diagram&#10;&#10;Description automatically generated">
            <a:extLst>
              <a:ext uri="{FF2B5EF4-FFF2-40B4-BE49-F238E27FC236}">
                <a16:creationId xmlns:a16="http://schemas.microsoft.com/office/drawing/2014/main" id="{C32BB53B-98EA-8D37-8BAA-BD20BCD17975}"/>
              </a:ext>
            </a:extLst>
          </p:cNvPr>
          <p:cNvPicPr>
            <a:picLocks noChangeAspect="1"/>
          </p:cNvPicPr>
          <p:nvPr/>
        </p:nvPicPr>
        <p:blipFill rotWithShape="1">
          <a:blip r:embed="rId3"/>
          <a:srcRect l="-79" r="19876"/>
          <a:stretch/>
        </p:blipFill>
        <p:spPr>
          <a:xfrm>
            <a:off x="5646325" y="1870651"/>
            <a:ext cx="6409976" cy="3116698"/>
          </a:xfrm>
          <a:prstGeom prst="rect">
            <a:avLst/>
          </a:prstGeom>
        </p:spPr>
      </p:pic>
    </p:spTree>
    <p:extLst>
      <p:ext uri="{BB962C8B-B14F-4D97-AF65-F5344CB8AC3E}">
        <p14:creationId xmlns:p14="http://schemas.microsoft.com/office/powerpoint/2010/main" val="4120379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402E9-D601-71BB-3872-669DADE4437C}"/>
              </a:ext>
            </a:extLst>
          </p:cNvPr>
          <p:cNvSpPr>
            <a:spLocks noGrp="1"/>
          </p:cNvSpPr>
          <p:nvPr>
            <p:ph type="title"/>
          </p:nvPr>
        </p:nvSpPr>
        <p:spPr/>
        <p:txBody>
          <a:bodyPr/>
          <a:lstStyle/>
          <a:p>
            <a:r>
              <a:rPr lang="en-US"/>
              <a:t>Structure</a:t>
            </a:r>
          </a:p>
        </p:txBody>
      </p:sp>
      <p:sp>
        <p:nvSpPr>
          <p:cNvPr id="3" name="Content Placeholder 2">
            <a:extLst>
              <a:ext uri="{FF2B5EF4-FFF2-40B4-BE49-F238E27FC236}">
                <a16:creationId xmlns:a16="http://schemas.microsoft.com/office/drawing/2014/main" id="{1FC57652-9499-CB09-0B69-8BA73EB9CC02}"/>
              </a:ext>
            </a:extLst>
          </p:cNvPr>
          <p:cNvSpPr>
            <a:spLocks noGrp="1"/>
          </p:cNvSpPr>
          <p:nvPr>
            <p:ph idx="1"/>
          </p:nvPr>
        </p:nvSpPr>
        <p:spPr/>
        <p:txBody>
          <a:bodyPr/>
          <a:lstStyle/>
          <a:p>
            <a:r>
              <a:rPr lang="en-US" dirty="0" err="1"/>
              <a:t>ConcreteSubject</a:t>
            </a:r>
            <a:endParaRPr lang="en-US" dirty="0"/>
          </a:p>
          <a:p>
            <a:pPr lvl="1"/>
            <a:r>
              <a:rPr lang="en-US" dirty="0"/>
              <a:t>Stores a state</a:t>
            </a:r>
          </a:p>
          <a:p>
            <a:pPr lvl="1"/>
            <a:r>
              <a:rPr lang="en-US" dirty="0"/>
              <a:t>Notifies its observers</a:t>
            </a:r>
          </a:p>
          <a:p>
            <a:pPr lvl="1"/>
            <a:endParaRPr lang="en-US" dirty="0"/>
          </a:p>
          <a:p>
            <a:r>
              <a:rPr lang="en-US" dirty="0" err="1"/>
              <a:t>ConcreteObserver</a:t>
            </a:r>
            <a:endParaRPr lang="en-US" dirty="0"/>
          </a:p>
          <a:p>
            <a:pPr lvl="1"/>
            <a:r>
              <a:rPr lang="en-US" dirty="0"/>
              <a:t>Implements updating interface</a:t>
            </a:r>
          </a:p>
          <a:p>
            <a:pPr lvl="1"/>
            <a:r>
              <a:rPr lang="en-US" dirty="0"/>
              <a:t>Has reference to a </a:t>
            </a:r>
            <a:r>
              <a:rPr lang="en-US" dirty="0" err="1"/>
              <a:t>ConcreteSubject</a:t>
            </a:r>
            <a:endParaRPr lang="en-US" dirty="0"/>
          </a:p>
          <a:p>
            <a:pPr lvl="1"/>
            <a:r>
              <a:rPr lang="en-US" dirty="0"/>
              <a:t>Stored state should be consistent with the subject's</a:t>
            </a:r>
          </a:p>
        </p:txBody>
      </p:sp>
      <p:grpSp>
        <p:nvGrpSpPr>
          <p:cNvPr id="6" name="Group 5">
            <a:extLst>
              <a:ext uri="{FF2B5EF4-FFF2-40B4-BE49-F238E27FC236}">
                <a16:creationId xmlns:a16="http://schemas.microsoft.com/office/drawing/2014/main" id="{A7C9B86E-1103-494D-AD39-4C37B13E631B}"/>
              </a:ext>
            </a:extLst>
          </p:cNvPr>
          <p:cNvGrpSpPr/>
          <p:nvPr/>
        </p:nvGrpSpPr>
        <p:grpSpPr>
          <a:xfrm>
            <a:off x="5087037" y="1443028"/>
            <a:ext cx="6928351" cy="2742346"/>
            <a:chOff x="6406474" y="1995350"/>
            <a:chExt cx="5134582" cy="2032345"/>
          </a:xfrm>
        </p:grpSpPr>
        <p:pic>
          <p:nvPicPr>
            <p:cNvPr id="4" name="Picture 4" descr="Diagram&#10;&#10;Description automatically generated">
              <a:extLst>
                <a:ext uri="{FF2B5EF4-FFF2-40B4-BE49-F238E27FC236}">
                  <a16:creationId xmlns:a16="http://schemas.microsoft.com/office/drawing/2014/main" id="{C32BB53B-98EA-8D37-8BAA-BD20BCD17975}"/>
                </a:ext>
              </a:extLst>
            </p:cNvPr>
            <p:cNvPicPr>
              <a:picLocks noChangeAspect="1"/>
            </p:cNvPicPr>
            <p:nvPr/>
          </p:nvPicPr>
          <p:blipFill>
            <a:blip r:embed="rId3"/>
            <a:stretch>
              <a:fillRect/>
            </a:stretch>
          </p:blipFill>
          <p:spPr>
            <a:xfrm>
              <a:off x="6406474" y="1995350"/>
              <a:ext cx="5134582" cy="2032345"/>
            </a:xfrm>
            <a:prstGeom prst="rect">
              <a:avLst/>
            </a:prstGeom>
          </p:spPr>
        </p:pic>
        <p:pic>
          <p:nvPicPr>
            <p:cNvPr id="5" name="Picture 6" descr="Diagram&#10;&#10;Description automatically generated">
              <a:extLst>
                <a:ext uri="{FF2B5EF4-FFF2-40B4-BE49-F238E27FC236}">
                  <a16:creationId xmlns:a16="http://schemas.microsoft.com/office/drawing/2014/main" id="{4A89D437-8319-54E2-387B-65779A9743FA}"/>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9877" b="95885" l="488" r="97886">
                          <a14:foregroundMark x1="813" y1="55967" x2="36260" y2="62140"/>
                          <a14:foregroundMark x1="36260" y1="62140" x2="72846" y2="46502"/>
                          <a14:foregroundMark x1="72846" y1="46502" x2="57398" y2="76132"/>
                          <a14:foregroundMark x1="57398" y1="76132" x2="72358" y2="48971"/>
                          <a14:foregroundMark x1="72358" y1="48971" x2="55447" y2="73663"/>
                          <a14:foregroundMark x1="55447" y1="73663" x2="64390" y2="66667"/>
                          <a14:foregroundMark x1="73984" y1="53498" x2="95447" y2="56790"/>
                          <a14:foregroundMark x1="95447" y1="56790" x2="75935" y2="58436"/>
                          <a14:foregroundMark x1="75935" y1="58436" x2="98699" y2="51852"/>
                          <a14:foregroundMark x1="98699" y1="51852" x2="55772" y2="76955"/>
                          <a14:foregroundMark x1="55772" y1="76955" x2="15285" y2="61317"/>
                          <a14:foregroundMark x1="15285" y1="61317" x2="2764" y2="96296"/>
                          <a14:foregroundMark x1="2764" y1="96296" x2="39350" y2="65844"/>
                          <a14:foregroundMark x1="39350" y1="65844" x2="21951" y2="80658"/>
                          <a14:foregroundMark x1="21951" y1="80658" x2="41138" y2="83128"/>
                          <a14:foregroundMark x1="41138" y1="83128" x2="64228" y2="82716"/>
                          <a14:foregroundMark x1="64228" y1="82716" x2="49431" y2="83128"/>
                          <a14:foregroundMark x1="3089" y1="55967" x2="11220" y2="46091"/>
                          <a14:foregroundMark x1="51545" y1="59671" x2="53333" y2="61317"/>
                          <a14:foregroundMark x1="91220" y1="54321" x2="91220" y2="58848"/>
                          <a14:foregroundMark x1="91382" y1="51440" x2="92358" y2="65021"/>
                          <a14:foregroundMark x1="11057" y1="54733" x2="20000" y2="55556"/>
                          <a14:foregroundMark x1="8780" y1="48148" x2="13008" y2="51029"/>
                          <a14:foregroundMark x1="12520" y1="50617" x2="10732" y2="41975"/>
                          <a14:foregroundMark x1="72683" y1="45679" x2="75122" y2="53909"/>
                          <a14:foregroundMark x1="89919" y1="50617" x2="97886" y2="60082"/>
                          <a14:foregroundMark x1="62602" y1="33333" x2="62927" y2="34979"/>
                          <a14:foregroundMark x1="62927" y1="34156" x2="65528" y2="42798"/>
                          <a14:foregroundMark x1="63740" y1="33745" x2="55285" y2="46502"/>
                          <a14:foregroundMark x1="58049" y1="44033" x2="53821" y2="53909"/>
                          <a14:foregroundMark x1="54959" y1="48560" x2="54472" y2="47325"/>
                          <a14:foregroundMark x1="55935" y1="45267" x2="54472" y2="51440"/>
                          <a14:foregroundMark x1="65854" y1="44033" x2="72846" y2="44856"/>
                          <a14:foregroundMark x1="89919" y1="52263" x2="78699" y2="53086"/>
                          <a14:foregroundMark x1="74797" y1="51440" x2="79350" y2="54321"/>
                          <a14:foregroundMark x1="77236" y1="52675" x2="78699" y2="52675"/>
                          <a14:foregroundMark x1="92520" y1="53909" x2="94309" y2="53498"/>
                          <a14:foregroundMark x1="91382" y1="52675" x2="95447" y2="53086"/>
                          <a14:foregroundMark x1="45691" y1="57202" x2="50569" y2="58436"/>
                          <a14:foregroundMark x1="46504" y1="56790" x2="50407" y2="56790"/>
                          <a14:foregroundMark x1="46829" y1="56379" x2="51545" y2="56379"/>
                          <a14:foregroundMark x1="47317" y1="55556" x2="50732" y2="55556"/>
                          <a14:foregroundMark x1="53333" y1="44856" x2="59675" y2="46502"/>
                          <a14:foregroundMark x1="54472" y1="44033" x2="56585" y2="45267"/>
                          <a14:foregroundMark x1="53333" y1="46091" x2="53333" y2="55144"/>
                          <a14:foregroundMark x1="62602" y1="32510" x2="61626" y2="37449"/>
                          <a14:foregroundMark x1="10732" y1="44444" x2="9593" y2="48560"/>
                          <a14:foregroundMark x1="10894" y1="42387" x2="10894" y2="41564"/>
                          <a14:foregroundMark x1="10894" y1="41152" x2="10894" y2="41152"/>
                          <a14:foregroundMark x1="11057" y1="39918" x2="11057" y2="39918"/>
                          <a14:foregroundMark x1="10732" y1="40329" x2="10732" y2="40329"/>
                          <a14:foregroundMark x1="11220" y1="41564" x2="11220" y2="41564"/>
                          <a14:foregroundMark x1="62602" y1="30041" x2="62602" y2="30041"/>
                          <a14:foregroundMark x1="62602" y1="31276" x2="62602" y2="31276"/>
                        </a14:backgroundRemoval>
                      </a14:imgEffect>
                    </a14:imgLayer>
                  </a14:imgProps>
                </a:ext>
              </a:extLst>
            </a:blip>
            <a:stretch>
              <a:fillRect/>
            </a:stretch>
          </p:blipFill>
          <p:spPr>
            <a:xfrm>
              <a:off x="6406474" y="1995350"/>
              <a:ext cx="5134582" cy="2032345"/>
            </a:xfrm>
            <a:prstGeom prst="rect">
              <a:avLst/>
            </a:prstGeom>
          </p:spPr>
        </p:pic>
      </p:grpSp>
    </p:spTree>
    <p:extLst>
      <p:ext uri="{BB962C8B-B14F-4D97-AF65-F5344CB8AC3E}">
        <p14:creationId xmlns:p14="http://schemas.microsoft.com/office/powerpoint/2010/main" val="171415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1EA9-A78A-093D-FDEB-D98808230E06}"/>
              </a:ext>
            </a:extLst>
          </p:cNvPr>
          <p:cNvSpPr>
            <a:spLocks noGrp="1"/>
          </p:cNvSpPr>
          <p:nvPr>
            <p:ph type="title"/>
          </p:nvPr>
        </p:nvSpPr>
        <p:spPr/>
        <p:txBody>
          <a:bodyPr/>
          <a:lstStyle/>
          <a:p>
            <a:r>
              <a:rPr lang="en-US"/>
              <a:t>Consequences</a:t>
            </a:r>
          </a:p>
        </p:txBody>
      </p:sp>
      <p:sp>
        <p:nvSpPr>
          <p:cNvPr id="3" name="Content Placeholder 2">
            <a:extLst>
              <a:ext uri="{FF2B5EF4-FFF2-40B4-BE49-F238E27FC236}">
                <a16:creationId xmlns:a16="http://schemas.microsoft.com/office/drawing/2014/main" id="{7469EA99-98F6-55F6-B897-57F645874997}"/>
              </a:ext>
            </a:extLst>
          </p:cNvPr>
          <p:cNvSpPr>
            <a:spLocks noGrp="1"/>
          </p:cNvSpPr>
          <p:nvPr>
            <p:ph idx="1"/>
          </p:nvPr>
        </p:nvSpPr>
        <p:spPr/>
        <p:txBody>
          <a:bodyPr/>
          <a:lstStyle/>
          <a:p>
            <a:r>
              <a:rPr lang="en-US" dirty="0"/>
              <a:t>Abstract coupling between Subject and Observer</a:t>
            </a:r>
          </a:p>
          <a:p>
            <a:pPr lvl="1"/>
            <a:r>
              <a:rPr lang="en-US" dirty="0"/>
              <a:t>Subject only knows that observer implements Observer interface</a:t>
            </a:r>
          </a:p>
          <a:p>
            <a:r>
              <a:rPr lang="en-US" dirty="0"/>
              <a:t>Support for broadcast communication</a:t>
            </a:r>
          </a:p>
          <a:p>
            <a:pPr lvl="1"/>
            <a:r>
              <a:rPr lang="en-US" dirty="0"/>
              <a:t>Receiver is not specified</a:t>
            </a:r>
          </a:p>
          <a:p>
            <a:pPr lvl="1"/>
            <a:r>
              <a:rPr lang="en-US" dirty="0"/>
              <a:t>Freedom to add and remove observers</a:t>
            </a:r>
          </a:p>
          <a:p>
            <a:endParaRPr lang="en-US" dirty="0"/>
          </a:p>
          <a:p>
            <a:endParaRPr lang="en-US" dirty="0"/>
          </a:p>
        </p:txBody>
      </p:sp>
      <p:pic>
        <p:nvPicPr>
          <p:cNvPr id="5" name="Picture 4" descr="Diagram&#10;&#10;Description automatically generated">
            <a:extLst>
              <a:ext uri="{FF2B5EF4-FFF2-40B4-BE49-F238E27FC236}">
                <a16:creationId xmlns:a16="http://schemas.microsoft.com/office/drawing/2014/main" id="{08BC2B93-D68A-5E52-B1BC-D93DD10A387B}"/>
              </a:ext>
            </a:extLst>
          </p:cNvPr>
          <p:cNvPicPr>
            <a:picLocks noChangeAspect="1"/>
          </p:cNvPicPr>
          <p:nvPr/>
        </p:nvPicPr>
        <p:blipFill rotWithShape="1">
          <a:blip r:embed="rId2"/>
          <a:srcRect r="27651" b="43918"/>
          <a:stretch/>
        </p:blipFill>
        <p:spPr>
          <a:xfrm>
            <a:off x="2320358" y="3988994"/>
            <a:ext cx="7755553" cy="2379344"/>
          </a:xfrm>
          <a:prstGeom prst="rect">
            <a:avLst/>
          </a:prstGeom>
        </p:spPr>
      </p:pic>
    </p:spTree>
    <p:extLst>
      <p:ext uri="{BB962C8B-B14F-4D97-AF65-F5344CB8AC3E}">
        <p14:creationId xmlns:p14="http://schemas.microsoft.com/office/powerpoint/2010/main" val="1118079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3D1EA9-A78A-093D-FDEB-D98808230E06}"/>
              </a:ext>
            </a:extLst>
          </p:cNvPr>
          <p:cNvSpPr>
            <a:spLocks noGrp="1"/>
          </p:cNvSpPr>
          <p:nvPr>
            <p:ph type="title"/>
          </p:nvPr>
        </p:nvSpPr>
        <p:spPr/>
        <p:txBody>
          <a:bodyPr/>
          <a:lstStyle/>
          <a:p>
            <a:r>
              <a:rPr lang="en-US"/>
              <a:t>Consequences</a:t>
            </a:r>
          </a:p>
        </p:txBody>
      </p:sp>
      <p:sp>
        <p:nvSpPr>
          <p:cNvPr id="3" name="Content Placeholder 2">
            <a:extLst>
              <a:ext uri="{FF2B5EF4-FFF2-40B4-BE49-F238E27FC236}">
                <a16:creationId xmlns:a16="http://schemas.microsoft.com/office/drawing/2014/main" id="{7469EA99-98F6-55F6-B897-57F645874997}"/>
              </a:ext>
            </a:extLst>
          </p:cNvPr>
          <p:cNvSpPr>
            <a:spLocks noGrp="1"/>
          </p:cNvSpPr>
          <p:nvPr>
            <p:ph idx="1"/>
          </p:nvPr>
        </p:nvSpPr>
        <p:spPr/>
        <p:txBody>
          <a:bodyPr/>
          <a:lstStyle/>
          <a:p>
            <a:r>
              <a:rPr lang="en-US" dirty="0"/>
              <a:t>Unexpected updates</a:t>
            </a:r>
          </a:p>
          <a:p>
            <a:pPr lvl="1"/>
            <a:r>
              <a:rPr lang="en-US" dirty="0"/>
              <a:t>operation on the subject may cause a cascade of updates to observers and their dependent objects</a:t>
            </a:r>
          </a:p>
          <a:p>
            <a:pPr lvl="1"/>
            <a:r>
              <a:rPr lang="en-US" dirty="0"/>
              <a:t>simple update protocol provides no details on what changed in the subject. Without additional protocol to help observers discover what changed, they may be forced to work hard to deduce the changes.</a:t>
            </a:r>
          </a:p>
          <a:p>
            <a:endParaRPr lang="en-US" dirty="0"/>
          </a:p>
          <a:p>
            <a:endParaRPr lang="en-US" dirty="0"/>
          </a:p>
        </p:txBody>
      </p:sp>
      <p:grpSp>
        <p:nvGrpSpPr>
          <p:cNvPr id="4" name="Group 3">
            <a:extLst>
              <a:ext uri="{FF2B5EF4-FFF2-40B4-BE49-F238E27FC236}">
                <a16:creationId xmlns:a16="http://schemas.microsoft.com/office/drawing/2014/main" id="{58972DC8-6B9A-E9CA-6727-C5174C26C47E}"/>
              </a:ext>
            </a:extLst>
          </p:cNvPr>
          <p:cNvGrpSpPr/>
          <p:nvPr/>
        </p:nvGrpSpPr>
        <p:grpSpPr>
          <a:xfrm>
            <a:off x="2003440" y="4332660"/>
            <a:ext cx="8185120" cy="1393229"/>
            <a:chOff x="2363663" y="4594557"/>
            <a:chExt cx="6646494" cy="1131332"/>
          </a:xfrm>
        </p:grpSpPr>
        <p:sp>
          <p:nvSpPr>
            <p:cNvPr id="5" name="TextBox 4">
              <a:extLst>
                <a:ext uri="{FF2B5EF4-FFF2-40B4-BE49-F238E27FC236}">
                  <a16:creationId xmlns:a16="http://schemas.microsoft.com/office/drawing/2014/main" id="{E824E82B-953C-6D39-4BF9-EAB99B2EFBBE}"/>
                </a:ext>
              </a:extLst>
            </p:cNvPr>
            <p:cNvSpPr txBox="1"/>
            <p:nvPr/>
          </p:nvSpPr>
          <p:spPr>
            <a:xfrm>
              <a:off x="6073911" y="4594557"/>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B050"/>
                  </a:solidFill>
                  <a:cs typeface="Calibri"/>
                </a:rPr>
                <a:t>Observer</a:t>
              </a:r>
            </a:p>
          </p:txBody>
        </p:sp>
        <p:sp>
          <p:nvSpPr>
            <p:cNvPr id="7" name="TextBox 6">
              <a:extLst>
                <a:ext uri="{FF2B5EF4-FFF2-40B4-BE49-F238E27FC236}">
                  <a16:creationId xmlns:a16="http://schemas.microsoft.com/office/drawing/2014/main" id="{64D4EFB7-F5E4-F3DA-9814-7A5CC3CFF2A2}"/>
                </a:ext>
              </a:extLst>
            </p:cNvPr>
            <p:cNvSpPr txBox="1"/>
            <p:nvPr/>
          </p:nvSpPr>
          <p:spPr>
            <a:xfrm>
              <a:off x="7742224" y="4594557"/>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70C0"/>
                  </a:solidFill>
                  <a:cs typeface="Calibri"/>
                </a:rPr>
                <a:t>Subject</a:t>
              </a:r>
            </a:p>
          </p:txBody>
        </p:sp>
        <p:cxnSp>
          <p:nvCxnSpPr>
            <p:cNvPr id="8" name="Straight Arrow Connector 7">
              <a:extLst>
                <a:ext uri="{FF2B5EF4-FFF2-40B4-BE49-F238E27FC236}">
                  <a16:creationId xmlns:a16="http://schemas.microsoft.com/office/drawing/2014/main" id="{F34ECFBB-3BBA-9001-D7E0-F5951790DC14}"/>
                </a:ext>
              </a:extLst>
            </p:cNvPr>
            <p:cNvCxnSpPr>
              <a:cxnSpLocks/>
            </p:cNvCxnSpPr>
            <p:nvPr/>
          </p:nvCxnSpPr>
          <p:spPr>
            <a:xfrm flipH="1">
              <a:off x="7372950" y="4775405"/>
              <a:ext cx="496112" cy="2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55D0FCE-40A7-2F75-8EAF-AFF5D79E23E2}"/>
                </a:ext>
              </a:extLst>
            </p:cNvPr>
            <p:cNvSpPr txBox="1"/>
            <p:nvPr/>
          </p:nvSpPr>
          <p:spPr>
            <a:xfrm>
              <a:off x="4391836" y="4853961"/>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B050"/>
                  </a:solidFill>
                  <a:cs typeface="Calibri"/>
                </a:rPr>
                <a:t>Observer</a:t>
              </a:r>
            </a:p>
          </p:txBody>
        </p:sp>
        <p:sp>
          <p:nvSpPr>
            <p:cNvPr id="20" name="TextBox 19">
              <a:extLst>
                <a:ext uri="{FF2B5EF4-FFF2-40B4-BE49-F238E27FC236}">
                  <a16:creationId xmlns:a16="http://schemas.microsoft.com/office/drawing/2014/main" id="{A0CC8C00-A05B-07C6-1A83-10118949EAE5}"/>
                </a:ext>
              </a:extLst>
            </p:cNvPr>
            <p:cNvSpPr txBox="1"/>
            <p:nvPr/>
          </p:nvSpPr>
          <p:spPr>
            <a:xfrm>
              <a:off x="6060149" y="4853961"/>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70C0"/>
                  </a:solidFill>
                  <a:cs typeface="Calibri"/>
                </a:rPr>
                <a:t>Subject</a:t>
              </a:r>
            </a:p>
          </p:txBody>
        </p:sp>
        <p:cxnSp>
          <p:nvCxnSpPr>
            <p:cNvPr id="21" name="Straight Arrow Connector 20">
              <a:extLst>
                <a:ext uri="{FF2B5EF4-FFF2-40B4-BE49-F238E27FC236}">
                  <a16:creationId xmlns:a16="http://schemas.microsoft.com/office/drawing/2014/main" id="{410AAB01-D0EA-31B8-0BDD-E4625C91FB25}"/>
                </a:ext>
              </a:extLst>
            </p:cNvPr>
            <p:cNvCxnSpPr>
              <a:cxnSpLocks/>
            </p:cNvCxnSpPr>
            <p:nvPr/>
          </p:nvCxnSpPr>
          <p:spPr>
            <a:xfrm flipH="1">
              <a:off x="5690875" y="5034809"/>
              <a:ext cx="496112" cy="2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A860B55-3B99-F991-8DC0-BC9E27C31850}"/>
                </a:ext>
              </a:extLst>
            </p:cNvPr>
            <p:cNvSpPr txBox="1"/>
            <p:nvPr/>
          </p:nvSpPr>
          <p:spPr>
            <a:xfrm>
              <a:off x="2697602" y="5109312"/>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solidFill>
                    <a:srgbClr val="00B050"/>
                  </a:solidFill>
                  <a:cs typeface="Calibri"/>
                </a:rPr>
                <a:t>Observer</a:t>
              </a:r>
            </a:p>
          </p:txBody>
        </p:sp>
        <p:sp>
          <p:nvSpPr>
            <p:cNvPr id="23" name="TextBox 22">
              <a:extLst>
                <a:ext uri="{FF2B5EF4-FFF2-40B4-BE49-F238E27FC236}">
                  <a16:creationId xmlns:a16="http://schemas.microsoft.com/office/drawing/2014/main" id="{31B7AB64-98ED-8B65-8EEA-1895CE2E21D1}"/>
                </a:ext>
              </a:extLst>
            </p:cNvPr>
            <p:cNvSpPr txBox="1"/>
            <p:nvPr/>
          </p:nvSpPr>
          <p:spPr>
            <a:xfrm>
              <a:off x="4365915" y="5109312"/>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70C0"/>
                  </a:solidFill>
                  <a:cs typeface="Calibri"/>
                </a:rPr>
                <a:t>Subject</a:t>
              </a:r>
            </a:p>
          </p:txBody>
        </p:sp>
        <p:cxnSp>
          <p:nvCxnSpPr>
            <p:cNvPr id="24" name="Straight Arrow Connector 23">
              <a:extLst>
                <a:ext uri="{FF2B5EF4-FFF2-40B4-BE49-F238E27FC236}">
                  <a16:creationId xmlns:a16="http://schemas.microsoft.com/office/drawing/2014/main" id="{B4C07300-EDD4-C577-C4F5-EB216A980292}"/>
                </a:ext>
              </a:extLst>
            </p:cNvPr>
            <p:cNvCxnSpPr>
              <a:cxnSpLocks/>
            </p:cNvCxnSpPr>
            <p:nvPr/>
          </p:nvCxnSpPr>
          <p:spPr>
            <a:xfrm flipH="1">
              <a:off x="3996641" y="5290160"/>
              <a:ext cx="496112" cy="2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E2E3114B-7889-C413-ED20-1C93F14D8D63}"/>
                </a:ext>
              </a:extLst>
            </p:cNvPr>
            <p:cNvSpPr txBox="1"/>
            <p:nvPr/>
          </p:nvSpPr>
          <p:spPr>
            <a:xfrm>
              <a:off x="2683841" y="5356557"/>
              <a:ext cx="12679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solidFill>
                    <a:srgbClr val="0070C0"/>
                  </a:solidFill>
                  <a:cs typeface="Calibri"/>
                </a:rPr>
                <a:t>Subject</a:t>
              </a:r>
            </a:p>
          </p:txBody>
        </p:sp>
        <p:cxnSp>
          <p:nvCxnSpPr>
            <p:cNvPr id="27" name="Straight Arrow Connector 26">
              <a:extLst>
                <a:ext uri="{FF2B5EF4-FFF2-40B4-BE49-F238E27FC236}">
                  <a16:creationId xmlns:a16="http://schemas.microsoft.com/office/drawing/2014/main" id="{B00ECE5C-5F2C-1817-C61C-1D5BDB32B2AC}"/>
                </a:ext>
              </a:extLst>
            </p:cNvPr>
            <p:cNvCxnSpPr>
              <a:cxnSpLocks/>
            </p:cNvCxnSpPr>
            <p:nvPr/>
          </p:nvCxnSpPr>
          <p:spPr>
            <a:xfrm flipH="1">
              <a:off x="2363663" y="5537405"/>
              <a:ext cx="496112" cy="24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1984077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391</TotalTime>
  <Words>1505</Words>
  <Application>Microsoft Office PowerPoint</Application>
  <PresentationFormat>Widescreen</PresentationFormat>
  <Paragraphs>253</Paragraphs>
  <Slides>22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Calibri Light</vt:lpstr>
      <vt:lpstr>Consolas</vt:lpstr>
      <vt:lpstr>Wingdings 3</vt:lpstr>
      <vt:lpstr>Integral</vt:lpstr>
      <vt:lpstr>Observer </vt:lpstr>
      <vt:lpstr>Example</vt:lpstr>
      <vt:lpstr>Example</vt:lpstr>
      <vt:lpstr>Example</vt:lpstr>
      <vt:lpstr>Definition</vt:lpstr>
      <vt:lpstr>Structure</vt:lpstr>
      <vt:lpstr>Structure</vt:lpstr>
      <vt:lpstr>Consequences</vt:lpstr>
      <vt:lpstr>Consequences</vt:lpstr>
      <vt:lpstr>Implementation</vt:lpstr>
      <vt:lpstr>Implementation</vt:lpstr>
      <vt:lpstr>Implementation</vt:lpstr>
      <vt:lpstr>Implementation</vt:lpstr>
      <vt:lpstr>Implementation</vt:lpstr>
      <vt:lpstr>Implementation</vt:lpstr>
      <vt:lpstr>Implementation</vt:lpstr>
      <vt:lpstr>Example of the implementation</vt:lpstr>
      <vt:lpstr>Example of the implementation</vt:lpstr>
      <vt:lpstr>Example of the implementation</vt:lpstr>
      <vt:lpstr>Known uses</vt:lpstr>
      <vt:lpstr>Related patterns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Patrik Beliansky</dc:creator>
  <cp:lastModifiedBy>Filip O Zavoral</cp:lastModifiedBy>
  <cp:revision>6</cp:revision>
  <dcterms:created xsi:type="dcterms:W3CDTF">2023-04-15T22:18:49Z</dcterms:created>
  <dcterms:modified xsi:type="dcterms:W3CDTF">2025-02-19T21:26:53Z</dcterms:modified>
</cp:coreProperties>
</file>