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28"/>
  </p:notesMasterIdLst>
  <p:sldIdLst>
    <p:sldId id="256" r:id="rId2"/>
    <p:sldId id="257" r:id="rId3"/>
    <p:sldId id="258" r:id="rId4"/>
    <p:sldId id="259" r:id="rId5"/>
    <p:sldId id="260" r:id="rId6"/>
    <p:sldId id="261" r:id="rId7"/>
    <p:sldId id="293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92" r:id="rId27"/>
  </p:sldIdLst>
  <p:sldSz cx="9144000" cy="5143500" type="screen16x9"/>
  <p:notesSz cx="6858000" cy="9144000"/>
  <p:embeddedFontLst>
    <p:embeddedFont>
      <p:font typeface="Consolas" panose="020B0609020204030204" pitchFamily="49" charset="0"/>
      <p:regular r:id="rId29"/>
      <p:bold r:id="rId30"/>
      <p:italic r:id="rId31"/>
      <p:boldItalic r:id="rId32"/>
    </p:embeddedFont>
    <p:embeddedFont>
      <p:font typeface="Prompt" panose="00000500000000000000" pitchFamily="2" charset="-34"/>
      <p:regular r:id="rId33"/>
      <p:bold r:id="rId34"/>
      <p:italic r:id="rId35"/>
      <p:boldItalic r:id="rId36"/>
    </p:embeddedFont>
    <p:embeddedFont>
      <p:font typeface="Roboto Condensed" panose="02000000000000000000" pitchFamily="2" charset="0"/>
      <p:regular r:id="rId37"/>
      <p:bold r:id="rId38"/>
      <p:italic r:id="rId39"/>
      <p:boldItalic r:id="rId40"/>
    </p:embeddedFont>
    <p:embeddedFont>
      <p:font typeface="Space Mono" panose="020B0604020202020204" charset="-18"/>
      <p:regular r:id="rId41"/>
      <p:bold r:id="rId42"/>
      <p:italic r:id="rId43"/>
      <p:boldItalic r:id="rId44"/>
    </p:embeddedFont>
    <p:embeddedFont>
      <p:font typeface="Syncopate" panose="020B0604020202020204" charset="0"/>
      <p:regular r:id="rId45"/>
      <p:bold r:id="rId46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GoogleSlidesCustomDataVersion2">
      <go:slidesCustomData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xmlns="" r:id="rId47" roundtripDataSignature="AMtx7mi/xEzPoUUvDpgx7C+QFVuwwgQ6A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83302B4-6859-4491-AE7A-9C603FDF9848}" v="1536" dt="2025-05-14T21:17:44.39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150" d="100"/>
          <a:sy n="150" d="100"/>
        </p:scale>
        <p:origin x="245" y="4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11.fntdata"/><Relationship Id="rId21" Type="http://schemas.openxmlformats.org/officeDocument/2006/relationships/slide" Target="slides/slide20.xml"/><Relationship Id="rId34" Type="http://schemas.openxmlformats.org/officeDocument/2006/relationships/font" Target="fonts/font6.fntdata"/><Relationship Id="rId42" Type="http://schemas.openxmlformats.org/officeDocument/2006/relationships/font" Target="fonts/font14.fntdata"/><Relationship Id="rId47" Type="http://customschemas.google.com/relationships/presentationmetadata" Target="metadata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font" Target="fonts/font1.fntdata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4.fntdata"/><Relationship Id="rId37" Type="http://schemas.openxmlformats.org/officeDocument/2006/relationships/font" Target="fonts/font9.fntdata"/><Relationship Id="rId40" Type="http://schemas.openxmlformats.org/officeDocument/2006/relationships/font" Target="fonts/font12.fntdata"/><Relationship Id="rId45" Type="http://schemas.openxmlformats.org/officeDocument/2006/relationships/font" Target="fonts/font17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36" Type="http://schemas.openxmlformats.org/officeDocument/2006/relationships/font" Target="fonts/font8.fntdata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3.fntdata"/><Relationship Id="rId44" Type="http://schemas.openxmlformats.org/officeDocument/2006/relationships/font" Target="fonts/font16.fntdata"/><Relationship Id="rId52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font" Target="fonts/font2.fntdata"/><Relationship Id="rId35" Type="http://schemas.openxmlformats.org/officeDocument/2006/relationships/font" Target="fonts/font7.fntdata"/><Relationship Id="rId43" Type="http://schemas.openxmlformats.org/officeDocument/2006/relationships/font" Target="fonts/font15.fntdata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5.fntdata"/><Relationship Id="rId38" Type="http://schemas.openxmlformats.org/officeDocument/2006/relationships/font" Target="fonts/font10.fntdata"/><Relationship Id="rId46" Type="http://schemas.openxmlformats.org/officeDocument/2006/relationships/font" Target="fonts/font18.fntdata"/><Relationship Id="rId20" Type="http://schemas.openxmlformats.org/officeDocument/2006/relationships/slide" Target="slides/slide19.xml"/><Relationship Id="rId41" Type="http://schemas.openxmlformats.org/officeDocument/2006/relationships/font" Target="fonts/font13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6" name="Google Shape;116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9" name="Google Shape;189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5875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3" name="Google Shape;203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5875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5" name="Google Shape;215;p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5875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27" name="Google Shape;227;p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5875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41" name="Google Shape;241;p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5875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53" name="Google Shape;253;p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5875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66" name="Google Shape;266;p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Google Shape;271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72" name="Google Shape;272;p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Google Shape;280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81" name="Google Shape;281;p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5875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Google Shape;287;p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88" name="Google Shape;288;p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24" name="Google Shape;124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Google Shape;305;p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06" name="Google Shape;306;p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5875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Google Shape;311;p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12" name="Google Shape;312;p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Google Shape;330;p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31" name="Google Shape;331;p2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5875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" name="Google Shape;343;p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44" name="Google Shape;344;p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5875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" name="Google Shape;351;p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52" name="Google Shape;352;p2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" name="Google Shape;368;p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69" name="Google Shape;369;p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8" name="Google Shape;888;g15731267d65_3_29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9" name="Google Shape;889;g15731267d65_3_29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0" name="Google Shape;130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36" name="Google Shape;136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43" name="Google Shape;143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52" name="Google Shape;152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0">
          <a:extLst>
            <a:ext uri="{FF2B5EF4-FFF2-40B4-BE49-F238E27FC236}">
              <a16:creationId xmlns:a16="http://schemas.microsoft.com/office/drawing/2014/main" id="{8F9F8F25-616C-AAF7-4181-5AF0F8F6318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6:notes">
            <a:extLst>
              <a:ext uri="{FF2B5EF4-FFF2-40B4-BE49-F238E27FC236}">
                <a16:creationId xmlns:a16="http://schemas.microsoft.com/office/drawing/2014/main" id="{2BF536E3-A367-51DD-0C2A-6B9AFA3D17C6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52" name="Google Shape;152;p6:notes">
            <a:extLst>
              <a:ext uri="{FF2B5EF4-FFF2-40B4-BE49-F238E27FC236}">
                <a16:creationId xmlns:a16="http://schemas.microsoft.com/office/drawing/2014/main" id="{DC1F40F1-4EF2-E419-B899-1B1813558886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24088476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2" name="Google Shape;162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5875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6" name="Google Shape;176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5875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6"/>
          <p:cNvSpPr txBox="1">
            <a:spLocks noGrp="1"/>
          </p:cNvSpPr>
          <p:nvPr>
            <p:ph type="ctrTitle"/>
          </p:nvPr>
        </p:nvSpPr>
        <p:spPr>
          <a:xfrm>
            <a:off x="713250" y="2711500"/>
            <a:ext cx="7717500" cy="118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000" b="1">
                <a:latin typeface="Space Mono"/>
                <a:ea typeface="Space Mono"/>
                <a:cs typeface="Space Mono"/>
                <a:sym typeface="Space Mono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0" name="Google Shape;10;p26"/>
          <p:cNvSpPr txBox="1">
            <a:spLocks noGrp="1"/>
          </p:cNvSpPr>
          <p:nvPr>
            <p:ph type="subTitle" idx="1"/>
          </p:nvPr>
        </p:nvSpPr>
        <p:spPr>
          <a:xfrm>
            <a:off x="713250" y="4035575"/>
            <a:ext cx="7717500" cy="42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>
                <a:latin typeface="Roboto Condensed"/>
                <a:ea typeface="Roboto Condensed"/>
                <a:cs typeface="Roboto Condensed"/>
                <a:sym typeface="Roboto Condensed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1" name="Google Shape;11;p26"/>
          <p:cNvSpPr/>
          <p:nvPr/>
        </p:nvSpPr>
        <p:spPr>
          <a:xfrm>
            <a:off x="50" y="4911898"/>
            <a:ext cx="9143700" cy="2316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2" name="Google Shape;12;p26"/>
          <p:cNvGrpSpPr/>
          <p:nvPr/>
        </p:nvGrpSpPr>
        <p:grpSpPr>
          <a:xfrm>
            <a:off x="50" y="1"/>
            <a:ext cx="9143700" cy="2070897"/>
            <a:chOff x="50" y="1"/>
            <a:chExt cx="9143700" cy="2070897"/>
          </a:xfrm>
        </p:grpSpPr>
        <p:sp>
          <p:nvSpPr>
            <p:cNvPr id="13" name="Google Shape;13;p26"/>
            <p:cNvSpPr/>
            <p:nvPr/>
          </p:nvSpPr>
          <p:spPr>
            <a:xfrm>
              <a:off x="50" y="1"/>
              <a:ext cx="9143700" cy="5349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" name="Google Shape;14;p26"/>
            <p:cNvSpPr/>
            <p:nvPr/>
          </p:nvSpPr>
          <p:spPr>
            <a:xfrm>
              <a:off x="50" y="1839298"/>
              <a:ext cx="9143700" cy="2316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" name="Google Shape;15;p26"/>
            <p:cNvSpPr/>
            <p:nvPr/>
          </p:nvSpPr>
          <p:spPr>
            <a:xfrm>
              <a:off x="50" y="1455298"/>
              <a:ext cx="9143700" cy="2316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" name="Google Shape;16;p26"/>
            <p:cNvSpPr/>
            <p:nvPr/>
          </p:nvSpPr>
          <p:spPr>
            <a:xfrm>
              <a:off x="50" y="1071298"/>
              <a:ext cx="9143700" cy="2316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" name="Google Shape;17;p26"/>
            <p:cNvSpPr/>
            <p:nvPr/>
          </p:nvSpPr>
          <p:spPr>
            <a:xfrm>
              <a:off x="50" y="687298"/>
              <a:ext cx="9143700" cy="2316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 3">
  <p:cSld name="CUSTOM_2_1_1"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7" name="Google Shape;67;p35"/>
          <p:cNvGrpSpPr/>
          <p:nvPr/>
        </p:nvGrpSpPr>
        <p:grpSpPr>
          <a:xfrm>
            <a:off x="-13200" y="4521975"/>
            <a:ext cx="9170400" cy="621523"/>
            <a:chOff x="-13200" y="4521975"/>
            <a:chExt cx="9170400" cy="621523"/>
          </a:xfrm>
        </p:grpSpPr>
        <p:sp>
          <p:nvSpPr>
            <p:cNvPr id="68" name="Google Shape;68;p35"/>
            <p:cNvSpPr/>
            <p:nvPr/>
          </p:nvSpPr>
          <p:spPr>
            <a:xfrm rot="10800000" flipH="1">
              <a:off x="-13200" y="4521975"/>
              <a:ext cx="9170400" cy="2316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9" name="Google Shape;69;p35"/>
            <p:cNvSpPr/>
            <p:nvPr/>
          </p:nvSpPr>
          <p:spPr>
            <a:xfrm>
              <a:off x="50" y="4911898"/>
              <a:ext cx="9143700" cy="2316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70" name="Google Shape;70;p35"/>
          <p:cNvSpPr txBox="1">
            <a:spLocks noGrp="1"/>
          </p:cNvSpPr>
          <p:nvPr>
            <p:ph type="title"/>
          </p:nvPr>
        </p:nvSpPr>
        <p:spPr>
          <a:xfrm>
            <a:off x="713225" y="539500"/>
            <a:ext cx="7717500" cy="61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Space Mono"/>
              <a:buNone/>
              <a:defRPr sz="3000" b="1">
                <a:solidFill>
                  <a:schemeClr val="dk1"/>
                </a:solidFill>
                <a:latin typeface="Space Mono"/>
                <a:ea typeface="Space Mono"/>
                <a:cs typeface="Space Mono"/>
                <a:sym typeface="Space Mono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1" name="Google Shape;71;p35"/>
          <p:cNvSpPr txBox="1">
            <a:spLocks noGrp="1"/>
          </p:cNvSpPr>
          <p:nvPr>
            <p:ph type="subTitle" idx="1"/>
          </p:nvPr>
        </p:nvSpPr>
        <p:spPr>
          <a:xfrm>
            <a:off x="713225" y="2298975"/>
            <a:ext cx="3405600" cy="52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Syncopate"/>
              <a:buNone/>
              <a:defRPr sz="2000">
                <a:latin typeface="Space Mono"/>
                <a:ea typeface="Space Mono"/>
                <a:cs typeface="Space Mono"/>
                <a:sym typeface="Space Mono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Syncopate"/>
              <a:buNone/>
              <a:defRPr sz="1600" b="1">
                <a:latin typeface="Syncopate"/>
                <a:ea typeface="Syncopate"/>
                <a:cs typeface="Syncopate"/>
                <a:sym typeface="Syncopate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Syncopate"/>
              <a:buNone/>
              <a:defRPr sz="1600" b="1">
                <a:latin typeface="Syncopate"/>
                <a:ea typeface="Syncopate"/>
                <a:cs typeface="Syncopate"/>
                <a:sym typeface="Syncopate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Syncopate"/>
              <a:buNone/>
              <a:defRPr sz="1600" b="1">
                <a:latin typeface="Syncopate"/>
                <a:ea typeface="Syncopate"/>
                <a:cs typeface="Syncopate"/>
                <a:sym typeface="Syncopate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Syncopate"/>
              <a:buNone/>
              <a:defRPr sz="1600" b="1">
                <a:latin typeface="Syncopate"/>
                <a:ea typeface="Syncopate"/>
                <a:cs typeface="Syncopate"/>
                <a:sym typeface="Syncopate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Syncopate"/>
              <a:buNone/>
              <a:defRPr sz="1600" b="1">
                <a:latin typeface="Syncopate"/>
                <a:ea typeface="Syncopate"/>
                <a:cs typeface="Syncopate"/>
                <a:sym typeface="Syncopate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Syncopate"/>
              <a:buNone/>
              <a:defRPr sz="1600" b="1">
                <a:latin typeface="Syncopate"/>
                <a:ea typeface="Syncopate"/>
                <a:cs typeface="Syncopate"/>
                <a:sym typeface="Syncopate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Syncopate"/>
              <a:buNone/>
              <a:defRPr sz="1600" b="1">
                <a:latin typeface="Syncopate"/>
                <a:ea typeface="Syncopate"/>
                <a:cs typeface="Syncopate"/>
                <a:sym typeface="Syncopate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Syncopate"/>
              <a:buNone/>
              <a:defRPr sz="1600" b="1">
                <a:latin typeface="Syncopate"/>
                <a:ea typeface="Syncopate"/>
                <a:cs typeface="Syncopate"/>
                <a:sym typeface="Syncopate"/>
              </a:defRPr>
            </a:lvl9pPr>
          </a:lstStyle>
          <a:p>
            <a:endParaRPr/>
          </a:p>
        </p:txBody>
      </p:sp>
      <p:sp>
        <p:nvSpPr>
          <p:cNvPr id="72" name="Google Shape;72;p35"/>
          <p:cNvSpPr txBox="1">
            <a:spLocks noGrp="1"/>
          </p:cNvSpPr>
          <p:nvPr>
            <p:ph type="subTitle" idx="2"/>
          </p:nvPr>
        </p:nvSpPr>
        <p:spPr>
          <a:xfrm flipH="1">
            <a:off x="5025375" y="2298975"/>
            <a:ext cx="3405300" cy="52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Syncopate"/>
              <a:buNone/>
              <a:defRPr sz="2000">
                <a:latin typeface="Space Mono"/>
                <a:ea typeface="Space Mono"/>
                <a:cs typeface="Space Mono"/>
                <a:sym typeface="Space Mono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Syncopate"/>
              <a:buNone/>
              <a:defRPr sz="1600" b="1">
                <a:latin typeface="Syncopate"/>
                <a:ea typeface="Syncopate"/>
                <a:cs typeface="Syncopate"/>
                <a:sym typeface="Syncopate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Syncopate"/>
              <a:buNone/>
              <a:defRPr sz="1600" b="1">
                <a:latin typeface="Syncopate"/>
                <a:ea typeface="Syncopate"/>
                <a:cs typeface="Syncopate"/>
                <a:sym typeface="Syncopate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Syncopate"/>
              <a:buNone/>
              <a:defRPr sz="1600" b="1">
                <a:latin typeface="Syncopate"/>
                <a:ea typeface="Syncopate"/>
                <a:cs typeface="Syncopate"/>
                <a:sym typeface="Syncopate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Syncopate"/>
              <a:buNone/>
              <a:defRPr sz="1600" b="1">
                <a:latin typeface="Syncopate"/>
                <a:ea typeface="Syncopate"/>
                <a:cs typeface="Syncopate"/>
                <a:sym typeface="Syncopate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Syncopate"/>
              <a:buNone/>
              <a:defRPr sz="1600" b="1">
                <a:latin typeface="Syncopate"/>
                <a:ea typeface="Syncopate"/>
                <a:cs typeface="Syncopate"/>
                <a:sym typeface="Syncopate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Syncopate"/>
              <a:buNone/>
              <a:defRPr sz="1600" b="1">
                <a:latin typeface="Syncopate"/>
                <a:ea typeface="Syncopate"/>
                <a:cs typeface="Syncopate"/>
                <a:sym typeface="Syncopate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Syncopate"/>
              <a:buNone/>
              <a:defRPr sz="1600" b="1">
                <a:latin typeface="Syncopate"/>
                <a:ea typeface="Syncopate"/>
                <a:cs typeface="Syncopate"/>
                <a:sym typeface="Syncopate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Syncopate"/>
              <a:buNone/>
              <a:defRPr sz="1600" b="1">
                <a:latin typeface="Syncopate"/>
                <a:ea typeface="Syncopate"/>
                <a:cs typeface="Syncopate"/>
                <a:sym typeface="Syncopate"/>
              </a:defRPr>
            </a:lvl9pPr>
          </a:lstStyle>
          <a:p>
            <a:endParaRPr/>
          </a:p>
        </p:txBody>
      </p:sp>
      <p:sp>
        <p:nvSpPr>
          <p:cNvPr id="73" name="Google Shape;73;p35"/>
          <p:cNvSpPr txBox="1">
            <a:spLocks noGrp="1"/>
          </p:cNvSpPr>
          <p:nvPr>
            <p:ph type="body" idx="3"/>
          </p:nvPr>
        </p:nvSpPr>
        <p:spPr>
          <a:xfrm>
            <a:off x="713225" y="2998575"/>
            <a:ext cx="3405600" cy="137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Char char="■"/>
              <a:defRPr/>
            </a:lvl1pPr>
            <a:lvl2pPr marL="914400" lvl="1" indent="-3175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Char char="○"/>
              <a:defRPr/>
            </a:lvl2pPr>
            <a:lvl3pPr marL="1371600" lvl="2" indent="-3175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Char char="■"/>
              <a:defRPr/>
            </a:lvl3pPr>
            <a:lvl4pPr marL="1828800" lvl="3" indent="-3175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Char char="●"/>
              <a:defRPr/>
            </a:lvl4pPr>
            <a:lvl5pPr marL="2286000" lvl="4" indent="-3175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Char char="○"/>
              <a:defRPr/>
            </a:lvl5pPr>
            <a:lvl6pPr marL="2743200" lvl="5" indent="-3175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Char char="■"/>
              <a:defRPr/>
            </a:lvl6pPr>
            <a:lvl7pPr marL="3200400" lvl="6" indent="-3175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Char char="●"/>
              <a:defRPr/>
            </a:lvl7pPr>
            <a:lvl8pPr marL="3657600" lvl="7" indent="-3175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Char char="○"/>
              <a:defRPr/>
            </a:lvl8pPr>
            <a:lvl9pPr marL="4114800" lvl="8" indent="-3175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Char char="■"/>
              <a:defRPr/>
            </a:lvl9pPr>
          </a:lstStyle>
          <a:p>
            <a:endParaRPr/>
          </a:p>
        </p:txBody>
      </p:sp>
      <p:sp>
        <p:nvSpPr>
          <p:cNvPr id="74" name="Google Shape;74;p35"/>
          <p:cNvSpPr txBox="1">
            <a:spLocks noGrp="1"/>
          </p:cNvSpPr>
          <p:nvPr>
            <p:ph type="body" idx="4"/>
          </p:nvPr>
        </p:nvSpPr>
        <p:spPr>
          <a:xfrm>
            <a:off x="5025075" y="2998576"/>
            <a:ext cx="3405300" cy="137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Char char="■"/>
              <a:defRPr/>
            </a:lvl1pPr>
            <a:lvl2pPr marL="914400" lvl="1" indent="-3175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Char char="○"/>
              <a:defRPr/>
            </a:lvl2pPr>
            <a:lvl3pPr marL="1371600" lvl="2" indent="-3175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Char char="■"/>
              <a:defRPr/>
            </a:lvl3pPr>
            <a:lvl4pPr marL="1828800" lvl="3" indent="-3175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Char char="●"/>
              <a:defRPr/>
            </a:lvl4pPr>
            <a:lvl5pPr marL="2286000" lvl="4" indent="-3175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Char char="○"/>
              <a:defRPr/>
            </a:lvl5pPr>
            <a:lvl6pPr marL="2743200" lvl="5" indent="-3175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Char char="■"/>
              <a:defRPr/>
            </a:lvl6pPr>
            <a:lvl7pPr marL="3200400" lvl="6" indent="-3175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Char char="●"/>
              <a:defRPr/>
            </a:lvl7pPr>
            <a:lvl8pPr marL="3657600" lvl="7" indent="-3175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Char char="○"/>
              <a:defRPr/>
            </a:lvl8pPr>
            <a:lvl9pPr marL="4114800" lvl="8" indent="-3175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36"/>
          <p:cNvSpPr/>
          <p:nvPr/>
        </p:nvSpPr>
        <p:spPr>
          <a:xfrm>
            <a:off x="50" y="4911898"/>
            <a:ext cx="9143700" cy="2316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7" name="Google Shape;77;p36"/>
          <p:cNvSpPr txBox="1">
            <a:spLocks noGrp="1"/>
          </p:cNvSpPr>
          <p:nvPr>
            <p:ph type="title"/>
          </p:nvPr>
        </p:nvSpPr>
        <p:spPr>
          <a:xfrm>
            <a:off x="713213" y="1644425"/>
            <a:ext cx="3710400" cy="10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36"/>
          <p:cNvSpPr txBox="1">
            <a:spLocks noGrp="1"/>
          </p:cNvSpPr>
          <p:nvPr>
            <p:ph type="subTitle" idx="1"/>
          </p:nvPr>
        </p:nvSpPr>
        <p:spPr>
          <a:xfrm>
            <a:off x="713163" y="3168775"/>
            <a:ext cx="3710400" cy="10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36"/>
          <p:cNvSpPr txBox="1">
            <a:spLocks noGrp="1"/>
          </p:cNvSpPr>
          <p:nvPr>
            <p:ph type="subTitle" idx="2"/>
          </p:nvPr>
        </p:nvSpPr>
        <p:spPr>
          <a:xfrm>
            <a:off x="4720438" y="3168796"/>
            <a:ext cx="3710400" cy="10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36"/>
          <p:cNvSpPr txBox="1">
            <a:spLocks noGrp="1"/>
          </p:cNvSpPr>
          <p:nvPr>
            <p:ph type="title" idx="3"/>
          </p:nvPr>
        </p:nvSpPr>
        <p:spPr>
          <a:xfrm>
            <a:off x="4720438" y="1644425"/>
            <a:ext cx="3710400" cy="10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four columns">
  <p:cSld name="CUSTOM_5"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37"/>
          <p:cNvSpPr txBox="1">
            <a:spLocks noGrp="1"/>
          </p:cNvSpPr>
          <p:nvPr>
            <p:ph type="title"/>
          </p:nvPr>
        </p:nvSpPr>
        <p:spPr>
          <a:xfrm>
            <a:off x="713225" y="539500"/>
            <a:ext cx="7717500" cy="61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Space Mono"/>
              <a:buNone/>
              <a:defRPr sz="3000" b="1">
                <a:solidFill>
                  <a:schemeClr val="dk1"/>
                </a:solidFill>
                <a:latin typeface="Space Mono"/>
                <a:ea typeface="Space Mono"/>
                <a:cs typeface="Space Mono"/>
                <a:sym typeface="Space Mono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83" name="Google Shape;83;p37"/>
          <p:cNvSpPr txBox="1">
            <a:spLocks noGrp="1"/>
          </p:cNvSpPr>
          <p:nvPr>
            <p:ph type="subTitle" idx="1"/>
          </p:nvPr>
        </p:nvSpPr>
        <p:spPr>
          <a:xfrm>
            <a:off x="713621" y="1980950"/>
            <a:ext cx="4063200" cy="37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4" name="Google Shape;84;p37"/>
          <p:cNvSpPr txBox="1">
            <a:spLocks noGrp="1"/>
          </p:cNvSpPr>
          <p:nvPr>
            <p:ph type="subTitle" idx="2"/>
          </p:nvPr>
        </p:nvSpPr>
        <p:spPr>
          <a:xfrm>
            <a:off x="713621" y="2730325"/>
            <a:ext cx="4063200" cy="37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5" name="Google Shape;85;p37"/>
          <p:cNvSpPr txBox="1">
            <a:spLocks noGrp="1"/>
          </p:cNvSpPr>
          <p:nvPr>
            <p:ph type="subTitle" idx="3"/>
          </p:nvPr>
        </p:nvSpPr>
        <p:spPr>
          <a:xfrm>
            <a:off x="713621" y="3479700"/>
            <a:ext cx="4063200" cy="37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6" name="Google Shape;86;p37"/>
          <p:cNvSpPr txBox="1">
            <a:spLocks noGrp="1"/>
          </p:cNvSpPr>
          <p:nvPr>
            <p:ph type="subTitle" idx="4"/>
          </p:nvPr>
        </p:nvSpPr>
        <p:spPr>
          <a:xfrm>
            <a:off x="703401" y="4229075"/>
            <a:ext cx="4063200" cy="37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7" name="Google Shape;87;p37"/>
          <p:cNvSpPr txBox="1">
            <a:spLocks noGrp="1"/>
          </p:cNvSpPr>
          <p:nvPr>
            <p:ph type="subTitle" idx="5"/>
          </p:nvPr>
        </p:nvSpPr>
        <p:spPr>
          <a:xfrm>
            <a:off x="713621" y="1684400"/>
            <a:ext cx="4063200" cy="37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>
                <a:latin typeface="Space Mono"/>
                <a:ea typeface="Space Mono"/>
                <a:cs typeface="Space Mono"/>
                <a:sym typeface="Space Mono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 b="1">
                <a:latin typeface="Space Mono"/>
                <a:ea typeface="Space Mono"/>
                <a:cs typeface="Space Mono"/>
                <a:sym typeface="Space Mono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 b="1">
                <a:latin typeface="Space Mono"/>
                <a:ea typeface="Space Mono"/>
                <a:cs typeface="Space Mono"/>
                <a:sym typeface="Space Mono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 b="1">
                <a:latin typeface="Space Mono"/>
                <a:ea typeface="Space Mono"/>
                <a:cs typeface="Space Mono"/>
                <a:sym typeface="Space Mono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 b="1">
                <a:latin typeface="Space Mono"/>
                <a:ea typeface="Space Mono"/>
                <a:cs typeface="Space Mono"/>
                <a:sym typeface="Space Mono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 b="1">
                <a:latin typeface="Space Mono"/>
                <a:ea typeface="Space Mono"/>
                <a:cs typeface="Space Mono"/>
                <a:sym typeface="Space Mono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 b="1">
                <a:latin typeface="Space Mono"/>
                <a:ea typeface="Space Mono"/>
                <a:cs typeface="Space Mono"/>
                <a:sym typeface="Space Mono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 b="1">
                <a:latin typeface="Space Mono"/>
                <a:ea typeface="Space Mono"/>
                <a:cs typeface="Space Mono"/>
                <a:sym typeface="Space Mono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 b="1">
                <a:latin typeface="Space Mono"/>
                <a:ea typeface="Space Mono"/>
                <a:cs typeface="Space Mono"/>
                <a:sym typeface="Space Mono"/>
              </a:defRPr>
            </a:lvl9pPr>
          </a:lstStyle>
          <a:p>
            <a:endParaRPr/>
          </a:p>
        </p:txBody>
      </p:sp>
      <p:sp>
        <p:nvSpPr>
          <p:cNvPr id="88" name="Google Shape;88;p37"/>
          <p:cNvSpPr txBox="1">
            <a:spLocks noGrp="1"/>
          </p:cNvSpPr>
          <p:nvPr>
            <p:ph type="subTitle" idx="6"/>
          </p:nvPr>
        </p:nvSpPr>
        <p:spPr>
          <a:xfrm>
            <a:off x="713621" y="2433603"/>
            <a:ext cx="4063200" cy="37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>
                <a:latin typeface="Space Mono"/>
                <a:ea typeface="Space Mono"/>
                <a:cs typeface="Space Mono"/>
                <a:sym typeface="Space Mono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 b="1">
                <a:latin typeface="Space Mono"/>
                <a:ea typeface="Space Mono"/>
                <a:cs typeface="Space Mono"/>
                <a:sym typeface="Space Mono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 b="1">
                <a:latin typeface="Space Mono"/>
                <a:ea typeface="Space Mono"/>
                <a:cs typeface="Space Mono"/>
                <a:sym typeface="Space Mono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 b="1">
                <a:latin typeface="Space Mono"/>
                <a:ea typeface="Space Mono"/>
                <a:cs typeface="Space Mono"/>
                <a:sym typeface="Space Mono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 b="1">
                <a:latin typeface="Space Mono"/>
                <a:ea typeface="Space Mono"/>
                <a:cs typeface="Space Mono"/>
                <a:sym typeface="Space Mono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 b="1">
                <a:latin typeface="Space Mono"/>
                <a:ea typeface="Space Mono"/>
                <a:cs typeface="Space Mono"/>
                <a:sym typeface="Space Mono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 b="1">
                <a:latin typeface="Space Mono"/>
                <a:ea typeface="Space Mono"/>
                <a:cs typeface="Space Mono"/>
                <a:sym typeface="Space Mono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 b="1">
                <a:latin typeface="Space Mono"/>
                <a:ea typeface="Space Mono"/>
                <a:cs typeface="Space Mono"/>
                <a:sym typeface="Space Mono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 b="1">
                <a:latin typeface="Space Mono"/>
                <a:ea typeface="Space Mono"/>
                <a:cs typeface="Space Mono"/>
                <a:sym typeface="Space Mono"/>
              </a:defRPr>
            </a:lvl9pPr>
          </a:lstStyle>
          <a:p>
            <a:endParaRPr/>
          </a:p>
        </p:txBody>
      </p:sp>
      <p:sp>
        <p:nvSpPr>
          <p:cNvPr id="89" name="Google Shape;89;p37"/>
          <p:cNvSpPr txBox="1">
            <a:spLocks noGrp="1"/>
          </p:cNvSpPr>
          <p:nvPr>
            <p:ph type="subTitle" idx="7"/>
          </p:nvPr>
        </p:nvSpPr>
        <p:spPr>
          <a:xfrm>
            <a:off x="713621" y="3182806"/>
            <a:ext cx="4063200" cy="37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>
                <a:latin typeface="Space Mono"/>
                <a:ea typeface="Space Mono"/>
                <a:cs typeface="Space Mono"/>
                <a:sym typeface="Space Mono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 b="1">
                <a:latin typeface="Space Mono"/>
                <a:ea typeface="Space Mono"/>
                <a:cs typeface="Space Mono"/>
                <a:sym typeface="Space Mono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 b="1">
                <a:latin typeface="Space Mono"/>
                <a:ea typeface="Space Mono"/>
                <a:cs typeface="Space Mono"/>
                <a:sym typeface="Space Mono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 b="1">
                <a:latin typeface="Space Mono"/>
                <a:ea typeface="Space Mono"/>
                <a:cs typeface="Space Mono"/>
                <a:sym typeface="Space Mono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 b="1">
                <a:latin typeface="Space Mono"/>
                <a:ea typeface="Space Mono"/>
                <a:cs typeface="Space Mono"/>
                <a:sym typeface="Space Mono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 b="1">
                <a:latin typeface="Space Mono"/>
                <a:ea typeface="Space Mono"/>
                <a:cs typeface="Space Mono"/>
                <a:sym typeface="Space Mono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 b="1">
                <a:latin typeface="Space Mono"/>
                <a:ea typeface="Space Mono"/>
                <a:cs typeface="Space Mono"/>
                <a:sym typeface="Space Mono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 b="1">
                <a:latin typeface="Space Mono"/>
                <a:ea typeface="Space Mono"/>
                <a:cs typeface="Space Mono"/>
                <a:sym typeface="Space Mono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 b="1">
                <a:latin typeface="Space Mono"/>
                <a:ea typeface="Space Mono"/>
                <a:cs typeface="Space Mono"/>
                <a:sym typeface="Space Mono"/>
              </a:defRPr>
            </a:lvl9pPr>
          </a:lstStyle>
          <a:p>
            <a:endParaRPr/>
          </a:p>
        </p:txBody>
      </p:sp>
      <p:sp>
        <p:nvSpPr>
          <p:cNvPr id="90" name="Google Shape;90;p37"/>
          <p:cNvSpPr txBox="1">
            <a:spLocks noGrp="1"/>
          </p:cNvSpPr>
          <p:nvPr>
            <p:ph type="subTitle" idx="8"/>
          </p:nvPr>
        </p:nvSpPr>
        <p:spPr>
          <a:xfrm>
            <a:off x="703401" y="3932009"/>
            <a:ext cx="4063200" cy="37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>
                <a:latin typeface="Space Mono"/>
                <a:ea typeface="Space Mono"/>
                <a:cs typeface="Space Mono"/>
                <a:sym typeface="Space Mono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 b="1">
                <a:latin typeface="Space Mono"/>
                <a:ea typeface="Space Mono"/>
                <a:cs typeface="Space Mono"/>
                <a:sym typeface="Space Mono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 b="1">
                <a:latin typeface="Space Mono"/>
                <a:ea typeface="Space Mono"/>
                <a:cs typeface="Space Mono"/>
                <a:sym typeface="Space Mono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 b="1">
                <a:latin typeface="Space Mono"/>
                <a:ea typeface="Space Mono"/>
                <a:cs typeface="Space Mono"/>
                <a:sym typeface="Space Mono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 b="1">
                <a:latin typeface="Space Mono"/>
                <a:ea typeface="Space Mono"/>
                <a:cs typeface="Space Mono"/>
                <a:sym typeface="Space Mono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 b="1">
                <a:latin typeface="Space Mono"/>
                <a:ea typeface="Space Mono"/>
                <a:cs typeface="Space Mono"/>
                <a:sym typeface="Space Mono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 b="1">
                <a:latin typeface="Space Mono"/>
                <a:ea typeface="Space Mono"/>
                <a:cs typeface="Space Mono"/>
                <a:sym typeface="Space Mono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 b="1">
                <a:latin typeface="Space Mono"/>
                <a:ea typeface="Space Mono"/>
                <a:cs typeface="Space Mono"/>
                <a:sym typeface="Space Mono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 b="1">
                <a:latin typeface="Space Mono"/>
                <a:ea typeface="Space Mono"/>
                <a:cs typeface="Space Mono"/>
                <a:sym typeface="Space Mono"/>
              </a:defRPr>
            </a:lvl9pPr>
          </a:lstStyle>
          <a:p>
            <a:endParaRPr/>
          </a:p>
        </p:txBody>
      </p:sp>
      <p:sp>
        <p:nvSpPr>
          <p:cNvPr id="91" name="Google Shape;91;p37"/>
          <p:cNvSpPr/>
          <p:nvPr/>
        </p:nvSpPr>
        <p:spPr>
          <a:xfrm>
            <a:off x="50" y="4911898"/>
            <a:ext cx="9143700" cy="2316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noFill/>
        <a:effectLst/>
      </p:bgPr>
    </p:bg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4">
  <p:cSld name="CUSTOM_13"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39"/>
          <p:cNvSpPr txBox="1">
            <a:spLocks noGrp="1"/>
          </p:cNvSpPr>
          <p:nvPr>
            <p:ph type="body" idx="1"/>
          </p:nvPr>
        </p:nvSpPr>
        <p:spPr>
          <a:xfrm>
            <a:off x="713225" y="1152400"/>
            <a:ext cx="4688400" cy="205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Prompt"/>
              <a:buChar char="●"/>
              <a:defRPr/>
            </a:lvl1pPr>
            <a:lvl2pPr marL="914400" lvl="1" indent="-3175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Prompt"/>
              <a:buChar char="○"/>
              <a:defRPr/>
            </a:lvl2pPr>
            <a:lvl3pPr marL="1371600" lvl="2" indent="-3175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Prompt"/>
              <a:buChar char="■"/>
              <a:defRPr/>
            </a:lvl3pPr>
            <a:lvl4pPr marL="1828800" lvl="3" indent="-3175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Prompt"/>
              <a:buChar char="●"/>
              <a:defRPr/>
            </a:lvl4pPr>
            <a:lvl5pPr marL="2286000" lvl="4" indent="-3175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Prompt"/>
              <a:buChar char="○"/>
              <a:defRPr/>
            </a:lvl5pPr>
            <a:lvl6pPr marL="2743200" lvl="5" indent="-3175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Prompt"/>
              <a:buChar char="■"/>
              <a:defRPr/>
            </a:lvl6pPr>
            <a:lvl7pPr marL="3200400" lvl="6" indent="-3175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Prompt"/>
              <a:buChar char="●"/>
              <a:defRPr/>
            </a:lvl7pPr>
            <a:lvl8pPr marL="3657600" lvl="7" indent="-3175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Prompt"/>
              <a:buChar char="○"/>
              <a:defRPr/>
            </a:lvl8pPr>
            <a:lvl9pPr marL="4114800" lvl="8" indent="-3175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Prompt"/>
              <a:buChar char="■"/>
              <a:defRPr/>
            </a:lvl9pPr>
          </a:lstStyle>
          <a:p>
            <a:endParaRPr/>
          </a:p>
        </p:txBody>
      </p:sp>
      <p:sp>
        <p:nvSpPr>
          <p:cNvPr id="95" name="Google Shape;95;p39"/>
          <p:cNvSpPr/>
          <p:nvPr/>
        </p:nvSpPr>
        <p:spPr>
          <a:xfrm>
            <a:off x="150" y="4911898"/>
            <a:ext cx="9143700" cy="2316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6" name="Google Shape;96;p39"/>
          <p:cNvSpPr txBox="1">
            <a:spLocks noGrp="1"/>
          </p:cNvSpPr>
          <p:nvPr>
            <p:ph type="title"/>
          </p:nvPr>
        </p:nvSpPr>
        <p:spPr>
          <a:xfrm>
            <a:off x="713225" y="539500"/>
            <a:ext cx="7717500" cy="61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CUSTOM_11"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8" name="Google Shape;98;p40"/>
          <p:cNvGrpSpPr/>
          <p:nvPr/>
        </p:nvGrpSpPr>
        <p:grpSpPr>
          <a:xfrm>
            <a:off x="150" y="1"/>
            <a:ext cx="9143700" cy="5143497"/>
            <a:chOff x="150" y="1"/>
            <a:chExt cx="9143700" cy="5143497"/>
          </a:xfrm>
        </p:grpSpPr>
        <p:grpSp>
          <p:nvGrpSpPr>
            <p:cNvPr id="99" name="Google Shape;99;p40"/>
            <p:cNvGrpSpPr/>
            <p:nvPr/>
          </p:nvGrpSpPr>
          <p:grpSpPr>
            <a:xfrm rot="10800000" flipH="1">
              <a:off x="150" y="3072601"/>
              <a:ext cx="9143700" cy="2070897"/>
              <a:chOff x="50" y="1"/>
              <a:chExt cx="9143700" cy="2070897"/>
            </a:xfrm>
          </p:grpSpPr>
          <p:sp>
            <p:nvSpPr>
              <p:cNvPr id="100" name="Google Shape;100;p40"/>
              <p:cNvSpPr/>
              <p:nvPr/>
            </p:nvSpPr>
            <p:spPr>
              <a:xfrm>
                <a:off x="50" y="1839298"/>
                <a:ext cx="9143700" cy="231600"/>
              </a:xfrm>
              <a:prstGeom prst="rect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1" name="Google Shape;101;p40"/>
              <p:cNvSpPr/>
              <p:nvPr/>
            </p:nvSpPr>
            <p:spPr>
              <a:xfrm>
                <a:off x="50" y="1"/>
                <a:ext cx="9143700" cy="534900"/>
              </a:xfrm>
              <a:prstGeom prst="rect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2" name="Google Shape;102;p40"/>
              <p:cNvSpPr/>
              <p:nvPr/>
            </p:nvSpPr>
            <p:spPr>
              <a:xfrm>
                <a:off x="50" y="1455298"/>
                <a:ext cx="9143700" cy="231600"/>
              </a:xfrm>
              <a:prstGeom prst="rect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3" name="Google Shape;103;p40"/>
              <p:cNvSpPr/>
              <p:nvPr/>
            </p:nvSpPr>
            <p:spPr>
              <a:xfrm>
                <a:off x="50" y="1071298"/>
                <a:ext cx="9143700" cy="231600"/>
              </a:xfrm>
              <a:prstGeom prst="rect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4" name="Google Shape;104;p40"/>
              <p:cNvSpPr/>
              <p:nvPr/>
            </p:nvSpPr>
            <p:spPr>
              <a:xfrm>
                <a:off x="50" y="687298"/>
                <a:ext cx="9143700" cy="231600"/>
              </a:xfrm>
              <a:prstGeom prst="rect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105" name="Google Shape;105;p40"/>
            <p:cNvSpPr/>
            <p:nvPr/>
          </p:nvSpPr>
          <p:spPr>
            <a:xfrm rot="10800000" flipH="1">
              <a:off x="150" y="1"/>
              <a:ext cx="9143700" cy="2316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CUSTOM_12"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7" name="Google Shape;107;p41"/>
          <p:cNvGrpSpPr/>
          <p:nvPr/>
        </p:nvGrpSpPr>
        <p:grpSpPr>
          <a:xfrm>
            <a:off x="50" y="1"/>
            <a:ext cx="9143800" cy="5143497"/>
            <a:chOff x="50" y="1"/>
            <a:chExt cx="9143800" cy="5143497"/>
          </a:xfrm>
        </p:grpSpPr>
        <p:sp>
          <p:nvSpPr>
            <p:cNvPr id="108" name="Google Shape;108;p41"/>
            <p:cNvSpPr/>
            <p:nvPr/>
          </p:nvSpPr>
          <p:spPr>
            <a:xfrm>
              <a:off x="150" y="1839298"/>
              <a:ext cx="9143700" cy="2316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9" name="Google Shape;109;p41"/>
            <p:cNvSpPr/>
            <p:nvPr/>
          </p:nvSpPr>
          <p:spPr>
            <a:xfrm>
              <a:off x="150" y="1"/>
              <a:ext cx="9143700" cy="5349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0" name="Google Shape;110;p41"/>
            <p:cNvSpPr/>
            <p:nvPr/>
          </p:nvSpPr>
          <p:spPr>
            <a:xfrm>
              <a:off x="150" y="1455298"/>
              <a:ext cx="9143700" cy="2316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1" name="Google Shape;111;p41"/>
            <p:cNvSpPr/>
            <p:nvPr/>
          </p:nvSpPr>
          <p:spPr>
            <a:xfrm>
              <a:off x="150" y="1071298"/>
              <a:ext cx="9143700" cy="2316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2" name="Google Shape;112;p41"/>
            <p:cNvSpPr/>
            <p:nvPr/>
          </p:nvSpPr>
          <p:spPr>
            <a:xfrm>
              <a:off x="150" y="687298"/>
              <a:ext cx="9143700" cy="2316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3" name="Google Shape;113;p41"/>
            <p:cNvSpPr/>
            <p:nvPr/>
          </p:nvSpPr>
          <p:spPr>
            <a:xfrm>
              <a:off x="50" y="4911898"/>
              <a:ext cx="9143700" cy="2316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27"/>
          <p:cNvSpPr txBox="1">
            <a:spLocks noGrp="1"/>
          </p:cNvSpPr>
          <p:nvPr>
            <p:ph type="title"/>
          </p:nvPr>
        </p:nvSpPr>
        <p:spPr>
          <a:xfrm>
            <a:off x="713225" y="1788375"/>
            <a:ext cx="3849000" cy="1038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27"/>
          <p:cNvSpPr txBox="1">
            <a:spLocks noGrp="1"/>
          </p:cNvSpPr>
          <p:nvPr>
            <p:ph type="body" idx="1"/>
          </p:nvPr>
        </p:nvSpPr>
        <p:spPr>
          <a:xfrm>
            <a:off x="713225" y="3016875"/>
            <a:ext cx="3849000" cy="70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914400" lvl="1" indent="-3175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28"/>
          <p:cNvSpPr/>
          <p:nvPr/>
        </p:nvSpPr>
        <p:spPr>
          <a:xfrm rot="10800000">
            <a:off x="200" y="4439973"/>
            <a:ext cx="9143700" cy="272700"/>
          </a:xfrm>
          <a:prstGeom prst="rect">
            <a:avLst/>
          </a:pr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" name="Google Shape;23;p28"/>
          <p:cNvSpPr/>
          <p:nvPr/>
        </p:nvSpPr>
        <p:spPr>
          <a:xfrm rot="10800000">
            <a:off x="200" y="4870798"/>
            <a:ext cx="9143700" cy="272700"/>
          </a:xfrm>
          <a:prstGeom prst="rect">
            <a:avLst/>
          </a:pr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" name="Google Shape;24;p28"/>
          <p:cNvSpPr/>
          <p:nvPr/>
        </p:nvSpPr>
        <p:spPr>
          <a:xfrm rot="10800000">
            <a:off x="200" y="-2"/>
            <a:ext cx="9143700" cy="272700"/>
          </a:xfrm>
          <a:prstGeom prst="rect">
            <a:avLst/>
          </a:pr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" name="Google Shape;25;p28"/>
          <p:cNvSpPr txBox="1">
            <a:spLocks noGrp="1"/>
          </p:cNvSpPr>
          <p:nvPr>
            <p:ph type="title"/>
          </p:nvPr>
        </p:nvSpPr>
        <p:spPr>
          <a:xfrm>
            <a:off x="1815525" y="1303375"/>
            <a:ext cx="5513100" cy="244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0"/>
              <a:buNone/>
              <a:defRPr sz="8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0"/>
              <a:buNone/>
              <a:defRPr sz="90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0"/>
              <a:buNone/>
              <a:defRPr sz="90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0"/>
              <a:buNone/>
              <a:defRPr sz="90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0"/>
              <a:buNone/>
              <a:defRPr sz="90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0"/>
              <a:buNone/>
              <a:defRPr sz="90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0"/>
              <a:buNone/>
              <a:defRPr sz="90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0"/>
              <a:buNone/>
              <a:defRPr sz="90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0"/>
              <a:buNone/>
              <a:defRPr sz="90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1">
  <p:cSld name="CUSTOM_9"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29"/>
          <p:cNvSpPr txBox="1">
            <a:spLocks noGrp="1"/>
          </p:cNvSpPr>
          <p:nvPr>
            <p:ph type="title"/>
          </p:nvPr>
        </p:nvSpPr>
        <p:spPr>
          <a:xfrm>
            <a:off x="713225" y="539500"/>
            <a:ext cx="7717500" cy="61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29"/>
          <p:cNvSpPr/>
          <p:nvPr/>
        </p:nvSpPr>
        <p:spPr>
          <a:xfrm>
            <a:off x="50" y="4911898"/>
            <a:ext cx="9143700" cy="2316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Google Shape;30;p30"/>
          <p:cNvGrpSpPr/>
          <p:nvPr/>
        </p:nvGrpSpPr>
        <p:grpSpPr>
          <a:xfrm>
            <a:off x="50" y="-2"/>
            <a:ext cx="9143700" cy="5143500"/>
            <a:chOff x="50" y="-2"/>
            <a:chExt cx="9143700" cy="5143500"/>
          </a:xfrm>
        </p:grpSpPr>
        <p:sp>
          <p:nvSpPr>
            <p:cNvPr id="31" name="Google Shape;31;p30"/>
            <p:cNvSpPr/>
            <p:nvPr/>
          </p:nvSpPr>
          <p:spPr>
            <a:xfrm>
              <a:off x="50" y="4911898"/>
              <a:ext cx="9143700" cy="2316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" name="Google Shape;32;p30"/>
            <p:cNvSpPr/>
            <p:nvPr/>
          </p:nvSpPr>
          <p:spPr>
            <a:xfrm>
              <a:off x="50" y="-2"/>
              <a:ext cx="9143700" cy="2316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33" name="Google Shape;33;p30"/>
          <p:cNvSpPr txBox="1">
            <a:spLocks noGrp="1"/>
          </p:cNvSpPr>
          <p:nvPr>
            <p:ph type="title"/>
          </p:nvPr>
        </p:nvSpPr>
        <p:spPr>
          <a:xfrm>
            <a:off x="713225" y="539500"/>
            <a:ext cx="7717500" cy="61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30"/>
          <p:cNvSpPr txBox="1">
            <a:spLocks noGrp="1"/>
          </p:cNvSpPr>
          <p:nvPr>
            <p:ph type="body" idx="1"/>
          </p:nvPr>
        </p:nvSpPr>
        <p:spPr>
          <a:xfrm>
            <a:off x="713225" y="1716225"/>
            <a:ext cx="4319700" cy="224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Prompt"/>
              <a:buChar char="■"/>
              <a:defRPr/>
            </a:lvl1pPr>
            <a:lvl2pPr marL="914400" lvl="1" indent="-3175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Prompt"/>
              <a:buChar char="○"/>
              <a:defRPr/>
            </a:lvl2pPr>
            <a:lvl3pPr marL="1371600" lvl="2" indent="-3175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Prompt"/>
              <a:buChar char="■"/>
              <a:defRPr/>
            </a:lvl3pPr>
            <a:lvl4pPr marL="1828800" lvl="3" indent="-3175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Prompt"/>
              <a:buChar char="●"/>
              <a:defRPr/>
            </a:lvl4pPr>
            <a:lvl5pPr marL="2286000" lvl="4" indent="-3175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Prompt"/>
              <a:buChar char="○"/>
              <a:defRPr/>
            </a:lvl5pPr>
            <a:lvl6pPr marL="2743200" lvl="5" indent="-3175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Prompt"/>
              <a:buChar char="■"/>
              <a:defRPr/>
            </a:lvl6pPr>
            <a:lvl7pPr marL="3200400" lvl="6" indent="-3175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Prompt"/>
              <a:buChar char="●"/>
              <a:defRPr/>
            </a:lvl7pPr>
            <a:lvl8pPr marL="3657600" lvl="7" indent="-3175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Prompt"/>
              <a:buChar char="○"/>
              <a:defRPr/>
            </a:lvl8pPr>
            <a:lvl9pPr marL="4114800" lvl="8" indent="-3175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Prompt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5">
  <p:cSld name="CUSTOM_9_1_1_1_1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31"/>
          <p:cNvSpPr txBox="1">
            <a:spLocks noGrp="1"/>
          </p:cNvSpPr>
          <p:nvPr>
            <p:ph type="title"/>
          </p:nvPr>
        </p:nvSpPr>
        <p:spPr>
          <a:xfrm>
            <a:off x="713225" y="539500"/>
            <a:ext cx="7717500" cy="61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37" name="Google Shape;37;p31"/>
          <p:cNvSpPr/>
          <p:nvPr/>
        </p:nvSpPr>
        <p:spPr>
          <a:xfrm>
            <a:off x="50" y="4911898"/>
            <a:ext cx="9143700" cy="2316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CUSTOM_6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32"/>
          <p:cNvSpPr/>
          <p:nvPr/>
        </p:nvSpPr>
        <p:spPr>
          <a:xfrm>
            <a:off x="50" y="4911898"/>
            <a:ext cx="9143700" cy="2316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" name="Google Shape;40;p32"/>
          <p:cNvSpPr/>
          <p:nvPr/>
        </p:nvSpPr>
        <p:spPr>
          <a:xfrm>
            <a:off x="50" y="4146898"/>
            <a:ext cx="9143700" cy="2316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" name="Google Shape;41;p32"/>
          <p:cNvSpPr/>
          <p:nvPr/>
        </p:nvSpPr>
        <p:spPr>
          <a:xfrm>
            <a:off x="50" y="4530898"/>
            <a:ext cx="9143700" cy="2316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" name="Google Shape;42;p32"/>
          <p:cNvSpPr txBox="1">
            <a:spLocks noGrp="1"/>
          </p:cNvSpPr>
          <p:nvPr>
            <p:ph type="title"/>
          </p:nvPr>
        </p:nvSpPr>
        <p:spPr>
          <a:xfrm>
            <a:off x="2805300" y="3185150"/>
            <a:ext cx="3533400" cy="54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R="38100"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 b="1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 b="1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 b="1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 b="1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 b="1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 b="1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 b="1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3" name="Google Shape;43;p32"/>
          <p:cNvSpPr txBox="1">
            <a:spLocks noGrp="1"/>
          </p:cNvSpPr>
          <p:nvPr>
            <p:ph type="subTitle" idx="1"/>
          </p:nvPr>
        </p:nvSpPr>
        <p:spPr>
          <a:xfrm>
            <a:off x="1522800" y="1169450"/>
            <a:ext cx="6098400" cy="171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six columns">
  <p:cSld name="CUSTOM_4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33"/>
          <p:cNvSpPr/>
          <p:nvPr/>
        </p:nvSpPr>
        <p:spPr>
          <a:xfrm>
            <a:off x="50" y="4911898"/>
            <a:ext cx="9143700" cy="2316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" name="Google Shape;46;p33"/>
          <p:cNvSpPr txBox="1">
            <a:spLocks noGrp="1"/>
          </p:cNvSpPr>
          <p:nvPr>
            <p:ph type="subTitle" idx="1"/>
          </p:nvPr>
        </p:nvSpPr>
        <p:spPr>
          <a:xfrm>
            <a:off x="713211" y="4079374"/>
            <a:ext cx="3237600" cy="52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33"/>
          <p:cNvSpPr txBox="1">
            <a:spLocks noGrp="1"/>
          </p:cNvSpPr>
          <p:nvPr>
            <p:ph type="subTitle" idx="2"/>
          </p:nvPr>
        </p:nvSpPr>
        <p:spPr>
          <a:xfrm>
            <a:off x="5193040" y="1783373"/>
            <a:ext cx="3237600" cy="52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33"/>
          <p:cNvSpPr txBox="1">
            <a:spLocks noGrp="1"/>
          </p:cNvSpPr>
          <p:nvPr>
            <p:ph type="subTitle" idx="3"/>
          </p:nvPr>
        </p:nvSpPr>
        <p:spPr>
          <a:xfrm>
            <a:off x="5193232" y="1345975"/>
            <a:ext cx="3237600" cy="36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>
                <a:latin typeface="Space Mono"/>
                <a:ea typeface="Space Mono"/>
                <a:cs typeface="Space Mono"/>
                <a:sym typeface="Space Mono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 b="1">
                <a:latin typeface="Space Mono"/>
                <a:ea typeface="Space Mono"/>
                <a:cs typeface="Space Mono"/>
                <a:sym typeface="Space Mono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 b="1">
                <a:latin typeface="Space Mono"/>
                <a:ea typeface="Space Mono"/>
                <a:cs typeface="Space Mono"/>
                <a:sym typeface="Space Mono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 b="1">
                <a:latin typeface="Space Mono"/>
                <a:ea typeface="Space Mono"/>
                <a:cs typeface="Space Mono"/>
                <a:sym typeface="Space Mono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 b="1">
                <a:latin typeface="Space Mono"/>
                <a:ea typeface="Space Mono"/>
                <a:cs typeface="Space Mono"/>
                <a:sym typeface="Space Mono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 b="1">
                <a:latin typeface="Space Mono"/>
                <a:ea typeface="Space Mono"/>
                <a:cs typeface="Space Mono"/>
                <a:sym typeface="Space Mono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 b="1">
                <a:latin typeface="Space Mono"/>
                <a:ea typeface="Space Mono"/>
                <a:cs typeface="Space Mono"/>
                <a:sym typeface="Space Mono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 b="1">
                <a:latin typeface="Space Mono"/>
                <a:ea typeface="Space Mono"/>
                <a:cs typeface="Space Mono"/>
                <a:sym typeface="Space Mono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 b="1">
                <a:latin typeface="Space Mono"/>
                <a:ea typeface="Space Mono"/>
                <a:cs typeface="Space Mono"/>
                <a:sym typeface="Space Mono"/>
              </a:defRPr>
            </a:lvl9pPr>
          </a:lstStyle>
          <a:p>
            <a:endParaRPr/>
          </a:p>
        </p:txBody>
      </p:sp>
      <p:sp>
        <p:nvSpPr>
          <p:cNvPr id="49" name="Google Shape;49;p33"/>
          <p:cNvSpPr txBox="1">
            <a:spLocks noGrp="1"/>
          </p:cNvSpPr>
          <p:nvPr>
            <p:ph type="subTitle" idx="4"/>
          </p:nvPr>
        </p:nvSpPr>
        <p:spPr>
          <a:xfrm>
            <a:off x="713249" y="3641963"/>
            <a:ext cx="3237600" cy="36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>
                <a:latin typeface="Space Mono"/>
                <a:ea typeface="Space Mono"/>
                <a:cs typeface="Space Mono"/>
                <a:sym typeface="Space Mono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 b="1">
                <a:latin typeface="Space Mono"/>
                <a:ea typeface="Space Mono"/>
                <a:cs typeface="Space Mono"/>
                <a:sym typeface="Space Mono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 b="1">
                <a:latin typeface="Space Mono"/>
                <a:ea typeface="Space Mono"/>
                <a:cs typeface="Space Mono"/>
                <a:sym typeface="Space Mono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 b="1">
                <a:latin typeface="Space Mono"/>
                <a:ea typeface="Space Mono"/>
                <a:cs typeface="Space Mono"/>
                <a:sym typeface="Space Mono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 b="1">
                <a:latin typeface="Space Mono"/>
                <a:ea typeface="Space Mono"/>
                <a:cs typeface="Space Mono"/>
                <a:sym typeface="Space Mono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 b="1">
                <a:latin typeface="Space Mono"/>
                <a:ea typeface="Space Mono"/>
                <a:cs typeface="Space Mono"/>
                <a:sym typeface="Space Mono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 b="1">
                <a:latin typeface="Space Mono"/>
                <a:ea typeface="Space Mono"/>
                <a:cs typeface="Space Mono"/>
                <a:sym typeface="Space Mono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 b="1">
                <a:latin typeface="Space Mono"/>
                <a:ea typeface="Space Mono"/>
                <a:cs typeface="Space Mono"/>
                <a:sym typeface="Space Mono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 b="1">
                <a:latin typeface="Space Mono"/>
                <a:ea typeface="Space Mono"/>
                <a:cs typeface="Space Mono"/>
                <a:sym typeface="Space Mono"/>
              </a:defRPr>
            </a:lvl9pPr>
          </a:lstStyle>
          <a:p>
            <a:endParaRPr/>
          </a:p>
        </p:txBody>
      </p:sp>
      <p:sp>
        <p:nvSpPr>
          <p:cNvPr id="50" name="Google Shape;50;p33"/>
          <p:cNvSpPr txBox="1">
            <a:spLocks noGrp="1"/>
          </p:cNvSpPr>
          <p:nvPr>
            <p:ph type="subTitle" idx="5"/>
          </p:nvPr>
        </p:nvSpPr>
        <p:spPr>
          <a:xfrm>
            <a:off x="713215" y="1783367"/>
            <a:ext cx="3237600" cy="52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33"/>
          <p:cNvSpPr txBox="1">
            <a:spLocks noGrp="1"/>
          </p:cNvSpPr>
          <p:nvPr>
            <p:ph type="subTitle" idx="6"/>
          </p:nvPr>
        </p:nvSpPr>
        <p:spPr>
          <a:xfrm flipH="1">
            <a:off x="713348" y="1345975"/>
            <a:ext cx="3237600" cy="36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>
                <a:latin typeface="Space Mono"/>
                <a:ea typeface="Space Mono"/>
                <a:cs typeface="Space Mono"/>
                <a:sym typeface="Space Mono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 b="1">
                <a:latin typeface="Space Mono"/>
                <a:ea typeface="Space Mono"/>
                <a:cs typeface="Space Mono"/>
                <a:sym typeface="Space Mono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 b="1">
                <a:latin typeface="Space Mono"/>
                <a:ea typeface="Space Mono"/>
                <a:cs typeface="Space Mono"/>
                <a:sym typeface="Space Mono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 b="1">
                <a:latin typeface="Space Mono"/>
                <a:ea typeface="Space Mono"/>
                <a:cs typeface="Space Mono"/>
                <a:sym typeface="Space Mono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 b="1">
                <a:latin typeface="Space Mono"/>
                <a:ea typeface="Space Mono"/>
                <a:cs typeface="Space Mono"/>
                <a:sym typeface="Space Mono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 b="1">
                <a:latin typeface="Space Mono"/>
                <a:ea typeface="Space Mono"/>
                <a:cs typeface="Space Mono"/>
                <a:sym typeface="Space Mono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 b="1">
                <a:latin typeface="Space Mono"/>
                <a:ea typeface="Space Mono"/>
                <a:cs typeface="Space Mono"/>
                <a:sym typeface="Space Mono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 b="1">
                <a:latin typeface="Space Mono"/>
                <a:ea typeface="Space Mono"/>
                <a:cs typeface="Space Mono"/>
                <a:sym typeface="Space Mono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 b="1">
                <a:latin typeface="Space Mono"/>
                <a:ea typeface="Space Mono"/>
                <a:cs typeface="Space Mono"/>
                <a:sym typeface="Space Mono"/>
              </a:defRPr>
            </a:lvl9pPr>
          </a:lstStyle>
          <a:p>
            <a:endParaRPr/>
          </a:p>
        </p:txBody>
      </p:sp>
      <p:sp>
        <p:nvSpPr>
          <p:cNvPr id="52" name="Google Shape;52;p33"/>
          <p:cNvSpPr txBox="1">
            <a:spLocks noGrp="1"/>
          </p:cNvSpPr>
          <p:nvPr>
            <p:ph type="subTitle" idx="7"/>
          </p:nvPr>
        </p:nvSpPr>
        <p:spPr>
          <a:xfrm>
            <a:off x="5193039" y="4079374"/>
            <a:ext cx="3237600" cy="52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33"/>
          <p:cNvSpPr txBox="1">
            <a:spLocks noGrp="1"/>
          </p:cNvSpPr>
          <p:nvPr>
            <p:ph type="subTitle" idx="8"/>
          </p:nvPr>
        </p:nvSpPr>
        <p:spPr>
          <a:xfrm>
            <a:off x="5193125" y="3641980"/>
            <a:ext cx="3237600" cy="36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>
                <a:latin typeface="Space Mono"/>
                <a:ea typeface="Space Mono"/>
                <a:cs typeface="Space Mono"/>
                <a:sym typeface="Space Mono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 b="1">
                <a:latin typeface="Space Mono"/>
                <a:ea typeface="Space Mono"/>
                <a:cs typeface="Space Mono"/>
                <a:sym typeface="Space Mono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 b="1">
                <a:latin typeface="Space Mono"/>
                <a:ea typeface="Space Mono"/>
                <a:cs typeface="Space Mono"/>
                <a:sym typeface="Space Mono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 b="1">
                <a:latin typeface="Space Mono"/>
                <a:ea typeface="Space Mono"/>
                <a:cs typeface="Space Mono"/>
                <a:sym typeface="Space Mono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 b="1">
                <a:latin typeface="Space Mono"/>
                <a:ea typeface="Space Mono"/>
                <a:cs typeface="Space Mono"/>
                <a:sym typeface="Space Mono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 b="1">
                <a:latin typeface="Space Mono"/>
                <a:ea typeface="Space Mono"/>
                <a:cs typeface="Space Mono"/>
                <a:sym typeface="Space Mono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 b="1">
                <a:latin typeface="Space Mono"/>
                <a:ea typeface="Space Mono"/>
                <a:cs typeface="Space Mono"/>
                <a:sym typeface="Space Mono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 b="1">
                <a:latin typeface="Space Mono"/>
                <a:ea typeface="Space Mono"/>
                <a:cs typeface="Space Mono"/>
                <a:sym typeface="Space Mono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 b="1">
                <a:latin typeface="Space Mono"/>
                <a:ea typeface="Space Mono"/>
                <a:cs typeface="Space Mono"/>
                <a:sym typeface="Space Mono"/>
              </a:defRPr>
            </a:lvl9pPr>
          </a:lstStyle>
          <a:p>
            <a:endParaRPr/>
          </a:p>
        </p:txBody>
      </p:sp>
      <p:sp>
        <p:nvSpPr>
          <p:cNvPr id="54" name="Google Shape;54;p33"/>
          <p:cNvSpPr txBox="1">
            <a:spLocks noGrp="1"/>
          </p:cNvSpPr>
          <p:nvPr>
            <p:ph type="subTitle" idx="9"/>
          </p:nvPr>
        </p:nvSpPr>
        <p:spPr>
          <a:xfrm>
            <a:off x="713315" y="2931371"/>
            <a:ext cx="3237600" cy="52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33"/>
          <p:cNvSpPr txBox="1">
            <a:spLocks noGrp="1"/>
          </p:cNvSpPr>
          <p:nvPr>
            <p:ph type="subTitle" idx="13"/>
          </p:nvPr>
        </p:nvSpPr>
        <p:spPr>
          <a:xfrm>
            <a:off x="713225" y="2494002"/>
            <a:ext cx="3237600" cy="36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>
                <a:latin typeface="Space Mono"/>
                <a:ea typeface="Space Mono"/>
                <a:cs typeface="Space Mono"/>
                <a:sym typeface="Space Mono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 b="1">
                <a:latin typeface="Space Mono"/>
                <a:ea typeface="Space Mono"/>
                <a:cs typeface="Space Mono"/>
                <a:sym typeface="Space Mono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 b="1">
                <a:latin typeface="Space Mono"/>
                <a:ea typeface="Space Mono"/>
                <a:cs typeface="Space Mono"/>
                <a:sym typeface="Space Mono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 b="1">
                <a:latin typeface="Space Mono"/>
                <a:ea typeface="Space Mono"/>
                <a:cs typeface="Space Mono"/>
                <a:sym typeface="Space Mono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 b="1">
                <a:latin typeface="Space Mono"/>
                <a:ea typeface="Space Mono"/>
                <a:cs typeface="Space Mono"/>
                <a:sym typeface="Space Mono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 b="1">
                <a:latin typeface="Space Mono"/>
                <a:ea typeface="Space Mono"/>
                <a:cs typeface="Space Mono"/>
                <a:sym typeface="Space Mono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 b="1">
                <a:latin typeface="Space Mono"/>
                <a:ea typeface="Space Mono"/>
                <a:cs typeface="Space Mono"/>
                <a:sym typeface="Space Mono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 b="1">
                <a:latin typeface="Space Mono"/>
                <a:ea typeface="Space Mono"/>
                <a:cs typeface="Space Mono"/>
                <a:sym typeface="Space Mono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 b="1">
                <a:latin typeface="Space Mono"/>
                <a:ea typeface="Space Mono"/>
                <a:cs typeface="Space Mono"/>
                <a:sym typeface="Space Mono"/>
              </a:defRPr>
            </a:lvl9pPr>
          </a:lstStyle>
          <a:p>
            <a:endParaRPr/>
          </a:p>
        </p:txBody>
      </p:sp>
      <p:sp>
        <p:nvSpPr>
          <p:cNvPr id="56" name="Google Shape;56;p33"/>
          <p:cNvSpPr txBox="1">
            <a:spLocks noGrp="1"/>
          </p:cNvSpPr>
          <p:nvPr>
            <p:ph type="subTitle" idx="14"/>
          </p:nvPr>
        </p:nvSpPr>
        <p:spPr>
          <a:xfrm>
            <a:off x="5193140" y="2931399"/>
            <a:ext cx="3237600" cy="52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33"/>
          <p:cNvSpPr txBox="1">
            <a:spLocks noGrp="1"/>
          </p:cNvSpPr>
          <p:nvPr>
            <p:ph type="subTitle" idx="15"/>
          </p:nvPr>
        </p:nvSpPr>
        <p:spPr>
          <a:xfrm>
            <a:off x="5193075" y="2494008"/>
            <a:ext cx="3237600" cy="36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>
                <a:latin typeface="Space Mono"/>
                <a:ea typeface="Space Mono"/>
                <a:cs typeface="Space Mono"/>
                <a:sym typeface="Space Mono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 b="1">
                <a:latin typeface="Space Mono"/>
                <a:ea typeface="Space Mono"/>
                <a:cs typeface="Space Mono"/>
                <a:sym typeface="Space Mono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 b="1">
                <a:latin typeface="Space Mono"/>
                <a:ea typeface="Space Mono"/>
                <a:cs typeface="Space Mono"/>
                <a:sym typeface="Space Mono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 b="1">
                <a:latin typeface="Space Mono"/>
                <a:ea typeface="Space Mono"/>
                <a:cs typeface="Space Mono"/>
                <a:sym typeface="Space Mono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 b="1">
                <a:latin typeface="Space Mono"/>
                <a:ea typeface="Space Mono"/>
                <a:cs typeface="Space Mono"/>
                <a:sym typeface="Space Mono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 b="1">
                <a:latin typeface="Space Mono"/>
                <a:ea typeface="Space Mono"/>
                <a:cs typeface="Space Mono"/>
                <a:sym typeface="Space Mono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 b="1">
                <a:latin typeface="Space Mono"/>
                <a:ea typeface="Space Mono"/>
                <a:cs typeface="Space Mono"/>
                <a:sym typeface="Space Mono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 b="1">
                <a:latin typeface="Space Mono"/>
                <a:ea typeface="Space Mono"/>
                <a:cs typeface="Space Mono"/>
                <a:sym typeface="Space Mono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Space Mono"/>
              <a:buNone/>
              <a:defRPr sz="2000" b="1">
                <a:latin typeface="Space Mono"/>
                <a:ea typeface="Space Mono"/>
                <a:cs typeface="Space Mono"/>
                <a:sym typeface="Space Mono"/>
              </a:defRPr>
            </a:lvl9pPr>
          </a:lstStyle>
          <a:p>
            <a:endParaRPr/>
          </a:p>
        </p:txBody>
      </p:sp>
      <p:sp>
        <p:nvSpPr>
          <p:cNvPr id="58" name="Google Shape;58;p33"/>
          <p:cNvSpPr txBox="1">
            <a:spLocks noGrp="1"/>
          </p:cNvSpPr>
          <p:nvPr>
            <p:ph type="title"/>
          </p:nvPr>
        </p:nvSpPr>
        <p:spPr>
          <a:xfrm>
            <a:off x="4572000" y="539500"/>
            <a:ext cx="3858600" cy="61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Space Mono"/>
              <a:buNone/>
              <a:defRPr sz="3000" b="1">
                <a:solidFill>
                  <a:schemeClr val="dk1"/>
                </a:solidFill>
                <a:latin typeface="Space Mono"/>
                <a:ea typeface="Space Mono"/>
                <a:cs typeface="Space Mono"/>
                <a:sym typeface="Space Mono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 4">
  <p:cSld name="CUSTOM_15"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34"/>
          <p:cNvSpPr txBox="1">
            <a:spLocks noGrp="1"/>
          </p:cNvSpPr>
          <p:nvPr>
            <p:ph type="title"/>
          </p:nvPr>
        </p:nvSpPr>
        <p:spPr>
          <a:xfrm>
            <a:off x="713225" y="539500"/>
            <a:ext cx="7717500" cy="61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Space Mono"/>
              <a:buNone/>
              <a:defRPr sz="3000" b="1">
                <a:solidFill>
                  <a:schemeClr val="dk1"/>
                </a:solidFill>
                <a:latin typeface="Space Mono"/>
                <a:ea typeface="Space Mono"/>
                <a:cs typeface="Space Mono"/>
                <a:sym typeface="Space Mono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61" name="Google Shape;61;p34"/>
          <p:cNvSpPr txBox="1">
            <a:spLocks noGrp="1"/>
          </p:cNvSpPr>
          <p:nvPr>
            <p:ph type="subTitle" idx="1"/>
          </p:nvPr>
        </p:nvSpPr>
        <p:spPr>
          <a:xfrm>
            <a:off x="713238" y="1888825"/>
            <a:ext cx="3510000" cy="207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2" name="Google Shape;62;p34"/>
          <p:cNvSpPr txBox="1">
            <a:spLocks noGrp="1"/>
          </p:cNvSpPr>
          <p:nvPr>
            <p:ph type="subTitle" idx="2"/>
          </p:nvPr>
        </p:nvSpPr>
        <p:spPr>
          <a:xfrm>
            <a:off x="4920763" y="1888804"/>
            <a:ext cx="3510000" cy="207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grpSp>
        <p:nvGrpSpPr>
          <p:cNvPr id="63" name="Google Shape;63;p34"/>
          <p:cNvGrpSpPr/>
          <p:nvPr/>
        </p:nvGrpSpPr>
        <p:grpSpPr>
          <a:xfrm>
            <a:off x="50" y="4704548"/>
            <a:ext cx="9144025" cy="438950"/>
            <a:chOff x="50" y="4704548"/>
            <a:chExt cx="9144025" cy="438950"/>
          </a:xfrm>
        </p:grpSpPr>
        <p:sp>
          <p:nvSpPr>
            <p:cNvPr id="64" name="Google Shape;64;p34"/>
            <p:cNvSpPr/>
            <p:nvPr/>
          </p:nvSpPr>
          <p:spPr>
            <a:xfrm>
              <a:off x="50" y="4911898"/>
              <a:ext cx="9143700" cy="2316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5" name="Google Shape;65;p34"/>
            <p:cNvSpPr/>
            <p:nvPr/>
          </p:nvSpPr>
          <p:spPr>
            <a:xfrm flipH="1">
              <a:off x="375" y="4704548"/>
              <a:ext cx="9143700" cy="549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25"/>
          <p:cNvSpPr txBox="1">
            <a:spLocks noGrp="1"/>
          </p:cNvSpPr>
          <p:nvPr>
            <p:ph type="title"/>
          </p:nvPr>
        </p:nvSpPr>
        <p:spPr>
          <a:xfrm>
            <a:off x="713225" y="539500"/>
            <a:ext cx="7717500" cy="61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Space Mono"/>
              <a:buNone/>
              <a:defRPr sz="3000" b="1" i="0" u="none" strike="noStrike" cap="none">
                <a:solidFill>
                  <a:schemeClr val="dk1"/>
                </a:solidFill>
                <a:latin typeface="Space Mono"/>
                <a:ea typeface="Space Mono"/>
                <a:cs typeface="Space Mono"/>
                <a:sym typeface="Space Mono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  <a:defRPr sz="3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  <a:defRPr sz="3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  <a:defRPr sz="3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  <a:defRPr sz="3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  <a:defRPr sz="3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  <a:defRPr sz="3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  <a:defRPr sz="3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  <a:defRPr sz="3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p25"/>
          <p:cNvSpPr txBox="1">
            <a:spLocks noGrp="1"/>
          </p:cNvSpPr>
          <p:nvPr>
            <p:ph type="body" idx="1"/>
          </p:nvPr>
        </p:nvSpPr>
        <p:spPr>
          <a:xfrm>
            <a:off x="713225" y="1152475"/>
            <a:ext cx="77175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 Condensed"/>
              <a:buChar char="●"/>
              <a:defRPr sz="14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 Condensed"/>
              <a:buChar char="○"/>
              <a:defRPr sz="14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 Condensed"/>
              <a:buChar char="■"/>
              <a:defRPr sz="14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 Condensed"/>
              <a:buChar char="●"/>
              <a:defRPr sz="14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 Condensed"/>
              <a:buChar char="○"/>
              <a:defRPr sz="14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 Condensed"/>
              <a:buChar char="■"/>
              <a:defRPr sz="14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 Condensed"/>
              <a:buChar char="●"/>
              <a:defRPr sz="14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 Condensed"/>
              <a:buChar char="○"/>
              <a:defRPr sz="14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 Condensed"/>
              <a:buChar char="■"/>
              <a:defRPr sz="14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9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0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8" name="Google Shape;118;p1"/>
          <p:cNvCxnSpPr/>
          <p:nvPr/>
        </p:nvCxnSpPr>
        <p:spPr>
          <a:xfrm>
            <a:off x="0" y="3664800"/>
            <a:ext cx="9183000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19" name="Google Shape;119;p1"/>
          <p:cNvSpPr txBox="1">
            <a:spLocks noGrp="1"/>
          </p:cNvSpPr>
          <p:nvPr>
            <p:ph type="ctrTitle"/>
          </p:nvPr>
        </p:nvSpPr>
        <p:spPr>
          <a:xfrm>
            <a:off x="713250" y="2150177"/>
            <a:ext cx="7717500" cy="13788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en-GB" sz="5400" dirty="0"/>
              <a:t>VISITOR</a:t>
            </a:r>
            <a:endParaRPr dirty="0"/>
          </a:p>
        </p:txBody>
      </p:sp>
      <p:sp>
        <p:nvSpPr>
          <p:cNvPr id="120" name="Google Shape;120;p1"/>
          <p:cNvSpPr/>
          <p:nvPr/>
        </p:nvSpPr>
        <p:spPr>
          <a:xfrm flipH="1">
            <a:off x="0" y="3791407"/>
            <a:ext cx="9144000" cy="882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TextovéPole 3">
            <a:extLst>
              <a:ext uri="{FF2B5EF4-FFF2-40B4-BE49-F238E27FC236}">
                <a16:creationId xmlns:a16="http://schemas.microsoft.com/office/drawing/2014/main" id="{EA37C922-1C18-ADAF-2A64-18B6477C8544}"/>
              </a:ext>
            </a:extLst>
          </p:cNvPr>
          <p:cNvSpPr txBox="1"/>
          <p:nvPr/>
        </p:nvSpPr>
        <p:spPr>
          <a:xfrm>
            <a:off x="6131725" y="4147457"/>
            <a:ext cx="229902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800" dirty="0"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Michael Ševčík</a:t>
            </a:r>
          </a:p>
        </p:txBody>
      </p:sp>
      <p:sp>
        <p:nvSpPr>
          <p:cNvPr id="5" name="TextovéPole 4">
            <a:extLst>
              <a:ext uri="{FF2B5EF4-FFF2-40B4-BE49-F238E27FC236}">
                <a16:creationId xmlns:a16="http://schemas.microsoft.com/office/drawing/2014/main" id="{527C5B72-9183-BB3C-0990-95AEC04C9971}"/>
              </a:ext>
            </a:extLst>
          </p:cNvPr>
          <p:cNvSpPr txBox="1"/>
          <p:nvPr/>
        </p:nvSpPr>
        <p:spPr>
          <a:xfrm>
            <a:off x="713250" y="4147457"/>
            <a:ext cx="178286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800" dirty="0"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24. 4. 2025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9"/>
          <p:cNvSpPr txBox="1">
            <a:spLocks noGrp="1"/>
          </p:cNvSpPr>
          <p:nvPr>
            <p:ph type="title"/>
          </p:nvPr>
        </p:nvSpPr>
        <p:spPr>
          <a:xfrm>
            <a:off x="-1251306" y="403769"/>
            <a:ext cx="7717500" cy="61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-GB" dirty="0"/>
              <a:t>DOUBLE DISPATCH</a:t>
            </a:r>
            <a:endParaRPr dirty="0"/>
          </a:p>
        </p:txBody>
      </p:sp>
      <p:grpSp>
        <p:nvGrpSpPr>
          <p:cNvPr id="192" name="Google Shape;192;p9"/>
          <p:cNvGrpSpPr/>
          <p:nvPr/>
        </p:nvGrpSpPr>
        <p:grpSpPr>
          <a:xfrm>
            <a:off x="372652" y="542964"/>
            <a:ext cx="340573" cy="339271"/>
            <a:chOff x="2085450" y="842250"/>
            <a:chExt cx="483700" cy="481850"/>
          </a:xfrm>
        </p:grpSpPr>
        <p:sp>
          <p:nvSpPr>
            <p:cNvPr id="193" name="Google Shape;193;p9"/>
            <p:cNvSpPr/>
            <p:nvPr/>
          </p:nvSpPr>
          <p:spPr>
            <a:xfrm>
              <a:off x="2085525" y="926925"/>
              <a:ext cx="483625" cy="397175"/>
            </a:xfrm>
            <a:custGeom>
              <a:avLst/>
              <a:gdLst/>
              <a:ahLst/>
              <a:cxnLst/>
              <a:rect l="l" t="t" r="r" b="b"/>
              <a:pathLst>
                <a:path w="19345" h="15887" extrusionOk="0">
                  <a:moveTo>
                    <a:pt x="1693" y="1"/>
                  </a:moveTo>
                  <a:cubicBezTo>
                    <a:pt x="756" y="1"/>
                    <a:pt x="0" y="760"/>
                    <a:pt x="0" y="1696"/>
                  </a:cubicBezTo>
                  <a:cubicBezTo>
                    <a:pt x="0" y="2630"/>
                    <a:pt x="756" y="3389"/>
                    <a:pt x="1693" y="3389"/>
                  </a:cubicBezTo>
                  <a:lnTo>
                    <a:pt x="3990" y="3389"/>
                  </a:lnTo>
                  <a:cubicBezTo>
                    <a:pt x="4924" y="3389"/>
                    <a:pt x="5683" y="4147"/>
                    <a:pt x="5683" y="5084"/>
                  </a:cubicBezTo>
                  <a:lnTo>
                    <a:pt x="5683" y="8547"/>
                  </a:lnTo>
                  <a:cubicBezTo>
                    <a:pt x="5683" y="11347"/>
                    <a:pt x="7962" y="13627"/>
                    <a:pt x="10766" y="13627"/>
                  </a:cubicBezTo>
                  <a:lnTo>
                    <a:pt x="13626" y="13627"/>
                  </a:lnTo>
                  <a:lnTo>
                    <a:pt x="13626" y="15322"/>
                  </a:lnTo>
                  <a:cubicBezTo>
                    <a:pt x="13626" y="15656"/>
                    <a:pt x="13901" y="15887"/>
                    <a:pt x="14194" y="15887"/>
                  </a:cubicBezTo>
                  <a:cubicBezTo>
                    <a:pt x="14308" y="15887"/>
                    <a:pt x="14425" y="15852"/>
                    <a:pt x="14530" y="15774"/>
                  </a:cubicBezTo>
                  <a:lnTo>
                    <a:pt x="19046" y="12386"/>
                  </a:lnTo>
                  <a:cubicBezTo>
                    <a:pt x="19345" y="12160"/>
                    <a:pt x="19345" y="11706"/>
                    <a:pt x="19046" y="11483"/>
                  </a:cubicBezTo>
                  <a:lnTo>
                    <a:pt x="14530" y="8095"/>
                  </a:lnTo>
                  <a:cubicBezTo>
                    <a:pt x="14424" y="8016"/>
                    <a:pt x="14307" y="7981"/>
                    <a:pt x="14192" y="7981"/>
                  </a:cubicBezTo>
                  <a:cubicBezTo>
                    <a:pt x="13899" y="7981"/>
                    <a:pt x="13626" y="8212"/>
                    <a:pt x="13626" y="8547"/>
                  </a:cubicBezTo>
                  <a:lnTo>
                    <a:pt x="13626" y="10239"/>
                  </a:lnTo>
                  <a:lnTo>
                    <a:pt x="10766" y="10239"/>
                  </a:lnTo>
                  <a:cubicBezTo>
                    <a:pt x="9829" y="10239"/>
                    <a:pt x="9070" y="9480"/>
                    <a:pt x="9070" y="8547"/>
                  </a:cubicBezTo>
                  <a:lnTo>
                    <a:pt x="9070" y="5084"/>
                  </a:lnTo>
                  <a:cubicBezTo>
                    <a:pt x="9070" y="2280"/>
                    <a:pt x="6791" y="1"/>
                    <a:pt x="399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435D74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4" name="Google Shape;194;p9"/>
            <p:cNvSpPr/>
            <p:nvPr/>
          </p:nvSpPr>
          <p:spPr>
            <a:xfrm>
              <a:off x="2085450" y="1151875"/>
              <a:ext cx="143650" cy="87575"/>
            </a:xfrm>
            <a:custGeom>
              <a:avLst/>
              <a:gdLst/>
              <a:ahLst/>
              <a:cxnLst/>
              <a:rect l="l" t="t" r="r" b="b"/>
              <a:pathLst>
                <a:path w="5746" h="3503" extrusionOk="0">
                  <a:moveTo>
                    <a:pt x="4577" y="1"/>
                  </a:moveTo>
                  <a:cubicBezTo>
                    <a:pt x="4391" y="73"/>
                    <a:pt x="4192" y="112"/>
                    <a:pt x="3990" y="115"/>
                  </a:cubicBezTo>
                  <a:lnTo>
                    <a:pt x="1693" y="115"/>
                  </a:lnTo>
                  <a:cubicBezTo>
                    <a:pt x="759" y="115"/>
                    <a:pt x="0" y="871"/>
                    <a:pt x="0" y="1807"/>
                  </a:cubicBezTo>
                  <a:cubicBezTo>
                    <a:pt x="0" y="2744"/>
                    <a:pt x="759" y="3503"/>
                    <a:pt x="1693" y="3503"/>
                  </a:cubicBezTo>
                  <a:lnTo>
                    <a:pt x="1696" y="3500"/>
                  </a:lnTo>
                  <a:lnTo>
                    <a:pt x="3993" y="3500"/>
                  </a:lnTo>
                  <a:cubicBezTo>
                    <a:pt x="4589" y="3500"/>
                    <a:pt x="5183" y="3391"/>
                    <a:pt x="5746" y="3186"/>
                  </a:cubicBezTo>
                  <a:cubicBezTo>
                    <a:pt x="5065" y="2253"/>
                    <a:pt x="4662" y="1151"/>
                    <a:pt x="457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435D74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5" name="Google Shape;195;p9"/>
            <p:cNvSpPr/>
            <p:nvPr/>
          </p:nvSpPr>
          <p:spPr>
            <a:xfrm>
              <a:off x="2274775" y="842250"/>
              <a:ext cx="294375" cy="197650"/>
            </a:xfrm>
            <a:custGeom>
              <a:avLst/>
              <a:gdLst/>
              <a:ahLst/>
              <a:cxnLst/>
              <a:rect l="l" t="t" r="r" b="b"/>
              <a:pathLst>
                <a:path w="11775" h="7906" extrusionOk="0">
                  <a:moveTo>
                    <a:pt x="6622" y="0"/>
                  </a:moveTo>
                  <a:cubicBezTo>
                    <a:pt x="6329" y="0"/>
                    <a:pt x="6056" y="231"/>
                    <a:pt x="6056" y="566"/>
                  </a:cubicBezTo>
                  <a:lnTo>
                    <a:pt x="6056" y="2259"/>
                  </a:lnTo>
                  <a:lnTo>
                    <a:pt x="3196" y="2259"/>
                  </a:lnTo>
                  <a:cubicBezTo>
                    <a:pt x="2030" y="2265"/>
                    <a:pt x="904" y="2668"/>
                    <a:pt x="1" y="3406"/>
                  </a:cubicBezTo>
                  <a:cubicBezTo>
                    <a:pt x="940" y="4068"/>
                    <a:pt x="1675" y="4978"/>
                    <a:pt x="2130" y="6032"/>
                  </a:cubicBezTo>
                  <a:cubicBezTo>
                    <a:pt x="2431" y="5785"/>
                    <a:pt x="2804" y="5649"/>
                    <a:pt x="3196" y="5646"/>
                  </a:cubicBezTo>
                  <a:lnTo>
                    <a:pt x="6056" y="5646"/>
                  </a:lnTo>
                  <a:lnTo>
                    <a:pt x="6056" y="7342"/>
                  </a:lnTo>
                  <a:cubicBezTo>
                    <a:pt x="6056" y="7679"/>
                    <a:pt x="6334" y="7906"/>
                    <a:pt x="6625" y="7906"/>
                  </a:cubicBezTo>
                  <a:cubicBezTo>
                    <a:pt x="6740" y="7906"/>
                    <a:pt x="6857" y="7871"/>
                    <a:pt x="6960" y="7793"/>
                  </a:cubicBezTo>
                  <a:lnTo>
                    <a:pt x="11476" y="4406"/>
                  </a:lnTo>
                  <a:cubicBezTo>
                    <a:pt x="11775" y="4180"/>
                    <a:pt x="11775" y="3725"/>
                    <a:pt x="11476" y="3502"/>
                  </a:cubicBezTo>
                  <a:lnTo>
                    <a:pt x="6960" y="115"/>
                  </a:lnTo>
                  <a:cubicBezTo>
                    <a:pt x="6854" y="36"/>
                    <a:pt x="6737" y="0"/>
                    <a:pt x="662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435D74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96" name="Google Shape;196;p9"/>
          <p:cNvSpPr txBox="1"/>
          <p:nvPr/>
        </p:nvSpPr>
        <p:spPr>
          <a:xfrm>
            <a:off x="371474" y="992981"/>
            <a:ext cx="3964781" cy="6462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•"/>
            </a:pPr>
            <a:r>
              <a:rPr lang="en-GB" sz="1800" b="0" i="0" u="none" strike="noStrike" cap="none" dirty="0" err="1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zavolaná</a:t>
            </a:r>
            <a:r>
              <a:rPr lang="en-GB" sz="1800" b="0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800" b="0" i="0" u="none" strike="noStrike" cap="none" dirty="0" err="1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metoda</a:t>
            </a:r>
            <a:r>
              <a:rPr lang="en-GB" sz="1800" b="0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je </a:t>
            </a:r>
            <a:r>
              <a:rPr lang="en-GB" sz="1800" b="0" i="0" u="none" strike="noStrike" cap="none" dirty="0" err="1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vybrána</a:t>
            </a:r>
            <a:r>
              <a:rPr lang="en-GB" sz="1800" b="0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800" b="0" i="0" u="none" strike="noStrike" cap="none" dirty="0" err="1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na</a:t>
            </a:r>
            <a:r>
              <a:rPr lang="en-GB" sz="1800" b="0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800" b="0" i="0" u="none" strike="noStrike" cap="none" dirty="0" err="1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základě</a:t>
            </a:r>
            <a:r>
              <a:rPr lang="en-GB" sz="1800" b="0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 </a:t>
            </a:r>
            <a:r>
              <a:rPr lang="en-GB" sz="1800" b="1" i="0" u="none" strike="noStrike" cap="none" dirty="0" err="1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dvou</a:t>
            </a:r>
            <a:r>
              <a:rPr lang="en-GB" sz="1800" b="0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800" b="0" i="0" u="none" strike="noStrike" cap="none" dirty="0" err="1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typů</a:t>
            </a:r>
            <a:endParaRPr sz="1800" b="0" i="0" u="none" strike="noStrike" cap="none" dirty="0">
              <a:solidFill>
                <a:srgbClr val="000000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sp>
        <p:nvSpPr>
          <p:cNvPr id="197" name="Google Shape;197;p9"/>
          <p:cNvSpPr txBox="1"/>
          <p:nvPr/>
        </p:nvSpPr>
        <p:spPr>
          <a:xfrm>
            <a:off x="601306" y="1892795"/>
            <a:ext cx="7717500" cy="61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Space Mono"/>
              <a:buNone/>
            </a:pPr>
            <a:r>
              <a:rPr lang="en-GB" sz="2400" b="1" i="0" u="none" strike="noStrike" cap="none">
                <a:solidFill>
                  <a:schemeClr val="dk1"/>
                </a:solidFill>
                <a:latin typeface="Space Mono"/>
                <a:ea typeface="Space Mono"/>
                <a:cs typeface="Space Mono"/>
                <a:sym typeface="Space Mono"/>
              </a:rPr>
              <a:t>PŘÍKLAD V C++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8" name="Google Shape;198;p9"/>
          <p:cNvSpPr txBox="1"/>
          <p:nvPr/>
        </p:nvSpPr>
        <p:spPr>
          <a:xfrm>
            <a:off x="601189" y="2422337"/>
            <a:ext cx="3569215" cy="1570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lang="en-GB" sz="1800" b="1" i="0" u="none" strike="noStrike" cap="none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std::visit </a:t>
            </a:r>
            <a:r>
              <a:rPr lang="en-GB" sz="1800" b="0" i="0" u="none" strike="noStrike" cap="none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je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způsob</a:t>
            </a:r>
            <a:r>
              <a:rPr lang="en-GB" sz="1800" b="0" i="0" u="none" strike="noStrike" cap="none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, jak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zkoumat</a:t>
            </a:r>
            <a:r>
              <a:rPr lang="en-GB" sz="1800" b="0" i="0" u="none" strike="noStrike" cap="none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alternativy</a:t>
            </a:r>
            <a:r>
              <a:rPr lang="en-GB" sz="1800" b="0" i="0" u="none" strike="noStrike" cap="none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dané</a:t>
            </a:r>
            <a:r>
              <a:rPr lang="en-GB" sz="1800" b="0" i="0" u="none" strike="noStrike" cap="none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 </a:t>
            </a:r>
            <a:r>
              <a:rPr lang="en-GB" sz="1800" b="1" i="0" u="none" strike="noStrike" cap="none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std:</a:t>
            </a:r>
            <a:r>
              <a:rPr lang="en-US" sz="1800" b="1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:</a:t>
            </a:r>
            <a:r>
              <a:rPr lang="en-GB" sz="1800" b="1" i="0" u="none" strike="noStrike" cap="none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variant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lang="en-GB" sz="1800" b="0" i="0" u="none" strike="noStrike" cap="none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std::visit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potřebuje</a:t>
            </a:r>
            <a:r>
              <a:rPr lang="en-GB" sz="1800" b="0" i="0" u="none" strike="noStrike" cap="none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, aby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každá</a:t>
            </a:r>
            <a:r>
              <a:rPr lang="en-GB" sz="1800" b="0" i="0" u="none" strike="noStrike" cap="none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kombinace</a:t>
            </a:r>
            <a:r>
              <a:rPr lang="en-GB" sz="1800" b="0" i="0" u="none" strike="noStrike" cap="none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datov</a:t>
            </a:r>
            <a:r>
              <a:rPr lang="cs-CZ" sz="1800" b="0" i="0" u="none" strike="noStrike" cap="none" dirty="0" err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ých</a:t>
            </a:r>
            <a:r>
              <a:rPr lang="cs-CZ" sz="1800" b="0" i="0" u="none" strike="noStrike" cap="none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typů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byl</a:t>
            </a:r>
            <a:r>
              <a:rPr lang="cs-CZ" sz="1800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a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podporován</a:t>
            </a:r>
            <a:r>
              <a:rPr lang="cs-CZ" sz="1800" b="0" i="0" u="none" strike="noStrike" cap="none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a</a:t>
            </a:r>
            <a:r>
              <a:rPr lang="en-GB" sz="1800" b="0" i="0" u="none" strike="noStrike" cap="none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visitorem</a:t>
            </a:r>
            <a:r>
              <a:rPr lang="en-GB" sz="1800" b="0" i="0" u="none" strike="noStrike" cap="none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předávaným</a:t>
            </a:r>
            <a:r>
              <a:rPr lang="en-GB" sz="1800" b="0" i="0" u="none" strike="noStrike" cap="none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do std::visit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9" name="Google Shape;199;p9"/>
          <p:cNvSpPr txBox="1"/>
          <p:nvPr/>
        </p:nvSpPr>
        <p:spPr>
          <a:xfrm>
            <a:off x="4460056" y="3994828"/>
            <a:ext cx="2814320" cy="646290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 dirty="0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rPr>
              <a:t>Output: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>
              <a:buSzPts val="1200"/>
            </a:pPr>
            <a:r>
              <a:rPr lang="en-GB" sz="1200" dirty="0">
                <a:latin typeface="Consolas"/>
                <a:ea typeface="Consolas"/>
                <a:cs typeface="Consolas"/>
                <a:sym typeface="Consolas"/>
              </a:rPr>
              <a:t>B + A</a:t>
            </a:r>
          </a:p>
          <a:p>
            <a:pPr lvl="0">
              <a:buSzPts val="1200"/>
            </a:pPr>
            <a:r>
              <a:rPr lang="en-GB" sz="1200" dirty="0">
                <a:latin typeface="Consolas"/>
                <a:ea typeface="Consolas"/>
                <a:cs typeface="Consolas"/>
                <a:sym typeface="Consolas"/>
              </a:rPr>
              <a:t>A + G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0" name="Google Shape;200;p9"/>
          <p:cNvSpPr txBox="1"/>
          <p:nvPr/>
        </p:nvSpPr>
        <p:spPr>
          <a:xfrm>
            <a:off x="4460056" y="537272"/>
            <a:ext cx="4572000" cy="3323946"/>
          </a:xfrm>
          <a:prstGeom prst="rect">
            <a:avLst/>
          </a:prstGeom>
          <a:solidFill>
            <a:schemeClr val="accent2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>
              <a:lnSpc>
                <a:spcPts val="1425"/>
              </a:lnSpc>
              <a:buNone/>
            </a:pPr>
            <a:r>
              <a:rPr lang="cs-CZ" sz="1000" dirty="0" err="1">
                <a:solidFill>
                  <a:srgbClr val="0000FF"/>
                </a:solidFill>
                <a:latin typeface="Consolas" panose="020B0609020204030204" pitchFamily="49" charset="0"/>
              </a:rPr>
              <a:t>struct</a:t>
            </a:r>
            <a:r>
              <a:rPr lang="cs-CZ" sz="1000" dirty="0">
                <a:latin typeface="Consolas" panose="020B0609020204030204" pitchFamily="49" charset="0"/>
              </a:rPr>
              <a:t> </a:t>
            </a:r>
            <a:r>
              <a:rPr lang="cs-CZ" sz="1000" dirty="0">
                <a:solidFill>
                  <a:srgbClr val="267F99"/>
                </a:solidFill>
                <a:latin typeface="Consolas" panose="020B0609020204030204" pitchFamily="49" charset="0"/>
              </a:rPr>
              <a:t>Apple</a:t>
            </a:r>
            <a:r>
              <a:rPr lang="cs-CZ" sz="1000" dirty="0">
                <a:latin typeface="Consolas" panose="020B0609020204030204" pitchFamily="49" charset="0"/>
              </a:rPr>
              <a:t> {}; </a:t>
            </a:r>
            <a:r>
              <a:rPr lang="cs-CZ" sz="1000" dirty="0" err="1">
                <a:solidFill>
                  <a:srgbClr val="0000FF"/>
                </a:solidFill>
                <a:latin typeface="Consolas" panose="020B0609020204030204" pitchFamily="49" charset="0"/>
              </a:rPr>
              <a:t>struct</a:t>
            </a:r>
            <a:r>
              <a:rPr lang="cs-CZ" sz="1000" dirty="0">
                <a:latin typeface="Consolas" panose="020B0609020204030204" pitchFamily="49" charset="0"/>
              </a:rPr>
              <a:t> </a:t>
            </a:r>
            <a:r>
              <a:rPr lang="cs-CZ" sz="1000" dirty="0" err="1">
                <a:solidFill>
                  <a:srgbClr val="267F99"/>
                </a:solidFill>
                <a:latin typeface="Consolas" panose="020B0609020204030204" pitchFamily="49" charset="0"/>
              </a:rPr>
              <a:t>Banana</a:t>
            </a:r>
            <a:r>
              <a:rPr lang="cs-CZ" sz="1000" dirty="0">
                <a:latin typeface="Consolas" panose="020B0609020204030204" pitchFamily="49" charset="0"/>
              </a:rPr>
              <a:t> {}; </a:t>
            </a:r>
            <a:r>
              <a:rPr lang="cs-CZ" sz="1000" dirty="0" err="1">
                <a:solidFill>
                  <a:srgbClr val="0000FF"/>
                </a:solidFill>
                <a:latin typeface="Consolas" panose="020B0609020204030204" pitchFamily="49" charset="0"/>
              </a:rPr>
              <a:t>struct</a:t>
            </a:r>
            <a:r>
              <a:rPr lang="cs-CZ" sz="1000" dirty="0">
                <a:latin typeface="Consolas" panose="020B0609020204030204" pitchFamily="49" charset="0"/>
              </a:rPr>
              <a:t> </a:t>
            </a:r>
            <a:r>
              <a:rPr lang="cs-CZ" sz="1000" dirty="0" err="1">
                <a:solidFill>
                  <a:srgbClr val="267F99"/>
                </a:solidFill>
                <a:latin typeface="Consolas" panose="020B0609020204030204" pitchFamily="49" charset="0"/>
              </a:rPr>
              <a:t>Grapes</a:t>
            </a:r>
            <a:r>
              <a:rPr lang="cs-CZ" sz="1000" dirty="0">
                <a:latin typeface="Consolas" panose="020B0609020204030204" pitchFamily="49" charset="0"/>
              </a:rPr>
              <a:t> {};</a:t>
            </a:r>
            <a:endParaRPr lang="en-US" sz="1000" dirty="0"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  <a:buNone/>
            </a:pPr>
            <a:r>
              <a:rPr lang="cs-CZ" sz="1000" dirty="0" err="1">
                <a:solidFill>
                  <a:srgbClr val="0000FF"/>
                </a:solidFill>
                <a:latin typeface="Consolas" panose="020B0609020204030204" pitchFamily="49" charset="0"/>
              </a:rPr>
              <a:t>struct</a:t>
            </a:r>
            <a:r>
              <a:rPr lang="cs-CZ" sz="1000" dirty="0">
                <a:latin typeface="Consolas" panose="020B0609020204030204" pitchFamily="49" charset="0"/>
              </a:rPr>
              <a:t> </a:t>
            </a:r>
            <a:r>
              <a:rPr lang="cs-CZ" sz="1000" dirty="0" err="1">
                <a:solidFill>
                  <a:srgbClr val="267F99"/>
                </a:solidFill>
                <a:latin typeface="Consolas" panose="020B0609020204030204" pitchFamily="49" charset="0"/>
              </a:rPr>
              <a:t>FruitCombiner</a:t>
            </a:r>
            <a:r>
              <a:rPr lang="cs-CZ" sz="1000" dirty="0">
                <a:latin typeface="Consolas" panose="020B0609020204030204" pitchFamily="49" charset="0"/>
              </a:rPr>
              <a:t> {</a:t>
            </a:r>
          </a:p>
          <a:p>
            <a:pPr>
              <a:lnSpc>
                <a:spcPts val="1425"/>
              </a:lnSpc>
              <a:buNone/>
            </a:pPr>
            <a:r>
              <a:rPr lang="cs-CZ" sz="1000" dirty="0">
                <a:latin typeface="Consolas" panose="020B0609020204030204" pitchFamily="49" charset="0"/>
              </a:rPr>
              <a:t>    </a:t>
            </a:r>
            <a:r>
              <a:rPr lang="cs-CZ" sz="1000" dirty="0" err="1">
                <a:solidFill>
                  <a:srgbClr val="267F99"/>
                </a:solidFill>
                <a:latin typeface="Consolas" panose="020B0609020204030204" pitchFamily="49" charset="0"/>
              </a:rPr>
              <a:t>string</a:t>
            </a:r>
            <a:r>
              <a:rPr lang="cs-CZ" sz="1000" dirty="0">
                <a:latin typeface="Consolas" panose="020B0609020204030204" pitchFamily="49" charset="0"/>
              </a:rPr>
              <a:t> </a:t>
            </a:r>
            <a:r>
              <a:rPr lang="cs-CZ" sz="1000" dirty="0" err="1">
                <a:solidFill>
                  <a:srgbClr val="AF00DB"/>
                </a:solidFill>
                <a:latin typeface="Consolas" panose="020B0609020204030204" pitchFamily="49" charset="0"/>
              </a:rPr>
              <a:t>operator</a:t>
            </a:r>
            <a:r>
              <a:rPr lang="cs-CZ" sz="1000" dirty="0">
                <a:solidFill>
                  <a:srgbClr val="AF00DB"/>
                </a:solidFill>
                <a:latin typeface="Consolas" panose="020B0609020204030204" pitchFamily="49" charset="0"/>
              </a:rPr>
              <a:t>()</a:t>
            </a:r>
            <a:r>
              <a:rPr lang="cs-CZ" sz="1000" dirty="0">
                <a:latin typeface="Consolas" panose="020B0609020204030204" pitchFamily="49" charset="0"/>
              </a:rPr>
              <a:t>(</a:t>
            </a:r>
            <a:r>
              <a:rPr lang="cs-CZ" sz="1000" dirty="0">
                <a:solidFill>
                  <a:srgbClr val="267F99"/>
                </a:solidFill>
                <a:latin typeface="Consolas" panose="020B0609020204030204" pitchFamily="49" charset="0"/>
              </a:rPr>
              <a:t>Apple</a:t>
            </a:r>
            <a:r>
              <a:rPr lang="cs-CZ" sz="1000" dirty="0">
                <a:solidFill>
                  <a:srgbClr val="0000FF"/>
                </a:solidFill>
                <a:latin typeface="Consolas" panose="020B0609020204030204" pitchFamily="49" charset="0"/>
              </a:rPr>
              <a:t>&amp;</a:t>
            </a:r>
            <a:r>
              <a:rPr lang="cs-CZ" sz="1000" dirty="0">
                <a:latin typeface="Consolas" panose="020B0609020204030204" pitchFamily="49" charset="0"/>
              </a:rPr>
              <a:t>, </a:t>
            </a:r>
            <a:r>
              <a:rPr lang="cs-CZ" sz="1000" dirty="0">
                <a:solidFill>
                  <a:srgbClr val="267F99"/>
                </a:solidFill>
                <a:latin typeface="Consolas" panose="020B0609020204030204" pitchFamily="49" charset="0"/>
              </a:rPr>
              <a:t>Apple</a:t>
            </a:r>
            <a:r>
              <a:rPr lang="cs-CZ" sz="1000" dirty="0">
                <a:solidFill>
                  <a:srgbClr val="0000FF"/>
                </a:solidFill>
                <a:latin typeface="Consolas" panose="020B0609020204030204" pitchFamily="49" charset="0"/>
              </a:rPr>
              <a:t>&amp;</a:t>
            </a:r>
            <a:r>
              <a:rPr lang="cs-CZ" sz="1000" dirty="0">
                <a:latin typeface="Consolas" panose="020B0609020204030204" pitchFamily="49" charset="0"/>
              </a:rPr>
              <a:t>) { </a:t>
            </a:r>
            <a:r>
              <a:rPr lang="cs-CZ" sz="1000" dirty="0">
                <a:solidFill>
                  <a:srgbClr val="AF00DB"/>
                </a:solidFill>
                <a:latin typeface="Consolas" panose="020B0609020204030204" pitchFamily="49" charset="0"/>
              </a:rPr>
              <a:t>return</a:t>
            </a:r>
            <a:r>
              <a:rPr lang="cs-CZ" sz="1000" dirty="0">
                <a:latin typeface="Consolas" panose="020B0609020204030204" pitchFamily="49" charset="0"/>
              </a:rPr>
              <a:t> </a:t>
            </a:r>
            <a:r>
              <a:rPr lang="cs-CZ" sz="1000" dirty="0">
                <a:solidFill>
                  <a:srgbClr val="A31515"/>
                </a:solidFill>
                <a:latin typeface="Consolas" panose="020B0609020204030204" pitchFamily="49" charset="0"/>
              </a:rPr>
              <a:t>"A + A"</a:t>
            </a:r>
            <a:r>
              <a:rPr lang="cs-CZ" sz="1000" dirty="0">
                <a:latin typeface="Consolas" panose="020B0609020204030204" pitchFamily="49" charset="0"/>
              </a:rPr>
              <a:t>; }</a:t>
            </a:r>
          </a:p>
          <a:p>
            <a:pPr>
              <a:lnSpc>
                <a:spcPts val="1425"/>
              </a:lnSpc>
              <a:buNone/>
            </a:pPr>
            <a:r>
              <a:rPr lang="cs-CZ" sz="1000" dirty="0">
                <a:latin typeface="Consolas" panose="020B0609020204030204" pitchFamily="49" charset="0"/>
              </a:rPr>
              <a:t>    </a:t>
            </a:r>
            <a:r>
              <a:rPr lang="cs-CZ" sz="1000" dirty="0" err="1">
                <a:solidFill>
                  <a:srgbClr val="267F99"/>
                </a:solidFill>
                <a:latin typeface="Consolas" panose="020B0609020204030204" pitchFamily="49" charset="0"/>
              </a:rPr>
              <a:t>string</a:t>
            </a:r>
            <a:r>
              <a:rPr lang="cs-CZ" sz="1000" dirty="0">
                <a:latin typeface="Consolas" panose="020B0609020204030204" pitchFamily="49" charset="0"/>
              </a:rPr>
              <a:t> </a:t>
            </a:r>
            <a:r>
              <a:rPr lang="cs-CZ" sz="1000" dirty="0" err="1">
                <a:solidFill>
                  <a:srgbClr val="AF00DB"/>
                </a:solidFill>
                <a:latin typeface="Consolas" panose="020B0609020204030204" pitchFamily="49" charset="0"/>
              </a:rPr>
              <a:t>operator</a:t>
            </a:r>
            <a:r>
              <a:rPr lang="cs-CZ" sz="1000" dirty="0">
                <a:solidFill>
                  <a:srgbClr val="AF00DB"/>
                </a:solidFill>
                <a:latin typeface="Consolas" panose="020B0609020204030204" pitchFamily="49" charset="0"/>
              </a:rPr>
              <a:t>()</a:t>
            </a:r>
            <a:r>
              <a:rPr lang="cs-CZ" sz="1000" dirty="0">
                <a:latin typeface="Consolas" panose="020B0609020204030204" pitchFamily="49" charset="0"/>
              </a:rPr>
              <a:t>(</a:t>
            </a:r>
            <a:r>
              <a:rPr lang="cs-CZ" sz="1000" dirty="0">
                <a:solidFill>
                  <a:srgbClr val="267F99"/>
                </a:solidFill>
                <a:latin typeface="Consolas" panose="020B0609020204030204" pitchFamily="49" charset="0"/>
              </a:rPr>
              <a:t>Apple</a:t>
            </a:r>
            <a:r>
              <a:rPr lang="cs-CZ" sz="1000" dirty="0">
                <a:solidFill>
                  <a:srgbClr val="0000FF"/>
                </a:solidFill>
                <a:latin typeface="Consolas" panose="020B0609020204030204" pitchFamily="49" charset="0"/>
              </a:rPr>
              <a:t>&amp;</a:t>
            </a:r>
            <a:r>
              <a:rPr lang="cs-CZ" sz="1000" dirty="0">
                <a:latin typeface="Consolas" panose="020B0609020204030204" pitchFamily="49" charset="0"/>
              </a:rPr>
              <a:t>, </a:t>
            </a:r>
            <a:r>
              <a:rPr lang="cs-CZ" sz="1000" dirty="0" err="1">
                <a:solidFill>
                  <a:srgbClr val="267F99"/>
                </a:solidFill>
                <a:latin typeface="Consolas" panose="020B0609020204030204" pitchFamily="49" charset="0"/>
              </a:rPr>
              <a:t>Banana</a:t>
            </a:r>
            <a:r>
              <a:rPr lang="cs-CZ" sz="1000" dirty="0">
                <a:solidFill>
                  <a:srgbClr val="0000FF"/>
                </a:solidFill>
                <a:latin typeface="Consolas" panose="020B0609020204030204" pitchFamily="49" charset="0"/>
              </a:rPr>
              <a:t>&amp;</a:t>
            </a:r>
            <a:r>
              <a:rPr lang="cs-CZ" sz="1000" dirty="0">
                <a:latin typeface="Consolas" panose="020B0609020204030204" pitchFamily="49" charset="0"/>
              </a:rPr>
              <a:t>) { </a:t>
            </a:r>
            <a:r>
              <a:rPr lang="cs-CZ" sz="1000" dirty="0">
                <a:solidFill>
                  <a:srgbClr val="AF00DB"/>
                </a:solidFill>
                <a:latin typeface="Consolas" panose="020B0609020204030204" pitchFamily="49" charset="0"/>
              </a:rPr>
              <a:t>return</a:t>
            </a:r>
            <a:r>
              <a:rPr lang="cs-CZ" sz="1000" dirty="0">
                <a:latin typeface="Consolas" panose="020B0609020204030204" pitchFamily="49" charset="0"/>
              </a:rPr>
              <a:t> </a:t>
            </a:r>
            <a:r>
              <a:rPr lang="cs-CZ" sz="1000" dirty="0">
                <a:solidFill>
                  <a:srgbClr val="A31515"/>
                </a:solidFill>
                <a:latin typeface="Consolas" panose="020B0609020204030204" pitchFamily="49" charset="0"/>
              </a:rPr>
              <a:t>"A + B"</a:t>
            </a:r>
            <a:r>
              <a:rPr lang="cs-CZ" sz="1000" dirty="0">
                <a:latin typeface="Consolas" panose="020B0609020204030204" pitchFamily="49" charset="0"/>
              </a:rPr>
              <a:t>; }</a:t>
            </a:r>
          </a:p>
          <a:p>
            <a:pPr>
              <a:lnSpc>
                <a:spcPts val="1425"/>
              </a:lnSpc>
              <a:buNone/>
            </a:pPr>
            <a:r>
              <a:rPr lang="cs-CZ" sz="1000" dirty="0">
                <a:latin typeface="Consolas" panose="020B0609020204030204" pitchFamily="49" charset="0"/>
              </a:rPr>
              <a:t>    </a:t>
            </a:r>
            <a:r>
              <a:rPr lang="cs-CZ" sz="1000" dirty="0" err="1">
                <a:solidFill>
                  <a:srgbClr val="267F99"/>
                </a:solidFill>
                <a:latin typeface="Consolas" panose="020B0609020204030204" pitchFamily="49" charset="0"/>
              </a:rPr>
              <a:t>string</a:t>
            </a:r>
            <a:r>
              <a:rPr lang="cs-CZ" sz="1000" dirty="0">
                <a:latin typeface="Consolas" panose="020B0609020204030204" pitchFamily="49" charset="0"/>
              </a:rPr>
              <a:t> </a:t>
            </a:r>
            <a:r>
              <a:rPr lang="cs-CZ" sz="1000" dirty="0" err="1">
                <a:solidFill>
                  <a:srgbClr val="AF00DB"/>
                </a:solidFill>
                <a:latin typeface="Consolas" panose="020B0609020204030204" pitchFamily="49" charset="0"/>
              </a:rPr>
              <a:t>operator</a:t>
            </a:r>
            <a:r>
              <a:rPr lang="cs-CZ" sz="1000" dirty="0">
                <a:solidFill>
                  <a:srgbClr val="AF00DB"/>
                </a:solidFill>
                <a:latin typeface="Consolas" panose="020B0609020204030204" pitchFamily="49" charset="0"/>
              </a:rPr>
              <a:t>()</a:t>
            </a:r>
            <a:r>
              <a:rPr lang="cs-CZ" sz="1000" dirty="0">
                <a:latin typeface="Consolas" panose="020B0609020204030204" pitchFamily="49" charset="0"/>
              </a:rPr>
              <a:t>(</a:t>
            </a:r>
            <a:r>
              <a:rPr lang="cs-CZ" sz="1000" dirty="0">
                <a:solidFill>
                  <a:srgbClr val="267F99"/>
                </a:solidFill>
                <a:latin typeface="Consolas" panose="020B0609020204030204" pitchFamily="49" charset="0"/>
              </a:rPr>
              <a:t>Apple</a:t>
            </a:r>
            <a:r>
              <a:rPr lang="cs-CZ" sz="1000" dirty="0">
                <a:solidFill>
                  <a:srgbClr val="0000FF"/>
                </a:solidFill>
                <a:latin typeface="Consolas" panose="020B0609020204030204" pitchFamily="49" charset="0"/>
              </a:rPr>
              <a:t>&amp;</a:t>
            </a:r>
            <a:r>
              <a:rPr lang="cs-CZ" sz="1000" dirty="0">
                <a:latin typeface="Consolas" panose="020B0609020204030204" pitchFamily="49" charset="0"/>
              </a:rPr>
              <a:t>, </a:t>
            </a:r>
            <a:r>
              <a:rPr lang="cs-CZ" sz="1000" dirty="0" err="1">
                <a:solidFill>
                  <a:srgbClr val="267F99"/>
                </a:solidFill>
                <a:latin typeface="Consolas" panose="020B0609020204030204" pitchFamily="49" charset="0"/>
              </a:rPr>
              <a:t>Grapes</a:t>
            </a:r>
            <a:r>
              <a:rPr lang="cs-CZ" sz="1000" dirty="0">
                <a:solidFill>
                  <a:srgbClr val="0000FF"/>
                </a:solidFill>
                <a:latin typeface="Consolas" panose="020B0609020204030204" pitchFamily="49" charset="0"/>
              </a:rPr>
              <a:t>&amp;</a:t>
            </a:r>
            <a:r>
              <a:rPr lang="cs-CZ" sz="1000" dirty="0">
                <a:latin typeface="Consolas" panose="020B0609020204030204" pitchFamily="49" charset="0"/>
              </a:rPr>
              <a:t>) { </a:t>
            </a:r>
            <a:r>
              <a:rPr lang="cs-CZ" sz="1000" dirty="0">
                <a:solidFill>
                  <a:srgbClr val="AF00DB"/>
                </a:solidFill>
                <a:latin typeface="Consolas" panose="020B0609020204030204" pitchFamily="49" charset="0"/>
              </a:rPr>
              <a:t>return</a:t>
            </a:r>
            <a:r>
              <a:rPr lang="cs-CZ" sz="1000" dirty="0">
                <a:latin typeface="Consolas" panose="020B0609020204030204" pitchFamily="49" charset="0"/>
              </a:rPr>
              <a:t> </a:t>
            </a:r>
            <a:r>
              <a:rPr lang="cs-CZ" sz="1000" dirty="0">
                <a:solidFill>
                  <a:srgbClr val="A31515"/>
                </a:solidFill>
                <a:latin typeface="Consolas" panose="020B0609020204030204" pitchFamily="49" charset="0"/>
              </a:rPr>
              <a:t>"A + G"</a:t>
            </a:r>
            <a:r>
              <a:rPr lang="cs-CZ" sz="1000" dirty="0">
                <a:latin typeface="Consolas" panose="020B0609020204030204" pitchFamily="49" charset="0"/>
              </a:rPr>
              <a:t>; }</a:t>
            </a:r>
            <a:br>
              <a:rPr lang="cs-CZ" sz="1000" dirty="0">
                <a:latin typeface="Consolas" panose="020B0609020204030204" pitchFamily="49" charset="0"/>
              </a:rPr>
            </a:br>
            <a:r>
              <a:rPr lang="cs-CZ" sz="1000" dirty="0">
                <a:latin typeface="Consolas" panose="020B0609020204030204" pitchFamily="49" charset="0"/>
              </a:rPr>
              <a:t>    </a:t>
            </a:r>
            <a:r>
              <a:rPr lang="cs-CZ" sz="1000" dirty="0" err="1">
                <a:solidFill>
                  <a:srgbClr val="267F99"/>
                </a:solidFill>
                <a:latin typeface="Consolas" panose="020B0609020204030204" pitchFamily="49" charset="0"/>
              </a:rPr>
              <a:t>string</a:t>
            </a:r>
            <a:r>
              <a:rPr lang="cs-CZ" sz="1000" dirty="0">
                <a:latin typeface="Consolas" panose="020B0609020204030204" pitchFamily="49" charset="0"/>
              </a:rPr>
              <a:t> </a:t>
            </a:r>
            <a:r>
              <a:rPr lang="cs-CZ" sz="1000" dirty="0" err="1">
                <a:solidFill>
                  <a:srgbClr val="AF00DB"/>
                </a:solidFill>
                <a:latin typeface="Consolas" panose="020B0609020204030204" pitchFamily="49" charset="0"/>
              </a:rPr>
              <a:t>operator</a:t>
            </a:r>
            <a:r>
              <a:rPr lang="cs-CZ" sz="1000" dirty="0">
                <a:solidFill>
                  <a:srgbClr val="AF00DB"/>
                </a:solidFill>
                <a:latin typeface="Consolas" panose="020B0609020204030204" pitchFamily="49" charset="0"/>
              </a:rPr>
              <a:t>()</a:t>
            </a:r>
            <a:r>
              <a:rPr lang="cs-CZ" sz="1000" dirty="0">
                <a:latin typeface="Consolas" panose="020B0609020204030204" pitchFamily="49" charset="0"/>
              </a:rPr>
              <a:t>(</a:t>
            </a:r>
            <a:r>
              <a:rPr lang="cs-CZ" sz="1000" dirty="0" err="1">
                <a:solidFill>
                  <a:srgbClr val="267F99"/>
                </a:solidFill>
                <a:latin typeface="Consolas" panose="020B0609020204030204" pitchFamily="49" charset="0"/>
              </a:rPr>
              <a:t>Banana</a:t>
            </a:r>
            <a:r>
              <a:rPr lang="cs-CZ" sz="1000" dirty="0">
                <a:solidFill>
                  <a:srgbClr val="0000FF"/>
                </a:solidFill>
                <a:latin typeface="Consolas" panose="020B0609020204030204" pitchFamily="49" charset="0"/>
              </a:rPr>
              <a:t>&amp;</a:t>
            </a:r>
            <a:r>
              <a:rPr lang="cs-CZ" sz="1000" dirty="0">
                <a:latin typeface="Consolas" panose="020B0609020204030204" pitchFamily="49" charset="0"/>
              </a:rPr>
              <a:t>, </a:t>
            </a:r>
            <a:r>
              <a:rPr lang="cs-CZ" sz="1000" dirty="0">
                <a:solidFill>
                  <a:srgbClr val="267F99"/>
                </a:solidFill>
                <a:latin typeface="Consolas" panose="020B0609020204030204" pitchFamily="49" charset="0"/>
              </a:rPr>
              <a:t>Apple</a:t>
            </a:r>
            <a:r>
              <a:rPr lang="cs-CZ" sz="1000" dirty="0">
                <a:solidFill>
                  <a:srgbClr val="0000FF"/>
                </a:solidFill>
                <a:latin typeface="Consolas" panose="020B0609020204030204" pitchFamily="49" charset="0"/>
              </a:rPr>
              <a:t>&amp;</a:t>
            </a:r>
            <a:r>
              <a:rPr lang="cs-CZ" sz="1000" dirty="0">
                <a:latin typeface="Consolas" panose="020B0609020204030204" pitchFamily="49" charset="0"/>
              </a:rPr>
              <a:t>) { </a:t>
            </a:r>
            <a:r>
              <a:rPr lang="cs-CZ" sz="1000" dirty="0">
                <a:solidFill>
                  <a:srgbClr val="AF00DB"/>
                </a:solidFill>
                <a:latin typeface="Consolas" panose="020B0609020204030204" pitchFamily="49" charset="0"/>
              </a:rPr>
              <a:t>return</a:t>
            </a:r>
            <a:r>
              <a:rPr lang="cs-CZ" sz="1000" dirty="0">
                <a:latin typeface="Consolas" panose="020B0609020204030204" pitchFamily="49" charset="0"/>
              </a:rPr>
              <a:t> </a:t>
            </a:r>
            <a:r>
              <a:rPr lang="cs-CZ" sz="1000" dirty="0">
                <a:solidFill>
                  <a:srgbClr val="A31515"/>
                </a:solidFill>
                <a:latin typeface="Consolas" panose="020B0609020204030204" pitchFamily="49" charset="0"/>
              </a:rPr>
              <a:t>"B + A"</a:t>
            </a:r>
            <a:r>
              <a:rPr lang="cs-CZ" sz="1000" dirty="0">
                <a:latin typeface="Consolas" panose="020B0609020204030204" pitchFamily="49" charset="0"/>
              </a:rPr>
              <a:t>; }</a:t>
            </a:r>
          </a:p>
          <a:p>
            <a:pPr>
              <a:lnSpc>
                <a:spcPts val="1425"/>
              </a:lnSpc>
              <a:buNone/>
            </a:pPr>
            <a:r>
              <a:rPr lang="cs-CZ" sz="1000" dirty="0">
                <a:solidFill>
                  <a:srgbClr val="008000"/>
                </a:solidFill>
                <a:latin typeface="Consolas" panose="020B0609020204030204" pitchFamily="49" charset="0"/>
              </a:rPr>
              <a:t>    //...</a:t>
            </a:r>
            <a:endParaRPr lang="cs-CZ" sz="1000" dirty="0"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  <a:buNone/>
            </a:pPr>
            <a:r>
              <a:rPr lang="cs-CZ" sz="1000" dirty="0">
                <a:latin typeface="Consolas" panose="020B0609020204030204" pitchFamily="49" charset="0"/>
              </a:rPr>
              <a:t>};</a:t>
            </a:r>
            <a:br>
              <a:rPr lang="cs-CZ" sz="1000" dirty="0">
                <a:latin typeface="Consolas" panose="020B0609020204030204" pitchFamily="49" charset="0"/>
              </a:rPr>
            </a:br>
            <a:r>
              <a:rPr lang="en-US" sz="1000" dirty="0">
                <a:solidFill>
                  <a:srgbClr val="0000FF"/>
                </a:solidFill>
                <a:latin typeface="Consolas" panose="020B0609020204030204" pitchFamily="49" charset="0"/>
              </a:rPr>
              <a:t>int</a:t>
            </a:r>
            <a:r>
              <a:rPr lang="cs-CZ" sz="1000" dirty="0">
                <a:latin typeface="Consolas" panose="020B0609020204030204" pitchFamily="49" charset="0"/>
              </a:rPr>
              <a:t> </a:t>
            </a:r>
            <a:r>
              <a:rPr lang="cs-CZ" sz="1000" dirty="0" err="1">
                <a:solidFill>
                  <a:srgbClr val="795E26"/>
                </a:solidFill>
                <a:latin typeface="Consolas" panose="020B0609020204030204" pitchFamily="49" charset="0"/>
              </a:rPr>
              <a:t>main</a:t>
            </a:r>
            <a:r>
              <a:rPr lang="cs-CZ" sz="1000" dirty="0">
                <a:latin typeface="Consolas" panose="020B0609020204030204" pitchFamily="49" charset="0"/>
              </a:rPr>
              <a:t>() {</a:t>
            </a:r>
          </a:p>
          <a:p>
            <a:pPr>
              <a:lnSpc>
                <a:spcPts val="1425"/>
              </a:lnSpc>
              <a:buNone/>
            </a:pPr>
            <a:r>
              <a:rPr lang="cs-CZ" sz="1000" dirty="0">
                <a:latin typeface="Consolas" panose="020B0609020204030204" pitchFamily="49" charset="0"/>
              </a:rPr>
              <a:t>    </a:t>
            </a:r>
            <a:r>
              <a:rPr lang="cs-CZ" sz="1000" dirty="0" err="1">
                <a:solidFill>
                  <a:srgbClr val="001080"/>
                </a:solidFill>
                <a:latin typeface="Consolas" panose="020B0609020204030204" pitchFamily="49" charset="0"/>
              </a:rPr>
              <a:t>vector</a:t>
            </a:r>
            <a:r>
              <a:rPr lang="cs-CZ" sz="1000" dirty="0">
                <a:latin typeface="Consolas" panose="020B0609020204030204" pitchFamily="49" charset="0"/>
              </a:rPr>
              <a:t>&lt; </a:t>
            </a:r>
            <a:r>
              <a:rPr lang="cs-CZ" sz="1000" dirty="0" err="1">
                <a:solidFill>
                  <a:srgbClr val="267F99"/>
                </a:solidFill>
                <a:latin typeface="Consolas" panose="020B0609020204030204" pitchFamily="49" charset="0"/>
              </a:rPr>
              <a:t>std</a:t>
            </a:r>
            <a:r>
              <a:rPr lang="cs-CZ" sz="1000" dirty="0">
                <a:latin typeface="Consolas" panose="020B0609020204030204" pitchFamily="49" charset="0"/>
              </a:rPr>
              <a:t>::</a:t>
            </a:r>
            <a:r>
              <a:rPr lang="cs-CZ" sz="1000" dirty="0">
                <a:solidFill>
                  <a:srgbClr val="001080"/>
                </a:solidFill>
                <a:latin typeface="Consolas" panose="020B0609020204030204" pitchFamily="49" charset="0"/>
              </a:rPr>
              <a:t>variant</a:t>
            </a:r>
            <a:r>
              <a:rPr lang="cs-CZ" sz="1000" dirty="0">
                <a:latin typeface="Consolas" panose="020B0609020204030204" pitchFamily="49" charset="0"/>
              </a:rPr>
              <a:t>&lt;</a:t>
            </a:r>
            <a:r>
              <a:rPr lang="cs-CZ" sz="1000" dirty="0">
                <a:solidFill>
                  <a:srgbClr val="001080"/>
                </a:solidFill>
                <a:latin typeface="Consolas" panose="020B0609020204030204" pitchFamily="49" charset="0"/>
              </a:rPr>
              <a:t>Apple</a:t>
            </a:r>
            <a:r>
              <a:rPr lang="cs-CZ" sz="1000" dirty="0">
                <a:latin typeface="Consolas" panose="020B0609020204030204" pitchFamily="49" charset="0"/>
              </a:rPr>
              <a:t>, </a:t>
            </a:r>
            <a:r>
              <a:rPr lang="cs-CZ" sz="1000" dirty="0" err="1">
                <a:solidFill>
                  <a:srgbClr val="001080"/>
                </a:solidFill>
                <a:latin typeface="Consolas" panose="020B0609020204030204" pitchFamily="49" charset="0"/>
              </a:rPr>
              <a:t>Banana</a:t>
            </a:r>
            <a:r>
              <a:rPr lang="cs-CZ" sz="1000" dirty="0">
                <a:latin typeface="Consolas" panose="020B0609020204030204" pitchFamily="49" charset="0"/>
              </a:rPr>
              <a:t>, </a:t>
            </a:r>
            <a:r>
              <a:rPr lang="cs-CZ" sz="1000" dirty="0" err="1">
                <a:solidFill>
                  <a:srgbClr val="001080"/>
                </a:solidFill>
                <a:latin typeface="Consolas" panose="020B0609020204030204" pitchFamily="49" charset="0"/>
              </a:rPr>
              <a:t>Grapes</a:t>
            </a:r>
            <a:r>
              <a:rPr lang="cs-CZ" sz="1000" dirty="0">
                <a:latin typeface="Consolas" panose="020B0609020204030204" pitchFamily="49" charset="0"/>
              </a:rPr>
              <a:t>&gt;&gt;</a:t>
            </a:r>
          </a:p>
          <a:p>
            <a:pPr>
              <a:lnSpc>
                <a:spcPts val="1425"/>
              </a:lnSpc>
              <a:buNone/>
            </a:pPr>
            <a:r>
              <a:rPr lang="cs-CZ" sz="1000" dirty="0">
                <a:latin typeface="Consolas" panose="020B0609020204030204" pitchFamily="49" charset="0"/>
              </a:rPr>
              <a:t>        </a:t>
            </a:r>
            <a:r>
              <a:rPr lang="cs-CZ" sz="1000" dirty="0" err="1">
                <a:solidFill>
                  <a:srgbClr val="001080"/>
                </a:solidFill>
                <a:latin typeface="Consolas" panose="020B0609020204030204" pitchFamily="49" charset="0"/>
              </a:rPr>
              <a:t>fruits</a:t>
            </a:r>
            <a:r>
              <a:rPr lang="cs-CZ" sz="1000" dirty="0">
                <a:latin typeface="Consolas" panose="020B0609020204030204" pitchFamily="49" charset="0"/>
              </a:rPr>
              <a:t> = { </a:t>
            </a:r>
            <a:r>
              <a:rPr lang="cs-CZ" sz="1000" dirty="0" err="1">
                <a:solidFill>
                  <a:srgbClr val="795E26"/>
                </a:solidFill>
                <a:latin typeface="Consolas" panose="020B0609020204030204" pitchFamily="49" charset="0"/>
              </a:rPr>
              <a:t>Banana</a:t>
            </a:r>
            <a:r>
              <a:rPr lang="cs-CZ" sz="1000" dirty="0">
                <a:latin typeface="Consolas" panose="020B0609020204030204" pitchFamily="49" charset="0"/>
              </a:rPr>
              <a:t>(), </a:t>
            </a:r>
            <a:r>
              <a:rPr lang="cs-CZ" sz="1000" dirty="0">
                <a:solidFill>
                  <a:srgbClr val="795E26"/>
                </a:solidFill>
                <a:latin typeface="Consolas" panose="020B0609020204030204" pitchFamily="49" charset="0"/>
              </a:rPr>
              <a:t>Apple</a:t>
            </a:r>
            <a:r>
              <a:rPr lang="cs-CZ" sz="1000" dirty="0">
                <a:latin typeface="Consolas" panose="020B0609020204030204" pitchFamily="49" charset="0"/>
              </a:rPr>
              <a:t>(), </a:t>
            </a:r>
            <a:r>
              <a:rPr lang="cs-CZ" sz="1000" dirty="0" err="1">
                <a:solidFill>
                  <a:srgbClr val="795E26"/>
                </a:solidFill>
                <a:latin typeface="Consolas" panose="020B0609020204030204" pitchFamily="49" charset="0"/>
              </a:rPr>
              <a:t>Grapes</a:t>
            </a:r>
            <a:r>
              <a:rPr lang="cs-CZ" sz="1000" dirty="0">
                <a:latin typeface="Consolas" panose="020B0609020204030204" pitchFamily="49" charset="0"/>
              </a:rPr>
              <a:t>() };</a:t>
            </a:r>
            <a:endParaRPr lang="en-US" sz="1000" dirty="0"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  <a:buNone/>
            </a:pPr>
            <a:endParaRPr lang="cs-CZ" sz="1000" dirty="0"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  <a:buNone/>
            </a:pPr>
            <a:r>
              <a:rPr lang="cs-CZ" sz="1000" dirty="0">
                <a:latin typeface="Consolas" panose="020B0609020204030204" pitchFamily="49" charset="0"/>
              </a:rPr>
              <a:t>    </a:t>
            </a:r>
            <a:r>
              <a:rPr lang="cs-CZ" sz="1000" dirty="0" err="1">
                <a:solidFill>
                  <a:srgbClr val="AF00DB"/>
                </a:solidFill>
                <a:latin typeface="Consolas" panose="020B0609020204030204" pitchFamily="49" charset="0"/>
              </a:rPr>
              <a:t>for</a:t>
            </a:r>
            <a:r>
              <a:rPr lang="cs-CZ" sz="1000" dirty="0">
                <a:latin typeface="Consolas" panose="020B0609020204030204" pitchFamily="49" charset="0"/>
              </a:rPr>
              <a:t> (</a:t>
            </a:r>
            <a:r>
              <a:rPr lang="cs-CZ" sz="1000" dirty="0" err="1">
                <a:solidFill>
                  <a:srgbClr val="0000FF"/>
                </a:solidFill>
                <a:latin typeface="Consolas" panose="020B0609020204030204" pitchFamily="49" charset="0"/>
              </a:rPr>
              <a:t>size_t</a:t>
            </a:r>
            <a:r>
              <a:rPr lang="cs-CZ" sz="1000" dirty="0">
                <a:latin typeface="Consolas" panose="020B0609020204030204" pitchFamily="49" charset="0"/>
              </a:rPr>
              <a:t> </a:t>
            </a:r>
            <a:r>
              <a:rPr lang="cs-CZ" sz="1000" dirty="0">
                <a:solidFill>
                  <a:srgbClr val="001080"/>
                </a:solidFill>
                <a:latin typeface="Consolas" panose="020B0609020204030204" pitchFamily="49" charset="0"/>
              </a:rPr>
              <a:t>i</a:t>
            </a:r>
            <a:r>
              <a:rPr lang="cs-CZ" sz="1000" dirty="0">
                <a:latin typeface="Consolas" panose="020B0609020204030204" pitchFamily="49" charset="0"/>
              </a:rPr>
              <a:t> = </a:t>
            </a:r>
            <a:r>
              <a:rPr lang="cs-CZ" sz="1000" dirty="0">
                <a:solidFill>
                  <a:srgbClr val="098658"/>
                </a:solidFill>
                <a:latin typeface="Consolas" panose="020B0609020204030204" pitchFamily="49" charset="0"/>
              </a:rPr>
              <a:t>0</a:t>
            </a:r>
            <a:r>
              <a:rPr lang="cs-CZ" sz="1000" dirty="0">
                <a:latin typeface="Consolas" panose="020B0609020204030204" pitchFamily="49" charset="0"/>
              </a:rPr>
              <a:t>; </a:t>
            </a:r>
            <a:r>
              <a:rPr lang="cs-CZ" sz="1000" dirty="0">
                <a:solidFill>
                  <a:srgbClr val="001080"/>
                </a:solidFill>
                <a:latin typeface="Consolas" panose="020B0609020204030204" pitchFamily="49" charset="0"/>
              </a:rPr>
              <a:t>i</a:t>
            </a:r>
            <a:r>
              <a:rPr lang="cs-CZ" sz="1000" dirty="0">
                <a:latin typeface="Consolas" panose="020B0609020204030204" pitchFamily="49" charset="0"/>
              </a:rPr>
              <a:t> &lt; </a:t>
            </a:r>
            <a:r>
              <a:rPr lang="cs-CZ" sz="1000" dirty="0" err="1">
                <a:solidFill>
                  <a:srgbClr val="001080"/>
                </a:solidFill>
                <a:latin typeface="Consolas" panose="020B0609020204030204" pitchFamily="49" charset="0"/>
              </a:rPr>
              <a:t>fruits</a:t>
            </a:r>
            <a:r>
              <a:rPr lang="cs-CZ" sz="1000" dirty="0" err="1">
                <a:latin typeface="Consolas" panose="020B0609020204030204" pitchFamily="49" charset="0"/>
              </a:rPr>
              <a:t>.</a:t>
            </a:r>
            <a:r>
              <a:rPr lang="cs-CZ" sz="1000" dirty="0" err="1">
                <a:solidFill>
                  <a:srgbClr val="795E26"/>
                </a:solidFill>
                <a:latin typeface="Consolas" panose="020B0609020204030204" pitchFamily="49" charset="0"/>
              </a:rPr>
              <a:t>size</a:t>
            </a:r>
            <a:r>
              <a:rPr lang="cs-CZ" sz="1000" dirty="0">
                <a:latin typeface="Consolas" panose="020B0609020204030204" pitchFamily="49" charset="0"/>
              </a:rPr>
              <a:t>() - </a:t>
            </a:r>
            <a:r>
              <a:rPr lang="cs-CZ" sz="1000" dirty="0">
                <a:solidFill>
                  <a:srgbClr val="098658"/>
                </a:solidFill>
                <a:latin typeface="Consolas" panose="020B0609020204030204" pitchFamily="49" charset="0"/>
              </a:rPr>
              <a:t>1</a:t>
            </a:r>
            <a:r>
              <a:rPr lang="cs-CZ" sz="1000" dirty="0">
                <a:latin typeface="Consolas" panose="020B0609020204030204" pitchFamily="49" charset="0"/>
              </a:rPr>
              <a:t>; ++</a:t>
            </a:r>
            <a:r>
              <a:rPr lang="cs-CZ" sz="1000" dirty="0">
                <a:solidFill>
                  <a:srgbClr val="001080"/>
                </a:solidFill>
                <a:latin typeface="Consolas" panose="020B0609020204030204" pitchFamily="49" charset="0"/>
              </a:rPr>
              <a:t>i</a:t>
            </a:r>
            <a:r>
              <a:rPr lang="cs-CZ" sz="1000" dirty="0">
                <a:latin typeface="Consolas" panose="020B0609020204030204" pitchFamily="49" charset="0"/>
              </a:rPr>
              <a:t>) {</a:t>
            </a:r>
          </a:p>
          <a:p>
            <a:pPr>
              <a:lnSpc>
                <a:spcPts val="1425"/>
              </a:lnSpc>
              <a:buNone/>
            </a:pPr>
            <a:r>
              <a:rPr lang="cs-CZ" sz="1000" dirty="0">
                <a:latin typeface="Consolas" panose="020B0609020204030204" pitchFamily="49" charset="0"/>
              </a:rPr>
              <a:t>        </a:t>
            </a:r>
            <a:r>
              <a:rPr lang="cs-CZ" sz="1000" dirty="0" err="1">
                <a:solidFill>
                  <a:srgbClr val="001080"/>
                </a:solidFill>
                <a:latin typeface="Consolas" panose="020B0609020204030204" pitchFamily="49" charset="0"/>
              </a:rPr>
              <a:t>cout</a:t>
            </a:r>
            <a:r>
              <a:rPr lang="cs-CZ" sz="1000" dirty="0">
                <a:latin typeface="Consolas" panose="020B0609020204030204" pitchFamily="49" charset="0"/>
              </a:rPr>
              <a:t> &lt;&lt; </a:t>
            </a:r>
            <a:r>
              <a:rPr lang="cs-CZ" sz="1000" dirty="0">
                <a:solidFill>
                  <a:srgbClr val="795E26"/>
                </a:solidFill>
                <a:latin typeface="Consolas" panose="020B0609020204030204" pitchFamily="49" charset="0"/>
              </a:rPr>
              <a:t>visit</a:t>
            </a:r>
            <a:r>
              <a:rPr lang="cs-CZ" sz="1000" dirty="0">
                <a:latin typeface="Consolas" panose="020B0609020204030204" pitchFamily="49" charset="0"/>
              </a:rPr>
              <a:t>(</a:t>
            </a:r>
          </a:p>
          <a:p>
            <a:pPr>
              <a:lnSpc>
                <a:spcPts val="1425"/>
              </a:lnSpc>
              <a:buNone/>
            </a:pPr>
            <a:r>
              <a:rPr lang="cs-CZ" sz="1000" dirty="0">
                <a:latin typeface="Consolas" panose="020B0609020204030204" pitchFamily="49" charset="0"/>
              </a:rPr>
              <a:t>            </a:t>
            </a:r>
            <a:r>
              <a:rPr lang="cs-CZ" sz="1000" dirty="0" err="1">
                <a:solidFill>
                  <a:srgbClr val="795E26"/>
                </a:solidFill>
                <a:latin typeface="Consolas" panose="020B0609020204030204" pitchFamily="49" charset="0"/>
              </a:rPr>
              <a:t>FruitCombiner</a:t>
            </a:r>
            <a:r>
              <a:rPr lang="cs-CZ" sz="1000" dirty="0">
                <a:latin typeface="Consolas" panose="020B0609020204030204" pitchFamily="49" charset="0"/>
              </a:rPr>
              <a:t>(), </a:t>
            </a:r>
            <a:r>
              <a:rPr lang="cs-CZ" sz="1000" dirty="0" err="1">
                <a:solidFill>
                  <a:srgbClr val="001080"/>
                </a:solidFill>
                <a:latin typeface="Consolas" panose="020B0609020204030204" pitchFamily="49" charset="0"/>
              </a:rPr>
              <a:t>fruits</a:t>
            </a:r>
            <a:r>
              <a:rPr lang="cs-CZ" sz="1000" dirty="0">
                <a:latin typeface="Consolas" panose="020B0609020204030204" pitchFamily="49" charset="0"/>
              </a:rPr>
              <a:t>[</a:t>
            </a:r>
            <a:r>
              <a:rPr lang="cs-CZ" sz="1000" dirty="0">
                <a:solidFill>
                  <a:srgbClr val="001080"/>
                </a:solidFill>
                <a:latin typeface="Consolas" panose="020B0609020204030204" pitchFamily="49" charset="0"/>
              </a:rPr>
              <a:t>i</a:t>
            </a:r>
            <a:r>
              <a:rPr lang="cs-CZ" sz="1000" dirty="0">
                <a:latin typeface="Consolas" panose="020B0609020204030204" pitchFamily="49" charset="0"/>
              </a:rPr>
              <a:t>], </a:t>
            </a:r>
            <a:r>
              <a:rPr lang="cs-CZ" sz="1000" dirty="0" err="1">
                <a:solidFill>
                  <a:srgbClr val="001080"/>
                </a:solidFill>
                <a:latin typeface="Consolas" panose="020B0609020204030204" pitchFamily="49" charset="0"/>
              </a:rPr>
              <a:t>fruits</a:t>
            </a:r>
            <a:r>
              <a:rPr lang="cs-CZ" sz="1000" dirty="0">
                <a:latin typeface="Consolas" panose="020B0609020204030204" pitchFamily="49" charset="0"/>
              </a:rPr>
              <a:t>[</a:t>
            </a:r>
            <a:r>
              <a:rPr lang="cs-CZ" sz="1000" dirty="0">
                <a:solidFill>
                  <a:srgbClr val="001080"/>
                </a:solidFill>
                <a:latin typeface="Consolas" panose="020B0609020204030204" pitchFamily="49" charset="0"/>
              </a:rPr>
              <a:t>i</a:t>
            </a:r>
            <a:r>
              <a:rPr lang="cs-CZ" sz="1000" dirty="0">
                <a:latin typeface="Consolas" panose="020B0609020204030204" pitchFamily="49" charset="0"/>
              </a:rPr>
              <a:t> + </a:t>
            </a:r>
            <a:r>
              <a:rPr lang="cs-CZ" sz="1000" dirty="0">
                <a:solidFill>
                  <a:srgbClr val="098658"/>
                </a:solidFill>
                <a:latin typeface="Consolas" panose="020B0609020204030204" pitchFamily="49" charset="0"/>
              </a:rPr>
              <a:t>1</a:t>
            </a:r>
            <a:r>
              <a:rPr lang="cs-CZ" sz="1000" dirty="0">
                <a:latin typeface="Consolas" panose="020B0609020204030204" pitchFamily="49" charset="0"/>
              </a:rPr>
              <a:t>]</a:t>
            </a:r>
          </a:p>
          <a:p>
            <a:pPr>
              <a:lnSpc>
                <a:spcPts val="1425"/>
              </a:lnSpc>
              <a:buNone/>
            </a:pPr>
            <a:r>
              <a:rPr lang="cs-CZ" sz="1000" dirty="0">
                <a:latin typeface="Consolas" panose="020B0609020204030204" pitchFamily="49" charset="0"/>
              </a:rPr>
              <a:t>        ) &lt;&lt; </a:t>
            </a:r>
            <a:r>
              <a:rPr lang="cs-CZ" sz="1000" dirty="0" err="1">
                <a:solidFill>
                  <a:srgbClr val="001080"/>
                </a:solidFill>
                <a:latin typeface="Consolas" panose="020B0609020204030204" pitchFamily="49" charset="0"/>
              </a:rPr>
              <a:t>endl</a:t>
            </a:r>
            <a:r>
              <a:rPr lang="cs-CZ" sz="1000" dirty="0">
                <a:latin typeface="Consolas" panose="020B0609020204030204" pitchFamily="49" charset="0"/>
              </a:rPr>
              <a:t>;</a:t>
            </a:r>
          </a:p>
          <a:p>
            <a:pPr>
              <a:lnSpc>
                <a:spcPts val="1425"/>
              </a:lnSpc>
              <a:buNone/>
            </a:pPr>
            <a:r>
              <a:rPr lang="cs-CZ" sz="1000" dirty="0">
                <a:latin typeface="Consolas" panose="020B0609020204030204" pitchFamily="49" charset="0"/>
              </a:rPr>
              <a:t>    }</a:t>
            </a:r>
          </a:p>
          <a:p>
            <a:pPr>
              <a:lnSpc>
                <a:spcPts val="1425"/>
              </a:lnSpc>
            </a:pPr>
            <a:r>
              <a:rPr lang="cs-CZ" sz="1000" dirty="0">
                <a:latin typeface="Consolas" panose="020B0609020204030204" pitchFamily="49" charset="0"/>
              </a:rPr>
              <a:t>}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10"/>
          <p:cNvSpPr txBox="1">
            <a:spLocks noGrp="1"/>
          </p:cNvSpPr>
          <p:nvPr>
            <p:ph type="title"/>
          </p:nvPr>
        </p:nvSpPr>
        <p:spPr>
          <a:xfrm>
            <a:off x="234125" y="283043"/>
            <a:ext cx="7717500" cy="61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-GB"/>
              <a:t>DOUBLE DISPATCH PRO PŘÍKLAD</a:t>
            </a:r>
            <a:endParaRPr/>
          </a:p>
        </p:txBody>
      </p:sp>
      <p:grpSp>
        <p:nvGrpSpPr>
          <p:cNvPr id="206" name="Google Shape;206;p10"/>
          <p:cNvGrpSpPr/>
          <p:nvPr/>
        </p:nvGrpSpPr>
        <p:grpSpPr>
          <a:xfrm>
            <a:off x="343608" y="422238"/>
            <a:ext cx="340573" cy="339271"/>
            <a:chOff x="2085450" y="842250"/>
            <a:chExt cx="483700" cy="481850"/>
          </a:xfrm>
        </p:grpSpPr>
        <p:sp>
          <p:nvSpPr>
            <p:cNvPr id="207" name="Google Shape;207;p10"/>
            <p:cNvSpPr/>
            <p:nvPr/>
          </p:nvSpPr>
          <p:spPr>
            <a:xfrm>
              <a:off x="2085525" y="926925"/>
              <a:ext cx="483625" cy="397175"/>
            </a:xfrm>
            <a:custGeom>
              <a:avLst/>
              <a:gdLst/>
              <a:ahLst/>
              <a:cxnLst/>
              <a:rect l="l" t="t" r="r" b="b"/>
              <a:pathLst>
                <a:path w="19345" h="15887" extrusionOk="0">
                  <a:moveTo>
                    <a:pt x="1693" y="1"/>
                  </a:moveTo>
                  <a:cubicBezTo>
                    <a:pt x="756" y="1"/>
                    <a:pt x="0" y="760"/>
                    <a:pt x="0" y="1696"/>
                  </a:cubicBezTo>
                  <a:cubicBezTo>
                    <a:pt x="0" y="2630"/>
                    <a:pt x="756" y="3389"/>
                    <a:pt x="1693" y="3389"/>
                  </a:cubicBezTo>
                  <a:lnTo>
                    <a:pt x="3990" y="3389"/>
                  </a:lnTo>
                  <a:cubicBezTo>
                    <a:pt x="4924" y="3389"/>
                    <a:pt x="5683" y="4147"/>
                    <a:pt x="5683" y="5084"/>
                  </a:cubicBezTo>
                  <a:lnTo>
                    <a:pt x="5683" y="8547"/>
                  </a:lnTo>
                  <a:cubicBezTo>
                    <a:pt x="5683" y="11347"/>
                    <a:pt x="7962" y="13627"/>
                    <a:pt x="10766" y="13627"/>
                  </a:cubicBezTo>
                  <a:lnTo>
                    <a:pt x="13626" y="13627"/>
                  </a:lnTo>
                  <a:lnTo>
                    <a:pt x="13626" y="15322"/>
                  </a:lnTo>
                  <a:cubicBezTo>
                    <a:pt x="13626" y="15656"/>
                    <a:pt x="13901" y="15887"/>
                    <a:pt x="14194" y="15887"/>
                  </a:cubicBezTo>
                  <a:cubicBezTo>
                    <a:pt x="14308" y="15887"/>
                    <a:pt x="14425" y="15852"/>
                    <a:pt x="14530" y="15774"/>
                  </a:cubicBezTo>
                  <a:lnTo>
                    <a:pt x="19046" y="12386"/>
                  </a:lnTo>
                  <a:cubicBezTo>
                    <a:pt x="19345" y="12160"/>
                    <a:pt x="19345" y="11706"/>
                    <a:pt x="19046" y="11483"/>
                  </a:cubicBezTo>
                  <a:lnTo>
                    <a:pt x="14530" y="8095"/>
                  </a:lnTo>
                  <a:cubicBezTo>
                    <a:pt x="14424" y="8016"/>
                    <a:pt x="14307" y="7981"/>
                    <a:pt x="14192" y="7981"/>
                  </a:cubicBezTo>
                  <a:cubicBezTo>
                    <a:pt x="13899" y="7981"/>
                    <a:pt x="13626" y="8212"/>
                    <a:pt x="13626" y="8547"/>
                  </a:cubicBezTo>
                  <a:lnTo>
                    <a:pt x="13626" y="10239"/>
                  </a:lnTo>
                  <a:lnTo>
                    <a:pt x="10766" y="10239"/>
                  </a:lnTo>
                  <a:cubicBezTo>
                    <a:pt x="9829" y="10239"/>
                    <a:pt x="9070" y="9480"/>
                    <a:pt x="9070" y="8547"/>
                  </a:cubicBezTo>
                  <a:lnTo>
                    <a:pt x="9070" y="5084"/>
                  </a:lnTo>
                  <a:cubicBezTo>
                    <a:pt x="9070" y="2280"/>
                    <a:pt x="6791" y="1"/>
                    <a:pt x="399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435D74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8" name="Google Shape;208;p10"/>
            <p:cNvSpPr/>
            <p:nvPr/>
          </p:nvSpPr>
          <p:spPr>
            <a:xfrm>
              <a:off x="2085450" y="1151875"/>
              <a:ext cx="143650" cy="87575"/>
            </a:xfrm>
            <a:custGeom>
              <a:avLst/>
              <a:gdLst/>
              <a:ahLst/>
              <a:cxnLst/>
              <a:rect l="l" t="t" r="r" b="b"/>
              <a:pathLst>
                <a:path w="5746" h="3503" extrusionOk="0">
                  <a:moveTo>
                    <a:pt x="4577" y="1"/>
                  </a:moveTo>
                  <a:cubicBezTo>
                    <a:pt x="4391" y="73"/>
                    <a:pt x="4192" y="112"/>
                    <a:pt x="3990" y="115"/>
                  </a:cubicBezTo>
                  <a:lnTo>
                    <a:pt x="1693" y="115"/>
                  </a:lnTo>
                  <a:cubicBezTo>
                    <a:pt x="759" y="115"/>
                    <a:pt x="0" y="871"/>
                    <a:pt x="0" y="1807"/>
                  </a:cubicBezTo>
                  <a:cubicBezTo>
                    <a:pt x="0" y="2744"/>
                    <a:pt x="759" y="3503"/>
                    <a:pt x="1693" y="3503"/>
                  </a:cubicBezTo>
                  <a:lnTo>
                    <a:pt x="1696" y="3500"/>
                  </a:lnTo>
                  <a:lnTo>
                    <a:pt x="3993" y="3500"/>
                  </a:lnTo>
                  <a:cubicBezTo>
                    <a:pt x="4589" y="3500"/>
                    <a:pt x="5183" y="3391"/>
                    <a:pt x="5746" y="3186"/>
                  </a:cubicBezTo>
                  <a:cubicBezTo>
                    <a:pt x="5065" y="2253"/>
                    <a:pt x="4662" y="1151"/>
                    <a:pt x="457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435D74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9" name="Google Shape;209;p10"/>
            <p:cNvSpPr/>
            <p:nvPr/>
          </p:nvSpPr>
          <p:spPr>
            <a:xfrm>
              <a:off x="2274775" y="842250"/>
              <a:ext cx="294375" cy="197650"/>
            </a:xfrm>
            <a:custGeom>
              <a:avLst/>
              <a:gdLst/>
              <a:ahLst/>
              <a:cxnLst/>
              <a:rect l="l" t="t" r="r" b="b"/>
              <a:pathLst>
                <a:path w="11775" h="7906" extrusionOk="0">
                  <a:moveTo>
                    <a:pt x="6622" y="0"/>
                  </a:moveTo>
                  <a:cubicBezTo>
                    <a:pt x="6329" y="0"/>
                    <a:pt x="6056" y="231"/>
                    <a:pt x="6056" y="566"/>
                  </a:cubicBezTo>
                  <a:lnTo>
                    <a:pt x="6056" y="2259"/>
                  </a:lnTo>
                  <a:lnTo>
                    <a:pt x="3196" y="2259"/>
                  </a:lnTo>
                  <a:cubicBezTo>
                    <a:pt x="2030" y="2265"/>
                    <a:pt x="904" y="2668"/>
                    <a:pt x="1" y="3406"/>
                  </a:cubicBezTo>
                  <a:cubicBezTo>
                    <a:pt x="940" y="4068"/>
                    <a:pt x="1675" y="4978"/>
                    <a:pt x="2130" y="6032"/>
                  </a:cubicBezTo>
                  <a:cubicBezTo>
                    <a:pt x="2431" y="5785"/>
                    <a:pt x="2804" y="5649"/>
                    <a:pt x="3196" y="5646"/>
                  </a:cubicBezTo>
                  <a:lnTo>
                    <a:pt x="6056" y="5646"/>
                  </a:lnTo>
                  <a:lnTo>
                    <a:pt x="6056" y="7342"/>
                  </a:lnTo>
                  <a:cubicBezTo>
                    <a:pt x="6056" y="7679"/>
                    <a:pt x="6334" y="7906"/>
                    <a:pt x="6625" y="7906"/>
                  </a:cubicBezTo>
                  <a:cubicBezTo>
                    <a:pt x="6740" y="7906"/>
                    <a:pt x="6857" y="7871"/>
                    <a:pt x="6960" y="7793"/>
                  </a:cubicBezTo>
                  <a:lnTo>
                    <a:pt x="11476" y="4406"/>
                  </a:lnTo>
                  <a:cubicBezTo>
                    <a:pt x="11775" y="4180"/>
                    <a:pt x="11775" y="3725"/>
                    <a:pt x="11476" y="3502"/>
                  </a:cubicBezTo>
                  <a:lnTo>
                    <a:pt x="6960" y="115"/>
                  </a:lnTo>
                  <a:cubicBezTo>
                    <a:pt x="6854" y="36"/>
                    <a:pt x="6737" y="0"/>
                    <a:pt x="662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435D74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10" name="Google Shape;210;p10"/>
          <p:cNvSpPr txBox="1"/>
          <p:nvPr/>
        </p:nvSpPr>
        <p:spPr>
          <a:xfrm>
            <a:off x="235275" y="918420"/>
            <a:ext cx="8643937" cy="4001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n-GB" sz="2000" b="0" i="0" u="none" strike="noStrike" cap="none" dirty="0">
                <a:solidFill>
                  <a:srgbClr val="000000"/>
                </a:solidFill>
                <a:latin typeface="Space Mono"/>
                <a:ea typeface="Space Mono"/>
                <a:cs typeface="Space Mono"/>
                <a:sym typeface="Space Mono"/>
              </a:rPr>
              <a:t>KROK 1: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1" name="Google Shape;211;p10"/>
          <p:cNvSpPr txBox="1"/>
          <p:nvPr/>
        </p:nvSpPr>
        <p:spPr>
          <a:xfrm>
            <a:off x="2289774" y="2544198"/>
            <a:ext cx="3497186" cy="938719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interface</a:t>
            </a:r>
            <a:r>
              <a:rPr lang="en-GB" sz="1100" b="0" i="0" u="none" strike="noStrike" cap="none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>
                <a:solidFill>
                  <a:srgbClr val="267F99"/>
                </a:solidFill>
                <a:latin typeface="Consolas"/>
                <a:ea typeface="Consolas"/>
                <a:cs typeface="Consolas"/>
                <a:sym typeface="Consolas"/>
              </a:rPr>
              <a:t>IVisitor</a:t>
            </a:r>
            <a:r>
              <a:rPr lang="en-GB" sz="1100" b="0" i="0" u="none" strike="noStrike" cap="none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{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    </a:t>
            </a:r>
            <a:r>
              <a:rPr lang="en-GB" sz="1100" b="0" i="0" u="none" strike="noStrike" cap="none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void</a:t>
            </a:r>
            <a:r>
              <a:rPr lang="en-GB" sz="1100" b="0" i="0" u="none" strike="noStrike" cap="none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>
                <a:solidFill>
                  <a:srgbClr val="795E26"/>
                </a:solidFill>
                <a:latin typeface="Consolas"/>
                <a:ea typeface="Consolas"/>
                <a:cs typeface="Consolas"/>
                <a:sym typeface="Consolas"/>
              </a:rPr>
              <a:t>Visit</a:t>
            </a:r>
            <a:r>
              <a:rPr lang="en-GB" sz="1100" b="0" i="0" u="none" strike="noStrike" cap="none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(</a:t>
            </a:r>
            <a:r>
              <a:rPr lang="en-GB" sz="1100" b="0" i="0" u="none" strike="noStrike" cap="none">
                <a:solidFill>
                  <a:srgbClr val="267F99"/>
                </a:solidFill>
                <a:latin typeface="Consolas"/>
                <a:ea typeface="Consolas"/>
                <a:cs typeface="Consolas"/>
                <a:sym typeface="Consolas"/>
              </a:rPr>
              <a:t>Dot</a:t>
            </a:r>
            <a:r>
              <a:rPr lang="en-GB" sz="1100" b="0" i="0" u="none" strike="noStrike" cap="none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>
                <a:solidFill>
                  <a:srgbClr val="001080"/>
                </a:solidFill>
                <a:latin typeface="Consolas"/>
                <a:ea typeface="Consolas"/>
                <a:cs typeface="Consolas"/>
                <a:sym typeface="Consolas"/>
              </a:rPr>
              <a:t>dot</a:t>
            </a:r>
            <a:r>
              <a:rPr lang="en-GB" sz="1100" b="0" i="0" u="none" strike="noStrike" cap="none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);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    </a:t>
            </a:r>
            <a:r>
              <a:rPr lang="en-GB" sz="1100" b="0" i="0" u="none" strike="noStrike" cap="none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void</a:t>
            </a:r>
            <a:r>
              <a:rPr lang="en-GB" sz="1100" b="0" i="0" u="none" strike="noStrike" cap="none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>
                <a:solidFill>
                  <a:srgbClr val="795E26"/>
                </a:solidFill>
                <a:latin typeface="Consolas"/>
                <a:ea typeface="Consolas"/>
                <a:cs typeface="Consolas"/>
                <a:sym typeface="Consolas"/>
              </a:rPr>
              <a:t>Visit</a:t>
            </a:r>
            <a:r>
              <a:rPr lang="en-GB" sz="1100" b="0" i="0" u="none" strike="noStrike" cap="none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(</a:t>
            </a:r>
            <a:r>
              <a:rPr lang="en-GB" sz="1100" b="0" i="0" u="none" strike="noStrike" cap="none">
                <a:solidFill>
                  <a:srgbClr val="267F99"/>
                </a:solidFill>
                <a:latin typeface="Consolas"/>
                <a:ea typeface="Consolas"/>
                <a:cs typeface="Consolas"/>
                <a:sym typeface="Consolas"/>
              </a:rPr>
              <a:t>Circle</a:t>
            </a:r>
            <a:r>
              <a:rPr lang="en-GB" sz="1100" b="0" i="0" u="none" strike="noStrike" cap="none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>
                <a:solidFill>
                  <a:srgbClr val="001080"/>
                </a:solidFill>
                <a:latin typeface="Consolas"/>
                <a:ea typeface="Consolas"/>
                <a:cs typeface="Consolas"/>
                <a:sym typeface="Consolas"/>
              </a:rPr>
              <a:t>circle</a:t>
            </a:r>
            <a:r>
              <a:rPr lang="en-GB" sz="1100" b="0" i="0" u="none" strike="noStrike" cap="none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);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    </a:t>
            </a:r>
            <a:r>
              <a:rPr lang="en-GB" sz="1100" b="0" i="0" u="none" strike="noStrike" cap="none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void</a:t>
            </a:r>
            <a:r>
              <a:rPr lang="en-GB" sz="1100" b="0" i="0" u="none" strike="noStrike" cap="none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>
                <a:solidFill>
                  <a:srgbClr val="795E26"/>
                </a:solidFill>
                <a:latin typeface="Consolas"/>
                <a:ea typeface="Consolas"/>
                <a:cs typeface="Consolas"/>
                <a:sym typeface="Consolas"/>
              </a:rPr>
              <a:t>Visit</a:t>
            </a:r>
            <a:r>
              <a:rPr lang="en-GB" sz="1100" b="0" i="0" u="none" strike="noStrike" cap="none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(</a:t>
            </a:r>
            <a:r>
              <a:rPr lang="en-GB" sz="1100" b="0" i="0" u="none" strike="noStrike" cap="none">
                <a:solidFill>
                  <a:srgbClr val="267F99"/>
                </a:solidFill>
                <a:latin typeface="Consolas"/>
                <a:ea typeface="Consolas"/>
                <a:cs typeface="Consolas"/>
                <a:sym typeface="Consolas"/>
              </a:rPr>
              <a:t>Rectangle</a:t>
            </a:r>
            <a:r>
              <a:rPr lang="en-GB" sz="1100" b="0" i="0" u="none" strike="noStrike" cap="none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>
                <a:solidFill>
                  <a:srgbClr val="001080"/>
                </a:solidFill>
                <a:latin typeface="Consolas"/>
                <a:ea typeface="Consolas"/>
                <a:cs typeface="Consolas"/>
                <a:sym typeface="Consolas"/>
              </a:rPr>
              <a:t>rectangle</a:t>
            </a:r>
            <a:r>
              <a:rPr lang="en-GB" sz="1100" b="0" i="0" u="none" strike="noStrike" cap="none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);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}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2" name="Google Shape;212;p10"/>
          <p:cNvSpPr txBox="1"/>
          <p:nvPr/>
        </p:nvSpPr>
        <p:spPr>
          <a:xfrm>
            <a:off x="342431" y="1425626"/>
            <a:ext cx="8708230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•"/>
            </a:pPr>
            <a:r>
              <a:rPr lang="en-GB" sz="1800" b="0" i="0" u="none" strike="noStrike" cap="none" dirty="0" err="1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Vytvořit</a:t>
            </a:r>
            <a:r>
              <a:rPr lang="en-GB" sz="1800" b="0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Visitor </a:t>
            </a:r>
            <a:r>
              <a:rPr lang="en-GB" sz="1800" b="1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interface</a:t>
            </a:r>
            <a:r>
              <a:rPr lang="en-GB" sz="1800" b="0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s Visit </a:t>
            </a:r>
            <a:r>
              <a:rPr lang="en-GB" sz="1800" b="0" i="0" u="none" strike="noStrike" cap="none" dirty="0" err="1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metodou</a:t>
            </a:r>
            <a:r>
              <a:rPr lang="en-GB" sz="1800" b="0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pro </a:t>
            </a:r>
            <a:r>
              <a:rPr lang="en-GB" sz="1800" b="1" i="0" u="none" strike="noStrike" cap="none" dirty="0" err="1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každý</a:t>
            </a:r>
            <a:r>
              <a:rPr lang="en-GB" sz="1800" b="0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800" b="0" i="0" u="none" strike="noStrike" cap="none" dirty="0" err="1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konkrétní</a:t>
            </a:r>
            <a:r>
              <a:rPr lang="en-GB" sz="1800" b="0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element v </a:t>
            </a:r>
            <a:r>
              <a:rPr lang="en-GB" sz="1800" b="0" i="0" u="none" strike="noStrike" cap="none" dirty="0" err="1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programu</a:t>
            </a:r>
            <a:r>
              <a:rPr lang="en-GB" sz="1800" b="0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(Dot, Circle, Rectangle)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p11"/>
          <p:cNvSpPr txBox="1">
            <a:spLocks noGrp="1"/>
          </p:cNvSpPr>
          <p:nvPr>
            <p:ph type="title"/>
          </p:nvPr>
        </p:nvSpPr>
        <p:spPr>
          <a:xfrm>
            <a:off x="227450" y="232319"/>
            <a:ext cx="7717500" cy="61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-GB"/>
              <a:t>DOUBLE DISPATCH PRO PŘÍKLAD</a:t>
            </a:r>
            <a:endParaRPr/>
          </a:p>
        </p:txBody>
      </p:sp>
      <p:grpSp>
        <p:nvGrpSpPr>
          <p:cNvPr id="218" name="Google Shape;218;p11"/>
          <p:cNvGrpSpPr/>
          <p:nvPr/>
        </p:nvGrpSpPr>
        <p:grpSpPr>
          <a:xfrm>
            <a:off x="336933" y="371514"/>
            <a:ext cx="340573" cy="339271"/>
            <a:chOff x="2085450" y="842250"/>
            <a:chExt cx="483700" cy="481850"/>
          </a:xfrm>
        </p:grpSpPr>
        <p:sp>
          <p:nvSpPr>
            <p:cNvPr id="219" name="Google Shape;219;p11"/>
            <p:cNvSpPr/>
            <p:nvPr/>
          </p:nvSpPr>
          <p:spPr>
            <a:xfrm>
              <a:off x="2085525" y="926925"/>
              <a:ext cx="483625" cy="397175"/>
            </a:xfrm>
            <a:custGeom>
              <a:avLst/>
              <a:gdLst/>
              <a:ahLst/>
              <a:cxnLst/>
              <a:rect l="l" t="t" r="r" b="b"/>
              <a:pathLst>
                <a:path w="19345" h="15887" extrusionOk="0">
                  <a:moveTo>
                    <a:pt x="1693" y="1"/>
                  </a:moveTo>
                  <a:cubicBezTo>
                    <a:pt x="756" y="1"/>
                    <a:pt x="0" y="760"/>
                    <a:pt x="0" y="1696"/>
                  </a:cubicBezTo>
                  <a:cubicBezTo>
                    <a:pt x="0" y="2630"/>
                    <a:pt x="756" y="3389"/>
                    <a:pt x="1693" y="3389"/>
                  </a:cubicBezTo>
                  <a:lnTo>
                    <a:pt x="3990" y="3389"/>
                  </a:lnTo>
                  <a:cubicBezTo>
                    <a:pt x="4924" y="3389"/>
                    <a:pt x="5683" y="4147"/>
                    <a:pt x="5683" y="5084"/>
                  </a:cubicBezTo>
                  <a:lnTo>
                    <a:pt x="5683" y="8547"/>
                  </a:lnTo>
                  <a:cubicBezTo>
                    <a:pt x="5683" y="11347"/>
                    <a:pt x="7962" y="13627"/>
                    <a:pt x="10766" y="13627"/>
                  </a:cubicBezTo>
                  <a:lnTo>
                    <a:pt x="13626" y="13627"/>
                  </a:lnTo>
                  <a:lnTo>
                    <a:pt x="13626" y="15322"/>
                  </a:lnTo>
                  <a:cubicBezTo>
                    <a:pt x="13626" y="15656"/>
                    <a:pt x="13901" y="15887"/>
                    <a:pt x="14194" y="15887"/>
                  </a:cubicBezTo>
                  <a:cubicBezTo>
                    <a:pt x="14308" y="15887"/>
                    <a:pt x="14425" y="15852"/>
                    <a:pt x="14530" y="15774"/>
                  </a:cubicBezTo>
                  <a:lnTo>
                    <a:pt x="19046" y="12386"/>
                  </a:lnTo>
                  <a:cubicBezTo>
                    <a:pt x="19345" y="12160"/>
                    <a:pt x="19345" y="11706"/>
                    <a:pt x="19046" y="11483"/>
                  </a:cubicBezTo>
                  <a:lnTo>
                    <a:pt x="14530" y="8095"/>
                  </a:lnTo>
                  <a:cubicBezTo>
                    <a:pt x="14424" y="8016"/>
                    <a:pt x="14307" y="7981"/>
                    <a:pt x="14192" y="7981"/>
                  </a:cubicBezTo>
                  <a:cubicBezTo>
                    <a:pt x="13899" y="7981"/>
                    <a:pt x="13626" y="8212"/>
                    <a:pt x="13626" y="8547"/>
                  </a:cubicBezTo>
                  <a:lnTo>
                    <a:pt x="13626" y="10239"/>
                  </a:lnTo>
                  <a:lnTo>
                    <a:pt x="10766" y="10239"/>
                  </a:lnTo>
                  <a:cubicBezTo>
                    <a:pt x="9829" y="10239"/>
                    <a:pt x="9070" y="9480"/>
                    <a:pt x="9070" y="8547"/>
                  </a:cubicBezTo>
                  <a:lnTo>
                    <a:pt x="9070" y="5084"/>
                  </a:lnTo>
                  <a:cubicBezTo>
                    <a:pt x="9070" y="2280"/>
                    <a:pt x="6791" y="1"/>
                    <a:pt x="399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435D74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0" name="Google Shape;220;p11"/>
            <p:cNvSpPr/>
            <p:nvPr/>
          </p:nvSpPr>
          <p:spPr>
            <a:xfrm>
              <a:off x="2085450" y="1151875"/>
              <a:ext cx="143650" cy="87575"/>
            </a:xfrm>
            <a:custGeom>
              <a:avLst/>
              <a:gdLst/>
              <a:ahLst/>
              <a:cxnLst/>
              <a:rect l="l" t="t" r="r" b="b"/>
              <a:pathLst>
                <a:path w="5746" h="3503" extrusionOk="0">
                  <a:moveTo>
                    <a:pt x="4577" y="1"/>
                  </a:moveTo>
                  <a:cubicBezTo>
                    <a:pt x="4391" y="73"/>
                    <a:pt x="4192" y="112"/>
                    <a:pt x="3990" y="115"/>
                  </a:cubicBezTo>
                  <a:lnTo>
                    <a:pt x="1693" y="115"/>
                  </a:lnTo>
                  <a:cubicBezTo>
                    <a:pt x="759" y="115"/>
                    <a:pt x="0" y="871"/>
                    <a:pt x="0" y="1807"/>
                  </a:cubicBezTo>
                  <a:cubicBezTo>
                    <a:pt x="0" y="2744"/>
                    <a:pt x="759" y="3503"/>
                    <a:pt x="1693" y="3503"/>
                  </a:cubicBezTo>
                  <a:lnTo>
                    <a:pt x="1696" y="3500"/>
                  </a:lnTo>
                  <a:lnTo>
                    <a:pt x="3993" y="3500"/>
                  </a:lnTo>
                  <a:cubicBezTo>
                    <a:pt x="4589" y="3500"/>
                    <a:pt x="5183" y="3391"/>
                    <a:pt x="5746" y="3186"/>
                  </a:cubicBezTo>
                  <a:cubicBezTo>
                    <a:pt x="5065" y="2253"/>
                    <a:pt x="4662" y="1151"/>
                    <a:pt x="457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435D74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1" name="Google Shape;221;p11"/>
            <p:cNvSpPr/>
            <p:nvPr/>
          </p:nvSpPr>
          <p:spPr>
            <a:xfrm>
              <a:off x="2274775" y="842250"/>
              <a:ext cx="294375" cy="197650"/>
            </a:xfrm>
            <a:custGeom>
              <a:avLst/>
              <a:gdLst/>
              <a:ahLst/>
              <a:cxnLst/>
              <a:rect l="l" t="t" r="r" b="b"/>
              <a:pathLst>
                <a:path w="11775" h="7906" extrusionOk="0">
                  <a:moveTo>
                    <a:pt x="6622" y="0"/>
                  </a:moveTo>
                  <a:cubicBezTo>
                    <a:pt x="6329" y="0"/>
                    <a:pt x="6056" y="231"/>
                    <a:pt x="6056" y="566"/>
                  </a:cubicBezTo>
                  <a:lnTo>
                    <a:pt x="6056" y="2259"/>
                  </a:lnTo>
                  <a:lnTo>
                    <a:pt x="3196" y="2259"/>
                  </a:lnTo>
                  <a:cubicBezTo>
                    <a:pt x="2030" y="2265"/>
                    <a:pt x="904" y="2668"/>
                    <a:pt x="1" y="3406"/>
                  </a:cubicBezTo>
                  <a:cubicBezTo>
                    <a:pt x="940" y="4068"/>
                    <a:pt x="1675" y="4978"/>
                    <a:pt x="2130" y="6032"/>
                  </a:cubicBezTo>
                  <a:cubicBezTo>
                    <a:pt x="2431" y="5785"/>
                    <a:pt x="2804" y="5649"/>
                    <a:pt x="3196" y="5646"/>
                  </a:cubicBezTo>
                  <a:lnTo>
                    <a:pt x="6056" y="5646"/>
                  </a:lnTo>
                  <a:lnTo>
                    <a:pt x="6056" y="7342"/>
                  </a:lnTo>
                  <a:cubicBezTo>
                    <a:pt x="6056" y="7679"/>
                    <a:pt x="6334" y="7906"/>
                    <a:pt x="6625" y="7906"/>
                  </a:cubicBezTo>
                  <a:cubicBezTo>
                    <a:pt x="6740" y="7906"/>
                    <a:pt x="6857" y="7871"/>
                    <a:pt x="6960" y="7793"/>
                  </a:cubicBezTo>
                  <a:lnTo>
                    <a:pt x="11476" y="4406"/>
                  </a:lnTo>
                  <a:cubicBezTo>
                    <a:pt x="11775" y="4180"/>
                    <a:pt x="11775" y="3725"/>
                    <a:pt x="11476" y="3502"/>
                  </a:cubicBezTo>
                  <a:lnTo>
                    <a:pt x="6960" y="115"/>
                  </a:lnTo>
                  <a:cubicBezTo>
                    <a:pt x="6854" y="36"/>
                    <a:pt x="6737" y="0"/>
                    <a:pt x="662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435D74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22" name="Google Shape;222;p11"/>
          <p:cNvSpPr txBox="1"/>
          <p:nvPr/>
        </p:nvSpPr>
        <p:spPr>
          <a:xfrm>
            <a:off x="250031" y="842961"/>
            <a:ext cx="8643937" cy="707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n-GB" sz="2000" b="0" i="0" u="none" strike="noStrike" cap="none">
                <a:solidFill>
                  <a:srgbClr val="000000"/>
                </a:solidFill>
                <a:latin typeface="Space Mono"/>
                <a:ea typeface="Space Mono"/>
                <a:cs typeface="Space Mono"/>
                <a:sym typeface="Space Mono"/>
              </a:rPr>
              <a:t>KROK 2: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endParaRPr sz="2000" b="0" i="0" u="none" strike="noStrike" cap="none">
              <a:solidFill>
                <a:srgbClr val="000000"/>
              </a:solidFill>
              <a:latin typeface="Space Mono"/>
              <a:ea typeface="Space Mono"/>
              <a:cs typeface="Space Mono"/>
              <a:sym typeface="Space Mono"/>
            </a:endParaRPr>
          </a:p>
        </p:txBody>
      </p:sp>
      <p:sp>
        <p:nvSpPr>
          <p:cNvPr id="223" name="Google Shape;223;p11"/>
          <p:cNvSpPr txBox="1"/>
          <p:nvPr/>
        </p:nvSpPr>
        <p:spPr>
          <a:xfrm>
            <a:off x="250031" y="1321427"/>
            <a:ext cx="8708230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•"/>
            </a:pPr>
            <a:r>
              <a:rPr lang="en-GB" sz="1800" b="0" i="0" u="none" strike="noStrike" cap="none" dirty="0" err="1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Vytvořit</a:t>
            </a:r>
            <a:r>
              <a:rPr lang="en-GB" sz="1800" b="0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cs-CZ" sz="1800" b="1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abstraktní třídu</a:t>
            </a:r>
            <a:r>
              <a:rPr lang="en-GB" sz="1800" b="0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pro element (Shape)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•"/>
            </a:pPr>
            <a:r>
              <a:rPr lang="en-GB" sz="1800" b="0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Interface by </a:t>
            </a:r>
            <a:r>
              <a:rPr lang="en-GB" sz="1800" b="0" i="0" u="none" strike="noStrike" cap="none" dirty="0" err="1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měl</a:t>
            </a:r>
            <a:r>
              <a:rPr lang="en-GB" sz="1800" b="0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800" b="0" i="0" u="none" strike="noStrike" cap="none" dirty="0" err="1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mít</a:t>
            </a:r>
            <a:r>
              <a:rPr lang="en-GB" sz="1800" b="0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800" b="0" i="0" u="none" strike="noStrike" cap="none" dirty="0" err="1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metodu</a:t>
            </a:r>
            <a:r>
              <a:rPr lang="en-GB" sz="1800" b="0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800" b="1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Accept</a:t>
            </a:r>
            <a:r>
              <a:rPr lang="en-GB" sz="1800" b="0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, </a:t>
            </a:r>
            <a:r>
              <a:rPr lang="en-GB" sz="1800" b="0" i="0" u="none" strike="noStrike" cap="none" dirty="0" err="1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kter</a:t>
            </a:r>
            <a:r>
              <a:rPr lang="cs-CZ" sz="1800" dirty="0">
                <a:latin typeface="Roboto Condensed"/>
                <a:ea typeface="Roboto Condensed"/>
                <a:cs typeface="Roboto Condensed"/>
                <a:sym typeface="Roboto Condensed"/>
              </a:rPr>
              <a:t>á</a:t>
            </a:r>
            <a:r>
              <a:rPr lang="en-GB" sz="1800" b="0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800" b="0" i="0" u="none" strike="noStrike" cap="none" dirty="0" err="1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přijímá</a:t>
            </a:r>
            <a:r>
              <a:rPr lang="en-GB" sz="1800" b="0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cs-CZ" sz="1800" b="0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typ</a:t>
            </a:r>
            <a:r>
              <a:rPr lang="en-GB" sz="1800" b="0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Visitor </a:t>
            </a:r>
            <a:r>
              <a:rPr lang="en-GB" sz="1800" b="0" i="0" u="none" strike="noStrike" cap="none" dirty="0" err="1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jako</a:t>
            </a:r>
            <a:r>
              <a:rPr lang="en-GB" sz="1800" b="0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argument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4" name="Google Shape;224;p11"/>
          <p:cNvSpPr txBox="1"/>
          <p:nvPr/>
        </p:nvSpPr>
        <p:spPr>
          <a:xfrm>
            <a:off x="2340249" y="2568751"/>
            <a:ext cx="3497186" cy="1107996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cs-CZ" sz="1100" b="0" i="0" u="none" strike="noStrike" cap="none" dirty="0" err="1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abstract</a:t>
            </a:r>
            <a:r>
              <a:rPr lang="cs-CZ" sz="1100" b="0" i="0" u="none" strike="noStrike" cap="none" dirty="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cs-CZ" sz="1100" b="0" i="0" u="none" strike="noStrike" cap="none" dirty="0" err="1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class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267F99"/>
                </a:solidFill>
                <a:latin typeface="Consolas"/>
                <a:ea typeface="Consolas"/>
                <a:cs typeface="Consolas"/>
                <a:sym typeface="Consolas"/>
              </a:rPr>
              <a:t>Shape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{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    </a:t>
            </a:r>
            <a:r>
              <a:rPr lang="en-GB" sz="1100" b="0" i="0" u="none" strike="noStrike" cap="none" dirty="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void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795E26"/>
                </a:solidFill>
                <a:latin typeface="Consolas"/>
                <a:ea typeface="Consolas"/>
                <a:cs typeface="Consolas"/>
                <a:sym typeface="Consolas"/>
              </a:rPr>
              <a:t>Move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(</a:t>
            </a:r>
            <a:r>
              <a:rPr lang="en-GB" sz="1100" b="0" i="0" u="none" strike="noStrike" cap="none" dirty="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int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001080"/>
                </a:solidFill>
                <a:latin typeface="Consolas"/>
                <a:ea typeface="Consolas"/>
                <a:cs typeface="Consolas"/>
                <a:sym typeface="Consolas"/>
              </a:rPr>
              <a:t>x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, </a:t>
            </a:r>
            <a:r>
              <a:rPr lang="en-GB" sz="1100" b="0" i="0" u="none" strike="noStrike" cap="none" dirty="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int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001080"/>
                </a:solidFill>
                <a:latin typeface="Consolas"/>
                <a:ea typeface="Consolas"/>
                <a:cs typeface="Consolas"/>
                <a:sym typeface="Consolas"/>
              </a:rPr>
              <a:t>y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);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    </a:t>
            </a:r>
            <a:r>
              <a:rPr lang="en-GB" sz="1100" b="0" i="0" u="none" strike="noStrike" cap="none" dirty="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void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795E26"/>
                </a:solidFill>
                <a:latin typeface="Consolas"/>
                <a:ea typeface="Consolas"/>
                <a:cs typeface="Consolas"/>
                <a:sym typeface="Consolas"/>
              </a:rPr>
              <a:t>Draw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();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    </a:t>
            </a:r>
            <a:r>
              <a:rPr lang="en-GB" sz="1100" b="0" i="0" u="none" strike="noStrike" cap="none" dirty="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void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795E26"/>
                </a:solidFill>
                <a:latin typeface="Consolas"/>
                <a:ea typeface="Consolas"/>
                <a:cs typeface="Consolas"/>
                <a:sym typeface="Consolas"/>
              </a:rPr>
              <a:t>Accept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(</a:t>
            </a:r>
            <a:r>
              <a:rPr lang="en-GB" sz="1100" b="0" i="0" u="none" strike="noStrike" cap="none" dirty="0" err="1">
                <a:solidFill>
                  <a:srgbClr val="267F99"/>
                </a:solidFill>
                <a:latin typeface="Consolas"/>
                <a:ea typeface="Consolas"/>
                <a:cs typeface="Consolas"/>
                <a:sym typeface="Consolas"/>
              </a:rPr>
              <a:t>IVisitor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001080"/>
                </a:solidFill>
                <a:latin typeface="Consolas"/>
                <a:ea typeface="Consolas"/>
                <a:cs typeface="Consolas"/>
                <a:sym typeface="Consolas"/>
              </a:rPr>
              <a:t>visitor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);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}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p12"/>
          <p:cNvSpPr txBox="1">
            <a:spLocks noGrp="1"/>
          </p:cNvSpPr>
          <p:nvPr>
            <p:ph type="title"/>
          </p:nvPr>
        </p:nvSpPr>
        <p:spPr>
          <a:xfrm>
            <a:off x="227450" y="232319"/>
            <a:ext cx="7717500" cy="61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-GB"/>
              <a:t>DOUBLE DISPATCH PRO PŘÍKLAD</a:t>
            </a:r>
            <a:endParaRPr/>
          </a:p>
        </p:txBody>
      </p:sp>
      <p:grpSp>
        <p:nvGrpSpPr>
          <p:cNvPr id="230" name="Google Shape;230;p12"/>
          <p:cNvGrpSpPr/>
          <p:nvPr/>
        </p:nvGrpSpPr>
        <p:grpSpPr>
          <a:xfrm>
            <a:off x="336933" y="371514"/>
            <a:ext cx="340573" cy="339271"/>
            <a:chOff x="2085450" y="842250"/>
            <a:chExt cx="483700" cy="481850"/>
          </a:xfrm>
        </p:grpSpPr>
        <p:sp>
          <p:nvSpPr>
            <p:cNvPr id="231" name="Google Shape;231;p12"/>
            <p:cNvSpPr/>
            <p:nvPr/>
          </p:nvSpPr>
          <p:spPr>
            <a:xfrm>
              <a:off x="2085525" y="926925"/>
              <a:ext cx="483625" cy="397175"/>
            </a:xfrm>
            <a:custGeom>
              <a:avLst/>
              <a:gdLst/>
              <a:ahLst/>
              <a:cxnLst/>
              <a:rect l="l" t="t" r="r" b="b"/>
              <a:pathLst>
                <a:path w="19345" h="15887" extrusionOk="0">
                  <a:moveTo>
                    <a:pt x="1693" y="1"/>
                  </a:moveTo>
                  <a:cubicBezTo>
                    <a:pt x="756" y="1"/>
                    <a:pt x="0" y="760"/>
                    <a:pt x="0" y="1696"/>
                  </a:cubicBezTo>
                  <a:cubicBezTo>
                    <a:pt x="0" y="2630"/>
                    <a:pt x="756" y="3389"/>
                    <a:pt x="1693" y="3389"/>
                  </a:cubicBezTo>
                  <a:lnTo>
                    <a:pt x="3990" y="3389"/>
                  </a:lnTo>
                  <a:cubicBezTo>
                    <a:pt x="4924" y="3389"/>
                    <a:pt x="5683" y="4147"/>
                    <a:pt x="5683" y="5084"/>
                  </a:cubicBezTo>
                  <a:lnTo>
                    <a:pt x="5683" y="8547"/>
                  </a:lnTo>
                  <a:cubicBezTo>
                    <a:pt x="5683" y="11347"/>
                    <a:pt x="7962" y="13627"/>
                    <a:pt x="10766" y="13627"/>
                  </a:cubicBezTo>
                  <a:lnTo>
                    <a:pt x="13626" y="13627"/>
                  </a:lnTo>
                  <a:lnTo>
                    <a:pt x="13626" y="15322"/>
                  </a:lnTo>
                  <a:cubicBezTo>
                    <a:pt x="13626" y="15656"/>
                    <a:pt x="13901" y="15887"/>
                    <a:pt x="14194" y="15887"/>
                  </a:cubicBezTo>
                  <a:cubicBezTo>
                    <a:pt x="14308" y="15887"/>
                    <a:pt x="14425" y="15852"/>
                    <a:pt x="14530" y="15774"/>
                  </a:cubicBezTo>
                  <a:lnTo>
                    <a:pt x="19046" y="12386"/>
                  </a:lnTo>
                  <a:cubicBezTo>
                    <a:pt x="19345" y="12160"/>
                    <a:pt x="19345" y="11706"/>
                    <a:pt x="19046" y="11483"/>
                  </a:cubicBezTo>
                  <a:lnTo>
                    <a:pt x="14530" y="8095"/>
                  </a:lnTo>
                  <a:cubicBezTo>
                    <a:pt x="14424" y="8016"/>
                    <a:pt x="14307" y="7981"/>
                    <a:pt x="14192" y="7981"/>
                  </a:cubicBezTo>
                  <a:cubicBezTo>
                    <a:pt x="13899" y="7981"/>
                    <a:pt x="13626" y="8212"/>
                    <a:pt x="13626" y="8547"/>
                  </a:cubicBezTo>
                  <a:lnTo>
                    <a:pt x="13626" y="10239"/>
                  </a:lnTo>
                  <a:lnTo>
                    <a:pt x="10766" y="10239"/>
                  </a:lnTo>
                  <a:cubicBezTo>
                    <a:pt x="9829" y="10239"/>
                    <a:pt x="9070" y="9480"/>
                    <a:pt x="9070" y="8547"/>
                  </a:cubicBezTo>
                  <a:lnTo>
                    <a:pt x="9070" y="5084"/>
                  </a:lnTo>
                  <a:cubicBezTo>
                    <a:pt x="9070" y="2280"/>
                    <a:pt x="6791" y="1"/>
                    <a:pt x="399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435D74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2" name="Google Shape;232;p12"/>
            <p:cNvSpPr/>
            <p:nvPr/>
          </p:nvSpPr>
          <p:spPr>
            <a:xfrm>
              <a:off x="2085450" y="1151875"/>
              <a:ext cx="143650" cy="87575"/>
            </a:xfrm>
            <a:custGeom>
              <a:avLst/>
              <a:gdLst/>
              <a:ahLst/>
              <a:cxnLst/>
              <a:rect l="l" t="t" r="r" b="b"/>
              <a:pathLst>
                <a:path w="5746" h="3503" extrusionOk="0">
                  <a:moveTo>
                    <a:pt x="4577" y="1"/>
                  </a:moveTo>
                  <a:cubicBezTo>
                    <a:pt x="4391" y="73"/>
                    <a:pt x="4192" y="112"/>
                    <a:pt x="3990" y="115"/>
                  </a:cubicBezTo>
                  <a:lnTo>
                    <a:pt x="1693" y="115"/>
                  </a:lnTo>
                  <a:cubicBezTo>
                    <a:pt x="759" y="115"/>
                    <a:pt x="0" y="871"/>
                    <a:pt x="0" y="1807"/>
                  </a:cubicBezTo>
                  <a:cubicBezTo>
                    <a:pt x="0" y="2744"/>
                    <a:pt x="759" y="3503"/>
                    <a:pt x="1693" y="3503"/>
                  </a:cubicBezTo>
                  <a:lnTo>
                    <a:pt x="1696" y="3500"/>
                  </a:lnTo>
                  <a:lnTo>
                    <a:pt x="3993" y="3500"/>
                  </a:lnTo>
                  <a:cubicBezTo>
                    <a:pt x="4589" y="3500"/>
                    <a:pt x="5183" y="3391"/>
                    <a:pt x="5746" y="3186"/>
                  </a:cubicBezTo>
                  <a:cubicBezTo>
                    <a:pt x="5065" y="2253"/>
                    <a:pt x="4662" y="1151"/>
                    <a:pt x="457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435D74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3" name="Google Shape;233;p12"/>
            <p:cNvSpPr/>
            <p:nvPr/>
          </p:nvSpPr>
          <p:spPr>
            <a:xfrm>
              <a:off x="2274775" y="842250"/>
              <a:ext cx="294375" cy="197650"/>
            </a:xfrm>
            <a:custGeom>
              <a:avLst/>
              <a:gdLst/>
              <a:ahLst/>
              <a:cxnLst/>
              <a:rect l="l" t="t" r="r" b="b"/>
              <a:pathLst>
                <a:path w="11775" h="7906" extrusionOk="0">
                  <a:moveTo>
                    <a:pt x="6622" y="0"/>
                  </a:moveTo>
                  <a:cubicBezTo>
                    <a:pt x="6329" y="0"/>
                    <a:pt x="6056" y="231"/>
                    <a:pt x="6056" y="566"/>
                  </a:cubicBezTo>
                  <a:lnTo>
                    <a:pt x="6056" y="2259"/>
                  </a:lnTo>
                  <a:lnTo>
                    <a:pt x="3196" y="2259"/>
                  </a:lnTo>
                  <a:cubicBezTo>
                    <a:pt x="2030" y="2265"/>
                    <a:pt x="904" y="2668"/>
                    <a:pt x="1" y="3406"/>
                  </a:cubicBezTo>
                  <a:cubicBezTo>
                    <a:pt x="940" y="4068"/>
                    <a:pt x="1675" y="4978"/>
                    <a:pt x="2130" y="6032"/>
                  </a:cubicBezTo>
                  <a:cubicBezTo>
                    <a:pt x="2431" y="5785"/>
                    <a:pt x="2804" y="5649"/>
                    <a:pt x="3196" y="5646"/>
                  </a:cubicBezTo>
                  <a:lnTo>
                    <a:pt x="6056" y="5646"/>
                  </a:lnTo>
                  <a:lnTo>
                    <a:pt x="6056" y="7342"/>
                  </a:lnTo>
                  <a:cubicBezTo>
                    <a:pt x="6056" y="7679"/>
                    <a:pt x="6334" y="7906"/>
                    <a:pt x="6625" y="7906"/>
                  </a:cubicBezTo>
                  <a:cubicBezTo>
                    <a:pt x="6740" y="7906"/>
                    <a:pt x="6857" y="7871"/>
                    <a:pt x="6960" y="7793"/>
                  </a:cubicBezTo>
                  <a:lnTo>
                    <a:pt x="11476" y="4406"/>
                  </a:lnTo>
                  <a:cubicBezTo>
                    <a:pt x="11775" y="4180"/>
                    <a:pt x="11775" y="3725"/>
                    <a:pt x="11476" y="3502"/>
                  </a:cubicBezTo>
                  <a:lnTo>
                    <a:pt x="6960" y="115"/>
                  </a:lnTo>
                  <a:cubicBezTo>
                    <a:pt x="6854" y="36"/>
                    <a:pt x="6737" y="0"/>
                    <a:pt x="662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435D74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34" name="Google Shape;234;p12"/>
          <p:cNvSpPr txBox="1"/>
          <p:nvPr/>
        </p:nvSpPr>
        <p:spPr>
          <a:xfrm>
            <a:off x="250031" y="842961"/>
            <a:ext cx="8643937" cy="707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n-GB" sz="2000" b="0" i="0" u="none" strike="noStrike" cap="none">
                <a:solidFill>
                  <a:srgbClr val="000000"/>
                </a:solidFill>
                <a:latin typeface="Space Mono"/>
                <a:ea typeface="Space Mono"/>
                <a:cs typeface="Space Mono"/>
                <a:sym typeface="Space Mono"/>
              </a:rPr>
              <a:t>KROK 3: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endParaRPr sz="2000" b="0" i="0" u="none" strike="noStrike" cap="none">
              <a:solidFill>
                <a:srgbClr val="000000"/>
              </a:solidFill>
              <a:latin typeface="Space Mono"/>
              <a:ea typeface="Space Mono"/>
              <a:cs typeface="Space Mono"/>
              <a:sym typeface="Space Mono"/>
            </a:endParaRPr>
          </a:p>
        </p:txBody>
      </p:sp>
      <p:sp>
        <p:nvSpPr>
          <p:cNvPr id="235" name="Google Shape;235;p12"/>
          <p:cNvSpPr txBox="1"/>
          <p:nvPr/>
        </p:nvSpPr>
        <p:spPr>
          <a:xfrm>
            <a:off x="250031" y="1200148"/>
            <a:ext cx="8708230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•"/>
            </a:pPr>
            <a:r>
              <a:rPr lang="en-GB" sz="1800" b="0" i="0" u="none" strike="noStrike" cap="none" dirty="0" err="1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Implementovat</a:t>
            </a:r>
            <a:r>
              <a:rPr lang="en-GB" sz="1800" b="0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800" b="0" i="0" u="none" strike="noStrike" cap="none" dirty="0" err="1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všechny</a:t>
            </a:r>
            <a:r>
              <a:rPr lang="en-GB" sz="1800" b="0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Accept </a:t>
            </a:r>
            <a:r>
              <a:rPr lang="en-GB" sz="1800" b="0" i="0" u="none" strike="noStrike" cap="none" dirty="0" err="1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metody</a:t>
            </a:r>
            <a:r>
              <a:rPr lang="en-GB" sz="1800" b="0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pro </a:t>
            </a:r>
            <a:r>
              <a:rPr lang="en-GB" sz="1800" b="0" i="0" u="none" strike="noStrike" cap="none" dirty="0" err="1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konkrétní</a:t>
            </a:r>
            <a:r>
              <a:rPr lang="en-GB" sz="1800" b="0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 element </a:t>
            </a:r>
            <a:r>
              <a:rPr lang="en-GB" sz="1800" b="0" i="0" u="none" strike="noStrike" cap="none" dirty="0" err="1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třídy</a:t>
            </a:r>
            <a:r>
              <a:rPr lang="en-GB" sz="1800" b="0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(Dot, Circle, Rectangle)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•"/>
            </a:pPr>
            <a:r>
              <a:rPr lang="en-GB" sz="1800" b="0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Accept </a:t>
            </a:r>
            <a:r>
              <a:rPr lang="en-GB" sz="1800" b="0" i="0" u="none" strike="noStrike" cap="none" dirty="0" err="1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metoda</a:t>
            </a:r>
            <a:r>
              <a:rPr lang="en-GB" sz="1800" b="0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800" b="0" i="0" u="none" strike="noStrike" cap="none" dirty="0" err="1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pouze</a:t>
            </a:r>
            <a:r>
              <a:rPr lang="en-GB" sz="1800" b="0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800" b="1" i="0" u="none" strike="noStrike" cap="none" dirty="0" err="1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přesměruje</a:t>
            </a:r>
            <a:r>
              <a:rPr lang="en-GB" sz="1800" b="0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800" b="0" i="0" u="none" strike="noStrike" cap="none" dirty="0" err="1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volání</a:t>
            </a:r>
            <a:r>
              <a:rPr lang="en-GB" sz="1800" b="0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do</a:t>
            </a:r>
            <a:r>
              <a:rPr lang="cs-CZ" sz="1800" b="0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cs-CZ" sz="1800" b="1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vhodné</a:t>
            </a:r>
            <a:r>
              <a:rPr lang="en-GB" sz="1800" b="0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800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Visit</a:t>
            </a:r>
            <a:r>
              <a:rPr lang="en-GB" sz="1800" b="0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800" b="0" i="0" u="none" strike="noStrike" cap="none" dirty="0" err="1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metody</a:t>
            </a:r>
            <a:r>
              <a:rPr lang="en-GB" sz="1800" b="0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800" b="0" i="0" u="none" strike="noStrike" cap="none" dirty="0" err="1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Visitora</a:t>
            </a:r>
            <a:endParaRPr sz="1800" b="0" i="0" u="none" strike="noStrike" cap="none" dirty="0">
              <a:solidFill>
                <a:srgbClr val="000000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sp>
        <p:nvSpPr>
          <p:cNvPr id="236" name="Google Shape;236;p12"/>
          <p:cNvSpPr txBox="1"/>
          <p:nvPr/>
        </p:nvSpPr>
        <p:spPr>
          <a:xfrm>
            <a:off x="677506" y="1984962"/>
            <a:ext cx="3368599" cy="1154122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class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267F99"/>
                </a:solidFill>
                <a:latin typeface="Consolas"/>
                <a:ea typeface="Consolas"/>
                <a:cs typeface="Consolas"/>
                <a:sym typeface="Consolas"/>
              </a:rPr>
              <a:t>Dot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: </a:t>
            </a:r>
            <a:r>
              <a:rPr lang="en-GB" sz="1100" b="0" i="0" u="none" strike="noStrike" cap="none" dirty="0">
                <a:solidFill>
                  <a:srgbClr val="267F99"/>
                </a:solidFill>
                <a:latin typeface="Consolas"/>
                <a:ea typeface="Consolas"/>
                <a:cs typeface="Consolas"/>
                <a:sym typeface="Consolas"/>
              </a:rPr>
              <a:t>Shape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{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008000"/>
                </a:solidFill>
                <a:latin typeface="Consolas"/>
                <a:ea typeface="Consolas"/>
                <a:cs typeface="Consolas"/>
                <a:sym typeface="Consolas"/>
              </a:rPr>
              <a:t>    // ...    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    </a:t>
            </a:r>
            <a:r>
              <a:rPr lang="en-GB" sz="1100" b="0" i="0" u="none" strike="noStrike" cap="none" dirty="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public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void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795E26"/>
                </a:solidFill>
                <a:latin typeface="Consolas"/>
                <a:ea typeface="Consolas"/>
                <a:cs typeface="Consolas"/>
                <a:sym typeface="Consolas"/>
              </a:rPr>
              <a:t>Accept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(</a:t>
            </a:r>
            <a:r>
              <a:rPr lang="en-GB" sz="1100" b="0" i="0" u="none" strike="noStrike" cap="none" dirty="0" err="1">
                <a:solidFill>
                  <a:srgbClr val="267F99"/>
                </a:solidFill>
                <a:latin typeface="Consolas"/>
                <a:ea typeface="Consolas"/>
                <a:cs typeface="Consolas"/>
                <a:sym typeface="Consolas"/>
              </a:rPr>
              <a:t>IVisitor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001080"/>
                </a:solidFill>
                <a:latin typeface="Consolas"/>
                <a:ea typeface="Consolas"/>
                <a:cs typeface="Consolas"/>
                <a:sym typeface="Consolas"/>
              </a:rPr>
              <a:t>visitor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) </a:t>
            </a:r>
            <a:endParaRPr lang="cs-CZ" dirty="0">
              <a:ea typeface="Consolas"/>
            </a:endParaRPr>
          </a:p>
          <a:p>
            <a:pPr lvl="0">
              <a:buSzPts val="1100"/>
            </a:pPr>
            <a:r>
              <a:rPr lang="en-GB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   </a:t>
            </a:r>
            <a:r>
              <a:rPr lang="cs-CZ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   </a:t>
            </a:r>
            <a:r>
              <a:rPr lang="en-GB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=&gt; </a:t>
            </a:r>
            <a:r>
              <a:rPr lang="en-GB" sz="1100" b="0" i="0" u="none" strike="noStrike" cap="none" dirty="0" err="1">
                <a:solidFill>
                  <a:srgbClr val="001080"/>
                </a:solidFill>
                <a:latin typeface="Consolas"/>
                <a:ea typeface="Consolas"/>
                <a:cs typeface="Consolas"/>
                <a:sym typeface="Consolas"/>
              </a:rPr>
              <a:t>visitor</a:t>
            </a:r>
            <a:r>
              <a:rPr lang="en-GB" sz="1100" b="0" i="0" u="none" strike="noStrike" cap="none" dirty="0" err="1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.</a:t>
            </a:r>
            <a:r>
              <a:rPr lang="en-GB" sz="1100" b="0" i="0" u="none" strike="noStrike" cap="none" dirty="0" err="1">
                <a:solidFill>
                  <a:srgbClr val="795E26"/>
                </a:solidFill>
                <a:latin typeface="Consolas"/>
                <a:ea typeface="Consolas"/>
                <a:cs typeface="Consolas"/>
                <a:sym typeface="Consolas"/>
              </a:rPr>
              <a:t>Visit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(</a:t>
            </a:r>
            <a:r>
              <a:rPr lang="en-GB" sz="1100" b="0" i="0" u="none" strike="noStrike" cap="none" dirty="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this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);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}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7" name="Google Shape;237;p12"/>
          <p:cNvSpPr txBox="1"/>
          <p:nvPr/>
        </p:nvSpPr>
        <p:spPr>
          <a:xfrm>
            <a:off x="4571999" y="1984962"/>
            <a:ext cx="3368599" cy="1107955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class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267F99"/>
                </a:solidFill>
                <a:latin typeface="Consolas"/>
                <a:ea typeface="Consolas"/>
                <a:cs typeface="Consolas"/>
                <a:sym typeface="Consolas"/>
              </a:rPr>
              <a:t>Circle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: </a:t>
            </a:r>
            <a:r>
              <a:rPr lang="en-GB" sz="1100" b="0" i="0" u="none" strike="noStrike" cap="none" dirty="0">
                <a:solidFill>
                  <a:srgbClr val="267F99"/>
                </a:solidFill>
                <a:latin typeface="Consolas"/>
                <a:ea typeface="Consolas"/>
                <a:cs typeface="Consolas"/>
                <a:sym typeface="Consolas"/>
              </a:rPr>
              <a:t>Shape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{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008000"/>
                </a:solidFill>
                <a:latin typeface="Consolas"/>
                <a:ea typeface="Consolas"/>
                <a:cs typeface="Consolas"/>
                <a:sym typeface="Consolas"/>
              </a:rPr>
              <a:t>    // ...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    </a:t>
            </a:r>
            <a:r>
              <a:rPr lang="en-GB" sz="1100" b="0" i="0" u="none" strike="noStrike" cap="none" dirty="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public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void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795E26"/>
                </a:solidFill>
                <a:latin typeface="Consolas"/>
                <a:ea typeface="Consolas"/>
                <a:cs typeface="Consolas"/>
                <a:sym typeface="Consolas"/>
              </a:rPr>
              <a:t>Accept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(</a:t>
            </a:r>
            <a:r>
              <a:rPr lang="en-GB" sz="1100" b="0" i="0" u="none" strike="noStrike" cap="none" dirty="0" err="1">
                <a:solidFill>
                  <a:srgbClr val="267F99"/>
                </a:solidFill>
                <a:latin typeface="Consolas"/>
                <a:ea typeface="Consolas"/>
                <a:cs typeface="Consolas"/>
                <a:sym typeface="Consolas"/>
              </a:rPr>
              <a:t>IVisitor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001080"/>
                </a:solidFill>
                <a:latin typeface="Consolas"/>
                <a:ea typeface="Consolas"/>
                <a:cs typeface="Consolas"/>
                <a:sym typeface="Consolas"/>
              </a:rPr>
              <a:t>visitor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) 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>
              <a:buSzPts val="1100"/>
            </a:pPr>
            <a:r>
              <a:rPr lang="en-GB" sz="1100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   </a:t>
            </a:r>
            <a:r>
              <a:rPr lang="cs-CZ" sz="1100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   </a:t>
            </a:r>
            <a:r>
              <a:rPr lang="en-GB" sz="1100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=&gt; </a:t>
            </a:r>
            <a:r>
              <a:rPr lang="en-GB" sz="1100" b="0" i="0" u="none" strike="noStrike" cap="none" dirty="0" err="1">
                <a:solidFill>
                  <a:srgbClr val="001080"/>
                </a:solidFill>
                <a:latin typeface="Consolas"/>
                <a:ea typeface="Consolas"/>
                <a:cs typeface="Consolas"/>
                <a:sym typeface="Consolas"/>
              </a:rPr>
              <a:t>visitor</a:t>
            </a:r>
            <a:r>
              <a:rPr lang="en-GB" sz="1100" b="0" i="0" u="none" strike="noStrike" cap="none" dirty="0" err="1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.</a:t>
            </a:r>
            <a:r>
              <a:rPr lang="en-GB" sz="1100" b="0" i="0" u="none" strike="noStrike" cap="none" dirty="0" err="1">
                <a:solidFill>
                  <a:srgbClr val="795E26"/>
                </a:solidFill>
                <a:latin typeface="Consolas"/>
                <a:ea typeface="Consolas"/>
                <a:cs typeface="Consolas"/>
                <a:sym typeface="Consolas"/>
              </a:rPr>
              <a:t>Visit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(</a:t>
            </a:r>
            <a:r>
              <a:rPr lang="en-GB" sz="1100" b="0" i="0" u="none" strike="noStrike" cap="none" dirty="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this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);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}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8" name="Google Shape;238;p12"/>
          <p:cNvSpPr txBox="1"/>
          <p:nvPr/>
        </p:nvSpPr>
        <p:spPr>
          <a:xfrm>
            <a:off x="2529776" y="3389374"/>
            <a:ext cx="3368599" cy="1107955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class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267F99"/>
                </a:solidFill>
                <a:latin typeface="Consolas"/>
                <a:ea typeface="Consolas"/>
                <a:cs typeface="Consolas"/>
                <a:sym typeface="Consolas"/>
              </a:rPr>
              <a:t>Rectangle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: </a:t>
            </a:r>
            <a:r>
              <a:rPr lang="en-GB" sz="1100" b="0" i="0" u="none" strike="noStrike" cap="none" dirty="0">
                <a:solidFill>
                  <a:srgbClr val="267F99"/>
                </a:solidFill>
                <a:latin typeface="Consolas"/>
                <a:ea typeface="Consolas"/>
                <a:cs typeface="Consolas"/>
                <a:sym typeface="Consolas"/>
              </a:rPr>
              <a:t>Shape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{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008000"/>
                </a:solidFill>
                <a:latin typeface="Consolas"/>
                <a:ea typeface="Consolas"/>
                <a:cs typeface="Consolas"/>
                <a:sym typeface="Consolas"/>
              </a:rPr>
              <a:t>    // ...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    </a:t>
            </a:r>
            <a:r>
              <a:rPr lang="en-GB" sz="1100" b="0" i="0" u="none" strike="noStrike" cap="none" dirty="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public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void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795E26"/>
                </a:solidFill>
                <a:latin typeface="Consolas"/>
                <a:ea typeface="Consolas"/>
                <a:cs typeface="Consolas"/>
                <a:sym typeface="Consolas"/>
              </a:rPr>
              <a:t>Accept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(</a:t>
            </a:r>
            <a:r>
              <a:rPr lang="en-GB" sz="1100" b="0" i="0" u="none" strike="noStrike" cap="none" dirty="0" err="1">
                <a:solidFill>
                  <a:srgbClr val="267F99"/>
                </a:solidFill>
                <a:latin typeface="Consolas"/>
                <a:ea typeface="Consolas"/>
                <a:cs typeface="Consolas"/>
                <a:sym typeface="Consolas"/>
              </a:rPr>
              <a:t>IVisitor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001080"/>
                </a:solidFill>
                <a:latin typeface="Consolas"/>
                <a:ea typeface="Consolas"/>
                <a:cs typeface="Consolas"/>
                <a:sym typeface="Consolas"/>
              </a:rPr>
              <a:t>visitor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) 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>
              <a:buSzPts val="1100"/>
            </a:pPr>
            <a:r>
              <a:rPr lang="en-GB" sz="1100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   </a:t>
            </a:r>
            <a:r>
              <a:rPr lang="cs-CZ" sz="1100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   </a:t>
            </a:r>
            <a:r>
              <a:rPr lang="en-GB" sz="1100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=&gt; </a:t>
            </a:r>
            <a:r>
              <a:rPr lang="en-GB" sz="1100" b="0" i="0" u="none" strike="noStrike" cap="none" dirty="0" err="1">
                <a:solidFill>
                  <a:srgbClr val="001080"/>
                </a:solidFill>
                <a:latin typeface="Consolas"/>
                <a:ea typeface="Consolas"/>
                <a:cs typeface="Consolas"/>
                <a:sym typeface="Consolas"/>
              </a:rPr>
              <a:t>visitor</a:t>
            </a:r>
            <a:r>
              <a:rPr lang="en-GB" sz="1100" b="0" i="0" u="none" strike="noStrike" cap="none" dirty="0" err="1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.</a:t>
            </a:r>
            <a:r>
              <a:rPr lang="en-GB" sz="1100" b="0" i="0" u="none" strike="noStrike" cap="none" dirty="0" err="1">
                <a:solidFill>
                  <a:srgbClr val="795E26"/>
                </a:solidFill>
                <a:latin typeface="Consolas"/>
                <a:ea typeface="Consolas"/>
                <a:cs typeface="Consolas"/>
                <a:sym typeface="Consolas"/>
              </a:rPr>
              <a:t>Visit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(</a:t>
            </a:r>
            <a:r>
              <a:rPr lang="en-GB" sz="1100" b="0" i="0" u="none" strike="noStrike" cap="none" dirty="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this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);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}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p13"/>
          <p:cNvSpPr txBox="1">
            <a:spLocks noGrp="1"/>
          </p:cNvSpPr>
          <p:nvPr>
            <p:ph type="title"/>
          </p:nvPr>
        </p:nvSpPr>
        <p:spPr>
          <a:xfrm>
            <a:off x="227450" y="232319"/>
            <a:ext cx="7717500" cy="61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-GB"/>
              <a:t>DOUBLE DISPATCH PRO PŘÍKLAD</a:t>
            </a:r>
            <a:endParaRPr/>
          </a:p>
        </p:txBody>
      </p:sp>
      <p:grpSp>
        <p:nvGrpSpPr>
          <p:cNvPr id="244" name="Google Shape;244;p13"/>
          <p:cNvGrpSpPr/>
          <p:nvPr/>
        </p:nvGrpSpPr>
        <p:grpSpPr>
          <a:xfrm>
            <a:off x="336933" y="371514"/>
            <a:ext cx="340573" cy="339271"/>
            <a:chOff x="2085450" y="842250"/>
            <a:chExt cx="483700" cy="481850"/>
          </a:xfrm>
        </p:grpSpPr>
        <p:sp>
          <p:nvSpPr>
            <p:cNvPr id="245" name="Google Shape;245;p13"/>
            <p:cNvSpPr/>
            <p:nvPr/>
          </p:nvSpPr>
          <p:spPr>
            <a:xfrm>
              <a:off x="2085525" y="926925"/>
              <a:ext cx="483625" cy="397175"/>
            </a:xfrm>
            <a:custGeom>
              <a:avLst/>
              <a:gdLst/>
              <a:ahLst/>
              <a:cxnLst/>
              <a:rect l="l" t="t" r="r" b="b"/>
              <a:pathLst>
                <a:path w="19345" h="15887" extrusionOk="0">
                  <a:moveTo>
                    <a:pt x="1693" y="1"/>
                  </a:moveTo>
                  <a:cubicBezTo>
                    <a:pt x="756" y="1"/>
                    <a:pt x="0" y="760"/>
                    <a:pt x="0" y="1696"/>
                  </a:cubicBezTo>
                  <a:cubicBezTo>
                    <a:pt x="0" y="2630"/>
                    <a:pt x="756" y="3389"/>
                    <a:pt x="1693" y="3389"/>
                  </a:cubicBezTo>
                  <a:lnTo>
                    <a:pt x="3990" y="3389"/>
                  </a:lnTo>
                  <a:cubicBezTo>
                    <a:pt x="4924" y="3389"/>
                    <a:pt x="5683" y="4147"/>
                    <a:pt x="5683" y="5084"/>
                  </a:cubicBezTo>
                  <a:lnTo>
                    <a:pt x="5683" y="8547"/>
                  </a:lnTo>
                  <a:cubicBezTo>
                    <a:pt x="5683" y="11347"/>
                    <a:pt x="7962" y="13627"/>
                    <a:pt x="10766" y="13627"/>
                  </a:cubicBezTo>
                  <a:lnTo>
                    <a:pt x="13626" y="13627"/>
                  </a:lnTo>
                  <a:lnTo>
                    <a:pt x="13626" y="15322"/>
                  </a:lnTo>
                  <a:cubicBezTo>
                    <a:pt x="13626" y="15656"/>
                    <a:pt x="13901" y="15887"/>
                    <a:pt x="14194" y="15887"/>
                  </a:cubicBezTo>
                  <a:cubicBezTo>
                    <a:pt x="14308" y="15887"/>
                    <a:pt x="14425" y="15852"/>
                    <a:pt x="14530" y="15774"/>
                  </a:cubicBezTo>
                  <a:lnTo>
                    <a:pt x="19046" y="12386"/>
                  </a:lnTo>
                  <a:cubicBezTo>
                    <a:pt x="19345" y="12160"/>
                    <a:pt x="19345" y="11706"/>
                    <a:pt x="19046" y="11483"/>
                  </a:cubicBezTo>
                  <a:lnTo>
                    <a:pt x="14530" y="8095"/>
                  </a:lnTo>
                  <a:cubicBezTo>
                    <a:pt x="14424" y="8016"/>
                    <a:pt x="14307" y="7981"/>
                    <a:pt x="14192" y="7981"/>
                  </a:cubicBezTo>
                  <a:cubicBezTo>
                    <a:pt x="13899" y="7981"/>
                    <a:pt x="13626" y="8212"/>
                    <a:pt x="13626" y="8547"/>
                  </a:cubicBezTo>
                  <a:lnTo>
                    <a:pt x="13626" y="10239"/>
                  </a:lnTo>
                  <a:lnTo>
                    <a:pt x="10766" y="10239"/>
                  </a:lnTo>
                  <a:cubicBezTo>
                    <a:pt x="9829" y="10239"/>
                    <a:pt x="9070" y="9480"/>
                    <a:pt x="9070" y="8547"/>
                  </a:cubicBezTo>
                  <a:lnTo>
                    <a:pt x="9070" y="5084"/>
                  </a:lnTo>
                  <a:cubicBezTo>
                    <a:pt x="9070" y="2280"/>
                    <a:pt x="6791" y="1"/>
                    <a:pt x="399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435D74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6" name="Google Shape;246;p13"/>
            <p:cNvSpPr/>
            <p:nvPr/>
          </p:nvSpPr>
          <p:spPr>
            <a:xfrm>
              <a:off x="2085450" y="1151875"/>
              <a:ext cx="143650" cy="87575"/>
            </a:xfrm>
            <a:custGeom>
              <a:avLst/>
              <a:gdLst/>
              <a:ahLst/>
              <a:cxnLst/>
              <a:rect l="l" t="t" r="r" b="b"/>
              <a:pathLst>
                <a:path w="5746" h="3503" extrusionOk="0">
                  <a:moveTo>
                    <a:pt x="4577" y="1"/>
                  </a:moveTo>
                  <a:cubicBezTo>
                    <a:pt x="4391" y="73"/>
                    <a:pt x="4192" y="112"/>
                    <a:pt x="3990" y="115"/>
                  </a:cubicBezTo>
                  <a:lnTo>
                    <a:pt x="1693" y="115"/>
                  </a:lnTo>
                  <a:cubicBezTo>
                    <a:pt x="759" y="115"/>
                    <a:pt x="0" y="871"/>
                    <a:pt x="0" y="1807"/>
                  </a:cubicBezTo>
                  <a:cubicBezTo>
                    <a:pt x="0" y="2744"/>
                    <a:pt x="759" y="3503"/>
                    <a:pt x="1693" y="3503"/>
                  </a:cubicBezTo>
                  <a:lnTo>
                    <a:pt x="1696" y="3500"/>
                  </a:lnTo>
                  <a:lnTo>
                    <a:pt x="3993" y="3500"/>
                  </a:lnTo>
                  <a:cubicBezTo>
                    <a:pt x="4589" y="3500"/>
                    <a:pt x="5183" y="3391"/>
                    <a:pt x="5746" y="3186"/>
                  </a:cubicBezTo>
                  <a:cubicBezTo>
                    <a:pt x="5065" y="2253"/>
                    <a:pt x="4662" y="1151"/>
                    <a:pt x="457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435D74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7" name="Google Shape;247;p13"/>
            <p:cNvSpPr/>
            <p:nvPr/>
          </p:nvSpPr>
          <p:spPr>
            <a:xfrm>
              <a:off x="2274775" y="842250"/>
              <a:ext cx="294375" cy="197650"/>
            </a:xfrm>
            <a:custGeom>
              <a:avLst/>
              <a:gdLst/>
              <a:ahLst/>
              <a:cxnLst/>
              <a:rect l="l" t="t" r="r" b="b"/>
              <a:pathLst>
                <a:path w="11775" h="7906" extrusionOk="0">
                  <a:moveTo>
                    <a:pt x="6622" y="0"/>
                  </a:moveTo>
                  <a:cubicBezTo>
                    <a:pt x="6329" y="0"/>
                    <a:pt x="6056" y="231"/>
                    <a:pt x="6056" y="566"/>
                  </a:cubicBezTo>
                  <a:lnTo>
                    <a:pt x="6056" y="2259"/>
                  </a:lnTo>
                  <a:lnTo>
                    <a:pt x="3196" y="2259"/>
                  </a:lnTo>
                  <a:cubicBezTo>
                    <a:pt x="2030" y="2265"/>
                    <a:pt x="904" y="2668"/>
                    <a:pt x="1" y="3406"/>
                  </a:cubicBezTo>
                  <a:cubicBezTo>
                    <a:pt x="940" y="4068"/>
                    <a:pt x="1675" y="4978"/>
                    <a:pt x="2130" y="6032"/>
                  </a:cubicBezTo>
                  <a:cubicBezTo>
                    <a:pt x="2431" y="5785"/>
                    <a:pt x="2804" y="5649"/>
                    <a:pt x="3196" y="5646"/>
                  </a:cubicBezTo>
                  <a:lnTo>
                    <a:pt x="6056" y="5646"/>
                  </a:lnTo>
                  <a:lnTo>
                    <a:pt x="6056" y="7342"/>
                  </a:lnTo>
                  <a:cubicBezTo>
                    <a:pt x="6056" y="7679"/>
                    <a:pt x="6334" y="7906"/>
                    <a:pt x="6625" y="7906"/>
                  </a:cubicBezTo>
                  <a:cubicBezTo>
                    <a:pt x="6740" y="7906"/>
                    <a:pt x="6857" y="7871"/>
                    <a:pt x="6960" y="7793"/>
                  </a:cubicBezTo>
                  <a:lnTo>
                    <a:pt x="11476" y="4406"/>
                  </a:lnTo>
                  <a:cubicBezTo>
                    <a:pt x="11775" y="4180"/>
                    <a:pt x="11775" y="3725"/>
                    <a:pt x="11476" y="3502"/>
                  </a:cubicBezTo>
                  <a:lnTo>
                    <a:pt x="6960" y="115"/>
                  </a:lnTo>
                  <a:cubicBezTo>
                    <a:pt x="6854" y="36"/>
                    <a:pt x="6737" y="0"/>
                    <a:pt x="662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435D74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48" name="Google Shape;248;p13"/>
          <p:cNvSpPr txBox="1"/>
          <p:nvPr/>
        </p:nvSpPr>
        <p:spPr>
          <a:xfrm>
            <a:off x="250031" y="842961"/>
            <a:ext cx="8643937" cy="707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n-GB" sz="2000" b="0" i="0" u="none" strike="noStrike" cap="none">
                <a:solidFill>
                  <a:srgbClr val="000000"/>
                </a:solidFill>
                <a:latin typeface="Space Mono"/>
                <a:ea typeface="Space Mono"/>
                <a:cs typeface="Space Mono"/>
                <a:sym typeface="Space Mono"/>
              </a:rPr>
              <a:t>KROK 4: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endParaRPr sz="2000" b="0" i="0" u="none" strike="noStrike" cap="none">
              <a:solidFill>
                <a:srgbClr val="000000"/>
              </a:solidFill>
              <a:latin typeface="Space Mono"/>
              <a:ea typeface="Space Mono"/>
              <a:cs typeface="Space Mono"/>
              <a:sym typeface="Space Mono"/>
            </a:endParaRPr>
          </a:p>
        </p:txBody>
      </p:sp>
      <p:sp>
        <p:nvSpPr>
          <p:cNvPr id="249" name="Google Shape;249;p13"/>
          <p:cNvSpPr txBox="1"/>
          <p:nvPr/>
        </p:nvSpPr>
        <p:spPr>
          <a:xfrm>
            <a:off x="250031" y="1200148"/>
            <a:ext cx="8708230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•"/>
            </a:pPr>
            <a:r>
              <a:rPr lang="en-GB" sz="1800" b="0" i="0" u="none" strike="noStrike" cap="none" dirty="0" err="1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Implementovat</a:t>
            </a:r>
            <a:r>
              <a:rPr lang="en-GB" sz="1800" b="0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800" b="0" i="0" u="none" strike="noStrike" cap="none" dirty="0" err="1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konkrétní</a:t>
            </a:r>
            <a:r>
              <a:rPr lang="en-GB" sz="1800" b="0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800" b="0" i="0" u="none" strike="noStrike" cap="none" dirty="0" err="1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Visitory</a:t>
            </a:r>
            <a:r>
              <a:rPr lang="en-GB" sz="1800" b="0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a </a:t>
            </a:r>
            <a:r>
              <a:rPr lang="en-GB" sz="1800" b="0" i="0" u="none" strike="noStrike" cap="none" dirty="0" err="1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implementovat</a:t>
            </a:r>
            <a:r>
              <a:rPr lang="en-GB" sz="1800" b="0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800" b="0" i="0" u="none" strike="noStrike" cap="none" dirty="0" err="1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všechny</a:t>
            </a:r>
            <a:r>
              <a:rPr lang="en-GB" sz="1800" b="0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800" b="0" i="0" u="none" strike="noStrike" cap="none" dirty="0" err="1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metody</a:t>
            </a:r>
            <a:r>
              <a:rPr lang="en-GB" sz="1800" b="0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cs-CZ" sz="1800" b="0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rozhraní </a:t>
            </a:r>
            <a:r>
              <a:rPr lang="cs-CZ" sz="1800" b="0" i="0" u="none" strike="noStrike" cap="none" dirty="0" err="1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IVisitor</a:t>
            </a:r>
            <a:endParaRPr sz="1800" b="0" i="0" u="none" strike="noStrike" cap="none" dirty="0">
              <a:solidFill>
                <a:srgbClr val="000000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sp>
        <p:nvSpPr>
          <p:cNvPr id="250" name="Google Shape;250;p13"/>
          <p:cNvSpPr txBox="1"/>
          <p:nvPr/>
        </p:nvSpPr>
        <p:spPr>
          <a:xfrm>
            <a:off x="2219735" y="2161489"/>
            <a:ext cx="3732930" cy="1785064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class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 err="1">
                <a:solidFill>
                  <a:srgbClr val="267F99"/>
                </a:solidFill>
                <a:latin typeface="Consolas"/>
                <a:ea typeface="Consolas"/>
                <a:cs typeface="Consolas"/>
                <a:sym typeface="Consolas"/>
              </a:rPr>
              <a:t>ExportVisitor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: </a:t>
            </a:r>
            <a:r>
              <a:rPr lang="en-GB" sz="1100" b="0" i="0" u="none" strike="noStrike" cap="none" dirty="0" err="1">
                <a:solidFill>
                  <a:srgbClr val="267F99"/>
                </a:solidFill>
                <a:latin typeface="Consolas"/>
                <a:ea typeface="Consolas"/>
                <a:cs typeface="Consolas"/>
                <a:sym typeface="Consolas"/>
              </a:rPr>
              <a:t>IVisitor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{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    </a:t>
            </a:r>
            <a:r>
              <a:rPr lang="en-GB" sz="1100" b="0" i="0" u="none" strike="noStrike" cap="none" dirty="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public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void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795E26"/>
                </a:solidFill>
                <a:latin typeface="Consolas"/>
                <a:ea typeface="Consolas"/>
                <a:cs typeface="Consolas"/>
                <a:sym typeface="Consolas"/>
              </a:rPr>
              <a:t>Visit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(</a:t>
            </a:r>
            <a:r>
              <a:rPr lang="en-GB" sz="1100" b="0" i="0" u="none" strike="noStrike" cap="none" dirty="0">
                <a:solidFill>
                  <a:srgbClr val="267F99"/>
                </a:solidFill>
                <a:latin typeface="Consolas"/>
                <a:ea typeface="Consolas"/>
                <a:cs typeface="Consolas"/>
                <a:sym typeface="Consolas"/>
              </a:rPr>
              <a:t>Dot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001080"/>
                </a:solidFill>
                <a:latin typeface="Consolas"/>
                <a:ea typeface="Consolas"/>
                <a:cs typeface="Consolas"/>
                <a:sym typeface="Consolas"/>
              </a:rPr>
              <a:t>dot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) 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    </a:t>
            </a:r>
            <a:r>
              <a:rPr lang="cs-CZ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   =&gt; </a:t>
            </a:r>
            <a:r>
              <a:rPr lang="en-GB" sz="1100" b="0" i="0" u="none" strike="noStrike" cap="none" dirty="0" err="1">
                <a:solidFill>
                  <a:srgbClr val="001080"/>
                </a:solidFill>
                <a:latin typeface="Consolas"/>
                <a:ea typeface="Consolas"/>
                <a:cs typeface="Consolas"/>
                <a:sym typeface="Consolas"/>
              </a:rPr>
              <a:t>Console</a:t>
            </a:r>
            <a:r>
              <a:rPr lang="en-GB" sz="1100" b="0" i="0" u="none" strike="noStrike" cap="none" dirty="0" err="1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.</a:t>
            </a:r>
            <a:r>
              <a:rPr lang="en-GB" sz="1100" b="0" i="0" u="none" strike="noStrike" cap="none" dirty="0" err="1">
                <a:solidFill>
                  <a:srgbClr val="001080"/>
                </a:solidFill>
                <a:latin typeface="Consolas"/>
                <a:ea typeface="Consolas"/>
                <a:cs typeface="Consolas"/>
                <a:sym typeface="Consolas"/>
              </a:rPr>
              <a:t>WriteLine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(</a:t>
            </a:r>
            <a:r>
              <a:rPr lang="en-GB" sz="1100" b="0" i="0" u="none" strike="noStrike" cap="none" dirty="0">
                <a:solidFill>
                  <a:srgbClr val="A31515"/>
                </a:solidFill>
                <a:latin typeface="Consolas"/>
                <a:ea typeface="Consolas"/>
                <a:cs typeface="Consolas"/>
                <a:sym typeface="Consolas"/>
              </a:rPr>
              <a:t>"DOT"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);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    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    </a:t>
            </a:r>
            <a:r>
              <a:rPr lang="en-GB" sz="1100" b="0" i="0" u="none" strike="noStrike" cap="none" dirty="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public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void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795E26"/>
                </a:solidFill>
                <a:latin typeface="Consolas"/>
                <a:ea typeface="Consolas"/>
                <a:cs typeface="Consolas"/>
                <a:sym typeface="Consolas"/>
              </a:rPr>
              <a:t>Visit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(</a:t>
            </a:r>
            <a:r>
              <a:rPr lang="en-GB" sz="1100" b="0" i="0" u="none" strike="noStrike" cap="none" dirty="0">
                <a:solidFill>
                  <a:srgbClr val="267F99"/>
                </a:solidFill>
                <a:latin typeface="Consolas"/>
                <a:ea typeface="Consolas"/>
                <a:cs typeface="Consolas"/>
                <a:sym typeface="Consolas"/>
              </a:rPr>
              <a:t>Circle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001080"/>
                </a:solidFill>
                <a:latin typeface="Consolas"/>
                <a:ea typeface="Consolas"/>
                <a:cs typeface="Consolas"/>
                <a:sym typeface="Consolas"/>
              </a:rPr>
              <a:t>circle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) 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>
              <a:buSzPts val="1100"/>
            </a:pPr>
            <a:r>
              <a:rPr lang="en-GB" sz="1100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        =&gt; </a:t>
            </a:r>
            <a:r>
              <a:rPr lang="en-GB" sz="1100" dirty="0" err="1">
                <a:solidFill>
                  <a:srgbClr val="001080"/>
                </a:solidFill>
                <a:latin typeface="Consolas"/>
                <a:ea typeface="Consolas"/>
                <a:cs typeface="Consolas"/>
                <a:sym typeface="Consolas"/>
              </a:rPr>
              <a:t>Console</a:t>
            </a:r>
            <a:r>
              <a:rPr lang="en-GB" sz="1100" dirty="0" err="1">
                <a:latin typeface="Consolas"/>
                <a:ea typeface="Consolas"/>
                <a:cs typeface="Consolas"/>
                <a:sym typeface="Consolas"/>
              </a:rPr>
              <a:t>.</a:t>
            </a:r>
            <a:r>
              <a:rPr lang="en-GB" sz="1100" dirty="0" err="1">
                <a:solidFill>
                  <a:srgbClr val="001080"/>
                </a:solidFill>
                <a:latin typeface="Consolas"/>
                <a:ea typeface="Consolas"/>
                <a:cs typeface="Consolas"/>
                <a:sym typeface="Consolas"/>
              </a:rPr>
              <a:t>WriteLine</a:t>
            </a:r>
            <a:r>
              <a:rPr lang="en-GB" sz="1100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(</a:t>
            </a:r>
            <a:r>
              <a:rPr lang="en-GB" sz="1100" dirty="0">
                <a:solidFill>
                  <a:srgbClr val="A31515"/>
                </a:solidFill>
                <a:latin typeface="Consolas"/>
                <a:ea typeface="Consolas"/>
                <a:cs typeface="Consolas"/>
                <a:sym typeface="Consolas"/>
              </a:rPr>
              <a:t>"</a:t>
            </a:r>
            <a:r>
              <a:rPr lang="cs-CZ" sz="1100" dirty="0">
                <a:solidFill>
                  <a:srgbClr val="A31515"/>
                </a:solidFill>
                <a:latin typeface="Consolas"/>
                <a:ea typeface="Consolas"/>
                <a:cs typeface="Consolas"/>
                <a:sym typeface="Consolas"/>
              </a:rPr>
              <a:t>CIRCLE</a:t>
            </a:r>
            <a:r>
              <a:rPr lang="en-GB" sz="1100" dirty="0">
                <a:solidFill>
                  <a:srgbClr val="A31515"/>
                </a:solidFill>
                <a:latin typeface="Consolas"/>
                <a:ea typeface="Consolas"/>
                <a:cs typeface="Consolas"/>
                <a:sym typeface="Consolas"/>
              </a:rPr>
              <a:t>"</a:t>
            </a:r>
            <a:r>
              <a:rPr lang="en-GB" sz="1100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);</a:t>
            </a:r>
            <a:endParaRPr lang="en-GB"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lang="cs-CZ" sz="1100" b="0" i="0" u="none" strike="noStrike" cap="none" dirty="0">
              <a:solidFill>
                <a:srgbClr val="3B3B3B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    </a:t>
            </a:r>
            <a:r>
              <a:rPr lang="en-GB" sz="1100" b="0" i="0" u="none" strike="noStrike" cap="none" dirty="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public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void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795E26"/>
                </a:solidFill>
                <a:latin typeface="Consolas"/>
                <a:ea typeface="Consolas"/>
                <a:cs typeface="Consolas"/>
                <a:sym typeface="Consolas"/>
              </a:rPr>
              <a:t>Visit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(</a:t>
            </a:r>
            <a:r>
              <a:rPr lang="en-GB" sz="1100" b="0" i="0" u="none" strike="noStrike" cap="none" dirty="0">
                <a:solidFill>
                  <a:srgbClr val="267F99"/>
                </a:solidFill>
                <a:latin typeface="Consolas"/>
                <a:ea typeface="Consolas"/>
                <a:cs typeface="Consolas"/>
                <a:sym typeface="Consolas"/>
              </a:rPr>
              <a:t>Rectangle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001080"/>
                </a:solidFill>
                <a:latin typeface="Consolas"/>
                <a:ea typeface="Consolas"/>
                <a:cs typeface="Consolas"/>
                <a:sym typeface="Consolas"/>
              </a:rPr>
              <a:t>rectangle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) 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>
              <a:buSzPts val="1100"/>
            </a:pPr>
            <a:r>
              <a:rPr lang="en-GB" sz="1100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        =&gt; </a:t>
            </a:r>
            <a:r>
              <a:rPr lang="en-GB" sz="1100" b="0" i="0" u="none" strike="noStrike" cap="none" dirty="0" err="1">
                <a:solidFill>
                  <a:srgbClr val="001080"/>
                </a:solidFill>
                <a:latin typeface="Consolas"/>
                <a:ea typeface="Consolas"/>
                <a:cs typeface="Consolas"/>
                <a:sym typeface="Consolas"/>
              </a:rPr>
              <a:t>Console</a:t>
            </a:r>
            <a:r>
              <a:rPr lang="en-GB" sz="1100" b="0" i="0" u="none" strike="noStrike" cap="none" dirty="0" err="1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.</a:t>
            </a:r>
            <a:r>
              <a:rPr lang="en-GB" sz="1100" b="0" i="0" u="none" strike="noStrike" cap="none" dirty="0" err="1">
                <a:solidFill>
                  <a:srgbClr val="001080"/>
                </a:solidFill>
                <a:latin typeface="Consolas"/>
                <a:ea typeface="Consolas"/>
                <a:cs typeface="Consolas"/>
                <a:sym typeface="Consolas"/>
              </a:rPr>
              <a:t>WriteLine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(</a:t>
            </a:r>
            <a:r>
              <a:rPr lang="en-GB" sz="1100" b="0" i="0" u="none" strike="noStrike" cap="none" dirty="0">
                <a:solidFill>
                  <a:srgbClr val="A31515"/>
                </a:solidFill>
                <a:latin typeface="Consolas"/>
                <a:ea typeface="Consolas"/>
                <a:cs typeface="Consolas"/>
                <a:sym typeface="Consolas"/>
              </a:rPr>
              <a:t>"RECTANGLE"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);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}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p14"/>
          <p:cNvSpPr txBox="1">
            <a:spLocks noGrp="1"/>
          </p:cNvSpPr>
          <p:nvPr>
            <p:ph type="title"/>
          </p:nvPr>
        </p:nvSpPr>
        <p:spPr>
          <a:xfrm>
            <a:off x="227450" y="232319"/>
            <a:ext cx="7717500" cy="61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-GB" dirty="0"/>
              <a:t>DOUBLE DISPATCH PRO PŘÍKLAD</a:t>
            </a:r>
            <a:endParaRPr dirty="0"/>
          </a:p>
        </p:txBody>
      </p:sp>
      <p:grpSp>
        <p:nvGrpSpPr>
          <p:cNvPr id="256" name="Google Shape;256;p14"/>
          <p:cNvGrpSpPr/>
          <p:nvPr/>
        </p:nvGrpSpPr>
        <p:grpSpPr>
          <a:xfrm>
            <a:off x="336933" y="371514"/>
            <a:ext cx="340573" cy="339271"/>
            <a:chOff x="2085450" y="842250"/>
            <a:chExt cx="483700" cy="481850"/>
          </a:xfrm>
        </p:grpSpPr>
        <p:sp>
          <p:nvSpPr>
            <p:cNvPr id="257" name="Google Shape;257;p14"/>
            <p:cNvSpPr/>
            <p:nvPr/>
          </p:nvSpPr>
          <p:spPr>
            <a:xfrm>
              <a:off x="2085525" y="926925"/>
              <a:ext cx="483625" cy="397175"/>
            </a:xfrm>
            <a:custGeom>
              <a:avLst/>
              <a:gdLst/>
              <a:ahLst/>
              <a:cxnLst/>
              <a:rect l="l" t="t" r="r" b="b"/>
              <a:pathLst>
                <a:path w="19345" h="15887" extrusionOk="0">
                  <a:moveTo>
                    <a:pt x="1693" y="1"/>
                  </a:moveTo>
                  <a:cubicBezTo>
                    <a:pt x="756" y="1"/>
                    <a:pt x="0" y="760"/>
                    <a:pt x="0" y="1696"/>
                  </a:cubicBezTo>
                  <a:cubicBezTo>
                    <a:pt x="0" y="2630"/>
                    <a:pt x="756" y="3389"/>
                    <a:pt x="1693" y="3389"/>
                  </a:cubicBezTo>
                  <a:lnTo>
                    <a:pt x="3990" y="3389"/>
                  </a:lnTo>
                  <a:cubicBezTo>
                    <a:pt x="4924" y="3389"/>
                    <a:pt x="5683" y="4147"/>
                    <a:pt x="5683" y="5084"/>
                  </a:cubicBezTo>
                  <a:lnTo>
                    <a:pt x="5683" y="8547"/>
                  </a:lnTo>
                  <a:cubicBezTo>
                    <a:pt x="5683" y="11347"/>
                    <a:pt x="7962" y="13627"/>
                    <a:pt x="10766" y="13627"/>
                  </a:cubicBezTo>
                  <a:lnTo>
                    <a:pt x="13626" y="13627"/>
                  </a:lnTo>
                  <a:lnTo>
                    <a:pt x="13626" y="15322"/>
                  </a:lnTo>
                  <a:cubicBezTo>
                    <a:pt x="13626" y="15656"/>
                    <a:pt x="13901" y="15887"/>
                    <a:pt x="14194" y="15887"/>
                  </a:cubicBezTo>
                  <a:cubicBezTo>
                    <a:pt x="14308" y="15887"/>
                    <a:pt x="14425" y="15852"/>
                    <a:pt x="14530" y="15774"/>
                  </a:cubicBezTo>
                  <a:lnTo>
                    <a:pt x="19046" y="12386"/>
                  </a:lnTo>
                  <a:cubicBezTo>
                    <a:pt x="19345" y="12160"/>
                    <a:pt x="19345" y="11706"/>
                    <a:pt x="19046" y="11483"/>
                  </a:cubicBezTo>
                  <a:lnTo>
                    <a:pt x="14530" y="8095"/>
                  </a:lnTo>
                  <a:cubicBezTo>
                    <a:pt x="14424" y="8016"/>
                    <a:pt x="14307" y="7981"/>
                    <a:pt x="14192" y="7981"/>
                  </a:cubicBezTo>
                  <a:cubicBezTo>
                    <a:pt x="13899" y="7981"/>
                    <a:pt x="13626" y="8212"/>
                    <a:pt x="13626" y="8547"/>
                  </a:cubicBezTo>
                  <a:lnTo>
                    <a:pt x="13626" y="10239"/>
                  </a:lnTo>
                  <a:lnTo>
                    <a:pt x="10766" y="10239"/>
                  </a:lnTo>
                  <a:cubicBezTo>
                    <a:pt x="9829" y="10239"/>
                    <a:pt x="9070" y="9480"/>
                    <a:pt x="9070" y="8547"/>
                  </a:cubicBezTo>
                  <a:lnTo>
                    <a:pt x="9070" y="5084"/>
                  </a:lnTo>
                  <a:cubicBezTo>
                    <a:pt x="9070" y="2280"/>
                    <a:pt x="6791" y="1"/>
                    <a:pt x="399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435D74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8" name="Google Shape;258;p14"/>
            <p:cNvSpPr/>
            <p:nvPr/>
          </p:nvSpPr>
          <p:spPr>
            <a:xfrm>
              <a:off x="2085450" y="1151875"/>
              <a:ext cx="143650" cy="87575"/>
            </a:xfrm>
            <a:custGeom>
              <a:avLst/>
              <a:gdLst/>
              <a:ahLst/>
              <a:cxnLst/>
              <a:rect l="l" t="t" r="r" b="b"/>
              <a:pathLst>
                <a:path w="5746" h="3503" extrusionOk="0">
                  <a:moveTo>
                    <a:pt x="4577" y="1"/>
                  </a:moveTo>
                  <a:cubicBezTo>
                    <a:pt x="4391" y="73"/>
                    <a:pt x="4192" y="112"/>
                    <a:pt x="3990" y="115"/>
                  </a:cubicBezTo>
                  <a:lnTo>
                    <a:pt x="1693" y="115"/>
                  </a:lnTo>
                  <a:cubicBezTo>
                    <a:pt x="759" y="115"/>
                    <a:pt x="0" y="871"/>
                    <a:pt x="0" y="1807"/>
                  </a:cubicBezTo>
                  <a:cubicBezTo>
                    <a:pt x="0" y="2744"/>
                    <a:pt x="759" y="3503"/>
                    <a:pt x="1693" y="3503"/>
                  </a:cubicBezTo>
                  <a:lnTo>
                    <a:pt x="1696" y="3500"/>
                  </a:lnTo>
                  <a:lnTo>
                    <a:pt x="3993" y="3500"/>
                  </a:lnTo>
                  <a:cubicBezTo>
                    <a:pt x="4589" y="3500"/>
                    <a:pt x="5183" y="3391"/>
                    <a:pt x="5746" y="3186"/>
                  </a:cubicBezTo>
                  <a:cubicBezTo>
                    <a:pt x="5065" y="2253"/>
                    <a:pt x="4662" y="1151"/>
                    <a:pt x="457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435D74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9" name="Google Shape;259;p14"/>
            <p:cNvSpPr/>
            <p:nvPr/>
          </p:nvSpPr>
          <p:spPr>
            <a:xfrm>
              <a:off x="2274775" y="842250"/>
              <a:ext cx="294375" cy="197650"/>
            </a:xfrm>
            <a:custGeom>
              <a:avLst/>
              <a:gdLst/>
              <a:ahLst/>
              <a:cxnLst/>
              <a:rect l="l" t="t" r="r" b="b"/>
              <a:pathLst>
                <a:path w="11775" h="7906" extrusionOk="0">
                  <a:moveTo>
                    <a:pt x="6622" y="0"/>
                  </a:moveTo>
                  <a:cubicBezTo>
                    <a:pt x="6329" y="0"/>
                    <a:pt x="6056" y="231"/>
                    <a:pt x="6056" y="566"/>
                  </a:cubicBezTo>
                  <a:lnTo>
                    <a:pt x="6056" y="2259"/>
                  </a:lnTo>
                  <a:lnTo>
                    <a:pt x="3196" y="2259"/>
                  </a:lnTo>
                  <a:cubicBezTo>
                    <a:pt x="2030" y="2265"/>
                    <a:pt x="904" y="2668"/>
                    <a:pt x="1" y="3406"/>
                  </a:cubicBezTo>
                  <a:cubicBezTo>
                    <a:pt x="940" y="4068"/>
                    <a:pt x="1675" y="4978"/>
                    <a:pt x="2130" y="6032"/>
                  </a:cubicBezTo>
                  <a:cubicBezTo>
                    <a:pt x="2431" y="5785"/>
                    <a:pt x="2804" y="5649"/>
                    <a:pt x="3196" y="5646"/>
                  </a:cubicBezTo>
                  <a:lnTo>
                    <a:pt x="6056" y="5646"/>
                  </a:lnTo>
                  <a:lnTo>
                    <a:pt x="6056" y="7342"/>
                  </a:lnTo>
                  <a:cubicBezTo>
                    <a:pt x="6056" y="7679"/>
                    <a:pt x="6334" y="7906"/>
                    <a:pt x="6625" y="7906"/>
                  </a:cubicBezTo>
                  <a:cubicBezTo>
                    <a:pt x="6740" y="7906"/>
                    <a:pt x="6857" y="7871"/>
                    <a:pt x="6960" y="7793"/>
                  </a:cubicBezTo>
                  <a:lnTo>
                    <a:pt x="11476" y="4406"/>
                  </a:lnTo>
                  <a:cubicBezTo>
                    <a:pt x="11775" y="4180"/>
                    <a:pt x="11775" y="3725"/>
                    <a:pt x="11476" y="3502"/>
                  </a:cubicBezTo>
                  <a:lnTo>
                    <a:pt x="6960" y="115"/>
                  </a:lnTo>
                  <a:cubicBezTo>
                    <a:pt x="6854" y="36"/>
                    <a:pt x="6737" y="0"/>
                    <a:pt x="662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435D74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60" name="Google Shape;260;p14"/>
          <p:cNvSpPr txBox="1"/>
          <p:nvPr/>
        </p:nvSpPr>
        <p:spPr>
          <a:xfrm>
            <a:off x="250031" y="842961"/>
            <a:ext cx="8643937" cy="707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n-GB" sz="2000" b="0" i="0" u="none" strike="noStrike" cap="none">
                <a:solidFill>
                  <a:srgbClr val="000000"/>
                </a:solidFill>
                <a:latin typeface="Space Mono"/>
                <a:ea typeface="Space Mono"/>
                <a:cs typeface="Space Mono"/>
                <a:sym typeface="Space Mono"/>
              </a:rPr>
              <a:t>KROK 5: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endParaRPr sz="2000" b="0" i="0" u="none" strike="noStrike" cap="none">
              <a:solidFill>
                <a:srgbClr val="000000"/>
              </a:solidFill>
              <a:latin typeface="Space Mono"/>
              <a:ea typeface="Space Mono"/>
              <a:cs typeface="Space Mono"/>
              <a:sym typeface="Space Mono"/>
            </a:endParaRPr>
          </a:p>
        </p:txBody>
      </p:sp>
      <p:sp>
        <p:nvSpPr>
          <p:cNvPr id="261" name="Google Shape;261;p14"/>
          <p:cNvSpPr txBox="1"/>
          <p:nvPr/>
        </p:nvSpPr>
        <p:spPr>
          <a:xfrm>
            <a:off x="250031" y="1200148"/>
            <a:ext cx="8708230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•"/>
            </a:pPr>
            <a:r>
              <a:rPr lang="en-GB" sz="1800" b="0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Client </a:t>
            </a:r>
            <a:r>
              <a:rPr lang="en-GB" sz="1800" b="0" i="0" u="none" strike="noStrike" cap="none" dirty="0" err="1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vytváří</a:t>
            </a:r>
            <a:r>
              <a:rPr lang="en-GB" sz="1800" b="0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 </a:t>
            </a:r>
            <a:r>
              <a:rPr lang="en-GB" sz="1800" b="0" i="0" u="none" strike="noStrike" cap="none" dirty="0" err="1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konkrétní</a:t>
            </a:r>
            <a:r>
              <a:rPr lang="en-GB" sz="1800" b="0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Visitor </a:t>
            </a:r>
            <a:r>
              <a:rPr lang="en-GB" sz="1800" b="0" i="0" u="none" strike="noStrike" cap="none" dirty="0" err="1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objekty</a:t>
            </a:r>
            <a:r>
              <a:rPr lang="en-GB" sz="1800" b="0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a </a:t>
            </a:r>
            <a:r>
              <a:rPr lang="cs-CZ" sz="1800" b="0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předává</a:t>
            </a:r>
            <a:r>
              <a:rPr lang="en-GB" sz="1800" b="0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je </a:t>
            </a:r>
            <a:r>
              <a:rPr lang="en-GB" sz="1800" b="0" i="0" u="none" strike="noStrike" cap="none" dirty="0" err="1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elementům</a:t>
            </a:r>
            <a:r>
              <a:rPr lang="en-GB" sz="1800" b="0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do Accept </a:t>
            </a:r>
            <a:r>
              <a:rPr lang="en-GB" sz="1800" b="0" i="0" u="none" strike="noStrike" cap="none" dirty="0" err="1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metody</a:t>
            </a:r>
            <a:endParaRPr sz="1800" b="0" i="0" u="none" strike="noStrike" cap="none" dirty="0">
              <a:solidFill>
                <a:srgbClr val="000000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sp>
        <p:nvSpPr>
          <p:cNvPr id="262" name="Google Shape;262;p14"/>
          <p:cNvSpPr txBox="1"/>
          <p:nvPr/>
        </p:nvSpPr>
        <p:spPr>
          <a:xfrm>
            <a:off x="2183086" y="1925814"/>
            <a:ext cx="4297286" cy="1954381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267F99"/>
                </a:solidFill>
                <a:latin typeface="Consolas"/>
                <a:ea typeface="Consolas"/>
                <a:cs typeface="Consolas"/>
                <a:sym typeface="Consolas"/>
              </a:rPr>
              <a:t>Shape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[] </a:t>
            </a:r>
            <a:r>
              <a:rPr lang="en-GB" sz="1100" b="0" i="0" u="none" strike="noStrike" cap="none" dirty="0">
                <a:solidFill>
                  <a:srgbClr val="001080"/>
                </a:solidFill>
                <a:latin typeface="Consolas"/>
                <a:ea typeface="Consolas"/>
                <a:cs typeface="Consolas"/>
                <a:sym typeface="Consolas"/>
              </a:rPr>
              <a:t>shapes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=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new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267F99"/>
                </a:solidFill>
                <a:latin typeface="Consolas"/>
                <a:ea typeface="Consolas"/>
                <a:cs typeface="Consolas"/>
                <a:sym typeface="Consolas"/>
              </a:rPr>
              <a:t>Shape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[] {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    new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267F99"/>
                </a:solidFill>
                <a:latin typeface="Consolas"/>
                <a:ea typeface="Consolas"/>
                <a:cs typeface="Consolas"/>
                <a:sym typeface="Consolas"/>
              </a:rPr>
              <a:t>Dot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(),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    new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267F99"/>
                </a:solidFill>
                <a:latin typeface="Consolas"/>
                <a:ea typeface="Consolas"/>
                <a:cs typeface="Consolas"/>
                <a:sym typeface="Consolas"/>
              </a:rPr>
              <a:t>Circle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(),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    </a:t>
            </a:r>
            <a:r>
              <a:rPr lang="en-GB" sz="1100" b="0" i="0" u="none" strike="noStrike" cap="none" dirty="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new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267F99"/>
                </a:solidFill>
                <a:latin typeface="Consolas"/>
                <a:ea typeface="Consolas"/>
                <a:cs typeface="Consolas"/>
                <a:sym typeface="Consolas"/>
              </a:rPr>
              <a:t>Rectangle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()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};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 err="1">
                <a:solidFill>
                  <a:srgbClr val="267F99"/>
                </a:solidFill>
                <a:latin typeface="Consolas"/>
                <a:ea typeface="Consolas"/>
                <a:cs typeface="Consolas"/>
                <a:sym typeface="Consolas"/>
              </a:rPr>
              <a:t>ExportVisitor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 err="1">
                <a:solidFill>
                  <a:srgbClr val="001080"/>
                </a:solidFill>
                <a:latin typeface="Consolas"/>
                <a:ea typeface="Consolas"/>
                <a:cs typeface="Consolas"/>
                <a:sym typeface="Consolas"/>
              </a:rPr>
              <a:t>exportVisitor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=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new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 err="1">
                <a:solidFill>
                  <a:srgbClr val="267F99"/>
                </a:solidFill>
                <a:latin typeface="Consolas"/>
                <a:ea typeface="Consolas"/>
                <a:cs typeface="Consolas"/>
                <a:sym typeface="Consolas"/>
              </a:rPr>
              <a:t>ExportVisitor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();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    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AF00DB"/>
                </a:solidFill>
                <a:latin typeface="Consolas"/>
                <a:ea typeface="Consolas"/>
                <a:cs typeface="Consolas"/>
                <a:sym typeface="Consolas"/>
              </a:rPr>
              <a:t>foreach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(</a:t>
            </a:r>
            <a:r>
              <a:rPr lang="en-GB" sz="1100" b="0" i="0" u="none" strike="noStrike" cap="none" dirty="0">
                <a:solidFill>
                  <a:srgbClr val="267F99"/>
                </a:solidFill>
                <a:latin typeface="Consolas"/>
                <a:ea typeface="Consolas"/>
                <a:cs typeface="Consolas"/>
                <a:sym typeface="Consolas"/>
              </a:rPr>
              <a:t>Shape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 err="1">
                <a:solidFill>
                  <a:srgbClr val="001080"/>
                </a:solidFill>
                <a:latin typeface="Consolas"/>
                <a:ea typeface="Consolas"/>
                <a:cs typeface="Consolas"/>
                <a:sym typeface="Consolas"/>
              </a:rPr>
              <a:t>shape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AF00DB"/>
                </a:solidFill>
                <a:latin typeface="Consolas"/>
                <a:ea typeface="Consolas"/>
                <a:cs typeface="Consolas"/>
                <a:sym typeface="Consolas"/>
              </a:rPr>
              <a:t>in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001080"/>
                </a:solidFill>
                <a:latin typeface="Consolas"/>
                <a:ea typeface="Consolas"/>
                <a:cs typeface="Consolas"/>
                <a:sym typeface="Consolas"/>
              </a:rPr>
              <a:t>shapes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) 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{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001080"/>
                </a:solidFill>
                <a:latin typeface="Consolas"/>
                <a:ea typeface="Consolas"/>
                <a:cs typeface="Consolas"/>
                <a:sym typeface="Consolas"/>
              </a:rPr>
              <a:t>    </a:t>
            </a:r>
            <a:r>
              <a:rPr lang="en-GB" sz="1100" b="0" i="0" u="none" strike="noStrike" cap="none" dirty="0" err="1">
                <a:solidFill>
                  <a:srgbClr val="001080"/>
                </a:solidFill>
                <a:latin typeface="Consolas"/>
                <a:ea typeface="Consolas"/>
                <a:cs typeface="Consolas"/>
                <a:sym typeface="Consolas"/>
              </a:rPr>
              <a:t>shape</a:t>
            </a:r>
            <a:r>
              <a:rPr lang="en-GB" sz="1100" b="0" i="0" u="none" strike="noStrike" cap="none" dirty="0" err="1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.</a:t>
            </a:r>
            <a:r>
              <a:rPr lang="en-GB" sz="1100" b="0" i="0" u="none" strike="noStrike" cap="none" dirty="0" err="1">
                <a:solidFill>
                  <a:srgbClr val="795E26"/>
                </a:solidFill>
                <a:latin typeface="Consolas"/>
                <a:ea typeface="Consolas"/>
                <a:cs typeface="Consolas"/>
                <a:sym typeface="Consolas"/>
              </a:rPr>
              <a:t>Accept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(</a:t>
            </a:r>
            <a:r>
              <a:rPr lang="en-GB" sz="1100" b="0" i="0" u="none" strike="noStrike" cap="none" dirty="0" err="1">
                <a:solidFill>
                  <a:srgbClr val="001080"/>
                </a:solidFill>
                <a:latin typeface="Consolas"/>
                <a:ea typeface="Consolas"/>
                <a:cs typeface="Consolas"/>
                <a:sym typeface="Consolas"/>
              </a:rPr>
              <a:t>exportVisitor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);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}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3" name="Google Shape;263;p14"/>
          <p:cNvSpPr txBox="1"/>
          <p:nvPr/>
        </p:nvSpPr>
        <p:spPr>
          <a:xfrm>
            <a:off x="2185467" y="3985596"/>
            <a:ext cx="4297286" cy="769441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Output: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DOT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CIRCLE</a:t>
            </a:r>
            <a:br>
              <a:rPr lang="en-GB" sz="1100" b="0" i="0" u="none" strike="noStrike" cap="none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</a:br>
            <a:r>
              <a:rPr lang="en-GB" sz="1100" b="0" i="0" u="none" strike="noStrike" cap="none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RECTANGLE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p15"/>
          <p:cNvSpPr txBox="1">
            <a:spLocks noGrp="1"/>
          </p:cNvSpPr>
          <p:nvPr>
            <p:ph type="title"/>
          </p:nvPr>
        </p:nvSpPr>
        <p:spPr>
          <a:xfrm>
            <a:off x="734236" y="1349100"/>
            <a:ext cx="7675528" cy="244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0"/>
              <a:buNone/>
            </a:pPr>
            <a:r>
              <a:rPr lang="en-GB" sz="6000"/>
              <a:t>SPECIFIKACE </a:t>
            </a:r>
            <a:endParaRPr/>
          </a:p>
        </p:txBody>
      </p:sp>
      <p:cxnSp>
        <p:nvCxnSpPr>
          <p:cNvPr id="269" name="Google Shape;269;p15"/>
          <p:cNvCxnSpPr/>
          <p:nvPr/>
        </p:nvCxnSpPr>
        <p:spPr>
          <a:xfrm>
            <a:off x="-19500" y="539500"/>
            <a:ext cx="9183000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274;p16"/>
          <p:cNvSpPr/>
          <p:nvPr/>
        </p:nvSpPr>
        <p:spPr>
          <a:xfrm>
            <a:off x="-9750" y="3191050"/>
            <a:ext cx="2824800" cy="5379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5" name="Google Shape;275;p16"/>
          <p:cNvSpPr/>
          <p:nvPr/>
        </p:nvSpPr>
        <p:spPr>
          <a:xfrm>
            <a:off x="6328950" y="3191050"/>
            <a:ext cx="2824800" cy="5379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6" name="Google Shape;276;p16"/>
          <p:cNvSpPr txBox="1">
            <a:spLocks noGrp="1"/>
          </p:cNvSpPr>
          <p:nvPr>
            <p:ph type="title"/>
          </p:nvPr>
        </p:nvSpPr>
        <p:spPr>
          <a:xfrm>
            <a:off x="2805300" y="3185150"/>
            <a:ext cx="3533400" cy="54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</a:pPr>
            <a:r>
              <a:rPr lang="en-GB"/>
              <a:t>—The Gang of Four</a:t>
            </a:r>
            <a:endParaRPr/>
          </a:p>
        </p:txBody>
      </p:sp>
      <p:sp>
        <p:nvSpPr>
          <p:cNvPr id="277" name="Google Shape;277;p16"/>
          <p:cNvSpPr txBox="1">
            <a:spLocks noGrp="1"/>
          </p:cNvSpPr>
          <p:nvPr>
            <p:ph type="subTitle" idx="1"/>
          </p:nvPr>
        </p:nvSpPr>
        <p:spPr>
          <a:xfrm>
            <a:off x="683971" y="1148929"/>
            <a:ext cx="7776057" cy="171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SzPts val="3000"/>
              <a:buNone/>
            </a:pPr>
            <a:r>
              <a:rPr lang="en-GB" sz="2500"/>
              <a:t>“</a:t>
            </a:r>
            <a:r>
              <a:rPr lang="en-GB" sz="2500" b="0" i="0">
                <a:solidFill>
                  <a:srgbClr val="202122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Represents an operation to be performed on elements of an object structure. Visitor lets you define a new operation without changing the classes of the elements on which it operates.” </a:t>
            </a:r>
            <a:endParaRPr sz="2500"/>
          </a:p>
        </p:txBody>
      </p:sp>
      <p:cxnSp>
        <p:nvCxnSpPr>
          <p:cNvPr id="278" name="Google Shape;278;p16"/>
          <p:cNvCxnSpPr/>
          <p:nvPr/>
        </p:nvCxnSpPr>
        <p:spPr>
          <a:xfrm>
            <a:off x="-19500" y="2873925"/>
            <a:ext cx="9183000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Google Shape;283;p17"/>
          <p:cNvSpPr txBox="1">
            <a:spLocks noGrp="1"/>
          </p:cNvSpPr>
          <p:nvPr>
            <p:ph type="title"/>
          </p:nvPr>
        </p:nvSpPr>
        <p:spPr>
          <a:xfrm>
            <a:off x="713225" y="357186"/>
            <a:ext cx="7717500" cy="61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-GB"/>
              <a:t>CLASS DIAGRAM</a:t>
            </a:r>
            <a:endParaRPr/>
          </a:p>
        </p:txBody>
      </p:sp>
      <p:cxnSp>
        <p:nvCxnSpPr>
          <p:cNvPr id="284" name="Google Shape;284;p17"/>
          <p:cNvCxnSpPr/>
          <p:nvPr/>
        </p:nvCxnSpPr>
        <p:spPr>
          <a:xfrm>
            <a:off x="0" y="866732"/>
            <a:ext cx="9183000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285" name="Google Shape;285;p1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54119" y="1204173"/>
            <a:ext cx="8635711" cy="330668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Google Shape;290;p18"/>
          <p:cNvSpPr txBox="1">
            <a:spLocks noGrp="1"/>
          </p:cNvSpPr>
          <p:nvPr>
            <p:ph type="title"/>
          </p:nvPr>
        </p:nvSpPr>
        <p:spPr>
          <a:xfrm>
            <a:off x="4572000" y="539500"/>
            <a:ext cx="3858600" cy="61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-GB" dirty="0"/>
              <a:t>ELEMENTY</a:t>
            </a:r>
            <a:endParaRPr dirty="0"/>
          </a:p>
        </p:txBody>
      </p:sp>
      <p:sp>
        <p:nvSpPr>
          <p:cNvPr id="291" name="Google Shape;291;p18"/>
          <p:cNvSpPr txBox="1">
            <a:spLocks noGrp="1"/>
          </p:cNvSpPr>
          <p:nvPr>
            <p:ph type="subTitle" idx="1"/>
          </p:nvPr>
        </p:nvSpPr>
        <p:spPr>
          <a:xfrm>
            <a:off x="713211" y="4079374"/>
            <a:ext cx="3237600" cy="52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>
                <a:solidFill>
                  <a:schemeClr val="dk1"/>
                </a:solidFill>
              </a:rPr>
              <a:t>Implementuje několik verzí stejného chování, přizpůsobených pro různé konkrétní element třídy.</a:t>
            </a:r>
            <a:endParaRPr>
              <a:solidFill>
                <a:schemeClr val="dk1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sp>
        <p:nvSpPr>
          <p:cNvPr id="292" name="Google Shape;292;p18"/>
          <p:cNvSpPr txBox="1">
            <a:spLocks noGrp="1"/>
          </p:cNvSpPr>
          <p:nvPr>
            <p:ph type="subTitle" idx="2"/>
          </p:nvPr>
        </p:nvSpPr>
        <p:spPr>
          <a:xfrm>
            <a:off x="5193040" y="1783373"/>
            <a:ext cx="3237600" cy="52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cs-CZ" dirty="0"/>
              <a:t>Struktura objektů, kterou </a:t>
            </a:r>
            <a:r>
              <a:rPr lang="cs-CZ" dirty="0" err="1"/>
              <a:t>visitor</a:t>
            </a:r>
            <a:r>
              <a:rPr lang="cs-CZ" dirty="0"/>
              <a:t> může procházet</a:t>
            </a:r>
            <a:r>
              <a:rPr lang="en-GB" dirty="0"/>
              <a:t>.</a:t>
            </a:r>
            <a:endParaRPr dirty="0"/>
          </a:p>
        </p:txBody>
      </p:sp>
      <p:sp>
        <p:nvSpPr>
          <p:cNvPr id="293" name="Google Shape;293;p18"/>
          <p:cNvSpPr txBox="1">
            <a:spLocks noGrp="1"/>
          </p:cNvSpPr>
          <p:nvPr>
            <p:ph type="subTitle" idx="3"/>
          </p:nvPr>
        </p:nvSpPr>
        <p:spPr>
          <a:xfrm>
            <a:off x="713211" y="2494008"/>
            <a:ext cx="3237600" cy="36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lang="en-GB"/>
              <a:t>VISITOR</a:t>
            </a:r>
            <a:endParaRPr/>
          </a:p>
        </p:txBody>
      </p:sp>
      <p:sp>
        <p:nvSpPr>
          <p:cNvPr id="294" name="Google Shape;294;p18"/>
          <p:cNvSpPr txBox="1">
            <a:spLocks noGrp="1"/>
          </p:cNvSpPr>
          <p:nvPr>
            <p:ph type="subTitle" idx="4"/>
          </p:nvPr>
        </p:nvSpPr>
        <p:spPr>
          <a:xfrm>
            <a:off x="713249" y="3641963"/>
            <a:ext cx="3237600" cy="36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lang="en-GB"/>
              <a:t>CONCRETE VISITOR</a:t>
            </a:r>
            <a:endParaRPr/>
          </a:p>
        </p:txBody>
      </p:sp>
      <p:sp>
        <p:nvSpPr>
          <p:cNvPr id="295" name="Google Shape;295;p18"/>
          <p:cNvSpPr txBox="1">
            <a:spLocks noGrp="1"/>
          </p:cNvSpPr>
          <p:nvPr>
            <p:ph type="subTitle" idx="5"/>
          </p:nvPr>
        </p:nvSpPr>
        <p:spPr>
          <a:xfrm>
            <a:off x="713215" y="1783367"/>
            <a:ext cx="3237600" cy="52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 dirty="0" err="1"/>
              <a:t>Volá</a:t>
            </a:r>
            <a:r>
              <a:rPr lang="en-GB" dirty="0"/>
              <a:t> Accept(visitor). </a:t>
            </a:r>
            <a:r>
              <a:rPr lang="en-GB" dirty="0" err="1"/>
              <a:t>Většinou</a:t>
            </a:r>
            <a:r>
              <a:rPr lang="en-GB" dirty="0"/>
              <a:t> ani </a:t>
            </a:r>
            <a:r>
              <a:rPr lang="en-GB" dirty="0" err="1"/>
              <a:t>neví</a:t>
            </a:r>
            <a:r>
              <a:rPr lang="en-GB" dirty="0"/>
              <a:t> o </a:t>
            </a:r>
            <a:r>
              <a:rPr lang="en-GB" dirty="0" err="1"/>
              <a:t>všech</a:t>
            </a:r>
            <a:r>
              <a:rPr lang="en-GB" dirty="0"/>
              <a:t> </a:t>
            </a:r>
            <a:r>
              <a:rPr lang="en-GB" dirty="0" err="1"/>
              <a:t>konkrétních</a:t>
            </a:r>
            <a:r>
              <a:rPr lang="en-GB" dirty="0"/>
              <a:t> </a:t>
            </a:r>
            <a:r>
              <a:rPr lang="en-GB" dirty="0" err="1"/>
              <a:t>elementech</a:t>
            </a:r>
            <a:r>
              <a:rPr lang="en-GB" dirty="0"/>
              <a:t>, </a:t>
            </a:r>
            <a:r>
              <a:rPr lang="en-GB" dirty="0" err="1"/>
              <a:t>protože</a:t>
            </a:r>
            <a:r>
              <a:rPr lang="en-GB" dirty="0"/>
              <a:t> </a:t>
            </a:r>
            <a:r>
              <a:rPr lang="en-GB" dirty="0" err="1"/>
              <a:t>pracuje</a:t>
            </a:r>
            <a:r>
              <a:rPr lang="en-GB" dirty="0"/>
              <a:t> </a:t>
            </a:r>
            <a:r>
              <a:rPr lang="en-GB" dirty="0" err="1"/>
              <a:t>pouze</a:t>
            </a:r>
            <a:r>
              <a:rPr lang="en-GB" dirty="0"/>
              <a:t> s </a:t>
            </a:r>
            <a:r>
              <a:rPr lang="en-GB" dirty="0" err="1"/>
              <a:t>rozhran</a:t>
            </a:r>
            <a:r>
              <a:rPr lang="cs-CZ" dirty="0" err="1"/>
              <a:t>ím</a:t>
            </a:r>
            <a:r>
              <a:rPr lang="en-GB" dirty="0"/>
              <a:t>.</a:t>
            </a:r>
            <a:endParaRPr dirty="0"/>
          </a:p>
        </p:txBody>
      </p:sp>
      <p:sp>
        <p:nvSpPr>
          <p:cNvPr id="296" name="Google Shape;296;p18"/>
          <p:cNvSpPr txBox="1">
            <a:spLocks noGrp="1"/>
          </p:cNvSpPr>
          <p:nvPr>
            <p:ph type="subTitle" idx="6"/>
          </p:nvPr>
        </p:nvSpPr>
        <p:spPr>
          <a:xfrm flipH="1">
            <a:off x="713348" y="1345975"/>
            <a:ext cx="3237600" cy="36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lang="en-GB"/>
              <a:t>CLIENT</a:t>
            </a:r>
            <a:endParaRPr/>
          </a:p>
        </p:txBody>
      </p:sp>
      <p:sp>
        <p:nvSpPr>
          <p:cNvPr id="297" name="Google Shape;297;p18"/>
          <p:cNvSpPr txBox="1">
            <a:spLocks noGrp="1"/>
          </p:cNvSpPr>
          <p:nvPr>
            <p:ph type="subTitle" idx="9"/>
          </p:nvPr>
        </p:nvSpPr>
        <p:spPr>
          <a:xfrm>
            <a:off x="713315" y="2931371"/>
            <a:ext cx="3237600" cy="52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Deklaruje množinu navštěvujících metod, které berou konkrétní elementy objektové struktury jako argumenty.</a:t>
            </a:r>
            <a:endParaRPr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sp>
        <p:nvSpPr>
          <p:cNvPr id="298" name="Google Shape;298;p18"/>
          <p:cNvSpPr txBox="1">
            <a:spLocks noGrp="1"/>
          </p:cNvSpPr>
          <p:nvPr>
            <p:ph type="subTitle" idx="13"/>
          </p:nvPr>
        </p:nvSpPr>
        <p:spPr>
          <a:xfrm>
            <a:off x="5193040" y="1345975"/>
            <a:ext cx="3237600" cy="36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lang="en-GB" dirty="0"/>
              <a:t>OBJECT STRUCTURE</a:t>
            </a:r>
            <a:endParaRPr dirty="0"/>
          </a:p>
        </p:txBody>
      </p:sp>
      <p:sp>
        <p:nvSpPr>
          <p:cNvPr id="299" name="Google Shape;299;p18"/>
          <p:cNvSpPr txBox="1">
            <a:spLocks noGrp="1"/>
          </p:cNvSpPr>
          <p:nvPr>
            <p:ph type="subTitle" idx="14"/>
          </p:nvPr>
        </p:nvSpPr>
        <p:spPr>
          <a:xfrm>
            <a:off x="5193140" y="2931399"/>
            <a:ext cx="3237600" cy="52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>
                <a:solidFill>
                  <a:schemeClr val="dk1"/>
                </a:solidFill>
              </a:rPr>
              <a:t>Definuje přijímající metodu s visitorem jako argumentem.</a:t>
            </a:r>
            <a:endParaRPr/>
          </a:p>
        </p:txBody>
      </p:sp>
      <p:sp>
        <p:nvSpPr>
          <p:cNvPr id="300" name="Google Shape;300;p18"/>
          <p:cNvSpPr txBox="1">
            <a:spLocks noGrp="1"/>
          </p:cNvSpPr>
          <p:nvPr>
            <p:ph type="subTitle" idx="15"/>
          </p:nvPr>
        </p:nvSpPr>
        <p:spPr>
          <a:xfrm>
            <a:off x="5193075" y="2494008"/>
            <a:ext cx="3237600" cy="36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lang="en-GB"/>
              <a:t>ELEMENT</a:t>
            </a:r>
            <a:endParaRPr/>
          </a:p>
        </p:txBody>
      </p:sp>
      <p:cxnSp>
        <p:nvCxnSpPr>
          <p:cNvPr id="301" name="Google Shape;301;p18"/>
          <p:cNvCxnSpPr/>
          <p:nvPr/>
        </p:nvCxnSpPr>
        <p:spPr>
          <a:xfrm>
            <a:off x="-19500" y="1152025"/>
            <a:ext cx="9183000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02" name="Google Shape;302;p18"/>
          <p:cNvSpPr txBox="1"/>
          <p:nvPr/>
        </p:nvSpPr>
        <p:spPr>
          <a:xfrm>
            <a:off x="5193040" y="3641963"/>
            <a:ext cx="3237600" cy="36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Space Mono"/>
              <a:buNone/>
            </a:pPr>
            <a:r>
              <a:rPr lang="en-GB" sz="2000" b="0" i="0" u="none" strike="noStrike" cap="none">
                <a:solidFill>
                  <a:schemeClr val="dk1"/>
                </a:solidFill>
                <a:latin typeface="Space Mono"/>
                <a:ea typeface="Space Mono"/>
                <a:cs typeface="Space Mono"/>
                <a:sym typeface="Space Mono"/>
              </a:rPr>
              <a:t>CONCRETE ELEMENT</a:t>
            </a:r>
            <a:endParaRPr sz="2000" b="0" i="0" u="none" strike="noStrike" cap="none">
              <a:solidFill>
                <a:schemeClr val="dk1"/>
              </a:solidFill>
              <a:latin typeface="Space Mono"/>
              <a:ea typeface="Space Mono"/>
              <a:cs typeface="Space Mono"/>
              <a:sym typeface="Space Mono"/>
            </a:endParaRPr>
          </a:p>
        </p:txBody>
      </p:sp>
      <p:sp>
        <p:nvSpPr>
          <p:cNvPr id="303" name="Google Shape;303;p18"/>
          <p:cNvSpPr txBox="1"/>
          <p:nvPr/>
        </p:nvSpPr>
        <p:spPr>
          <a:xfrm>
            <a:off x="5193040" y="4074800"/>
            <a:ext cx="3237600" cy="52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 Condensed"/>
              <a:buNone/>
            </a:pPr>
            <a:r>
              <a:rPr lang="en-GB" sz="14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Definuje přijímající metodu s visitorem jako argumentem,  která přesměruje volání do správné metody visitora.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2"/>
          <p:cNvSpPr txBox="1">
            <a:spLocks noGrp="1"/>
          </p:cNvSpPr>
          <p:nvPr>
            <p:ph type="title"/>
          </p:nvPr>
        </p:nvSpPr>
        <p:spPr>
          <a:xfrm>
            <a:off x="644244" y="1355520"/>
            <a:ext cx="3849000" cy="1038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cs-CZ" sz="4800" dirty="0"/>
              <a:t>CO TO JE?</a:t>
            </a:r>
            <a:endParaRPr dirty="0"/>
          </a:p>
        </p:txBody>
      </p:sp>
      <p:sp>
        <p:nvSpPr>
          <p:cNvPr id="127" name="Google Shape;127;p2"/>
          <p:cNvSpPr txBox="1">
            <a:spLocks noGrp="1"/>
          </p:cNvSpPr>
          <p:nvPr>
            <p:ph type="body" idx="1"/>
          </p:nvPr>
        </p:nvSpPr>
        <p:spPr>
          <a:xfrm>
            <a:off x="706" y="2749680"/>
            <a:ext cx="8985076" cy="1377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39700" lvl="0" indent="0" algn="just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 sz="2000" b="1" dirty="0"/>
              <a:t>Visitor</a:t>
            </a:r>
            <a:r>
              <a:rPr lang="en-GB" sz="2000" dirty="0"/>
              <a:t> (</a:t>
            </a:r>
            <a:r>
              <a:rPr lang="en-GB" sz="2000" dirty="0" err="1"/>
              <a:t>Návštěvník</a:t>
            </a:r>
            <a:r>
              <a:rPr lang="en-GB" sz="2000" dirty="0"/>
              <a:t>) je </a:t>
            </a:r>
            <a:r>
              <a:rPr lang="en-GB" sz="2000" dirty="0" err="1"/>
              <a:t>návrhový</a:t>
            </a:r>
            <a:r>
              <a:rPr lang="en-GB" sz="2000" dirty="0"/>
              <a:t> </a:t>
            </a:r>
            <a:r>
              <a:rPr lang="en-GB" sz="2000" dirty="0" err="1"/>
              <a:t>vzor</a:t>
            </a:r>
            <a:r>
              <a:rPr lang="en-GB" sz="2000" dirty="0"/>
              <a:t>, </a:t>
            </a:r>
            <a:r>
              <a:rPr lang="en-GB" sz="2000" dirty="0" err="1"/>
              <a:t>který</a:t>
            </a:r>
            <a:r>
              <a:rPr lang="en-GB" sz="2000" dirty="0"/>
              <a:t> </a:t>
            </a:r>
            <a:r>
              <a:rPr lang="en-GB" sz="2000" dirty="0" err="1"/>
              <a:t>umožňuje</a:t>
            </a:r>
            <a:r>
              <a:rPr lang="en-GB" sz="2000" dirty="0"/>
              <a:t> </a:t>
            </a:r>
            <a:r>
              <a:rPr lang="en-GB" sz="2000" dirty="0" err="1"/>
              <a:t>definovat</a:t>
            </a:r>
            <a:r>
              <a:rPr lang="en-GB" sz="2000" dirty="0"/>
              <a:t> </a:t>
            </a:r>
            <a:r>
              <a:rPr lang="en-GB" sz="2000" b="1" dirty="0" err="1"/>
              <a:t>nové</a:t>
            </a:r>
            <a:r>
              <a:rPr lang="en-GB" sz="2000" b="1" dirty="0"/>
              <a:t> </a:t>
            </a:r>
            <a:r>
              <a:rPr lang="en-GB" sz="2000" b="1" dirty="0" err="1"/>
              <a:t>operace</a:t>
            </a:r>
            <a:r>
              <a:rPr lang="en-GB" sz="2000" b="1" dirty="0"/>
              <a:t> </a:t>
            </a:r>
            <a:r>
              <a:rPr lang="en-GB" sz="2000" dirty="0"/>
              <a:t>pro </a:t>
            </a:r>
            <a:r>
              <a:rPr lang="en-GB" sz="2000" b="1" dirty="0" err="1"/>
              <a:t>existující</a:t>
            </a:r>
            <a:r>
              <a:rPr lang="en-GB" sz="2000" b="1" dirty="0"/>
              <a:t> </a:t>
            </a:r>
            <a:r>
              <a:rPr lang="en-GB" sz="2000" b="1" dirty="0" err="1"/>
              <a:t>strukturu</a:t>
            </a:r>
            <a:r>
              <a:rPr lang="en-GB" sz="2000" b="1" dirty="0"/>
              <a:t> </a:t>
            </a:r>
            <a:r>
              <a:rPr lang="en-GB" sz="2000" dirty="0" err="1"/>
              <a:t>objektů</a:t>
            </a:r>
            <a:r>
              <a:rPr lang="en-GB" sz="2000" dirty="0"/>
              <a:t> </a:t>
            </a:r>
            <a:r>
              <a:rPr lang="en-GB" sz="2000" b="1" dirty="0"/>
              <a:t>bez </a:t>
            </a:r>
            <a:r>
              <a:rPr lang="en-GB" sz="2000" b="1" dirty="0" err="1"/>
              <a:t>nutnosti</a:t>
            </a:r>
            <a:r>
              <a:rPr lang="en-GB" sz="2000" b="1" dirty="0"/>
              <a:t> </a:t>
            </a:r>
            <a:r>
              <a:rPr lang="en-GB" sz="2000" b="1" dirty="0" err="1"/>
              <a:t>měnit</a:t>
            </a:r>
            <a:r>
              <a:rPr lang="en-GB" sz="2000" b="1" dirty="0"/>
              <a:t> </a:t>
            </a:r>
            <a:r>
              <a:rPr lang="cs-CZ" sz="2000" b="1" dirty="0"/>
              <a:t>definice jejich </a:t>
            </a:r>
            <a:r>
              <a:rPr lang="en-GB" sz="2000" b="1" dirty="0" err="1"/>
              <a:t>tříd</a:t>
            </a:r>
            <a:r>
              <a:rPr lang="en-GB" sz="2000" dirty="0"/>
              <a:t>. </a:t>
            </a:r>
            <a:r>
              <a:rPr lang="en-GB" sz="2000" dirty="0" err="1"/>
              <a:t>Odděluje</a:t>
            </a:r>
            <a:r>
              <a:rPr lang="en-GB" sz="2000" dirty="0"/>
              <a:t> </a:t>
            </a:r>
            <a:r>
              <a:rPr lang="en-GB" sz="2000" dirty="0" err="1"/>
              <a:t>algoritmus</a:t>
            </a:r>
            <a:r>
              <a:rPr lang="en-GB" sz="2000" dirty="0"/>
              <a:t> (</a:t>
            </a:r>
            <a:r>
              <a:rPr lang="en-GB" sz="2000" dirty="0" err="1"/>
              <a:t>návštěvníka</a:t>
            </a:r>
            <a:r>
              <a:rPr lang="en-GB" sz="2000" dirty="0"/>
              <a:t>) od </a:t>
            </a:r>
            <a:r>
              <a:rPr lang="en-GB" sz="2000" dirty="0" err="1"/>
              <a:t>objektů</a:t>
            </a:r>
            <a:r>
              <a:rPr lang="en-GB" sz="2000" dirty="0"/>
              <a:t>, </a:t>
            </a:r>
            <a:r>
              <a:rPr lang="en-GB" sz="2000" dirty="0" err="1"/>
              <a:t>na</a:t>
            </a:r>
            <a:r>
              <a:rPr lang="en-GB" sz="2000" dirty="0"/>
              <a:t> </a:t>
            </a:r>
            <a:r>
              <a:rPr lang="en-GB" sz="2000" dirty="0" err="1"/>
              <a:t>kterých</a:t>
            </a:r>
            <a:r>
              <a:rPr lang="en-GB" sz="2000" dirty="0"/>
              <a:t> </a:t>
            </a:r>
            <a:r>
              <a:rPr lang="en-GB" sz="2000" dirty="0" err="1"/>
              <a:t>operuje</a:t>
            </a:r>
            <a:r>
              <a:rPr lang="cs-CZ" sz="2000" dirty="0"/>
              <a:t>.</a:t>
            </a:r>
            <a:endParaRPr lang="en-GB" sz="2000" dirty="0"/>
          </a:p>
          <a:p>
            <a:pPr marL="139700" lvl="0" indent="0" algn="just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lang="en-GB" sz="2000" dirty="0" err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7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Google Shape;308;p19"/>
          <p:cNvSpPr txBox="1">
            <a:spLocks noGrp="1"/>
          </p:cNvSpPr>
          <p:nvPr>
            <p:ph type="title"/>
          </p:nvPr>
        </p:nvSpPr>
        <p:spPr>
          <a:xfrm>
            <a:off x="762106" y="264319"/>
            <a:ext cx="7717500" cy="61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-GB"/>
              <a:t>SEQUENTIAL DIAGRAM</a:t>
            </a:r>
            <a:endParaRPr/>
          </a:p>
        </p:txBody>
      </p:sp>
      <p:pic>
        <p:nvPicPr>
          <p:cNvPr id="309" name="Google Shape;309;p19"/>
          <p:cNvPicPr preferRelativeResize="0"/>
          <p:nvPr/>
        </p:nvPicPr>
        <p:blipFill rotWithShape="1">
          <a:blip r:embed="rId3">
            <a:alphaModFix/>
          </a:blip>
          <a:srcRect l="1489" t="12221" r="1053" b="5000"/>
          <a:stretch/>
        </p:blipFill>
        <p:spPr>
          <a:xfrm>
            <a:off x="664344" y="901473"/>
            <a:ext cx="7815262" cy="39777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Google Shape;314;p20"/>
          <p:cNvSpPr txBox="1">
            <a:spLocks noGrp="1"/>
          </p:cNvSpPr>
          <p:nvPr>
            <p:ph type="title"/>
          </p:nvPr>
        </p:nvSpPr>
        <p:spPr>
          <a:xfrm>
            <a:off x="713225" y="539500"/>
            <a:ext cx="7717500" cy="61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-GB"/>
              <a:t>JAK IMPLEMENTOVAT</a:t>
            </a:r>
            <a:endParaRPr/>
          </a:p>
        </p:txBody>
      </p:sp>
      <p:sp>
        <p:nvSpPr>
          <p:cNvPr id="315" name="Google Shape;315;p20"/>
          <p:cNvSpPr txBox="1"/>
          <p:nvPr/>
        </p:nvSpPr>
        <p:spPr>
          <a:xfrm flipH="1">
            <a:off x="4658253" y="1543775"/>
            <a:ext cx="886500" cy="707700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lang="en-GB" sz="3000" b="1" i="0" u="none" strike="noStrike" cap="none">
                <a:solidFill>
                  <a:schemeClr val="dk1"/>
                </a:solidFill>
                <a:latin typeface="Space Mono"/>
                <a:ea typeface="Space Mono"/>
                <a:cs typeface="Space Mono"/>
                <a:sym typeface="Space Mono"/>
              </a:rPr>
              <a:t>04</a:t>
            </a:r>
            <a:endParaRPr sz="3000" b="1" i="0" u="none" strike="noStrike" cap="none">
              <a:solidFill>
                <a:schemeClr val="dk1"/>
              </a:solidFill>
              <a:latin typeface="Space Mono"/>
              <a:ea typeface="Space Mono"/>
              <a:cs typeface="Space Mono"/>
              <a:sym typeface="Space Mono"/>
            </a:endParaRPr>
          </a:p>
        </p:txBody>
      </p:sp>
      <p:sp>
        <p:nvSpPr>
          <p:cNvPr id="316" name="Google Shape;316;p20"/>
          <p:cNvSpPr txBox="1"/>
          <p:nvPr/>
        </p:nvSpPr>
        <p:spPr>
          <a:xfrm>
            <a:off x="1599607" y="1451142"/>
            <a:ext cx="2732902" cy="70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 b="0" i="0" u="none" strike="noStrike" cap="none" dirty="0" err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Vytvořit</a:t>
            </a:r>
            <a:r>
              <a:rPr lang="en-GB" sz="1600" b="0" i="0" u="none" strike="noStrike" cap="none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 Visitor interface </a:t>
            </a:r>
            <a:br>
              <a:rPr lang="cs-CZ" sz="1600" b="0" i="0" u="none" strike="noStrike" cap="none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</a:br>
            <a:r>
              <a:rPr lang="cs-CZ" sz="1600" b="0" i="0" u="none" strike="noStrike" cap="none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s </a:t>
            </a:r>
            <a:r>
              <a:rPr lang="en-GB" sz="1600" b="0" i="0" u="none" strike="noStrike" cap="none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Visit </a:t>
            </a:r>
            <a:r>
              <a:rPr lang="en-GB" sz="1600" b="0" i="0" u="none" strike="noStrike" cap="none" dirty="0" err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metodou</a:t>
            </a:r>
            <a:r>
              <a:rPr lang="en-GB" sz="1600" b="0" i="0" u="none" strike="noStrike" cap="none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 pro </a:t>
            </a:r>
            <a:r>
              <a:rPr lang="en-GB" sz="1600" b="0" i="0" u="none" strike="noStrike" cap="none" dirty="0" err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každý</a:t>
            </a:r>
            <a:r>
              <a:rPr lang="en-GB" sz="1600" b="0" i="0" u="none" strike="noStrike" cap="none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 </a:t>
            </a:r>
            <a:endParaRPr sz="1400" b="0" i="0" u="none" strike="noStrike" cap="none" dirty="0">
              <a:solidFill>
                <a:schemeClr val="dk1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GB" sz="1600" b="0" i="0" u="none" strike="noStrike" cap="none" dirty="0" err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konkrétní</a:t>
            </a:r>
            <a:r>
              <a:rPr lang="en-GB" sz="1600" b="0" i="0" u="none" strike="noStrike" cap="none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 element v </a:t>
            </a:r>
            <a:r>
              <a:rPr lang="en-GB" sz="1600" b="0" i="0" u="none" strike="noStrike" cap="none" dirty="0" err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programu</a:t>
            </a:r>
            <a:endParaRPr sz="1400" b="0" i="0" u="none" strike="noStrike" cap="none" dirty="0">
              <a:solidFill>
                <a:schemeClr val="dk1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sp>
        <p:nvSpPr>
          <p:cNvPr id="317" name="Google Shape;317;p20"/>
          <p:cNvSpPr txBox="1"/>
          <p:nvPr/>
        </p:nvSpPr>
        <p:spPr>
          <a:xfrm flipH="1">
            <a:off x="713407" y="1543775"/>
            <a:ext cx="886500" cy="707700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lang="en-GB" sz="3000" b="1" i="0" u="none" strike="noStrike" cap="none">
                <a:solidFill>
                  <a:schemeClr val="dk1"/>
                </a:solidFill>
                <a:latin typeface="Space Mono"/>
                <a:ea typeface="Space Mono"/>
                <a:cs typeface="Space Mono"/>
                <a:sym typeface="Space Mono"/>
              </a:rPr>
              <a:t>01</a:t>
            </a:r>
            <a:endParaRPr sz="3000" b="1" i="0" u="none" strike="noStrike" cap="none">
              <a:solidFill>
                <a:schemeClr val="dk1"/>
              </a:solidFill>
              <a:latin typeface="Space Mono"/>
              <a:ea typeface="Space Mono"/>
              <a:cs typeface="Space Mono"/>
              <a:sym typeface="Space Mono"/>
            </a:endParaRPr>
          </a:p>
        </p:txBody>
      </p:sp>
      <p:sp>
        <p:nvSpPr>
          <p:cNvPr id="318" name="Google Shape;318;p20"/>
          <p:cNvSpPr txBox="1"/>
          <p:nvPr/>
        </p:nvSpPr>
        <p:spPr>
          <a:xfrm flipH="1">
            <a:off x="713683" y="3528252"/>
            <a:ext cx="886500" cy="707700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lang="en-GB" sz="3000" b="1" i="0" u="none" strike="noStrike" cap="none">
                <a:solidFill>
                  <a:schemeClr val="dk1"/>
                </a:solidFill>
                <a:latin typeface="Space Mono"/>
                <a:ea typeface="Space Mono"/>
                <a:cs typeface="Space Mono"/>
                <a:sym typeface="Space Mono"/>
              </a:rPr>
              <a:t>03</a:t>
            </a:r>
            <a:endParaRPr sz="3000" b="1" i="0" u="none" strike="noStrike" cap="none">
              <a:solidFill>
                <a:schemeClr val="dk1"/>
              </a:solidFill>
              <a:latin typeface="Space Mono"/>
              <a:ea typeface="Space Mono"/>
              <a:cs typeface="Space Mono"/>
              <a:sym typeface="Space Mono"/>
            </a:endParaRPr>
          </a:p>
        </p:txBody>
      </p:sp>
      <p:sp>
        <p:nvSpPr>
          <p:cNvPr id="319" name="Google Shape;319;p20"/>
          <p:cNvSpPr txBox="1"/>
          <p:nvPr/>
        </p:nvSpPr>
        <p:spPr>
          <a:xfrm flipH="1">
            <a:off x="713172" y="2536013"/>
            <a:ext cx="886500" cy="707700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lang="en-GB" sz="3000" b="1" i="0" u="none" strike="noStrike" cap="none">
                <a:solidFill>
                  <a:schemeClr val="dk1"/>
                </a:solidFill>
                <a:latin typeface="Space Mono"/>
                <a:ea typeface="Space Mono"/>
                <a:cs typeface="Space Mono"/>
                <a:sym typeface="Space Mono"/>
              </a:rPr>
              <a:t>02</a:t>
            </a:r>
            <a:endParaRPr sz="3000" b="1" i="0" u="none" strike="noStrike" cap="none">
              <a:solidFill>
                <a:schemeClr val="dk1"/>
              </a:solidFill>
              <a:latin typeface="Space Mono"/>
              <a:ea typeface="Space Mono"/>
              <a:cs typeface="Space Mono"/>
              <a:sym typeface="Space Mono"/>
            </a:endParaRPr>
          </a:p>
        </p:txBody>
      </p:sp>
      <p:sp>
        <p:nvSpPr>
          <p:cNvPr id="320" name="Google Shape;320;p20"/>
          <p:cNvSpPr txBox="1"/>
          <p:nvPr/>
        </p:nvSpPr>
        <p:spPr>
          <a:xfrm flipH="1">
            <a:off x="4658253" y="2535875"/>
            <a:ext cx="886500" cy="707700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lang="en-GB" sz="3000" b="1" i="0" u="none" strike="noStrike" cap="none">
                <a:solidFill>
                  <a:schemeClr val="dk1"/>
                </a:solidFill>
                <a:latin typeface="Space Mono"/>
                <a:ea typeface="Space Mono"/>
                <a:cs typeface="Space Mono"/>
                <a:sym typeface="Space Mono"/>
              </a:rPr>
              <a:t>05</a:t>
            </a:r>
            <a:endParaRPr sz="3000" b="1" i="0" u="none" strike="noStrike" cap="none">
              <a:solidFill>
                <a:schemeClr val="dk1"/>
              </a:solidFill>
              <a:latin typeface="Space Mono"/>
              <a:ea typeface="Space Mono"/>
              <a:cs typeface="Space Mono"/>
              <a:sym typeface="Space Mono"/>
            </a:endParaRPr>
          </a:p>
        </p:txBody>
      </p:sp>
      <p:cxnSp>
        <p:nvCxnSpPr>
          <p:cNvPr id="321" name="Google Shape;321;p20"/>
          <p:cNvCxnSpPr/>
          <p:nvPr/>
        </p:nvCxnSpPr>
        <p:spPr>
          <a:xfrm>
            <a:off x="-19500" y="1152025"/>
            <a:ext cx="9183000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322" name="Google Shape;322;p20"/>
          <p:cNvCxnSpPr>
            <a:stCxn id="317" idx="2"/>
            <a:endCxn id="319" idx="0"/>
          </p:cNvCxnSpPr>
          <p:nvPr/>
        </p:nvCxnSpPr>
        <p:spPr>
          <a:xfrm flipH="1">
            <a:off x="1156357" y="2251475"/>
            <a:ext cx="300" cy="2844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323" name="Google Shape;323;p20"/>
          <p:cNvCxnSpPr>
            <a:stCxn id="319" idx="2"/>
            <a:endCxn id="318" idx="0"/>
          </p:cNvCxnSpPr>
          <p:nvPr/>
        </p:nvCxnSpPr>
        <p:spPr>
          <a:xfrm>
            <a:off x="1156422" y="3243713"/>
            <a:ext cx="600" cy="2844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324" name="Google Shape;324;p20"/>
          <p:cNvCxnSpPr>
            <a:stCxn id="315" idx="2"/>
            <a:endCxn id="320" idx="0"/>
          </p:cNvCxnSpPr>
          <p:nvPr/>
        </p:nvCxnSpPr>
        <p:spPr>
          <a:xfrm>
            <a:off x="5101503" y="2251475"/>
            <a:ext cx="0" cy="2844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25" name="Google Shape;325;p20"/>
          <p:cNvSpPr txBox="1"/>
          <p:nvPr/>
        </p:nvSpPr>
        <p:spPr>
          <a:xfrm>
            <a:off x="5545537" y="1490169"/>
            <a:ext cx="2732899" cy="70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0" i="0" u="none" strike="noStrike" cap="none" dirty="0" err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Vytvořit</a:t>
            </a:r>
            <a:r>
              <a:rPr lang="en-GB" sz="1400" b="0" i="0" u="none" strike="noStrike" cap="none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400" b="0" i="0" u="none" strike="noStrike" cap="none" dirty="0" err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konkrétn</a:t>
            </a:r>
            <a:r>
              <a:rPr lang="cs-CZ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í</a:t>
            </a:r>
            <a:r>
              <a:rPr lang="en-GB" sz="1400" b="0" i="0" u="none" strike="noStrike" cap="none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visitor a </a:t>
            </a:r>
            <a:r>
              <a:rPr lang="en-GB" sz="1400" b="0" i="0" u="none" strike="noStrike" cap="none" dirty="0" err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implementovat</a:t>
            </a:r>
            <a:r>
              <a:rPr lang="en-GB" sz="1400" b="0" i="0" u="none" strike="noStrike" cap="none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400" b="0" i="0" u="none" strike="noStrike" cap="none" dirty="0" err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všechny</a:t>
            </a:r>
            <a:r>
              <a:rPr lang="en-GB" sz="1400" b="0" i="0" u="none" strike="noStrike" cap="none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400" b="0" i="0" u="none" strike="noStrike" cap="none" dirty="0" err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navštěvující</a:t>
            </a:r>
            <a:r>
              <a:rPr lang="en-GB" sz="1400" b="0" i="0" u="none" strike="noStrike" cap="none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400" b="0" i="0" u="none" strike="noStrike" cap="none" dirty="0" err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metody</a:t>
            </a:r>
            <a:r>
              <a:rPr lang="en-GB" sz="1400" b="0" i="0" u="none" strike="noStrike" cap="none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.</a:t>
            </a:r>
            <a:endParaRPr sz="14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6" name="Google Shape;326;p20"/>
          <p:cNvSpPr txBox="1"/>
          <p:nvPr/>
        </p:nvSpPr>
        <p:spPr>
          <a:xfrm>
            <a:off x="1599607" y="2393675"/>
            <a:ext cx="2731698" cy="70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0" i="0" u="none" strike="noStrike" cap="none" dirty="0" err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Deklarovat</a:t>
            </a:r>
            <a:r>
              <a:rPr lang="en-GB" sz="1400" b="0" i="0" u="none" strike="noStrike" cap="none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element interface. </a:t>
            </a:r>
            <a:r>
              <a:rPr lang="en-GB" sz="1400" b="0" i="0" u="none" strike="noStrike" cap="none" dirty="0" err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Případně</a:t>
            </a:r>
            <a:r>
              <a:rPr lang="en-GB" sz="1400" b="0" i="0" u="none" strike="noStrike" cap="none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400" b="0" i="0" u="none" strike="noStrike" cap="none" dirty="0" err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přidat</a:t>
            </a:r>
            <a:r>
              <a:rPr lang="en-GB" sz="1400" b="0" i="0" u="none" strike="noStrike" cap="none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400" b="0" i="0" u="none" strike="noStrike" cap="none" dirty="0" err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abstraktní</a:t>
            </a:r>
            <a:r>
              <a:rPr lang="en-GB" sz="1400" b="0" i="0" u="none" strike="noStrike" cap="none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400" b="0" i="0" u="none" strike="noStrike" cap="none" dirty="0" err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přijímající</a:t>
            </a:r>
            <a:r>
              <a:rPr lang="en-GB" sz="1400" b="0" i="0" u="none" strike="noStrike" cap="none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400" b="0" i="0" u="none" strike="noStrike" cap="none" dirty="0" err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metodu</a:t>
            </a:r>
            <a:r>
              <a:rPr lang="en-GB" sz="1400" b="0" i="0" u="none" strike="noStrike" cap="none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do </a:t>
            </a:r>
            <a:r>
              <a:rPr lang="en-GB" sz="1400" b="0" i="0" u="none" strike="noStrike" cap="none" dirty="0" err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základní</a:t>
            </a:r>
            <a:r>
              <a:rPr lang="en-GB" sz="1400" b="0" i="0" u="none" strike="noStrike" cap="none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400" b="0" i="0" u="none" strike="noStrike" cap="none" dirty="0" err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třídy</a:t>
            </a:r>
            <a:r>
              <a:rPr lang="en-GB" sz="1400" b="0" i="0" u="none" strike="noStrike" cap="none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 </a:t>
            </a:r>
            <a:r>
              <a:rPr lang="en-GB" sz="1400" b="0" i="0" u="none" strike="noStrike" cap="none" dirty="0" err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existující</a:t>
            </a:r>
            <a:r>
              <a:rPr lang="en-GB" sz="1400" b="0" i="0" u="none" strike="noStrike" cap="none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400" b="0" i="0" u="none" strike="noStrike" cap="none" dirty="0" err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struktury</a:t>
            </a:r>
            <a:endParaRPr sz="1400" b="0" i="0" u="none" strike="noStrike" cap="none" dirty="0">
              <a:solidFill>
                <a:schemeClr val="dk1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sp>
        <p:nvSpPr>
          <p:cNvPr id="327" name="Google Shape;327;p20"/>
          <p:cNvSpPr txBox="1"/>
          <p:nvPr/>
        </p:nvSpPr>
        <p:spPr>
          <a:xfrm>
            <a:off x="5544518" y="2474941"/>
            <a:ext cx="2655377" cy="70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0" i="0" u="none" strike="noStrike" cap="none" dirty="0" err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Klient</a:t>
            </a:r>
            <a:r>
              <a:rPr lang="en-GB" sz="1400" b="0" i="0" u="none" strike="noStrike" cap="none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400" b="0" i="0" u="none" strike="noStrike" cap="none" dirty="0" err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vytváří</a:t>
            </a:r>
            <a:r>
              <a:rPr lang="en-GB" sz="1400" b="0" i="0" u="none" strike="noStrike" cap="none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visitor </a:t>
            </a:r>
            <a:r>
              <a:rPr lang="en-GB" sz="1400" b="0" i="0" u="none" strike="noStrike" cap="none" dirty="0" err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objekty</a:t>
            </a:r>
            <a:r>
              <a:rPr lang="en-GB" sz="1400" b="0" i="0" u="none" strike="noStrike" cap="none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a </a:t>
            </a:r>
            <a:r>
              <a:rPr lang="en-GB" sz="1400" b="0" i="0" u="none" strike="noStrike" cap="none" dirty="0" err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předává</a:t>
            </a:r>
            <a:r>
              <a:rPr lang="en-GB" sz="1400" b="0" i="0" u="none" strike="noStrike" cap="none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je </a:t>
            </a:r>
            <a:r>
              <a:rPr lang="en-GB" sz="1400" b="0" i="0" u="none" strike="noStrike" cap="none" dirty="0" err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elementům</a:t>
            </a:r>
            <a:r>
              <a:rPr lang="en-GB" sz="1400" b="0" i="0" u="none" strike="noStrike" cap="none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400" b="0" i="0" u="none" strike="noStrike" cap="none" dirty="0" err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pomocí</a:t>
            </a:r>
            <a:r>
              <a:rPr lang="en-GB" sz="1400" b="0" i="0" u="none" strike="noStrike" cap="none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cs-CZ" sz="1400" b="0" i="0" u="none" strike="noStrike" cap="none" noProof="0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přijímacích</a:t>
            </a:r>
            <a:r>
              <a:rPr lang="en-GB" sz="1400" b="0" i="0" u="none" strike="noStrike" cap="none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400" b="0" i="0" u="none" strike="noStrike" cap="none" dirty="0" err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metod</a:t>
            </a:r>
            <a:r>
              <a:rPr lang="en-GB" sz="1400" b="0" i="0" u="none" strike="noStrike" cap="none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.</a:t>
            </a:r>
            <a:endParaRPr sz="1400" b="0" i="0" u="none" strike="noStrike" cap="none" dirty="0">
              <a:solidFill>
                <a:schemeClr val="dk1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sp>
        <p:nvSpPr>
          <p:cNvPr id="328" name="Google Shape;328;p20"/>
          <p:cNvSpPr txBox="1"/>
          <p:nvPr/>
        </p:nvSpPr>
        <p:spPr>
          <a:xfrm>
            <a:off x="1599607" y="3373582"/>
            <a:ext cx="2731698" cy="70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0" i="0" u="none" strike="noStrike" cap="none" dirty="0" err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Implementovat</a:t>
            </a:r>
            <a:r>
              <a:rPr lang="en-GB" sz="1400" b="0" i="0" u="none" strike="noStrike" cap="none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400" b="0" i="0" u="none" strike="noStrike" cap="none" dirty="0" err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všechny</a:t>
            </a:r>
            <a:r>
              <a:rPr lang="en-GB" sz="1400" b="0" i="0" u="none" strike="noStrike" cap="none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400" b="0" i="0" u="none" strike="noStrike" cap="none" dirty="0" err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přijímající</a:t>
            </a:r>
            <a:r>
              <a:rPr lang="en-GB" sz="1400" b="0" i="0" u="none" strike="noStrike" cap="none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 </a:t>
            </a:r>
            <a:r>
              <a:rPr lang="en-GB" sz="1400" b="0" i="0" u="none" strike="noStrike" cap="none" dirty="0" err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metody</a:t>
            </a:r>
            <a:r>
              <a:rPr lang="en-GB" sz="1400" b="0" i="0" u="none" strike="noStrike" cap="none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400" b="0" i="0" u="none" strike="noStrike" cap="none" dirty="0" err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ve</a:t>
            </a:r>
            <a:r>
              <a:rPr lang="en-GB" sz="1400" b="0" i="0" u="none" strike="noStrike" cap="none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400" b="0" i="0" u="none" strike="noStrike" cap="none" dirty="0" err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všech</a:t>
            </a:r>
            <a:r>
              <a:rPr lang="en-GB" sz="1400" b="0" i="0" u="none" strike="noStrike" cap="none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400" b="0" i="0" u="none" strike="noStrike" cap="none" dirty="0" err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konkrétních</a:t>
            </a:r>
            <a:r>
              <a:rPr lang="en-GB" sz="1400" b="0" i="0" u="none" strike="noStrike" cap="none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 element </a:t>
            </a:r>
            <a:r>
              <a:rPr lang="en-GB" sz="1400" b="0" i="0" u="none" strike="noStrike" cap="none" dirty="0" err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třídách</a:t>
            </a:r>
            <a:r>
              <a:rPr lang="en-GB" sz="1400" b="0" i="0" u="none" strike="noStrike" cap="none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, </a:t>
            </a:r>
            <a:r>
              <a:rPr lang="en-GB" sz="1400" b="0" i="0" u="none" strike="noStrike" cap="none" dirty="0" err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které</a:t>
            </a:r>
            <a:r>
              <a:rPr lang="en-GB" sz="1400" b="0" i="0" u="none" strike="noStrike" cap="none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400" b="0" i="0" u="none" strike="noStrike" cap="none" dirty="0" err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rozšiřují</a:t>
            </a:r>
            <a:r>
              <a:rPr lang="en-GB" sz="1400" b="0" i="0" u="none" strike="noStrike" cap="none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element interface.</a:t>
            </a:r>
            <a:endParaRPr sz="1400" b="0" i="0" u="none" strike="noStrike" cap="none" dirty="0">
              <a:solidFill>
                <a:schemeClr val="dk1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Google Shape;333;p21"/>
          <p:cNvSpPr txBox="1">
            <a:spLocks noGrp="1"/>
          </p:cNvSpPr>
          <p:nvPr>
            <p:ph type="title"/>
          </p:nvPr>
        </p:nvSpPr>
        <p:spPr>
          <a:xfrm>
            <a:off x="713225" y="110875"/>
            <a:ext cx="7717500" cy="61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Space Mono"/>
              <a:buNone/>
            </a:pPr>
            <a:r>
              <a:rPr lang="en-GB" dirty="0"/>
              <a:t>IMPLEMENTAČNÍ PROBLÉM</a:t>
            </a:r>
            <a:endParaRPr dirty="0"/>
          </a:p>
        </p:txBody>
      </p:sp>
      <p:sp>
        <p:nvSpPr>
          <p:cNvPr id="334" name="Google Shape;334;p21"/>
          <p:cNvSpPr txBox="1">
            <a:spLocks noGrp="1"/>
          </p:cNvSpPr>
          <p:nvPr>
            <p:ph type="subTitle" idx="2"/>
          </p:nvPr>
        </p:nvSpPr>
        <p:spPr>
          <a:xfrm>
            <a:off x="713224" y="626522"/>
            <a:ext cx="7344495" cy="3593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 sz="1600" dirty="0"/>
              <a:t>KDO MÁ ZA ÚKOL PROCHÁZET OBJEKTOVOU STRUKTUROU?</a:t>
            </a:r>
            <a:endParaRPr dirty="0"/>
          </a:p>
          <a:p>
            <a:pPr marL="45720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br>
              <a:rPr lang="en-GB" dirty="0"/>
            </a:br>
            <a:endParaRPr dirty="0"/>
          </a:p>
        </p:txBody>
      </p:sp>
      <p:sp>
        <p:nvSpPr>
          <p:cNvPr id="335" name="Google Shape;335;p21"/>
          <p:cNvSpPr txBox="1"/>
          <p:nvPr/>
        </p:nvSpPr>
        <p:spPr>
          <a:xfrm>
            <a:off x="287539" y="986349"/>
            <a:ext cx="3724646" cy="24390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lang="en-GB" sz="1400" b="0" i="0" u="none" strike="noStrike" cap="none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Visitor </a:t>
            </a:r>
            <a:r>
              <a:rPr lang="en-GB" sz="1400" b="0" i="0" u="none" strike="noStrike" cap="none" dirty="0" err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musí</a:t>
            </a:r>
            <a:r>
              <a:rPr lang="en-GB" sz="1400" b="0" i="0" u="none" strike="noStrike" cap="none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400" b="0" i="0" u="none" strike="noStrike" cap="none" dirty="0" err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navštívit</a:t>
            </a:r>
            <a:r>
              <a:rPr lang="en-GB" sz="1400" b="0" i="0" u="none" strike="noStrike" cap="none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400" b="0" i="0" u="none" strike="noStrike" cap="none" dirty="0" err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všechny</a:t>
            </a:r>
            <a:r>
              <a:rPr lang="en-GB" sz="1400" b="0" i="0" u="none" strike="noStrike" cap="none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400" b="0" i="0" u="none" strike="noStrike" cap="none" dirty="0" err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elementy</a:t>
            </a:r>
            <a:r>
              <a:rPr lang="en-GB" sz="1400" b="0" i="0" u="none" strike="noStrike" cap="none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400" b="0" i="0" u="none" strike="noStrike" cap="none" dirty="0" err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objektové</a:t>
            </a:r>
            <a:r>
              <a:rPr lang="en-GB" sz="1400" b="0" i="0" u="none" strike="noStrike" cap="none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400" b="0" i="0" u="none" strike="noStrike" cap="none" dirty="0" err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struktury</a:t>
            </a:r>
            <a:r>
              <a:rPr lang="en-GB" sz="1400" b="0" i="0" u="none" strike="noStrike" cap="none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. Jak se tam ale </a:t>
            </a:r>
            <a:r>
              <a:rPr lang="en-GB" sz="1400" b="0" i="0" u="none" strike="noStrike" cap="none" dirty="0" err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dostane</a:t>
            </a:r>
            <a:r>
              <a:rPr lang="en-GB" sz="1400" b="0" i="0" u="none" strike="noStrike" cap="none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?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lang="en-GB" sz="1400" b="0" i="0" u="none" strike="noStrike" cap="none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3 </a:t>
            </a:r>
            <a:r>
              <a:rPr lang="en-GB" sz="1400" b="0" i="0" u="none" strike="noStrike" cap="none" dirty="0" err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místa</a:t>
            </a:r>
            <a:r>
              <a:rPr lang="en-GB" sz="1400" b="0" i="0" u="none" strike="noStrike" cap="none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, </a:t>
            </a:r>
            <a:r>
              <a:rPr lang="en-GB" sz="1400" b="0" i="0" u="none" strike="noStrike" cap="none" dirty="0" err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kam</a:t>
            </a:r>
            <a:r>
              <a:rPr lang="en-GB" sz="1400" b="0" i="0" u="none" strike="noStrike" cap="none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400" b="0" i="0" u="none" strike="noStrike" cap="none" dirty="0" err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můžeme</a:t>
            </a:r>
            <a:r>
              <a:rPr lang="en-GB" sz="1400" b="0" i="0" u="none" strike="noStrike" cap="none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400" b="0" i="0" u="none" strike="noStrike" cap="none" dirty="0" err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dát</a:t>
            </a:r>
            <a:r>
              <a:rPr lang="en-GB" sz="1400" b="0" i="0" u="none" strike="noStrike" cap="none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400" b="0" i="0" u="none" strike="noStrike" cap="none" dirty="0" err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odpovědnost</a:t>
            </a:r>
            <a:r>
              <a:rPr lang="en-GB" sz="1400" b="0" i="0" u="none" strike="noStrike" cap="none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: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39800" marR="0" lvl="1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 Condensed"/>
              <a:buAutoNum type="arabicPeriod"/>
            </a:pPr>
            <a:r>
              <a:rPr lang="en-GB" sz="1400" b="0" i="0" u="none" strike="noStrike" cap="none" dirty="0" err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Objektové</a:t>
            </a:r>
            <a:r>
              <a:rPr lang="en-GB" sz="1400" b="0" i="0" u="none" strike="noStrike" cap="none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400" b="0" i="0" u="none" strike="noStrike" cap="none" dirty="0" err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struktuře</a:t>
            </a:r>
            <a:endParaRPr sz="1400" b="0" i="0" u="none" strike="noStrike" cap="none" dirty="0">
              <a:solidFill>
                <a:schemeClr val="dk1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 Condensed"/>
              <a:buAutoNum type="arabicPeriod"/>
            </a:pPr>
            <a:r>
              <a:rPr lang="en-GB" sz="1400" b="0" i="0" u="none" strike="noStrike" cap="none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Do </a:t>
            </a:r>
            <a:r>
              <a:rPr lang="en-GB" sz="1400" b="0" i="0" u="none" strike="noStrike" cap="none" dirty="0" err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zvláštního</a:t>
            </a:r>
            <a:r>
              <a:rPr lang="en-GB" sz="1400" b="0" i="0" u="none" strike="noStrike" cap="none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400" b="0" i="0" u="none" strike="noStrike" cap="none" dirty="0" err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iterátoru</a:t>
            </a:r>
            <a:r>
              <a:rPr lang="en-GB" sz="1400" b="0" i="0" u="none" strike="noStrike" cap="none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 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 Condensed"/>
              <a:buAutoNum type="arabicPeriod"/>
            </a:pPr>
            <a:r>
              <a:rPr lang="en-GB" sz="1400" b="0" i="0" u="none" strike="noStrike" cap="none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Do </a:t>
            </a:r>
            <a:r>
              <a:rPr lang="en-GB" sz="1400" b="0" i="0" u="none" strike="noStrike" cap="none" dirty="0" err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visitora</a:t>
            </a:r>
            <a:endParaRPr sz="1400" b="0" i="0" u="none" strike="noStrike" cap="none" dirty="0">
              <a:solidFill>
                <a:schemeClr val="dk1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endParaRPr sz="1400" b="0" i="0" u="none" strike="noStrike" cap="none" dirty="0">
              <a:solidFill>
                <a:schemeClr val="dk1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grpSp>
        <p:nvGrpSpPr>
          <p:cNvPr id="336" name="Google Shape;336;p21"/>
          <p:cNvGrpSpPr/>
          <p:nvPr/>
        </p:nvGrpSpPr>
        <p:grpSpPr>
          <a:xfrm>
            <a:off x="371409" y="547569"/>
            <a:ext cx="342148" cy="353645"/>
            <a:chOff x="-35118325" y="3202075"/>
            <a:chExt cx="281975" cy="291450"/>
          </a:xfrm>
        </p:grpSpPr>
        <p:sp>
          <p:nvSpPr>
            <p:cNvPr id="337" name="Google Shape;337;p21"/>
            <p:cNvSpPr/>
            <p:nvPr/>
          </p:nvSpPr>
          <p:spPr>
            <a:xfrm>
              <a:off x="-35008050" y="3202075"/>
              <a:ext cx="171700" cy="171250"/>
            </a:xfrm>
            <a:custGeom>
              <a:avLst/>
              <a:gdLst/>
              <a:ahLst/>
              <a:cxnLst/>
              <a:rect l="l" t="t" r="r" b="b"/>
              <a:pathLst>
                <a:path w="6868" h="6850" extrusionOk="0">
                  <a:moveTo>
                    <a:pt x="3466" y="1355"/>
                  </a:moveTo>
                  <a:cubicBezTo>
                    <a:pt x="4222" y="1355"/>
                    <a:pt x="4852" y="1985"/>
                    <a:pt x="4852" y="2741"/>
                  </a:cubicBezTo>
                  <a:lnTo>
                    <a:pt x="4852" y="4127"/>
                  </a:lnTo>
                  <a:cubicBezTo>
                    <a:pt x="4852" y="4348"/>
                    <a:pt x="4757" y="4600"/>
                    <a:pt x="4631" y="4821"/>
                  </a:cubicBezTo>
                  <a:lnTo>
                    <a:pt x="4726" y="4915"/>
                  </a:lnTo>
                  <a:cubicBezTo>
                    <a:pt x="4852" y="5041"/>
                    <a:pt x="4852" y="5262"/>
                    <a:pt x="4726" y="5388"/>
                  </a:cubicBezTo>
                  <a:cubicBezTo>
                    <a:pt x="4663" y="5451"/>
                    <a:pt x="4576" y="5482"/>
                    <a:pt x="4489" y="5482"/>
                  </a:cubicBezTo>
                  <a:cubicBezTo>
                    <a:pt x="4403" y="5482"/>
                    <a:pt x="4316" y="5451"/>
                    <a:pt x="4253" y="5388"/>
                  </a:cubicBezTo>
                  <a:lnTo>
                    <a:pt x="4190" y="5293"/>
                  </a:lnTo>
                  <a:cubicBezTo>
                    <a:pt x="3970" y="5419"/>
                    <a:pt x="3749" y="5514"/>
                    <a:pt x="3466" y="5514"/>
                  </a:cubicBezTo>
                  <a:cubicBezTo>
                    <a:pt x="2709" y="5514"/>
                    <a:pt x="2079" y="4884"/>
                    <a:pt x="2079" y="4127"/>
                  </a:cubicBezTo>
                  <a:lnTo>
                    <a:pt x="2079" y="2741"/>
                  </a:lnTo>
                  <a:cubicBezTo>
                    <a:pt x="2079" y="1985"/>
                    <a:pt x="2709" y="1355"/>
                    <a:pt x="3466" y="1355"/>
                  </a:cubicBezTo>
                  <a:close/>
                  <a:moveTo>
                    <a:pt x="3466" y="0"/>
                  </a:moveTo>
                  <a:cubicBezTo>
                    <a:pt x="1575" y="0"/>
                    <a:pt x="32" y="1576"/>
                    <a:pt x="32" y="3403"/>
                  </a:cubicBezTo>
                  <a:cubicBezTo>
                    <a:pt x="32" y="4001"/>
                    <a:pt x="189" y="4569"/>
                    <a:pt x="473" y="5104"/>
                  </a:cubicBezTo>
                  <a:lnTo>
                    <a:pt x="32" y="6396"/>
                  </a:lnTo>
                  <a:cubicBezTo>
                    <a:pt x="0" y="6522"/>
                    <a:pt x="32" y="6679"/>
                    <a:pt x="126" y="6774"/>
                  </a:cubicBezTo>
                  <a:cubicBezTo>
                    <a:pt x="172" y="6820"/>
                    <a:pt x="269" y="6849"/>
                    <a:pt x="367" y="6849"/>
                  </a:cubicBezTo>
                  <a:cubicBezTo>
                    <a:pt x="403" y="6849"/>
                    <a:pt x="439" y="6845"/>
                    <a:pt x="473" y="6837"/>
                  </a:cubicBezTo>
                  <a:lnTo>
                    <a:pt x="1764" y="6396"/>
                  </a:lnTo>
                  <a:cubicBezTo>
                    <a:pt x="2300" y="6679"/>
                    <a:pt x="2867" y="6837"/>
                    <a:pt x="3466" y="6837"/>
                  </a:cubicBezTo>
                  <a:cubicBezTo>
                    <a:pt x="5356" y="6837"/>
                    <a:pt x="6868" y="5293"/>
                    <a:pt x="6868" y="3403"/>
                  </a:cubicBezTo>
                  <a:cubicBezTo>
                    <a:pt x="6868" y="1513"/>
                    <a:pt x="5356" y="0"/>
                    <a:pt x="346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8" name="Google Shape;338;p21"/>
            <p:cNvSpPr/>
            <p:nvPr/>
          </p:nvSpPr>
          <p:spPr>
            <a:xfrm>
              <a:off x="-34937975" y="3254050"/>
              <a:ext cx="33125" cy="67775"/>
            </a:xfrm>
            <a:custGeom>
              <a:avLst/>
              <a:gdLst/>
              <a:ahLst/>
              <a:cxnLst/>
              <a:rect l="l" t="t" r="r" b="b"/>
              <a:pathLst>
                <a:path w="1325" h="2711" extrusionOk="0">
                  <a:moveTo>
                    <a:pt x="663" y="1"/>
                  </a:moveTo>
                  <a:cubicBezTo>
                    <a:pt x="253" y="1"/>
                    <a:pt x="1" y="316"/>
                    <a:pt x="1" y="662"/>
                  </a:cubicBezTo>
                  <a:lnTo>
                    <a:pt x="1" y="2048"/>
                  </a:lnTo>
                  <a:cubicBezTo>
                    <a:pt x="1" y="2427"/>
                    <a:pt x="316" y="2710"/>
                    <a:pt x="663" y="2710"/>
                  </a:cubicBezTo>
                  <a:cubicBezTo>
                    <a:pt x="694" y="2710"/>
                    <a:pt x="789" y="2710"/>
                    <a:pt x="820" y="2679"/>
                  </a:cubicBezTo>
                  <a:lnTo>
                    <a:pt x="757" y="2584"/>
                  </a:lnTo>
                  <a:cubicBezTo>
                    <a:pt x="631" y="2490"/>
                    <a:pt x="631" y="2238"/>
                    <a:pt x="757" y="2111"/>
                  </a:cubicBezTo>
                  <a:cubicBezTo>
                    <a:pt x="804" y="2064"/>
                    <a:pt x="891" y="2041"/>
                    <a:pt x="978" y="2041"/>
                  </a:cubicBezTo>
                  <a:cubicBezTo>
                    <a:pt x="1064" y="2041"/>
                    <a:pt x="1151" y="2064"/>
                    <a:pt x="1198" y="2111"/>
                  </a:cubicBezTo>
                  <a:lnTo>
                    <a:pt x="1293" y="2206"/>
                  </a:lnTo>
                  <a:cubicBezTo>
                    <a:pt x="1293" y="2175"/>
                    <a:pt x="1324" y="2080"/>
                    <a:pt x="1324" y="2048"/>
                  </a:cubicBezTo>
                  <a:lnTo>
                    <a:pt x="1324" y="662"/>
                  </a:lnTo>
                  <a:cubicBezTo>
                    <a:pt x="1324" y="284"/>
                    <a:pt x="1041" y="1"/>
                    <a:pt x="66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9" name="Google Shape;339;p21"/>
            <p:cNvSpPr/>
            <p:nvPr/>
          </p:nvSpPr>
          <p:spPr>
            <a:xfrm>
              <a:off x="-35085250" y="3338325"/>
              <a:ext cx="69325" cy="69350"/>
            </a:xfrm>
            <a:custGeom>
              <a:avLst/>
              <a:gdLst/>
              <a:ahLst/>
              <a:cxnLst/>
              <a:rect l="l" t="t" r="r" b="b"/>
              <a:pathLst>
                <a:path w="2773" h="2774" extrusionOk="0">
                  <a:moveTo>
                    <a:pt x="1387" y="1"/>
                  </a:moveTo>
                  <a:cubicBezTo>
                    <a:pt x="631" y="1"/>
                    <a:pt x="1" y="631"/>
                    <a:pt x="1" y="1387"/>
                  </a:cubicBezTo>
                  <a:cubicBezTo>
                    <a:pt x="64" y="2143"/>
                    <a:pt x="631" y="2773"/>
                    <a:pt x="1387" y="2773"/>
                  </a:cubicBezTo>
                  <a:cubicBezTo>
                    <a:pt x="2143" y="2773"/>
                    <a:pt x="2773" y="2143"/>
                    <a:pt x="2773" y="1387"/>
                  </a:cubicBezTo>
                  <a:cubicBezTo>
                    <a:pt x="2773" y="631"/>
                    <a:pt x="2143" y="1"/>
                    <a:pt x="138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0" name="Google Shape;340;p21"/>
            <p:cNvSpPr/>
            <p:nvPr/>
          </p:nvSpPr>
          <p:spPr>
            <a:xfrm>
              <a:off x="-35118325" y="3424175"/>
              <a:ext cx="137075" cy="69350"/>
            </a:xfrm>
            <a:custGeom>
              <a:avLst/>
              <a:gdLst/>
              <a:ahLst/>
              <a:cxnLst/>
              <a:rect l="l" t="t" r="r" b="b"/>
              <a:pathLst>
                <a:path w="5483" h="2774" extrusionOk="0">
                  <a:moveTo>
                    <a:pt x="2741" y="1"/>
                  </a:moveTo>
                  <a:cubicBezTo>
                    <a:pt x="1387" y="1"/>
                    <a:pt x="221" y="1040"/>
                    <a:pt x="32" y="2364"/>
                  </a:cubicBezTo>
                  <a:cubicBezTo>
                    <a:pt x="0" y="2553"/>
                    <a:pt x="158" y="2773"/>
                    <a:pt x="347" y="2773"/>
                  </a:cubicBezTo>
                  <a:lnTo>
                    <a:pt x="5104" y="2773"/>
                  </a:lnTo>
                  <a:cubicBezTo>
                    <a:pt x="5325" y="2773"/>
                    <a:pt x="5482" y="2553"/>
                    <a:pt x="5482" y="2364"/>
                  </a:cubicBezTo>
                  <a:cubicBezTo>
                    <a:pt x="5262" y="1040"/>
                    <a:pt x="4127" y="1"/>
                    <a:pt x="274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341" name="Google Shape;341;p21"/>
          <p:cNvSpPr txBox="1"/>
          <p:nvPr/>
        </p:nvSpPr>
        <p:spPr>
          <a:xfrm>
            <a:off x="4090767" y="900625"/>
            <a:ext cx="4219661" cy="24390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826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lang="en-GB" sz="1400" b="1" i="0" u="none" strike="noStrike" cap="none" dirty="0" err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Objektová</a:t>
            </a:r>
            <a:r>
              <a:rPr lang="en-GB" sz="1400" b="1" i="0" u="none" strike="noStrike" cap="none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400" b="1" i="0" u="none" strike="noStrike" cap="none" dirty="0" err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struktura</a:t>
            </a:r>
            <a:r>
              <a:rPr lang="en-GB" sz="1400" b="1" i="0" u="none" strike="noStrike" cap="none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 </a:t>
            </a:r>
            <a:r>
              <a:rPr lang="en-GB" sz="1400" b="0" i="0" u="none" strike="noStrike" cap="none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- </a:t>
            </a:r>
            <a:r>
              <a:rPr lang="en-GB" sz="1400" b="0" i="0" u="none" strike="noStrike" cap="none" dirty="0" err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často</a:t>
            </a:r>
            <a:r>
              <a:rPr lang="en-GB" sz="1400" b="0" i="0" u="none" strike="noStrike" cap="none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400" b="0" i="0" u="none" strike="noStrike" cap="none" dirty="0" err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odpovědná</a:t>
            </a:r>
            <a:endParaRPr sz="1400" b="0" i="0" u="none" strike="noStrike" cap="none" dirty="0">
              <a:solidFill>
                <a:schemeClr val="dk1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</a:pPr>
            <a:r>
              <a:rPr lang="en-GB" sz="1400" b="0" i="0" u="none" strike="noStrike" cap="none" dirty="0" err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Jednoduše</a:t>
            </a:r>
            <a:r>
              <a:rPr lang="en-GB" sz="1400" b="0" i="0" u="none" strike="noStrike" cap="none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400" b="0" i="0" u="none" strike="noStrike" cap="none" dirty="0" err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přes</a:t>
            </a:r>
            <a:r>
              <a:rPr lang="en-GB" sz="1400" b="0" i="0" u="none" strike="noStrike" cap="none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400" b="0" i="0" u="none" strike="noStrike" cap="none" dirty="0" err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sebe</a:t>
            </a:r>
            <a:r>
              <a:rPr lang="en-GB" sz="1400" b="0" i="0" u="none" strike="noStrike" cap="none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400" b="0" i="0" u="none" strike="noStrike" cap="none" dirty="0" err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iteruje</a:t>
            </a:r>
            <a:r>
              <a:rPr lang="en-GB" sz="1400" b="0" i="0" u="none" strike="noStrike" cap="none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a </a:t>
            </a:r>
            <a:r>
              <a:rPr lang="en-GB" sz="1400" b="0" i="0" u="none" strike="noStrike" cap="none" dirty="0" err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volá</a:t>
            </a:r>
            <a:r>
              <a:rPr lang="en-GB" sz="1400" b="0" i="0" u="none" strike="noStrike" cap="none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400" b="0" i="0" u="none" strike="noStrike" cap="none" dirty="0" err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přijímající</a:t>
            </a:r>
            <a:r>
              <a:rPr lang="en-GB" sz="1400" b="0" i="0" u="none" strike="noStrike" cap="none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400" b="0" i="0" u="none" strike="noStrike" cap="none" dirty="0" err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metodu</a:t>
            </a:r>
            <a:r>
              <a:rPr lang="en-GB" sz="1400" b="0" i="0" u="none" strike="noStrike" cap="none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400" b="0" i="0" u="none" strike="noStrike" cap="none" dirty="0" err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na</a:t>
            </a:r>
            <a:r>
              <a:rPr lang="en-GB" sz="1400" b="0" i="0" u="none" strike="noStrike" cap="none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400" b="0" i="0" u="none" strike="noStrike" cap="none" dirty="0" err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každém</a:t>
            </a:r>
            <a:r>
              <a:rPr lang="en-GB" sz="1400" b="0" i="0" u="none" strike="noStrike" cap="none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400" b="0" i="0" u="none" strike="noStrike" cap="none" dirty="0" err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elementu</a:t>
            </a:r>
            <a:endParaRPr sz="1400" b="0" i="0" u="none" strike="noStrike" cap="none" dirty="0">
              <a:solidFill>
                <a:schemeClr val="dk1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</a:pPr>
            <a:r>
              <a:rPr lang="en-GB" sz="1400" b="0" i="0" u="none" strike="noStrike" cap="none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Composite </a:t>
            </a:r>
            <a:r>
              <a:rPr lang="en-GB" sz="1400" b="0" i="0" u="none" strike="noStrike" cap="none" dirty="0" err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rekurzivně</a:t>
            </a:r>
            <a:r>
              <a:rPr lang="en-GB" sz="1400" b="0" i="0" u="none" strike="noStrike" cap="none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 </a:t>
            </a:r>
            <a:r>
              <a:rPr lang="en-GB" sz="1400" b="0" i="0" u="none" strike="noStrike" cap="none" dirty="0" err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zavolá</a:t>
            </a:r>
            <a:r>
              <a:rPr lang="en-GB" sz="1400" b="0" i="0" u="none" strike="noStrike" cap="none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400" b="0" i="0" u="none" strike="noStrike" cap="none" dirty="0" err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přijímající</a:t>
            </a:r>
            <a:r>
              <a:rPr lang="en-GB" sz="1400" b="0" i="0" u="none" strike="noStrike" cap="none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400" b="0" i="0" u="none" strike="noStrike" cap="none" dirty="0" err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metodu</a:t>
            </a:r>
            <a:r>
              <a:rPr lang="en-GB" sz="1400" b="0" i="0" u="none" strike="noStrike" cap="none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400" b="0" i="0" u="none" strike="noStrike" cap="none" dirty="0" err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na</a:t>
            </a:r>
            <a:r>
              <a:rPr lang="en-GB" sz="1400" b="0" i="0" u="none" strike="noStrike" cap="none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400" b="0" i="0" u="none" strike="noStrike" cap="none" dirty="0" err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každého</a:t>
            </a:r>
            <a:r>
              <a:rPr lang="en-GB" sz="1400" b="0" i="0" u="none" strike="noStrike" cap="none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400" b="0" i="0" u="none" strike="noStrike" cap="none" dirty="0" err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potomka</a:t>
            </a:r>
            <a:endParaRPr sz="1400" b="0" i="0" u="none" strike="noStrike" cap="none" dirty="0">
              <a:solidFill>
                <a:schemeClr val="dk1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lang="en-GB" sz="1400" b="1" i="0" u="none" strike="noStrike" cap="none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Iterator</a:t>
            </a:r>
            <a:r>
              <a:rPr lang="en-GB" sz="1400" b="0" i="0" u="none" strike="noStrike" cap="none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 </a:t>
            </a:r>
            <a:endParaRPr sz="1400" b="0" i="0" u="none" strike="noStrike" cap="none" dirty="0">
              <a:solidFill>
                <a:schemeClr val="dk1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</a:pPr>
            <a:r>
              <a:rPr lang="en-GB" sz="1400" b="0" i="0" u="none" strike="noStrike" cap="none" dirty="0" err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Hodně</a:t>
            </a:r>
            <a:r>
              <a:rPr lang="en-GB" sz="1400" b="0" i="0" u="none" strike="noStrike" cap="none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 </a:t>
            </a:r>
            <a:r>
              <a:rPr lang="en-GB" sz="1400" b="0" i="0" u="none" strike="noStrike" cap="none" dirty="0" err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záleží</a:t>
            </a:r>
            <a:r>
              <a:rPr lang="en-GB" sz="1400" b="0" i="0" u="none" strike="noStrike" cap="none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400" b="0" i="0" u="none" strike="noStrike" cap="none" dirty="0" err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na</a:t>
            </a:r>
            <a:r>
              <a:rPr lang="en-GB" sz="1400" b="0" i="0" u="none" strike="noStrike" cap="none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tom, co je </a:t>
            </a:r>
            <a:r>
              <a:rPr lang="en-GB" sz="1400" b="0" i="0" u="none" strike="noStrike" cap="none" dirty="0" err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dostupné</a:t>
            </a:r>
            <a:r>
              <a:rPr lang="en-GB" sz="1400" b="0" i="0" u="none" strike="noStrike" cap="none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a</a:t>
            </a:r>
            <a:r>
              <a:rPr lang="cs-CZ" sz="1400" b="0" i="0" u="none" strike="noStrike" cap="none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400" b="0" i="0" u="none" strike="noStrike" cap="none" dirty="0" err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efektivní</a:t>
            </a:r>
            <a:endParaRPr sz="1400" b="0" i="0" u="none" strike="noStrike" cap="none" dirty="0">
              <a:solidFill>
                <a:schemeClr val="dk1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</a:pPr>
            <a:r>
              <a:rPr lang="en-GB" sz="1400" b="0" i="0" u="none" strike="noStrike" cap="none" dirty="0" err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Může</a:t>
            </a:r>
            <a:r>
              <a:rPr lang="en-GB" sz="1400" b="0" i="0" u="none" strike="noStrike" cap="none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400" b="0" i="0" u="none" strike="noStrike" cap="none" dirty="0" err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fungovat</a:t>
            </a:r>
            <a:r>
              <a:rPr lang="en-GB" sz="1400" b="0" i="0" u="none" strike="noStrike" cap="none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jak </a:t>
            </a:r>
            <a:r>
              <a:rPr lang="en-GB" sz="1400" b="0" i="0" u="none" strike="noStrike" cap="none" dirty="0" err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interní</a:t>
            </a:r>
            <a:r>
              <a:rPr lang="en-GB" sz="1400" b="0" i="0" u="none" strike="noStrike" cap="none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, </a:t>
            </a:r>
            <a:r>
              <a:rPr lang="en-GB" sz="1400" b="0" i="0" u="none" strike="noStrike" cap="none" dirty="0" err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tak</a:t>
            </a:r>
            <a:r>
              <a:rPr lang="en-GB" sz="1400" b="0" i="0" u="none" strike="noStrike" cap="none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 I </a:t>
            </a:r>
            <a:r>
              <a:rPr lang="en-GB" sz="1400" b="0" i="0" u="none" strike="noStrike" cap="none" dirty="0" err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externí</a:t>
            </a:r>
            <a:r>
              <a:rPr lang="en-GB" sz="1400" b="0" i="0" u="none" strike="noStrike" cap="none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iterator</a:t>
            </a:r>
            <a:endParaRPr sz="14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lang="en-GB" sz="1400" b="1" i="0" u="none" strike="noStrike" cap="none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Ve </a:t>
            </a:r>
            <a:r>
              <a:rPr lang="en-GB" sz="1400" b="1" i="0" u="none" strike="noStrike" cap="none" dirty="0" err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visitoru</a:t>
            </a:r>
            <a:endParaRPr sz="14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</a:pPr>
            <a:r>
              <a:rPr lang="en-GB" sz="1400" b="0" i="0" u="none" strike="noStrike" cap="none" dirty="0" err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Dojde</a:t>
            </a:r>
            <a:r>
              <a:rPr lang="en-GB" sz="1400" b="0" i="0" u="none" strike="noStrike" cap="none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k </a:t>
            </a:r>
            <a:r>
              <a:rPr lang="en-GB" sz="1400" b="0" i="0" u="none" strike="noStrike" cap="none" dirty="0" err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duplikaci</a:t>
            </a:r>
            <a:r>
              <a:rPr lang="en-GB" sz="1400" b="0" i="0" u="none" strike="noStrike" cap="none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400" b="0" i="0" u="none" strike="noStrike" cap="none" dirty="0" err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procházejícího</a:t>
            </a:r>
            <a:r>
              <a:rPr lang="en-GB" sz="1400" b="0" i="0" u="none" strike="noStrike" cap="none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400" b="0" i="0" u="none" strike="noStrike" cap="none" dirty="0" err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kódu</a:t>
            </a:r>
            <a:r>
              <a:rPr lang="en-GB" sz="1400" b="0" i="0" u="none" strike="noStrike" cap="none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v </a:t>
            </a:r>
            <a:r>
              <a:rPr lang="en-GB" sz="1400" b="0" i="0" u="none" strike="noStrike" cap="none" dirty="0" err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každém</a:t>
            </a:r>
            <a:r>
              <a:rPr lang="en-GB" sz="1400" b="0" i="0" u="none" strike="noStrike" cap="none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400" b="0" i="0" u="none" strike="noStrike" cap="none" dirty="0" err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konkrétním</a:t>
            </a:r>
            <a:r>
              <a:rPr lang="en-GB" sz="1400" b="0" i="0" u="none" strike="noStrike" cap="none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400" b="0" i="0" u="none" strike="noStrike" cap="none" dirty="0" err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visitoru</a:t>
            </a:r>
            <a:r>
              <a:rPr lang="en-GB" sz="1400" b="0" i="0" u="none" strike="noStrike" cap="none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pro </a:t>
            </a:r>
            <a:r>
              <a:rPr lang="en-GB" sz="1400" b="0" i="0" u="none" strike="noStrike" cap="none" dirty="0" err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každý</a:t>
            </a:r>
            <a:r>
              <a:rPr lang="en-GB" sz="1400" b="0" i="0" u="none" strike="noStrike" cap="none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400" b="0" i="0" u="none" strike="noStrike" cap="none" dirty="0" err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konkrétní</a:t>
            </a:r>
            <a:r>
              <a:rPr lang="en-GB" sz="1400" b="0" i="0" u="none" strike="noStrike" cap="none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element</a:t>
            </a:r>
            <a:endParaRPr sz="14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▪"/>
            </a:pPr>
            <a:r>
              <a:rPr lang="en-GB" sz="1400" b="0" i="0" u="none" strike="noStrike" cap="none" dirty="0" err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Často</a:t>
            </a:r>
            <a:r>
              <a:rPr lang="en-GB" sz="1400" b="0" i="0" u="none" strike="noStrike" cap="none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pro </a:t>
            </a:r>
            <a:r>
              <a:rPr lang="en-GB" sz="1400" b="0" i="0" u="none" strike="noStrike" cap="none" dirty="0" err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velmi</a:t>
            </a:r>
            <a:r>
              <a:rPr lang="en-GB" sz="1400" b="0" i="0" u="none" strike="noStrike" cap="none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400" b="0" i="0" u="none" strike="noStrike" cap="none" dirty="0" err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komplexní</a:t>
            </a:r>
            <a:r>
              <a:rPr lang="en-GB" sz="1400" b="0" i="0" u="none" strike="noStrike" cap="none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400" b="0" i="0" u="none" strike="noStrike" cap="none" dirty="0" err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procházející</a:t>
            </a:r>
            <a:r>
              <a:rPr lang="en-GB" sz="1400" b="0" i="0" u="none" strike="noStrike" cap="none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400" b="0" i="0" u="none" strike="noStrike" cap="none" dirty="0" err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kód</a:t>
            </a:r>
            <a:r>
              <a:rPr lang="en-GB" sz="1400" b="0" i="0" u="none" strike="noStrike" cap="none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, </a:t>
            </a:r>
            <a:r>
              <a:rPr lang="en-GB" sz="1400" b="0" i="0" u="none" strike="noStrike" cap="none" dirty="0" err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který</a:t>
            </a:r>
            <a:r>
              <a:rPr lang="en-GB" sz="1400" b="0" i="0" u="none" strike="noStrike" cap="none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 </a:t>
            </a:r>
            <a:r>
              <a:rPr lang="en-GB" sz="1400" b="0" i="0" u="none" strike="noStrike" cap="none" dirty="0" err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záleží</a:t>
            </a:r>
            <a:r>
              <a:rPr lang="en-GB" sz="1400" b="0" i="0" u="none" strike="noStrike" cap="none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400" b="0" i="0" u="none" strike="noStrike" cap="none" dirty="0" err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na</a:t>
            </a:r>
            <a:r>
              <a:rPr lang="en-GB" sz="1400" b="0" i="0" u="none" strike="noStrike" cap="none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400" b="0" i="0" u="none" strike="noStrike" cap="none" dirty="0" err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výsledcích</a:t>
            </a:r>
            <a:r>
              <a:rPr lang="en-GB" sz="1400" b="0" i="0" u="none" strike="noStrike" cap="none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400" b="0" i="0" u="none" strike="noStrike" cap="none" dirty="0" err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operací</a:t>
            </a:r>
            <a:r>
              <a:rPr lang="en-GB" sz="1400" b="0" i="0" u="none" strike="noStrike" cap="none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400" b="0" i="0" u="none" strike="noStrike" cap="none" dirty="0" err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objektové</a:t>
            </a:r>
            <a:r>
              <a:rPr lang="en-GB" sz="1400" b="0" i="0" u="none" strike="noStrike" cap="none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400" b="0" i="0" u="none" strike="noStrike" cap="none" dirty="0" err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struktury</a:t>
            </a:r>
            <a:endParaRPr sz="14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None/>
            </a:pPr>
            <a:endParaRPr sz="1400" b="0" i="0" u="none" strike="noStrike" cap="none" dirty="0">
              <a:solidFill>
                <a:schemeClr val="dk1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" name="Google Shape;346;p22"/>
          <p:cNvSpPr txBox="1">
            <a:spLocks noGrp="1"/>
          </p:cNvSpPr>
          <p:nvPr>
            <p:ph type="title"/>
          </p:nvPr>
        </p:nvSpPr>
        <p:spPr>
          <a:xfrm>
            <a:off x="712875" y="467474"/>
            <a:ext cx="7717500" cy="61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Space Mono"/>
              <a:buNone/>
            </a:pPr>
            <a:r>
              <a:rPr lang="en-GB"/>
              <a:t>KDY POUŽÍT</a:t>
            </a:r>
            <a:endParaRPr/>
          </a:p>
        </p:txBody>
      </p:sp>
      <p:sp>
        <p:nvSpPr>
          <p:cNvPr id="347" name="Google Shape;347;p22"/>
          <p:cNvSpPr/>
          <p:nvPr/>
        </p:nvSpPr>
        <p:spPr>
          <a:xfrm flipH="1">
            <a:off x="0" y="1143947"/>
            <a:ext cx="9144000" cy="882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48" name="Google Shape;348;p22"/>
          <p:cNvCxnSpPr/>
          <p:nvPr/>
        </p:nvCxnSpPr>
        <p:spPr>
          <a:xfrm>
            <a:off x="-39000" y="1029126"/>
            <a:ext cx="9183000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49" name="Google Shape;349;p22"/>
          <p:cNvSpPr txBox="1"/>
          <p:nvPr/>
        </p:nvSpPr>
        <p:spPr>
          <a:xfrm>
            <a:off x="221456" y="1407318"/>
            <a:ext cx="8622506" cy="25852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•"/>
            </a:pPr>
            <a:r>
              <a:rPr lang="en-GB" sz="1800" b="0" i="0" u="none" strike="noStrike" cap="none" dirty="0" err="1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Máme</a:t>
            </a:r>
            <a:r>
              <a:rPr lang="en-GB" sz="1800" b="0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800" b="0" i="0" u="none" strike="noStrike" cap="none" dirty="0" err="1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hodně</a:t>
            </a:r>
            <a:r>
              <a:rPr lang="en-GB" sz="1800" b="0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800" b="0" i="0" u="none" strike="noStrike" cap="none" dirty="0" err="1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tříd</a:t>
            </a:r>
            <a:r>
              <a:rPr lang="en-GB" sz="1800" b="0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s </a:t>
            </a:r>
            <a:r>
              <a:rPr lang="en-GB" sz="1800" b="0" i="0" u="none" strike="noStrike" cap="none" dirty="0" err="1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odlišnými</a:t>
            </a:r>
            <a:r>
              <a:rPr lang="en-GB" sz="1800" b="0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cs-CZ" sz="1800" dirty="0">
                <a:latin typeface="Roboto Condensed"/>
                <a:ea typeface="Roboto Condensed"/>
                <a:cs typeface="Roboto Condensed"/>
                <a:sym typeface="Roboto Condensed"/>
              </a:rPr>
              <a:t>rozhraní</a:t>
            </a:r>
            <a:r>
              <a:rPr lang="en-GB" sz="1800" b="0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, </a:t>
            </a:r>
            <a:r>
              <a:rPr lang="en-GB" sz="1800" b="0" i="0" u="none" strike="noStrike" cap="none" dirty="0" err="1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na</a:t>
            </a:r>
            <a:r>
              <a:rPr lang="en-GB" sz="1800" b="0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800" b="0" i="0" u="none" strike="noStrike" cap="none" dirty="0" err="1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kterých</a:t>
            </a:r>
            <a:r>
              <a:rPr lang="en-GB" sz="1800" b="0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800" b="0" i="0" u="none" strike="noStrike" cap="none" dirty="0" err="1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chceme</a:t>
            </a:r>
            <a:r>
              <a:rPr lang="en-GB" sz="1800" b="0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800" b="0" i="0" u="none" strike="noStrike" cap="none" dirty="0" err="1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provádět</a:t>
            </a:r>
            <a:r>
              <a:rPr lang="en-GB" sz="1800" b="0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800" b="0" i="0" u="none" strike="noStrike" cap="none" dirty="0" err="1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operace</a:t>
            </a:r>
            <a:r>
              <a:rPr lang="en-GB" sz="1800" b="0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, </a:t>
            </a:r>
            <a:r>
              <a:rPr lang="en-GB" sz="1800" b="0" i="0" u="none" strike="noStrike" cap="none" dirty="0" err="1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které</a:t>
            </a:r>
            <a:r>
              <a:rPr lang="en-GB" sz="1800" b="0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800" b="0" i="0" u="none" strike="noStrike" cap="none" dirty="0" err="1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záleží</a:t>
            </a:r>
            <a:r>
              <a:rPr lang="en-GB" sz="1800" b="0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800" b="0" i="0" u="none" strike="noStrike" cap="none" dirty="0" err="1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na</a:t>
            </a:r>
            <a:r>
              <a:rPr lang="en-GB" sz="1800" b="0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800" b="0" i="0" u="none" strike="noStrike" cap="none" dirty="0" err="1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jejich</a:t>
            </a:r>
            <a:r>
              <a:rPr lang="en-GB" sz="1800" b="0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800" b="0" i="0" u="none" strike="noStrike" cap="none" dirty="0" err="1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konkrétních</a:t>
            </a:r>
            <a:r>
              <a:rPr lang="cs-CZ" sz="1800" b="0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typech.</a:t>
            </a:r>
            <a:endParaRPr sz="1800" b="0" i="0" u="none" strike="noStrike" cap="none" dirty="0">
              <a:solidFill>
                <a:srgbClr val="000000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•"/>
            </a:pPr>
            <a:r>
              <a:rPr lang="en-GB" sz="1800" b="0" i="0" u="none" strike="noStrike" cap="none" dirty="0" err="1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Chceme</a:t>
            </a:r>
            <a:r>
              <a:rPr lang="en-GB" sz="1800" b="0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800" b="0" i="0" u="none" strike="noStrike" cap="none" dirty="0" err="1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zabránit</a:t>
            </a:r>
            <a:r>
              <a:rPr lang="en-GB" sz="1800" b="0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800" b="0" i="0" u="none" strike="noStrike" cap="none" dirty="0" err="1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znečišťování</a:t>
            </a:r>
            <a:r>
              <a:rPr lang="en-GB" sz="1800" b="0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800" b="0" i="0" u="none" strike="noStrike" cap="none" dirty="0" err="1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tříd</a:t>
            </a:r>
            <a:r>
              <a:rPr lang="en-GB" sz="1800" b="0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cs-CZ" sz="1800" b="0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množstvím</a:t>
            </a:r>
            <a:r>
              <a:rPr lang="en-GB" sz="1800" b="0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800" b="0" i="0" u="none" strike="noStrike" cap="none" dirty="0" err="1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různých</a:t>
            </a:r>
            <a:r>
              <a:rPr lang="cs-CZ" sz="1800" dirty="0"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800" b="0" i="0" u="none" strike="noStrike" cap="none" dirty="0" err="1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nesouvisejících</a:t>
            </a:r>
            <a:r>
              <a:rPr lang="en-GB" sz="1800" b="0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800" b="0" i="0" u="none" strike="noStrike" cap="none" dirty="0" err="1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operací</a:t>
            </a:r>
            <a:endParaRPr sz="1800" b="0" i="0" u="none" strike="noStrike" cap="none" dirty="0">
              <a:solidFill>
                <a:srgbClr val="000000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•"/>
            </a:pPr>
            <a:r>
              <a:rPr lang="en-GB" sz="1800" b="0" i="0" u="none" strike="noStrike" cap="none" dirty="0" err="1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Určité</a:t>
            </a:r>
            <a:r>
              <a:rPr lang="en-GB" sz="1800" b="0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800" b="0" i="0" u="none" strike="noStrike" cap="none" dirty="0" err="1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chování</a:t>
            </a:r>
            <a:r>
              <a:rPr lang="en-GB" sz="1800" b="0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800" b="0" i="0" u="none" strike="noStrike" cap="none" dirty="0" err="1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má</a:t>
            </a:r>
            <a:r>
              <a:rPr lang="en-GB" sz="1800" b="0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800" b="0" i="0" u="none" strike="noStrike" cap="none" dirty="0" err="1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smysl</a:t>
            </a:r>
            <a:r>
              <a:rPr lang="en-GB" sz="1800" b="0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800" b="0" i="0" u="none" strike="noStrike" cap="none" dirty="0" err="1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jen</a:t>
            </a:r>
            <a:r>
              <a:rPr lang="en-GB" sz="1800" b="0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v </a:t>
            </a:r>
            <a:r>
              <a:rPr lang="en-GB" sz="1800" b="0" i="0" u="none" strike="noStrike" cap="none" dirty="0" err="1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některých</a:t>
            </a:r>
            <a:r>
              <a:rPr lang="en-GB" sz="1800" b="0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800" b="0" i="0" u="none" strike="noStrike" cap="none" dirty="0" err="1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třídách</a:t>
            </a:r>
            <a:r>
              <a:rPr lang="en-GB" sz="1800" b="0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, ale ne </a:t>
            </a:r>
            <a:r>
              <a:rPr lang="en-GB" sz="1800" b="0" i="0" u="none" strike="noStrike" cap="none" dirty="0" err="1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ve</a:t>
            </a:r>
            <a:r>
              <a:rPr lang="en-GB" sz="1800" b="0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800" b="0" i="0" u="none" strike="noStrike" cap="none" dirty="0" err="1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zbytku</a:t>
            </a:r>
            <a:endParaRPr sz="1800" b="0" i="0" u="none" strike="noStrike" cap="none" dirty="0">
              <a:solidFill>
                <a:srgbClr val="000000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•"/>
            </a:pPr>
            <a:r>
              <a:rPr lang="en-GB" sz="1800" b="0" i="0" u="none" strike="noStrike" cap="none" dirty="0" err="1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Přidávání</a:t>
            </a:r>
            <a:r>
              <a:rPr lang="en-GB" sz="1800" b="0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800" b="0" i="0" u="none" strike="noStrike" cap="none" dirty="0" err="1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hodně</a:t>
            </a:r>
            <a:r>
              <a:rPr lang="en-GB" sz="1800" b="0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800" b="0" i="0" u="none" strike="noStrike" cap="none" dirty="0" err="1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nových</a:t>
            </a:r>
            <a:r>
              <a:rPr lang="en-GB" sz="1800" b="0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800" b="0" i="0" u="none" strike="noStrike" cap="none" dirty="0" err="1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operací</a:t>
            </a:r>
            <a:r>
              <a:rPr lang="en-GB" sz="1800" b="0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800" b="0" i="0" u="none" strike="noStrike" cap="none" dirty="0" err="1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na</a:t>
            </a:r>
            <a:r>
              <a:rPr lang="en-GB" sz="1800" b="0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800" b="0" i="0" u="none" strike="noStrike" cap="none" dirty="0" err="1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existující</a:t>
            </a:r>
            <a:r>
              <a:rPr lang="en-GB" sz="1800" b="0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800" b="0" i="0" u="none" strike="noStrike" cap="none" dirty="0" err="1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málo</a:t>
            </a:r>
            <a:r>
              <a:rPr lang="en-GB" sz="1800" b="0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se </a:t>
            </a:r>
            <a:r>
              <a:rPr lang="en-GB" sz="1800" b="0" i="0" u="none" strike="noStrike" cap="none" dirty="0" err="1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měnící</a:t>
            </a:r>
            <a:r>
              <a:rPr lang="en-GB" sz="1800" b="0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800" b="0" i="0" u="none" strike="noStrike" cap="none" dirty="0" err="1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objektovou</a:t>
            </a:r>
            <a:r>
              <a:rPr lang="en-GB" sz="1800" b="0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800" b="0" i="0" u="none" strike="noStrike" cap="none" dirty="0" err="1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strukturu</a:t>
            </a:r>
            <a:endParaRPr sz="1800" b="0" i="0" u="none" strike="noStrike" cap="none" dirty="0">
              <a:solidFill>
                <a:srgbClr val="000000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marL="285750" marR="0" lvl="5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ourier New"/>
              <a:buChar char="o"/>
            </a:pPr>
            <a:endParaRPr lang="cs-CZ" sz="1800" b="0" i="0" u="none" strike="noStrike" cap="none" dirty="0">
              <a:solidFill>
                <a:srgbClr val="000000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marL="285750" marR="0" lvl="5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ourier New"/>
              <a:buChar char="o"/>
            </a:pPr>
            <a:r>
              <a:rPr lang="en-GB" sz="1800" b="0" i="0" u="none" strike="noStrike" cap="none" dirty="0" err="1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Pokud</a:t>
            </a:r>
            <a:r>
              <a:rPr lang="en-GB" sz="1800" b="0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se </a:t>
            </a:r>
            <a:r>
              <a:rPr lang="en-GB" sz="1800" b="0" i="0" u="none" strike="noStrike" cap="none" dirty="0" err="1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struktura</a:t>
            </a:r>
            <a:r>
              <a:rPr lang="en-GB" sz="1800" b="0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800" b="0" i="0" u="none" strike="noStrike" cap="none" dirty="0" err="1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mění</a:t>
            </a:r>
            <a:r>
              <a:rPr lang="en-GB" sz="1800" b="0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800" b="0" i="0" u="none" strike="noStrike" cap="none" dirty="0" err="1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velmi</a:t>
            </a:r>
            <a:r>
              <a:rPr lang="en-GB" sz="1800" b="0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800" b="0" i="0" u="none" strike="noStrike" cap="none" dirty="0" err="1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často</a:t>
            </a:r>
            <a:r>
              <a:rPr lang="en-GB" sz="1800" b="0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, </a:t>
            </a:r>
            <a:r>
              <a:rPr lang="en-GB" sz="1800" b="0" i="0" u="none" strike="noStrike" cap="none" dirty="0" err="1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tak</a:t>
            </a:r>
            <a:r>
              <a:rPr lang="en-GB" sz="1800" b="0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je </a:t>
            </a:r>
            <a:r>
              <a:rPr lang="en-GB" sz="1800" b="0" i="0" u="none" strike="noStrike" cap="none" dirty="0" err="1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pravděpodobně</a:t>
            </a:r>
            <a:r>
              <a:rPr lang="en-GB" sz="1800" b="0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 </a:t>
            </a:r>
            <a:r>
              <a:rPr lang="en-GB" sz="1800" b="0" i="0" u="none" strike="noStrike" cap="none" dirty="0" err="1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lepší</a:t>
            </a:r>
            <a:r>
              <a:rPr lang="en-GB" sz="1800" b="0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800" b="0" i="0" u="none" strike="noStrike" cap="none" dirty="0" err="1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operace</a:t>
            </a:r>
            <a:r>
              <a:rPr lang="en-GB" sz="1800" b="0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800" b="0" i="0" u="none" strike="noStrike" cap="none" dirty="0" err="1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definovat</a:t>
            </a:r>
            <a:r>
              <a:rPr lang="en-GB" sz="1800" b="0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800" b="0" i="0" u="none" strike="noStrike" cap="none" dirty="0" err="1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přímo</a:t>
            </a:r>
            <a:r>
              <a:rPr lang="en-GB" sz="1800" b="0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800" b="0" i="0" u="none" strike="noStrike" cap="none" dirty="0" err="1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ve</a:t>
            </a:r>
            <a:r>
              <a:rPr lang="en-GB" sz="1800" b="0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800" b="0" i="0" u="none" strike="noStrike" cap="none" dirty="0" err="1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třídách</a:t>
            </a:r>
            <a:endParaRPr sz="1800" b="0" i="0" u="none" strike="noStrike" cap="none" dirty="0">
              <a:solidFill>
                <a:srgbClr val="000000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 </a:t>
            </a:r>
            <a:endParaRPr sz="18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4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4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" name="Google Shape;354;p23"/>
          <p:cNvSpPr txBox="1">
            <a:spLocks noGrp="1"/>
          </p:cNvSpPr>
          <p:nvPr>
            <p:ph type="title"/>
          </p:nvPr>
        </p:nvSpPr>
        <p:spPr>
          <a:xfrm>
            <a:off x="713162" y="430325"/>
            <a:ext cx="3710400" cy="10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cs-CZ" dirty="0"/>
              <a:t>KLADY</a:t>
            </a:r>
            <a:endParaRPr dirty="0"/>
          </a:p>
        </p:txBody>
      </p:sp>
      <p:sp>
        <p:nvSpPr>
          <p:cNvPr id="355" name="Google Shape;355;p23"/>
          <p:cNvSpPr txBox="1">
            <a:spLocks noGrp="1"/>
          </p:cNvSpPr>
          <p:nvPr>
            <p:ph type="subTitle" idx="2"/>
          </p:nvPr>
        </p:nvSpPr>
        <p:spPr>
          <a:xfrm>
            <a:off x="5093288" y="1220807"/>
            <a:ext cx="3406974" cy="27668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SzPts val="1400"/>
              <a:buNone/>
            </a:pPr>
            <a:r>
              <a:rPr lang="en-GB" sz="1600" dirty="0" err="1"/>
              <a:t>Nutnost</a:t>
            </a:r>
            <a:r>
              <a:rPr lang="en-GB" sz="1600" dirty="0"/>
              <a:t> </a:t>
            </a:r>
            <a:r>
              <a:rPr lang="en-GB" sz="1600" dirty="0" err="1"/>
              <a:t>aktualiz</a:t>
            </a:r>
            <a:r>
              <a:rPr lang="cs-CZ" sz="1600" dirty="0" err="1"/>
              <a:t>ace</a:t>
            </a:r>
            <a:r>
              <a:rPr lang="en-GB" sz="1600" dirty="0"/>
              <a:t> </a:t>
            </a:r>
            <a:r>
              <a:rPr lang="en-GB" sz="1600" dirty="0" err="1"/>
              <a:t>všec</a:t>
            </a:r>
            <a:r>
              <a:rPr lang="cs-CZ" sz="1600" dirty="0"/>
              <a:t>h</a:t>
            </a:r>
            <a:r>
              <a:rPr lang="en-GB" sz="1600" dirty="0"/>
              <a:t> visitor</a:t>
            </a:r>
            <a:r>
              <a:rPr lang="cs-CZ" sz="1600" dirty="0"/>
              <a:t>ů při přidání či</a:t>
            </a:r>
            <a:r>
              <a:rPr lang="en-GB" sz="1600" dirty="0"/>
              <a:t> </a:t>
            </a:r>
            <a:r>
              <a:rPr lang="en-GB" sz="1600" dirty="0" err="1"/>
              <a:t>odstran</a:t>
            </a:r>
            <a:r>
              <a:rPr lang="cs-CZ" sz="1600" dirty="0" err="1"/>
              <a:t>ění</a:t>
            </a:r>
            <a:r>
              <a:rPr lang="en-GB" sz="1600" dirty="0"/>
              <a:t> </a:t>
            </a:r>
            <a:r>
              <a:rPr lang="cs-CZ" sz="1600" dirty="0" err="1"/>
              <a:t>navštívitelné</a:t>
            </a:r>
            <a:r>
              <a:rPr lang="cs-CZ" sz="1600" dirty="0"/>
              <a:t> třídy</a:t>
            </a: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cs-CZ" sz="1600" dirty="0"/>
              <a:t>Narušení </a:t>
            </a:r>
            <a:r>
              <a:rPr lang="cs-CZ" sz="1600" dirty="0" err="1"/>
              <a:t>enkapsulace</a:t>
            </a:r>
            <a:endParaRPr lang="cs-CZ" sz="1600" dirty="0"/>
          </a:p>
          <a:p>
            <a:pPr marL="285750" lvl="0" indent="-285750" algn="l">
              <a:buClr>
                <a:srgbClr val="000000"/>
              </a:buClr>
              <a:buFont typeface="Arial"/>
              <a:buChar char="•"/>
            </a:pPr>
            <a:r>
              <a:rPr lang="cs-CZ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Použití </a:t>
            </a:r>
            <a:r>
              <a:rPr lang="cs-CZ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visitora</a:t>
            </a:r>
            <a:r>
              <a:rPr lang="cs-CZ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může vynutit zveřejnění některých polí či vlastností objektu</a:t>
            </a:r>
            <a:endParaRPr lang="en-GB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lang="cs-CZ" dirty="0"/>
          </a:p>
        </p:txBody>
      </p:sp>
      <p:sp>
        <p:nvSpPr>
          <p:cNvPr id="356" name="Google Shape;356;p23"/>
          <p:cNvSpPr txBox="1">
            <a:spLocks noGrp="1"/>
          </p:cNvSpPr>
          <p:nvPr>
            <p:ph type="title" idx="3"/>
          </p:nvPr>
        </p:nvSpPr>
        <p:spPr>
          <a:xfrm>
            <a:off x="4720438" y="430325"/>
            <a:ext cx="3710400" cy="10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cs-CZ" dirty="0"/>
              <a:t>ZÁPORY</a:t>
            </a:r>
            <a:endParaRPr dirty="0"/>
          </a:p>
        </p:txBody>
      </p:sp>
      <p:cxnSp>
        <p:nvCxnSpPr>
          <p:cNvPr id="357" name="Google Shape;357;p23"/>
          <p:cNvCxnSpPr/>
          <p:nvPr/>
        </p:nvCxnSpPr>
        <p:spPr>
          <a:xfrm>
            <a:off x="-39000" y="1029126"/>
            <a:ext cx="9183000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58" name="Google Shape;358;p23"/>
          <p:cNvSpPr/>
          <p:nvPr/>
        </p:nvSpPr>
        <p:spPr>
          <a:xfrm>
            <a:off x="497262" y="1304107"/>
            <a:ext cx="215900" cy="215928"/>
          </a:xfrm>
          <a:custGeom>
            <a:avLst/>
            <a:gdLst/>
            <a:ahLst/>
            <a:cxnLst/>
            <a:rect l="l" t="t" r="r" b="b"/>
            <a:pathLst>
              <a:path w="19273" h="19273" extrusionOk="0">
                <a:moveTo>
                  <a:pt x="12728" y="5990"/>
                </a:moveTo>
                <a:cubicBezTo>
                  <a:pt x="13161" y="5990"/>
                  <a:pt x="13595" y="6156"/>
                  <a:pt x="13925" y="6487"/>
                </a:cubicBezTo>
                <a:cubicBezTo>
                  <a:pt x="14587" y="7149"/>
                  <a:pt x="14587" y="8221"/>
                  <a:pt x="13928" y="8884"/>
                </a:cubicBezTo>
                <a:lnTo>
                  <a:pt x="10028" y="12780"/>
                </a:lnTo>
                <a:cubicBezTo>
                  <a:pt x="9709" y="13100"/>
                  <a:pt x="9278" y="13280"/>
                  <a:pt x="8830" y="13280"/>
                </a:cubicBezTo>
                <a:lnTo>
                  <a:pt x="8815" y="13280"/>
                </a:lnTo>
                <a:cubicBezTo>
                  <a:pt x="8811" y="13280"/>
                  <a:pt x="8807" y="13280"/>
                  <a:pt x="8804" y="13280"/>
                </a:cubicBezTo>
                <a:cubicBezTo>
                  <a:pt x="8362" y="13280"/>
                  <a:pt x="7936" y="13103"/>
                  <a:pt x="7622" y="12789"/>
                </a:cubicBezTo>
                <a:lnTo>
                  <a:pt x="5346" y="10528"/>
                </a:lnTo>
                <a:cubicBezTo>
                  <a:pt x="4632" y="9877"/>
                  <a:pt x="4605" y="8760"/>
                  <a:pt x="5288" y="8077"/>
                </a:cubicBezTo>
                <a:cubicBezTo>
                  <a:pt x="5620" y="7745"/>
                  <a:pt x="6053" y="7581"/>
                  <a:pt x="6485" y="7581"/>
                </a:cubicBezTo>
                <a:cubicBezTo>
                  <a:pt x="6944" y="7581"/>
                  <a:pt x="7402" y="7766"/>
                  <a:pt x="7737" y="8134"/>
                </a:cubicBezTo>
                <a:lnTo>
                  <a:pt x="8812" y="9206"/>
                </a:lnTo>
                <a:lnTo>
                  <a:pt x="11531" y="6487"/>
                </a:lnTo>
                <a:cubicBezTo>
                  <a:pt x="11861" y="6156"/>
                  <a:pt x="12294" y="5990"/>
                  <a:pt x="12728" y="5990"/>
                </a:cubicBezTo>
                <a:close/>
                <a:moveTo>
                  <a:pt x="9637" y="1"/>
                </a:moveTo>
                <a:cubicBezTo>
                  <a:pt x="7095" y="1"/>
                  <a:pt x="4686" y="1012"/>
                  <a:pt x="2849" y="2849"/>
                </a:cubicBezTo>
                <a:cubicBezTo>
                  <a:pt x="1013" y="4686"/>
                  <a:pt x="1" y="7098"/>
                  <a:pt x="1" y="9637"/>
                </a:cubicBezTo>
                <a:cubicBezTo>
                  <a:pt x="1" y="12175"/>
                  <a:pt x="1013" y="14587"/>
                  <a:pt x="2849" y="16424"/>
                </a:cubicBezTo>
                <a:cubicBezTo>
                  <a:pt x="4686" y="18261"/>
                  <a:pt x="7095" y="19273"/>
                  <a:pt x="9637" y="19273"/>
                </a:cubicBezTo>
                <a:cubicBezTo>
                  <a:pt x="12175" y="19273"/>
                  <a:pt x="14584" y="18261"/>
                  <a:pt x="16421" y="16424"/>
                </a:cubicBezTo>
                <a:cubicBezTo>
                  <a:pt x="18258" y="14587"/>
                  <a:pt x="19273" y="12175"/>
                  <a:pt x="19273" y="9637"/>
                </a:cubicBezTo>
                <a:cubicBezTo>
                  <a:pt x="19273" y="7098"/>
                  <a:pt x="18258" y="4686"/>
                  <a:pt x="16421" y="2849"/>
                </a:cubicBezTo>
                <a:cubicBezTo>
                  <a:pt x="14584" y="1012"/>
                  <a:pt x="12175" y="1"/>
                  <a:pt x="9637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435D74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9" name="Google Shape;359;p23"/>
          <p:cNvSpPr/>
          <p:nvPr/>
        </p:nvSpPr>
        <p:spPr>
          <a:xfrm>
            <a:off x="4877382" y="1331941"/>
            <a:ext cx="215906" cy="215906"/>
          </a:xfrm>
          <a:custGeom>
            <a:avLst/>
            <a:gdLst/>
            <a:ahLst/>
            <a:cxnLst/>
            <a:rect l="l" t="t" r="r" b="b"/>
            <a:pathLst>
              <a:path w="19273" h="19273" extrusionOk="0">
                <a:moveTo>
                  <a:pt x="12313" y="5263"/>
                </a:moveTo>
                <a:cubicBezTo>
                  <a:pt x="12748" y="5263"/>
                  <a:pt x="13183" y="5429"/>
                  <a:pt x="13515" y="5761"/>
                </a:cubicBezTo>
                <a:cubicBezTo>
                  <a:pt x="14174" y="6424"/>
                  <a:pt x="14171" y="7496"/>
                  <a:pt x="13509" y="8155"/>
                </a:cubicBezTo>
                <a:lnTo>
                  <a:pt x="12030" y="9637"/>
                </a:lnTo>
                <a:lnTo>
                  <a:pt x="13512" y="11118"/>
                </a:lnTo>
                <a:cubicBezTo>
                  <a:pt x="14174" y="11778"/>
                  <a:pt x="14177" y="12850"/>
                  <a:pt x="13515" y="13512"/>
                </a:cubicBezTo>
                <a:cubicBezTo>
                  <a:pt x="13184" y="13844"/>
                  <a:pt x="12749" y="14011"/>
                  <a:pt x="12315" y="14011"/>
                </a:cubicBezTo>
                <a:cubicBezTo>
                  <a:pt x="11883" y="14011"/>
                  <a:pt x="11451" y="13847"/>
                  <a:pt x="11121" y="13518"/>
                </a:cubicBezTo>
                <a:lnTo>
                  <a:pt x="9636" y="12088"/>
                </a:lnTo>
                <a:lnTo>
                  <a:pt x="8152" y="13518"/>
                </a:lnTo>
                <a:cubicBezTo>
                  <a:pt x="7822" y="13847"/>
                  <a:pt x="7390" y="14011"/>
                  <a:pt x="6958" y="14011"/>
                </a:cubicBezTo>
                <a:cubicBezTo>
                  <a:pt x="6523" y="14011"/>
                  <a:pt x="6087" y="13844"/>
                  <a:pt x="5755" y="13512"/>
                </a:cubicBezTo>
                <a:cubicBezTo>
                  <a:pt x="5095" y="12850"/>
                  <a:pt x="5098" y="11778"/>
                  <a:pt x="5761" y="11118"/>
                </a:cubicBezTo>
                <a:lnTo>
                  <a:pt x="7239" y="9637"/>
                </a:lnTo>
                <a:lnTo>
                  <a:pt x="5758" y="8155"/>
                </a:lnTo>
                <a:cubicBezTo>
                  <a:pt x="5095" y="7496"/>
                  <a:pt x="5092" y="6424"/>
                  <a:pt x="5755" y="5761"/>
                </a:cubicBezTo>
                <a:cubicBezTo>
                  <a:pt x="6085" y="5429"/>
                  <a:pt x="6519" y="5263"/>
                  <a:pt x="6954" y="5263"/>
                </a:cubicBezTo>
                <a:cubicBezTo>
                  <a:pt x="7386" y="5263"/>
                  <a:pt x="7818" y="5428"/>
                  <a:pt x="8149" y="5758"/>
                </a:cubicBezTo>
                <a:lnTo>
                  <a:pt x="9633" y="7188"/>
                </a:lnTo>
                <a:lnTo>
                  <a:pt x="11118" y="5758"/>
                </a:lnTo>
                <a:cubicBezTo>
                  <a:pt x="11448" y="5428"/>
                  <a:pt x="11881" y="5263"/>
                  <a:pt x="12313" y="5263"/>
                </a:cubicBezTo>
                <a:close/>
                <a:moveTo>
                  <a:pt x="9636" y="1"/>
                </a:moveTo>
                <a:cubicBezTo>
                  <a:pt x="7095" y="1"/>
                  <a:pt x="4686" y="1012"/>
                  <a:pt x="2849" y="2849"/>
                </a:cubicBezTo>
                <a:cubicBezTo>
                  <a:pt x="1012" y="4686"/>
                  <a:pt x="0" y="7098"/>
                  <a:pt x="0" y="9637"/>
                </a:cubicBezTo>
                <a:cubicBezTo>
                  <a:pt x="0" y="12175"/>
                  <a:pt x="1012" y="14587"/>
                  <a:pt x="2849" y="16424"/>
                </a:cubicBezTo>
                <a:cubicBezTo>
                  <a:pt x="4686" y="18261"/>
                  <a:pt x="7095" y="19273"/>
                  <a:pt x="9636" y="19273"/>
                </a:cubicBezTo>
                <a:cubicBezTo>
                  <a:pt x="12175" y="19273"/>
                  <a:pt x="14584" y="18261"/>
                  <a:pt x="16421" y="16424"/>
                </a:cubicBezTo>
                <a:cubicBezTo>
                  <a:pt x="18261" y="14587"/>
                  <a:pt x="19272" y="12175"/>
                  <a:pt x="19272" y="9637"/>
                </a:cubicBezTo>
                <a:cubicBezTo>
                  <a:pt x="19272" y="7098"/>
                  <a:pt x="18261" y="4686"/>
                  <a:pt x="16421" y="2849"/>
                </a:cubicBezTo>
                <a:cubicBezTo>
                  <a:pt x="14584" y="1012"/>
                  <a:pt x="12175" y="1"/>
                  <a:pt x="9636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435D74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0" name="Google Shape;360;p23"/>
          <p:cNvSpPr/>
          <p:nvPr/>
        </p:nvSpPr>
        <p:spPr>
          <a:xfrm>
            <a:off x="497262" y="2543507"/>
            <a:ext cx="215900" cy="215928"/>
          </a:xfrm>
          <a:custGeom>
            <a:avLst/>
            <a:gdLst/>
            <a:ahLst/>
            <a:cxnLst/>
            <a:rect l="l" t="t" r="r" b="b"/>
            <a:pathLst>
              <a:path w="19273" h="19273" extrusionOk="0">
                <a:moveTo>
                  <a:pt x="12728" y="5990"/>
                </a:moveTo>
                <a:cubicBezTo>
                  <a:pt x="13161" y="5990"/>
                  <a:pt x="13595" y="6156"/>
                  <a:pt x="13925" y="6487"/>
                </a:cubicBezTo>
                <a:cubicBezTo>
                  <a:pt x="14587" y="7149"/>
                  <a:pt x="14587" y="8221"/>
                  <a:pt x="13928" y="8884"/>
                </a:cubicBezTo>
                <a:lnTo>
                  <a:pt x="10028" y="12780"/>
                </a:lnTo>
                <a:cubicBezTo>
                  <a:pt x="9709" y="13100"/>
                  <a:pt x="9278" y="13280"/>
                  <a:pt x="8830" y="13280"/>
                </a:cubicBezTo>
                <a:lnTo>
                  <a:pt x="8815" y="13280"/>
                </a:lnTo>
                <a:cubicBezTo>
                  <a:pt x="8811" y="13280"/>
                  <a:pt x="8807" y="13280"/>
                  <a:pt x="8804" y="13280"/>
                </a:cubicBezTo>
                <a:cubicBezTo>
                  <a:pt x="8362" y="13280"/>
                  <a:pt x="7936" y="13103"/>
                  <a:pt x="7622" y="12789"/>
                </a:cubicBezTo>
                <a:lnTo>
                  <a:pt x="5346" y="10528"/>
                </a:lnTo>
                <a:cubicBezTo>
                  <a:pt x="4632" y="9877"/>
                  <a:pt x="4605" y="8760"/>
                  <a:pt x="5288" y="8077"/>
                </a:cubicBezTo>
                <a:cubicBezTo>
                  <a:pt x="5620" y="7745"/>
                  <a:pt x="6053" y="7581"/>
                  <a:pt x="6485" y="7581"/>
                </a:cubicBezTo>
                <a:cubicBezTo>
                  <a:pt x="6944" y="7581"/>
                  <a:pt x="7402" y="7766"/>
                  <a:pt x="7737" y="8134"/>
                </a:cubicBezTo>
                <a:lnTo>
                  <a:pt x="8812" y="9206"/>
                </a:lnTo>
                <a:lnTo>
                  <a:pt x="11531" y="6487"/>
                </a:lnTo>
                <a:cubicBezTo>
                  <a:pt x="11861" y="6156"/>
                  <a:pt x="12294" y="5990"/>
                  <a:pt x="12728" y="5990"/>
                </a:cubicBezTo>
                <a:close/>
                <a:moveTo>
                  <a:pt x="9637" y="1"/>
                </a:moveTo>
                <a:cubicBezTo>
                  <a:pt x="7095" y="1"/>
                  <a:pt x="4686" y="1012"/>
                  <a:pt x="2849" y="2849"/>
                </a:cubicBezTo>
                <a:cubicBezTo>
                  <a:pt x="1013" y="4686"/>
                  <a:pt x="1" y="7098"/>
                  <a:pt x="1" y="9637"/>
                </a:cubicBezTo>
                <a:cubicBezTo>
                  <a:pt x="1" y="12175"/>
                  <a:pt x="1013" y="14587"/>
                  <a:pt x="2849" y="16424"/>
                </a:cubicBezTo>
                <a:cubicBezTo>
                  <a:pt x="4686" y="18261"/>
                  <a:pt x="7095" y="19273"/>
                  <a:pt x="9637" y="19273"/>
                </a:cubicBezTo>
                <a:cubicBezTo>
                  <a:pt x="12175" y="19273"/>
                  <a:pt x="14584" y="18261"/>
                  <a:pt x="16421" y="16424"/>
                </a:cubicBezTo>
                <a:cubicBezTo>
                  <a:pt x="18258" y="14587"/>
                  <a:pt x="19273" y="12175"/>
                  <a:pt x="19273" y="9637"/>
                </a:cubicBezTo>
                <a:cubicBezTo>
                  <a:pt x="19273" y="7098"/>
                  <a:pt x="18258" y="4686"/>
                  <a:pt x="16421" y="2849"/>
                </a:cubicBezTo>
                <a:cubicBezTo>
                  <a:pt x="14584" y="1012"/>
                  <a:pt x="12175" y="1"/>
                  <a:pt x="9637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435D74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1" name="Google Shape;361;p23"/>
          <p:cNvSpPr txBox="1"/>
          <p:nvPr/>
        </p:nvSpPr>
        <p:spPr>
          <a:xfrm>
            <a:off x="713162" y="1204971"/>
            <a:ext cx="3583066" cy="35082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buClr>
                <a:schemeClr val="dk1"/>
              </a:buClr>
              <a:buSzPts val="1400"/>
              <a:buFont typeface="Roboto Condensed"/>
              <a:buNone/>
            </a:pPr>
            <a:r>
              <a:rPr lang="en-GB" sz="1600" b="0" i="0" u="none" strike="noStrike" cap="none" dirty="0" err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Splňuje</a:t>
            </a:r>
            <a:r>
              <a:rPr lang="en-GB" sz="1600" b="1" i="0" u="none" strike="noStrike" cap="none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open/closed principle</a:t>
            </a:r>
            <a:endParaRPr sz="14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lang="en-GB" sz="1400" b="0" i="0" u="none" strike="noStrike" cap="none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Nová </a:t>
            </a:r>
            <a:r>
              <a:rPr lang="en-GB" sz="1400" b="0" i="0" u="none" strike="noStrike" cap="none" dirty="0" err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operace</a:t>
            </a:r>
            <a:r>
              <a:rPr lang="en-GB" sz="1400" b="0" i="0" u="none" strike="noStrike" cap="none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!= </a:t>
            </a:r>
            <a:r>
              <a:rPr lang="en-GB" sz="1400" b="0" i="0" u="none" strike="noStrike" cap="none" dirty="0" err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úprava</a:t>
            </a:r>
            <a:r>
              <a:rPr lang="en-GB" sz="1400" b="0" i="0" u="none" strike="noStrike" cap="none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400" b="0" i="0" u="none" strike="noStrike" cap="none" dirty="0" err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objektů</a:t>
            </a:r>
            <a:endParaRPr sz="1400" b="0" i="0" u="none" strike="noStrike" cap="none" dirty="0">
              <a:solidFill>
                <a:schemeClr val="dk1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buClr>
                <a:schemeClr val="dk1"/>
              </a:buClr>
              <a:buSzPts val="1400"/>
              <a:buFont typeface="Roboto Condensed"/>
              <a:buNone/>
            </a:pPr>
            <a:r>
              <a:rPr lang="en-GB" sz="1600" b="0" i="0" u="none" strike="noStrike" cap="none" dirty="0" err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Splňuje</a:t>
            </a:r>
            <a:r>
              <a:rPr lang="en-GB" sz="1600" b="1" i="0" u="none" strike="noStrike" cap="none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single responsibility principle</a:t>
            </a:r>
            <a:endParaRPr sz="1400" b="0" i="0" u="none" strike="noStrike" cap="none" dirty="0">
              <a:solidFill>
                <a:schemeClr val="dk1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lang="en-GB" sz="1400" b="0" i="0" u="none" strike="noStrike" cap="none" dirty="0" err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Stejné</a:t>
            </a:r>
            <a:r>
              <a:rPr lang="en-GB" sz="1400" b="0" i="0" u="none" strike="noStrike" cap="none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400" b="0" i="0" u="none" strike="noStrike" cap="none" dirty="0" err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chování</a:t>
            </a:r>
            <a:r>
              <a:rPr lang="en-GB" sz="1400" b="0" i="0" u="none" strike="noStrike" cap="none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400" b="0" i="0" u="none" strike="noStrike" cap="none" dirty="0" err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ve</a:t>
            </a:r>
            <a:r>
              <a:rPr lang="en-GB" sz="1400" b="0" i="0" u="none" strike="noStrike" cap="none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400" b="0" i="0" u="none" strike="noStrike" cap="none" dirty="0" err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stejné</a:t>
            </a:r>
            <a:r>
              <a:rPr lang="en-GB" sz="1400" b="0" i="0" u="none" strike="noStrike" cap="none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400" b="0" i="0" u="none" strike="noStrike" cap="none" dirty="0" err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třídě</a:t>
            </a:r>
            <a:endParaRPr sz="1400" b="0" i="0" u="none" strike="noStrike" cap="none" dirty="0">
              <a:solidFill>
                <a:schemeClr val="dk1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>
                <a:schemeClr val="dk1"/>
              </a:buClr>
              <a:buSzPts val="1400"/>
              <a:buFont typeface="Roboto Condensed"/>
              <a:buNone/>
            </a:pPr>
            <a:r>
              <a:rPr lang="cs-CZ" sz="1600" b="0" i="0" u="none" strike="noStrike" cap="none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Řízení </a:t>
            </a:r>
            <a:r>
              <a:rPr lang="en-GB" sz="1600" b="0" i="0" u="none" strike="noStrike" cap="none" dirty="0" err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algoritmu</a:t>
            </a:r>
            <a:r>
              <a:rPr lang="cs-CZ" sz="1600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na jednom místě</a:t>
            </a:r>
            <a:endParaRPr sz="1600" b="0" i="0" u="none" strike="noStrike" cap="none" dirty="0">
              <a:solidFill>
                <a:schemeClr val="dk1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>
                <a:schemeClr val="dk1"/>
              </a:buClr>
              <a:buSzPts val="1400"/>
              <a:buFont typeface="Roboto Condensed"/>
              <a:buNone/>
            </a:pPr>
            <a:r>
              <a:rPr lang="en-GB" sz="1600" b="0" i="0" u="none" strike="noStrike" cap="none" dirty="0" err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Shromažďuje</a:t>
            </a:r>
            <a:r>
              <a:rPr lang="en-GB" sz="1600" b="0" i="0" u="none" strike="noStrike" cap="none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600" b="0" i="0" u="none" strike="noStrike" cap="none" dirty="0" err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příbuzné</a:t>
            </a:r>
            <a:r>
              <a:rPr lang="en-GB" sz="1600" b="0" i="0" u="none" strike="noStrike" cap="none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600" b="0" i="0" u="none" strike="noStrike" cap="none" dirty="0" err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operace</a:t>
            </a:r>
            <a:endParaRPr sz="1600" b="0" i="0" u="none" strike="noStrike" cap="none" dirty="0">
              <a:solidFill>
                <a:schemeClr val="dk1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buClr>
                <a:schemeClr val="dk1"/>
              </a:buClr>
              <a:buSzPts val="1400"/>
              <a:buFont typeface="Roboto Condensed"/>
              <a:buNone/>
            </a:pPr>
            <a:r>
              <a:rPr lang="en-GB" sz="1600" b="1" i="0" u="none" strike="noStrike" cap="none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Type safe</a:t>
            </a:r>
            <a:endParaRPr sz="14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lang="en-GB" sz="1400" b="0" i="0" u="none" strike="noStrike" cap="none" dirty="0" err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Přidání</a:t>
            </a:r>
            <a:r>
              <a:rPr lang="en-GB" sz="1400" b="0" i="0" u="none" strike="noStrike" cap="none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400" b="0" i="0" u="none" strike="noStrike" cap="none" dirty="0" err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nového</a:t>
            </a:r>
            <a:r>
              <a:rPr lang="en-GB" sz="1400" b="0" i="0" u="none" strike="noStrike" cap="none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400" b="0" i="0" u="none" strike="noStrike" cap="none" dirty="0" err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elementu</a:t>
            </a:r>
            <a:r>
              <a:rPr lang="en-GB" sz="1400" b="0" i="0" u="none" strike="noStrike" cap="none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 </a:t>
            </a:r>
            <a:r>
              <a:rPr lang="en-GB" sz="1400" b="0" i="0" u="none" strike="noStrike" cap="none" dirty="0" err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způsobí</a:t>
            </a:r>
            <a:r>
              <a:rPr lang="en-GB" sz="1400" b="0" i="0" u="none" strike="noStrike" cap="none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compilation error</a:t>
            </a:r>
            <a:endParaRPr sz="14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buClr>
                <a:schemeClr val="dk1"/>
              </a:buClr>
              <a:buSzPts val="1400"/>
              <a:buFont typeface="Roboto Condensed"/>
              <a:buNone/>
            </a:pPr>
            <a:r>
              <a:rPr lang="en-GB" sz="1600" b="0" i="0" u="none" strike="noStrike" cap="none" dirty="0" err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Akumulace</a:t>
            </a:r>
            <a:r>
              <a:rPr lang="en-GB" sz="1600" b="0" i="0" u="none" strike="noStrike" cap="none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600" b="0" i="0" u="none" strike="noStrike" cap="none" dirty="0" err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stavu</a:t>
            </a:r>
            <a:endParaRPr sz="1600" b="0" i="0" u="none" strike="noStrike" cap="none" dirty="0">
              <a:solidFill>
                <a:schemeClr val="dk1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buClr>
                <a:schemeClr val="dk1"/>
              </a:buClr>
              <a:buSzPts val="1400"/>
              <a:buFont typeface="Arial"/>
              <a:buChar char="•"/>
            </a:pPr>
            <a:r>
              <a:rPr lang="cs-CZ" dirty="0" err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Visitor</a:t>
            </a:r>
            <a:r>
              <a:rPr lang="cs-CZ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může interně akumulovat informace o procházené struktuře objektů</a:t>
            </a:r>
          </a:p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lang="cs-CZ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Netřeba informace předávat jako argumenty</a:t>
            </a:r>
            <a:endParaRPr b="0" i="0" u="none" strike="noStrike" cap="none" dirty="0">
              <a:solidFill>
                <a:schemeClr val="dk1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marL="285750" marR="0" lvl="0" indent="-196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endParaRPr sz="1800" b="0" i="0" u="none" strike="noStrike" cap="none" dirty="0">
              <a:solidFill>
                <a:schemeClr val="dk1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 Condensed"/>
              <a:buNone/>
            </a:pPr>
            <a:endParaRPr sz="1400" b="0" i="0" u="none" strike="noStrike" cap="none" dirty="0">
              <a:solidFill>
                <a:schemeClr val="dk1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 Condensed"/>
              <a:buNone/>
            </a:pPr>
            <a:endParaRPr sz="1800" b="1" i="0" u="none" strike="noStrike" cap="none" dirty="0">
              <a:solidFill>
                <a:schemeClr val="dk1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 Condensed"/>
              <a:buNone/>
            </a:pPr>
            <a:endParaRPr sz="1800" b="0" i="0" u="none" strike="noStrike" cap="none" dirty="0">
              <a:solidFill>
                <a:schemeClr val="dk1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sp>
        <p:nvSpPr>
          <p:cNvPr id="362" name="Google Shape;362;p23"/>
          <p:cNvSpPr/>
          <p:nvPr/>
        </p:nvSpPr>
        <p:spPr>
          <a:xfrm>
            <a:off x="497262" y="1796073"/>
            <a:ext cx="215900" cy="215928"/>
          </a:xfrm>
          <a:custGeom>
            <a:avLst/>
            <a:gdLst/>
            <a:ahLst/>
            <a:cxnLst/>
            <a:rect l="l" t="t" r="r" b="b"/>
            <a:pathLst>
              <a:path w="19273" h="19273" extrusionOk="0">
                <a:moveTo>
                  <a:pt x="12728" y="5990"/>
                </a:moveTo>
                <a:cubicBezTo>
                  <a:pt x="13161" y="5990"/>
                  <a:pt x="13595" y="6156"/>
                  <a:pt x="13925" y="6487"/>
                </a:cubicBezTo>
                <a:cubicBezTo>
                  <a:pt x="14587" y="7149"/>
                  <a:pt x="14587" y="8221"/>
                  <a:pt x="13928" y="8884"/>
                </a:cubicBezTo>
                <a:lnTo>
                  <a:pt x="10028" y="12780"/>
                </a:lnTo>
                <a:cubicBezTo>
                  <a:pt x="9709" y="13100"/>
                  <a:pt x="9278" y="13280"/>
                  <a:pt x="8830" y="13280"/>
                </a:cubicBezTo>
                <a:lnTo>
                  <a:pt x="8815" y="13280"/>
                </a:lnTo>
                <a:cubicBezTo>
                  <a:pt x="8811" y="13280"/>
                  <a:pt x="8807" y="13280"/>
                  <a:pt x="8804" y="13280"/>
                </a:cubicBezTo>
                <a:cubicBezTo>
                  <a:pt x="8362" y="13280"/>
                  <a:pt x="7936" y="13103"/>
                  <a:pt x="7622" y="12789"/>
                </a:cubicBezTo>
                <a:lnTo>
                  <a:pt x="5346" y="10528"/>
                </a:lnTo>
                <a:cubicBezTo>
                  <a:pt x="4632" y="9877"/>
                  <a:pt x="4605" y="8760"/>
                  <a:pt x="5288" y="8077"/>
                </a:cubicBezTo>
                <a:cubicBezTo>
                  <a:pt x="5620" y="7745"/>
                  <a:pt x="6053" y="7581"/>
                  <a:pt x="6485" y="7581"/>
                </a:cubicBezTo>
                <a:cubicBezTo>
                  <a:pt x="6944" y="7581"/>
                  <a:pt x="7402" y="7766"/>
                  <a:pt x="7737" y="8134"/>
                </a:cubicBezTo>
                <a:lnTo>
                  <a:pt x="8812" y="9206"/>
                </a:lnTo>
                <a:lnTo>
                  <a:pt x="11531" y="6487"/>
                </a:lnTo>
                <a:cubicBezTo>
                  <a:pt x="11861" y="6156"/>
                  <a:pt x="12294" y="5990"/>
                  <a:pt x="12728" y="5990"/>
                </a:cubicBezTo>
                <a:close/>
                <a:moveTo>
                  <a:pt x="9637" y="1"/>
                </a:moveTo>
                <a:cubicBezTo>
                  <a:pt x="7095" y="1"/>
                  <a:pt x="4686" y="1012"/>
                  <a:pt x="2849" y="2849"/>
                </a:cubicBezTo>
                <a:cubicBezTo>
                  <a:pt x="1013" y="4686"/>
                  <a:pt x="1" y="7098"/>
                  <a:pt x="1" y="9637"/>
                </a:cubicBezTo>
                <a:cubicBezTo>
                  <a:pt x="1" y="12175"/>
                  <a:pt x="1013" y="14587"/>
                  <a:pt x="2849" y="16424"/>
                </a:cubicBezTo>
                <a:cubicBezTo>
                  <a:pt x="4686" y="18261"/>
                  <a:pt x="7095" y="19273"/>
                  <a:pt x="9637" y="19273"/>
                </a:cubicBezTo>
                <a:cubicBezTo>
                  <a:pt x="12175" y="19273"/>
                  <a:pt x="14584" y="18261"/>
                  <a:pt x="16421" y="16424"/>
                </a:cubicBezTo>
                <a:cubicBezTo>
                  <a:pt x="18258" y="14587"/>
                  <a:pt x="19273" y="12175"/>
                  <a:pt x="19273" y="9637"/>
                </a:cubicBezTo>
                <a:cubicBezTo>
                  <a:pt x="19273" y="7098"/>
                  <a:pt x="18258" y="4686"/>
                  <a:pt x="16421" y="2849"/>
                </a:cubicBezTo>
                <a:cubicBezTo>
                  <a:pt x="14584" y="1012"/>
                  <a:pt x="12175" y="1"/>
                  <a:pt x="9637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435D74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3" name="Google Shape;363;p23"/>
          <p:cNvSpPr/>
          <p:nvPr/>
        </p:nvSpPr>
        <p:spPr>
          <a:xfrm>
            <a:off x="497262" y="2267469"/>
            <a:ext cx="215900" cy="215928"/>
          </a:xfrm>
          <a:custGeom>
            <a:avLst/>
            <a:gdLst/>
            <a:ahLst/>
            <a:cxnLst/>
            <a:rect l="l" t="t" r="r" b="b"/>
            <a:pathLst>
              <a:path w="19273" h="19273" extrusionOk="0">
                <a:moveTo>
                  <a:pt x="12728" y="5990"/>
                </a:moveTo>
                <a:cubicBezTo>
                  <a:pt x="13161" y="5990"/>
                  <a:pt x="13595" y="6156"/>
                  <a:pt x="13925" y="6487"/>
                </a:cubicBezTo>
                <a:cubicBezTo>
                  <a:pt x="14587" y="7149"/>
                  <a:pt x="14587" y="8221"/>
                  <a:pt x="13928" y="8884"/>
                </a:cubicBezTo>
                <a:lnTo>
                  <a:pt x="10028" y="12780"/>
                </a:lnTo>
                <a:cubicBezTo>
                  <a:pt x="9709" y="13100"/>
                  <a:pt x="9278" y="13280"/>
                  <a:pt x="8830" y="13280"/>
                </a:cubicBezTo>
                <a:lnTo>
                  <a:pt x="8815" y="13280"/>
                </a:lnTo>
                <a:cubicBezTo>
                  <a:pt x="8811" y="13280"/>
                  <a:pt x="8807" y="13280"/>
                  <a:pt x="8804" y="13280"/>
                </a:cubicBezTo>
                <a:cubicBezTo>
                  <a:pt x="8362" y="13280"/>
                  <a:pt x="7936" y="13103"/>
                  <a:pt x="7622" y="12789"/>
                </a:cubicBezTo>
                <a:lnTo>
                  <a:pt x="5346" y="10528"/>
                </a:lnTo>
                <a:cubicBezTo>
                  <a:pt x="4632" y="9877"/>
                  <a:pt x="4605" y="8760"/>
                  <a:pt x="5288" y="8077"/>
                </a:cubicBezTo>
                <a:cubicBezTo>
                  <a:pt x="5620" y="7745"/>
                  <a:pt x="6053" y="7581"/>
                  <a:pt x="6485" y="7581"/>
                </a:cubicBezTo>
                <a:cubicBezTo>
                  <a:pt x="6944" y="7581"/>
                  <a:pt x="7402" y="7766"/>
                  <a:pt x="7737" y="8134"/>
                </a:cubicBezTo>
                <a:lnTo>
                  <a:pt x="8812" y="9206"/>
                </a:lnTo>
                <a:lnTo>
                  <a:pt x="11531" y="6487"/>
                </a:lnTo>
                <a:cubicBezTo>
                  <a:pt x="11861" y="6156"/>
                  <a:pt x="12294" y="5990"/>
                  <a:pt x="12728" y="5990"/>
                </a:cubicBezTo>
                <a:close/>
                <a:moveTo>
                  <a:pt x="9637" y="1"/>
                </a:moveTo>
                <a:cubicBezTo>
                  <a:pt x="7095" y="1"/>
                  <a:pt x="4686" y="1012"/>
                  <a:pt x="2849" y="2849"/>
                </a:cubicBezTo>
                <a:cubicBezTo>
                  <a:pt x="1013" y="4686"/>
                  <a:pt x="1" y="7098"/>
                  <a:pt x="1" y="9637"/>
                </a:cubicBezTo>
                <a:cubicBezTo>
                  <a:pt x="1" y="12175"/>
                  <a:pt x="1013" y="14587"/>
                  <a:pt x="2849" y="16424"/>
                </a:cubicBezTo>
                <a:cubicBezTo>
                  <a:pt x="4686" y="18261"/>
                  <a:pt x="7095" y="19273"/>
                  <a:pt x="9637" y="19273"/>
                </a:cubicBezTo>
                <a:cubicBezTo>
                  <a:pt x="12175" y="19273"/>
                  <a:pt x="14584" y="18261"/>
                  <a:pt x="16421" y="16424"/>
                </a:cubicBezTo>
                <a:cubicBezTo>
                  <a:pt x="18258" y="14587"/>
                  <a:pt x="19273" y="12175"/>
                  <a:pt x="19273" y="9637"/>
                </a:cubicBezTo>
                <a:cubicBezTo>
                  <a:pt x="19273" y="7098"/>
                  <a:pt x="18258" y="4686"/>
                  <a:pt x="16421" y="2849"/>
                </a:cubicBezTo>
                <a:cubicBezTo>
                  <a:pt x="14584" y="1012"/>
                  <a:pt x="12175" y="1"/>
                  <a:pt x="9637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435D74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4" name="Google Shape;364;p23"/>
          <p:cNvSpPr/>
          <p:nvPr/>
        </p:nvSpPr>
        <p:spPr>
          <a:xfrm>
            <a:off x="4877382" y="1882768"/>
            <a:ext cx="215906" cy="215906"/>
          </a:xfrm>
          <a:custGeom>
            <a:avLst/>
            <a:gdLst/>
            <a:ahLst/>
            <a:cxnLst/>
            <a:rect l="l" t="t" r="r" b="b"/>
            <a:pathLst>
              <a:path w="19273" h="19273" extrusionOk="0">
                <a:moveTo>
                  <a:pt x="12313" y="5263"/>
                </a:moveTo>
                <a:cubicBezTo>
                  <a:pt x="12748" y="5263"/>
                  <a:pt x="13183" y="5429"/>
                  <a:pt x="13515" y="5761"/>
                </a:cubicBezTo>
                <a:cubicBezTo>
                  <a:pt x="14174" y="6424"/>
                  <a:pt x="14171" y="7496"/>
                  <a:pt x="13509" y="8155"/>
                </a:cubicBezTo>
                <a:lnTo>
                  <a:pt x="12030" y="9637"/>
                </a:lnTo>
                <a:lnTo>
                  <a:pt x="13512" y="11118"/>
                </a:lnTo>
                <a:cubicBezTo>
                  <a:pt x="14174" y="11778"/>
                  <a:pt x="14177" y="12850"/>
                  <a:pt x="13515" y="13512"/>
                </a:cubicBezTo>
                <a:cubicBezTo>
                  <a:pt x="13184" y="13844"/>
                  <a:pt x="12749" y="14011"/>
                  <a:pt x="12315" y="14011"/>
                </a:cubicBezTo>
                <a:cubicBezTo>
                  <a:pt x="11883" y="14011"/>
                  <a:pt x="11451" y="13847"/>
                  <a:pt x="11121" y="13518"/>
                </a:cubicBezTo>
                <a:lnTo>
                  <a:pt x="9636" y="12088"/>
                </a:lnTo>
                <a:lnTo>
                  <a:pt x="8152" y="13518"/>
                </a:lnTo>
                <a:cubicBezTo>
                  <a:pt x="7822" y="13847"/>
                  <a:pt x="7390" y="14011"/>
                  <a:pt x="6958" y="14011"/>
                </a:cubicBezTo>
                <a:cubicBezTo>
                  <a:pt x="6523" y="14011"/>
                  <a:pt x="6087" y="13844"/>
                  <a:pt x="5755" y="13512"/>
                </a:cubicBezTo>
                <a:cubicBezTo>
                  <a:pt x="5095" y="12850"/>
                  <a:pt x="5098" y="11778"/>
                  <a:pt x="5761" y="11118"/>
                </a:cubicBezTo>
                <a:lnTo>
                  <a:pt x="7239" y="9637"/>
                </a:lnTo>
                <a:lnTo>
                  <a:pt x="5758" y="8155"/>
                </a:lnTo>
                <a:cubicBezTo>
                  <a:pt x="5095" y="7496"/>
                  <a:pt x="5092" y="6424"/>
                  <a:pt x="5755" y="5761"/>
                </a:cubicBezTo>
                <a:cubicBezTo>
                  <a:pt x="6085" y="5429"/>
                  <a:pt x="6519" y="5263"/>
                  <a:pt x="6954" y="5263"/>
                </a:cubicBezTo>
                <a:cubicBezTo>
                  <a:pt x="7386" y="5263"/>
                  <a:pt x="7818" y="5428"/>
                  <a:pt x="8149" y="5758"/>
                </a:cubicBezTo>
                <a:lnTo>
                  <a:pt x="9633" y="7188"/>
                </a:lnTo>
                <a:lnTo>
                  <a:pt x="11118" y="5758"/>
                </a:lnTo>
                <a:cubicBezTo>
                  <a:pt x="11448" y="5428"/>
                  <a:pt x="11881" y="5263"/>
                  <a:pt x="12313" y="5263"/>
                </a:cubicBezTo>
                <a:close/>
                <a:moveTo>
                  <a:pt x="9636" y="1"/>
                </a:moveTo>
                <a:cubicBezTo>
                  <a:pt x="7095" y="1"/>
                  <a:pt x="4686" y="1012"/>
                  <a:pt x="2849" y="2849"/>
                </a:cubicBezTo>
                <a:cubicBezTo>
                  <a:pt x="1012" y="4686"/>
                  <a:pt x="0" y="7098"/>
                  <a:pt x="0" y="9637"/>
                </a:cubicBezTo>
                <a:cubicBezTo>
                  <a:pt x="0" y="12175"/>
                  <a:pt x="1012" y="14587"/>
                  <a:pt x="2849" y="16424"/>
                </a:cubicBezTo>
                <a:cubicBezTo>
                  <a:pt x="4686" y="18261"/>
                  <a:pt x="7095" y="19273"/>
                  <a:pt x="9636" y="19273"/>
                </a:cubicBezTo>
                <a:cubicBezTo>
                  <a:pt x="12175" y="19273"/>
                  <a:pt x="14584" y="18261"/>
                  <a:pt x="16421" y="16424"/>
                </a:cubicBezTo>
                <a:cubicBezTo>
                  <a:pt x="18261" y="14587"/>
                  <a:pt x="19272" y="12175"/>
                  <a:pt x="19272" y="9637"/>
                </a:cubicBezTo>
                <a:cubicBezTo>
                  <a:pt x="19272" y="7098"/>
                  <a:pt x="18261" y="4686"/>
                  <a:pt x="16421" y="2849"/>
                </a:cubicBezTo>
                <a:cubicBezTo>
                  <a:pt x="14584" y="1012"/>
                  <a:pt x="12175" y="1"/>
                  <a:pt x="9636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435D74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5" name="Google Shape;365;p23"/>
          <p:cNvSpPr/>
          <p:nvPr/>
        </p:nvSpPr>
        <p:spPr>
          <a:xfrm>
            <a:off x="497262" y="2819545"/>
            <a:ext cx="215900" cy="215928"/>
          </a:xfrm>
          <a:custGeom>
            <a:avLst/>
            <a:gdLst/>
            <a:ahLst/>
            <a:cxnLst/>
            <a:rect l="l" t="t" r="r" b="b"/>
            <a:pathLst>
              <a:path w="19273" h="19273" extrusionOk="0">
                <a:moveTo>
                  <a:pt x="12728" y="5990"/>
                </a:moveTo>
                <a:cubicBezTo>
                  <a:pt x="13161" y="5990"/>
                  <a:pt x="13595" y="6156"/>
                  <a:pt x="13925" y="6487"/>
                </a:cubicBezTo>
                <a:cubicBezTo>
                  <a:pt x="14587" y="7149"/>
                  <a:pt x="14587" y="8221"/>
                  <a:pt x="13928" y="8884"/>
                </a:cubicBezTo>
                <a:lnTo>
                  <a:pt x="10028" y="12780"/>
                </a:lnTo>
                <a:cubicBezTo>
                  <a:pt x="9709" y="13100"/>
                  <a:pt x="9278" y="13280"/>
                  <a:pt x="8830" y="13280"/>
                </a:cubicBezTo>
                <a:lnTo>
                  <a:pt x="8815" y="13280"/>
                </a:lnTo>
                <a:cubicBezTo>
                  <a:pt x="8811" y="13280"/>
                  <a:pt x="8807" y="13280"/>
                  <a:pt x="8804" y="13280"/>
                </a:cubicBezTo>
                <a:cubicBezTo>
                  <a:pt x="8362" y="13280"/>
                  <a:pt x="7936" y="13103"/>
                  <a:pt x="7622" y="12789"/>
                </a:cubicBezTo>
                <a:lnTo>
                  <a:pt x="5346" y="10528"/>
                </a:lnTo>
                <a:cubicBezTo>
                  <a:pt x="4632" y="9877"/>
                  <a:pt x="4605" y="8760"/>
                  <a:pt x="5288" y="8077"/>
                </a:cubicBezTo>
                <a:cubicBezTo>
                  <a:pt x="5620" y="7745"/>
                  <a:pt x="6053" y="7581"/>
                  <a:pt x="6485" y="7581"/>
                </a:cubicBezTo>
                <a:cubicBezTo>
                  <a:pt x="6944" y="7581"/>
                  <a:pt x="7402" y="7766"/>
                  <a:pt x="7737" y="8134"/>
                </a:cubicBezTo>
                <a:lnTo>
                  <a:pt x="8812" y="9206"/>
                </a:lnTo>
                <a:lnTo>
                  <a:pt x="11531" y="6487"/>
                </a:lnTo>
                <a:cubicBezTo>
                  <a:pt x="11861" y="6156"/>
                  <a:pt x="12294" y="5990"/>
                  <a:pt x="12728" y="5990"/>
                </a:cubicBezTo>
                <a:close/>
                <a:moveTo>
                  <a:pt x="9637" y="1"/>
                </a:moveTo>
                <a:cubicBezTo>
                  <a:pt x="7095" y="1"/>
                  <a:pt x="4686" y="1012"/>
                  <a:pt x="2849" y="2849"/>
                </a:cubicBezTo>
                <a:cubicBezTo>
                  <a:pt x="1013" y="4686"/>
                  <a:pt x="1" y="7098"/>
                  <a:pt x="1" y="9637"/>
                </a:cubicBezTo>
                <a:cubicBezTo>
                  <a:pt x="1" y="12175"/>
                  <a:pt x="1013" y="14587"/>
                  <a:pt x="2849" y="16424"/>
                </a:cubicBezTo>
                <a:cubicBezTo>
                  <a:pt x="4686" y="18261"/>
                  <a:pt x="7095" y="19273"/>
                  <a:pt x="9637" y="19273"/>
                </a:cubicBezTo>
                <a:cubicBezTo>
                  <a:pt x="12175" y="19273"/>
                  <a:pt x="14584" y="18261"/>
                  <a:pt x="16421" y="16424"/>
                </a:cubicBezTo>
                <a:cubicBezTo>
                  <a:pt x="18258" y="14587"/>
                  <a:pt x="19273" y="12175"/>
                  <a:pt x="19273" y="9637"/>
                </a:cubicBezTo>
                <a:cubicBezTo>
                  <a:pt x="19273" y="7098"/>
                  <a:pt x="18258" y="4686"/>
                  <a:pt x="16421" y="2849"/>
                </a:cubicBezTo>
                <a:cubicBezTo>
                  <a:pt x="14584" y="1012"/>
                  <a:pt x="12175" y="1"/>
                  <a:pt x="9637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435D74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6" name="Google Shape;366;p23"/>
          <p:cNvSpPr/>
          <p:nvPr/>
        </p:nvSpPr>
        <p:spPr>
          <a:xfrm>
            <a:off x="497262" y="3514496"/>
            <a:ext cx="215900" cy="215928"/>
          </a:xfrm>
          <a:custGeom>
            <a:avLst/>
            <a:gdLst/>
            <a:ahLst/>
            <a:cxnLst/>
            <a:rect l="l" t="t" r="r" b="b"/>
            <a:pathLst>
              <a:path w="19273" h="19273" extrusionOk="0">
                <a:moveTo>
                  <a:pt x="12728" y="5990"/>
                </a:moveTo>
                <a:cubicBezTo>
                  <a:pt x="13161" y="5990"/>
                  <a:pt x="13595" y="6156"/>
                  <a:pt x="13925" y="6487"/>
                </a:cubicBezTo>
                <a:cubicBezTo>
                  <a:pt x="14587" y="7149"/>
                  <a:pt x="14587" y="8221"/>
                  <a:pt x="13928" y="8884"/>
                </a:cubicBezTo>
                <a:lnTo>
                  <a:pt x="10028" y="12780"/>
                </a:lnTo>
                <a:cubicBezTo>
                  <a:pt x="9709" y="13100"/>
                  <a:pt x="9278" y="13280"/>
                  <a:pt x="8830" y="13280"/>
                </a:cubicBezTo>
                <a:lnTo>
                  <a:pt x="8815" y="13280"/>
                </a:lnTo>
                <a:cubicBezTo>
                  <a:pt x="8811" y="13280"/>
                  <a:pt x="8807" y="13280"/>
                  <a:pt x="8804" y="13280"/>
                </a:cubicBezTo>
                <a:cubicBezTo>
                  <a:pt x="8362" y="13280"/>
                  <a:pt x="7936" y="13103"/>
                  <a:pt x="7622" y="12789"/>
                </a:cubicBezTo>
                <a:lnTo>
                  <a:pt x="5346" y="10528"/>
                </a:lnTo>
                <a:cubicBezTo>
                  <a:pt x="4632" y="9877"/>
                  <a:pt x="4605" y="8760"/>
                  <a:pt x="5288" y="8077"/>
                </a:cubicBezTo>
                <a:cubicBezTo>
                  <a:pt x="5620" y="7745"/>
                  <a:pt x="6053" y="7581"/>
                  <a:pt x="6485" y="7581"/>
                </a:cubicBezTo>
                <a:cubicBezTo>
                  <a:pt x="6944" y="7581"/>
                  <a:pt x="7402" y="7766"/>
                  <a:pt x="7737" y="8134"/>
                </a:cubicBezTo>
                <a:lnTo>
                  <a:pt x="8812" y="9206"/>
                </a:lnTo>
                <a:lnTo>
                  <a:pt x="11531" y="6487"/>
                </a:lnTo>
                <a:cubicBezTo>
                  <a:pt x="11861" y="6156"/>
                  <a:pt x="12294" y="5990"/>
                  <a:pt x="12728" y="5990"/>
                </a:cubicBezTo>
                <a:close/>
                <a:moveTo>
                  <a:pt x="9637" y="1"/>
                </a:moveTo>
                <a:cubicBezTo>
                  <a:pt x="7095" y="1"/>
                  <a:pt x="4686" y="1012"/>
                  <a:pt x="2849" y="2849"/>
                </a:cubicBezTo>
                <a:cubicBezTo>
                  <a:pt x="1013" y="4686"/>
                  <a:pt x="1" y="7098"/>
                  <a:pt x="1" y="9637"/>
                </a:cubicBezTo>
                <a:cubicBezTo>
                  <a:pt x="1" y="12175"/>
                  <a:pt x="1013" y="14587"/>
                  <a:pt x="2849" y="16424"/>
                </a:cubicBezTo>
                <a:cubicBezTo>
                  <a:pt x="4686" y="18261"/>
                  <a:pt x="7095" y="19273"/>
                  <a:pt x="9637" y="19273"/>
                </a:cubicBezTo>
                <a:cubicBezTo>
                  <a:pt x="12175" y="19273"/>
                  <a:pt x="14584" y="18261"/>
                  <a:pt x="16421" y="16424"/>
                </a:cubicBezTo>
                <a:cubicBezTo>
                  <a:pt x="18258" y="14587"/>
                  <a:pt x="19273" y="12175"/>
                  <a:pt x="19273" y="9637"/>
                </a:cubicBezTo>
                <a:cubicBezTo>
                  <a:pt x="19273" y="7098"/>
                  <a:pt x="18258" y="4686"/>
                  <a:pt x="16421" y="2849"/>
                </a:cubicBezTo>
                <a:cubicBezTo>
                  <a:pt x="14584" y="1012"/>
                  <a:pt x="12175" y="1"/>
                  <a:pt x="9637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435D74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" name="Google Shape;371;p24"/>
          <p:cNvSpPr txBox="1">
            <a:spLocks noGrp="1"/>
          </p:cNvSpPr>
          <p:nvPr>
            <p:ph type="title"/>
          </p:nvPr>
        </p:nvSpPr>
        <p:spPr>
          <a:xfrm>
            <a:off x="713225" y="539500"/>
            <a:ext cx="7717500" cy="61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Space Mono"/>
              <a:buNone/>
            </a:pPr>
            <a:r>
              <a:rPr lang="en-GB"/>
              <a:t>VZTAH S JINÝMI VZORY</a:t>
            </a:r>
            <a:endParaRPr/>
          </a:p>
        </p:txBody>
      </p:sp>
      <p:sp>
        <p:nvSpPr>
          <p:cNvPr id="372" name="Google Shape;372;p24"/>
          <p:cNvSpPr txBox="1">
            <a:spLocks noGrp="1"/>
          </p:cNvSpPr>
          <p:nvPr>
            <p:ph type="subTitle" idx="2"/>
          </p:nvPr>
        </p:nvSpPr>
        <p:spPr>
          <a:xfrm>
            <a:off x="873236" y="1995881"/>
            <a:ext cx="7716900" cy="37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 dirty="0" err="1"/>
              <a:t>Může</a:t>
            </a:r>
            <a:r>
              <a:rPr lang="en-GB" dirty="0"/>
              <a:t> </a:t>
            </a:r>
            <a:r>
              <a:rPr lang="en-GB" dirty="0" err="1"/>
              <a:t>být</a:t>
            </a:r>
            <a:r>
              <a:rPr lang="en-GB" dirty="0"/>
              <a:t> </a:t>
            </a:r>
            <a:r>
              <a:rPr lang="en-GB" dirty="0" err="1"/>
              <a:t>použit</a:t>
            </a:r>
            <a:r>
              <a:rPr lang="en-GB" dirty="0"/>
              <a:t> </a:t>
            </a:r>
            <a:r>
              <a:rPr lang="en-GB" dirty="0" err="1"/>
              <a:t>společně</a:t>
            </a:r>
            <a:r>
              <a:rPr lang="en-GB" dirty="0"/>
              <a:t> s </a:t>
            </a:r>
            <a:r>
              <a:rPr lang="en-GB" dirty="0" err="1"/>
              <a:t>iteratorem</a:t>
            </a:r>
            <a:r>
              <a:rPr lang="en-GB" dirty="0"/>
              <a:t> </a:t>
            </a:r>
            <a:r>
              <a:rPr lang="en-GB" dirty="0" err="1"/>
              <a:t>na</a:t>
            </a:r>
            <a:r>
              <a:rPr lang="en-GB" dirty="0"/>
              <a:t> </a:t>
            </a:r>
            <a:r>
              <a:rPr lang="en-GB" dirty="0" err="1"/>
              <a:t>procházení</a:t>
            </a:r>
            <a:r>
              <a:rPr lang="en-GB" dirty="0"/>
              <a:t> </a:t>
            </a:r>
            <a:r>
              <a:rPr lang="en-GB" dirty="0" err="1"/>
              <a:t>datov</a:t>
            </a:r>
            <a:r>
              <a:rPr lang="cs-CZ" dirty="0" err="1"/>
              <a:t>ých</a:t>
            </a:r>
            <a:r>
              <a:rPr lang="cs-CZ" dirty="0"/>
              <a:t> </a:t>
            </a:r>
            <a:r>
              <a:rPr lang="en-GB" dirty="0" err="1"/>
              <a:t>struktur</a:t>
            </a:r>
            <a:r>
              <a:rPr lang="en-GB" dirty="0"/>
              <a:t> a </a:t>
            </a:r>
            <a:r>
              <a:rPr lang="cs-CZ" dirty="0"/>
              <a:t>vykonávání </a:t>
            </a:r>
            <a:r>
              <a:rPr lang="en-GB" dirty="0" err="1"/>
              <a:t>operac</a:t>
            </a:r>
            <a:r>
              <a:rPr lang="cs-CZ" dirty="0"/>
              <a:t>í </a:t>
            </a:r>
            <a:r>
              <a:rPr lang="en-GB" dirty="0" err="1"/>
              <a:t>na</a:t>
            </a:r>
            <a:r>
              <a:rPr lang="cs-CZ" dirty="0"/>
              <a:t> jednotlivých </a:t>
            </a:r>
            <a:r>
              <a:rPr lang="en-GB" dirty="0"/>
              <a:t> </a:t>
            </a:r>
            <a:r>
              <a:rPr lang="en-GB" dirty="0" err="1"/>
              <a:t>elementech</a:t>
            </a:r>
            <a:endParaRPr dirty="0"/>
          </a:p>
        </p:txBody>
      </p:sp>
      <p:sp>
        <p:nvSpPr>
          <p:cNvPr id="373" name="Google Shape;373;p24"/>
          <p:cNvSpPr txBox="1">
            <a:spLocks noGrp="1"/>
          </p:cNvSpPr>
          <p:nvPr>
            <p:ph type="subTitle" idx="3"/>
          </p:nvPr>
        </p:nvSpPr>
        <p:spPr>
          <a:xfrm>
            <a:off x="872419" y="2932965"/>
            <a:ext cx="6952800" cy="37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 dirty="0"/>
              <a:t>Visitor </a:t>
            </a:r>
            <a:r>
              <a:rPr lang="en-GB" dirty="0" err="1"/>
              <a:t>může</a:t>
            </a:r>
            <a:r>
              <a:rPr lang="en-GB" dirty="0"/>
              <a:t> </a:t>
            </a:r>
            <a:r>
              <a:rPr lang="cs-CZ" dirty="0"/>
              <a:t>procházet</a:t>
            </a:r>
            <a:r>
              <a:rPr lang="en-GB" dirty="0"/>
              <a:t> </a:t>
            </a:r>
            <a:r>
              <a:rPr lang="en-GB" dirty="0" err="1"/>
              <a:t>objektovou</a:t>
            </a:r>
            <a:r>
              <a:rPr lang="en-GB" dirty="0"/>
              <a:t> </a:t>
            </a:r>
            <a:r>
              <a:rPr lang="en-GB" dirty="0" err="1"/>
              <a:t>strukturu</a:t>
            </a:r>
            <a:r>
              <a:rPr lang="en-GB" dirty="0"/>
              <a:t> </a:t>
            </a:r>
            <a:r>
              <a:rPr lang="cs-CZ" dirty="0"/>
              <a:t>vytvořenou </a:t>
            </a:r>
            <a:r>
              <a:rPr lang="en-GB" dirty="0" err="1"/>
              <a:t>jako</a:t>
            </a:r>
            <a:r>
              <a:rPr lang="en-GB" dirty="0"/>
              <a:t> Composite</a:t>
            </a:r>
            <a:endParaRPr dirty="0"/>
          </a:p>
        </p:txBody>
      </p:sp>
      <p:sp>
        <p:nvSpPr>
          <p:cNvPr id="374" name="Google Shape;374;p24"/>
          <p:cNvSpPr txBox="1">
            <a:spLocks noGrp="1"/>
          </p:cNvSpPr>
          <p:nvPr>
            <p:ph type="subTitle" idx="6"/>
          </p:nvPr>
        </p:nvSpPr>
        <p:spPr>
          <a:xfrm>
            <a:off x="872419" y="1699513"/>
            <a:ext cx="4063200" cy="37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lang="en-GB"/>
              <a:t>ITERATOR</a:t>
            </a:r>
            <a:endParaRPr/>
          </a:p>
        </p:txBody>
      </p:sp>
      <p:sp>
        <p:nvSpPr>
          <p:cNvPr id="375" name="Google Shape;375;p24"/>
          <p:cNvSpPr txBox="1">
            <a:spLocks noGrp="1"/>
          </p:cNvSpPr>
          <p:nvPr>
            <p:ph type="subTitle" idx="7"/>
          </p:nvPr>
        </p:nvSpPr>
        <p:spPr>
          <a:xfrm>
            <a:off x="874264" y="2636599"/>
            <a:ext cx="4063200" cy="37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lang="en-GB"/>
              <a:t>COMPOSITE</a:t>
            </a:r>
            <a:endParaRPr/>
          </a:p>
        </p:txBody>
      </p:sp>
      <p:sp>
        <p:nvSpPr>
          <p:cNvPr id="376" name="Google Shape;376;p24"/>
          <p:cNvSpPr/>
          <p:nvPr/>
        </p:nvSpPr>
        <p:spPr>
          <a:xfrm>
            <a:off x="159319" y="1699513"/>
            <a:ext cx="713100" cy="379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7" name="Google Shape;377;p24"/>
          <p:cNvSpPr/>
          <p:nvPr/>
        </p:nvSpPr>
        <p:spPr>
          <a:xfrm>
            <a:off x="159319" y="2636599"/>
            <a:ext cx="713100" cy="379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78" name="Google Shape;378;p24"/>
          <p:cNvCxnSpPr/>
          <p:nvPr/>
        </p:nvCxnSpPr>
        <p:spPr>
          <a:xfrm>
            <a:off x="-39000" y="1029126"/>
            <a:ext cx="9183000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79" name="Google Shape;379;p24"/>
          <p:cNvSpPr txBox="1"/>
          <p:nvPr/>
        </p:nvSpPr>
        <p:spPr>
          <a:xfrm>
            <a:off x="874800" y="3814028"/>
            <a:ext cx="6952800" cy="37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 Condensed"/>
              <a:buNone/>
            </a:pPr>
            <a:r>
              <a:rPr lang="cs-CZ" dirty="0" err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Visitor</a:t>
            </a:r>
            <a:r>
              <a:rPr lang="cs-CZ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může vykonávat interpretaci při procházení AST (</a:t>
            </a:r>
            <a:r>
              <a:rPr lang="cs-CZ" dirty="0" err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Abstract</a:t>
            </a:r>
            <a:r>
              <a:rPr lang="cs-CZ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Syntax </a:t>
            </a:r>
            <a:r>
              <a:rPr lang="cs-CZ" dirty="0" err="1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Tree</a:t>
            </a:r>
            <a:r>
              <a:rPr lang="cs-CZ" dirty="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)</a:t>
            </a:r>
            <a:endParaRPr sz="14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0" name="Google Shape;380;p24"/>
          <p:cNvSpPr txBox="1"/>
          <p:nvPr/>
        </p:nvSpPr>
        <p:spPr>
          <a:xfrm>
            <a:off x="876645" y="3517661"/>
            <a:ext cx="4063200" cy="37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Space Mono"/>
              <a:buNone/>
            </a:pPr>
            <a:r>
              <a:rPr lang="en-GB" sz="2000" b="0" i="0" u="none" strike="noStrike" cap="none">
                <a:solidFill>
                  <a:schemeClr val="dk1"/>
                </a:solidFill>
                <a:latin typeface="Space Mono"/>
                <a:ea typeface="Space Mono"/>
                <a:cs typeface="Space Mono"/>
                <a:sym typeface="Space Mono"/>
              </a:rPr>
              <a:t>INTERPRET</a:t>
            </a:r>
            <a:endParaRPr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1" name="Google Shape;381;p24"/>
          <p:cNvSpPr/>
          <p:nvPr/>
        </p:nvSpPr>
        <p:spPr>
          <a:xfrm>
            <a:off x="161700" y="3517661"/>
            <a:ext cx="713100" cy="379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1" name="Google Shape;891;p81"/>
          <p:cNvSpPr txBox="1">
            <a:spLocks noGrp="1"/>
          </p:cNvSpPr>
          <p:nvPr>
            <p:ph type="title"/>
          </p:nvPr>
        </p:nvSpPr>
        <p:spPr>
          <a:xfrm>
            <a:off x="713225" y="1788375"/>
            <a:ext cx="3849000" cy="1038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s-CZ" dirty="0"/>
              <a:t>DĚKUJI VÁM </a:t>
            </a:r>
            <a:br>
              <a:rPr lang="cs-CZ" dirty="0"/>
            </a:br>
            <a:r>
              <a:rPr lang="cs-CZ" dirty="0"/>
              <a:t>ZA POZORNOST!</a:t>
            </a:r>
            <a:endParaRPr dirty="0"/>
          </a:p>
        </p:txBody>
      </p:sp>
      <p:grpSp>
        <p:nvGrpSpPr>
          <p:cNvPr id="893" name="Google Shape;893;p81"/>
          <p:cNvGrpSpPr/>
          <p:nvPr/>
        </p:nvGrpSpPr>
        <p:grpSpPr>
          <a:xfrm>
            <a:off x="2511639" y="76175"/>
            <a:ext cx="12187666" cy="6109500"/>
            <a:chOff x="2511639" y="-25"/>
            <a:chExt cx="12187666" cy="6109500"/>
          </a:xfrm>
        </p:grpSpPr>
        <p:grpSp>
          <p:nvGrpSpPr>
            <p:cNvPr id="894" name="Google Shape;894;p81"/>
            <p:cNvGrpSpPr/>
            <p:nvPr/>
          </p:nvGrpSpPr>
          <p:grpSpPr>
            <a:xfrm>
              <a:off x="2511639" y="-25"/>
              <a:ext cx="11431058" cy="6109449"/>
              <a:chOff x="3883200" y="-25"/>
              <a:chExt cx="9623723" cy="5143500"/>
            </a:xfrm>
          </p:grpSpPr>
          <p:grpSp>
            <p:nvGrpSpPr>
              <p:cNvPr id="895" name="Google Shape;895;p81"/>
              <p:cNvGrpSpPr/>
              <p:nvPr/>
            </p:nvGrpSpPr>
            <p:grpSpPr>
              <a:xfrm>
                <a:off x="3883200" y="-25"/>
                <a:ext cx="8947590" cy="5143500"/>
                <a:chOff x="3883200" y="-25"/>
                <a:chExt cx="8947590" cy="5143500"/>
              </a:xfrm>
            </p:grpSpPr>
            <p:sp>
              <p:nvSpPr>
                <p:cNvPr id="896" name="Google Shape;896;p81"/>
                <p:cNvSpPr/>
                <p:nvPr/>
              </p:nvSpPr>
              <p:spPr>
                <a:xfrm flipH="1">
                  <a:off x="3883200" y="-25"/>
                  <a:ext cx="5260800" cy="5143500"/>
                </a:xfrm>
                <a:prstGeom prst="diagStripe">
                  <a:avLst>
                    <a:gd name="adj" fmla="val 83959"/>
                  </a:avLst>
                </a:pr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897" name="Google Shape;897;p81"/>
                <p:cNvSpPr/>
                <p:nvPr/>
              </p:nvSpPr>
              <p:spPr>
                <a:xfrm flipH="1">
                  <a:off x="4870813" y="-25"/>
                  <a:ext cx="5260800" cy="5143500"/>
                </a:xfrm>
                <a:prstGeom prst="diagStripe">
                  <a:avLst>
                    <a:gd name="adj" fmla="val 89896"/>
                  </a:avLst>
                </a:pr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898" name="Google Shape;898;p81"/>
                <p:cNvSpPr/>
                <p:nvPr/>
              </p:nvSpPr>
              <p:spPr>
                <a:xfrm flipH="1">
                  <a:off x="5545600" y="-25"/>
                  <a:ext cx="5260800" cy="5143500"/>
                </a:xfrm>
                <a:prstGeom prst="diagStripe">
                  <a:avLst>
                    <a:gd name="adj" fmla="val 89896"/>
                  </a:avLst>
                </a:pr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899" name="Google Shape;899;p81"/>
                <p:cNvSpPr/>
                <p:nvPr/>
              </p:nvSpPr>
              <p:spPr>
                <a:xfrm flipH="1">
                  <a:off x="6220400" y="-25"/>
                  <a:ext cx="5260800" cy="5143500"/>
                </a:xfrm>
                <a:prstGeom prst="diagStripe">
                  <a:avLst>
                    <a:gd name="adj" fmla="val 89896"/>
                  </a:avLst>
                </a:pr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00" name="Google Shape;900;p81"/>
                <p:cNvSpPr/>
                <p:nvPr/>
              </p:nvSpPr>
              <p:spPr>
                <a:xfrm flipH="1">
                  <a:off x="6895202" y="-25"/>
                  <a:ext cx="5260800" cy="5143500"/>
                </a:xfrm>
                <a:prstGeom prst="diagStripe">
                  <a:avLst>
                    <a:gd name="adj" fmla="val 89896"/>
                  </a:avLst>
                </a:pr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01" name="Google Shape;901;p81"/>
                <p:cNvSpPr/>
                <p:nvPr/>
              </p:nvSpPr>
              <p:spPr>
                <a:xfrm flipH="1">
                  <a:off x="7569990" y="-25"/>
                  <a:ext cx="5260800" cy="5143500"/>
                </a:xfrm>
                <a:prstGeom prst="diagStripe">
                  <a:avLst>
                    <a:gd name="adj" fmla="val 89896"/>
                  </a:avLst>
                </a:pr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sp>
            <p:nvSpPr>
              <p:cNvPr id="902" name="Google Shape;902;p81"/>
              <p:cNvSpPr/>
              <p:nvPr/>
            </p:nvSpPr>
            <p:spPr>
              <a:xfrm flipH="1">
                <a:off x="8246123" y="-25"/>
                <a:ext cx="5260800" cy="5143500"/>
              </a:xfrm>
              <a:prstGeom prst="diagStripe">
                <a:avLst>
                  <a:gd name="adj" fmla="val 89896"/>
                </a:avLst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903" name="Google Shape;903;p81"/>
            <p:cNvSpPr/>
            <p:nvPr/>
          </p:nvSpPr>
          <p:spPr>
            <a:xfrm flipH="1">
              <a:off x="8450605" y="-25"/>
              <a:ext cx="6248700" cy="6109500"/>
            </a:xfrm>
            <a:prstGeom prst="diagStripe">
              <a:avLst>
                <a:gd name="adj" fmla="val 89896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" name="Google Shape;872;p80">
            <a:extLst>
              <a:ext uri="{FF2B5EF4-FFF2-40B4-BE49-F238E27FC236}">
                <a16:creationId xmlns:a16="http://schemas.microsoft.com/office/drawing/2014/main" id="{9AB3285F-7955-F8D6-2328-39AD604B5291}"/>
              </a:ext>
            </a:extLst>
          </p:cNvPr>
          <p:cNvSpPr txBox="1">
            <a:spLocks/>
          </p:cNvSpPr>
          <p:nvPr/>
        </p:nvSpPr>
        <p:spPr>
          <a:xfrm>
            <a:off x="1279722" y="3136349"/>
            <a:ext cx="3858600" cy="7678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 Condensed"/>
              <a:buChar char="●"/>
              <a:defRPr sz="14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 Condensed"/>
              <a:buChar char="○"/>
              <a:defRPr sz="14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 Condensed"/>
              <a:buChar char="■"/>
              <a:defRPr sz="14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 Condensed"/>
              <a:buChar char="●"/>
              <a:defRPr sz="14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 Condensed"/>
              <a:buChar char="○"/>
              <a:defRPr sz="14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 Condensed"/>
              <a:buChar char="■"/>
              <a:defRPr sz="14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 Condensed"/>
              <a:buChar char="●"/>
              <a:defRPr sz="14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 Condensed"/>
              <a:buChar char="○"/>
              <a:defRPr sz="14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 Condensed"/>
              <a:buChar char="■"/>
              <a:defRPr sz="1400" b="0" i="0" u="none" strike="noStrike" cap="none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9pPr>
          </a:lstStyle>
          <a:p>
            <a:pPr marL="0" indent="0">
              <a:buSzPts val="1100"/>
              <a:buFont typeface="Arial"/>
              <a:buNone/>
            </a:pPr>
            <a:r>
              <a:rPr lang="cs-CZ" sz="2000" dirty="0">
                <a:latin typeface="Space Mono"/>
                <a:ea typeface="Space Mono"/>
                <a:cs typeface="Space Mono"/>
                <a:sym typeface="Space Mono"/>
              </a:rPr>
              <a:t>OTÁZKY</a:t>
            </a:r>
            <a:r>
              <a:rPr lang="en-US" sz="2000" dirty="0">
                <a:latin typeface="Space Mono"/>
                <a:ea typeface="Space Mono"/>
                <a:cs typeface="Space Mono"/>
                <a:sym typeface="Space Mono"/>
              </a:rPr>
              <a:t>?</a:t>
            </a:r>
          </a:p>
          <a:p>
            <a:pPr marL="0" indent="0">
              <a:buSzPts val="1100"/>
              <a:buFont typeface="Arial"/>
              <a:buNone/>
            </a:pPr>
            <a:endParaRPr lang="en-US" dirty="0"/>
          </a:p>
          <a:p>
            <a:pPr marL="0" indent="0">
              <a:buFont typeface="Roboto Condensed"/>
              <a:buNone/>
            </a:pPr>
            <a:endParaRPr lang="en-US" dirty="0"/>
          </a:p>
        </p:txBody>
      </p:sp>
      <p:grpSp>
        <p:nvGrpSpPr>
          <p:cNvPr id="2" name="Google Shape;6265;p96">
            <a:extLst>
              <a:ext uri="{FF2B5EF4-FFF2-40B4-BE49-F238E27FC236}">
                <a16:creationId xmlns:a16="http://schemas.microsoft.com/office/drawing/2014/main" id="{F4AFBB75-0E80-23CA-1E60-BDD492F14B20}"/>
              </a:ext>
            </a:extLst>
          </p:cNvPr>
          <p:cNvGrpSpPr/>
          <p:nvPr/>
        </p:nvGrpSpPr>
        <p:grpSpPr>
          <a:xfrm>
            <a:off x="937589" y="3166610"/>
            <a:ext cx="342148" cy="353645"/>
            <a:chOff x="-35118325" y="3202075"/>
            <a:chExt cx="281975" cy="291450"/>
          </a:xfrm>
          <a:solidFill>
            <a:schemeClr val="tx1"/>
          </a:solidFill>
        </p:grpSpPr>
        <p:sp>
          <p:nvSpPr>
            <p:cNvPr id="3" name="Google Shape;6266;p96">
              <a:extLst>
                <a:ext uri="{FF2B5EF4-FFF2-40B4-BE49-F238E27FC236}">
                  <a16:creationId xmlns:a16="http://schemas.microsoft.com/office/drawing/2014/main" id="{C07E423A-8D8C-0C1C-A994-0272AEE4D8E2}"/>
                </a:ext>
              </a:extLst>
            </p:cNvPr>
            <p:cNvSpPr/>
            <p:nvPr/>
          </p:nvSpPr>
          <p:spPr>
            <a:xfrm>
              <a:off x="-35008050" y="3202075"/>
              <a:ext cx="171700" cy="171250"/>
            </a:xfrm>
            <a:custGeom>
              <a:avLst/>
              <a:gdLst/>
              <a:ahLst/>
              <a:cxnLst/>
              <a:rect l="l" t="t" r="r" b="b"/>
              <a:pathLst>
                <a:path w="6868" h="6850" extrusionOk="0">
                  <a:moveTo>
                    <a:pt x="3466" y="1355"/>
                  </a:moveTo>
                  <a:cubicBezTo>
                    <a:pt x="4222" y="1355"/>
                    <a:pt x="4852" y="1985"/>
                    <a:pt x="4852" y="2741"/>
                  </a:cubicBezTo>
                  <a:lnTo>
                    <a:pt x="4852" y="4127"/>
                  </a:lnTo>
                  <a:cubicBezTo>
                    <a:pt x="4852" y="4348"/>
                    <a:pt x="4757" y="4600"/>
                    <a:pt x="4631" y="4821"/>
                  </a:cubicBezTo>
                  <a:lnTo>
                    <a:pt x="4726" y="4915"/>
                  </a:lnTo>
                  <a:cubicBezTo>
                    <a:pt x="4852" y="5041"/>
                    <a:pt x="4852" y="5262"/>
                    <a:pt x="4726" y="5388"/>
                  </a:cubicBezTo>
                  <a:cubicBezTo>
                    <a:pt x="4663" y="5451"/>
                    <a:pt x="4576" y="5482"/>
                    <a:pt x="4489" y="5482"/>
                  </a:cubicBezTo>
                  <a:cubicBezTo>
                    <a:pt x="4403" y="5482"/>
                    <a:pt x="4316" y="5451"/>
                    <a:pt x="4253" y="5388"/>
                  </a:cubicBezTo>
                  <a:lnTo>
                    <a:pt x="4190" y="5293"/>
                  </a:lnTo>
                  <a:cubicBezTo>
                    <a:pt x="3970" y="5419"/>
                    <a:pt x="3749" y="5514"/>
                    <a:pt x="3466" y="5514"/>
                  </a:cubicBezTo>
                  <a:cubicBezTo>
                    <a:pt x="2709" y="5514"/>
                    <a:pt x="2079" y="4884"/>
                    <a:pt x="2079" y="4127"/>
                  </a:cubicBezTo>
                  <a:lnTo>
                    <a:pt x="2079" y="2741"/>
                  </a:lnTo>
                  <a:cubicBezTo>
                    <a:pt x="2079" y="1985"/>
                    <a:pt x="2709" y="1355"/>
                    <a:pt x="3466" y="1355"/>
                  </a:cubicBezTo>
                  <a:close/>
                  <a:moveTo>
                    <a:pt x="3466" y="0"/>
                  </a:moveTo>
                  <a:cubicBezTo>
                    <a:pt x="1575" y="0"/>
                    <a:pt x="32" y="1576"/>
                    <a:pt x="32" y="3403"/>
                  </a:cubicBezTo>
                  <a:cubicBezTo>
                    <a:pt x="32" y="4001"/>
                    <a:pt x="189" y="4569"/>
                    <a:pt x="473" y="5104"/>
                  </a:cubicBezTo>
                  <a:lnTo>
                    <a:pt x="32" y="6396"/>
                  </a:lnTo>
                  <a:cubicBezTo>
                    <a:pt x="0" y="6522"/>
                    <a:pt x="32" y="6679"/>
                    <a:pt x="126" y="6774"/>
                  </a:cubicBezTo>
                  <a:cubicBezTo>
                    <a:pt x="172" y="6820"/>
                    <a:pt x="269" y="6849"/>
                    <a:pt x="367" y="6849"/>
                  </a:cubicBezTo>
                  <a:cubicBezTo>
                    <a:pt x="403" y="6849"/>
                    <a:pt x="439" y="6845"/>
                    <a:pt x="473" y="6837"/>
                  </a:cubicBezTo>
                  <a:lnTo>
                    <a:pt x="1764" y="6396"/>
                  </a:lnTo>
                  <a:cubicBezTo>
                    <a:pt x="2300" y="6679"/>
                    <a:pt x="2867" y="6837"/>
                    <a:pt x="3466" y="6837"/>
                  </a:cubicBezTo>
                  <a:cubicBezTo>
                    <a:pt x="5356" y="6837"/>
                    <a:pt x="6868" y="5293"/>
                    <a:pt x="6868" y="3403"/>
                  </a:cubicBezTo>
                  <a:cubicBezTo>
                    <a:pt x="6868" y="1513"/>
                    <a:pt x="5356" y="0"/>
                    <a:pt x="346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" name="Google Shape;6267;p96">
              <a:extLst>
                <a:ext uri="{FF2B5EF4-FFF2-40B4-BE49-F238E27FC236}">
                  <a16:creationId xmlns:a16="http://schemas.microsoft.com/office/drawing/2014/main" id="{BD72A64D-050C-72D6-B658-2FECE574A108}"/>
                </a:ext>
              </a:extLst>
            </p:cNvPr>
            <p:cNvSpPr/>
            <p:nvPr/>
          </p:nvSpPr>
          <p:spPr>
            <a:xfrm>
              <a:off x="-34937975" y="3254050"/>
              <a:ext cx="33125" cy="67775"/>
            </a:xfrm>
            <a:custGeom>
              <a:avLst/>
              <a:gdLst/>
              <a:ahLst/>
              <a:cxnLst/>
              <a:rect l="l" t="t" r="r" b="b"/>
              <a:pathLst>
                <a:path w="1325" h="2711" extrusionOk="0">
                  <a:moveTo>
                    <a:pt x="663" y="1"/>
                  </a:moveTo>
                  <a:cubicBezTo>
                    <a:pt x="253" y="1"/>
                    <a:pt x="1" y="316"/>
                    <a:pt x="1" y="662"/>
                  </a:cubicBezTo>
                  <a:lnTo>
                    <a:pt x="1" y="2048"/>
                  </a:lnTo>
                  <a:cubicBezTo>
                    <a:pt x="1" y="2427"/>
                    <a:pt x="316" y="2710"/>
                    <a:pt x="663" y="2710"/>
                  </a:cubicBezTo>
                  <a:cubicBezTo>
                    <a:pt x="694" y="2710"/>
                    <a:pt x="789" y="2710"/>
                    <a:pt x="820" y="2679"/>
                  </a:cubicBezTo>
                  <a:lnTo>
                    <a:pt x="757" y="2584"/>
                  </a:lnTo>
                  <a:cubicBezTo>
                    <a:pt x="631" y="2490"/>
                    <a:pt x="631" y="2238"/>
                    <a:pt x="757" y="2111"/>
                  </a:cubicBezTo>
                  <a:cubicBezTo>
                    <a:pt x="804" y="2064"/>
                    <a:pt x="891" y="2041"/>
                    <a:pt x="978" y="2041"/>
                  </a:cubicBezTo>
                  <a:cubicBezTo>
                    <a:pt x="1064" y="2041"/>
                    <a:pt x="1151" y="2064"/>
                    <a:pt x="1198" y="2111"/>
                  </a:cubicBezTo>
                  <a:lnTo>
                    <a:pt x="1293" y="2206"/>
                  </a:lnTo>
                  <a:cubicBezTo>
                    <a:pt x="1293" y="2175"/>
                    <a:pt x="1324" y="2080"/>
                    <a:pt x="1324" y="2048"/>
                  </a:cubicBezTo>
                  <a:lnTo>
                    <a:pt x="1324" y="662"/>
                  </a:lnTo>
                  <a:cubicBezTo>
                    <a:pt x="1324" y="284"/>
                    <a:pt x="1041" y="1"/>
                    <a:pt x="66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" name="Google Shape;6268;p96">
              <a:extLst>
                <a:ext uri="{FF2B5EF4-FFF2-40B4-BE49-F238E27FC236}">
                  <a16:creationId xmlns:a16="http://schemas.microsoft.com/office/drawing/2014/main" id="{7566E82B-4B57-F035-ACA0-EA569142FEEF}"/>
                </a:ext>
              </a:extLst>
            </p:cNvPr>
            <p:cNvSpPr/>
            <p:nvPr/>
          </p:nvSpPr>
          <p:spPr>
            <a:xfrm>
              <a:off x="-35085250" y="3338325"/>
              <a:ext cx="69325" cy="69350"/>
            </a:xfrm>
            <a:custGeom>
              <a:avLst/>
              <a:gdLst/>
              <a:ahLst/>
              <a:cxnLst/>
              <a:rect l="l" t="t" r="r" b="b"/>
              <a:pathLst>
                <a:path w="2773" h="2774" extrusionOk="0">
                  <a:moveTo>
                    <a:pt x="1387" y="1"/>
                  </a:moveTo>
                  <a:cubicBezTo>
                    <a:pt x="631" y="1"/>
                    <a:pt x="1" y="631"/>
                    <a:pt x="1" y="1387"/>
                  </a:cubicBezTo>
                  <a:cubicBezTo>
                    <a:pt x="64" y="2143"/>
                    <a:pt x="631" y="2773"/>
                    <a:pt x="1387" y="2773"/>
                  </a:cubicBezTo>
                  <a:cubicBezTo>
                    <a:pt x="2143" y="2773"/>
                    <a:pt x="2773" y="2143"/>
                    <a:pt x="2773" y="1387"/>
                  </a:cubicBezTo>
                  <a:cubicBezTo>
                    <a:pt x="2773" y="631"/>
                    <a:pt x="2143" y="1"/>
                    <a:pt x="138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" name="Google Shape;6269;p96">
              <a:extLst>
                <a:ext uri="{FF2B5EF4-FFF2-40B4-BE49-F238E27FC236}">
                  <a16:creationId xmlns:a16="http://schemas.microsoft.com/office/drawing/2014/main" id="{7AB068B2-E0D4-7961-028E-F6FC03A27791}"/>
                </a:ext>
              </a:extLst>
            </p:cNvPr>
            <p:cNvSpPr/>
            <p:nvPr/>
          </p:nvSpPr>
          <p:spPr>
            <a:xfrm>
              <a:off x="-35118325" y="3424175"/>
              <a:ext cx="137075" cy="69350"/>
            </a:xfrm>
            <a:custGeom>
              <a:avLst/>
              <a:gdLst/>
              <a:ahLst/>
              <a:cxnLst/>
              <a:rect l="l" t="t" r="r" b="b"/>
              <a:pathLst>
                <a:path w="5483" h="2774" extrusionOk="0">
                  <a:moveTo>
                    <a:pt x="2741" y="1"/>
                  </a:moveTo>
                  <a:cubicBezTo>
                    <a:pt x="1387" y="1"/>
                    <a:pt x="221" y="1040"/>
                    <a:pt x="32" y="2364"/>
                  </a:cubicBezTo>
                  <a:cubicBezTo>
                    <a:pt x="0" y="2553"/>
                    <a:pt x="158" y="2773"/>
                    <a:pt x="347" y="2773"/>
                  </a:cubicBezTo>
                  <a:lnTo>
                    <a:pt x="5104" y="2773"/>
                  </a:lnTo>
                  <a:cubicBezTo>
                    <a:pt x="5325" y="2773"/>
                    <a:pt x="5482" y="2553"/>
                    <a:pt x="5482" y="2364"/>
                  </a:cubicBezTo>
                  <a:cubicBezTo>
                    <a:pt x="5262" y="1040"/>
                    <a:pt x="4127" y="1"/>
                    <a:pt x="274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3"/>
          <p:cNvSpPr txBox="1">
            <a:spLocks noGrp="1"/>
          </p:cNvSpPr>
          <p:nvPr>
            <p:ph type="title"/>
          </p:nvPr>
        </p:nvSpPr>
        <p:spPr>
          <a:xfrm>
            <a:off x="734236" y="1349100"/>
            <a:ext cx="7675528" cy="244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0"/>
              <a:buNone/>
            </a:pPr>
            <a:r>
              <a:rPr lang="en-GB" sz="6000"/>
              <a:t>Motivační příklad</a:t>
            </a:r>
            <a:endParaRPr/>
          </a:p>
        </p:txBody>
      </p:sp>
      <p:cxnSp>
        <p:nvCxnSpPr>
          <p:cNvPr id="133" name="Google Shape;133;p3"/>
          <p:cNvCxnSpPr/>
          <p:nvPr/>
        </p:nvCxnSpPr>
        <p:spPr>
          <a:xfrm>
            <a:off x="-19500" y="539500"/>
            <a:ext cx="9183000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4"/>
          <p:cNvSpPr txBox="1">
            <a:spLocks noGrp="1"/>
          </p:cNvSpPr>
          <p:nvPr>
            <p:ph type="title"/>
          </p:nvPr>
        </p:nvSpPr>
        <p:spPr>
          <a:xfrm>
            <a:off x="713225" y="149035"/>
            <a:ext cx="7717500" cy="61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-GB" dirty="0"/>
              <a:t>EXPORTOVÁNÍ GEOMETRIE</a:t>
            </a:r>
            <a:endParaRPr dirty="0"/>
          </a:p>
        </p:txBody>
      </p:sp>
      <p:sp>
        <p:nvSpPr>
          <p:cNvPr id="139" name="Google Shape;139;p4"/>
          <p:cNvSpPr txBox="1"/>
          <p:nvPr/>
        </p:nvSpPr>
        <p:spPr>
          <a:xfrm>
            <a:off x="235083" y="1004401"/>
            <a:ext cx="4111200" cy="3139321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abstract class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267F99"/>
                </a:solidFill>
                <a:latin typeface="Consolas"/>
                <a:ea typeface="Consolas"/>
                <a:cs typeface="Consolas"/>
                <a:sym typeface="Consolas"/>
              </a:rPr>
              <a:t>Shape</a:t>
            </a:r>
            <a:endParaRPr sz="1400" b="0" i="0" u="none" strike="noStrike" cap="none" dirty="0">
              <a:solidFill>
                <a:srgbClr val="267F99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{</a:t>
            </a:r>
            <a:endParaRPr sz="1400" b="0" i="0" u="none" strike="noStrike" cap="none" dirty="0">
              <a:solidFill>
                <a:srgbClr val="3B3B3B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    </a:t>
            </a:r>
            <a:r>
              <a:rPr lang="en-GB" sz="1100" b="0" i="0" u="none" strike="noStrike" cap="none" dirty="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void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795E26"/>
                </a:solidFill>
                <a:latin typeface="Consolas"/>
                <a:ea typeface="Consolas"/>
                <a:cs typeface="Consolas"/>
                <a:sym typeface="Consolas"/>
              </a:rPr>
              <a:t>Move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(</a:t>
            </a:r>
            <a:r>
              <a:rPr lang="en-GB" sz="1100" b="0" i="0" u="none" strike="noStrike" cap="none" dirty="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int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001080"/>
                </a:solidFill>
                <a:latin typeface="Consolas"/>
                <a:ea typeface="Consolas"/>
                <a:cs typeface="Consolas"/>
                <a:sym typeface="Consolas"/>
              </a:rPr>
              <a:t>x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, </a:t>
            </a:r>
            <a:r>
              <a:rPr lang="en-GB" sz="1100" b="0" i="0" u="none" strike="noStrike" cap="none" dirty="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int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001080"/>
                </a:solidFill>
                <a:latin typeface="Consolas"/>
                <a:ea typeface="Consolas"/>
                <a:cs typeface="Consolas"/>
                <a:sym typeface="Consolas"/>
              </a:rPr>
              <a:t>y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);</a:t>
            </a:r>
            <a:endParaRPr sz="1400" b="0" i="0" u="none" strike="noStrike" cap="none" dirty="0">
              <a:solidFill>
                <a:srgbClr val="3B3B3B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    </a:t>
            </a:r>
            <a:r>
              <a:rPr lang="en-GB" sz="1100" b="0" i="0" u="none" strike="noStrike" cap="none" dirty="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void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795E26"/>
                </a:solidFill>
                <a:latin typeface="Consolas"/>
                <a:ea typeface="Consolas"/>
                <a:cs typeface="Consolas"/>
                <a:sym typeface="Consolas"/>
              </a:rPr>
              <a:t>Draw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();</a:t>
            </a:r>
            <a:endParaRPr sz="1400" b="0" i="0" u="none" strike="noStrike" cap="none" dirty="0">
              <a:solidFill>
                <a:srgbClr val="3B3B3B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}</a:t>
            </a:r>
            <a:endParaRPr sz="1400" b="0" i="0" u="none" strike="noStrike" cap="none" dirty="0">
              <a:solidFill>
                <a:srgbClr val="3B3B3B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 dirty="0">
              <a:solidFill>
                <a:srgbClr val="4EC9B0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class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267F99"/>
                </a:solidFill>
                <a:latin typeface="Consolas"/>
                <a:ea typeface="Consolas"/>
                <a:cs typeface="Consolas"/>
                <a:sym typeface="Consolas"/>
              </a:rPr>
              <a:t>Dot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: </a:t>
            </a:r>
            <a:r>
              <a:rPr lang="en-GB" sz="1100" b="0" i="0" u="none" strike="noStrike" cap="none" dirty="0">
                <a:solidFill>
                  <a:srgbClr val="267F99"/>
                </a:solidFill>
                <a:latin typeface="Consolas"/>
                <a:ea typeface="Consolas"/>
                <a:cs typeface="Consolas"/>
                <a:sym typeface="Consolas"/>
              </a:rPr>
              <a:t>Shape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{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    </a:t>
            </a:r>
            <a:r>
              <a:rPr lang="en-GB" sz="1100" b="0" i="0" u="none" strike="noStrike" cap="none" dirty="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public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void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795E26"/>
                </a:solidFill>
                <a:latin typeface="Consolas"/>
                <a:ea typeface="Consolas"/>
                <a:cs typeface="Consolas"/>
                <a:sym typeface="Consolas"/>
              </a:rPr>
              <a:t>Move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(</a:t>
            </a:r>
            <a:r>
              <a:rPr lang="en-GB" sz="1100" b="0" i="0" u="none" strike="noStrike" cap="none" dirty="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int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001080"/>
                </a:solidFill>
                <a:latin typeface="Consolas"/>
                <a:ea typeface="Consolas"/>
                <a:cs typeface="Consolas"/>
                <a:sym typeface="Consolas"/>
              </a:rPr>
              <a:t>x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, </a:t>
            </a:r>
            <a:r>
              <a:rPr lang="en-GB" sz="1100" b="0" i="0" u="none" strike="noStrike" cap="none" dirty="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int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001080"/>
                </a:solidFill>
                <a:latin typeface="Consolas"/>
                <a:ea typeface="Consolas"/>
                <a:cs typeface="Consolas"/>
                <a:sym typeface="Consolas"/>
              </a:rPr>
              <a:t>y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)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    {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008000"/>
                </a:solidFill>
                <a:latin typeface="Consolas"/>
                <a:ea typeface="Consolas"/>
                <a:cs typeface="Consolas"/>
                <a:sym typeface="Consolas"/>
              </a:rPr>
              <a:t>        // Implementation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    }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    </a:t>
            </a:r>
            <a:r>
              <a:rPr lang="en-GB" sz="1100" b="0" i="0" u="none" strike="noStrike" cap="none" dirty="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public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void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795E26"/>
                </a:solidFill>
                <a:latin typeface="Consolas"/>
                <a:ea typeface="Consolas"/>
                <a:cs typeface="Consolas"/>
                <a:sym typeface="Consolas"/>
              </a:rPr>
              <a:t>Draw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()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    {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008000"/>
                </a:solidFill>
                <a:latin typeface="Consolas"/>
                <a:ea typeface="Consolas"/>
                <a:cs typeface="Consolas"/>
                <a:sym typeface="Consolas"/>
              </a:rPr>
              <a:t>        // Implementation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    }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}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 dirty="0">
              <a:solidFill>
                <a:srgbClr val="4EC9B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0" name="Google Shape;140;p4"/>
          <p:cNvSpPr txBox="1"/>
          <p:nvPr/>
        </p:nvSpPr>
        <p:spPr>
          <a:xfrm>
            <a:off x="4747711" y="764208"/>
            <a:ext cx="4111200" cy="3978012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class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267F99"/>
                </a:solidFill>
                <a:latin typeface="Consolas"/>
                <a:ea typeface="Consolas"/>
                <a:cs typeface="Consolas"/>
                <a:sym typeface="Consolas"/>
              </a:rPr>
              <a:t>Circle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: </a:t>
            </a:r>
            <a:r>
              <a:rPr lang="en-GB" sz="1100" b="0" i="0" u="none" strike="noStrike" cap="none" dirty="0">
                <a:solidFill>
                  <a:srgbClr val="267F99"/>
                </a:solidFill>
                <a:latin typeface="Consolas"/>
                <a:ea typeface="Consolas"/>
                <a:cs typeface="Consolas"/>
                <a:sym typeface="Consolas"/>
              </a:rPr>
              <a:t>Shape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{</a:t>
            </a:r>
            <a:endParaRPr sz="1100" b="0" i="0" u="none" strike="noStrike" cap="none" dirty="0">
              <a:solidFill>
                <a:srgbClr val="3B3B3B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    </a:t>
            </a:r>
            <a:r>
              <a:rPr lang="en-GB" sz="1100" b="0" i="0" u="none" strike="noStrike" cap="none" dirty="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public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void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795E26"/>
                </a:solidFill>
                <a:latin typeface="Consolas"/>
                <a:ea typeface="Consolas"/>
                <a:cs typeface="Consolas"/>
                <a:sym typeface="Consolas"/>
              </a:rPr>
              <a:t>Move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(</a:t>
            </a:r>
            <a:r>
              <a:rPr lang="en-GB" sz="1100" b="0" i="0" u="none" strike="noStrike" cap="none" dirty="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int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001080"/>
                </a:solidFill>
                <a:latin typeface="Consolas"/>
                <a:ea typeface="Consolas"/>
                <a:cs typeface="Consolas"/>
                <a:sym typeface="Consolas"/>
              </a:rPr>
              <a:t>x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, </a:t>
            </a:r>
            <a:r>
              <a:rPr lang="en-GB" sz="1100" b="0" i="0" u="none" strike="noStrike" cap="none" dirty="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int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001080"/>
                </a:solidFill>
                <a:latin typeface="Consolas"/>
                <a:ea typeface="Consolas"/>
                <a:cs typeface="Consolas"/>
                <a:sym typeface="Consolas"/>
              </a:rPr>
              <a:t>y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)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    {</a:t>
            </a:r>
            <a:endParaRPr sz="1100" b="0" i="0" u="none" strike="noStrike" cap="none" dirty="0">
              <a:solidFill>
                <a:srgbClr val="3B3B3B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008000"/>
                </a:solidFill>
                <a:latin typeface="Consolas"/>
                <a:ea typeface="Consolas"/>
                <a:cs typeface="Consolas"/>
                <a:sym typeface="Consolas"/>
              </a:rPr>
              <a:t>        // Implementation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    }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    </a:t>
            </a:r>
            <a:r>
              <a:rPr lang="en-GB" sz="1100" b="0" i="0" u="none" strike="noStrike" cap="none" dirty="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public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void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795E26"/>
                </a:solidFill>
                <a:latin typeface="Consolas"/>
                <a:ea typeface="Consolas"/>
                <a:cs typeface="Consolas"/>
                <a:sym typeface="Consolas"/>
              </a:rPr>
              <a:t>Draw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()</a:t>
            </a:r>
            <a:endParaRPr sz="1100" b="0" i="0" u="none" strike="noStrike" cap="none" dirty="0">
              <a:solidFill>
                <a:srgbClr val="3B3B3B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    {</a:t>
            </a:r>
            <a:endParaRPr sz="1100" b="0" i="0" u="none" strike="noStrike" cap="none" dirty="0">
              <a:solidFill>
                <a:srgbClr val="3B3B3B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008000"/>
                </a:solidFill>
                <a:latin typeface="Consolas"/>
                <a:ea typeface="Consolas"/>
                <a:cs typeface="Consolas"/>
                <a:sym typeface="Consolas"/>
              </a:rPr>
              <a:t>        // Implementation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    }</a:t>
            </a:r>
            <a:endParaRPr sz="1100" b="0" i="0" u="none" strike="noStrike" cap="none" dirty="0">
              <a:solidFill>
                <a:srgbClr val="3B3B3B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}</a:t>
            </a:r>
            <a:endParaRPr sz="1100" b="0" i="0" u="none" strike="noStrike" cap="none" dirty="0">
              <a:solidFill>
                <a:srgbClr val="3B3B3B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endParaRPr sz="1050" b="0" i="0" u="none" strike="noStrike" cap="none" dirty="0">
              <a:solidFill>
                <a:srgbClr val="000000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class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267F99"/>
                </a:solidFill>
                <a:latin typeface="Consolas"/>
                <a:ea typeface="Consolas"/>
                <a:cs typeface="Consolas"/>
                <a:sym typeface="Consolas"/>
              </a:rPr>
              <a:t>Rectangle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: </a:t>
            </a:r>
            <a:r>
              <a:rPr lang="en-GB" sz="1100" b="0" i="0" u="none" strike="noStrike" cap="none" dirty="0">
                <a:solidFill>
                  <a:srgbClr val="267F99"/>
                </a:solidFill>
                <a:latin typeface="Consolas"/>
                <a:ea typeface="Consolas"/>
                <a:cs typeface="Consolas"/>
                <a:sym typeface="Consolas"/>
              </a:rPr>
              <a:t>Shape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{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    </a:t>
            </a:r>
            <a:r>
              <a:rPr lang="en-GB" sz="1100" b="0" i="0" u="none" strike="noStrike" cap="none" dirty="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public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void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795E26"/>
                </a:solidFill>
                <a:latin typeface="Consolas"/>
                <a:ea typeface="Consolas"/>
                <a:cs typeface="Consolas"/>
                <a:sym typeface="Consolas"/>
              </a:rPr>
              <a:t>Move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(</a:t>
            </a:r>
            <a:r>
              <a:rPr lang="en-GB" sz="1100" b="0" i="0" u="none" strike="noStrike" cap="none" dirty="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int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001080"/>
                </a:solidFill>
                <a:latin typeface="Consolas"/>
                <a:ea typeface="Consolas"/>
                <a:cs typeface="Consolas"/>
                <a:sym typeface="Consolas"/>
              </a:rPr>
              <a:t>x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, </a:t>
            </a:r>
            <a:r>
              <a:rPr lang="en-GB" sz="1100" b="0" i="0" u="none" strike="noStrike" cap="none" dirty="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int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001080"/>
                </a:solidFill>
                <a:latin typeface="Consolas"/>
                <a:ea typeface="Consolas"/>
                <a:cs typeface="Consolas"/>
                <a:sym typeface="Consolas"/>
              </a:rPr>
              <a:t>y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)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    {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008000"/>
                </a:solidFill>
                <a:latin typeface="Consolas"/>
                <a:ea typeface="Consolas"/>
                <a:cs typeface="Consolas"/>
                <a:sym typeface="Consolas"/>
              </a:rPr>
              <a:t>        // Implementation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    }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    </a:t>
            </a:r>
            <a:r>
              <a:rPr lang="en-GB" sz="1100" b="0" i="0" u="none" strike="noStrike" cap="none" dirty="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public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void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795E26"/>
                </a:solidFill>
                <a:latin typeface="Consolas"/>
                <a:ea typeface="Consolas"/>
                <a:cs typeface="Consolas"/>
                <a:sym typeface="Consolas"/>
              </a:rPr>
              <a:t>Draw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()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    {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008000"/>
                </a:solidFill>
                <a:latin typeface="Consolas"/>
                <a:ea typeface="Consolas"/>
                <a:cs typeface="Consolas"/>
                <a:sym typeface="Consolas"/>
              </a:rPr>
              <a:t>        // Implementation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    }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}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3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3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3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3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3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3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3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39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39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39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9" grpId="0" animBg="1"/>
      <p:bldP spid="14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5"/>
          <p:cNvSpPr txBox="1">
            <a:spLocks noGrp="1"/>
          </p:cNvSpPr>
          <p:nvPr>
            <p:ph type="title"/>
          </p:nvPr>
        </p:nvSpPr>
        <p:spPr>
          <a:xfrm>
            <a:off x="713225" y="149035"/>
            <a:ext cx="7717500" cy="61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-GB"/>
              <a:t>PŘIDÁNÍ FUNKCE</a:t>
            </a:r>
            <a:endParaRPr/>
          </a:p>
        </p:txBody>
      </p:sp>
      <p:sp>
        <p:nvSpPr>
          <p:cNvPr id="146" name="Google Shape;146;p5"/>
          <p:cNvSpPr txBox="1"/>
          <p:nvPr/>
        </p:nvSpPr>
        <p:spPr>
          <a:xfrm>
            <a:off x="234805" y="766337"/>
            <a:ext cx="4111200" cy="3477875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abstract class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267F99"/>
                </a:solidFill>
                <a:latin typeface="Consolas"/>
                <a:ea typeface="Consolas"/>
                <a:cs typeface="Consolas"/>
                <a:sym typeface="Consolas"/>
              </a:rPr>
              <a:t>Shape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{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    </a:t>
            </a:r>
            <a:r>
              <a:rPr lang="en-GB" sz="1100" b="0" i="0" u="none" strike="noStrike" cap="none" dirty="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void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795E26"/>
                </a:solidFill>
                <a:latin typeface="Consolas"/>
                <a:ea typeface="Consolas"/>
                <a:cs typeface="Consolas"/>
                <a:sym typeface="Consolas"/>
              </a:rPr>
              <a:t>Move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(</a:t>
            </a:r>
            <a:r>
              <a:rPr lang="en-GB" sz="1100" b="0" i="0" u="none" strike="noStrike" cap="none" dirty="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int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001080"/>
                </a:solidFill>
                <a:latin typeface="Consolas"/>
                <a:ea typeface="Consolas"/>
                <a:cs typeface="Consolas"/>
                <a:sym typeface="Consolas"/>
              </a:rPr>
              <a:t>x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, </a:t>
            </a:r>
            <a:r>
              <a:rPr lang="en-GB" sz="1100" b="0" i="0" u="none" strike="noStrike" cap="none" dirty="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int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001080"/>
                </a:solidFill>
                <a:latin typeface="Consolas"/>
                <a:ea typeface="Consolas"/>
                <a:cs typeface="Consolas"/>
                <a:sym typeface="Consolas"/>
              </a:rPr>
              <a:t>y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);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    </a:t>
            </a:r>
            <a:r>
              <a:rPr lang="en-GB" sz="1100" b="0" i="0" u="none" strike="noStrike" cap="none" dirty="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void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795E26"/>
                </a:solidFill>
                <a:latin typeface="Consolas"/>
                <a:ea typeface="Consolas"/>
                <a:cs typeface="Consolas"/>
                <a:sym typeface="Consolas"/>
              </a:rPr>
              <a:t>Draw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();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    </a:t>
            </a:r>
            <a:r>
              <a:rPr lang="en-GB" sz="1100" b="0" i="0" u="none" strike="noStrike" cap="none" dirty="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void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795E26"/>
                </a:solidFill>
                <a:latin typeface="Consolas"/>
                <a:ea typeface="Consolas"/>
                <a:cs typeface="Consolas"/>
                <a:sym typeface="Consolas"/>
              </a:rPr>
              <a:t>Export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();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}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 dirty="0">
              <a:solidFill>
                <a:srgbClr val="267F99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class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267F99"/>
                </a:solidFill>
                <a:latin typeface="Consolas"/>
                <a:ea typeface="Consolas"/>
                <a:cs typeface="Consolas"/>
                <a:sym typeface="Consolas"/>
              </a:rPr>
              <a:t>Dot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: </a:t>
            </a:r>
            <a:r>
              <a:rPr lang="en-GB" sz="1100" b="0" i="0" u="none" strike="noStrike" cap="none" dirty="0">
                <a:solidFill>
                  <a:srgbClr val="267F99"/>
                </a:solidFill>
                <a:latin typeface="Consolas"/>
                <a:ea typeface="Consolas"/>
                <a:cs typeface="Consolas"/>
                <a:sym typeface="Consolas"/>
              </a:rPr>
              <a:t>Shape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{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    </a:t>
            </a:r>
            <a:r>
              <a:rPr lang="en-GB" sz="1100" b="0" i="0" u="none" strike="noStrike" cap="none" dirty="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public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void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795E26"/>
                </a:solidFill>
                <a:latin typeface="Consolas"/>
                <a:ea typeface="Consolas"/>
                <a:cs typeface="Consolas"/>
                <a:sym typeface="Consolas"/>
              </a:rPr>
              <a:t>Move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(</a:t>
            </a:r>
            <a:r>
              <a:rPr lang="en-GB" sz="1100" b="0" i="0" u="none" strike="noStrike" cap="none" dirty="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int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001080"/>
                </a:solidFill>
                <a:latin typeface="Consolas"/>
                <a:ea typeface="Consolas"/>
                <a:cs typeface="Consolas"/>
                <a:sym typeface="Consolas"/>
              </a:rPr>
              <a:t>x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, </a:t>
            </a:r>
            <a:r>
              <a:rPr lang="en-GB" sz="1100" b="0" i="0" u="none" strike="noStrike" cap="none" dirty="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int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001080"/>
                </a:solidFill>
                <a:latin typeface="Consolas"/>
                <a:ea typeface="Consolas"/>
                <a:cs typeface="Consolas"/>
                <a:sym typeface="Consolas"/>
              </a:rPr>
              <a:t>y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) {...}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    </a:t>
            </a:r>
            <a:r>
              <a:rPr lang="en-GB" sz="1100" b="0" i="0" u="none" strike="noStrike" cap="none" dirty="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public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void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795E26"/>
                </a:solidFill>
                <a:latin typeface="Consolas"/>
                <a:ea typeface="Consolas"/>
                <a:cs typeface="Consolas"/>
                <a:sym typeface="Consolas"/>
              </a:rPr>
              <a:t>Draw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() {...}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    </a:t>
            </a:r>
            <a:r>
              <a:rPr lang="en-GB" sz="1100" b="0" i="0" u="none" strike="noStrike" cap="none" dirty="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public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void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795E26"/>
                </a:solidFill>
                <a:latin typeface="Consolas"/>
                <a:ea typeface="Consolas"/>
                <a:cs typeface="Consolas"/>
                <a:sym typeface="Consolas"/>
              </a:rPr>
              <a:t>Export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() {...}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}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 dirty="0">
              <a:solidFill>
                <a:srgbClr val="3B3B3B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class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 </a:t>
            </a:r>
            <a:r>
              <a:rPr lang="en-GB" sz="1100" b="0" i="0" u="none" strike="noStrike" cap="none" dirty="0">
                <a:solidFill>
                  <a:srgbClr val="267F99"/>
                </a:solidFill>
                <a:latin typeface="Consolas"/>
                <a:ea typeface="Consolas"/>
                <a:cs typeface="Consolas"/>
                <a:sym typeface="Consolas"/>
              </a:rPr>
              <a:t>Circle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 : </a:t>
            </a:r>
            <a:r>
              <a:rPr lang="en-GB" sz="1100" b="0" i="0" u="none" strike="noStrike" cap="none" dirty="0">
                <a:solidFill>
                  <a:srgbClr val="267F99"/>
                </a:solidFill>
                <a:latin typeface="Consolas"/>
                <a:ea typeface="Consolas"/>
                <a:cs typeface="Consolas"/>
                <a:sym typeface="Consolas"/>
              </a:rPr>
              <a:t>Shape</a:t>
            </a:r>
            <a:endParaRPr sz="1100" b="0" i="0" u="none" strike="noStrike" cap="none" dirty="0">
              <a:solidFill>
                <a:srgbClr val="000000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{</a:t>
            </a:r>
            <a:endParaRPr sz="1100" b="0" i="0" u="none" strike="noStrike" cap="none" dirty="0">
              <a:solidFill>
                <a:srgbClr val="000000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    </a:t>
            </a:r>
            <a:r>
              <a:rPr lang="en-GB" sz="1100" b="0" i="0" u="none" strike="noStrike" cap="none" dirty="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public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 </a:t>
            </a:r>
            <a:r>
              <a:rPr lang="en-GB" sz="1100" b="0" i="0" u="none" strike="noStrike" cap="none" dirty="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void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 </a:t>
            </a:r>
            <a:r>
              <a:rPr lang="en-GB" sz="1100" b="0" i="0" u="none" strike="noStrike" cap="none" dirty="0">
                <a:solidFill>
                  <a:srgbClr val="795E26"/>
                </a:solidFill>
                <a:latin typeface="Consolas"/>
                <a:ea typeface="Consolas"/>
                <a:cs typeface="Consolas"/>
                <a:sym typeface="Consolas"/>
              </a:rPr>
              <a:t>Move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(</a:t>
            </a:r>
            <a:r>
              <a:rPr lang="en-GB" sz="1100" b="0" i="0" u="none" strike="noStrike" cap="none" dirty="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int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 </a:t>
            </a:r>
            <a:r>
              <a:rPr lang="en-GB" sz="1100" b="0" i="0" u="none" strike="noStrike" cap="none" dirty="0">
                <a:solidFill>
                  <a:srgbClr val="001080"/>
                </a:solidFill>
                <a:latin typeface="Consolas"/>
                <a:ea typeface="Consolas"/>
                <a:cs typeface="Consolas"/>
                <a:sym typeface="Consolas"/>
              </a:rPr>
              <a:t>x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, </a:t>
            </a:r>
            <a:r>
              <a:rPr lang="en-GB" sz="1100" b="0" i="0" u="none" strike="noStrike" cap="none" dirty="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int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 </a:t>
            </a:r>
            <a:r>
              <a:rPr lang="en-GB" sz="1100" b="0" i="0" u="none" strike="noStrike" cap="none" dirty="0">
                <a:solidFill>
                  <a:srgbClr val="001080"/>
                </a:solidFill>
                <a:latin typeface="Consolas"/>
                <a:ea typeface="Consolas"/>
                <a:cs typeface="Consolas"/>
                <a:sym typeface="Consolas"/>
              </a:rPr>
              <a:t>y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) {...}</a:t>
            </a:r>
            <a:endParaRPr sz="1100" b="0" i="0" u="none" strike="noStrike" cap="none" dirty="0">
              <a:solidFill>
                <a:srgbClr val="000000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    </a:t>
            </a:r>
            <a:r>
              <a:rPr lang="en-GB" sz="1100" b="0" i="0" u="none" strike="noStrike" cap="none" dirty="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public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 </a:t>
            </a:r>
            <a:r>
              <a:rPr lang="en-GB" sz="1100" b="0" i="0" u="none" strike="noStrike" cap="none" dirty="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void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 </a:t>
            </a:r>
            <a:r>
              <a:rPr lang="en-GB" sz="1100" b="0" i="0" u="none" strike="noStrike" cap="none" dirty="0">
                <a:solidFill>
                  <a:srgbClr val="795E26"/>
                </a:solidFill>
                <a:latin typeface="Consolas"/>
                <a:ea typeface="Consolas"/>
                <a:cs typeface="Consolas"/>
                <a:sym typeface="Consolas"/>
              </a:rPr>
              <a:t>Draw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() {...}</a:t>
            </a:r>
            <a:endParaRPr sz="1100" b="0" i="0" u="none" strike="noStrike" cap="none" dirty="0">
              <a:solidFill>
                <a:srgbClr val="000000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    </a:t>
            </a:r>
            <a:r>
              <a:rPr lang="en-GB" sz="1100" b="0" i="0" u="none" strike="noStrike" cap="none" dirty="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public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 </a:t>
            </a:r>
            <a:r>
              <a:rPr lang="en-GB" sz="1100" b="0" i="0" u="none" strike="noStrike" cap="none" dirty="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void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 </a:t>
            </a:r>
            <a:r>
              <a:rPr lang="en-GB" sz="1100" b="0" i="0" u="none" strike="noStrike" cap="none" dirty="0">
                <a:solidFill>
                  <a:srgbClr val="795E26"/>
                </a:solidFill>
                <a:latin typeface="Consolas"/>
                <a:ea typeface="Consolas"/>
                <a:cs typeface="Consolas"/>
                <a:sym typeface="Consolas"/>
              </a:rPr>
              <a:t>Export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() {...}</a:t>
            </a:r>
            <a:endParaRPr sz="1100" b="0" i="0" u="none" strike="noStrike" cap="none" dirty="0">
              <a:solidFill>
                <a:srgbClr val="000000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}</a:t>
            </a:r>
            <a:endParaRPr sz="1100" b="0" i="0" u="none" strike="noStrike" cap="none" dirty="0">
              <a:solidFill>
                <a:srgbClr val="000000"/>
              </a:solidFill>
              <a:latin typeface="Consolas"/>
              <a:ea typeface="Consolas"/>
              <a:cs typeface="Consolas"/>
              <a:sym typeface="Consolas"/>
            </a:endParaRPr>
          </a:p>
        </p:txBody>
      </p:sp>
      <p:sp>
        <p:nvSpPr>
          <p:cNvPr id="147" name="Google Shape;147;p5"/>
          <p:cNvSpPr txBox="1"/>
          <p:nvPr/>
        </p:nvSpPr>
        <p:spPr>
          <a:xfrm>
            <a:off x="4682583" y="760775"/>
            <a:ext cx="4111200" cy="1107996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class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267F99"/>
                </a:solidFill>
                <a:latin typeface="Consolas"/>
                <a:ea typeface="Consolas"/>
                <a:cs typeface="Consolas"/>
                <a:sym typeface="Consolas"/>
              </a:rPr>
              <a:t>Rectangle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: </a:t>
            </a:r>
            <a:r>
              <a:rPr lang="en-GB" sz="1100" b="0" i="0" u="none" strike="noStrike" cap="none" dirty="0">
                <a:solidFill>
                  <a:srgbClr val="267F99"/>
                </a:solidFill>
                <a:latin typeface="Consolas"/>
                <a:ea typeface="Consolas"/>
                <a:cs typeface="Consolas"/>
                <a:sym typeface="Consolas"/>
              </a:rPr>
              <a:t>Shape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{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    </a:t>
            </a:r>
            <a:r>
              <a:rPr lang="en-GB" sz="1100" b="0" i="0" u="none" strike="noStrike" cap="none" dirty="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public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void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795E26"/>
                </a:solidFill>
                <a:latin typeface="Consolas"/>
                <a:ea typeface="Consolas"/>
                <a:cs typeface="Consolas"/>
                <a:sym typeface="Consolas"/>
              </a:rPr>
              <a:t>Move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(</a:t>
            </a:r>
            <a:r>
              <a:rPr lang="en-GB" sz="1100" b="0" i="0" u="none" strike="noStrike" cap="none" dirty="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int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001080"/>
                </a:solidFill>
                <a:latin typeface="Consolas"/>
                <a:ea typeface="Consolas"/>
                <a:cs typeface="Consolas"/>
                <a:sym typeface="Consolas"/>
              </a:rPr>
              <a:t>x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, </a:t>
            </a:r>
            <a:r>
              <a:rPr lang="en-GB" sz="1100" b="0" i="0" u="none" strike="noStrike" cap="none" dirty="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int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001080"/>
                </a:solidFill>
                <a:latin typeface="Consolas"/>
                <a:ea typeface="Consolas"/>
                <a:cs typeface="Consolas"/>
                <a:sym typeface="Consolas"/>
              </a:rPr>
              <a:t>y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) {...}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    </a:t>
            </a:r>
            <a:r>
              <a:rPr lang="en-GB" sz="1100" b="0" i="0" u="none" strike="noStrike" cap="none" dirty="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public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void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795E26"/>
                </a:solidFill>
                <a:latin typeface="Consolas"/>
                <a:ea typeface="Consolas"/>
                <a:cs typeface="Consolas"/>
                <a:sym typeface="Consolas"/>
              </a:rPr>
              <a:t>Draw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() {...}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    </a:t>
            </a:r>
            <a:r>
              <a:rPr lang="en-GB" sz="1100" b="0" i="0" u="none" strike="noStrike" cap="none" dirty="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public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void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795E26"/>
                </a:solidFill>
                <a:latin typeface="Consolas"/>
                <a:ea typeface="Consolas"/>
                <a:cs typeface="Consolas"/>
                <a:sym typeface="Consolas"/>
              </a:rPr>
              <a:t>Export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() {...}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}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8" name="Google Shape;148;p5"/>
          <p:cNvSpPr txBox="1"/>
          <p:nvPr/>
        </p:nvSpPr>
        <p:spPr>
          <a:xfrm>
            <a:off x="4571975" y="2942176"/>
            <a:ext cx="4107656" cy="9848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285750" lvl="0" indent="-285750">
              <a:spcAft>
                <a:spcPts val="600"/>
              </a:spcAft>
              <a:buSzPts val="1600"/>
              <a:buFont typeface="Arial"/>
              <a:buChar char="•"/>
            </a:pPr>
            <a:r>
              <a:rPr lang="en-GB" sz="1600" b="0" i="0" u="none" strike="noStrike" cap="none" dirty="0" err="1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Dává</a:t>
            </a:r>
            <a:r>
              <a:rPr lang="en-GB" sz="1600" b="0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600" b="0" i="0" u="none" strike="noStrike" cap="none" dirty="0" err="1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smysl</a:t>
            </a:r>
            <a:r>
              <a:rPr lang="en-GB" sz="1600" b="0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600" b="0" i="0" u="none" strike="noStrike" cap="none" dirty="0" err="1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mít</a:t>
            </a:r>
            <a:r>
              <a:rPr lang="en-GB" sz="1600" b="0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600" b="0" i="0" u="none" strike="noStrike" cap="none" dirty="0" err="1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funkcionalitu</a:t>
            </a:r>
            <a:r>
              <a:rPr lang="en-GB" sz="1600" b="0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cs-CZ" sz="1600" b="0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pro exportování </a:t>
            </a:r>
            <a:r>
              <a:rPr lang="en-GB" sz="1600" b="0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v </a:t>
            </a:r>
            <a:r>
              <a:rPr lang="en-GB" sz="1600" dirty="0" err="1">
                <a:latin typeface="Roboto Condensed"/>
                <a:ea typeface="Roboto Condensed"/>
                <a:cs typeface="Roboto Condensed"/>
                <a:sym typeface="Roboto Condensed"/>
              </a:rPr>
              <a:t>třídě</a:t>
            </a:r>
            <a:r>
              <a:rPr lang="en-GB" sz="1600" dirty="0"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600" b="0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Shape?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00000"/>
              </a:buClr>
              <a:buSzPts val="1600"/>
              <a:buFont typeface="Arial"/>
              <a:buChar char="•"/>
            </a:pPr>
            <a:r>
              <a:rPr lang="en-GB" sz="1600" b="0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Co </a:t>
            </a:r>
            <a:r>
              <a:rPr lang="en-GB" sz="1600" b="0" i="0" u="none" strike="noStrike" cap="none" dirty="0" err="1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když</a:t>
            </a:r>
            <a:r>
              <a:rPr lang="en-GB" sz="1600" b="0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600" b="0" i="0" u="none" strike="noStrike" cap="none" dirty="0" err="1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chceme</a:t>
            </a:r>
            <a:r>
              <a:rPr lang="en-GB" sz="1600" b="0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600" b="0" i="0" u="none" strike="noStrike" cap="none" dirty="0" err="1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přidat</a:t>
            </a:r>
            <a:r>
              <a:rPr lang="en-GB" sz="1600" b="0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600" b="0" i="0" u="none" strike="noStrike" cap="none" dirty="0" err="1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další</a:t>
            </a:r>
            <a:r>
              <a:rPr lang="en-GB" sz="1600" b="0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600" b="0" i="0" u="none" strike="noStrike" cap="none" dirty="0" err="1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funkcionalitu</a:t>
            </a:r>
            <a:r>
              <a:rPr lang="en-GB" sz="1600" b="0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?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9" name="Google Shape;149;p5"/>
          <p:cNvSpPr txBox="1"/>
          <p:nvPr/>
        </p:nvSpPr>
        <p:spPr>
          <a:xfrm>
            <a:off x="4682558" y="2480511"/>
            <a:ext cx="3629025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-GB" sz="2400" b="0" i="0" u="none" strike="noStrike" cap="none" dirty="0">
                <a:solidFill>
                  <a:srgbClr val="000000"/>
                </a:solidFill>
                <a:latin typeface="Space Mono"/>
                <a:ea typeface="Space Mono"/>
                <a:cs typeface="Space Mono"/>
                <a:sym typeface="Space Mono"/>
              </a:rPr>
              <a:t>PROBLÉMY</a:t>
            </a:r>
            <a:endParaRPr sz="2400" b="0" i="0" u="none" strike="noStrike" cap="none" dirty="0">
              <a:solidFill>
                <a:srgbClr val="000000"/>
              </a:solidFill>
              <a:latin typeface="Space Mono"/>
              <a:ea typeface="Space Mono"/>
              <a:cs typeface="Space Mono"/>
              <a:sym typeface="Space Mono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4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46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6"/>
          <p:cNvSpPr txBox="1">
            <a:spLocks noGrp="1"/>
          </p:cNvSpPr>
          <p:nvPr>
            <p:ph type="title"/>
          </p:nvPr>
        </p:nvSpPr>
        <p:spPr>
          <a:xfrm>
            <a:off x="713225" y="149035"/>
            <a:ext cx="7717500" cy="61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-GB"/>
              <a:t>PŘIDÁME TŘÍDU</a:t>
            </a:r>
            <a:endParaRPr/>
          </a:p>
        </p:txBody>
      </p:sp>
      <p:sp>
        <p:nvSpPr>
          <p:cNvPr id="155" name="Google Shape;155;p6"/>
          <p:cNvSpPr txBox="1"/>
          <p:nvPr/>
        </p:nvSpPr>
        <p:spPr>
          <a:xfrm>
            <a:off x="339183" y="760775"/>
            <a:ext cx="4232643" cy="2292895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class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267F99"/>
                </a:solidFill>
                <a:latin typeface="Consolas"/>
                <a:ea typeface="Consolas"/>
                <a:cs typeface="Consolas"/>
                <a:sym typeface="Consolas"/>
              </a:rPr>
              <a:t>Exporter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{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    </a:t>
            </a:r>
            <a:r>
              <a:rPr lang="en-GB" sz="1100" b="0" i="0" u="none" strike="noStrike" cap="none" dirty="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public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void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795E26"/>
                </a:solidFill>
                <a:latin typeface="Consolas"/>
                <a:ea typeface="Consolas"/>
                <a:cs typeface="Consolas"/>
                <a:sym typeface="Consolas"/>
              </a:rPr>
              <a:t>Export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(</a:t>
            </a:r>
            <a:r>
              <a:rPr lang="en-GB" sz="1100" b="0" i="0" u="none" strike="noStrike" cap="none" dirty="0">
                <a:solidFill>
                  <a:srgbClr val="267F99"/>
                </a:solidFill>
                <a:latin typeface="Consolas"/>
                <a:ea typeface="Consolas"/>
                <a:cs typeface="Consolas"/>
                <a:sym typeface="Consolas"/>
              </a:rPr>
              <a:t>Dot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001080"/>
                </a:solidFill>
                <a:latin typeface="Consolas"/>
                <a:ea typeface="Consolas"/>
                <a:cs typeface="Consolas"/>
                <a:sym typeface="Consolas"/>
              </a:rPr>
              <a:t>dot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)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>
              <a:buSzPts val="1100"/>
            </a:pPr>
            <a:r>
              <a:rPr lang="en-GB" sz="1100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        =&gt; </a:t>
            </a:r>
            <a:r>
              <a:rPr lang="en-GB" sz="1100" b="0" i="0" u="none" strike="noStrike" cap="none" dirty="0" err="1">
                <a:solidFill>
                  <a:srgbClr val="001080"/>
                </a:solidFill>
                <a:latin typeface="Consolas"/>
                <a:ea typeface="Consolas"/>
                <a:cs typeface="Consolas"/>
                <a:sym typeface="Consolas"/>
              </a:rPr>
              <a:t>Console</a:t>
            </a:r>
            <a:r>
              <a:rPr lang="en-GB" sz="1100" b="0" i="0" u="none" strike="noStrike" cap="none" dirty="0" err="1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.</a:t>
            </a:r>
            <a:r>
              <a:rPr lang="en-GB" sz="1100" b="0" i="0" u="none" strike="noStrike" cap="none" dirty="0" err="1">
                <a:solidFill>
                  <a:srgbClr val="001080"/>
                </a:solidFill>
                <a:latin typeface="Consolas"/>
                <a:ea typeface="Consolas"/>
                <a:cs typeface="Consolas"/>
                <a:sym typeface="Consolas"/>
              </a:rPr>
              <a:t>WriteLine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(</a:t>
            </a:r>
            <a:r>
              <a:rPr lang="en-GB" sz="1100" b="0" i="0" u="none" strike="noStrike" cap="none" dirty="0">
                <a:solidFill>
                  <a:srgbClr val="A31515"/>
                </a:solidFill>
                <a:latin typeface="Consolas"/>
                <a:ea typeface="Consolas"/>
                <a:cs typeface="Consolas"/>
                <a:sym typeface="Consolas"/>
              </a:rPr>
              <a:t>"DOT"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);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    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    </a:t>
            </a:r>
            <a:r>
              <a:rPr lang="en-GB" sz="1100" b="0" i="0" u="none" strike="noStrike" cap="none" dirty="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public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void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795E26"/>
                </a:solidFill>
                <a:latin typeface="Consolas"/>
                <a:ea typeface="Consolas"/>
                <a:cs typeface="Consolas"/>
                <a:sym typeface="Consolas"/>
              </a:rPr>
              <a:t>Export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(</a:t>
            </a:r>
            <a:r>
              <a:rPr lang="en-GB" sz="1100" b="0" i="0" u="none" strike="noStrike" cap="none" dirty="0">
                <a:solidFill>
                  <a:srgbClr val="267F99"/>
                </a:solidFill>
                <a:latin typeface="Consolas"/>
                <a:ea typeface="Consolas"/>
                <a:cs typeface="Consolas"/>
                <a:sym typeface="Consolas"/>
              </a:rPr>
              <a:t>Circle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001080"/>
                </a:solidFill>
                <a:latin typeface="Consolas"/>
                <a:ea typeface="Consolas"/>
                <a:cs typeface="Consolas"/>
                <a:sym typeface="Consolas"/>
              </a:rPr>
              <a:t>circle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)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>
              <a:buSzPts val="1100"/>
            </a:pPr>
            <a:r>
              <a:rPr lang="en-GB" sz="1100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        =&gt; </a:t>
            </a:r>
            <a:r>
              <a:rPr lang="en-GB" sz="1100" b="0" i="0" u="none" strike="noStrike" cap="none" dirty="0" err="1">
                <a:solidFill>
                  <a:srgbClr val="001080"/>
                </a:solidFill>
                <a:latin typeface="Consolas"/>
                <a:ea typeface="Consolas"/>
                <a:cs typeface="Consolas"/>
                <a:sym typeface="Consolas"/>
              </a:rPr>
              <a:t>Console</a:t>
            </a:r>
            <a:r>
              <a:rPr lang="en-GB" sz="1100" b="0" i="0" u="none" strike="noStrike" cap="none" dirty="0" err="1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.</a:t>
            </a:r>
            <a:r>
              <a:rPr lang="en-GB" sz="1100" b="0" i="0" u="none" strike="noStrike" cap="none" dirty="0" err="1">
                <a:solidFill>
                  <a:srgbClr val="001080"/>
                </a:solidFill>
                <a:latin typeface="Consolas"/>
                <a:ea typeface="Consolas"/>
                <a:cs typeface="Consolas"/>
                <a:sym typeface="Consolas"/>
              </a:rPr>
              <a:t>WriteLine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(</a:t>
            </a:r>
            <a:r>
              <a:rPr lang="en-GB" sz="1100" b="0" i="0" u="none" strike="noStrike" cap="none" dirty="0">
                <a:solidFill>
                  <a:srgbClr val="A31515"/>
                </a:solidFill>
                <a:latin typeface="Consolas"/>
                <a:ea typeface="Consolas"/>
                <a:cs typeface="Consolas"/>
                <a:sym typeface="Consolas"/>
              </a:rPr>
              <a:t>"CIRCLE"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);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    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    </a:t>
            </a:r>
            <a:r>
              <a:rPr lang="en-GB" sz="1100" b="0" i="0" u="none" strike="noStrike" cap="none" dirty="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public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void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795E26"/>
                </a:solidFill>
                <a:latin typeface="Consolas"/>
                <a:ea typeface="Consolas"/>
                <a:cs typeface="Consolas"/>
                <a:sym typeface="Consolas"/>
              </a:rPr>
              <a:t>Export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(</a:t>
            </a:r>
            <a:r>
              <a:rPr lang="en-GB" sz="1100" b="0" i="0" u="none" strike="noStrike" cap="none" dirty="0">
                <a:solidFill>
                  <a:srgbClr val="267F99"/>
                </a:solidFill>
                <a:latin typeface="Consolas"/>
                <a:ea typeface="Consolas"/>
                <a:cs typeface="Consolas"/>
                <a:sym typeface="Consolas"/>
              </a:rPr>
              <a:t>Rectangle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001080"/>
                </a:solidFill>
                <a:latin typeface="Consolas"/>
                <a:ea typeface="Consolas"/>
                <a:cs typeface="Consolas"/>
                <a:sym typeface="Consolas"/>
              </a:rPr>
              <a:t>rectangle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)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>
              <a:buSzPts val="1100"/>
            </a:pPr>
            <a:r>
              <a:rPr lang="en-GB" sz="1100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        =&gt; </a:t>
            </a:r>
            <a:r>
              <a:rPr lang="en-GB" sz="1100" b="0" i="0" u="none" strike="noStrike" cap="none" dirty="0" err="1">
                <a:solidFill>
                  <a:srgbClr val="001080"/>
                </a:solidFill>
                <a:latin typeface="Consolas"/>
                <a:ea typeface="Consolas"/>
                <a:cs typeface="Consolas"/>
                <a:sym typeface="Consolas"/>
              </a:rPr>
              <a:t>Console</a:t>
            </a:r>
            <a:r>
              <a:rPr lang="en-GB" sz="1100" b="0" i="0" u="none" strike="noStrike" cap="none" dirty="0" err="1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.</a:t>
            </a:r>
            <a:r>
              <a:rPr lang="en-GB" sz="1100" b="0" i="0" u="none" strike="noStrike" cap="none" dirty="0" err="1">
                <a:solidFill>
                  <a:srgbClr val="001080"/>
                </a:solidFill>
                <a:latin typeface="Consolas"/>
                <a:ea typeface="Consolas"/>
                <a:cs typeface="Consolas"/>
                <a:sym typeface="Consolas"/>
              </a:rPr>
              <a:t>WriteLine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(</a:t>
            </a:r>
            <a:r>
              <a:rPr lang="en-GB" sz="1100" b="0" i="0" u="none" strike="noStrike" cap="none" dirty="0">
                <a:solidFill>
                  <a:srgbClr val="A31515"/>
                </a:solidFill>
                <a:latin typeface="Consolas"/>
                <a:ea typeface="Consolas"/>
                <a:cs typeface="Consolas"/>
                <a:sym typeface="Consolas"/>
              </a:rPr>
              <a:t>"RECTANGLE"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);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    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    </a:t>
            </a:r>
            <a:r>
              <a:rPr lang="en-GB" sz="1100" b="0" i="0" u="none" strike="noStrike" cap="none" dirty="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public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void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795E26"/>
                </a:solidFill>
                <a:latin typeface="Consolas"/>
                <a:ea typeface="Consolas"/>
                <a:cs typeface="Consolas"/>
                <a:sym typeface="Consolas"/>
              </a:rPr>
              <a:t>Export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(</a:t>
            </a:r>
            <a:r>
              <a:rPr lang="en-GB" sz="1100" b="0" i="0" u="none" strike="noStrike" cap="none" dirty="0">
                <a:solidFill>
                  <a:srgbClr val="267F99"/>
                </a:solidFill>
                <a:latin typeface="Consolas"/>
                <a:ea typeface="Consolas"/>
                <a:cs typeface="Consolas"/>
                <a:sym typeface="Consolas"/>
              </a:rPr>
              <a:t>Shape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001080"/>
                </a:solidFill>
                <a:latin typeface="Consolas"/>
                <a:ea typeface="Consolas"/>
                <a:cs typeface="Consolas"/>
                <a:sym typeface="Consolas"/>
              </a:rPr>
              <a:t>shape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)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>
              <a:buSzPts val="1100"/>
            </a:pPr>
            <a:r>
              <a:rPr lang="en-GB" sz="1100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        =&gt; </a:t>
            </a:r>
            <a:r>
              <a:rPr lang="en-GB" sz="1100" b="0" i="0" strike="noStrike" cap="none" dirty="0" err="1">
                <a:solidFill>
                  <a:srgbClr val="001080"/>
                </a:solidFill>
                <a:latin typeface="Consolas"/>
                <a:ea typeface="Consolas"/>
                <a:cs typeface="Consolas"/>
                <a:sym typeface="Consolas"/>
              </a:rPr>
              <a:t>Console</a:t>
            </a:r>
            <a:r>
              <a:rPr lang="en-GB" sz="1100" b="0" i="0" u="none" strike="noStrike" cap="none" dirty="0" err="1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.</a:t>
            </a:r>
            <a:r>
              <a:rPr lang="en-GB" sz="1100" b="0" i="0" u="none" strike="noStrike" cap="none" dirty="0" err="1">
                <a:solidFill>
                  <a:srgbClr val="001080"/>
                </a:solidFill>
                <a:latin typeface="Consolas"/>
                <a:ea typeface="Consolas"/>
                <a:cs typeface="Consolas"/>
                <a:sym typeface="Consolas"/>
              </a:rPr>
              <a:t>WriteLine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(</a:t>
            </a:r>
            <a:r>
              <a:rPr lang="en-GB" sz="1100" b="0" i="0" u="none" strike="noStrike" cap="none" dirty="0">
                <a:solidFill>
                  <a:srgbClr val="A31515"/>
                </a:solidFill>
                <a:latin typeface="Consolas"/>
                <a:ea typeface="Consolas"/>
                <a:cs typeface="Consolas"/>
                <a:sym typeface="Consolas"/>
              </a:rPr>
              <a:t>"UNKNOWN SHAPE"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);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}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6" name="Google Shape;156;p6"/>
          <p:cNvSpPr txBox="1"/>
          <p:nvPr/>
        </p:nvSpPr>
        <p:spPr>
          <a:xfrm>
            <a:off x="339183" y="3347861"/>
            <a:ext cx="4232643" cy="600164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267F99"/>
                </a:solidFill>
                <a:latin typeface="Consolas"/>
                <a:ea typeface="Consolas"/>
                <a:cs typeface="Consolas"/>
                <a:sym typeface="Consolas"/>
              </a:rPr>
              <a:t>Shape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001080"/>
                </a:solidFill>
                <a:latin typeface="Consolas"/>
                <a:ea typeface="Consolas"/>
                <a:cs typeface="Consolas"/>
                <a:sym typeface="Consolas"/>
              </a:rPr>
              <a:t>rectangle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=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new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267F99"/>
                </a:solidFill>
                <a:latin typeface="Consolas"/>
                <a:ea typeface="Consolas"/>
                <a:cs typeface="Consolas"/>
                <a:sym typeface="Consolas"/>
              </a:rPr>
              <a:t>Rectangle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();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267F99"/>
                </a:solidFill>
                <a:latin typeface="Consolas"/>
                <a:ea typeface="Consolas"/>
                <a:cs typeface="Consolas"/>
                <a:sym typeface="Consolas"/>
              </a:rPr>
              <a:t>Exporter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 err="1">
                <a:solidFill>
                  <a:srgbClr val="001080"/>
                </a:solidFill>
                <a:latin typeface="Consolas"/>
                <a:ea typeface="Consolas"/>
                <a:cs typeface="Consolas"/>
                <a:sym typeface="Consolas"/>
              </a:rPr>
              <a:t>exporter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=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new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267F99"/>
                </a:solidFill>
                <a:latin typeface="Consolas"/>
                <a:ea typeface="Consolas"/>
                <a:cs typeface="Consolas"/>
                <a:sym typeface="Consolas"/>
              </a:rPr>
              <a:t>Exporter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();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 err="1">
                <a:solidFill>
                  <a:srgbClr val="001080"/>
                </a:solidFill>
                <a:latin typeface="Consolas"/>
                <a:ea typeface="Consolas"/>
                <a:cs typeface="Consolas"/>
                <a:sym typeface="Consolas"/>
              </a:rPr>
              <a:t>exporter</a:t>
            </a:r>
            <a:r>
              <a:rPr lang="en-GB" sz="1100" b="0" i="0" u="none" strike="noStrike" cap="none" dirty="0" err="1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.</a:t>
            </a:r>
            <a:r>
              <a:rPr lang="en-GB" sz="1100" b="0" i="0" u="none" strike="noStrike" cap="none" dirty="0" err="1">
                <a:solidFill>
                  <a:srgbClr val="795E26"/>
                </a:solidFill>
                <a:latin typeface="Consolas"/>
                <a:ea typeface="Consolas"/>
                <a:cs typeface="Consolas"/>
                <a:sym typeface="Consolas"/>
              </a:rPr>
              <a:t>Export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(</a:t>
            </a:r>
            <a:r>
              <a:rPr lang="en-GB" sz="1100" b="0" i="0" u="none" strike="noStrike" cap="none" dirty="0">
                <a:solidFill>
                  <a:srgbClr val="001080"/>
                </a:solidFill>
                <a:latin typeface="Consolas"/>
                <a:ea typeface="Consolas"/>
                <a:cs typeface="Consolas"/>
                <a:sym typeface="Consolas"/>
              </a:rPr>
              <a:t>rectangle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); </a:t>
            </a:r>
            <a:r>
              <a:rPr lang="en-GB" sz="1100" b="0" i="0" u="none" strike="noStrike" cap="none" dirty="0">
                <a:solidFill>
                  <a:srgbClr val="008000"/>
                </a:solidFill>
                <a:latin typeface="Consolas"/>
                <a:ea typeface="Consolas"/>
                <a:cs typeface="Consolas"/>
                <a:sym typeface="Consolas"/>
              </a:rPr>
              <a:t>// Output: UNKNOWN SHAPE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7" name="Google Shape;157;p6"/>
          <p:cNvSpPr/>
          <p:nvPr/>
        </p:nvSpPr>
        <p:spPr>
          <a:xfrm>
            <a:off x="1655368" y="3093910"/>
            <a:ext cx="1335881" cy="1143000"/>
          </a:xfrm>
          <a:prstGeom prst="mathMultiply">
            <a:avLst>
              <a:gd name="adj1" fmla="val 23520"/>
            </a:avLst>
          </a:prstGeom>
          <a:solidFill>
            <a:srgbClr val="FF0000"/>
          </a:solidFill>
          <a:ln w="25400" cap="flat" cmpd="sng">
            <a:solidFill>
              <a:srgbClr val="6B6B6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8" name="Google Shape;158;p6"/>
          <p:cNvSpPr txBox="1"/>
          <p:nvPr/>
        </p:nvSpPr>
        <p:spPr>
          <a:xfrm>
            <a:off x="4696872" y="760775"/>
            <a:ext cx="4107896" cy="3187250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    </a:t>
            </a:r>
            <a:r>
              <a:rPr lang="en-GB" sz="1100" b="0" i="0" u="none" strike="noStrike" cap="none" dirty="0">
                <a:solidFill>
                  <a:srgbClr val="267F99"/>
                </a:solidFill>
                <a:latin typeface="Consolas"/>
                <a:ea typeface="Consolas"/>
                <a:cs typeface="Consolas"/>
                <a:sym typeface="Consolas"/>
              </a:rPr>
              <a:t>Shape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[] </a:t>
            </a:r>
            <a:r>
              <a:rPr lang="en-GB" sz="1100" b="0" i="0" u="none" strike="noStrike" cap="none" dirty="0">
                <a:solidFill>
                  <a:srgbClr val="001080"/>
                </a:solidFill>
                <a:latin typeface="Consolas"/>
                <a:ea typeface="Consolas"/>
                <a:cs typeface="Consolas"/>
                <a:sym typeface="Consolas"/>
              </a:rPr>
              <a:t>shapes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=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new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267F99"/>
                </a:solidFill>
                <a:latin typeface="Consolas"/>
                <a:ea typeface="Consolas"/>
                <a:cs typeface="Consolas"/>
                <a:sym typeface="Consolas"/>
              </a:rPr>
              <a:t>Shape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[] {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        </a:t>
            </a:r>
            <a:r>
              <a:rPr lang="en-GB" sz="1100" b="0" i="0" u="none" strike="noStrike" cap="none" dirty="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new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267F99"/>
                </a:solidFill>
                <a:latin typeface="Consolas"/>
                <a:ea typeface="Consolas"/>
                <a:cs typeface="Consolas"/>
                <a:sym typeface="Consolas"/>
              </a:rPr>
              <a:t>Dot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(),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        </a:t>
            </a:r>
            <a:r>
              <a:rPr lang="en-GB" sz="1100" b="0" i="0" u="none" strike="noStrike" cap="none" dirty="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new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267F99"/>
                </a:solidFill>
                <a:latin typeface="Consolas"/>
                <a:ea typeface="Consolas"/>
                <a:cs typeface="Consolas"/>
                <a:sym typeface="Consolas"/>
              </a:rPr>
              <a:t>Circle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(),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        </a:t>
            </a:r>
            <a:r>
              <a:rPr lang="en-GB" sz="1100" b="0" i="0" u="none" strike="noStrike" cap="none" dirty="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new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267F99"/>
                </a:solidFill>
                <a:latin typeface="Consolas"/>
                <a:ea typeface="Consolas"/>
                <a:cs typeface="Consolas"/>
                <a:sym typeface="Consolas"/>
              </a:rPr>
              <a:t>Rectangle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()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    };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    </a:t>
            </a:r>
            <a:r>
              <a:rPr lang="en-GB" sz="1100" b="0" i="0" u="none" strike="noStrike" cap="none" dirty="0">
                <a:solidFill>
                  <a:srgbClr val="267F99"/>
                </a:solidFill>
                <a:latin typeface="Consolas"/>
                <a:ea typeface="Consolas"/>
                <a:cs typeface="Consolas"/>
                <a:sym typeface="Consolas"/>
              </a:rPr>
              <a:t>Exporter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 err="1">
                <a:solidFill>
                  <a:srgbClr val="001080"/>
                </a:solidFill>
                <a:latin typeface="Consolas"/>
                <a:ea typeface="Consolas"/>
                <a:cs typeface="Consolas"/>
                <a:sym typeface="Consolas"/>
              </a:rPr>
              <a:t>exporter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=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new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267F99"/>
                </a:solidFill>
                <a:latin typeface="Consolas"/>
                <a:ea typeface="Consolas"/>
                <a:cs typeface="Consolas"/>
                <a:sym typeface="Consolas"/>
              </a:rPr>
              <a:t>Exporter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();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    </a:t>
            </a:r>
            <a:r>
              <a:rPr lang="en-GB" sz="1100" b="0" i="0" u="none" strike="noStrike" cap="none" dirty="0">
                <a:solidFill>
                  <a:srgbClr val="AF00DB"/>
                </a:solidFill>
                <a:latin typeface="Consolas"/>
                <a:ea typeface="Consolas"/>
                <a:cs typeface="Consolas"/>
                <a:sym typeface="Consolas"/>
              </a:rPr>
              <a:t>foreach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(</a:t>
            </a:r>
            <a:r>
              <a:rPr lang="en-GB" sz="1100" b="0" i="0" u="none" strike="noStrike" cap="none" dirty="0">
                <a:solidFill>
                  <a:srgbClr val="267F99"/>
                </a:solidFill>
                <a:latin typeface="Consolas"/>
                <a:ea typeface="Consolas"/>
                <a:cs typeface="Consolas"/>
                <a:sym typeface="Consolas"/>
              </a:rPr>
              <a:t>Shape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 err="1">
                <a:solidFill>
                  <a:srgbClr val="001080"/>
                </a:solidFill>
                <a:latin typeface="Consolas"/>
                <a:ea typeface="Consolas"/>
                <a:cs typeface="Consolas"/>
                <a:sym typeface="Consolas"/>
              </a:rPr>
              <a:t>shape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AF00DB"/>
                </a:solidFill>
                <a:latin typeface="Consolas"/>
                <a:ea typeface="Consolas"/>
                <a:cs typeface="Consolas"/>
                <a:sym typeface="Consolas"/>
              </a:rPr>
              <a:t>in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001080"/>
                </a:solidFill>
                <a:latin typeface="Consolas"/>
                <a:ea typeface="Consolas"/>
                <a:cs typeface="Consolas"/>
                <a:sym typeface="Consolas"/>
              </a:rPr>
              <a:t>shapes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) {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        </a:t>
            </a:r>
            <a:r>
              <a:rPr lang="en-GB" sz="1100" b="0" i="0" u="none" strike="noStrike" cap="none" dirty="0">
                <a:solidFill>
                  <a:srgbClr val="AF00DB"/>
                </a:solidFill>
                <a:latin typeface="Consolas"/>
                <a:ea typeface="Consolas"/>
                <a:cs typeface="Consolas"/>
                <a:sym typeface="Consolas"/>
              </a:rPr>
              <a:t>if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(</a:t>
            </a:r>
            <a:r>
              <a:rPr lang="en-GB" sz="1100" b="0" i="0" u="none" strike="noStrike" cap="none" dirty="0">
                <a:solidFill>
                  <a:srgbClr val="001080"/>
                </a:solidFill>
                <a:latin typeface="Consolas"/>
                <a:ea typeface="Consolas"/>
                <a:cs typeface="Consolas"/>
                <a:sym typeface="Consolas"/>
              </a:rPr>
              <a:t>shape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is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267F99"/>
                </a:solidFill>
                <a:latin typeface="Consolas"/>
                <a:ea typeface="Consolas"/>
                <a:cs typeface="Consolas"/>
                <a:sym typeface="Consolas"/>
              </a:rPr>
              <a:t>Dot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) {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            </a:t>
            </a:r>
            <a:r>
              <a:rPr lang="en-GB" sz="1100" b="0" i="0" u="none" strike="noStrike" cap="none" dirty="0" err="1">
                <a:solidFill>
                  <a:srgbClr val="001080"/>
                </a:solidFill>
                <a:latin typeface="Consolas"/>
                <a:ea typeface="Consolas"/>
                <a:cs typeface="Consolas"/>
                <a:sym typeface="Consolas"/>
              </a:rPr>
              <a:t>exporter</a:t>
            </a:r>
            <a:r>
              <a:rPr lang="en-GB" sz="1100" b="0" i="0" u="none" strike="noStrike" cap="none" dirty="0" err="1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.</a:t>
            </a:r>
            <a:r>
              <a:rPr lang="en-GB" sz="1100" b="0" i="0" u="none" strike="noStrike" cap="none" dirty="0" err="1">
                <a:solidFill>
                  <a:srgbClr val="795E26"/>
                </a:solidFill>
                <a:latin typeface="Consolas"/>
                <a:ea typeface="Consolas"/>
                <a:cs typeface="Consolas"/>
                <a:sym typeface="Consolas"/>
              </a:rPr>
              <a:t>Export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((</a:t>
            </a:r>
            <a:r>
              <a:rPr lang="en-GB" sz="1100" b="0" i="0" u="none" strike="noStrike" cap="none" dirty="0">
                <a:solidFill>
                  <a:srgbClr val="267F99"/>
                </a:solidFill>
                <a:latin typeface="Consolas"/>
                <a:ea typeface="Consolas"/>
                <a:cs typeface="Consolas"/>
                <a:sym typeface="Consolas"/>
              </a:rPr>
              <a:t>Dot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)</a:t>
            </a:r>
            <a:r>
              <a:rPr lang="en-GB" sz="1100" b="0" i="0" u="none" strike="noStrike" cap="none" dirty="0">
                <a:solidFill>
                  <a:srgbClr val="001080"/>
                </a:solidFill>
                <a:latin typeface="Consolas"/>
                <a:ea typeface="Consolas"/>
                <a:cs typeface="Consolas"/>
                <a:sym typeface="Consolas"/>
              </a:rPr>
              <a:t>shape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);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        }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        </a:t>
            </a:r>
            <a:r>
              <a:rPr lang="en-GB" sz="1100" b="0" i="0" u="none" strike="noStrike" cap="none" dirty="0">
                <a:solidFill>
                  <a:srgbClr val="AF00DB"/>
                </a:solidFill>
                <a:latin typeface="Consolas"/>
                <a:ea typeface="Consolas"/>
                <a:cs typeface="Consolas"/>
                <a:sym typeface="Consolas"/>
              </a:rPr>
              <a:t>else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AF00DB"/>
                </a:solidFill>
                <a:latin typeface="Consolas"/>
                <a:ea typeface="Consolas"/>
                <a:cs typeface="Consolas"/>
                <a:sym typeface="Consolas"/>
              </a:rPr>
              <a:t>if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(...) {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            ...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        }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        </a:t>
            </a:r>
            <a:r>
              <a:rPr lang="en-GB" sz="1100" b="0" i="0" u="none" strike="noStrike" cap="none" dirty="0">
                <a:solidFill>
                  <a:srgbClr val="AF00DB"/>
                </a:solidFill>
                <a:latin typeface="Consolas"/>
                <a:ea typeface="Consolas"/>
                <a:cs typeface="Consolas"/>
                <a:sym typeface="Consolas"/>
              </a:rPr>
              <a:t>else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{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            </a:t>
            </a:r>
            <a:r>
              <a:rPr lang="en-GB" sz="1100" b="0" i="0" u="none" strike="noStrike" cap="none" dirty="0" err="1">
                <a:solidFill>
                  <a:srgbClr val="001080"/>
                </a:solidFill>
                <a:latin typeface="Consolas"/>
                <a:ea typeface="Consolas"/>
                <a:cs typeface="Consolas"/>
                <a:sym typeface="Consolas"/>
              </a:rPr>
              <a:t>exporter</a:t>
            </a:r>
            <a:r>
              <a:rPr lang="en-GB" sz="1100" b="0" i="0" u="none" strike="noStrike" cap="none" dirty="0" err="1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.</a:t>
            </a:r>
            <a:r>
              <a:rPr lang="en-GB" sz="1100" b="0" i="0" u="none" strike="noStrike" cap="none" dirty="0" err="1">
                <a:solidFill>
                  <a:srgbClr val="795E26"/>
                </a:solidFill>
                <a:latin typeface="Consolas"/>
                <a:ea typeface="Consolas"/>
                <a:cs typeface="Consolas"/>
                <a:sym typeface="Consolas"/>
              </a:rPr>
              <a:t>Export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(</a:t>
            </a:r>
            <a:r>
              <a:rPr lang="en-GB" sz="1100" b="0" i="0" u="none" strike="noStrike" cap="none" dirty="0">
                <a:solidFill>
                  <a:srgbClr val="001080"/>
                </a:solidFill>
                <a:latin typeface="Consolas"/>
                <a:ea typeface="Consolas"/>
                <a:cs typeface="Consolas"/>
                <a:sym typeface="Consolas"/>
              </a:rPr>
              <a:t>shape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);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        }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    }</a:t>
            </a:r>
            <a:endParaRPr lang="cs-CZ" sz="1100" b="0" i="0" u="none" strike="noStrike" cap="none" dirty="0">
              <a:solidFill>
                <a:srgbClr val="3B3B3B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9" name="Google Shape;159;p6"/>
          <p:cNvSpPr txBox="1"/>
          <p:nvPr/>
        </p:nvSpPr>
        <p:spPr>
          <a:xfrm>
            <a:off x="3124947" y="4242217"/>
            <a:ext cx="4293393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1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Co </a:t>
            </a:r>
            <a:r>
              <a:rPr lang="en-GB" sz="1800" b="1" i="0" u="none" strike="noStrike" cap="none" dirty="0" err="1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když</a:t>
            </a:r>
            <a:r>
              <a:rPr lang="en-GB" sz="1800" b="1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800" b="1" i="0" u="none" strike="noStrike" cap="none" dirty="0" err="1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přidáme</a:t>
            </a:r>
            <a:r>
              <a:rPr lang="en-GB" sz="1800" b="1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800" b="1" i="0" u="none" strike="noStrike" cap="none" dirty="0" err="1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novou</a:t>
            </a:r>
            <a:r>
              <a:rPr lang="en-GB" sz="1800" b="1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800" b="1" i="0" u="none" strike="noStrike" cap="none" dirty="0" err="1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třídu</a:t>
            </a:r>
            <a:r>
              <a:rPr lang="en-GB" sz="1800" b="1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?</a:t>
            </a:r>
            <a:endParaRPr sz="1800" b="1" i="0" u="none" strike="noStrike" cap="none" dirty="0">
              <a:solidFill>
                <a:srgbClr val="000000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3">
          <a:extLst>
            <a:ext uri="{FF2B5EF4-FFF2-40B4-BE49-F238E27FC236}">
              <a16:creationId xmlns:a16="http://schemas.microsoft.com/office/drawing/2014/main" id="{ACB778F5-2397-47A8-3DDB-7B7CF4623A3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6">
            <a:extLst>
              <a:ext uri="{FF2B5EF4-FFF2-40B4-BE49-F238E27FC236}">
                <a16:creationId xmlns:a16="http://schemas.microsoft.com/office/drawing/2014/main" id="{01DD6293-0448-F056-5F3C-35B28034329E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13225" y="149035"/>
            <a:ext cx="7717500" cy="61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cs-CZ" dirty="0"/>
              <a:t>Řešení</a:t>
            </a:r>
            <a:endParaRPr dirty="0"/>
          </a:p>
        </p:txBody>
      </p:sp>
      <p:sp>
        <p:nvSpPr>
          <p:cNvPr id="158" name="Google Shape;158;p6">
            <a:extLst>
              <a:ext uri="{FF2B5EF4-FFF2-40B4-BE49-F238E27FC236}">
                <a16:creationId xmlns:a16="http://schemas.microsoft.com/office/drawing/2014/main" id="{B7775AE9-F27C-B00A-11B5-73539A0C6102}"/>
              </a:ext>
            </a:extLst>
          </p:cNvPr>
          <p:cNvSpPr txBox="1"/>
          <p:nvPr/>
        </p:nvSpPr>
        <p:spPr>
          <a:xfrm>
            <a:off x="4696872" y="760775"/>
            <a:ext cx="4107896" cy="3187250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    </a:t>
            </a:r>
            <a:r>
              <a:rPr lang="en-GB" sz="1100" b="0" i="0" u="none" strike="noStrike" cap="none" dirty="0">
                <a:solidFill>
                  <a:srgbClr val="267F99"/>
                </a:solidFill>
                <a:latin typeface="Consolas"/>
                <a:ea typeface="Consolas"/>
                <a:cs typeface="Consolas"/>
                <a:sym typeface="Consolas"/>
              </a:rPr>
              <a:t>Shape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[] </a:t>
            </a:r>
            <a:r>
              <a:rPr lang="en-GB" sz="1100" b="0" i="0" u="none" strike="noStrike" cap="none" dirty="0">
                <a:solidFill>
                  <a:srgbClr val="001080"/>
                </a:solidFill>
                <a:latin typeface="Consolas"/>
                <a:ea typeface="Consolas"/>
                <a:cs typeface="Consolas"/>
                <a:sym typeface="Consolas"/>
              </a:rPr>
              <a:t>shapes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=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new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267F99"/>
                </a:solidFill>
                <a:latin typeface="Consolas"/>
                <a:ea typeface="Consolas"/>
                <a:cs typeface="Consolas"/>
                <a:sym typeface="Consolas"/>
              </a:rPr>
              <a:t>Shape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[] {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        </a:t>
            </a:r>
            <a:r>
              <a:rPr lang="en-GB" sz="1100" b="0" i="0" u="none" strike="noStrike" cap="none" dirty="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new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267F99"/>
                </a:solidFill>
                <a:latin typeface="Consolas"/>
                <a:ea typeface="Consolas"/>
                <a:cs typeface="Consolas"/>
                <a:sym typeface="Consolas"/>
              </a:rPr>
              <a:t>Dot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(),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        </a:t>
            </a:r>
            <a:r>
              <a:rPr lang="en-GB" sz="1100" b="0" i="0" u="none" strike="noStrike" cap="none" dirty="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new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267F99"/>
                </a:solidFill>
                <a:latin typeface="Consolas"/>
                <a:ea typeface="Consolas"/>
                <a:cs typeface="Consolas"/>
                <a:sym typeface="Consolas"/>
              </a:rPr>
              <a:t>Circle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(),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        </a:t>
            </a:r>
            <a:r>
              <a:rPr lang="en-GB" sz="1100" b="0" i="0" u="none" strike="noStrike" cap="none" dirty="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new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267F99"/>
                </a:solidFill>
                <a:latin typeface="Consolas"/>
                <a:ea typeface="Consolas"/>
                <a:cs typeface="Consolas"/>
                <a:sym typeface="Consolas"/>
              </a:rPr>
              <a:t>Rectangle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()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    };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    </a:t>
            </a:r>
            <a:r>
              <a:rPr lang="en-GB" sz="1100" b="0" i="0" u="none" strike="noStrike" cap="none" dirty="0">
                <a:solidFill>
                  <a:srgbClr val="267F99"/>
                </a:solidFill>
                <a:latin typeface="Consolas"/>
                <a:ea typeface="Consolas"/>
                <a:cs typeface="Consolas"/>
                <a:sym typeface="Consolas"/>
              </a:rPr>
              <a:t>Exporter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 err="1">
                <a:solidFill>
                  <a:srgbClr val="001080"/>
                </a:solidFill>
                <a:latin typeface="Consolas"/>
                <a:ea typeface="Consolas"/>
                <a:cs typeface="Consolas"/>
                <a:sym typeface="Consolas"/>
              </a:rPr>
              <a:t>exporter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=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new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267F99"/>
                </a:solidFill>
                <a:latin typeface="Consolas"/>
                <a:ea typeface="Consolas"/>
                <a:cs typeface="Consolas"/>
                <a:sym typeface="Consolas"/>
              </a:rPr>
              <a:t>Exporter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();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    </a:t>
            </a:r>
            <a:r>
              <a:rPr lang="en-GB" sz="1100" b="0" i="0" u="none" strike="noStrike" cap="none" dirty="0">
                <a:solidFill>
                  <a:srgbClr val="AF00DB"/>
                </a:solidFill>
                <a:latin typeface="Consolas"/>
                <a:ea typeface="Consolas"/>
                <a:cs typeface="Consolas"/>
                <a:sym typeface="Consolas"/>
              </a:rPr>
              <a:t>foreach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(</a:t>
            </a:r>
            <a:r>
              <a:rPr lang="en-GB" sz="1100" b="0" i="0" u="none" strike="noStrike" cap="none" dirty="0">
                <a:solidFill>
                  <a:srgbClr val="267F99"/>
                </a:solidFill>
                <a:latin typeface="Consolas"/>
                <a:ea typeface="Consolas"/>
                <a:cs typeface="Consolas"/>
                <a:sym typeface="Consolas"/>
              </a:rPr>
              <a:t>Shape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 err="1">
                <a:solidFill>
                  <a:srgbClr val="001080"/>
                </a:solidFill>
                <a:latin typeface="Consolas"/>
                <a:ea typeface="Consolas"/>
                <a:cs typeface="Consolas"/>
                <a:sym typeface="Consolas"/>
              </a:rPr>
              <a:t>shape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AF00DB"/>
                </a:solidFill>
                <a:latin typeface="Consolas"/>
                <a:ea typeface="Consolas"/>
                <a:cs typeface="Consolas"/>
                <a:sym typeface="Consolas"/>
              </a:rPr>
              <a:t>in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001080"/>
                </a:solidFill>
                <a:latin typeface="Consolas"/>
                <a:ea typeface="Consolas"/>
                <a:cs typeface="Consolas"/>
                <a:sym typeface="Consolas"/>
              </a:rPr>
              <a:t>shapes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) {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        </a:t>
            </a:r>
            <a:r>
              <a:rPr lang="en-GB" sz="1100" b="0" i="0" u="none" strike="noStrike" cap="none" dirty="0">
                <a:solidFill>
                  <a:srgbClr val="AF00DB"/>
                </a:solidFill>
                <a:latin typeface="Consolas"/>
                <a:ea typeface="Consolas"/>
                <a:cs typeface="Consolas"/>
                <a:sym typeface="Consolas"/>
              </a:rPr>
              <a:t>if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(</a:t>
            </a:r>
            <a:r>
              <a:rPr lang="en-GB" sz="1100" b="0" i="0" u="none" strike="noStrike" cap="none" dirty="0">
                <a:solidFill>
                  <a:srgbClr val="001080"/>
                </a:solidFill>
                <a:latin typeface="Consolas"/>
                <a:ea typeface="Consolas"/>
                <a:cs typeface="Consolas"/>
                <a:sym typeface="Consolas"/>
              </a:rPr>
              <a:t>shape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is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267F99"/>
                </a:solidFill>
                <a:latin typeface="Consolas"/>
                <a:ea typeface="Consolas"/>
                <a:cs typeface="Consolas"/>
                <a:sym typeface="Consolas"/>
              </a:rPr>
              <a:t>Dot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) {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            </a:t>
            </a:r>
            <a:r>
              <a:rPr lang="en-GB" sz="1100" b="0" i="0" u="none" strike="noStrike" cap="none" dirty="0" err="1">
                <a:solidFill>
                  <a:srgbClr val="001080"/>
                </a:solidFill>
                <a:latin typeface="Consolas"/>
                <a:ea typeface="Consolas"/>
                <a:cs typeface="Consolas"/>
                <a:sym typeface="Consolas"/>
              </a:rPr>
              <a:t>exporter</a:t>
            </a:r>
            <a:r>
              <a:rPr lang="en-GB" sz="1100" b="0" i="0" u="none" strike="noStrike" cap="none" dirty="0" err="1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.</a:t>
            </a:r>
            <a:r>
              <a:rPr lang="en-GB" sz="1100" b="0" i="0" u="none" strike="noStrike" cap="none" dirty="0" err="1">
                <a:solidFill>
                  <a:srgbClr val="795E26"/>
                </a:solidFill>
                <a:latin typeface="Consolas"/>
                <a:ea typeface="Consolas"/>
                <a:cs typeface="Consolas"/>
                <a:sym typeface="Consolas"/>
              </a:rPr>
              <a:t>Export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((</a:t>
            </a:r>
            <a:r>
              <a:rPr lang="en-GB" sz="1100" b="0" i="0" u="none" strike="noStrike" cap="none" dirty="0">
                <a:solidFill>
                  <a:srgbClr val="267F99"/>
                </a:solidFill>
                <a:latin typeface="Consolas"/>
                <a:ea typeface="Consolas"/>
                <a:cs typeface="Consolas"/>
                <a:sym typeface="Consolas"/>
              </a:rPr>
              <a:t>Dot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)</a:t>
            </a:r>
            <a:r>
              <a:rPr lang="en-GB" sz="1100" b="0" i="0" u="none" strike="noStrike" cap="none" dirty="0">
                <a:solidFill>
                  <a:srgbClr val="001080"/>
                </a:solidFill>
                <a:latin typeface="Consolas"/>
                <a:ea typeface="Consolas"/>
                <a:cs typeface="Consolas"/>
                <a:sym typeface="Consolas"/>
              </a:rPr>
              <a:t>shape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);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        }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        </a:t>
            </a:r>
            <a:r>
              <a:rPr lang="en-GB" sz="1100" b="0" i="0" u="none" strike="noStrike" cap="none" dirty="0">
                <a:solidFill>
                  <a:srgbClr val="AF00DB"/>
                </a:solidFill>
                <a:latin typeface="Consolas"/>
                <a:ea typeface="Consolas"/>
                <a:cs typeface="Consolas"/>
                <a:sym typeface="Consolas"/>
              </a:rPr>
              <a:t>else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AF00DB"/>
                </a:solidFill>
                <a:latin typeface="Consolas"/>
                <a:ea typeface="Consolas"/>
                <a:cs typeface="Consolas"/>
                <a:sym typeface="Consolas"/>
              </a:rPr>
              <a:t>if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(...) {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            ...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        }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        </a:t>
            </a:r>
            <a:r>
              <a:rPr lang="en-GB" sz="1100" b="0" i="0" u="none" strike="noStrike" cap="none" dirty="0">
                <a:solidFill>
                  <a:srgbClr val="AF00DB"/>
                </a:solidFill>
                <a:latin typeface="Consolas"/>
                <a:ea typeface="Consolas"/>
                <a:cs typeface="Consolas"/>
                <a:sym typeface="Consolas"/>
              </a:rPr>
              <a:t>else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{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            </a:t>
            </a:r>
            <a:r>
              <a:rPr lang="en-GB" sz="1100" b="0" i="0" u="none" strike="noStrike" cap="none" dirty="0" err="1">
                <a:solidFill>
                  <a:srgbClr val="001080"/>
                </a:solidFill>
                <a:latin typeface="Consolas"/>
                <a:ea typeface="Consolas"/>
                <a:cs typeface="Consolas"/>
                <a:sym typeface="Consolas"/>
              </a:rPr>
              <a:t>exporter</a:t>
            </a:r>
            <a:r>
              <a:rPr lang="en-GB" sz="1100" b="0" i="0" u="none" strike="noStrike" cap="none" dirty="0" err="1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.</a:t>
            </a:r>
            <a:r>
              <a:rPr lang="en-GB" sz="1100" b="0" i="0" u="none" strike="noStrike" cap="none" dirty="0" err="1">
                <a:solidFill>
                  <a:srgbClr val="795E26"/>
                </a:solidFill>
                <a:latin typeface="Consolas"/>
                <a:ea typeface="Consolas"/>
                <a:cs typeface="Consolas"/>
                <a:sym typeface="Consolas"/>
              </a:rPr>
              <a:t>Export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(</a:t>
            </a:r>
            <a:r>
              <a:rPr lang="en-GB" sz="1100" b="0" i="0" u="none" strike="noStrike" cap="none" dirty="0">
                <a:solidFill>
                  <a:srgbClr val="001080"/>
                </a:solidFill>
                <a:latin typeface="Consolas"/>
                <a:ea typeface="Consolas"/>
                <a:cs typeface="Consolas"/>
                <a:sym typeface="Consolas"/>
              </a:rPr>
              <a:t>shape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);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        }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    }</a:t>
            </a:r>
            <a:endParaRPr lang="cs-CZ" sz="1100" b="0" i="0" u="none" strike="noStrike" cap="none" dirty="0">
              <a:solidFill>
                <a:srgbClr val="3B3B3B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" name="Google Shape;262;p14">
            <a:extLst>
              <a:ext uri="{FF2B5EF4-FFF2-40B4-BE49-F238E27FC236}">
                <a16:creationId xmlns:a16="http://schemas.microsoft.com/office/drawing/2014/main" id="{4D1C0199-E14D-04E2-612C-BBAA48379646}"/>
              </a:ext>
            </a:extLst>
          </p:cNvPr>
          <p:cNvSpPr txBox="1"/>
          <p:nvPr/>
        </p:nvSpPr>
        <p:spPr>
          <a:xfrm>
            <a:off x="337063" y="760775"/>
            <a:ext cx="4234763" cy="2169784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267F99"/>
                </a:solidFill>
                <a:latin typeface="Consolas"/>
                <a:ea typeface="Consolas"/>
                <a:cs typeface="Consolas"/>
                <a:sym typeface="Consolas"/>
              </a:rPr>
              <a:t>Shape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[] </a:t>
            </a:r>
            <a:r>
              <a:rPr lang="en-GB" sz="1100" b="0" i="0" u="none" strike="noStrike" cap="none" dirty="0">
                <a:solidFill>
                  <a:srgbClr val="001080"/>
                </a:solidFill>
                <a:latin typeface="Consolas"/>
                <a:ea typeface="Consolas"/>
                <a:cs typeface="Consolas"/>
                <a:sym typeface="Consolas"/>
              </a:rPr>
              <a:t>shapes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=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new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267F99"/>
                </a:solidFill>
                <a:latin typeface="Consolas"/>
                <a:ea typeface="Consolas"/>
                <a:cs typeface="Consolas"/>
                <a:sym typeface="Consolas"/>
              </a:rPr>
              <a:t>Shape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[] {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    new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267F99"/>
                </a:solidFill>
                <a:latin typeface="Consolas"/>
                <a:ea typeface="Consolas"/>
                <a:cs typeface="Consolas"/>
                <a:sym typeface="Consolas"/>
              </a:rPr>
              <a:t>Dot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(),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    new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267F99"/>
                </a:solidFill>
                <a:latin typeface="Consolas"/>
                <a:ea typeface="Consolas"/>
                <a:cs typeface="Consolas"/>
                <a:sym typeface="Consolas"/>
              </a:rPr>
              <a:t>Circle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(),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    </a:t>
            </a:r>
            <a:r>
              <a:rPr lang="en-GB" sz="1100" b="0" i="0" u="none" strike="noStrike" cap="none" dirty="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new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267F99"/>
                </a:solidFill>
                <a:latin typeface="Consolas"/>
                <a:ea typeface="Consolas"/>
                <a:cs typeface="Consolas"/>
                <a:sym typeface="Consolas"/>
              </a:rPr>
              <a:t>Rectangle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()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};</a:t>
            </a:r>
            <a:endParaRPr lang="cs-CZ" sz="1100" b="0" i="0" u="none" strike="noStrike" cap="none" dirty="0">
              <a:solidFill>
                <a:srgbClr val="3B3B3B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 err="1">
                <a:solidFill>
                  <a:srgbClr val="267F99"/>
                </a:solidFill>
                <a:latin typeface="Consolas"/>
                <a:ea typeface="Consolas"/>
                <a:cs typeface="Consolas"/>
                <a:sym typeface="Consolas"/>
              </a:rPr>
              <a:t>ExportVisitor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 err="1">
                <a:solidFill>
                  <a:srgbClr val="001080"/>
                </a:solidFill>
                <a:latin typeface="Consolas"/>
                <a:ea typeface="Consolas"/>
                <a:cs typeface="Consolas"/>
                <a:sym typeface="Consolas"/>
              </a:rPr>
              <a:t>exportVisitor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=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new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 err="1">
                <a:solidFill>
                  <a:srgbClr val="267F99"/>
                </a:solidFill>
                <a:latin typeface="Consolas"/>
                <a:ea typeface="Consolas"/>
                <a:cs typeface="Consolas"/>
                <a:sym typeface="Consolas"/>
              </a:rPr>
              <a:t>ExportVisitor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();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    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AF00DB"/>
                </a:solidFill>
                <a:latin typeface="Consolas"/>
                <a:ea typeface="Consolas"/>
                <a:cs typeface="Consolas"/>
                <a:sym typeface="Consolas"/>
              </a:rPr>
              <a:t>foreach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(</a:t>
            </a:r>
            <a:r>
              <a:rPr lang="en-GB" sz="1100" b="0" i="0" u="none" strike="noStrike" cap="none" dirty="0">
                <a:solidFill>
                  <a:srgbClr val="267F99"/>
                </a:solidFill>
                <a:latin typeface="Consolas"/>
                <a:ea typeface="Consolas"/>
                <a:cs typeface="Consolas"/>
                <a:sym typeface="Consolas"/>
              </a:rPr>
              <a:t>Shape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 err="1">
                <a:solidFill>
                  <a:srgbClr val="001080"/>
                </a:solidFill>
                <a:latin typeface="Consolas"/>
                <a:ea typeface="Consolas"/>
                <a:cs typeface="Consolas"/>
                <a:sym typeface="Consolas"/>
              </a:rPr>
              <a:t>shape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AF00DB"/>
                </a:solidFill>
                <a:latin typeface="Consolas"/>
                <a:ea typeface="Consolas"/>
                <a:cs typeface="Consolas"/>
                <a:sym typeface="Consolas"/>
              </a:rPr>
              <a:t>in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001080"/>
                </a:solidFill>
                <a:latin typeface="Consolas"/>
                <a:ea typeface="Consolas"/>
                <a:cs typeface="Consolas"/>
                <a:sym typeface="Consolas"/>
              </a:rPr>
              <a:t>shapes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) 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{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001080"/>
                </a:solidFill>
                <a:latin typeface="Consolas"/>
                <a:ea typeface="Consolas"/>
                <a:cs typeface="Consolas"/>
                <a:sym typeface="Consolas"/>
              </a:rPr>
              <a:t>    </a:t>
            </a:r>
            <a:r>
              <a:rPr lang="en-GB" sz="1100" b="0" i="0" u="none" strike="noStrike" cap="none" dirty="0" err="1">
                <a:solidFill>
                  <a:srgbClr val="001080"/>
                </a:solidFill>
                <a:latin typeface="Consolas"/>
                <a:ea typeface="Consolas"/>
                <a:cs typeface="Consolas"/>
                <a:sym typeface="Consolas"/>
              </a:rPr>
              <a:t>shape</a:t>
            </a:r>
            <a:r>
              <a:rPr lang="en-GB" sz="1100" b="0" i="0" u="none" strike="noStrike" cap="none" dirty="0" err="1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.</a:t>
            </a:r>
            <a:r>
              <a:rPr lang="en-GB" sz="1100" b="0" i="0" u="none" strike="noStrike" cap="none" dirty="0" err="1">
                <a:solidFill>
                  <a:srgbClr val="795E26"/>
                </a:solidFill>
                <a:latin typeface="Consolas"/>
                <a:ea typeface="Consolas"/>
                <a:cs typeface="Consolas"/>
                <a:sym typeface="Consolas"/>
              </a:rPr>
              <a:t>Accept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(</a:t>
            </a:r>
            <a:r>
              <a:rPr lang="en-GB" sz="1100" b="0" i="0" u="none" strike="noStrike" cap="none" dirty="0" err="1">
                <a:solidFill>
                  <a:srgbClr val="001080"/>
                </a:solidFill>
                <a:latin typeface="Consolas"/>
                <a:ea typeface="Consolas"/>
                <a:cs typeface="Consolas"/>
                <a:sym typeface="Consolas"/>
              </a:rPr>
              <a:t>exportVisitor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);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}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" name="Google Shape;263;p14">
            <a:extLst>
              <a:ext uri="{FF2B5EF4-FFF2-40B4-BE49-F238E27FC236}">
                <a16:creationId xmlns:a16="http://schemas.microsoft.com/office/drawing/2014/main" id="{9B800FC4-51BE-BCA6-8349-FC42BADE1DA7}"/>
              </a:ext>
            </a:extLst>
          </p:cNvPr>
          <p:cNvSpPr txBox="1"/>
          <p:nvPr/>
        </p:nvSpPr>
        <p:spPr>
          <a:xfrm>
            <a:off x="337063" y="3178584"/>
            <a:ext cx="4234763" cy="769441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Output: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DOT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CIRCLE</a:t>
            </a:r>
            <a:br>
              <a:rPr lang="en-GB" sz="1100" b="0" i="0" u="none" strike="noStrike" cap="none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</a:br>
            <a:r>
              <a:rPr lang="en-GB" sz="1100" b="0" i="0" u="none" strike="noStrike" cap="none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RECTANGLE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666840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7"/>
          <p:cNvSpPr txBox="1">
            <a:spLocks noGrp="1"/>
          </p:cNvSpPr>
          <p:nvPr>
            <p:ph type="title"/>
          </p:nvPr>
        </p:nvSpPr>
        <p:spPr>
          <a:xfrm>
            <a:off x="634644" y="403769"/>
            <a:ext cx="8381868" cy="61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-GB" dirty="0"/>
              <a:t>DISPATCH</a:t>
            </a:r>
            <a:endParaRPr dirty="0"/>
          </a:p>
        </p:txBody>
      </p:sp>
      <p:grpSp>
        <p:nvGrpSpPr>
          <p:cNvPr id="165" name="Google Shape;165;p7"/>
          <p:cNvGrpSpPr/>
          <p:nvPr/>
        </p:nvGrpSpPr>
        <p:grpSpPr>
          <a:xfrm>
            <a:off x="265496" y="540583"/>
            <a:ext cx="369148" cy="339271"/>
            <a:chOff x="2085450" y="842250"/>
            <a:chExt cx="483700" cy="481850"/>
          </a:xfrm>
        </p:grpSpPr>
        <p:sp>
          <p:nvSpPr>
            <p:cNvPr id="166" name="Google Shape;166;p7"/>
            <p:cNvSpPr/>
            <p:nvPr/>
          </p:nvSpPr>
          <p:spPr>
            <a:xfrm>
              <a:off x="2085525" y="926925"/>
              <a:ext cx="483625" cy="397175"/>
            </a:xfrm>
            <a:custGeom>
              <a:avLst/>
              <a:gdLst/>
              <a:ahLst/>
              <a:cxnLst/>
              <a:rect l="l" t="t" r="r" b="b"/>
              <a:pathLst>
                <a:path w="19345" h="15887" extrusionOk="0">
                  <a:moveTo>
                    <a:pt x="1693" y="1"/>
                  </a:moveTo>
                  <a:cubicBezTo>
                    <a:pt x="756" y="1"/>
                    <a:pt x="0" y="760"/>
                    <a:pt x="0" y="1696"/>
                  </a:cubicBezTo>
                  <a:cubicBezTo>
                    <a:pt x="0" y="2630"/>
                    <a:pt x="756" y="3389"/>
                    <a:pt x="1693" y="3389"/>
                  </a:cubicBezTo>
                  <a:lnTo>
                    <a:pt x="3990" y="3389"/>
                  </a:lnTo>
                  <a:cubicBezTo>
                    <a:pt x="4924" y="3389"/>
                    <a:pt x="5683" y="4147"/>
                    <a:pt x="5683" y="5084"/>
                  </a:cubicBezTo>
                  <a:lnTo>
                    <a:pt x="5683" y="8547"/>
                  </a:lnTo>
                  <a:cubicBezTo>
                    <a:pt x="5683" y="11347"/>
                    <a:pt x="7962" y="13627"/>
                    <a:pt x="10766" y="13627"/>
                  </a:cubicBezTo>
                  <a:lnTo>
                    <a:pt x="13626" y="13627"/>
                  </a:lnTo>
                  <a:lnTo>
                    <a:pt x="13626" y="15322"/>
                  </a:lnTo>
                  <a:cubicBezTo>
                    <a:pt x="13626" y="15656"/>
                    <a:pt x="13901" y="15887"/>
                    <a:pt x="14194" y="15887"/>
                  </a:cubicBezTo>
                  <a:cubicBezTo>
                    <a:pt x="14308" y="15887"/>
                    <a:pt x="14425" y="15852"/>
                    <a:pt x="14530" y="15774"/>
                  </a:cubicBezTo>
                  <a:lnTo>
                    <a:pt x="19046" y="12386"/>
                  </a:lnTo>
                  <a:cubicBezTo>
                    <a:pt x="19345" y="12160"/>
                    <a:pt x="19345" y="11706"/>
                    <a:pt x="19046" y="11483"/>
                  </a:cubicBezTo>
                  <a:lnTo>
                    <a:pt x="14530" y="8095"/>
                  </a:lnTo>
                  <a:cubicBezTo>
                    <a:pt x="14424" y="8016"/>
                    <a:pt x="14307" y="7981"/>
                    <a:pt x="14192" y="7981"/>
                  </a:cubicBezTo>
                  <a:cubicBezTo>
                    <a:pt x="13899" y="7981"/>
                    <a:pt x="13626" y="8212"/>
                    <a:pt x="13626" y="8547"/>
                  </a:cubicBezTo>
                  <a:lnTo>
                    <a:pt x="13626" y="10239"/>
                  </a:lnTo>
                  <a:lnTo>
                    <a:pt x="10766" y="10239"/>
                  </a:lnTo>
                  <a:cubicBezTo>
                    <a:pt x="9829" y="10239"/>
                    <a:pt x="9070" y="9480"/>
                    <a:pt x="9070" y="8547"/>
                  </a:cubicBezTo>
                  <a:lnTo>
                    <a:pt x="9070" y="5084"/>
                  </a:lnTo>
                  <a:cubicBezTo>
                    <a:pt x="9070" y="2280"/>
                    <a:pt x="6791" y="1"/>
                    <a:pt x="399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435D74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7" name="Google Shape;167;p7"/>
            <p:cNvSpPr/>
            <p:nvPr/>
          </p:nvSpPr>
          <p:spPr>
            <a:xfrm>
              <a:off x="2085450" y="1151875"/>
              <a:ext cx="143650" cy="87575"/>
            </a:xfrm>
            <a:custGeom>
              <a:avLst/>
              <a:gdLst/>
              <a:ahLst/>
              <a:cxnLst/>
              <a:rect l="l" t="t" r="r" b="b"/>
              <a:pathLst>
                <a:path w="5746" h="3503" extrusionOk="0">
                  <a:moveTo>
                    <a:pt x="4577" y="1"/>
                  </a:moveTo>
                  <a:cubicBezTo>
                    <a:pt x="4391" y="73"/>
                    <a:pt x="4192" y="112"/>
                    <a:pt x="3990" y="115"/>
                  </a:cubicBezTo>
                  <a:lnTo>
                    <a:pt x="1693" y="115"/>
                  </a:lnTo>
                  <a:cubicBezTo>
                    <a:pt x="759" y="115"/>
                    <a:pt x="0" y="871"/>
                    <a:pt x="0" y="1807"/>
                  </a:cubicBezTo>
                  <a:cubicBezTo>
                    <a:pt x="0" y="2744"/>
                    <a:pt x="759" y="3503"/>
                    <a:pt x="1693" y="3503"/>
                  </a:cubicBezTo>
                  <a:lnTo>
                    <a:pt x="1696" y="3500"/>
                  </a:lnTo>
                  <a:lnTo>
                    <a:pt x="3993" y="3500"/>
                  </a:lnTo>
                  <a:cubicBezTo>
                    <a:pt x="4589" y="3500"/>
                    <a:pt x="5183" y="3391"/>
                    <a:pt x="5746" y="3186"/>
                  </a:cubicBezTo>
                  <a:cubicBezTo>
                    <a:pt x="5065" y="2253"/>
                    <a:pt x="4662" y="1151"/>
                    <a:pt x="457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435D74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8" name="Google Shape;168;p7"/>
            <p:cNvSpPr/>
            <p:nvPr/>
          </p:nvSpPr>
          <p:spPr>
            <a:xfrm>
              <a:off x="2274775" y="842250"/>
              <a:ext cx="294375" cy="197650"/>
            </a:xfrm>
            <a:custGeom>
              <a:avLst/>
              <a:gdLst/>
              <a:ahLst/>
              <a:cxnLst/>
              <a:rect l="l" t="t" r="r" b="b"/>
              <a:pathLst>
                <a:path w="11775" h="7906" extrusionOk="0">
                  <a:moveTo>
                    <a:pt x="6622" y="0"/>
                  </a:moveTo>
                  <a:cubicBezTo>
                    <a:pt x="6329" y="0"/>
                    <a:pt x="6056" y="231"/>
                    <a:pt x="6056" y="566"/>
                  </a:cubicBezTo>
                  <a:lnTo>
                    <a:pt x="6056" y="2259"/>
                  </a:lnTo>
                  <a:lnTo>
                    <a:pt x="3196" y="2259"/>
                  </a:lnTo>
                  <a:cubicBezTo>
                    <a:pt x="2030" y="2265"/>
                    <a:pt x="904" y="2668"/>
                    <a:pt x="1" y="3406"/>
                  </a:cubicBezTo>
                  <a:cubicBezTo>
                    <a:pt x="940" y="4068"/>
                    <a:pt x="1675" y="4978"/>
                    <a:pt x="2130" y="6032"/>
                  </a:cubicBezTo>
                  <a:cubicBezTo>
                    <a:pt x="2431" y="5785"/>
                    <a:pt x="2804" y="5649"/>
                    <a:pt x="3196" y="5646"/>
                  </a:cubicBezTo>
                  <a:lnTo>
                    <a:pt x="6056" y="5646"/>
                  </a:lnTo>
                  <a:lnTo>
                    <a:pt x="6056" y="7342"/>
                  </a:lnTo>
                  <a:cubicBezTo>
                    <a:pt x="6056" y="7679"/>
                    <a:pt x="6334" y="7906"/>
                    <a:pt x="6625" y="7906"/>
                  </a:cubicBezTo>
                  <a:cubicBezTo>
                    <a:pt x="6740" y="7906"/>
                    <a:pt x="6857" y="7871"/>
                    <a:pt x="6960" y="7793"/>
                  </a:cubicBezTo>
                  <a:lnTo>
                    <a:pt x="11476" y="4406"/>
                  </a:lnTo>
                  <a:cubicBezTo>
                    <a:pt x="11775" y="4180"/>
                    <a:pt x="11775" y="3725"/>
                    <a:pt x="11476" y="3502"/>
                  </a:cubicBezTo>
                  <a:lnTo>
                    <a:pt x="6960" y="115"/>
                  </a:lnTo>
                  <a:cubicBezTo>
                    <a:pt x="6854" y="36"/>
                    <a:pt x="6737" y="0"/>
                    <a:pt x="662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435D74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69" name="Google Shape;169;p7"/>
          <p:cNvSpPr txBox="1"/>
          <p:nvPr/>
        </p:nvSpPr>
        <p:spPr>
          <a:xfrm>
            <a:off x="635793" y="1243013"/>
            <a:ext cx="4379118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-GB" sz="2400" b="0" i="0" u="none" strike="noStrike" cap="none" dirty="0">
                <a:solidFill>
                  <a:srgbClr val="000000"/>
                </a:solidFill>
                <a:latin typeface="Space Mono"/>
                <a:ea typeface="Space Mono"/>
                <a:cs typeface="Space Mono"/>
                <a:sym typeface="Space Mono"/>
              </a:rPr>
              <a:t>Static Dispatch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0" name="Google Shape;170;p7"/>
          <p:cNvSpPr txBox="1"/>
          <p:nvPr/>
        </p:nvSpPr>
        <p:spPr>
          <a:xfrm>
            <a:off x="557211" y="878680"/>
            <a:ext cx="8908255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= </a:t>
            </a:r>
            <a:r>
              <a:rPr lang="en-GB" sz="1800" b="0" i="0" u="none" strike="noStrike" cap="none" dirty="0" err="1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problém</a:t>
            </a:r>
            <a:r>
              <a:rPr lang="en-GB" sz="1800" b="0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800" b="0" i="0" u="none" strike="noStrike" cap="none" dirty="0" err="1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párování</a:t>
            </a:r>
            <a:r>
              <a:rPr lang="en-GB" sz="1800" b="0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800" b="0" i="0" u="none" strike="noStrike" cap="none" dirty="0" err="1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dat</a:t>
            </a:r>
            <a:r>
              <a:rPr lang="en-GB" sz="1800" b="0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a </a:t>
            </a:r>
            <a:r>
              <a:rPr lang="en-GB" sz="1800" b="0" i="0" u="none" strike="noStrike" cap="none" dirty="0" err="1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kódu</a:t>
            </a:r>
            <a:r>
              <a:rPr lang="en-GB" sz="1800" b="0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, </a:t>
            </a:r>
            <a:r>
              <a:rPr lang="en-GB" sz="1800" b="0" i="0" u="none" strike="noStrike" cap="none" dirty="0" err="1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který</a:t>
            </a:r>
            <a:r>
              <a:rPr lang="en-GB" sz="1800" b="0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800" b="0" i="0" u="none" strike="noStrike" cap="none" dirty="0" err="1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na</a:t>
            </a:r>
            <a:r>
              <a:rPr lang="en-GB" sz="1800" b="0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800" b="0" i="0" u="none" strike="noStrike" cap="none" dirty="0" err="1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nich</a:t>
            </a:r>
            <a:r>
              <a:rPr lang="en-GB" sz="1800" b="0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 </a:t>
            </a:r>
            <a:r>
              <a:rPr lang="en-GB" sz="1800" b="0" i="0" u="none" strike="noStrike" cap="none" dirty="0" err="1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zavolat</a:t>
            </a:r>
            <a:endParaRPr sz="1800" b="0" i="0" u="none" strike="noStrike" cap="none" dirty="0">
              <a:solidFill>
                <a:srgbClr val="000000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sp>
        <p:nvSpPr>
          <p:cNvPr id="171" name="Google Shape;171;p7"/>
          <p:cNvSpPr txBox="1"/>
          <p:nvPr/>
        </p:nvSpPr>
        <p:spPr>
          <a:xfrm>
            <a:off x="635794" y="1707355"/>
            <a:ext cx="8379618" cy="8617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•"/>
            </a:pPr>
            <a:r>
              <a:rPr lang="en-GB" sz="1800" b="0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Forma </a:t>
            </a:r>
            <a:r>
              <a:rPr lang="en-GB" sz="1800" b="0" i="0" u="none" strike="noStrike" cap="none" dirty="0" err="1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polymorfismu</a:t>
            </a:r>
            <a:r>
              <a:rPr lang="en-GB" sz="1800" b="0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800" b="0" i="0" u="none" strike="noStrike" cap="none" dirty="0" err="1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vyřešena</a:t>
            </a:r>
            <a:r>
              <a:rPr lang="en-GB" sz="1800" b="0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800" b="0" i="0" u="none" strike="noStrike" cap="none" dirty="0" err="1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během</a:t>
            </a:r>
            <a:r>
              <a:rPr lang="cs-CZ" sz="1800" b="0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kompilace</a:t>
            </a:r>
            <a:endParaRPr sz="1800" b="1" i="0" u="none" strike="noStrike" cap="none" dirty="0">
              <a:solidFill>
                <a:srgbClr val="000000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•"/>
            </a:pPr>
            <a:r>
              <a:rPr lang="en-GB" sz="1800" b="0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Templates v C++, </a:t>
            </a:r>
            <a:r>
              <a:rPr lang="en-GB" sz="1800" b="0" i="0" u="none" strike="noStrike" cap="none" dirty="0" err="1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generické</a:t>
            </a:r>
            <a:r>
              <a:rPr lang="en-GB" sz="1800" b="0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800" b="0" i="0" u="none" strike="noStrike" cap="none" dirty="0" err="1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programování</a:t>
            </a:r>
            <a:r>
              <a:rPr lang="en-GB" sz="1800" b="0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, overload </a:t>
            </a:r>
            <a:r>
              <a:rPr lang="en-GB" sz="1800" b="0" i="0" u="none" strike="noStrike" cap="none" dirty="0" err="1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funkcí</a:t>
            </a:r>
            <a:endParaRPr sz="1800" b="0" i="0" u="none" strike="noStrike" cap="none" dirty="0">
              <a:solidFill>
                <a:srgbClr val="000000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marL="285750" marR="0" lvl="0" indent="-196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 dirty="0">
              <a:solidFill>
                <a:srgbClr val="000000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sp>
        <p:nvSpPr>
          <p:cNvPr id="172" name="Google Shape;172;p7"/>
          <p:cNvSpPr txBox="1"/>
          <p:nvPr/>
        </p:nvSpPr>
        <p:spPr>
          <a:xfrm>
            <a:off x="635792" y="2336007"/>
            <a:ext cx="4379118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-GB" sz="2400" b="0" i="0" u="none" strike="noStrike" cap="none" dirty="0">
                <a:solidFill>
                  <a:srgbClr val="000000"/>
                </a:solidFill>
                <a:latin typeface="Space Mono"/>
                <a:ea typeface="Space Mono"/>
                <a:cs typeface="Space Mono"/>
                <a:sym typeface="Space Mono"/>
              </a:rPr>
              <a:t>Dynamic Dispatch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3" name="Google Shape;173;p7"/>
          <p:cNvSpPr txBox="1"/>
          <p:nvPr/>
        </p:nvSpPr>
        <p:spPr>
          <a:xfrm>
            <a:off x="635794" y="2814635"/>
            <a:ext cx="8379618" cy="17543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•"/>
            </a:pPr>
            <a:r>
              <a:rPr lang="en-GB" sz="1800" b="0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Forma </a:t>
            </a:r>
            <a:r>
              <a:rPr lang="en-GB" sz="1800" b="0" i="0" u="none" strike="noStrike" cap="none" dirty="0" err="1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polymorfismu</a:t>
            </a:r>
            <a:r>
              <a:rPr lang="en-GB" sz="1800" b="0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800" b="0" i="0" u="none" strike="noStrike" cap="none" dirty="0" err="1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vyřešena</a:t>
            </a:r>
            <a:r>
              <a:rPr lang="en-GB" sz="1800" b="0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cs-CZ" sz="1800" b="0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za běhu</a:t>
            </a:r>
            <a:endParaRPr sz="1800" b="1" i="0" u="none" strike="noStrike" cap="none" dirty="0">
              <a:solidFill>
                <a:srgbClr val="000000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•"/>
            </a:pPr>
            <a:r>
              <a:rPr lang="en-GB" sz="1800" b="1" i="0" u="none" strike="noStrike" cap="none" dirty="0" err="1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Virtuální</a:t>
            </a:r>
            <a:r>
              <a:rPr lang="en-GB" sz="1800" b="1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800" b="1" i="0" u="none" strike="noStrike" cap="none" dirty="0" err="1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funkce</a:t>
            </a:r>
            <a:endParaRPr sz="1800" b="1" i="0" u="none" strike="noStrike" cap="none" dirty="0">
              <a:solidFill>
                <a:srgbClr val="000000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•"/>
            </a:pPr>
            <a:r>
              <a:rPr lang="en-GB" sz="1800" b="0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Single x Multiple - </a:t>
            </a:r>
            <a:r>
              <a:rPr lang="en-GB" sz="1800" b="0" i="0" u="none" strike="noStrike" cap="none" dirty="0" err="1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výběr</a:t>
            </a:r>
            <a:r>
              <a:rPr lang="en-GB" sz="1800" b="0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 je </a:t>
            </a:r>
            <a:r>
              <a:rPr lang="en-GB" sz="1800" b="0" i="0" u="none" strike="noStrike" cap="none" dirty="0" err="1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založen</a:t>
            </a:r>
            <a:r>
              <a:rPr lang="en-GB" sz="1800" b="0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800" b="0" i="0" u="none" strike="noStrike" cap="none" dirty="0" err="1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na</a:t>
            </a:r>
            <a:r>
              <a:rPr lang="en-GB" sz="1800" b="0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 </a:t>
            </a:r>
            <a:r>
              <a:rPr lang="en-GB" sz="1800" b="0" i="0" u="none" strike="noStrike" cap="none" dirty="0" err="1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základě</a:t>
            </a:r>
            <a:r>
              <a:rPr lang="en-GB" sz="1800" b="0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800" b="0" i="0" u="none" strike="noStrike" cap="none" dirty="0" err="1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jednoho</a:t>
            </a:r>
            <a:r>
              <a:rPr lang="en-GB" sz="1800" b="0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, </a:t>
            </a:r>
            <a:r>
              <a:rPr lang="en-GB" sz="1800" b="0" i="0" u="none" strike="noStrike" cap="none" dirty="0" err="1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nebo</a:t>
            </a:r>
            <a:r>
              <a:rPr lang="en-GB" sz="1800" b="0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800" b="0" i="0" u="none" strike="noStrike" cap="none" dirty="0" err="1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více</a:t>
            </a:r>
            <a:r>
              <a:rPr lang="en-GB" sz="1800" b="0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</a:t>
            </a:r>
            <a:r>
              <a:rPr lang="en-GB" sz="1800" b="0" i="0" u="none" strike="noStrike" cap="none" dirty="0" err="1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objektů</a:t>
            </a:r>
            <a:endParaRPr sz="1800" b="0" i="0" u="none" strike="noStrike" cap="none" dirty="0">
              <a:solidFill>
                <a:srgbClr val="000000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•"/>
            </a:pPr>
            <a:r>
              <a:rPr lang="en-GB" sz="1800" b="0" i="0" u="none" strike="noStrike" cap="none" dirty="0" err="1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Typicky</a:t>
            </a:r>
            <a:r>
              <a:rPr lang="en-GB" sz="1800" b="0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v OOP </a:t>
            </a:r>
            <a:r>
              <a:rPr lang="en-GB" sz="1800" b="0" i="0" u="none" strike="noStrike" cap="none" dirty="0" err="1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jazycích</a:t>
            </a:r>
            <a:endParaRPr sz="1800" b="0" i="0" u="none" strike="noStrike" cap="none" dirty="0">
              <a:solidFill>
                <a:srgbClr val="000000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marL="285750" marR="0" lvl="1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ourier New"/>
              <a:buChar char="o"/>
            </a:pPr>
            <a:r>
              <a:rPr lang="en-GB" sz="1800" b="0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Single Dispatch -&gt; C++, C#, ...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marR="0" lvl="1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ourier New"/>
              <a:buChar char="o"/>
            </a:pPr>
            <a:r>
              <a:rPr lang="en-GB" sz="1800" b="0" i="0" u="none" strike="noStrike" cap="none" dirty="0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Multiple Dispatch -&gt; CLOS (Common Lisp Object System), Julia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8"/>
          <p:cNvSpPr txBox="1">
            <a:spLocks noGrp="1"/>
          </p:cNvSpPr>
          <p:nvPr>
            <p:ph type="title"/>
          </p:nvPr>
        </p:nvSpPr>
        <p:spPr>
          <a:xfrm>
            <a:off x="713225" y="539500"/>
            <a:ext cx="7717500" cy="61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-GB"/>
              <a:t>SINGLE DISPATCH</a:t>
            </a:r>
            <a:endParaRPr/>
          </a:p>
        </p:txBody>
      </p:sp>
      <p:grpSp>
        <p:nvGrpSpPr>
          <p:cNvPr id="179" name="Google Shape;179;p8"/>
          <p:cNvGrpSpPr/>
          <p:nvPr/>
        </p:nvGrpSpPr>
        <p:grpSpPr>
          <a:xfrm>
            <a:off x="372652" y="676314"/>
            <a:ext cx="340573" cy="339271"/>
            <a:chOff x="2085450" y="842250"/>
            <a:chExt cx="483700" cy="481850"/>
          </a:xfrm>
        </p:grpSpPr>
        <p:sp>
          <p:nvSpPr>
            <p:cNvPr id="180" name="Google Shape;180;p8"/>
            <p:cNvSpPr/>
            <p:nvPr/>
          </p:nvSpPr>
          <p:spPr>
            <a:xfrm>
              <a:off x="2085525" y="926925"/>
              <a:ext cx="483625" cy="397175"/>
            </a:xfrm>
            <a:custGeom>
              <a:avLst/>
              <a:gdLst/>
              <a:ahLst/>
              <a:cxnLst/>
              <a:rect l="l" t="t" r="r" b="b"/>
              <a:pathLst>
                <a:path w="19345" h="15887" extrusionOk="0">
                  <a:moveTo>
                    <a:pt x="1693" y="1"/>
                  </a:moveTo>
                  <a:cubicBezTo>
                    <a:pt x="756" y="1"/>
                    <a:pt x="0" y="760"/>
                    <a:pt x="0" y="1696"/>
                  </a:cubicBezTo>
                  <a:cubicBezTo>
                    <a:pt x="0" y="2630"/>
                    <a:pt x="756" y="3389"/>
                    <a:pt x="1693" y="3389"/>
                  </a:cubicBezTo>
                  <a:lnTo>
                    <a:pt x="3990" y="3389"/>
                  </a:lnTo>
                  <a:cubicBezTo>
                    <a:pt x="4924" y="3389"/>
                    <a:pt x="5683" y="4147"/>
                    <a:pt x="5683" y="5084"/>
                  </a:cubicBezTo>
                  <a:lnTo>
                    <a:pt x="5683" y="8547"/>
                  </a:lnTo>
                  <a:cubicBezTo>
                    <a:pt x="5683" y="11347"/>
                    <a:pt x="7962" y="13627"/>
                    <a:pt x="10766" y="13627"/>
                  </a:cubicBezTo>
                  <a:lnTo>
                    <a:pt x="13626" y="13627"/>
                  </a:lnTo>
                  <a:lnTo>
                    <a:pt x="13626" y="15322"/>
                  </a:lnTo>
                  <a:cubicBezTo>
                    <a:pt x="13626" y="15656"/>
                    <a:pt x="13901" y="15887"/>
                    <a:pt x="14194" y="15887"/>
                  </a:cubicBezTo>
                  <a:cubicBezTo>
                    <a:pt x="14308" y="15887"/>
                    <a:pt x="14425" y="15852"/>
                    <a:pt x="14530" y="15774"/>
                  </a:cubicBezTo>
                  <a:lnTo>
                    <a:pt x="19046" y="12386"/>
                  </a:lnTo>
                  <a:cubicBezTo>
                    <a:pt x="19345" y="12160"/>
                    <a:pt x="19345" y="11706"/>
                    <a:pt x="19046" y="11483"/>
                  </a:cubicBezTo>
                  <a:lnTo>
                    <a:pt x="14530" y="8095"/>
                  </a:lnTo>
                  <a:cubicBezTo>
                    <a:pt x="14424" y="8016"/>
                    <a:pt x="14307" y="7981"/>
                    <a:pt x="14192" y="7981"/>
                  </a:cubicBezTo>
                  <a:cubicBezTo>
                    <a:pt x="13899" y="7981"/>
                    <a:pt x="13626" y="8212"/>
                    <a:pt x="13626" y="8547"/>
                  </a:cubicBezTo>
                  <a:lnTo>
                    <a:pt x="13626" y="10239"/>
                  </a:lnTo>
                  <a:lnTo>
                    <a:pt x="10766" y="10239"/>
                  </a:lnTo>
                  <a:cubicBezTo>
                    <a:pt x="9829" y="10239"/>
                    <a:pt x="9070" y="9480"/>
                    <a:pt x="9070" y="8547"/>
                  </a:cubicBezTo>
                  <a:lnTo>
                    <a:pt x="9070" y="5084"/>
                  </a:lnTo>
                  <a:cubicBezTo>
                    <a:pt x="9070" y="2280"/>
                    <a:pt x="6791" y="1"/>
                    <a:pt x="399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435D74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1" name="Google Shape;181;p8"/>
            <p:cNvSpPr/>
            <p:nvPr/>
          </p:nvSpPr>
          <p:spPr>
            <a:xfrm>
              <a:off x="2085450" y="1151875"/>
              <a:ext cx="143650" cy="87575"/>
            </a:xfrm>
            <a:custGeom>
              <a:avLst/>
              <a:gdLst/>
              <a:ahLst/>
              <a:cxnLst/>
              <a:rect l="l" t="t" r="r" b="b"/>
              <a:pathLst>
                <a:path w="5746" h="3503" extrusionOk="0">
                  <a:moveTo>
                    <a:pt x="4577" y="1"/>
                  </a:moveTo>
                  <a:cubicBezTo>
                    <a:pt x="4391" y="73"/>
                    <a:pt x="4192" y="112"/>
                    <a:pt x="3990" y="115"/>
                  </a:cubicBezTo>
                  <a:lnTo>
                    <a:pt x="1693" y="115"/>
                  </a:lnTo>
                  <a:cubicBezTo>
                    <a:pt x="759" y="115"/>
                    <a:pt x="0" y="871"/>
                    <a:pt x="0" y="1807"/>
                  </a:cubicBezTo>
                  <a:cubicBezTo>
                    <a:pt x="0" y="2744"/>
                    <a:pt x="759" y="3503"/>
                    <a:pt x="1693" y="3503"/>
                  </a:cubicBezTo>
                  <a:lnTo>
                    <a:pt x="1696" y="3500"/>
                  </a:lnTo>
                  <a:lnTo>
                    <a:pt x="3993" y="3500"/>
                  </a:lnTo>
                  <a:cubicBezTo>
                    <a:pt x="4589" y="3500"/>
                    <a:pt x="5183" y="3391"/>
                    <a:pt x="5746" y="3186"/>
                  </a:cubicBezTo>
                  <a:cubicBezTo>
                    <a:pt x="5065" y="2253"/>
                    <a:pt x="4662" y="1151"/>
                    <a:pt x="457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435D74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2" name="Google Shape;182;p8"/>
            <p:cNvSpPr/>
            <p:nvPr/>
          </p:nvSpPr>
          <p:spPr>
            <a:xfrm>
              <a:off x="2274775" y="842250"/>
              <a:ext cx="294375" cy="197650"/>
            </a:xfrm>
            <a:custGeom>
              <a:avLst/>
              <a:gdLst/>
              <a:ahLst/>
              <a:cxnLst/>
              <a:rect l="l" t="t" r="r" b="b"/>
              <a:pathLst>
                <a:path w="11775" h="7906" extrusionOk="0">
                  <a:moveTo>
                    <a:pt x="6622" y="0"/>
                  </a:moveTo>
                  <a:cubicBezTo>
                    <a:pt x="6329" y="0"/>
                    <a:pt x="6056" y="231"/>
                    <a:pt x="6056" y="566"/>
                  </a:cubicBezTo>
                  <a:lnTo>
                    <a:pt x="6056" y="2259"/>
                  </a:lnTo>
                  <a:lnTo>
                    <a:pt x="3196" y="2259"/>
                  </a:lnTo>
                  <a:cubicBezTo>
                    <a:pt x="2030" y="2265"/>
                    <a:pt x="904" y="2668"/>
                    <a:pt x="1" y="3406"/>
                  </a:cubicBezTo>
                  <a:cubicBezTo>
                    <a:pt x="940" y="4068"/>
                    <a:pt x="1675" y="4978"/>
                    <a:pt x="2130" y="6032"/>
                  </a:cubicBezTo>
                  <a:cubicBezTo>
                    <a:pt x="2431" y="5785"/>
                    <a:pt x="2804" y="5649"/>
                    <a:pt x="3196" y="5646"/>
                  </a:cubicBezTo>
                  <a:lnTo>
                    <a:pt x="6056" y="5646"/>
                  </a:lnTo>
                  <a:lnTo>
                    <a:pt x="6056" y="7342"/>
                  </a:lnTo>
                  <a:cubicBezTo>
                    <a:pt x="6056" y="7679"/>
                    <a:pt x="6334" y="7906"/>
                    <a:pt x="6625" y="7906"/>
                  </a:cubicBezTo>
                  <a:cubicBezTo>
                    <a:pt x="6740" y="7906"/>
                    <a:pt x="6857" y="7871"/>
                    <a:pt x="6960" y="7793"/>
                  </a:cubicBezTo>
                  <a:lnTo>
                    <a:pt x="11476" y="4406"/>
                  </a:lnTo>
                  <a:cubicBezTo>
                    <a:pt x="11775" y="4180"/>
                    <a:pt x="11775" y="3725"/>
                    <a:pt x="11476" y="3502"/>
                  </a:cubicBezTo>
                  <a:lnTo>
                    <a:pt x="6960" y="115"/>
                  </a:lnTo>
                  <a:cubicBezTo>
                    <a:pt x="6854" y="36"/>
                    <a:pt x="6737" y="0"/>
                    <a:pt x="662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435D74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83" name="Google Shape;183;p8"/>
          <p:cNvSpPr txBox="1"/>
          <p:nvPr/>
        </p:nvSpPr>
        <p:spPr>
          <a:xfrm>
            <a:off x="295150" y="1990634"/>
            <a:ext cx="4117427" cy="2554505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class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267F99"/>
                </a:solidFill>
                <a:latin typeface="Consolas"/>
                <a:ea typeface="Consolas"/>
                <a:cs typeface="Consolas"/>
                <a:sym typeface="Consolas"/>
              </a:rPr>
              <a:t>Program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{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    </a:t>
            </a:r>
            <a:r>
              <a:rPr lang="en-GB" sz="1100" b="0" i="0" u="none" strike="noStrike" cap="none" dirty="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static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void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795E26"/>
                </a:solidFill>
                <a:latin typeface="Consolas"/>
                <a:ea typeface="Consolas"/>
                <a:cs typeface="Consolas"/>
                <a:sym typeface="Consolas"/>
              </a:rPr>
              <a:t>Speak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(</a:t>
            </a:r>
            <a:r>
              <a:rPr lang="en-GB" sz="1100" b="0" i="0" u="none" strike="noStrike" cap="none" dirty="0">
                <a:solidFill>
                  <a:srgbClr val="267F99"/>
                </a:solidFill>
                <a:latin typeface="Consolas"/>
                <a:ea typeface="Consolas"/>
                <a:cs typeface="Consolas"/>
                <a:sym typeface="Consolas"/>
              </a:rPr>
              <a:t>Pet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001080"/>
                </a:solidFill>
                <a:latin typeface="Consolas"/>
                <a:ea typeface="Consolas"/>
                <a:cs typeface="Consolas"/>
                <a:sym typeface="Consolas"/>
              </a:rPr>
              <a:t>pet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)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    </a:t>
            </a:r>
            <a:r>
              <a:rPr lang="cs-CZ" sz="1100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  </a:t>
            </a:r>
            <a:r>
              <a:rPr lang="en-US" sz="1100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=&gt; </a:t>
            </a:r>
            <a:r>
              <a:rPr lang="en-GB" sz="1100" b="0" i="0" u="none" strike="noStrike" cap="none" dirty="0" err="1">
                <a:solidFill>
                  <a:srgbClr val="001080"/>
                </a:solidFill>
                <a:latin typeface="Consolas"/>
                <a:ea typeface="Consolas"/>
                <a:cs typeface="Consolas"/>
                <a:sym typeface="Consolas"/>
              </a:rPr>
              <a:t>pet</a:t>
            </a:r>
            <a:r>
              <a:rPr lang="en-GB" sz="1100" b="0" i="0" u="none" strike="noStrike" cap="none" dirty="0" err="1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.</a:t>
            </a:r>
            <a:r>
              <a:rPr lang="en-GB" sz="1100" b="0" i="0" u="none" strike="noStrike" cap="none" dirty="0" err="1">
                <a:solidFill>
                  <a:srgbClr val="795E26"/>
                </a:solidFill>
                <a:latin typeface="Consolas"/>
                <a:ea typeface="Consolas"/>
                <a:cs typeface="Consolas"/>
                <a:sym typeface="Consolas"/>
              </a:rPr>
              <a:t>Speak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();</a:t>
            </a:r>
            <a:endParaRPr lang="en-GB" dirty="0">
              <a:ea typeface="Consola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    </a:t>
            </a:r>
            <a:r>
              <a:rPr lang="en-GB" sz="1100" b="0" i="0" u="none" strike="noStrike" cap="none" dirty="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static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void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795E26"/>
                </a:solidFill>
                <a:latin typeface="Consolas"/>
                <a:ea typeface="Consolas"/>
                <a:cs typeface="Consolas"/>
                <a:sym typeface="Consolas"/>
              </a:rPr>
              <a:t>Main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(</a:t>
            </a:r>
            <a:r>
              <a:rPr lang="en-GB" sz="1100" b="0" i="0" u="none" strike="noStrike" cap="none" dirty="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string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[] </a:t>
            </a:r>
            <a:r>
              <a:rPr lang="en-GB" sz="1100" b="0" i="0" u="none" strike="noStrike" cap="none" dirty="0" err="1">
                <a:solidFill>
                  <a:srgbClr val="001080"/>
                </a:solidFill>
                <a:latin typeface="Consolas"/>
                <a:ea typeface="Consolas"/>
                <a:cs typeface="Consolas"/>
                <a:sym typeface="Consolas"/>
              </a:rPr>
              <a:t>args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)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    {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        </a:t>
            </a:r>
            <a:r>
              <a:rPr lang="en-GB" sz="1100" b="0" i="0" u="none" strike="noStrike" cap="none" dirty="0">
                <a:solidFill>
                  <a:srgbClr val="267F99"/>
                </a:solidFill>
                <a:latin typeface="Consolas"/>
                <a:ea typeface="Consolas"/>
                <a:cs typeface="Consolas"/>
                <a:sym typeface="Consolas"/>
              </a:rPr>
              <a:t>Pet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001080"/>
                </a:solidFill>
                <a:latin typeface="Consolas"/>
                <a:ea typeface="Consolas"/>
                <a:cs typeface="Consolas"/>
                <a:sym typeface="Consolas"/>
              </a:rPr>
              <a:t>dog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=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new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267F99"/>
                </a:solidFill>
                <a:latin typeface="Consolas"/>
                <a:ea typeface="Consolas"/>
                <a:cs typeface="Consolas"/>
                <a:sym typeface="Consolas"/>
              </a:rPr>
              <a:t>Dog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();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        </a:t>
            </a:r>
            <a:r>
              <a:rPr lang="en-GB" sz="1100" b="0" i="0" u="none" strike="noStrike" cap="none" dirty="0">
                <a:solidFill>
                  <a:srgbClr val="267F99"/>
                </a:solidFill>
                <a:latin typeface="Consolas"/>
                <a:ea typeface="Consolas"/>
                <a:cs typeface="Consolas"/>
                <a:sym typeface="Consolas"/>
              </a:rPr>
              <a:t>Pet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001080"/>
                </a:solidFill>
                <a:latin typeface="Consolas"/>
                <a:ea typeface="Consolas"/>
                <a:cs typeface="Consolas"/>
                <a:sym typeface="Consolas"/>
              </a:rPr>
              <a:t>cat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=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new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267F99"/>
                </a:solidFill>
                <a:latin typeface="Consolas"/>
                <a:ea typeface="Consolas"/>
                <a:cs typeface="Consolas"/>
                <a:sym typeface="Consolas"/>
              </a:rPr>
              <a:t>Cat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();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        </a:t>
            </a:r>
            <a:r>
              <a:rPr lang="en-GB" sz="1100" b="0" i="0" u="none" strike="noStrike" cap="none" dirty="0">
                <a:solidFill>
                  <a:srgbClr val="795E26"/>
                </a:solidFill>
                <a:latin typeface="Consolas"/>
                <a:ea typeface="Consolas"/>
                <a:cs typeface="Consolas"/>
                <a:sym typeface="Consolas"/>
              </a:rPr>
              <a:t>Speak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(</a:t>
            </a:r>
            <a:r>
              <a:rPr lang="en-GB" sz="1100" b="0" i="0" u="none" strike="noStrike" cap="none" dirty="0">
                <a:solidFill>
                  <a:srgbClr val="001080"/>
                </a:solidFill>
                <a:latin typeface="Consolas"/>
                <a:ea typeface="Consolas"/>
                <a:cs typeface="Consolas"/>
                <a:sym typeface="Consolas"/>
              </a:rPr>
              <a:t>dog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);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        </a:t>
            </a:r>
            <a:r>
              <a:rPr lang="en-GB" sz="1100" b="0" i="0" u="none" strike="noStrike" cap="none" dirty="0">
                <a:solidFill>
                  <a:srgbClr val="795E26"/>
                </a:solidFill>
                <a:latin typeface="Consolas"/>
                <a:ea typeface="Consolas"/>
                <a:cs typeface="Consolas"/>
                <a:sym typeface="Consolas"/>
              </a:rPr>
              <a:t>Speak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(</a:t>
            </a:r>
            <a:r>
              <a:rPr lang="en-GB" sz="1100" b="0" i="0" u="none" strike="noStrike" cap="none" dirty="0">
                <a:solidFill>
                  <a:srgbClr val="001080"/>
                </a:solidFill>
                <a:latin typeface="Consolas"/>
                <a:ea typeface="Consolas"/>
                <a:cs typeface="Consolas"/>
                <a:sym typeface="Consolas"/>
              </a:rPr>
              <a:t>cat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);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    }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}</a:t>
            </a:r>
            <a:endParaRPr lang="en-GB" sz="1100" dirty="0">
              <a:solidFill>
                <a:srgbClr val="3B3B3B"/>
              </a:solidFill>
              <a:latin typeface="Consolas"/>
              <a:sym typeface="Consola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4" name="Google Shape;184;p8"/>
          <p:cNvSpPr txBox="1"/>
          <p:nvPr/>
        </p:nvSpPr>
        <p:spPr>
          <a:xfrm>
            <a:off x="371474" y="1150143"/>
            <a:ext cx="3964781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0" u="none" strike="noStrike" cap="none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= zavolaná metoda je vybrána na základě </a:t>
            </a:r>
            <a:r>
              <a:rPr lang="en-GB" sz="1800" b="1" i="0" u="none" strike="noStrike" cap="none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jednoho</a:t>
            </a:r>
            <a:r>
              <a:rPr lang="en-GB" sz="1800" b="0" i="0" u="none" strike="noStrike" cap="none">
                <a:solidFill>
                  <a:srgbClr val="00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typu</a:t>
            </a:r>
            <a:endParaRPr sz="1800" b="0" i="0" u="none" strike="noStrike" cap="none">
              <a:solidFill>
                <a:srgbClr val="000000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sp>
        <p:nvSpPr>
          <p:cNvPr id="185" name="Google Shape;185;p8"/>
          <p:cNvSpPr txBox="1"/>
          <p:nvPr/>
        </p:nvSpPr>
        <p:spPr>
          <a:xfrm>
            <a:off x="4676775" y="676314"/>
            <a:ext cx="4172442" cy="2893059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abstract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class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267F99"/>
                </a:solidFill>
                <a:latin typeface="Consolas"/>
                <a:ea typeface="Consolas"/>
                <a:cs typeface="Consolas"/>
                <a:sym typeface="Consolas"/>
              </a:rPr>
              <a:t>Pet</a:t>
            </a:r>
            <a:endParaRPr sz="1400" b="0" i="0" u="none" strike="noStrike" cap="none" dirty="0">
              <a:solidFill>
                <a:srgbClr val="000000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{</a:t>
            </a:r>
            <a:endParaRPr sz="1400" b="0" i="0" u="none" strike="noStrike" cap="none" dirty="0">
              <a:solidFill>
                <a:srgbClr val="000000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    </a:t>
            </a:r>
            <a:r>
              <a:rPr lang="en-GB" sz="1100" b="0" i="0" u="none" strike="noStrike" cap="none" dirty="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public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abstract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void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795E26"/>
                </a:solidFill>
                <a:latin typeface="Consolas"/>
                <a:ea typeface="Consolas"/>
                <a:cs typeface="Consolas"/>
                <a:sym typeface="Consolas"/>
              </a:rPr>
              <a:t>Speak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();</a:t>
            </a:r>
            <a:endParaRPr sz="1400" b="0" i="0" u="none" strike="noStrike" cap="none" dirty="0">
              <a:solidFill>
                <a:srgbClr val="000000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}</a:t>
            </a:r>
            <a:endParaRPr sz="1400" b="0" i="0" u="none" strike="noStrike" cap="none" dirty="0">
              <a:solidFill>
                <a:srgbClr val="000000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class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267F99"/>
                </a:solidFill>
                <a:latin typeface="Consolas"/>
                <a:ea typeface="Consolas"/>
                <a:cs typeface="Consolas"/>
                <a:sym typeface="Consolas"/>
              </a:rPr>
              <a:t>Dog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: </a:t>
            </a:r>
            <a:r>
              <a:rPr lang="en-GB" sz="1100" b="0" i="0" u="none" strike="noStrike" cap="none" dirty="0">
                <a:solidFill>
                  <a:srgbClr val="267F99"/>
                </a:solidFill>
                <a:latin typeface="Consolas"/>
                <a:ea typeface="Consolas"/>
                <a:cs typeface="Consolas"/>
                <a:sym typeface="Consolas"/>
              </a:rPr>
              <a:t>Pet</a:t>
            </a:r>
            <a:endParaRPr sz="1400" b="0" i="0" u="none" strike="noStrike" cap="none" dirty="0">
              <a:solidFill>
                <a:srgbClr val="000000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{</a:t>
            </a:r>
            <a:endParaRPr sz="1400" b="0" i="0" u="none" strike="noStrike" cap="none" dirty="0">
              <a:solidFill>
                <a:srgbClr val="000000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    </a:t>
            </a:r>
            <a:r>
              <a:rPr lang="en-GB" sz="1100" b="0" i="0" u="none" strike="noStrike" cap="none" dirty="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public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override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void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795E26"/>
                </a:solidFill>
                <a:latin typeface="Consolas"/>
                <a:ea typeface="Consolas"/>
                <a:cs typeface="Consolas"/>
                <a:sym typeface="Consolas"/>
              </a:rPr>
              <a:t>Speak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()</a:t>
            </a:r>
            <a:endParaRPr sz="1400" b="0" i="0" u="none" strike="noStrike" cap="none" dirty="0">
              <a:solidFill>
                <a:srgbClr val="000000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lvl="0">
              <a:buSzPts val="1100"/>
            </a:pPr>
            <a:r>
              <a:rPr lang="en-GB" sz="1100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    </a:t>
            </a:r>
            <a:r>
              <a:rPr lang="cs-CZ" sz="1100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  </a:t>
            </a:r>
            <a:r>
              <a:rPr lang="en-US" sz="1100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=&gt; </a:t>
            </a:r>
            <a:r>
              <a:rPr lang="en-GB" sz="1100" b="0" i="0" u="none" strike="noStrike" cap="none" dirty="0" err="1">
                <a:solidFill>
                  <a:srgbClr val="001080"/>
                </a:solidFill>
                <a:latin typeface="Consolas"/>
                <a:ea typeface="Consolas"/>
                <a:cs typeface="Consolas"/>
                <a:sym typeface="Consolas"/>
              </a:rPr>
              <a:t>Console</a:t>
            </a:r>
            <a:r>
              <a:rPr lang="en-GB" sz="1100" b="0" i="0" u="none" strike="noStrike" cap="none" dirty="0" err="1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.</a:t>
            </a:r>
            <a:r>
              <a:rPr lang="en-GB" sz="1100" b="0" i="0" u="none" strike="noStrike" cap="none" dirty="0" err="1">
                <a:solidFill>
                  <a:srgbClr val="001080"/>
                </a:solidFill>
                <a:latin typeface="Consolas"/>
                <a:ea typeface="Consolas"/>
                <a:cs typeface="Consolas"/>
                <a:sym typeface="Consolas"/>
              </a:rPr>
              <a:t>WriteLine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(</a:t>
            </a:r>
            <a:r>
              <a:rPr lang="en-GB" sz="1100" b="0" i="0" u="none" strike="noStrike" cap="none" dirty="0">
                <a:solidFill>
                  <a:srgbClr val="A31515"/>
                </a:solidFill>
                <a:latin typeface="Consolas"/>
                <a:ea typeface="Consolas"/>
                <a:cs typeface="Consolas"/>
                <a:sym typeface="Consolas"/>
              </a:rPr>
              <a:t>"Woof!"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);</a:t>
            </a:r>
            <a:endParaRPr sz="1400" b="0" i="0" u="none" strike="noStrike" cap="none" dirty="0">
              <a:solidFill>
                <a:srgbClr val="000000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}</a:t>
            </a:r>
            <a:endParaRPr sz="1400" b="0" i="0" u="none" strike="noStrike" cap="none" dirty="0">
              <a:solidFill>
                <a:srgbClr val="000000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class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267F99"/>
                </a:solidFill>
                <a:latin typeface="Consolas"/>
                <a:ea typeface="Consolas"/>
                <a:cs typeface="Consolas"/>
                <a:sym typeface="Consolas"/>
              </a:rPr>
              <a:t>Cat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: </a:t>
            </a:r>
            <a:r>
              <a:rPr lang="en-GB" sz="1100" b="0" i="0" u="none" strike="noStrike" cap="none" dirty="0">
                <a:solidFill>
                  <a:srgbClr val="267F99"/>
                </a:solidFill>
                <a:latin typeface="Consolas"/>
                <a:ea typeface="Consolas"/>
                <a:cs typeface="Consolas"/>
                <a:sym typeface="Consolas"/>
              </a:rPr>
              <a:t>Pet</a:t>
            </a:r>
            <a:endParaRPr sz="1400" b="0" i="0" u="none" strike="noStrike" cap="none" dirty="0">
              <a:solidFill>
                <a:srgbClr val="000000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{</a:t>
            </a:r>
            <a:endParaRPr sz="1400" b="0" i="0" u="none" strike="noStrike" cap="none" dirty="0">
              <a:solidFill>
                <a:srgbClr val="000000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    </a:t>
            </a:r>
            <a:r>
              <a:rPr lang="en-GB" sz="1100" b="0" i="0" u="none" strike="noStrike" cap="none" dirty="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public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override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void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GB" sz="1100" b="0" i="0" u="none" strike="noStrike" cap="none" dirty="0">
                <a:solidFill>
                  <a:srgbClr val="795E26"/>
                </a:solidFill>
                <a:latin typeface="Consolas"/>
                <a:ea typeface="Consolas"/>
                <a:cs typeface="Consolas"/>
                <a:sym typeface="Consolas"/>
              </a:rPr>
              <a:t>Speak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()</a:t>
            </a:r>
            <a:endParaRPr sz="1400" b="0" i="0" u="none" strike="noStrike" cap="none" dirty="0">
              <a:solidFill>
                <a:srgbClr val="000000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lvl="0">
              <a:buSzPts val="1100"/>
            </a:pPr>
            <a:r>
              <a:rPr lang="en-GB" sz="1100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    </a:t>
            </a:r>
            <a:r>
              <a:rPr lang="cs-CZ" sz="1100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  </a:t>
            </a:r>
            <a:r>
              <a:rPr lang="en-US" sz="1100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=&gt; </a:t>
            </a:r>
            <a:r>
              <a:rPr lang="en-GB" sz="1100" b="0" i="0" u="none" strike="noStrike" cap="none" dirty="0" err="1">
                <a:solidFill>
                  <a:srgbClr val="001080"/>
                </a:solidFill>
                <a:latin typeface="Consolas"/>
                <a:ea typeface="Consolas"/>
                <a:cs typeface="Consolas"/>
                <a:sym typeface="Consolas"/>
              </a:rPr>
              <a:t>Console</a:t>
            </a:r>
            <a:r>
              <a:rPr lang="en-GB" sz="1100" b="0" i="0" u="none" strike="noStrike" cap="none" dirty="0" err="1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.</a:t>
            </a:r>
            <a:r>
              <a:rPr lang="en-GB" sz="1100" b="0" i="0" u="none" strike="noStrike" cap="none" dirty="0" err="1">
                <a:solidFill>
                  <a:srgbClr val="001080"/>
                </a:solidFill>
                <a:latin typeface="Consolas"/>
                <a:ea typeface="Consolas"/>
                <a:cs typeface="Consolas"/>
                <a:sym typeface="Consolas"/>
              </a:rPr>
              <a:t>WriteLine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(</a:t>
            </a:r>
            <a:r>
              <a:rPr lang="en-GB" sz="1100" b="0" i="0" u="none" strike="noStrike" cap="none" dirty="0">
                <a:solidFill>
                  <a:srgbClr val="A31515"/>
                </a:solidFill>
                <a:latin typeface="Consolas"/>
                <a:ea typeface="Consolas"/>
                <a:cs typeface="Consolas"/>
                <a:sym typeface="Consolas"/>
              </a:rPr>
              <a:t>"Meow!"</a:t>
            </a: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);</a:t>
            </a:r>
            <a:endParaRPr sz="1400" b="0" i="0" u="none" strike="noStrike" cap="none" dirty="0">
              <a:solidFill>
                <a:srgbClr val="000000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}</a:t>
            </a:r>
            <a:endParaRPr sz="1400" b="0" i="0" u="none" strike="noStrike" cap="none" dirty="0">
              <a:solidFill>
                <a:srgbClr val="000000"/>
              </a:solidFill>
              <a:latin typeface="Consolas"/>
              <a:ea typeface="Consolas"/>
              <a:cs typeface="Consolas"/>
              <a:sym typeface="Consolas"/>
            </a:endParaRPr>
          </a:p>
        </p:txBody>
      </p:sp>
      <p:sp>
        <p:nvSpPr>
          <p:cNvPr id="186" name="Google Shape;186;p8"/>
          <p:cNvSpPr txBox="1"/>
          <p:nvPr/>
        </p:nvSpPr>
        <p:spPr>
          <a:xfrm>
            <a:off x="4676775" y="3945015"/>
            <a:ext cx="4172442" cy="600124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chemeClr val="dk1"/>
                </a:solidFill>
                <a:latin typeface="Space Mono"/>
                <a:ea typeface="Space Mono"/>
                <a:cs typeface="Space Mono"/>
                <a:sym typeface="Space Mono"/>
              </a:rPr>
              <a:t>Output: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chemeClr val="dk1"/>
                </a:solidFill>
                <a:latin typeface="Space Mono"/>
                <a:ea typeface="Space Mono"/>
                <a:cs typeface="Space Mono"/>
                <a:sym typeface="Space Mono"/>
              </a:rPr>
              <a:t>Woof!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chemeClr val="dk1"/>
                </a:solidFill>
                <a:latin typeface="Space Mono"/>
                <a:ea typeface="Space Mono"/>
                <a:cs typeface="Space Mono"/>
                <a:sym typeface="Space Mono"/>
              </a:rPr>
              <a:t>Meow!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Computer Science &amp; Mathematics Major for College: UI/UX in Webpage Design by Slidesgo">
  <a:themeElements>
    <a:clrScheme name="Simple Light">
      <a:dk1>
        <a:srgbClr val="000000"/>
      </a:dk1>
      <a:lt1>
        <a:srgbClr val="FFFFFF"/>
      </a:lt1>
      <a:dk2>
        <a:srgbClr val="FFFFFF"/>
      </a:dk2>
      <a:lt2>
        <a:srgbClr val="FFFFFF"/>
      </a:lt2>
      <a:accent1>
        <a:srgbClr val="FFFFFF"/>
      </a:accent1>
      <a:accent2>
        <a:srgbClr val="FFFFFF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000000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439</TotalTime>
  <Words>1912</Words>
  <Application>Microsoft Office PowerPoint</Application>
  <PresentationFormat>Předvádění na obrazovce (16:9)</PresentationFormat>
  <Paragraphs>367</Paragraphs>
  <Slides>26</Slides>
  <Notes>26</Notes>
  <HiddenSlides>0</HiddenSlides>
  <MMClips>0</MMClips>
  <ScaleCrop>false</ScaleCrop>
  <HeadingPairs>
    <vt:vector size="6" baseType="variant">
      <vt:variant>
        <vt:lpstr>Použitá písma</vt:lpstr>
      </vt:variant>
      <vt:variant>
        <vt:i4>8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26</vt:i4>
      </vt:variant>
    </vt:vector>
  </HeadingPairs>
  <TitlesOfParts>
    <vt:vector size="35" baseType="lpstr">
      <vt:lpstr>Consolas</vt:lpstr>
      <vt:lpstr>Noto Sans Symbols</vt:lpstr>
      <vt:lpstr>Courier New</vt:lpstr>
      <vt:lpstr>Space Mono</vt:lpstr>
      <vt:lpstr>Prompt</vt:lpstr>
      <vt:lpstr>Arial</vt:lpstr>
      <vt:lpstr>Syncopate</vt:lpstr>
      <vt:lpstr>Roboto Condensed</vt:lpstr>
      <vt:lpstr>Computer Science &amp; Mathematics Major for College: UI/UX in Webpage Design by Slidesgo</vt:lpstr>
      <vt:lpstr>VISITOR</vt:lpstr>
      <vt:lpstr>CO TO JE?</vt:lpstr>
      <vt:lpstr>Motivační příklad</vt:lpstr>
      <vt:lpstr>EXPORTOVÁNÍ GEOMETRIE</vt:lpstr>
      <vt:lpstr>PŘIDÁNÍ FUNKCE</vt:lpstr>
      <vt:lpstr>PŘIDÁME TŘÍDU</vt:lpstr>
      <vt:lpstr>Řešení</vt:lpstr>
      <vt:lpstr>DISPATCH</vt:lpstr>
      <vt:lpstr>SINGLE DISPATCH</vt:lpstr>
      <vt:lpstr>DOUBLE DISPATCH</vt:lpstr>
      <vt:lpstr>DOUBLE DISPATCH PRO PŘÍKLAD</vt:lpstr>
      <vt:lpstr>DOUBLE DISPATCH PRO PŘÍKLAD</vt:lpstr>
      <vt:lpstr>DOUBLE DISPATCH PRO PŘÍKLAD</vt:lpstr>
      <vt:lpstr>DOUBLE DISPATCH PRO PŘÍKLAD</vt:lpstr>
      <vt:lpstr>DOUBLE DISPATCH PRO PŘÍKLAD</vt:lpstr>
      <vt:lpstr>SPECIFIKACE </vt:lpstr>
      <vt:lpstr>—The Gang of Four</vt:lpstr>
      <vt:lpstr>CLASS DIAGRAM</vt:lpstr>
      <vt:lpstr>ELEMENTY</vt:lpstr>
      <vt:lpstr>SEQUENTIAL DIAGRAM</vt:lpstr>
      <vt:lpstr>JAK IMPLEMENTOVAT</vt:lpstr>
      <vt:lpstr>IMPLEMENTAČNÍ PROBLÉM</vt:lpstr>
      <vt:lpstr>KDY POUŽÍT</vt:lpstr>
      <vt:lpstr>KLADY</vt:lpstr>
      <vt:lpstr>VZTAH S JINÝMI VZORY</vt:lpstr>
      <vt:lpstr>DĚKUJI VÁM  ZA POZORNOST!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VISITOR</dc:title>
  <dc:creator>Viktoria Hurtisova;Michael Ševčík</dc:creator>
  <cp:lastModifiedBy>Michael Ševčík</cp:lastModifiedBy>
  <cp:revision>3</cp:revision>
  <dcterms:modified xsi:type="dcterms:W3CDTF">2025-05-14T21:27:57Z</dcterms:modified>
</cp:coreProperties>
</file>