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70" r:id="rId4"/>
  </p:sldMasterIdLst>
  <p:sldIdLst>
    <p:sldId id="256" r:id="rId5"/>
    <p:sldId id="257" r:id="rId6"/>
    <p:sldId id="258" r:id="rId7"/>
    <p:sldId id="260" r:id="rId8"/>
    <p:sldId id="269" r:id="rId9"/>
    <p:sldId id="278" r:id="rId10"/>
    <p:sldId id="261" r:id="rId11"/>
    <p:sldId id="262" r:id="rId12"/>
    <p:sldId id="264" r:id="rId13"/>
    <p:sldId id="270" r:id="rId14"/>
    <p:sldId id="277" r:id="rId15"/>
    <p:sldId id="265" r:id="rId16"/>
    <p:sldId id="272" r:id="rId17"/>
    <p:sldId id="263" r:id="rId18"/>
    <p:sldId id="274" r:id="rId19"/>
    <p:sldId id="273" r:id="rId20"/>
    <p:sldId id="275" r:id="rId21"/>
    <p:sldId id="266" r:id="rId22"/>
    <p:sldId id="276" r:id="rId23"/>
    <p:sldId id="267" r:id="rId24"/>
    <p:sldId id="268" r:id="rId2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CCFF"/>
    <a:srgbClr val="009999"/>
    <a:srgbClr val="CC9900"/>
    <a:srgbClr val="9900CC"/>
    <a:srgbClr val="339966"/>
    <a:srgbClr val="00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3077FCE-4716-C040-4730-80FC47A05FE7}" v="1357" dt="2025-04-07T16:18:16.31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84" autoAdjust="0"/>
    <p:restoredTop sz="94660"/>
  </p:normalViewPr>
  <p:slideViewPr>
    <p:cSldViewPr snapToGrid="0">
      <p:cViewPr varScale="1">
        <p:scale>
          <a:sx n="150" d="100"/>
          <a:sy n="150" d="100"/>
        </p:scale>
        <p:origin x="101" y="5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n Palatka" userId="S::81112441@cuni.cz::71d15866-d02f-4e05-8a31-25708aa47854" providerId="AD" clId="Web-{73077FCE-4716-C040-4730-80FC47A05FE7}"/>
    <pc:docChg chg="addSld modSld sldOrd">
      <pc:chgData name="Jan Palatka" userId="S::81112441@cuni.cz::71d15866-d02f-4e05-8a31-25708aa47854" providerId="AD" clId="Web-{73077FCE-4716-C040-4730-80FC47A05FE7}" dt="2025-04-07T16:18:16.310" v="1337" actId="14100"/>
      <pc:docMkLst>
        <pc:docMk/>
      </pc:docMkLst>
      <pc:sldChg chg="modSp">
        <pc:chgData name="Jan Palatka" userId="S::81112441@cuni.cz::71d15866-d02f-4e05-8a31-25708aa47854" providerId="AD" clId="Web-{73077FCE-4716-C040-4730-80FC47A05FE7}" dt="2025-04-07T15:10:46.256" v="29" actId="20577"/>
        <pc:sldMkLst>
          <pc:docMk/>
          <pc:sldMk cId="1257729997" sldId="264"/>
        </pc:sldMkLst>
        <pc:spChg chg="mod">
          <ac:chgData name="Jan Palatka" userId="S::81112441@cuni.cz::71d15866-d02f-4e05-8a31-25708aa47854" providerId="AD" clId="Web-{73077FCE-4716-C040-4730-80FC47A05FE7}" dt="2025-04-07T15:10:46.256" v="29" actId="20577"/>
          <ac:spMkLst>
            <pc:docMk/>
            <pc:sldMk cId="1257729997" sldId="264"/>
            <ac:spMk id="3" creationId="{4FAB3EC1-7F78-17FF-AD29-86A644169B4E}"/>
          </ac:spMkLst>
        </pc:spChg>
      </pc:sldChg>
      <pc:sldChg chg="modSp">
        <pc:chgData name="Jan Palatka" userId="S::81112441@cuni.cz::71d15866-d02f-4e05-8a31-25708aa47854" providerId="AD" clId="Web-{73077FCE-4716-C040-4730-80FC47A05FE7}" dt="2025-04-07T16:18:16.310" v="1337" actId="14100"/>
        <pc:sldMkLst>
          <pc:docMk/>
          <pc:sldMk cId="3831748615" sldId="269"/>
        </pc:sldMkLst>
        <pc:spChg chg="mod">
          <ac:chgData name="Jan Palatka" userId="S::81112441@cuni.cz::71d15866-d02f-4e05-8a31-25708aa47854" providerId="AD" clId="Web-{73077FCE-4716-C040-4730-80FC47A05FE7}" dt="2025-04-07T16:18:16.310" v="1337" actId="14100"/>
          <ac:spMkLst>
            <pc:docMk/>
            <pc:sldMk cId="3831748615" sldId="269"/>
            <ac:spMk id="5" creationId="{2657AEC3-7726-2555-C866-EF6262FF82CA}"/>
          </ac:spMkLst>
        </pc:spChg>
      </pc:sldChg>
      <pc:sldChg chg="addSp delSp modSp">
        <pc:chgData name="Jan Palatka" userId="S::81112441@cuni.cz::71d15866-d02f-4e05-8a31-25708aa47854" providerId="AD" clId="Web-{73077FCE-4716-C040-4730-80FC47A05FE7}" dt="2025-04-07T15:43:27.016" v="747" actId="20577"/>
        <pc:sldMkLst>
          <pc:docMk/>
          <pc:sldMk cId="2941106200" sldId="273"/>
        </pc:sldMkLst>
        <pc:spChg chg="mod">
          <ac:chgData name="Jan Palatka" userId="S::81112441@cuni.cz::71d15866-d02f-4e05-8a31-25708aa47854" providerId="AD" clId="Web-{73077FCE-4716-C040-4730-80FC47A05FE7}" dt="2025-04-07T15:09:07.222" v="17" actId="1076"/>
          <ac:spMkLst>
            <pc:docMk/>
            <pc:sldMk cId="2941106200" sldId="273"/>
            <ac:spMk id="2" creationId="{00000000-0000-0000-0000-000000000000}"/>
          </ac:spMkLst>
        </pc:spChg>
        <pc:spChg chg="del mod">
          <ac:chgData name="Jan Palatka" userId="S::81112441@cuni.cz::71d15866-d02f-4e05-8a31-25708aa47854" providerId="AD" clId="Web-{73077FCE-4716-C040-4730-80FC47A05FE7}" dt="2025-04-07T15:09:02.159" v="15"/>
          <ac:spMkLst>
            <pc:docMk/>
            <pc:sldMk cId="2941106200" sldId="273"/>
            <ac:spMk id="3" creationId="{00000000-0000-0000-0000-000000000000}"/>
          </ac:spMkLst>
        </pc:spChg>
        <pc:spChg chg="add mod">
          <ac:chgData name="Jan Palatka" userId="S::81112441@cuni.cz::71d15866-d02f-4e05-8a31-25708aa47854" providerId="AD" clId="Web-{73077FCE-4716-C040-4730-80FC47A05FE7}" dt="2025-04-07T15:41:41.544" v="698" actId="20577"/>
          <ac:spMkLst>
            <pc:docMk/>
            <pc:sldMk cId="2941106200" sldId="273"/>
            <ac:spMk id="5" creationId="{DCA9B3AE-7191-A4F9-92AC-C2D5D308E180}"/>
          </ac:spMkLst>
        </pc:spChg>
        <pc:spChg chg="add del mod">
          <ac:chgData name="Jan Palatka" userId="S::81112441@cuni.cz::71d15866-d02f-4e05-8a31-25708aa47854" providerId="AD" clId="Web-{73077FCE-4716-C040-4730-80FC47A05FE7}" dt="2025-04-07T15:27:20.082" v="373"/>
          <ac:spMkLst>
            <pc:docMk/>
            <pc:sldMk cId="2941106200" sldId="273"/>
            <ac:spMk id="7" creationId="{39BBF4E7-2E24-1711-C4AC-4B521D16B8EC}"/>
          </ac:spMkLst>
        </pc:spChg>
        <pc:spChg chg="add mod">
          <ac:chgData name="Jan Palatka" userId="S::81112441@cuni.cz::71d15866-d02f-4e05-8a31-25708aa47854" providerId="AD" clId="Web-{73077FCE-4716-C040-4730-80FC47A05FE7}" dt="2025-04-07T15:43:27.016" v="747" actId="20577"/>
          <ac:spMkLst>
            <pc:docMk/>
            <pc:sldMk cId="2941106200" sldId="273"/>
            <ac:spMk id="9" creationId="{EEF879FD-6DAA-428C-F528-BD7187BD83BC}"/>
          </ac:spMkLst>
        </pc:spChg>
      </pc:sldChg>
      <pc:sldChg chg="modSp">
        <pc:chgData name="Jan Palatka" userId="S::81112441@cuni.cz::71d15866-d02f-4e05-8a31-25708aa47854" providerId="AD" clId="Web-{73077FCE-4716-C040-4730-80FC47A05FE7}" dt="2025-04-07T15:26:38.643" v="369" actId="1076"/>
        <pc:sldMkLst>
          <pc:docMk/>
          <pc:sldMk cId="3189643706" sldId="274"/>
        </pc:sldMkLst>
        <pc:spChg chg="mod">
          <ac:chgData name="Jan Palatka" userId="S::81112441@cuni.cz::71d15866-d02f-4e05-8a31-25708aa47854" providerId="AD" clId="Web-{73077FCE-4716-C040-4730-80FC47A05FE7}" dt="2025-04-07T15:26:36.768" v="368" actId="20577"/>
          <ac:spMkLst>
            <pc:docMk/>
            <pc:sldMk cId="3189643706" sldId="274"/>
            <ac:spMk id="3" creationId="{00000000-0000-0000-0000-000000000000}"/>
          </ac:spMkLst>
        </pc:spChg>
        <pc:picChg chg="mod">
          <ac:chgData name="Jan Palatka" userId="S::81112441@cuni.cz::71d15866-d02f-4e05-8a31-25708aa47854" providerId="AD" clId="Web-{73077FCE-4716-C040-4730-80FC47A05FE7}" dt="2025-04-07T15:26:38.643" v="369" actId="1076"/>
          <ac:picMkLst>
            <pc:docMk/>
            <pc:sldMk cId="3189643706" sldId="274"/>
            <ac:picMk id="2054" creationId="{00000000-0000-0000-0000-000000000000}"/>
          </ac:picMkLst>
        </pc:picChg>
      </pc:sldChg>
      <pc:sldChg chg="addSp delSp modSp new">
        <pc:chgData name="Jan Palatka" userId="S::81112441@cuni.cz::71d15866-d02f-4e05-8a31-25708aa47854" providerId="AD" clId="Web-{73077FCE-4716-C040-4730-80FC47A05FE7}" dt="2025-04-07T16:09:56.140" v="1133" actId="1076"/>
        <pc:sldMkLst>
          <pc:docMk/>
          <pc:sldMk cId="2209297528" sldId="275"/>
        </pc:sldMkLst>
        <pc:spChg chg="mod">
          <ac:chgData name="Jan Palatka" userId="S::81112441@cuni.cz::71d15866-d02f-4e05-8a31-25708aa47854" providerId="AD" clId="Web-{73077FCE-4716-C040-4730-80FC47A05FE7}" dt="2025-04-07T16:09:10.092" v="1119" actId="1076"/>
          <ac:spMkLst>
            <pc:docMk/>
            <pc:sldMk cId="2209297528" sldId="275"/>
            <ac:spMk id="2" creationId="{8B41E03A-72EC-A8FD-C1BD-54D8B16026AB}"/>
          </ac:spMkLst>
        </pc:spChg>
        <pc:spChg chg="del">
          <ac:chgData name="Jan Palatka" userId="S::81112441@cuni.cz::71d15866-d02f-4e05-8a31-25708aa47854" providerId="AD" clId="Web-{73077FCE-4716-C040-4730-80FC47A05FE7}" dt="2025-04-07T15:28:07.239" v="375"/>
          <ac:spMkLst>
            <pc:docMk/>
            <pc:sldMk cId="2209297528" sldId="275"/>
            <ac:spMk id="3" creationId="{C1B0ABB0-4FF6-A35E-5AA2-A175FC27372E}"/>
          </ac:spMkLst>
        </pc:spChg>
        <pc:spChg chg="add del mod">
          <ac:chgData name="Jan Palatka" userId="S::81112441@cuni.cz::71d15866-d02f-4e05-8a31-25708aa47854" providerId="AD" clId="Web-{73077FCE-4716-C040-4730-80FC47A05FE7}" dt="2025-04-07T15:38:51.961" v="652"/>
          <ac:spMkLst>
            <pc:docMk/>
            <pc:sldMk cId="2209297528" sldId="275"/>
            <ac:spMk id="5" creationId="{18FE228E-E2FC-0EE1-9E4B-EF13ECECCE01}"/>
          </ac:spMkLst>
        </pc:spChg>
        <pc:spChg chg="add del">
          <ac:chgData name="Jan Palatka" userId="S::81112441@cuni.cz::71d15866-d02f-4e05-8a31-25708aa47854" providerId="AD" clId="Web-{73077FCE-4716-C040-4730-80FC47A05FE7}" dt="2025-04-07T15:28:16.115" v="382"/>
          <ac:spMkLst>
            <pc:docMk/>
            <pc:sldMk cId="2209297528" sldId="275"/>
            <ac:spMk id="7" creationId="{76C2FB17-4250-81AE-C33C-E0E1E46ED2BC}"/>
          </ac:spMkLst>
        </pc:spChg>
        <pc:spChg chg="add del mod">
          <ac:chgData name="Jan Palatka" userId="S::81112441@cuni.cz::71d15866-d02f-4e05-8a31-25708aa47854" providerId="AD" clId="Web-{73077FCE-4716-C040-4730-80FC47A05FE7}" dt="2025-04-07T15:28:15.552" v="381"/>
          <ac:spMkLst>
            <pc:docMk/>
            <pc:sldMk cId="2209297528" sldId="275"/>
            <ac:spMk id="9" creationId="{9341FE9B-1CF9-1BBD-C921-44FBAA3DC64A}"/>
          </ac:spMkLst>
        </pc:spChg>
        <pc:spChg chg="add del mod">
          <ac:chgData name="Jan Palatka" userId="S::81112441@cuni.cz::71d15866-d02f-4e05-8a31-25708aa47854" providerId="AD" clId="Web-{73077FCE-4716-C040-4730-80FC47A05FE7}" dt="2025-04-07T15:40:20.245" v="666"/>
          <ac:spMkLst>
            <pc:docMk/>
            <pc:sldMk cId="2209297528" sldId="275"/>
            <ac:spMk id="11" creationId="{FC979415-1A2D-1F8D-0E9F-60AA856549DC}"/>
          </ac:spMkLst>
        </pc:spChg>
        <pc:spChg chg="add mod">
          <ac:chgData name="Jan Palatka" userId="S::81112441@cuni.cz::71d15866-d02f-4e05-8a31-25708aa47854" providerId="AD" clId="Web-{73077FCE-4716-C040-4730-80FC47A05FE7}" dt="2025-04-07T16:09:56.140" v="1133" actId="1076"/>
          <ac:spMkLst>
            <pc:docMk/>
            <pc:sldMk cId="2209297528" sldId="275"/>
            <ac:spMk id="13" creationId="{2EC264C0-999A-6705-FDA4-703B12F45EA5}"/>
          </ac:spMkLst>
        </pc:spChg>
      </pc:sldChg>
      <pc:sldChg chg="modSp new">
        <pc:chgData name="Jan Palatka" userId="S::81112441@cuni.cz::71d15866-d02f-4e05-8a31-25708aa47854" providerId="AD" clId="Web-{73077FCE-4716-C040-4730-80FC47A05FE7}" dt="2025-04-07T16:17:24.700" v="1335" actId="20577"/>
        <pc:sldMkLst>
          <pc:docMk/>
          <pc:sldMk cId="2020934827" sldId="276"/>
        </pc:sldMkLst>
        <pc:spChg chg="mod">
          <ac:chgData name="Jan Palatka" userId="S::81112441@cuni.cz::71d15866-d02f-4e05-8a31-25708aa47854" providerId="AD" clId="Web-{73077FCE-4716-C040-4730-80FC47A05FE7}" dt="2025-04-07T15:57:35.118" v="1017" actId="20577"/>
          <ac:spMkLst>
            <pc:docMk/>
            <pc:sldMk cId="2020934827" sldId="276"/>
            <ac:spMk id="2" creationId="{4FE9DE28-0B22-4BB0-A064-E240C8AF9B22}"/>
          </ac:spMkLst>
        </pc:spChg>
        <pc:spChg chg="mod">
          <ac:chgData name="Jan Palatka" userId="S::81112441@cuni.cz::71d15866-d02f-4e05-8a31-25708aa47854" providerId="AD" clId="Web-{73077FCE-4716-C040-4730-80FC47A05FE7}" dt="2025-04-07T16:17:24.700" v="1335" actId="20577"/>
          <ac:spMkLst>
            <pc:docMk/>
            <pc:sldMk cId="2020934827" sldId="276"/>
            <ac:spMk id="3" creationId="{F13A52ED-5F46-4F20-ED4C-B39EE7DEF7CE}"/>
          </ac:spMkLst>
        </pc:spChg>
      </pc:sldChg>
      <pc:sldChg chg="modSp add ord replId">
        <pc:chgData name="Jan Palatka" userId="S::81112441@cuni.cz::71d15866-d02f-4e05-8a31-25708aa47854" providerId="AD" clId="Web-{73077FCE-4716-C040-4730-80FC47A05FE7}" dt="2025-04-07T16:13:59.944" v="1216" actId="14100"/>
        <pc:sldMkLst>
          <pc:docMk/>
          <pc:sldMk cId="3017054830" sldId="277"/>
        </pc:sldMkLst>
        <pc:spChg chg="mod">
          <ac:chgData name="Jan Palatka" userId="S::81112441@cuni.cz::71d15866-d02f-4e05-8a31-25708aa47854" providerId="AD" clId="Web-{73077FCE-4716-C040-4730-80FC47A05FE7}" dt="2025-04-07T16:13:59.944" v="1216" actId="14100"/>
          <ac:spMkLst>
            <pc:docMk/>
            <pc:sldMk cId="3017054830" sldId="277"/>
            <ac:spMk id="13" creationId="{585E47BA-53B8-D3CE-665F-EED10D28DAAD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3284890-85D2-4D7B-8EF5-15A9C1DB8F42}" type="datetimeFigureOut">
              <a:rPr lang="en-US" smtClean="0"/>
              <a:t>4/10/2025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39977039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7CC2-0FC8-4686-B024-99790E0F5162}" type="datetimeFigureOut">
              <a:rPr lang="en-US" smtClean="0"/>
              <a:t>4/10/2025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5628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4DA5-CD3D-4590-A511-FCD3BC7A793E}" type="datetimeFigureOut">
              <a:rPr lang="en-US" smtClean="0"/>
              <a:t>4/10/2025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67137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661D-6934-4B32-B92C-470368BF1EC6}" type="datetimeFigureOut">
              <a:rPr lang="en-US" smtClean="0"/>
              <a:t>4/10/2025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5488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oddílu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6F822A4-8DA6-4447-9B1F-C5DB58435268}" type="datetimeFigureOut">
              <a:rPr lang="en-US" smtClean="0"/>
              <a:t>4/10/2025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187847194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D31E-DCDA-41A7-9C67-C4B11B94D21D}" type="datetimeFigureOut">
              <a:rPr lang="en-US" smtClean="0"/>
              <a:t>4/10/2025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96211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62C0-B258-48F1-ADE6-176B4174CCDD}" type="datetimeFigureOut">
              <a:rPr lang="en-US" smtClean="0"/>
              <a:t>4/10/2025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97354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919A6-33EB-49BD-A62F-1FA56B9F9712}" type="datetimeFigureOut">
              <a:rPr lang="en-US" smtClean="0"/>
              <a:t>4/10/2025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41382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7D1B-D673-4CF6-8672-009D42ABD2A0}" type="datetimeFigureOut">
              <a:rPr lang="en-US" smtClean="0"/>
              <a:t>4/10/2025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8305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A16AA21-1863-4931-97CB-99D0A168701B}" type="datetimeFigureOut">
              <a:rPr lang="en-US" smtClean="0"/>
              <a:t>4/10/2025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834823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772C379-9A7C-4C87-A116-CBE9F58B04C5}" type="datetimeFigureOut">
              <a:rPr lang="en-US" smtClean="0"/>
              <a:t>4/10/2025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424681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664C608-40B1-4030-A28D-5B74BC98ADCE}" type="datetimeFigureOut">
              <a:rPr lang="en-US" smtClean="0"/>
              <a:t>4/10/2025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854686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1" r:id="rId1"/>
    <p:sldLayoutId id="2147483872" r:id="rId2"/>
    <p:sldLayoutId id="2147483873" r:id="rId3"/>
    <p:sldLayoutId id="2147483874" r:id="rId4"/>
    <p:sldLayoutId id="2147483875" r:id="rId5"/>
    <p:sldLayoutId id="2147483876" r:id="rId6"/>
    <p:sldLayoutId id="2147483877" r:id="rId7"/>
    <p:sldLayoutId id="2147483878" r:id="rId8"/>
    <p:sldLayoutId id="2147483879" r:id="rId9"/>
    <p:sldLayoutId id="2147483880" r:id="rId10"/>
    <p:sldLayoutId id="2147483881" r:id="rId11"/>
  </p:sldLayoutIdLst>
  <p:hf sldNum="0" hdr="0" ftr="0" dt="0"/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svg"/><Relationship Id="rId3" Type="http://schemas.openxmlformats.org/officeDocument/2006/relationships/image" Target="../media/image3.svg"/><Relationship Id="rId7" Type="http://schemas.openxmlformats.org/officeDocument/2006/relationships/image" Target="../media/image7.svg"/><Relationship Id="rId12" Type="http://schemas.openxmlformats.org/officeDocument/2006/relationships/image" Target="../media/image12.png"/><Relationship Id="rId17" Type="http://schemas.openxmlformats.org/officeDocument/2006/relationships/image" Target="../media/image15.svg"/><Relationship Id="rId2" Type="http://schemas.openxmlformats.org/officeDocument/2006/relationships/image" Target="../media/image2.png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svg"/><Relationship Id="rId5" Type="http://schemas.openxmlformats.org/officeDocument/2006/relationships/image" Target="../media/image5.svg"/><Relationship Id="rId15" Type="http://schemas.openxmlformats.org/officeDocument/2006/relationships/image" Target="../media/image17.sv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svg"/><Relationship Id="rId1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svg"/><Relationship Id="rId3" Type="http://schemas.openxmlformats.org/officeDocument/2006/relationships/image" Target="../media/image3.svg"/><Relationship Id="rId7" Type="http://schemas.openxmlformats.org/officeDocument/2006/relationships/image" Target="../media/image7.svg"/><Relationship Id="rId12" Type="http://schemas.openxmlformats.org/officeDocument/2006/relationships/image" Target="../media/image12.png"/><Relationship Id="rId17" Type="http://schemas.openxmlformats.org/officeDocument/2006/relationships/image" Target="../media/image17.svg"/><Relationship Id="rId2" Type="http://schemas.openxmlformats.org/officeDocument/2006/relationships/image" Target="../media/image2.png"/><Relationship Id="rId16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svg"/><Relationship Id="rId5" Type="http://schemas.openxmlformats.org/officeDocument/2006/relationships/image" Target="../media/image5.svg"/><Relationship Id="rId15" Type="http://schemas.openxmlformats.org/officeDocument/2006/relationships/image" Target="../media/image15.sv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svg"/><Relationship Id="rId14" Type="http://schemas.openxmlformats.org/officeDocument/2006/relationships/image" Target="../media/image1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etailní záběr článku řetězu">
            <a:extLst>
              <a:ext uri="{FF2B5EF4-FFF2-40B4-BE49-F238E27FC236}">
                <a16:creationId xmlns:a16="http://schemas.microsoft.com/office/drawing/2014/main" id="{A150A858-0C2C-82E6-259A-21299CD207B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712" b="14002"/>
          <a:stretch/>
        </p:blipFill>
        <p:spPr>
          <a:xfrm>
            <a:off x="20" y="10"/>
            <a:ext cx="12191980" cy="68593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F33867FC-EB8E-4B00-B7D5-7967D9DF1C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30000">
                <a:schemeClr val="bg2">
                  <a:alpha val="75000"/>
                </a:schemeClr>
              </a:gs>
              <a:gs pos="100000">
                <a:schemeClr val="bg2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6">
            <a:extLst>
              <a:ext uri="{FF2B5EF4-FFF2-40B4-BE49-F238E27FC236}">
                <a16:creationId xmlns:a16="http://schemas.microsoft.com/office/drawing/2014/main" id="{D69E00ED-B0F1-4570-A74E-E05D0E9A86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H="1" flipV="1">
            <a:off x="752858" y="744469"/>
            <a:ext cx="3275668" cy="4408488"/>
          </a:xfrm>
          <a:custGeom>
            <a:avLst/>
            <a:gdLst/>
            <a:ahLst/>
            <a:cxnLst/>
            <a:rect l="l" t="t" r="r" b="b"/>
            <a:pathLst>
              <a:path w="10002" h="10000">
                <a:moveTo>
                  <a:pt x="8763" y="0"/>
                </a:moveTo>
                <a:lnTo>
                  <a:pt x="10002" y="0"/>
                </a:lnTo>
                <a:lnTo>
                  <a:pt x="10002" y="10000"/>
                </a:lnTo>
                <a:lnTo>
                  <a:pt x="2" y="10000"/>
                </a:lnTo>
                <a:cubicBezTo>
                  <a:pt x="-2" y="9698"/>
                  <a:pt x="4" y="9427"/>
                  <a:pt x="0" y="9125"/>
                </a:cubicBezTo>
                <a:lnTo>
                  <a:pt x="8763" y="9128"/>
                </a:lnTo>
                <a:lnTo>
                  <a:pt x="8763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12" name="Freeform 6">
            <a:extLst>
              <a:ext uri="{FF2B5EF4-FFF2-40B4-BE49-F238E27FC236}">
                <a16:creationId xmlns:a16="http://schemas.microsoft.com/office/drawing/2014/main" id="{074D0BE7-DDD8-46AB-A2C1-5B7FFD921A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l" t="t" r="r" b="b"/>
            <a:pathLst>
              <a:path w="10000" h="10000">
                <a:moveTo>
                  <a:pt x="8761" y="0"/>
                </a:moveTo>
                <a:lnTo>
                  <a:pt x="10000" y="0"/>
                </a:lnTo>
                <a:lnTo>
                  <a:pt x="10000" y="10000"/>
                </a:lnTo>
                <a:lnTo>
                  <a:pt x="0" y="10000"/>
                </a:lnTo>
                <a:lnTo>
                  <a:pt x="0" y="9126"/>
                </a:lnTo>
                <a:lnTo>
                  <a:pt x="8761" y="9127"/>
                </a:lnTo>
                <a:lnTo>
                  <a:pt x="8761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8F946EB2-0DAC-8142-3B1D-BB9F9A6BE6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09630" y="2366518"/>
            <a:ext cx="8361229" cy="2098226"/>
          </a:xfrm>
        </p:spPr>
        <p:txBody>
          <a:bodyPr>
            <a:normAutofit/>
          </a:bodyPr>
          <a:lstStyle/>
          <a:p>
            <a:r>
              <a:rPr lang="cs-CZ" dirty="0" err="1"/>
              <a:t>ChAIN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responsibility</a:t>
            </a:r>
            <a:endParaRPr lang="cs-CZ" dirty="0"/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3E6C22F5-44F4-2566-8F0B-EFAF864E7001}"/>
              </a:ext>
            </a:extLst>
          </p:cNvPr>
          <p:cNvSpPr txBox="1"/>
          <p:nvPr/>
        </p:nvSpPr>
        <p:spPr>
          <a:xfrm>
            <a:off x="8898341" y="5003008"/>
            <a:ext cx="20881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Jan </a:t>
            </a:r>
            <a:r>
              <a:rPr lang="cs-CZ" dirty="0" err="1"/>
              <a:t>Palatka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58920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CCCF1EC-D50F-9786-1DFE-F44AC17868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360680"/>
            <a:ext cx="9601200" cy="1485900"/>
          </a:xfrm>
        </p:spPr>
        <p:txBody>
          <a:bodyPr/>
          <a:lstStyle/>
          <a:p>
            <a:r>
              <a:rPr lang="cs-CZ" dirty="0"/>
              <a:t>Finální řešení: Validace povolení</a:t>
            </a:r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id="{D61E54AA-2F02-EF8D-0F52-793E5ACA84D1}"/>
              </a:ext>
            </a:extLst>
          </p:cNvPr>
          <p:cNvSpPr txBox="1"/>
          <p:nvPr/>
        </p:nvSpPr>
        <p:spPr>
          <a:xfrm>
            <a:off x="2500393" y="1620046"/>
            <a:ext cx="7191214" cy="440120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cs-CZ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class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 err="1">
                <a:solidFill>
                  <a:srgbClr val="2B91AF"/>
                </a:solidFill>
                <a:latin typeface="Cascadia Mono" panose="020B0609020000020004" pitchFamily="49" charset="0"/>
              </a:rPr>
              <a:t>PermitApprovalChain</a:t>
            </a:r>
            <a:endParaRPr lang="cs-CZ" sz="14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{</a:t>
            </a:r>
          </a:p>
          <a:p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</a:t>
            </a:r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private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>
                <a:solidFill>
                  <a:srgbClr val="2B91AF"/>
                </a:solidFill>
                <a:latin typeface="Cascadia Mono" panose="020B0609020000020004" pitchFamily="49" charset="0"/>
              </a:rPr>
              <a:t>Department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entryPoint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;</a:t>
            </a:r>
          </a:p>
          <a:p>
            <a:endParaRPr lang="cs-CZ" sz="14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</a:t>
            </a:r>
            <a:r>
              <a:rPr lang="cs-CZ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 err="1">
                <a:solidFill>
                  <a:srgbClr val="2B91AF"/>
                </a:solidFill>
                <a:latin typeface="Cascadia Mono" panose="020B0609020000020004" pitchFamily="49" charset="0"/>
              </a:rPr>
              <a:t>PermitApprovalChain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()</a:t>
            </a:r>
          </a:p>
          <a:p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{</a:t>
            </a:r>
          </a:p>
          <a:p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</a:t>
            </a:r>
            <a:r>
              <a:rPr lang="cs-CZ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entryPoint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= </a:t>
            </a:r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new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 err="1">
                <a:solidFill>
                  <a:srgbClr val="2B91AF"/>
                </a:solidFill>
                <a:latin typeface="Cascadia Mono" panose="020B0609020000020004" pitchFamily="49" charset="0"/>
              </a:rPr>
              <a:t>ZoningDepartment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();</a:t>
            </a:r>
          </a:p>
          <a:p>
            <a:endParaRPr lang="cs-CZ" sz="1400" dirty="0">
              <a:solidFill>
                <a:srgbClr val="2B91AF"/>
              </a:solidFill>
              <a:latin typeface="Cascadia Mono" panose="020B0609020000020004" pitchFamily="49" charset="0"/>
            </a:endParaRPr>
          </a:p>
          <a:p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</a:t>
            </a:r>
            <a:r>
              <a:rPr lang="cs-CZ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var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buildingDepartment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= </a:t>
            </a:r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new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 err="1">
                <a:solidFill>
                  <a:srgbClr val="2B91AF"/>
                </a:solidFill>
                <a:latin typeface="Cascadia Mono" panose="020B0609020000020004" pitchFamily="49" charset="0"/>
              </a:rPr>
              <a:t>BuildingDepartment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();</a:t>
            </a:r>
          </a:p>
          <a:p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</a:t>
            </a:r>
            <a:r>
              <a:rPr lang="cs-CZ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var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fireDepartment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=  </a:t>
            </a:r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new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 err="1">
                <a:solidFill>
                  <a:srgbClr val="2B91AF"/>
                </a:solidFill>
                <a:latin typeface="Cascadia Mono" panose="020B0609020000020004" pitchFamily="49" charset="0"/>
              </a:rPr>
              <a:t>FireDepartment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();</a:t>
            </a:r>
          </a:p>
          <a:p>
            <a:endParaRPr lang="cs-CZ" sz="14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</a:t>
            </a:r>
            <a:r>
              <a:rPr lang="cs-CZ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entryPoint.</a:t>
            </a:r>
            <a:r>
              <a:rPr lang="cs-CZ" sz="1400" dirty="0" err="1">
                <a:solidFill>
                  <a:srgbClr val="CC9900"/>
                </a:solidFill>
                <a:latin typeface="Cascadia Mono" panose="020B0609020000020004" pitchFamily="49" charset="0"/>
              </a:rPr>
              <a:t>SetSuccessor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</a:t>
            </a:r>
            <a:r>
              <a:rPr lang="cs-CZ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buildingDepartment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); </a:t>
            </a:r>
          </a:p>
          <a:p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</a:t>
            </a:r>
            <a:r>
              <a:rPr lang="cs-CZ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buildingDepartment.</a:t>
            </a:r>
            <a:r>
              <a:rPr lang="cs-CZ" sz="1400" dirty="0" err="1">
                <a:solidFill>
                  <a:srgbClr val="CC9900"/>
                </a:solidFill>
                <a:latin typeface="Cascadia Mono" panose="020B0609020000020004" pitchFamily="49" charset="0"/>
              </a:rPr>
              <a:t>SetSuccessor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</a:t>
            </a:r>
            <a:r>
              <a:rPr lang="cs-CZ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fireDepartment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);</a:t>
            </a:r>
          </a:p>
          <a:p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}</a:t>
            </a:r>
          </a:p>
          <a:p>
            <a:endParaRPr lang="cs-CZ" sz="14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bool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400" dirty="0" err="1">
                <a:solidFill>
                  <a:srgbClr val="CC9900"/>
                </a:solidFill>
                <a:latin typeface="Cascadia Mono" panose="020B0609020000020004" pitchFamily="49" charset="0"/>
              </a:rPr>
              <a:t>ApplyForBuildingPermit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</a:t>
            </a:r>
            <a:r>
              <a:rPr lang="en-US" sz="1400" dirty="0">
                <a:solidFill>
                  <a:srgbClr val="2B91AF"/>
                </a:solidFill>
                <a:latin typeface="Cascadia Mono" panose="020B0609020000020004" pitchFamily="49" charset="0"/>
              </a:rPr>
              <a:t>Permit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permit)</a:t>
            </a:r>
          </a:p>
          <a:p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{</a:t>
            </a:r>
          </a:p>
          <a:p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</a:t>
            </a:r>
            <a:r>
              <a:rPr lang="cs-CZ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return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entryPoint.</a:t>
            </a:r>
            <a:r>
              <a:rPr lang="cs-CZ" sz="1400" dirty="0" err="1">
                <a:solidFill>
                  <a:srgbClr val="CC9900"/>
                </a:solidFill>
                <a:latin typeface="Cascadia Mono" panose="020B0609020000020004" pitchFamily="49" charset="0"/>
              </a:rPr>
              <a:t>CheckPermit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(permit);</a:t>
            </a:r>
          </a:p>
          <a:p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}</a:t>
            </a:r>
          </a:p>
          <a:p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6495773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53B282-73AB-0244-3043-723C8EBC50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3F6F971-B69F-0D0C-8654-DE92ED1A89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3446" y="734646"/>
            <a:ext cx="9601200" cy="1485900"/>
          </a:xfrm>
        </p:spPr>
        <p:txBody>
          <a:bodyPr/>
          <a:lstStyle/>
          <a:p>
            <a:r>
              <a:rPr lang="cs-CZ" dirty="0"/>
              <a:t>Ukázka kódu u klienta</a:t>
            </a:r>
          </a:p>
        </p:txBody>
      </p:sp>
      <p:sp>
        <p:nvSpPr>
          <p:cNvPr id="13" name="Zástupný obsah 2">
            <a:extLst>
              <a:ext uri="{FF2B5EF4-FFF2-40B4-BE49-F238E27FC236}">
                <a16:creationId xmlns:a16="http://schemas.microsoft.com/office/drawing/2014/main" id="{585E47BA-53B8-D3CE-665F-EED10D28DA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00072" y="2548773"/>
            <a:ext cx="11000749" cy="2504352"/>
          </a:xfrm>
          <a:ln w="19050">
            <a:solidFill>
              <a:schemeClr val="tx1"/>
            </a:solidFill>
          </a:ln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>
                <a:solidFill>
                  <a:srgbClr val="0000FF"/>
                </a:solidFill>
                <a:latin typeface="Cascadia Mono"/>
              </a:rPr>
              <a:t>public static</a:t>
            </a:r>
            <a:r>
              <a:rPr lang="en-US" sz="1800" dirty="0">
                <a:solidFill>
                  <a:srgbClr val="000000"/>
                </a:solidFill>
                <a:latin typeface="Cascadia Mono"/>
              </a:rPr>
              <a:t> </a:t>
            </a:r>
            <a:r>
              <a:rPr lang="en-US" sz="1800" dirty="0">
                <a:solidFill>
                  <a:srgbClr val="0000FF"/>
                </a:solidFill>
                <a:latin typeface="Cascadia Mono"/>
              </a:rPr>
              <a:t>void </a:t>
            </a:r>
            <a:r>
              <a:rPr lang="en-US" sz="1800" dirty="0">
                <a:solidFill>
                  <a:srgbClr val="CC9900"/>
                </a:solidFill>
                <a:latin typeface="Cascadia Mono"/>
              </a:rPr>
              <a:t>Main</a:t>
            </a:r>
            <a:r>
              <a:rPr lang="en-US" sz="1800" dirty="0">
                <a:solidFill>
                  <a:srgbClr val="000000"/>
                </a:solidFill>
                <a:latin typeface="Cascadia Mono"/>
              </a:rPr>
              <a:t>()</a:t>
            </a:r>
            <a:endParaRPr lang="cs-CZ" sz="1800" dirty="0">
              <a:solidFill>
                <a:srgbClr val="2B91AF"/>
              </a:solidFill>
              <a:latin typeface="Cascadia Mono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>
                <a:solidFill>
                  <a:srgbClr val="000000"/>
                </a:solidFill>
                <a:latin typeface="Cascadia Mono"/>
              </a:rPr>
              <a:t>{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>
                <a:solidFill>
                  <a:srgbClr val="000000"/>
                </a:solidFill>
                <a:latin typeface="Cascadia Mono"/>
              </a:rPr>
              <a:t>    </a:t>
            </a:r>
            <a:r>
              <a:rPr lang="en-US" sz="1800" dirty="0">
                <a:solidFill>
                  <a:srgbClr val="0000FF"/>
                </a:solidFill>
                <a:latin typeface="Cascadia Mono"/>
              </a:rPr>
              <a:t>var </a:t>
            </a:r>
            <a:r>
              <a:rPr lang="en-US" sz="1800" dirty="0">
                <a:solidFill>
                  <a:srgbClr val="000000"/>
                </a:solidFill>
                <a:latin typeface="Cascadia Mono"/>
              </a:rPr>
              <a:t>permit = </a:t>
            </a:r>
            <a:r>
              <a:rPr lang="en-US" sz="1800" dirty="0">
                <a:solidFill>
                  <a:srgbClr val="0000FF"/>
                </a:solidFill>
                <a:latin typeface="Cascadia Mono"/>
              </a:rPr>
              <a:t>new</a:t>
            </a:r>
            <a:r>
              <a:rPr lang="en-US" sz="1800" dirty="0">
                <a:solidFill>
                  <a:srgbClr val="000000"/>
                </a:solidFill>
                <a:latin typeface="Cascadia Mono"/>
              </a:rPr>
              <a:t> </a:t>
            </a:r>
            <a:r>
              <a:rPr lang="cs-CZ" sz="1800" dirty="0">
                <a:solidFill>
                  <a:srgbClr val="2B91AF"/>
                </a:solidFill>
                <a:latin typeface="Cascadia Mono"/>
              </a:rPr>
              <a:t>Permit</a:t>
            </a:r>
            <a:r>
              <a:rPr lang="en-US" sz="1800" dirty="0">
                <a:solidFill>
                  <a:srgbClr val="000000"/>
                </a:solidFill>
                <a:latin typeface="Cascadia Mono"/>
              </a:rPr>
              <a:t>(...);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800" dirty="0">
              <a:solidFill>
                <a:srgbClr val="000000"/>
              </a:solidFill>
              <a:latin typeface="Cascadia Mono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>
                <a:solidFill>
                  <a:srgbClr val="000000"/>
                </a:solidFill>
                <a:latin typeface="Cascadia Mono"/>
              </a:rPr>
              <a:t>    </a:t>
            </a:r>
            <a:r>
              <a:rPr lang="en-US" sz="1800" dirty="0">
                <a:solidFill>
                  <a:srgbClr val="0000FF"/>
                </a:solidFill>
                <a:latin typeface="Cascadia Mono"/>
              </a:rPr>
              <a:t>var </a:t>
            </a:r>
            <a:r>
              <a:rPr lang="en-US" sz="1800" dirty="0" err="1">
                <a:solidFill>
                  <a:srgbClr val="000000"/>
                </a:solidFill>
                <a:latin typeface="Cascadia Mono"/>
              </a:rPr>
              <a:t>permitApproval</a:t>
            </a:r>
            <a:r>
              <a:rPr lang="en-US" sz="1800" dirty="0">
                <a:solidFill>
                  <a:srgbClr val="000000"/>
                </a:solidFill>
                <a:latin typeface="Cascadia Mono"/>
              </a:rPr>
              <a:t> = </a:t>
            </a:r>
            <a:r>
              <a:rPr lang="en-US" sz="1800" dirty="0">
                <a:solidFill>
                  <a:srgbClr val="0000FF"/>
                </a:solidFill>
                <a:latin typeface="Cascadia Mono"/>
              </a:rPr>
              <a:t>new </a:t>
            </a:r>
            <a:r>
              <a:rPr lang="cs-CZ" sz="1800" dirty="0" err="1">
                <a:solidFill>
                  <a:srgbClr val="2B91AF"/>
                </a:solidFill>
                <a:latin typeface="Cascadia Mono"/>
              </a:rPr>
              <a:t>PermitApprovalChain</a:t>
            </a:r>
            <a:r>
              <a:rPr lang="en-US" sz="1800" dirty="0">
                <a:solidFill>
                  <a:srgbClr val="000000"/>
                </a:solidFill>
                <a:latin typeface="Cascadia Mono"/>
              </a:rPr>
              <a:t>();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>
                <a:solidFill>
                  <a:srgbClr val="000000"/>
                </a:solidFill>
                <a:latin typeface="Cascadia Mono"/>
              </a:rPr>
              <a:t>   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>
                <a:solidFill>
                  <a:srgbClr val="000000"/>
                </a:solidFill>
                <a:latin typeface="Cascadia Mono"/>
              </a:rPr>
              <a:t>    </a:t>
            </a:r>
            <a:r>
              <a:rPr lang="en-US" sz="1800" dirty="0">
                <a:solidFill>
                  <a:srgbClr val="0000FF"/>
                </a:solidFill>
                <a:latin typeface="Cascadia Mono"/>
              </a:rPr>
              <a:t>var</a:t>
            </a:r>
            <a:r>
              <a:rPr lang="en-US" sz="1800" dirty="0">
                <a:solidFill>
                  <a:srgbClr val="000000"/>
                </a:solidFill>
                <a:latin typeface="Cascadia Mono"/>
              </a:rPr>
              <a:t> permitted = </a:t>
            </a:r>
            <a:r>
              <a:rPr lang="en-US" sz="1800" dirty="0" err="1">
                <a:solidFill>
                  <a:srgbClr val="000000"/>
                </a:solidFill>
                <a:latin typeface="Cascadia Mono"/>
              </a:rPr>
              <a:t>permitApproval.</a:t>
            </a:r>
            <a:r>
              <a:rPr lang="en-US" sz="1800" dirty="0" err="1">
                <a:solidFill>
                  <a:srgbClr val="CC9900"/>
                </a:solidFill>
                <a:latin typeface="Cascadia Mono"/>
              </a:rPr>
              <a:t>ApplyForBuildingPermit</a:t>
            </a:r>
            <a:r>
              <a:rPr lang="en-US" sz="1800" dirty="0">
                <a:solidFill>
                  <a:srgbClr val="000000"/>
                </a:solidFill>
                <a:latin typeface="Cascadia Mono"/>
              </a:rPr>
              <a:t>(permit);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>
                <a:solidFill>
                  <a:srgbClr val="000000"/>
                </a:solidFill>
                <a:latin typeface="Cascadia Mono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30170548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427ED8D-14DE-7A4E-1D22-A5981D8214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481084"/>
            <a:ext cx="9601200" cy="1485900"/>
          </a:xfrm>
        </p:spPr>
        <p:txBody>
          <a:bodyPr/>
          <a:lstStyle/>
          <a:p>
            <a:r>
              <a:rPr lang="cs-CZ" dirty="0"/>
              <a:t>Obecné schéma vzoru</a:t>
            </a:r>
          </a:p>
        </p:txBody>
      </p:sp>
      <p:pic>
        <p:nvPicPr>
          <p:cNvPr id="3074" name="Picture 2" descr="Chain of Responsibility Design Pattern (UML Diagrams) - Software Ideas  Modeler">
            <a:extLst>
              <a:ext uri="{FF2B5EF4-FFF2-40B4-BE49-F238E27FC236}">
                <a16:creationId xmlns:a16="http://schemas.microsoft.com/office/drawing/2014/main" id="{14F81048-7B0B-F82C-27E5-B87D0AE930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585625"/>
            <a:ext cx="10213075" cy="4586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40682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301857" y="406830"/>
            <a:ext cx="9601200" cy="1485900"/>
          </a:xfrm>
        </p:spPr>
        <p:txBody>
          <a:bodyPr/>
          <a:lstStyle/>
          <a:p>
            <a:r>
              <a:rPr lang="cs-CZ" dirty="0"/>
              <a:t>UML diagram objektového návrhu</a:t>
            </a:r>
            <a:endParaRPr lang="en-US" dirty="0"/>
          </a:p>
        </p:txBody>
      </p:sp>
      <p:pic>
        <p:nvPicPr>
          <p:cNvPr id="1028" name="Picture 4" descr="https://uml.planttext.com/plantuml/png/hPF1QeGm48RlWRp375sABo0YssxPyzAzzHPrsXqQ4qcY86tVlN7LLHjX3wqv2EQVx_-TIVRM2UEQIdBco4c4mqMG0lq6BsXhhIpb9CbrdFMhaC9QE4X2vU2JC_3F0rI-8jf10gscahFlMNb2Kv5xh6kZMo47z5WMWsUOxgJ9en9unjhdgFotYUghP7VKvgaXMP9w7rXHVNtrRhdMSdJZJEJM6L4u68ndtEndcw90QxNPj3kZEq-2w2RTJTk72nOVcn4WJLloBHGoorO__wgLZnqckGFJBHf39VwYJMtuBzwH3FwTDHw5ECusPvtScI9dMrKzRH4jMPmKpXORWUusjfKi_OhZO1YX8cnmg5atZRCzgl9wTtu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1857" y="1331481"/>
            <a:ext cx="9239250" cy="5438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17508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0FA7806-6000-B495-5367-B2F2B05220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Ukázkové řešení vzorového problému</a:t>
            </a:r>
          </a:p>
        </p:txBody>
      </p:sp>
      <p:pic>
        <p:nvPicPr>
          <p:cNvPr id="4" name="Zástupný obsah 4" descr="Dokument se souvislou výplní">
            <a:extLst>
              <a:ext uri="{FF2B5EF4-FFF2-40B4-BE49-F238E27FC236}">
                <a16:creationId xmlns:a16="http://schemas.microsoft.com/office/drawing/2014/main" id="{2CCF0696-B7AC-7E07-7BF7-E498B8C90A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88968" y="3214476"/>
            <a:ext cx="855808" cy="914400"/>
          </a:xfrm>
          <a:prstGeom prst="rect">
            <a:avLst/>
          </a:prstGeom>
        </p:spPr>
      </p:pic>
      <p:pic>
        <p:nvPicPr>
          <p:cNvPr id="5" name="Grafický objekt 4" descr="Hasič samičího pohlaví obrys">
            <a:extLst>
              <a:ext uri="{FF2B5EF4-FFF2-40B4-BE49-F238E27FC236}">
                <a16:creationId xmlns:a16="http://schemas.microsoft.com/office/drawing/2014/main" id="{1F44B505-99F4-CC51-2CD7-77E64EA2F32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795583" y="3092853"/>
            <a:ext cx="1157398" cy="1157398"/>
          </a:xfrm>
          <a:prstGeom prst="rect">
            <a:avLst/>
          </a:prstGeom>
        </p:spPr>
      </p:pic>
      <p:pic>
        <p:nvPicPr>
          <p:cNvPr id="6" name="Grafický objekt 5" descr="Stavební pracovník muž obrys">
            <a:extLst>
              <a:ext uri="{FF2B5EF4-FFF2-40B4-BE49-F238E27FC236}">
                <a16:creationId xmlns:a16="http://schemas.microsoft.com/office/drawing/2014/main" id="{EF93A5E1-D0EE-A324-208E-F579BADB29B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547405" y="3125314"/>
            <a:ext cx="1097190" cy="1097190"/>
          </a:xfrm>
          <a:prstGeom prst="rect">
            <a:avLst/>
          </a:prstGeom>
        </p:spPr>
      </p:pic>
      <p:pic>
        <p:nvPicPr>
          <p:cNvPr id="7" name="Grafický objekt 6" descr="Soudce samčího pohlaví obrys">
            <a:extLst>
              <a:ext uri="{FF2B5EF4-FFF2-40B4-BE49-F238E27FC236}">
                <a16:creationId xmlns:a16="http://schemas.microsoft.com/office/drawing/2014/main" id="{8DB4A220-33C3-F3FB-94B5-411CBE961E0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089922" y="3092854"/>
            <a:ext cx="1157397" cy="1157397"/>
          </a:xfrm>
          <a:prstGeom prst="rect">
            <a:avLst/>
          </a:prstGeom>
        </p:spPr>
      </p:pic>
      <p:pic>
        <p:nvPicPr>
          <p:cNvPr id="8" name="Grafický objekt 7" descr="Umělec muž obrys">
            <a:extLst>
              <a:ext uri="{FF2B5EF4-FFF2-40B4-BE49-F238E27FC236}">
                <a16:creationId xmlns:a16="http://schemas.microsoft.com/office/drawing/2014/main" id="{DB2DB089-C29F-FAE6-35AC-9B1F3225C26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9143813" y="3113802"/>
            <a:ext cx="1097190" cy="1097190"/>
          </a:xfrm>
          <a:prstGeom prst="rect">
            <a:avLst/>
          </a:prstGeom>
        </p:spPr>
      </p:pic>
      <p:pic>
        <p:nvPicPr>
          <p:cNvPr id="9" name="Grafický objekt 8" descr="Kancelářský pracovník samčího pohlaví obrys">
            <a:extLst>
              <a:ext uri="{FF2B5EF4-FFF2-40B4-BE49-F238E27FC236}">
                <a16:creationId xmlns:a16="http://schemas.microsoft.com/office/drawing/2014/main" id="{7A5751DC-5438-D014-FE9B-ADB567643C6C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7282942" y="3051135"/>
            <a:ext cx="1222524" cy="1222524"/>
          </a:xfrm>
          <a:prstGeom prst="rect">
            <a:avLst/>
          </a:prstGeom>
        </p:spPr>
      </p:pic>
      <p:cxnSp>
        <p:nvCxnSpPr>
          <p:cNvPr id="10" name="Přímá spojnice se šipkou 9">
            <a:extLst>
              <a:ext uri="{FF2B5EF4-FFF2-40B4-BE49-F238E27FC236}">
                <a16:creationId xmlns:a16="http://schemas.microsoft.com/office/drawing/2014/main" id="{83D2A70C-9780-43E1-B445-20A986404FE9}"/>
              </a:ext>
            </a:extLst>
          </p:cNvPr>
          <p:cNvCxnSpPr>
            <a:cxnSpLocks/>
            <a:stCxn id="4" idx="3"/>
            <a:endCxn id="7" idx="1"/>
          </p:cNvCxnSpPr>
          <p:nvPr/>
        </p:nvCxnSpPr>
        <p:spPr>
          <a:xfrm flipV="1">
            <a:off x="1644776" y="3671553"/>
            <a:ext cx="445146" cy="12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Přímá spojnice se šipkou 10">
            <a:extLst>
              <a:ext uri="{FF2B5EF4-FFF2-40B4-BE49-F238E27FC236}">
                <a16:creationId xmlns:a16="http://schemas.microsoft.com/office/drawing/2014/main" id="{000D6051-6EA3-5682-EF4E-E0500CD072B7}"/>
              </a:ext>
            </a:extLst>
          </p:cNvPr>
          <p:cNvCxnSpPr>
            <a:cxnSpLocks/>
            <a:stCxn id="7" idx="3"/>
            <a:endCxn id="5" idx="1"/>
          </p:cNvCxnSpPr>
          <p:nvPr/>
        </p:nvCxnSpPr>
        <p:spPr>
          <a:xfrm flipV="1">
            <a:off x="3247319" y="3671552"/>
            <a:ext cx="548264" cy="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Přímá spojnice se šipkou 11">
            <a:extLst>
              <a:ext uri="{FF2B5EF4-FFF2-40B4-BE49-F238E27FC236}">
                <a16:creationId xmlns:a16="http://schemas.microsoft.com/office/drawing/2014/main" id="{95FCB124-A3CD-AF1C-E949-153A6D1B3BE8}"/>
              </a:ext>
            </a:extLst>
          </p:cNvPr>
          <p:cNvCxnSpPr>
            <a:cxnSpLocks/>
            <a:stCxn id="5" idx="3"/>
            <a:endCxn id="6" idx="1"/>
          </p:cNvCxnSpPr>
          <p:nvPr/>
        </p:nvCxnSpPr>
        <p:spPr>
          <a:xfrm>
            <a:off x="4952981" y="3671552"/>
            <a:ext cx="594424" cy="235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Přímá spojnice se šipkou 12">
            <a:extLst>
              <a:ext uri="{FF2B5EF4-FFF2-40B4-BE49-F238E27FC236}">
                <a16:creationId xmlns:a16="http://schemas.microsoft.com/office/drawing/2014/main" id="{464D8E04-4420-6B65-1120-F1B8C0CFEAC2}"/>
              </a:ext>
            </a:extLst>
          </p:cNvPr>
          <p:cNvCxnSpPr>
            <a:cxnSpLocks/>
            <a:stCxn id="6" idx="3"/>
            <a:endCxn id="9" idx="1"/>
          </p:cNvCxnSpPr>
          <p:nvPr/>
        </p:nvCxnSpPr>
        <p:spPr>
          <a:xfrm flipV="1">
            <a:off x="6644595" y="3662397"/>
            <a:ext cx="638347" cy="1151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Přímá spojnice se šipkou 13">
            <a:extLst>
              <a:ext uri="{FF2B5EF4-FFF2-40B4-BE49-F238E27FC236}">
                <a16:creationId xmlns:a16="http://schemas.microsoft.com/office/drawing/2014/main" id="{9CA06197-F956-3111-5EB4-52C416561378}"/>
              </a:ext>
            </a:extLst>
          </p:cNvPr>
          <p:cNvCxnSpPr>
            <a:cxnSpLocks/>
            <a:stCxn id="9" idx="3"/>
            <a:endCxn id="8" idx="1"/>
          </p:cNvCxnSpPr>
          <p:nvPr/>
        </p:nvCxnSpPr>
        <p:spPr>
          <a:xfrm>
            <a:off x="8505466" y="3662397"/>
            <a:ext cx="638347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Přímá spojnice se šipkou 14">
            <a:extLst>
              <a:ext uri="{FF2B5EF4-FFF2-40B4-BE49-F238E27FC236}">
                <a16:creationId xmlns:a16="http://schemas.microsoft.com/office/drawing/2014/main" id="{2B9F0DB9-D96B-C14F-FED7-6EA7EE0E1BCF}"/>
              </a:ext>
            </a:extLst>
          </p:cNvPr>
          <p:cNvCxnSpPr>
            <a:cxnSpLocks/>
            <a:stCxn id="8" idx="3"/>
            <a:endCxn id="22" idx="1"/>
          </p:cNvCxnSpPr>
          <p:nvPr/>
        </p:nvCxnSpPr>
        <p:spPr>
          <a:xfrm>
            <a:off x="10241003" y="3662397"/>
            <a:ext cx="532917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7" name="Grafický objekt 16" descr="Přičíst se souvislou výplní">
            <a:extLst>
              <a:ext uri="{FF2B5EF4-FFF2-40B4-BE49-F238E27FC236}">
                <a16:creationId xmlns:a16="http://schemas.microsoft.com/office/drawing/2014/main" id="{BCB8BDF3-92F4-6F65-580A-9F1ADEA2CDF1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 rot="2710816">
            <a:off x="9340202" y="4579559"/>
            <a:ext cx="704409" cy="704409"/>
          </a:xfrm>
          <a:prstGeom prst="rect">
            <a:avLst/>
          </a:prstGeom>
        </p:spPr>
      </p:pic>
      <p:pic>
        <p:nvPicPr>
          <p:cNvPr id="20" name="Grafický objekt 19" descr="Přičíst se souvislou výplní">
            <a:extLst>
              <a:ext uri="{FF2B5EF4-FFF2-40B4-BE49-F238E27FC236}">
                <a16:creationId xmlns:a16="http://schemas.microsoft.com/office/drawing/2014/main" id="{38F59ABD-0CAB-4637-1FED-4FE3239CABC9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 rot="2710816">
            <a:off x="2316416" y="4579562"/>
            <a:ext cx="704409" cy="704409"/>
          </a:xfrm>
          <a:prstGeom prst="rect">
            <a:avLst/>
          </a:prstGeom>
        </p:spPr>
      </p:pic>
      <p:pic>
        <p:nvPicPr>
          <p:cNvPr id="22" name="Grafický objekt 21" descr="Zaškrtnutí se souvislou výplní">
            <a:extLst>
              <a:ext uri="{FF2B5EF4-FFF2-40B4-BE49-F238E27FC236}">
                <a16:creationId xmlns:a16="http://schemas.microsoft.com/office/drawing/2014/main" id="{45FCB0E4-EAAA-9718-AEC1-EA3EAC1BF0F6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10773920" y="3351104"/>
            <a:ext cx="622585" cy="622585"/>
          </a:xfrm>
          <a:prstGeom prst="rect">
            <a:avLst/>
          </a:prstGeom>
        </p:spPr>
      </p:pic>
      <p:pic>
        <p:nvPicPr>
          <p:cNvPr id="23" name="Grafický objekt 22" descr="Přičíst se souvislou výplní">
            <a:extLst>
              <a:ext uri="{FF2B5EF4-FFF2-40B4-BE49-F238E27FC236}">
                <a16:creationId xmlns:a16="http://schemas.microsoft.com/office/drawing/2014/main" id="{EA2B3E6C-41DE-7A1A-DD30-BE5B3C260A65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 rot="2710816">
            <a:off x="4021607" y="4579562"/>
            <a:ext cx="704409" cy="704409"/>
          </a:xfrm>
          <a:prstGeom prst="rect">
            <a:avLst/>
          </a:prstGeom>
        </p:spPr>
      </p:pic>
      <p:pic>
        <p:nvPicPr>
          <p:cNvPr id="26" name="Grafický objekt 25" descr="Přičíst se souvislou výplní">
            <a:extLst>
              <a:ext uri="{FF2B5EF4-FFF2-40B4-BE49-F238E27FC236}">
                <a16:creationId xmlns:a16="http://schemas.microsoft.com/office/drawing/2014/main" id="{DFB4E2C6-278D-F6BD-A37C-5D8F80E30246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 rot="2710816">
            <a:off x="7541999" y="4579561"/>
            <a:ext cx="704409" cy="704409"/>
          </a:xfrm>
          <a:prstGeom prst="rect">
            <a:avLst/>
          </a:prstGeom>
        </p:spPr>
      </p:pic>
      <p:pic>
        <p:nvPicPr>
          <p:cNvPr id="29" name="Grafický objekt 28" descr="Přičíst se souvislou výplní">
            <a:extLst>
              <a:ext uri="{FF2B5EF4-FFF2-40B4-BE49-F238E27FC236}">
                <a16:creationId xmlns:a16="http://schemas.microsoft.com/office/drawing/2014/main" id="{252D5A3F-B002-76A3-1C73-0E06B8BF8767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 rot="2710816">
            <a:off x="5743796" y="4554273"/>
            <a:ext cx="704409" cy="704409"/>
          </a:xfrm>
          <a:prstGeom prst="rect">
            <a:avLst/>
          </a:prstGeom>
        </p:spPr>
      </p:pic>
      <p:cxnSp>
        <p:nvCxnSpPr>
          <p:cNvPr id="78" name="Přímá spojnice se šipkou 77">
            <a:extLst>
              <a:ext uri="{FF2B5EF4-FFF2-40B4-BE49-F238E27FC236}">
                <a16:creationId xmlns:a16="http://schemas.microsoft.com/office/drawing/2014/main" id="{BA5730C9-05C3-C304-1DA1-A1AAD70A7C29}"/>
              </a:ext>
            </a:extLst>
          </p:cNvPr>
          <p:cNvCxnSpPr>
            <a:cxnSpLocks/>
          </p:cNvCxnSpPr>
          <p:nvPr/>
        </p:nvCxnSpPr>
        <p:spPr>
          <a:xfrm flipH="1">
            <a:off x="9719118" y="4250251"/>
            <a:ext cx="1" cy="36122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1" name="Přímá spojnice se šipkou 80">
            <a:extLst>
              <a:ext uri="{FF2B5EF4-FFF2-40B4-BE49-F238E27FC236}">
                <a16:creationId xmlns:a16="http://schemas.microsoft.com/office/drawing/2014/main" id="{726FB34E-3E2E-018A-F538-969FC004ADE7}"/>
              </a:ext>
            </a:extLst>
          </p:cNvPr>
          <p:cNvCxnSpPr>
            <a:cxnSpLocks/>
          </p:cNvCxnSpPr>
          <p:nvPr/>
        </p:nvCxnSpPr>
        <p:spPr>
          <a:xfrm flipH="1">
            <a:off x="4380569" y="4250251"/>
            <a:ext cx="1" cy="36122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2" name="Přímá spojnice se šipkou 81">
            <a:extLst>
              <a:ext uri="{FF2B5EF4-FFF2-40B4-BE49-F238E27FC236}">
                <a16:creationId xmlns:a16="http://schemas.microsoft.com/office/drawing/2014/main" id="{36AC3040-F606-979B-83E4-70FCA027B27C}"/>
              </a:ext>
            </a:extLst>
          </p:cNvPr>
          <p:cNvCxnSpPr>
            <a:cxnSpLocks/>
          </p:cNvCxnSpPr>
          <p:nvPr/>
        </p:nvCxnSpPr>
        <p:spPr>
          <a:xfrm flipH="1">
            <a:off x="6088267" y="4260670"/>
            <a:ext cx="1" cy="36122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3" name="Přímá spojnice se šipkou 82">
            <a:extLst>
              <a:ext uri="{FF2B5EF4-FFF2-40B4-BE49-F238E27FC236}">
                <a16:creationId xmlns:a16="http://schemas.microsoft.com/office/drawing/2014/main" id="{C287AED6-577D-8CA3-9B88-94A154EACD59}"/>
              </a:ext>
            </a:extLst>
          </p:cNvPr>
          <p:cNvCxnSpPr>
            <a:cxnSpLocks/>
          </p:cNvCxnSpPr>
          <p:nvPr/>
        </p:nvCxnSpPr>
        <p:spPr>
          <a:xfrm flipH="1">
            <a:off x="7905481" y="4260670"/>
            <a:ext cx="1" cy="36122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4" name="Přímá spojnice se šipkou 83">
            <a:extLst>
              <a:ext uri="{FF2B5EF4-FFF2-40B4-BE49-F238E27FC236}">
                <a16:creationId xmlns:a16="http://schemas.microsoft.com/office/drawing/2014/main" id="{1B96D1D2-7B52-80F3-832D-A1DC47009770}"/>
              </a:ext>
            </a:extLst>
          </p:cNvPr>
          <p:cNvCxnSpPr>
            <a:cxnSpLocks/>
          </p:cNvCxnSpPr>
          <p:nvPr/>
        </p:nvCxnSpPr>
        <p:spPr>
          <a:xfrm flipH="1">
            <a:off x="2658380" y="4260202"/>
            <a:ext cx="1" cy="36122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24405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Request</a:t>
            </a:r>
            <a:r>
              <a:rPr lang="cs-CZ" dirty="0"/>
              <a:t> </a:t>
            </a:r>
            <a:r>
              <a:rPr lang="cs-CZ" dirty="0" err="1"/>
              <a:t>handling</a:t>
            </a:r>
            <a:r>
              <a:rPr lang="cs-CZ" dirty="0"/>
              <a:t> v GUI</a:t>
            </a:r>
            <a:endParaRPr lang="en-US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371600" y="2286000"/>
            <a:ext cx="10476854" cy="3581400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383540" indent="-383540"/>
            <a:r>
              <a:rPr lang="cs-CZ" dirty="0"/>
              <a:t>V minulém příkladu řetěz ručně staven v konstruktoru </a:t>
            </a:r>
            <a:r>
              <a:rPr lang="cs-CZ" dirty="0" err="1">
                <a:solidFill>
                  <a:srgbClr val="2B91AF"/>
                </a:solidFill>
                <a:latin typeface="Cascadia Mono" panose="020B0609020000020004" pitchFamily="49" charset="0"/>
              </a:rPr>
              <a:t>PermitApprovalChain</a:t>
            </a:r>
            <a:endParaRPr lang="cs-CZ" dirty="0"/>
          </a:p>
          <a:p>
            <a:pPr marL="383540" indent="-383540"/>
            <a:r>
              <a:rPr lang="cs-CZ" dirty="0"/>
              <a:t>Nový příklad (</a:t>
            </a:r>
            <a:r>
              <a:rPr lang="cs-CZ" dirty="0" err="1"/>
              <a:t>GoF</a:t>
            </a:r>
            <a:r>
              <a:rPr lang="cs-CZ" dirty="0"/>
              <a:t>):  Zobrazení nápovědného textu pro GUI element (např. tlačítko)</a:t>
            </a:r>
            <a:endParaRPr lang="en-US" dirty="0"/>
          </a:p>
        </p:txBody>
      </p:sp>
      <p:pic>
        <p:nvPicPr>
          <p:cNvPr id="2054" name="Picture 6" descr="Chain of Responsibilit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3416" y="3254280"/>
            <a:ext cx="6952777" cy="3069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9643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93446" y="226646"/>
            <a:ext cx="9601200" cy="1485900"/>
          </a:xfrm>
        </p:spPr>
        <p:txBody>
          <a:bodyPr/>
          <a:lstStyle/>
          <a:p>
            <a:r>
              <a:rPr lang="cs-CZ" dirty="0"/>
              <a:t>Tvorba řetězu pomocí hierarchie</a:t>
            </a:r>
            <a:endParaRPr lang="en-US" dirty="0"/>
          </a:p>
        </p:txBody>
      </p:sp>
      <p:sp>
        <p:nvSpPr>
          <p:cNvPr id="5" name="Zástupný obsah 2">
            <a:extLst>
              <a:ext uri="{FF2B5EF4-FFF2-40B4-BE49-F238E27FC236}">
                <a16:creationId xmlns:a16="http://schemas.microsoft.com/office/drawing/2014/main" id="{DCA9B3AE-7191-A4F9-92AC-C2D5D308E1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00071" y="1259235"/>
            <a:ext cx="6936749" cy="5161582"/>
          </a:xfrm>
          <a:ln w="19050">
            <a:solidFill>
              <a:schemeClr val="tx1"/>
            </a:solidFill>
          </a:ln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abstract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class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 err="1">
                <a:solidFill>
                  <a:srgbClr val="2B91AF"/>
                </a:solidFill>
                <a:latin typeface="Cascadia Mono" panose="020B0609020000020004" pitchFamily="49" charset="0"/>
              </a:rPr>
              <a:t>HelpHandler</a:t>
            </a:r>
            <a:endParaRPr lang="cs-CZ" sz="1400" dirty="0" err="1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{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    </a:t>
            </a:r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protected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 err="1">
                <a:solidFill>
                  <a:srgbClr val="2B91AF"/>
                </a:solidFill>
                <a:latin typeface="Cascadia Mono" panose="020B0609020000020004" pitchFamily="49" charset="0"/>
              </a:rPr>
              <a:t>HelpHandler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? </a:t>
            </a:r>
            <a:r>
              <a:rPr lang="cs-CZ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parent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0" dirty="0">
                <a:solidFill>
                  <a:srgbClr val="0000FF"/>
                </a:solidFill>
                <a:latin typeface="Cascadia Mono"/>
              </a:rPr>
              <a:t>    protected string</a:t>
            </a:r>
            <a:r>
              <a:rPr lang="cs-CZ" sz="1400" dirty="0">
                <a:solidFill>
                  <a:srgbClr val="000000"/>
                </a:solidFill>
                <a:latin typeface="Cascadia Mono"/>
              </a:rPr>
              <a:t>? </a:t>
            </a:r>
            <a:r>
              <a:rPr lang="cs-CZ" sz="1400" dirty="0" err="1">
                <a:solidFill>
                  <a:srgbClr val="000000"/>
                </a:solidFill>
                <a:latin typeface="Cascadia Mono"/>
              </a:rPr>
              <a:t>helpMessage</a:t>
            </a:r>
            <a:r>
              <a:rPr lang="en-US" sz="1400" dirty="0">
                <a:solidFill>
                  <a:srgbClr val="000000"/>
                </a:solidFill>
                <a:latin typeface="Cascadia Mono"/>
              </a:rPr>
              <a:t>;</a:t>
            </a:r>
            <a:endParaRPr lang="en-US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400" dirty="0">
              <a:solidFill>
                <a:srgbClr val="000000"/>
              </a:solidFill>
              <a:latin typeface="Cascadia Mono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0" dirty="0">
                <a:solidFill>
                  <a:srgbClr val="000000"/>
                </a:solidFill>
                <a:latin typeface="Cascadia Mono"/>
              </a:rPr>
              <a:t>    </a:t>
            </a:r>
            <a:r>
              <a:rPr lang="en-US" sz="1400" dirty="0">
                <a:solidFill>
                  <a:srgbClr val="0000FF"/>
                </a:solidFill>
                <a:latin typeface="Cascadia Mono"/>
              </a:rPr>
              <a:t>public</a:t>
            </a:r>
            <a:r>
              <a:rPr lang="en-US" sz="1400" dirty="0">
                <a:solidFill>
                  <a:srgbClr val="000000"/>
                </a:solidFill>
                <a:latin typeface="Cascadia Mono"/>
              </a:rPr>
              <a:t> </a:t>
            </a:r>
            <a:r>
              <a:rPr lang="cs-CZ" sz="1400" dirty="0" err="1">
                <a:solidFill>
                  <a:srgbClr val="2B91AF"/>
                </a:solidFill>
                <a:latin typeface="Cascadia Mono"/>
              </a:rPr>
              <a:t>HelpHandler</a:t>
            </a:r>
            <a:r>
              <a:rPr lang="en-US" sz="1400" dirty="0">
                <a:solidFill>
                  <a:srgbClr val="000000"/>
                </a:solidFill>
                <a:latin typeface="Cascadia Mono"/>
              </a:rPr>
              <a:t>(</a:t>
            </a:r>
            <a:r>
              <a:rPr lang="cs-CZ" sz="1400" dirty="0" err="1">
                <a:solidFill>
                  <a:srgbClr val="2B91AF"/>
                </a:solidFill>
                <a:latin typeface="Cascadia Mono"/>
              </a:rPr>
              <a:t>HelpHandler</a:t>
            </a:r>
            <a:r>
              <a:rPr lang="en-US" sz="1400" dirty="0">
                <a:solidFill>
                  <a:srgbClr val="000000"/>
                </a:solidFill>
                <a:latin typeface="Cascadia Mono"/>
              </a:rPr>
              <a:t>? p = null, </a:t>
            </a:r>
            <a:r>
              <a:rPr lang="en-US" sz="1400" dirty="0">
                <a:solidFill>
                  <a:srgbClr val="0000FF"/>
                </a:solidFill>
                <a:latin typeface="Cascadia Mono"/>
              </a:rPr>
              <a:t>string</a:t>
            </a:r>
            <a:r>
              <a:rPr lang="en-US" sz="1400" dirty="0">
                <a:solidFill>
                  <a:srgbClr val="000000"/>
                </a:solidFill>
                <a:latin typeface="Cascadia Mono"/>
              </a:rPr>
              <a:t>? m = null)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0" dirty="0">
                <a:solidFill>
                  <a:srgbClr val="000000"/>
                </a:solidFill>
                <a:latin typeface="Cascadia Mono"/>
              </a:rPr>
              <a:t>    {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0" dirty="0">
                <a:solidFill>
                  <a:srgbClr val="000000"/>
                </a:solidFill>
                <a:latin typeface="Cascadia Mono"/>
              </a:rPr>
              <a:t>        parent = p;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0" dirty="0">
                <a:solidFill>
                  <a:srgbClr val="000000"/>
                </a:solidFill>
                <a:latin typeface="Cascadia Mono"/>
              </a:rPr>
              <a:t>        </a:t>
            </a:r>
            <a:r>
              <a:rPr lang="en-US" sz="1400" dirty="0" err="1">
                <a:solidFill>
                  <a:srgbClr val="000000"/>
                </a:solidFill>
                <a:latin typeface="Cascadia Mono"/>
              </a:rPr>
              <a:t>helpMessage</a:t>
            </a:r>
            <a:r>
              <a:rPr lang="en-US" sz="1400" dirty="0">
                <a:solidFill>
                  <a:srgbClr val="000000"/>
                </a:solidFill>
                <a:latin typeface="Cascadia Mono"/>
              </a:rPr>
              <a:t> = m;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0" dirty="0">
                <a:solidFill>
                  <a:srgbClr val="000000"/>
                </a:solidFill>
                <a:latin typeface="Cascadia Mono"/>
              </a:rPr>
              <a:t>    }</a:t>
            </a:r>
            <a:endParaRPr lang="en-US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400" dirty="0">
              <a:solidFill>
                <a:srgbClr val="000000"/>
              </a:solidFill>
              <a:latin typeface="Cascadia Mono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0" dirty="0">
                <a:solidFill>
                  <a:srgbClr val="000000"/>
                </a:solidFill>
                <a:latin typeface="Cascadia Mono"/>
              </a:rPr>
              <a:t>    </a:t>
            </a:r>
            <a:r>
              <a:rPr lang="en-US" sz="1400" dirty="0">
                <a:solidFill>
                  <a:srgbClr val="0000FF"/>
                </a:solidFill>
                <a:latin typeface="Cascadia Mono"/>
              </a:rPr>
              <a:t>public</a:t>
            </a:r>
            <a:r>
              <a:rPr lang="en-US" sz="1400" dirty="0">
                <a:solidFill>
                  <a:srgbClr val="000000"/>
                </a:solidFill>
                <a:latin typeface="Cascadia Mono"/>
              </a:rPr>
              <a:t> </a:t>
            </a:r>
            <a:r>
              <a:rPr lang="en-US" sz="1400" dirty="0">
                <a:solidFill>
                  <a:srgbClr val="0000FF"/>
                </a:solidFill>
                <a:latin typeface="Cascadia Mono"/>
              </a:rPr>
              <a:t>virtual</a:t>
            </a:r>
            <a:r>
              <a:rPr lang="en-US" sz="1400" dirty="0">
                <a:solidFill>
                  <a:srgbClr val="000000"/>
                </a:solidFill>
                <a:latin typeface="Cascadia Mono"/>
              </a:rPr>
              <a:t> </a:t>
            </a:r>
            <a:r>
              <a:rPr lang="en-US" sz="1400" dirty="0">
                <a:solidFill>
                  <a:srgbClr val="0000FF"/>
                </a:solidFill>
                <a:latin typeface="Cascadia Mono"/>
              </a:rPr>
              <a:t>void </a:t>
            </a:r>
            <a:r>
              <a:rPr lang="en-US" sz="1400" dirty="0" err="1">
                <a:solidFill>
                  <a:srgbClr val="CC9900"/>
                </a:solidFill>
                <a:latin typeface="Cascadia Mono"/>
              </a:rPr>
              <a:t>ShowHelp</a:t>
            </a:r>
            <a:r>
              <a:rPr lang="en-US" sz="1400" dirty="0">
                <a:solidFill>
                  <a:srgbClr val="000000"/>
                </a:solidFill>
                <a:latin typeface="Cascadia Mono"/>
              </a:rPr>
              <a:t>()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0" dirty="0">
                <a:solidFill>
                  <a:srgbClr val="000000"/>
                </a:solidFill>
                <a:latin typeface="Cascadia Mono"/>
              </a:rPr>
              <a:t>    {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0" dirty="0">
                <a:solidFill>
                  <a:srgbClr val="000000"/>
                </a:solidFill>
                <a:latin typeface="Cascadia Mono"/>
              </a:rPr>
              <a:t>        </a:t>
            </a:r>
            <a:r>
              <a:rPr lang="en-US" sz="1400" dirty="0">
                <a:solidFill>
                  <a:srgbClr val="0000FF"/>
                </a:solidFill>
                <a:latin typeface="Cascadia Mono"/>
              </a:rPr>
              <a:t>if</a:t>
            </a:r>
            <a:r>
              <a:rPr lang="en-US" sz="1400" dirty="0">
                <a:solidFill>
                  <a:srgbClr val="000000"/>
                </a:solidFill>
                <a:latin typeface="Cascadia Mono"/>
              </a:rPr>
              <a:t> (!</a:t>
            </a:r>
            <a:r>
              <a:rPr lang="en-US" sz="1400" dirty="0" err="1">
                <a:solidFill>
                  <a:srgbClr val="0000FF"/>
                </a:solidFill>
                <a:latin typeface="Cascadia Mono"/>
              </a:rPr>
              <a:t>string</a:t>
            </a:r>
            <a:r>
              <a:rPr lang="en-US" sz="1400" dirty="0" err="1">
                <a:solidFill>
                  <a:schemeClr val="tx1"/>
                </a:solidFill>
                <a:latin typeface="Cascadia Mono"/>
              </a:rPr>
              <a:t>.</a:t>
            </a:r>
            <a:r>
              <a:rPr lang="en-US" sz="1400" dirty="0" err="1">
                <a:solidFill>
                  <a:srgbClr val="CC9900"/>
                </a:solidFill>
                <a:latin typeface="Cascadia Mono"/>
              </a:rPr>
              <a:t>IsNullOrEmpty</a:t>
            </a:r>
            <a:r>
              <a:rPr lang="en-US" sz="1400" dirty="0">
                <a:solidFill>
                  <a:schemeClr val="tx1"/>
                </a:solidFill>
                <a:latin typeface="Cascadia Mono"/>
              </a:rPr>
              <a:t>(</a:t>
            </a:r>
            <a:r>
              <a:rPr lang="en-US" sz="1400" dirty="0" err="1">
                <a:solidFill>
                  <a:schemeClr val="tx1"/>
                </a:solidFill>
                <a:latin typeface="Cascadia Mono"/>
              </a:rPr>
              <a:t>h</a:t>
            </a:r>
            <a:r>
              <a:rPr lang="en-US" sz="1400" dirty="0" err="1">
                <a:solidFill>
                  <a:srgbClr val="000000"/>
                </a:solidFill>
                <a:latin typeface="Cascadia Mono"/>
              </a:rPr>
              <a:t>elpMessage</a:t>
            </a:r>
            <a:r>
              <a:rPr lang="en-US" sz="1400" dirty="0">
                <a:solidFill>
                  <a:srgbClr val="000000"/>
                </a:solidFill>
                <a:latin typeface="Cascadia Mono"/>
              </a:rPr>
              <a:t>)) {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0" dirty="0">
                <a:solidFill>
                  <a:srgbClr val="000000"/>
                </a:solidFill>
                <a:latin typeface="Cascadia Mono"/>
              </a:rPr>
              <a:t>            </a:t>
            </a:r>
            <a:r>
              <a:rPr lang="cs-CZ" sz="1400" dirty="0" err="1">
                <a:solidFill>
                  <a:srgbClr val="2B91AF"/>
                </a:solidFill>
                <a:latin typeface="Cascadia Mono"/>
              </a:rPr>
              <a:t>Console</a:t>
            </a:r>
            <a:r>
              <a:rPr lang="en-US" sz="1400" dirty="0">
                <a:solidFill>
                  <a:srgbClr val="000000"/>
                </a:solidFill>
                <a:latin typeface="Cascadia Mono"/>
              </a:rPr>
              <a:t>.</a:t>
            </a:r>
            <a:r>
              <a:rPr lang="en-US" sz="1400" dirty="0">
                <a:solidFill>
                  <a:srgbClr val="CC9900"/>
                </a:solidFill>
                <a:latin typeface="Cascadia Mono"/>
              </a:rPr>
              <a:t>WriteLine</a:t>
            </a:r>
            <a:r>
              <a:rPr lang="en-US" sz="1400" dirty="0">
                <a:solidFill>
                  <a:srgbClr val="000000"/>
                </a:solidFill>
                <a:latin typeface="Cascadia Mono"/>
              </a:rPr>
              <a:t>(</a:t>
            </a:r>
            <a:r>
              <a:rPr lang="en-US" sz="1400" dirty="0" err="1">
                <a:solidFill>
                  <a:srgbClr val="000000"/>
                </a:solidFill>
                <a:latin typeface="Cascadia Mono"/>
              </a:rPr>
              <a:t>helpMessage</a:t>
            </a:r>
            <a:r>
              <a:rPr lang="en-US" sz="1400" dirty="0">
                <a:solidFill>
                  <a:srgbClr val="000000"/>
                </a:solidFill>
                <a:latin typeface="Cascadia Mono"/>
              </a:rPr>
              <a:t>);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0" dirty="0">
                <a:solidFill>
                  <a:srgbClr val="000000"/>
                </a:solidFill>
                <a:latin typeface="Cascadia Mono"/>
              </a:rPr>
              <a:t>            </a:t>
            </a:r>
            <a:r>
              <a:rPr lang="en-US" sz="1400" dirty="0">
                <a:solidFill>
                  <a:srgbClr val="0000FF"/>
                </a:solidFill>
                <a:latin typeface="Cascadia Mono"/>
              </a:rPr>
              <a:t>return</a:t>
            </a:r>
            <a:r>
              <a:rPr lang="en-US" sz="1400" dirty="0">
                <a:solidFill>
                  <a:srgbClr val="000000"/>
                </a:solidFill>
                <a:latin typeface="Cascadia Mono"/>
              </a:rPr>
              <a:t>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0" dirty="0">
                <a:solidFill>
                  <a:srgbClr val="000000"/>
                </a:solidFill>
                <a:latin typeface="Cascadia Mono"/>
              </a:rPr>
              <a:t>        }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0" dirty="0">
                <a:solidFill>
                  <a:srgbClr val="000000"/>
                </a:solidFill>
                <a:latin typeface="Cascadia Mono"/>
              </a:rPr>
              <a:t>        </a:t>
            </a:r>
            <a:r>
              <a:rPr lang="en-US" sz="1400" dirty="0">
                <a:solidFill>
                  <a:srgbClr val="0000FF"/>
                </a:solidFill>
                <a:latin typeface="Cascadia Mono"/>
              </a:rPr>
              <a:t>if </a:t>
            </a:r>
            <a:r>
              <a:rPr lang="en-US" sz="1400" dirty="0">
                <a:solidFill>
                  <a:srgbClr val="000000"/>
                </a:solidFill>
                <a:latin typeface="Cascadia Mono"/>
              </a:rPr>
              <a:t>(parent != </a:t>
            </a:r>
            <a:r>
              <a:rPr lang="en-US" sz="1400" dirty="0">
                <a:solidFill>
                  <a:srgbClr val="0000FF"/>
                </a:solidFill>
                <a:latin typeface="Cascadia Mono"/>
              </a:rPr>
              <a:t>null</a:t>
            </a:r>
            <a:r>
              <a:rPr lang="en-US" sz="1400" dirty="0">
                <a:solidFill>
                  <a:srgbClr val="000000"/>
                </a:solidFill>
                <a:latin typeface="Cascadia Mono"/>
              </a:rPr>
              <a:t>) </a:t>
            </a:r>
            <a:r>
              <a:rPr lang="en-US" sz="1400" dirty="0" err="1">
                <a:solidFill>
                  <a:srgbClr val="000000"/>
                </a:solidFill>
                <a:latin typeface="Cascadia Mono"/>
              </a:rPr>
              <a:t>parent.</a:t>
            </a:r>
            <a:r>
              <a:rPr lang="en-US" sz="1400" dirty="0" err="1">
                <a:solidFill>
                  <a:srgbClr val="CC9900"/>
                </a:solidFill>
                <a:latin typeface="Cascadia Mono"/>
              </a:rPr>
              <a:t>ShowHelp</a:t>
            </a:r>
            <a:r>
              <a:rPr lang="en-US" sz="1400" dirty="0">
                <a:solidFill>
                  <a:srgbClr val="000000"/>
                </a:solidFill>
                <a:latin typeface="Cascadia Mono"/>
              </a:rPr>
              <a:t>();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}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}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cs-CZ" sz="1400" dirty="0">
              <a:solidFill>
                <a:srgbClr val="000000"/>
              </a:solidFill>
              <a:latin typeface="Franklin Gothic Book" panose="020B0503020102020204"/>
            </a:endParaRPr>
          </a:p>
        </p:txBody>
      </p:sp>
      <p:sp>
        <p:nvSpPr>
          <p:cNvPr id="9" name="Zástupný obsah 2">
            <a:extLst>
              <a:ext uri="{FF2B5EF4-FFF2-40B4-BE49-F238E27FC236}">
                <a16:creationId xmlns:a16="http://schemas.microsoft.com/office/drawing/2014/main" id="{EEF879FD-6DAA-428C-F528-BD7187BD83BC}"/>
              </a:ext>
            </a:extLst>
          </p:cNvPr>
          <p:cNvSpPr txBox="1">
            <a:spLocks/>
          </p:cNvSpPr>
          <p:nvPr/>
        </p:nvSpPr>
        <p:spPr>
          <a:xfrm>
            <a:off x="8208009" y="1263103"/>
            <a:ext cx="3793310" cy="3999874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vert="horz" lIns="91440" tIns="45720" rIns="91440" bIns="45720" rtlCol="0" anchor="t">
            <a:noAutofit/>
          </a:bodyPr>
          <a:lstStyle>
            <a:lvl1pPr marL="384048" indent="-384048" algn="l" defTabSz="914400" rtl="0" eaLnBrk="1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914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371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28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8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2860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7432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200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657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4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4114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0" dirty="0">
                <a:solidFill>
                  <a:srgbClr val="008000"/>
                </a:solidFill>
                <a:latin typeface="Cascadia Mono"/>
              </a:rPr>
              <a:t>// Inheriting constructor</a:t>
            </a:r>
            <a:endParaRPr lang="cs-CZ" sz="1400" dirty="0">
              <a:solidFill>
                <a:srgbClr val="191B0E"/>
              </a:solidFill>
              <a:latin typeface="Franklin Gothic Book" panose="020B0503020102020204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class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 err="1">
                <a:solidFill>
                  <a:srgbClr val="2B91AF"/>
                </a:solidFill>
                <a:latin typeface="Cascadia Mono" panose="020B0609020000020004" pitchFamily="49" charset="0"/>
              </a:rPr>
              <a:t>Application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: </a:t>
            </a:r>
            <a:r>
              <a:rPr lang="cs-CZ" sz="1400" dirty="0" err="1">
                <a:solidFill>
                  <a:srgbClr val="2B91AF"/>
                </a:solidFill>
                <a:latin typeface="Cascadia Mono" panose="020B0609020000020004" pitchFamily="49" charset="0"/>
              </a:rPr>
              <a:t>HelpHandler</a:t>
            </a:r>
            <a:endParaRPr lang="cs-CZ" sz="14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{ … } </a:t>
            </a:r>
            <a:endParaRPr lang="en-US" sz="1400" dirty="0">
              <a:solidFill>
                <a:srgbClr val="008000"/>
              </a:solidFill>
              <a:latin typeface="Cascadia Mono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cs-CZ" sz="14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public </a:t>
            </a:r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abstract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class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 err="1">
                <a:solidFill>
                  <a:srgbClr val="2B91AF"/>
                </a:solidFill>
                <a:latin typeface="Cascadia Mono" panose="020B0609020000020004" pitchFamily="49" charset="0"/>
              </a:rPr>
              <a:t>Component</a:t>
            </a:r>
            <a:r>
              <a:rPr lang="cs-CZ" sz="1400" dirty="0">
                <a:solidFill>
                  <a:srgbClr val="2B91AF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: </a:t>
            </a:r>
            <a:r>
              <a:rPr lang="cs-CZ" sz="1400" dirty="0" err="1">
                <a:solidFill>
                  <a:srgbClr val="2B91AF"/>
                </a:solidFill>
                <a:latin typeface="Cascadia Mono" panose="020B0609020000020004" pitchFamily="49" charset="0"/>
              </a:rPr>
              <a:t>HelpHandler</a:t>
            </a:r>
            <a:endParaRPr lang="cs-CZ" sz="14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Font typeface="Franklin Gothic Book" panose="020B0503020102020204" pitchFamily="34" charset="0"/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{ … }</a:t>
            </a:r>
            <a:endParaRPr lang="cs-CZ" sz="14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Font typeface="Franklin Gothic Book" panose="020B0503020102020204" pitchFamily="34" charset="0"/>
              <a:buNone/>
            </a:pPr>
            <a:endParaRPr lang="cs-CZ" sz="1400" dirty="0">
              <a:solidFill>
                <a:srgbClr val="000000"/>
              </a:solidFill>
              <a:latin typeface="Franklin Gothic Book" panose="020B0503020102020204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class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>
                <a:solidFill>
                  <a:srgbClr val="2B91AF"/>
                </a:solidFill>
                <a:latin typeface="Cascadia Mono" panose="020B0609020000020004" pitchFamily="49" charset="0"/>
              </a:rPr>
              <a:t>Dialog 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: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Font typeface="Franklin Gothic Book" panose="020B0503020102020204" pitchFamily="34" charset="0"/>
              <a:buNone/>
            </a:pPr>
            <a:r>
              <a:rPr lang="cs-CZ" sz="1400" dirty="0" err="1">
                <a:solidFill>
                  <a:srgbClr val="2B91AF"/>
                </a:solidFill>
                <a:latin typeface="Cascadia Mono" panose="020B0609020000020004" pitchFamily="49" charset="0"/>
              </a:rPr>
              <a:t>Component</a:t>
            </a:r>
            <a:endParaRPr lang="cs-CZ" sz="1400" dirty="0" err="1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Font typeface="Franklin Gothic Book" panose="020B0503020102020204" pitchFamily="34" charset="0"/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{ … }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Font typeface="Franklin Gothic Book" panose="020B0503020102020204" pitchFamily="34" charset="0"/>
              <a:buNone/>
            </a:pPr>
            <a:endParaRPr lang="cs-CZ" sz="14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class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 err="1">
                <a:solidFill>
                  <a:srgbClr val="2B91AF"/>
                </a:solidFill>
                <a:latin typeface="Cascadia Mono" panose="020B0609020000020004" pitchFamily="49" charset="0"/>
              </a:rPr>
              <a:t>Button</a:t>
            </a:r>
            <a:r>
              <a:rPr lang="cs-CZ" sz="1400" dirty="0">
                <a:solidFill>
                  <a:srgbClr val="2B91AF"/>
                </a:solidFill>
                <a:latin typeface="Cascadia Mono" panose="020B0609020000020004" pitchFamily="49" charset="0"/>
              </a:rPr>
              <a:t> :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Font typeface="Franklin Gothic Book" panose="020B0503020102020204" pitchFamily="34" charset="0"/>
              <a:buNone/>
            </a:pPr>
            <a:r>
              <a:rPr lang="cs-CZ" sz="1400" dirty="0" err="1">
                <a:solidFill>
                  <a:srgbClr val="2B91AF"/>
                </a:solidFill>
                <a:latin typeface="Cascadia Mono" panose="020B0609020000020004" pitchFamily="49" charset="0"/>
              </a:rPr>
              <a:t>Component</a:t>
            </a:r>
            <a:r>
              <a:rPr lang="cs-CZ" sz="1400" dirty="0">
                <a:solidFill>
                  <a:srgbClr val="2B91AF"/>
                </a:solidFill>
                <a:latin typeface="Cascadia Mono" panose="020B0609020000020004" pitchFamily="49" charset="0"/>
              </a:rPr>
              <a:t> </a:t>
            </a:r>
            <a:endParaRPr lang="cs-CZ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Font typeface="Franklin Gothic Book" panose="020B0503020102020204" pitchFamily="34" charset="0"/>
              <a:buNone/>
            </a:pPr>
            <a:r>
              <a:rPr lang="cs-CZ" sz="1400" dirty="0">
                <a:solidFill>
                  <a:schemeClr val="tx1"/>
                </a:solidFill>
                <a:latin typeface="Cascadia Mono" panose="020B0609020000020004" pitchFamily="49" charset="0"/>
              </a:rPr>
              <a:t>{ … }</a:t>
            </a:r>
            <a:endParaRPr lang="cs-CZ" sz="1400" dirty="0">
              <a:solidFill>
                <a:schemeClr val="tx1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Font typeface="Franklin Gothic Book" panose="020B0503020102020204" pitchFamily="34" charset="0"/>
              <a:buNone/>
            </a:pPr>
            <a:endParaRPr lang="cs-CZ" sz="1200" dirty="0">
              <a:solidFill>
                <a:srgbClr val="2B91A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1106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B41E03A-72EC-A8FD-C1BD-54D8B16026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3446" y="734646"/>
            <a:ext cx="9601200" cy="1485900"/>
          </a:xfrm>
        </p:spPr>
        <p:txBody>
          <a:bodyPr/>
          <a:lstStyle/>
          <a:p>
            <a:r>
              <a:rPr lang="cs-CZ" dirty="0"/>
              <a:t>Ukázka kódu u klienta</a:t>
            </a:r>
          </a:p>
        </p:txBody>
      </p:sp>
      <p:sp>
        <p:nvSpPr>
          <p:cNvPr id="13" name="Zástupný obsah 2">
            <a:extLst>
              <a:ext uri="{FF2B5EF4-FFF2-40B4-BE49-F238E27FC236}">
                <a16:creationId xmlns:a16="http://schemas.microsoft.com/office/drawing/2014/main" id="{2EC264C0-999A-6705-FDA4-703B12F45E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00072" y="2216620"/>
            <a:ext cx="11000749" cy="3510582"/>
          </a:xfrm>
          <a:ln w="19050">
            <a:solidFill>
              <a:schemeClr val="tx1"/>
            </a:solidFill>
          </a:ln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dirty="0">
                <a:solidFill>
                  <a:srgbClr val="0000FF"/>
                </a:solidFill>
                <a:latin typeface="Cascadia Mono"/>
              </a:rPr>
              <a:t>public static</a:t>
            </a:r>
            <a:r>
              <a:rPr lang="en-US" dirty="0">
                <a:solidFill>
                  <a:srgbClr val="000000"/>
                </a:solidFill>
                <a:latin typeface="Cascadia Mono"/>
              </a:rPr>
              <a:t> </a:t>
            </a:r>
            <a:r>
              <a:rPr lang="en-US" dirty="0">
                <a:solidFill>
                  <a:srgbClr val="0000FF"/>
                </a:solidFill>
                <a:latin typeface="Cascadia Mono"/>
              </a:rPr>
              <a:t>void </a:t>
            </a:r>
            <a:r>
              <a:rPr lang="en-US" dirty="0">
                <a:solidFill>
                  <a:srgbClr val="CC9900"/>
                </a:solidFill>
                <a:latin typeface="Cascadia Mono"/>
              </a:rPr>
              <a:t>Main</a:t>
            </a:r>
            <a:r>
              <a:rPr lang="en-US" dirty="0">
                <a:solidFill>
                  <a:srgbClr val="000000"/>
                </a:solidFill>
                <a:latin typeface="Cascadia Mono"/>
              </a:rPr>
              <a:t>()</a:t>
            </a:r>
            <a:endParaRPr lang="cs-CZ" dirty="0">
              <a:solidFill>
                <a:srgbClr val="2B91AF"/>
              </a:solidFill>
              <a:latin typeface="Cascadia Mono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dirty="0">
                <a:solidFill>
                  <a:srgbClr val="000000"/>
                </a:solidFill>
                <a:latin typeface="Cascadia Mono"/>
              </a:rPr>
              <a:t>{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dirty="0">
                <a:solidFill>
                  <a:srgbClr val="000000"/>
                </a:solidFill>
                <a:latin typeface="Cascadia Mono"/>
              </a:rPr>
              <a:t>    </a:t>
            </a:r>
            <a:r>
              <a:rPr lang="en-US" dirty="0">
                <a:solidFill>
                  <a:srgbClr val="0000FF"/>
                </a:solidFill>
                <a:latin typeface="Cascadia Mono"/>
              </a:rPr>
              <a:t>var </a:t>
            </a:r>
            <a:r>
              <a:rPr lang="en-US" dirty="0">
                <a:solidFill>
                  <a:srgbClr val="000000"/>
                </a:solidFill>
                <a:latin typeface="Cascadia Mono"/>
              </a:rPr>
              <a:t>app = </a:t>
            </a:r>
            <a:r>
              <a:rPr lang="en-US" dirty="0">
                <a:solidFill>
                  <a:srgbClr val="0000FF"/>
                </a:solidFill>
                <a:latin typeface="Cascadia Mono"/>
              </a:rPr>
              <a:t>new</a:t>
            </a:r>
            <a:r>
              <a:rPr lang="en-US" dirty="0">
                <a:solidFill>
                  <a:srgbClr val="000000"/>
                </a:solidFill>
                <a:latin typeface="Cascadia Mono"/>
              </a:rPr>
              <a:t> </a:t>
            </a:r>
            <a:r>
              <a:rPr lang="cs-CZ" dirty="0" err="1">
                <a:solidFill>
                  <a:srgbClr val="2B91AF"/>
                </a:solidFill>
                <a:latin typeface="Cascadia Mono"/>
              </a:rPr>
              <a:t>Application</a:t>
            </a:r>
            <a:r>
              <a:rPr lang="en-US" dirty="0">
                <a:solidFill>
                  <a:srgbClr val="000000"/>
                </a:solidFill>
                <a:latin typeface="Cascadia Mono"/>
              </a:rPr>
              <a:t>(</a:t>
            </a:r>
            <a:r>
              <a:rPr lang="en-US" dirty="0">
                <a:solidFill>
                  <a:srgbClr val="008000"/>
                </a:solidFill>
                <a:latin typeface="Cascadia Mono"/>
              </a:rPr>
              <a:t>"Some general help for our application"</a:t>
            </a:r>
            <a:r>
              <a:rPr lang="en-US" dirty="0">
                <a:solidFill>
                  <a:srgbClr val="000000"/>
                </a:solidFill>
                <a:latin typeface="Cascadia Mono"/>
              </a:rPr>
              <a:t>);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dirty="0">
              <a:solidFill>
                <a:srgbClr val="000000"/>
              </a:solidFill>
              <a:latin typeface="Cascadia Mono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dirty="0">
                <a:solidFill>
                  <a:srgbClr val="000000"/>
                </a:solidFill>
                <a:latin typeface="Cascadia Mono"/>
              </a:rPr>
              <a:t>    </a:t>
            </a:r>
            <a:r>
              <a:rPr lang="en-US" dirty="0">
                <a:solidFill>
                  <a:srgbClr val="0000FF"/>
                </a:solidFill>
                <a:latin typeface="Cascadia Mono"/>
              </a:rPr>
              <a:t>var </a:t>
            </a:r>
            <a:r>
              <a:rPr lang="en-US" dirty="0">
                <a:solidFill>
                  <a:srgbClr val="000000"/>
                </a:solidFill>
                <a:latin typeface="Cascadia Mono"/>
              </a:rPr>
              <a:t>dialog1 = </a:t>
            </a:r>
            <a:r>
              <a:rPr lang="en-US" dirty="0">
                <a:solidFill>
                  <a:srgbClr val="0000FF"/>
                </a:solidFill>
                <a:latin typeface="Cascadia Mono"/>
              </a:rPr>
              <a:t>new </a:t>
            </a:r>
            <a:r>
              <a:rPr lang="cs-CZ" dirty="0">
                <a:solidFill>
                  <a:srgbClr val="2B91AF"/>
                </a:solidFill>
                <a:latin typeface="Cascadia Mono"/>
              </a:rPr>
              <a:t>Dialog</a:t>
            </a:r>
            <a:r>
              <a:rPr lang="en-US" dirty="0">
                <a:solidFill>
                  <a:srgbClr val="000000"/>
                </a:solidFill>
                <a:latin typeface="Cascadia Mono"/>
              </a:rPr>
              <a:t>(app, </a:t>
            </a:r>
            <a:r>
              <a:rPr lang="en-US" dirty="0">
                <a:solidFill>
                  <a:srgbClr val="008000"/>
                </a:solidFill>
                <a:latin typeface="Cascadia Mono"/>
              </a:rPr>
              <a:t>"help for dialog1"</a:t>
            </a:r>
            <a:r>
              <a:rPr lang="en-US" dirty="0">
                <a:solidFill>
                  <a:srgbClr val="000000"/>
                </a:solidFill>
                <a:latin typeface="Cascadia Mono"/>
              </a:rPr>
              <a:t>);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dirty="0">
                <a:solidFill>
                  <a:srgbClr val="000000"/>
                </a:solidFill>
                <a:latin typeface="Cascadia Mono"/>
              </a:rPr>
              <a:t>    </a:t>
            </a:r>
            <a:r>
              <a:rPr lang="en-US" dirty="0">
                <a:solidFill>
                  <a:srgbClr val="0000FF"/>
                </a:solidFill>
                <a:latin typeface="Cascadia Mono"/>
              </a:rPr>
              <a:t>var </a:t>
            </a:r>
            <a:r>
              <a:rPr lang="en-US" dirty="0">
                <a:solidFill>
                  <a:srgbClr val="000000"/>
                </a:solidFill>
                <a:latin typeface="Cascadia Mono"/>
              </a:rPr>
              <a:t>button1 = </a:t>
            </a:r>
            <a:r>
              <a:rPr lang="en-US" dirty="0">
                <a:solidFill>
                  <a:srgbClr val="0000FF"/>
                </a:solidFill>
                <a:latin typeface="Cascadia Mono"/>
              </a:rPr>
              <a:t>new</a:t>
            </a:r>
            <a:r>
              <a:rPr lang="en-US" dirty="0">
                <a:solidFill>
                  <a:srgbClr val="000000"/>
                </a:solidFill>
                <a:latin typeface="Cascadia Mono"/>
              </a:rPr>
              <a:t> </a:t>
            </a:r>
            <a:r>
              <a:rPr lang="cs-CZ" dirty="0" err="1">
                <a:solidFill>
                  <a:srgbClr val="2B91AF"/>
                </a:solidFill>
                <a:latin typeface="Cascadia Mono"/>
              </a:rPr>
              <a:t>Button</a:t>
            </a:r>
            <a:r>
              <a:rPr lang="en-US" dirty="0">
                <a:solidFill>
                  <a:srgbClr val="000000"/>
                </a:solidFill>
                <a:latin typeface="Cascadia Mono"/>
              </a:rPr>
              <a:t>(dialog1);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dirty="0">
                <a:solidFill>
                  <a:srgbClr val="000000"/>
                </a:solidFill>
                <a:latin typeface="Cascadia Mono"/>
              </a:rPr>
              <a:t>   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dirty="0">
                <a:solidFill>
                  <a:srgbClr val="000000"/>
                </a:solidFill>
                <a:latin typeface="Cascadia Mono"/>
              </a:rPr>
              <a:t>    </a:t>
            </a:r>
            <a:r>
              <a:rPr lang="en-US" dirty="0">
                <a:solidFill>
                  <a:srgbClr val="008000"/>
                </a:solidFill>
                <a:latin typeface="Cascadia Mono"/>
              </a:rPr>
              <a:t>// </a:t>
            </a:r>
            <a:r>
              <a:rPr lang="en-US" dirty="0" err="1">
                <a:solidFill>
                  <a:srgbClr val="008000"/>
                </a:solidFill>
                <a:latin typeface="Cascadia Mono"/>
              </a:rPr>
              <a:t>Simmulating</a:t>
            </a:r>
            <a:r>
              <a:rPr lang="en-US" dirty="0">
                <a:solidFill>
                  <a:srgbClr val="008000"/>
                </a:solidFill>
                <a:latin typeface="Cascadia Mono"/>
              </a:rPr>
              <a:t> pressing help on button1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dirty="0">
                <a:solidFill>
                  <a:srgbClr val="000000"/>
                </a:solidFill>
                <a:latin typeface="Cascadia Mono"/>
              </a:rPr>
              <a:t>    button1.</a:t>
            </a:r>
            <a:r>
              <a:rPr lang="en-US" dirty="0">
                <a:solidFill>
                  <a:srgbClr val="CC9900"/>
                </a:solidFill>
                <a:latin typeface="Cascadia Mono"/>
              </a:rPr>
              <a:t>ShowHelp</a:t>
            </a:r>
            <a:r>
              <a:rPr lang="en-US" dirty="0">
                <a:solidFill>
                  <a:srgbClr val="000000"/>
                </a:solidFill>
                <a:latin typeface="Cascadia Mono"/>
              </a:rPr>
              <a:t>();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dirty="0">
                <a:solidFill>
                  <a:srgbClr val="000000"/>
                </a:solidFill>
                <a:latin typeface="Cascadia Mono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22092975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5B7336B-A3D1-3B8F-5A1C-FE4A55785F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462280"/>
            <a:ext cx="9601200" cy="1485900"/>
          </a:xfrm>
        </p:spPr>
        <p:txBody>
          <a:bodyPr/>
          <a:lstStyle/>
          <a:p>
            <a:r>
              <a:rPr lang="cs-CZ" dirty="0"/>
              <a:t>Použitelnost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CA3F658-B7BB-CFFF-A989-D6161B966D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1463040"/>
            <a:ext cx="9601200" cy="5191760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cs-CZ" dirty="0"/>
              <a:t>Chceme zaslat požadavek a je nám jedno, kdo ho zpracuje</a:t>
            </a:r>
          </a:p>
          <a:p>
            <a:pPr>
              <a:lnSpc>
                <a:spcPct val="120000"/>
              </a:lnSpc>
            </a:pPr>
            <a:r>
              <a:rPr lang="cs-CZ" dirty="0"/>
              <a:t>Výhody:</a:t>
            </a:r>
          </a:p>
          <a:p>
            <a:pPr lvl="1">
              <a:lnSpc>
                <a:spcPct val="120000"/>
              </a:lnSpc>
            </a:pPr>
            <a:r>
              <a:rPr lang="cs-CZ" dirty="0"/>
              <a:t>oddělíme odesílatele (klient) od příjemce </a:t>
            </a:r>
          </a:p>
          <a:p>
            <a:pPr lvl="1">
              <a:lnSpc>
                <a:spcPct val="120000"/>
              </a:lnSpc>
            </a:pPr>
            <a:r>
              <a:rPr lang="cs-CZ" dirty="0"/>
              <a:t>zjednodušení odesílání na straně klienta</a:t>
            </a:r>
          </a:p>
          <a:p>
            <a:pPr lvl="2">
              <a:lnSpc>
                <a:spcPct val="120000"/>
              </a:lnSpc>
            </a:pPr>
            <a:r>
              <a:rPr lang="cs-CZ" dirty="0"/>
              <a:t>má odkaz jen na </a:t>
            </a:r>
            <a:r>
              <a:rPr lang="cs-CZ" dirty="0" err="1"/>
              <a:t>root</a:t>
            </a:r>
            <a:r>
              <a:rPr lang="cs-CZ" dirty="0"/>
              <a:t> daného </a:t>
            </a:r>
            <a:r>
              <a:rPr lang="cs-CZ" dirty="0" err="1"/>
              <a:t>linked</a:t>
            </a:r>
            <a:r>
              <a:rPr lang="cs-CZ" dirty="0"/>
              <a:t> listu = jeden </a:t>
            </a:r>
            <a:r>
              <a:rPr lang="cs-CZ" dirty="0" err="1"/>
              <a:t>concrete</a:t>
            </a:r>
            <a:r>
              <a:rPr lang="cs-CZ" dirty="0"/>
              <a:t> </a:t>
            </a:r>
            <a:r>
              <a:rPr lang="cs-CZ" dirty="0" err="1"/>
              <a:t>handler</a:t>
            </a:r>
            <a:endParaRPr lang="cs-CZ" dirty="0"/>
          </a:p>
          <a:p>
            <a:pPr lvl="1">
              <a:lnSpc>
                <a:spcPct val="120000"/>
              </a:lnSpc>
            </a:pPr>
            <a:r>
              <a:rPr lang="cs-CZ" dirty="0"/>
              <a:t>možnost měnit řetěz dynamicky za běhu</a:t>
            </a:r>
          </a:p>
          <a:p>
            <a:pPr>
              <a:lnSpc>
                <a:spcPct val="120000"/>
              </a:lnSpc>
            </a:pPr>
            <a:r>
              <a:rPr lang="cs-CZ" dirty="0"/>
              <a:t>Nevýhody:</a:t>
            </a:r>
          </a:p>
          <a:p>
            <a:pPr lvl="1">
              <a:lnSpc>
                <a:spcPct val="120000"/>
              </a:lnSpc>
            </a:pPr>
            <a:r>
              <a:rPr lang="cs-CZ" dirty="0"/>
              <a:t>není zaručen příjem zprávy</a:t>
            </a:r>
          </a:p>
          <a:p>
            <a:pPr lvl="2">
              <a:lnSpc>
                <a:spcPct val="120000"/>
              </a:lnSpc>
            </a:pPr>
            <a:r>
              <a:rPr lang="cs-CZ" dirty="0"/>
              <a:t>můžeme ji stále jen posílat následujícímu </a:t>
            </a:r>
            <a:r>
              <a:rPr lang="cs-CZ" dirty="0" err="1"/>
              <a:t>handleru</a:t>
            </a:r>
            <a:endParaRPr lang="cs-CZ" dirty="0"/>
          </a:p>
          <a:p>
            <a:pPr lvl="2">
              <a:lnSpc>
                <a:spcPct val="120000"/>
              </a:lnSpc>
            </a:pPr>
            <a:r>
              <a:rPr lang="cs-CZ" dirty="0"/>
              <a:t>viz Pečený sněhulák, přeseknutý kabel H48</a:t>
            </a:r>
          </a:p>
          <a:p>
            <a:pPr lvl="1">
              <a:lnSpc>
                <a:spcPct val="120000"/>
              </a:lnSpc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54335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FE9DE28-0B22-4BB0-A064-E240C8AF9B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Využití v reálném světě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13A52ED-5F46-4F20-ED4C-B39EE7DEF7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383540" indent="-383540"/>
            <a:r>
              <a:rPr lang="cs-CZ" dirty="0"/>
              <a:t>Zpracování událostí v GUI aplikacích (event </a:t>
            </a:r>
            <a:r>
              <a:rPr lang="cs-CZ" dirty="0" err="1"/>
              <a:t>bubbling</a:t>
            </a:r>
            <a:r>
              <a:rPr lang="cs-CZ" dirty="0"/>
              <a:t>)</a:t>
            </a:r>
          </a:p>
          <a:p>
            <a:pPr marL="383540" indent="-383540"/>
            <a:r>
              <a:rPr lang="cs-CZ" dirty="0"/>
              <a:t>Logování</a:t>
            </a:r>
          </a:p>
          <a:p>
            <a:pPr marL="913892" lvl="1" indent="-383540"/>
            <a:r>
              <a:rPr lang="cs-CZ" dirty="0"/>
              <a:t>hierarchie </a:t>
            </a:r>
            <a:r>
              <a:rPr lang="cs-CZ" dirty="0" err="1"/>
              <a:t>loggerů</a:t>
            </a:r>
            <a:r>
              <a:rPr lang="cs-CZ" dirty="0"/>
              <a:t>, každý se rozhodne, zda by měl </a:t>
            </a:r>
            <a:r>
              <a:rPr lang="cs-CZ" dirty="0" err="1"/>
              <a:t>loggovat</a:t>
            </a:r>
            <a:r>
              <a:rPr lang="cs-CZ" dirty="0"/>
              <a:t> on, či poslat dále</a:t>
            </a:r>
          </a:p>
          <a:p>
            <a:pPr marL="913892" lvl="1" indent="-383540"/>
            <a:r>
              <a:rPr lang="cs-CZ" dirty="0" err="1"/>
              <a:t>fileLogger</a:t>
            </a:r>
            <a:r>
              <a:rPr lang="cs-CZ" dirty="0"/>
              <a:t>, </a:t>
            </a:r>
            <a:r>
              <a:rPr lang="cs-CZ" dirty="0" err="1"/>
              <a:t>debugLogger</a:t>
            </a:r>
            <a:r>
              <a:rPr lang="cs-CZ" dirty="0"/>
              <a:t>, </a:t>
            </a:r>
            <a:r>
              <a:rPr lang="cs-CZ" dirty="0" err="1"/>
              <a:t>errorLogger</a:t>
            </a:r>
            <a:endParaRPr lang="cs-CZ" dirty="0"/>
          </a:p>
          <a:p>
            <a:pPr marL="383540" indent="-383540"/>
            <a:r>
              <a:rPr lang="cs-CZ" dirty="0"/>
              <a:t>Vyhazování výjimek</a:t>
            </a:r>
          </a:p>
          <a:p>
            <a:pPr marL="913892" lvl="1" indent="-383540"/>
            <a:r>
              <a:rPr lang="cs-CZ" dirty="0"/>
              <a:t>každý </a:t>
            </a:r>
            <a:r>
              <a:rPr lang="cs-CZ" dirty="0" err="1"/>
              <a:t>catch</a:t>
            </a:r>
            <a:r>
              <a:rPr lang="cs-CZ" dirty="0"/>
              <a:t> blok se rozhoduje zda výjimku zpracuje nebo pustí dál</a:t>
            </a:r>
          </a:p>
          <a:p>
            <a:pPr marL="383540" indent="-383540"/>
            <a:r>
              <a:rPr lang="cs-CZ" dirty="0" err="1"/>
              <a:t>Autentikace</a:t>
            </a:r>
            <a:r>
              <a:rPr lang="cs-CZ" dirty="0"/>
              <a:t>, autorizace, schvalování,...</a:t>
            </a:r>
          </a:p>
          <a:p>
            <a:pPr marL="383540" indent="-383540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20934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DC1E4CB-5623-86DF-9FBD-2DB0095A34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Vzorová situace:</a:t>
            </a:r>
          </a:p>
        </p:txBody>
      </p:sp>
      <p:pic>
        <p:nvPicPr>
          <p:cNvPr id="5" name="Zástupný obsah 4" descr="Dokument se souvislou výplní">
            <a:extLst>
              <a:ext uri="{FF2B5EF4-FFF2-40B4-BE49-F238E27FC236}">
                <a16:creationId xmlns:a16="http://schemas.microsoft.com/office/drawing/2014/main" id="{83D8C044-1645-4EAF-53D3-268884CAE4E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851921" y="3217529"/>
            <a:ext cx="914400" cy="914400"/>
          </a:xfrm>
        </p:spPr>
      </p:pic>
      <p:pic>
        <p:nvPicPr>
          <p:cNvPr id="7" name="Grafický objekt 6" descr="Hasič samičího pohlaví obrys">
            <a:extLst>
              <a:ext uri="{FF2B5EF4-FFF2-40B4-BE49-F238E27FC236}">
                <a16:creationId xmlns:a16="http://schemas.microsoft.com/office/drawing/2014/main" id="{9D7413DC-33A3-D874-49F9-63E9F99D473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707221" y="2527110"/>
            <a:ext cx="1157398" cy="1157398"/>
          </a:xfrm>
          <a:prstGeom prst="rect">
            <a:avLst/>
          </a:prstGeom>
        </p:spPr>
      </p:pic>
      <p:sp>
        <p:nvSpPr>
          <p:cNvPr id="8" name="TextovéPole 7">
            <a:extLst>
              <a:ext uri="{FF2B5EF4-FFF2-40B4-BE49-F238E27FC236}">
                <a16:creationId xmlns:a16="http://schemas.microsoft.com/office/drawing/2014/main" id="{240B67B8-0161-8979-DD24-3C59DA1F09E5}"/>
              </a:ext>
            </a:extLst>
          </p:cNvPr>
          <p:cNvSpPr txBox="1"/>
          <p:nvPr/>
        </p:nvSpPr>
        <p:spPr>
          <a:xfrm>
            <a:off x="1501147" y="1559481"/>
            <a:ext cx="38502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/>
              <a:t>Vyřízení žádosti o stavebního povolení</a:t>
            </a:r>
          </a:p>
        </p:txBody>
      </p:sp>
      <p:pic>
        <p:nvPicPr>
          <p:cNvPr id="10" name="Grafický objekt 9" descr="Stavební pracovník muž obrys">
            <a:extLst>
              <a:ext uri="{FF2B5EF4-FFF2-40B4-BE49-F238E27FC236}">
                <a16:creationId xmlns:a16="http://schemas.microsoft.com/office/drawing/2014/main" id="{E9DC1A24-FD74-6079-1F9F-A5DFDD214FC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541610" y="4907837"/>
            <a:ext cx="1097190" cy="1097190"/>
          </a:xfrm>
          <a:prstGeom prst="rect">
            <a:avLst/>
          </a:prstGeom>
        </p:spPr>
      </p:pic>
      <p:pic>
        <p:nvPicPr>
          <p:cNvPr id="12" name="Grafický objekt 11" descr="Soudce samčího pohlaví obrys">
            <a:extLst>
              <a:ext uri="{FF2B5EF4-FFF2-40B4-BE49-F238E27FC236}">
                <a16:creationId xmlns:a16="http://schemas.microsoft.com/office/drawing/2014/main" id="{12101CBA-D0C8-1958-133F-1C99F03723C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665610" y="2527111"/>
            <a:ext cx="1157397" cy="1157397"/>
          </a:xfrm>
          <a:prstGeom prst="rect">
            <a:avLst/>
          </a:prstGeom>
        </p:spPr>
      </p:pic>
      <p:pic>
        <p:nvPicPr>
          <p:cNvPr id="14" name="Grafický objekt 13" descr="Umělec muž obrys">
            <a:extLst>
              <a:ext uri="{FF2B5EF4-FFF2-40B4-BE49-F238E27FC236}">
                <a16:creationId xmlns:a16="http://schemas.microsoft.com/office/drawing/2014/main" id="{4295AEB8-BB34-5A53-EBB8-67E7DED49DB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6707262" y="4907837"/>
            <a:ext cx="1097190" cy="1097190"/>
          </a:xfrm>
          <a:prstGeom prst="rect">
            <a:avLst/>
          </a:prstGeom>
        </p:spPr>
      </p:pic>
      <p:pic>
        <p:nvPicPr>
          <p:cNvPr id="18" name="Grafický objekt 17" descr="Kancelářský pracovník samčího pohlaví obrys">
            <a:extLst>
              <a:ext uri="{FF2B5EF4-FFF2-40B4-BE49-F238E27FC236}">
                <a16:creationId xmlns:a16="http://schemas.microsoft.com/office/drawing/2014/main" id="{345BA453-002A-0ACC-544D-4CD8AB43DF5C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5653852" y="995601"/>
            <a:ext cx="1222524" cy="1222524"/>
          </a:xfrm>
          <a:prstGeom prst="rect">
            <a:avLst/>
          </a:prstGeom>
        </p:spPr>
      </p:pic>
      <p:cxnSp>
        <p:nvCxnSpPr>
          <p:cNvPr id="24" name="Přímá spojnice se šipkou 23">
            <a:extLst>
              <a:ext uri="{FF2B5EF4-FFF2-40B4-BE49-F238E27FC236}">
                <a16:creationId xmlns:a16="http://schemas.microsoft.com/office/drawing/2014/main" id="{DB6FE3D3-32DE-5C6D-7046-F9C302AEEC56}"/>
              </a:ext>
            </a:extLst>
          </p:cNvPr>
          <p:cNvCxnSpPr>
            <a:stCxn id="12" idx="3"/>
            <a:endCxn id="7" idx="1"/>
          </p:cNvCxnSpPr>
          <p:nvPr/>
        </p:nvCxnSpPr>
        <p:spPr>
          <a:xfrm flipV="1">
            <a:off x="4823007" y="3105809"/>
            <a:ext cx="2884214" cy="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Přímá spojnice se šipkou 25">
            <a:extLst>
              <a:ext uri="{FF2B5EF4-FFF2-40B4-BE49-F238E27FC236}">
                <a16:creationId xmlns:a16="http://schemas.microsoft.com/office/drawing/2014/main" id="{523928BE-8F96-5BA3-9F78-B6581D8E85F0}"/>
              </a:ext>
            </a:extLst>
          </p:cNvPr>
          <p:cNvCxnSpPr>
            <a:cxnSpLocks/>
          </p:cNvCxnSpPr>
          <p:nvPr/>
        </p:nvCxnSpPr>
        <p:spPr>
          <a:xfrm flipH="1">
            <a:off x="5426635" y="3234568"/>
            <a:ext cx="2280586" cy="1833479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Přímá spojnice se šipkou 29">
            <a:extLst>
              <a:ext uri="{FF2B5EF4-FFF2-40B4-BE49-F238E27FC236}">
                <a16:creationId xmlns:a16="http://schemas.microsoft.com/office/drawing/2014/main" id="{AA5D4F7B-80F1-0863-9DAA-9164C8B7FA85}"/>
              </a:ext>
            </a:extLst>
          </p:cNvPr>
          <p:cNvCxnSpPr>
            <a:cxnSpLocks/>
            <a:endCxn id="2" idx="2"/>
          </p:cNvCxnSpPr>
          <p:nvPr/>
        </p:nvCxnSpPr>
        <p:spPr>
          <a:xfrm flipV="1">
            <a:off x="5344848" y="2171700"/>
            <a:ext cx="827352" cy="2860286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Přímá spojnice se šipkou 32">
            <a:extLst>
              <a:ext uri="{FF2B5EF4-FFF2-40B4-BE49-F238E27FC236}">
                <a16:creationId xmlns:a16="http://schemas.microsoft.com/office/drawing/2014/main" id="{153BC872-FDDE-3009-B2A7-C161A607FC15}"/>
              </a:ext>
            </a:extLst>
          </p:cNvPr>
          <p:cNvCxnSpPr>
            <a:cxnSpLocks/>
            <a:endCxn id="14" idx="0"/>
          </p:cNvCxnSpPr>
          <p:nvPr/>
        </p:nvCxnSpPr>
        <p:spPr>
          <a:xfrm>
            <a:off x="6346209" y="2218125"/>
            <a:ext cx="909648" cy="268971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Přímá spojnice se šipkou 34">
            <a:extLst>
              <a:ext uri="{FF2B5EF4-FFF2-40B4-BE49-F238E27FC236}">
                <a16:creationId xmlns:a16="http://schemas.microsoft.com/office/drawing/2014/main" id="{5B9CDF8A-07B2-EF91-B4D5-4947DF4C8134}"/>
              </a:ext>
            </a:extLst>
          </p:cNvPr>
          <p:cNvCxnSpPr>
            <a:cxnSpLocks/>
          </p:cNvCxnSpPr>
          <p:nvPr/>
        </p:nvCxnSpPr>
        <p:spPr>
          <a:xfrm flipH="1" flipV="1">
            <a:off x="4823007" y="3234568"/>
            <a:ext cx="2150999" cy="168970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7" name="Grafický objekt 46" descr="Zaškrtnutí se souvislou výplní">
            <a:extLst>
              <a:ext uri="{FF2B5EF4-FFF2-40B4-BE49-F238E27FC236}">
                <a16:creationId xmlns:a16="http://schemas.microsoft.com/office/drawing/2014/main" id="{8BBF4C01-B6A5-6592-3972-83792B0DBC2B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8858783" y="2940423"/>
            <a:ext cx="622585" cy="622585"/>
          </a:xfrm>
          <a:prstGeom prst="rect">
            <a:avLst/>
          </a:prstGeom>
        </p:spPr>
      </p:pic>
      <p:pic>
        <p:nvPicPr>
          <p:cNvPr id="49" name="Grafický objekt 48" descr="Přičíst se souvislou výplní">
            <a:extLst>
              <a:ext uri="{FF2B5EF4-FFF2-40B4-BE49-F238E27FC236}">
                <a16:creationId xmlns:a16="http://schemas.microsoft.com/office/drawing/2014/main" id="{736C9FF1-77D2-A0ED-9F7F-3A67A9915FE0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 rot="2710816">
            <a:off x="9692958" y="2899602"/>
            <a:ext cx="704409" cy="704409"/>
          </a:xfrm>
          <a:prstGeom prst="rect">
            <a:avLst/>
          </a:prstGeom>
        </p:spPr>
      </p:pic>
      <p:cxnSp>
        <p:nvCxnSpPr>
          <p:cNvPr id="51" name="Přímá spojnice 50">
            <a:extLst>
              <a:ext uri="{FF2B5EF4-FFF2-40B4-BE49-F238E27FC236}">
                <a16:creationId xmlns:a16="http://schemas.microsoft.com/office/drawing/2014/main" id="{4F4346C3-5541-BCC5-4BDA-50768A607FB3}"/>
              </a:ext>
            </a:extLst>
          </p:cNvPr>
          <p:cNvCxnSpPr/>
          <p:nvPr/>
        </p:nvCxnSpPr>
        <p:spPr>
          <a:xfrm flipH="1">
            <a:off x="9383059" y="2850776"/>
            <a:ext cx="370541" cy="764989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52" name="Grafický objekt 51" descr="Zaškrtnutí se souvislou výplní">
            <a:extLst>
              <a:ext uri="{FF2B5EF4-FFF2-40B4-BE49-F238E27FC236}">
                <a16:creationId xmlns:a16="http://schemas.microsoft.com/office/drawing/2014/main" id="{06C19F71-4C71-0722-AB40-D939205F2967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2065801" y="2753658"/>
            <a:ext cx="622585" cy="622585"/>
          </a:xfrm>
          <a:prstGeom prst="rect">
            <a:avLst/>
          </a:prstGeom>
        </p:spPr>
      </p:pic>
      <p:pic>
        <p:nvPicPr>
          <p:cNvPr id="53" name="Grafický objekt 52" descr="Přičíst se souvislou výplní">
            <a:extLst>
              <a:ext uri="{FF2B5EF4-FFF2-40B4-BE49-F238E27FC236}">
                <a16:creationId xmlns:a16="http://schemas.microsoft.com/office/drawing/2014/main" id="{4F110055-567B-EFAF-8EA3-6782D6BCCBA0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 rot="2710816">
            <a:off x="2899976" y="2712837"/>
            <a:ext cx="704409" cy="704409"/>
          </a:xfrm>
          <a:prstGeom prst="rect">
            <a:avLst/>
          </a:prstGeom>
        </p:spPr>
      </p:pic>
      <p:cxnSp>
        <p:nvCxnSpPr>
          <p:cNvPr id="54" name="Přímá spojnice 53">
            <a:extLst>
              <a:ext uri="{FF2B5EF4-FFF2-40B4-BE49-F238E27FC236}">
                <a16:creationId xmlns:a16="http://schemas.microsoft.com/office/drawing/2014/main" id="{2E05C9CE-3FB8-46A9-B8B8-0A66D92E7114}"/>
              </a:ext>
            </a:extLst>
          </p:cNvPr>
          <p:cNvCxnSpPr/>
          <p:nvPr/>
        </p:nvCxnSpPr>
        <p:spPr>
          <a:xfrm flipH="1">
            <a:off x="2590077" y="2664011"/>
            <a:ext cx="370541" cy="764989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55" name="Grafický objekt 54" descr="Zaškrtnutí se souvislou výplní">
            <a:extLst>
              <a:ext uri="{FF2B5EF4-FFF2-40B4-BE49-F238E27FC236}">
                <a16:creationId xmlns:a16="http://schemas.microsoft.com/office/drawing/2014/main" id="{EBF1F20C-A2C1-F5A4-F7B5-9B9CC27CBD6C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3053614" y="5195553"/>
            <a:ext cx="622585" cy="622585"/>
          </a:xfrm>
          <a:prstGeom prst="rect">
            <a:avLst/>
          </a:prstGeom>
        </p:spPr>
      </p:pic>
      <p:pic>
        <p:nvPicPr>
          <p:cNvPr id="56" name="Grafický objekt 55" descr="Přičíst se souvislou výplní">
            <a:extLst>
              <a:ext uri="{FF2B5EF4-FFF2-40B4-BE49-F238E27FC236}">
                <a16:creationId xmlns:a16="http://schemas.microsoft.com/office/drawing/2014/main" id="{5EB57CA9-D646-A295-E9B0-1AB62998213C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 rot="2710816">
            <a:off x="3887789" y="5154732"/>
            <a:ext cx="704409" cy="704409"/>
          </a:xfrm>
          <a:prstGeom prst="rect">
            <a:avLst/>
          </a:prstGeom>
        </p:spPr>
      </p:pic>
      <p:cxnSp>
        <p:nvCxnSpPr>
          <p:cNvPr id="57" name="Přímá spojnice 56">
            <a:extLst>
              <a:ext uri="{FF2B5EF4-FFF2-40B4-BE49-F238E27FC236}">
                <a16:creationId xmlns:a16="http://schemas.microsoft.com/office/drawing/2014/main" id="{6BF51AAA-21F5-01C4-B8F8-7F84FC8D9F10}"/>
              </a:ext>
            </a:extLst>
          </p:cNvPr>
          <p:cNvCxnSpPr/>
          <p:nvPr/>
        </p:nvCxnSpPr>
        <p:spPr>
          <a:xfrm flipH="1">
            <a:off x="3577890" y="5105906"/>
            <a:ext cx="370541" cy="764989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58" name="Grafický objekt 57" descr="Zaškrtnutí se souvislou výplní">
            <a:extLst>
              <a:ext uri="{FF2B5EF4-FFF2-40B4-BE49-F238E27FC236}">
                <a16:creationId xmlns:a16="http://schemas.microsoft.com/office/drawing/2014/main" id="{CA939995-14FD-9B57-2766-732DEF5A6FA2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7954751" y="5110978"/>
            <a:ext cx="622585" cy="622585"/>
          </a:xfrm>
          <a:prstGeom prst="rect">
            <a:avLst/>
          </a:prstGeom>
        </p:spPr>
      </p:pic>
      <p:pic>
        <p:nvPicPr>
          <p:cNvPr id="59" name="Grafický objekt 58" descr="Přičíst se souvislou výplní">
            <a:extLst>
              <a:ext uri="{FF2B5EF4-FFF2-40B4-BE49-F238E27FC236}">
                <a16:creationId xmlns:a16="http://schemas.microsoft.com/office/drawing/2014/main" id="{D88604BF-5E59-4E20-1EDF-42019A3CB5DD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 rot="2710816">
            <a:off x="8788926" y="5070157"/>
            <a:ext cx="704409" cy="704409"/>
          </a:xfrm>
          <a:prstGeom prst="rect">
            <a:avLst/>
          </a:prstGeom>
        </p:spPr>
      </p:pic>
      <p:cxnSp>
        <p:nvCxnSpPr>
          <p:cNvPr id="60" name="Přímá spojnice 59">
            <a:extLst>
              <a:ext uri="{FF2B5EF4-FFF2-40B4-BE49-F238E27FC236}">
                <a16:creationId xmlns:a16="http://schemas.microsoft.com/office/drawing/2014/main" id="{837D4BED-1C03-41AA-3359-14041F1582FC}"/>
              </a:ext>
            </a:extLst>
          </p:cNvPr>
          <p:cNvCxnSpPr/>
          <p:nvPr/>
        </p:nvCxnSpPr>
        <p:spPr>
          <a:xfrm flipH="1">
            <a:off x="8479027" y="5021331"/>
            <a:ext cx="370541" cy="764989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61" name="Grafický objekt 60" descr="Zaškrtnutí se souvislou výplní">
            <a:extLst>
              <a:ext uri="{FF2B5EF4-FFF2-40B4-BE49-F238E27FC236}">
                <a16:creationId xmlns:a16="http://schemas.microsoft.com/office/drawing/2014/main" id="{FB49BD3A-0E1A-8635-698F-539C36FC650A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6876376" y="1233965"/>
            <a:ext cx="622585" cy="622585"/>
          </a:xfrm>
          <a:prstGeom prst="rect">
            <a:avLst/>
          </a:prstGeom>
        </p:spPr>
      </p:pic>
      <p:pic>
        <p:nvPicPr>
          <p:cNvPr id="62" name="Grafický objekt 61" descr="Přičíst se souvislou výplní">
            <a:extLst>
              <a:ext uri="{FF2B5EF4-FFF2-40B4-BE49-F238E27FC236}">
                <a16:creationId xmlns:a16="http://schemas.microsoft.com/office/drawing/2014/main" id="{425CEBF7-D3CD-090A-5080-F2C4B715C7F7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 rot="2710816">
            <a:off x="7710551" y="1193144"/>
            <a:ext cx="704409" cy="704409"/>
          </a:xfrm>
          <a:prstGeom prst="rect">
            <a:avLst/>
          </a:prstGeom>
        </p:spPr>
      </p:pic>
      <p:cxnSp>
        <p:nvCxnSpPr>
          <p:cNvPr id="63" name="Přímá spojnice 62">
            <a:extLst>
              <a:ext uri="{FF2B5EF4-FFF2-40B4-BE49-F238E27FC236}">
                <a16:creationId xmlns:a16="http://schemas.microsoft.com/office/drawing/2014/main" id="{E06F09C1-8C17-8C5F-CD17-D347A5350A21}"/>
              </a:ext>
            </a:extLst>
          </p:cNvPr>
          <p:cNvCxnSpPr/>
          <p:nvPr/>
        </p:nvCxnSpPr>
        <p:spPr>
          <a:xfrm flipH="1">
            <a:off x="7400652" y="1144318"/>
            <a:ext cx="370541" cy="764989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17182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AA61623-279E-CBDE-B02D-264057712F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Související DP - </a:t>
            </a:r>
            <a:r>
              <a:rPr lang="cs-CZ" dirty="0" err="1"/>
              <a:t>Composite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053977C-C8FD-834F-C697-AAE1F58B67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Připomenutí: </a:t>
            </a:r>
            <a:r>
              <a:rPr lang="cs-CZ" b="1" dirty="0" err="1"/>
              <a:t>Composite</a:t>
            </a:r>
            <a:r>
              <a:rPr lang="cs-CZ" b="1" dirty="0"/>
              <a:t> </a:t>
            </a:r>
            <a:r>
              <a:rPr lang="cs-CZ" dirty="0"/>
              <a:t>umožňuje pracovat s kořenem hierarchie, a tím i s celým jeho podstromem</a:t>
            </a:r>
          </a:p>
          <a:p>
            <a:r>
              <a:rPr lang="cs-CZ" dirty="0"/>
              <a:t>Využijeme, pokud jednotlivé </a:t>
            </a:r>
            <a:r>
              <a:rPr lang="cs-CZ" dirty="0" err="1"/>
              <a:t>handlery</a:t>
            </a:r>
            <a:r>
              <a:rPr lang="cs-CZ" dirty="0"/>
              <a:t> mají stromovou strukturu</a:t>
            </a:r>
          </a:p>
          <a:p>
            <a:r>
              <a:rPr lang="cs-CZ" dirty="0"/>
              <a:t>V našem příkladu kdyby měl např. </a:t>
            </a:r>
            <a:r>
              <a:rPr lang="cs-CZ" dirty="0" err="1"/>
              <a:t>FireDepartment</a:t>
            </a:r>
            <a:r>
              <a:rPr lang="cs-CZ" dirty="0"/>
              <a:t> nějaké další </a:t>
            </a:r>
            <a:r>
              <a:rPr lang="cs-CZ" dirty="0" err="1"/>
              <a:t>SubDepartmenty</a:t>
            </a:r>
            <a:r>
              <a:rPr lang="cs-CZ" dirty="0"/>
              <a:t>, tak jednoduše zařídíme, že se zavolá metoda </a:t>
            </a:r>
            <a:r>
              <a:rPr lang="cs-CZ" sz="2000" dirty="0" err="1">
                <a:solidFill>
                  <a:srgbClr val="CC9900"/>
                </a:solidFill>
                <a:latin typeface="Cascadia Mono" panose="020B0609020000020004" pitchFamily="49" charset="0"/>
              </a:rPr>
              <a:t>CheckPermit</a:t>
            </a:r>
            <a:r>
              <a:rPr lang="cs-CZ" sz="2000" dirty="0">
                <a:solidFill>
                  <a:srgbClr val="CC9900"/>
                </a:solidFill>
                <a:latin typeface="Cascadia Mono" panose="020B0609020000020004" pitchFamily="49" charset="0"/>
              </a:rPr>
              <a:t> </a:t>
            </a:r>
            <a:r>
              <a:rPr lang="cs-CZ" dirty="0"/>
              <a:t>i na všech jeho potomcích</a:t>
            </a:r>
          </a:p>
        </p:txBody>
      </p:sp>
    </p:spTree>
    <p:extLst>
      <p:ext uri="{BB962C8B-B14F-4D97-AF65-F5344CB8AC3E}">
        <p14:creationId xmlns:p14="http://schemas.microsoft.com/office/powerpoint/2010/main" val="24759918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B3D5018-B6BB-EFDA-6BD3-96299B121F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5825" y="2358000"/>
            <a:ext cx="9612971" cy="2852737"/>
          </a:xfrm>
        </p:spPr>
        <p:txBody>
          <a:bodyPr/>
          <a:lstStyle/>
          <a:p>
            <a:r>
              <a:rPr lang="cs-CZ" dirty="0"/>
              <a:t>Děkuji za pozornost</a:t>
            </a:r>
          </a:p>
        </p:txBody>
      </p:sp>
    </p:spTree>
    <p:extLst>
      <p:ext uri="{BB962C8B-B14F-4D97-AF65-F5344CB8AC3E}">
        <p14:creationId xmlns:p14="http://schemas.microsoft.com/office/powerpoint/2010/main" val="40173481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A8E11E6-68BA-EFD7-2E31-E9A4285082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248920"/>
            <a:ext cx="9601200" cy="1485900"/>
          </a:xfrm>
        </p:spPr>
        <p:txBody>
          <a:bodyPr/>
          <a:lstStyle/>
          <a:p>
            <a:r>
              <a:rPr lang="cs-CZ" dirty="0"/>
              <a:t>První možné řešení: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15F5EC55-B9C2-389C-F79C-E6C898B671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1822" y="1165013"/>
            <a:ext cx="6671734" cy="5359400"/>
          </a:xfrm>
          <a:ln w="19050"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static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bool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400" dirty="0" err="1">
                <a:solidFill>
                  <a:srgbClr val="CC9900"/>
                </a:solidFill>
                <a:latin typeface="Cascadia Mono" panose="020B0609020000020004" pitchFamily="49" charset="0"/>
              </a:rPr>
              <a:t>ApplyForBuildingPermit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</a:t>
            </a:r>
            <a:r>
              <a:rPr lang="en-US" sz="1400" dirty="0">
                <a:solidFill>
                  <a:srgbClr val="009999"/>
                </a:solidFill>
                <a:latin typeface="Cascadia Mono" panose="020B0609020000020004" pitchFamily="49" charset="0"/>
              </a:rPr>
              <a:t>Permit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400" dirty="0">
                <a:latin typeface="Cascadia Mono" panose="020B0609020000020004" pitchFamily="49" charset="0"/>
              </a:rPr>
              <a:t>permit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)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{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</a:t>
            </a:r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if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(!</a:t>
            </a:r>
            <a:r>
              <a:rPr lang="cs-CZ" sz="1400" dirty="0" err="1">
                <a:solidFill>
                  <a:srgbClr val="009999"/>
                </a:solidFill>
                <a:latin typeface="Cascadia Mono" panose="020B0609020000020004" pitchFamily="49" charset="0"/>
              </a:rPr>
              <a:t>ZoningDepartment</a:t>
            </a:r>
            <a:r>
              <a:rPr lang="cs-CZ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.</a:t>
            </a:r>
            <a:r>
              <a:rPr lang="cs-CZ" sz="1400" dirty="0" err="1">
                <a:solidFill>
                  <a:srgbClr val="CC9900"/>
                </a:solidFill>
                <a:latin typeface="Cascadia Mono" panose="020B0609020000020004" pitchFamily="49" charset="0"/>
              </a:rPr>
              <a:t>CheckSitePlan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</a:t>
            </a:r>
            <a:r>
              <a:rPr lang="cs-CZ" sz="1400" dirty="0">
                <a:latin typeface="Cascadia Mono" panose="020B0609020000020004" pitchFamily="49" charset="0"/>
              </a:rPr>
              <a:t>permit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))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	</a:t>
            </a:r>
            <a:r>
              <a:rPr lang="en-US" sz="1400" dirty="0">
                <a:solidFill>
                  <a:srgbClr val="008000"/>
                </a:solidFill>
                <a:latin typeface="Cascadia Mono" panose="020B0609020000020004" pitchFamily="49" charset="0"/>
              </a:rPr>
              <a:t> // Site plan did not meet zoning regulations</a:t>
            </a:r>
            <a:endParaRPr lang="en-US" sz="14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return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false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; </a:t>
            </a:r>
            <a:endParaRPr lang="cs-CZ" sz="14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if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(!</a:t>
            </a:r>
            <a:r>
              <a:rPr lang="en-US" sz="1400" dirty="0" err="1">
                <a:solidFill>
                  <a:srgbClr val="009999"/>
                </a:solidFill>
                <a:latin typeface="Cascadia Mono" panose="020B0609020000020004" pitchFamily="49" charset="0"/>
              </a:rPr>
              <a:t>BuildingDepartment</a:t>
            </a:r>
            <a:r>
              <a:rPr lang="en-US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.</a:t>
            </a:r>
            <a:r>
              <a:rPr lang="en-US" sz="1400" dirty="0" err="1">
                <a:solidFill>
                  <a:srgbClr val="CC9900"/>
                </a:solidFill>
                <a:latin typeface="Cascadia Mono" panose="020B0609020000020004" pitchFamily="49" charset="0"/>
              </a:rPr>
              <a:t>CheckBuildingCodes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</a:t>
            </a:r>
            <a:r>
              <a:rPr lang="en-US" sz="1400" dirty="0">
                <a:latin typeface="Cascadia Mono" panose="020B0609020000020004" pitchFamily="49" charset="0"/>
              </a:rPr>
              <a:t>permit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))</a:t>
            </a:r>
            <a:endParaRPr lang="cs-CZ" sz="14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400" dirty="0">
                <a:solidFill>
                  <a:srgbClr val="008000"/>
                </a:solidFill>
                <a:latin typeface="Cascadia Mono" panose="020B0609020000020004" pitchFamily="49" charset="0"/>
              </a:rPr>
              <a:t>	// Building plan did not meet building codes</a:t>
            </a:r>
            <a:endParaRPr lang="en-US" sz="14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return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false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; </a:t>
            </a:r>
            <a:endParaRPr lang="cs-CZ" sz="14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if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(!</a:t>
            </a:r>
            <a:r>
              <a:rPr lang="en-US" sz="1400" dirty="0" err="1">
                <a:solidFill>
                  <a:srgbClr val="009999"/>
                </a:solidFill>
                <a:latin typeface="Cascadia Mono" panose="020B0609020000020004" pitchFamily="49" charset="0"/>
              </a:rPr>
              <a:t>FireDepartment</a:t>
            </a:r>
            <a:r>
              <a:rPr lang="en-US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.</a:t>
            </a:r>
            <a:r>
              <a:rPr lang="en-US" sz="1400" dirty="0" err="1">
                <a:solidFill>
                  <a:srgbClr val="CC9900"/>
                </a:solidFill>
                <a:latin typeface="Cascadia Mono" panose="020B0609020000020004" pitchFamily="49" charset="0"/>
              </a:rPr>
              <a:t>CheckFireSafety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</a:t>
            </a:r>
            <a:r>
              <a:rPr lang="en-US" sz="1400" dirty="0">
                <a:latin typeface="Cascadia Mono" panose="020B0609020000020004" pitchFamily="49" charset="0"/>
              </a:rPr>
              <a:t>permit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))</a:t>
            </a:r>
            <a:endParaRPr lang="cs-CZ" sz="14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400" dirty="0">
                <a:solidFill>
                  <a:srgbClr val="008000"/>
                </a:solidFill>
                <a:latin typeface="Cascadia Mono" panose="020B0609020000020004" pitchFamily="49" charset="0"/>
              </a:rPr>
              <a:t>	// Fire safety plan did not meet regulations</a:t>
            </a:r>
            <a:endParaRPr lang="en-US" sz="14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return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false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; </a:t>
            </a:r>
            <a:endParaRPr lang="cs-CZ" sz="14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…</a:t>
            </a:r>
            <a:endParaRPr lang="cs-CZ" sz="14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</a:t>
            </a:r>
            <a:r>
              <a:rPr lang="cs-CZ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return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true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; </a:t>
            </a:r>
            <a:r>
              <a:rPr lang="cs-CZ" sz="1400" dirty="0">
                <a:solidFill>
                  <a:srgbClr val="008000"/>
                </a:solidFill>
                <a:latin typeface="Cascadia Mono" panose="020B0609020000020004" pitchFamily="49" charset="0"/>
              </a:rPr>
              <a:t>// Permit </a:t>
            </a:r>
            <a:r>
              <a:rPr lang="cs-CZ" sz="1400" dirty="0" err="1">
                <a:solidFill>
                  <a:srgbClr val="008000"/>
                </a:solidFill>
                <a:latin typeface="Cascadia Mono" panose="020B0609020000020004" pitchFamily="49" charset="0"/>
              </a:rPr>
              <a:t>approved</a:t>
            </a:r>
            <a:endParaRPr lang="cs-CZ" sz="14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}</a:t>
            </a:r>
            <a:endParaRPr lang="cs-CZ" sz="1800" dirty="0"/>
          </a:p>
        </p:txBody>
      </p:sp>
      <p:sp>
        <p:nvSpPr>
          <p:cNvPr id="4" name="Zástupný obsah 2">
            <a:extLst>
              <a:ext uri="{FF2B5EF4-FFF2-40B4-BE49-F238E27FC236}">
                <a16:creationId xmlns:a16="http://schemas.microsoft.com/office/drawing/2014/main" id="{FB9E3AF9-2FEF-1C6C-F769-A6EF01C575A1}"/>
              </a:ext>
            </a:extLst>
          </p:cNvPr>
          <p:cNvSpPr txBox="1">
            <a:spLocks/>
          </p:cNvSpPr>
          <p:nvPr/>
        </p:nvSpPr>
        <p:spPr>
          <a:xfrm>
            <a:off x="7665156" y="173482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84048" indent="-384048" algn="l" defTabSz="914400" rtl="0" eaLnBrk="1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914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371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28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8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2860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7432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200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657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4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4114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dirty="0"/>
              <a:t>Funkce nikdy není dokončená</a:t>
            </a:r>
          </a:p>
          <a:p>
            <a:r>
              <a:rPr lang="cs-CZ" dirty="0"/>
              <a:t>Ví o všech konkrétních třídách </a:t>
            </a:r>
          </a:p>
          <a:p>
            <a:r>
              <a:rPr lang="cs-CZ" dirty="0"/>
              <a:t>Duplikace každého </a:t>
            </a:r>
            <a:r>
              <a:rPr lang="cs-CZ" dirty="0" err="1"/>
              <a:t>if</a:t>
            </a:r>
            <a:r>
              <a:rPr lang="cs-CZ" dirty="0"/>
              <a:t> </a:t>
            </a:r>
            <a:r>
              <a:rPr lang="cs-CZ" dirty="0" err="1"/>
              <a:t>checku</a:t>
            </a:r>
            <a:endParaRPr lang="cs-CZ" dirty="0"/>
          </a:p>
          <a:p>
            <a:pPr marL="0" indent="0">
              <a:buFont typeface="Franklin Gothic Book" panose="020B0503020102020204" pitchFamily="34" charset="0"/>
              <a:buNone/>
            </a:pPr>
            <a:r>
              <a:rPr lang="cs-CZ" dirty="0"/>
              <a:t>=&gt; </a:t>
            </a:r>
            <a:r>
              <a:rPr lang="en-US" dirty="0" err="1"/>
              <a:t>Vyu</a:t>
            </a:r>
            <a:r>
              <a:rPr lang="cs-CZ" dirty="0"/>
              <a:t>žijeme tedy trochu lépe OOP</a:t>
            </a:r>
          </a:p>
          <a:p>
            <a:endParaRPr lang="cs-CZ" dirty="0"/>
          </a:p>
          <a:p>
            <a:endParaRPr lang="cs-CZ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7845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4" grpId="1" uiExpand="1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5ED8126-453D-9B1B-6165-084ADE0C48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2897" y="311980"/>
            <a:ext cx="9601200" cy="1485900"/>
          </a:xfrm>
        </p:spPr>
        <p:txBody>
          <a:bodyPr/>
          <a:lstStyle/>
          <a:p>
            <a:r>
              <a:rPr lang="cs-CZ" dirty="0" err="1"/>
              <a:t>Departments</a:t>
            </a:r>
            <a:r>
              <a:rPr lang="cs-CZ" dirty="0"/>
              <a:t> pomocí OOP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56DDF1C-7653-E740-725D-1E54CE1CF1C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440624" y="1214257"/>
            <a:ext cx="5610386" cy="5289413"/>
          </a:xfrm>
          <a:ln w="19050"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2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abstract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2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class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200" dirty="0">
                <a:solidFill>
                  <a:srgbClr val="2B91AF"/>
                </a:solidFill>
                <a:latin typeface="Cascadia Mono" panose="020B0609020000020004" pitchFamily="49" charset="0"/>
              </a:rPr>
              <a:t>Department</a:t>
            </a:r>
            <a:endParaRPr lang="cs-CZ" sz="12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{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</a:t>
            </a:r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abstract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bool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200" dirty="0" err="1">
                <a:solidFill>
                  <a:srgbClr val="CC9900"/>
                </a:solidFill>
                <a:latin typeface="Cascadia Mono" panose="020B0609020000020004" pitchFamily="49" charset="0"/>
              </a:rPr>
              <a:t>CheckPermit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(</a:t>
            </a:r>
            <a:r>
              <a:rPr lang="en-US" sz="1200" dirty="0">
                <a:solidFill>
                  <a:srgbClr val="009999"/>
                </a:solidFill>
                <a:latin typeface="Cascadia Mono" panose="020B0609020000020004" pitchFamily="49" charset="0"/>
              </a:rPr>
              <a:t>Permit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permit);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}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2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class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200" dirty="0" err="1">
                <a:solidFill>
                  <a:srgbClr val="2B91AF"/>
                </a:solidFill>
                <a:latin typeface="Cascadia Mono" panose="020B0609020000020004" pitchFamily="49" charset="0"/>
              </a:rPr>
              <a:t>ZoningDepartment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: </a:t>
            </a:r>
            <a:r>
              <a:rPr lang="cs-CZ" sz="1200" dirty="0">
                <a:solidFill>
                  <a:srgbClr val="2B91AF"/>
                </a:solidFill>
                <a:latin typeface="Cascadia Mono" panose="020B0609020000020004" pitchFamily="49" charset="0"/>
              </a:rPr>
              <a:t>Department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{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</a:t>
            </a:r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override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bool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200" dirty="0" err="1">
                <a:solidFill>
                  <a:srgbClr val="CC9900"/>
                </a:solidFill>
                <a:latin typeface="Cascadia Mono" panose="020B0609020000020004" pitchFamily="49" charset="0"/>
              </a:rPr>
              <a:t>CheckPermit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(</a:t>
            </a:r>
            <a:r>
              <a:rPr lang="en-US" sz="1200" dirty="0">
                <a:solidFill>
                  <a:srgbClr val="009999"/>
                </a:solidFill>
                <a:latin typeface="Cascadia Mono" panose="020B0609020000020004" pitchFamily="49" charset="0"/>
              </a:rPr>
              <a:t>Permit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permit)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{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cs-CZ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return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permit.SitePlan.MeetsZoningRegulations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}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}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2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class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200" dirty="0" err="1">
                <a:solidFill>
                  <a:srgbClr val="2B91AF"/>
                </a:solidFill>
                <a:latin typeface="Cascadia Mono" panose="020B0609020000020004" pitchFamily="49" charset="0"/>
              </a:rPr>
              <a:t>BuildingDepartment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: </a:t>
            </a:r>
            <a:r>
              <a:rPr lang="cs-CZ" sz="1200" dirty="0">
                <a:solidFill>
                  <a:srgbClr val="2B91AF"/>
                </a:solidFill>
                <a:latin typeface="Cascadia Mono" panose="020B0609020000020004" pitchFamily="49" charset="0"/>
              </a:rPr>
              <a:t>Department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{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</a:t>
            </a:r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override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bool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200" dirty="0" err="1">
                <a:solidFill>
                  <a:srgbClr val="CC9900"/>
                </a:solidFill>
                <a:latin typeface="Cascadia Mono" panose="020B0609020000020004" pitchFamily="49" charset="0"/>
              </a:rPr>
              <a:t>CheckPermit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(</a:t>
            </a:r>
            <a:r>
              <a:rPr lang="en-US" sz="1200" dirty="0">
                <a:solidFill>
                  <a:srgbClr val="2B91AF"/>
                </a:solidFill>
                <a:latin typeface="Cascadia Mono" panose="020B0609020000020004" pitchFamily="49" charset="0"/>
              </a:rPr>
              <a:t>Permit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permit)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{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cs-CZ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return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permit.BuildingPlan.MeetsBuildingCodes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}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}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2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class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200" dirty="0" err="1">
                <a:solidFill>
                  <a:srgbClr val="2B91AF"/>
                </a:solidFill>
                <a:latin typeface="Cascadia Mono" panose="020B0609020000020004" pitchFamily="49" charset="0"/>
              </a:rPr>
              <a:t>FireDepartment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: </a:t>
            </a:r>
            <a:r>
              <a:rPr lang="cs-CZ" sz="1200" dirty="0">
                <a:solidFill>
                  <a:srgbClr val="2B91AF"/>
                </a:solidFill>
                <a:latin typeface="Cascadia Mono" panose="020B0609020000020004" pitchFamily="49" charset="0"/>
              </a:rPr>
              <a:t>Department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{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</a:t>
            </a:r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override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bool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200" dirty="0" err="1">
                <a:solidFill>
                  <a:srgbClr val="CC9900"/>
                </a:solidFill>
                <a:latin typeface="Cascadia Mono" panose="020B0609020000020004" pitchFamily="49" charset="0"/>
              </a:rPr>
              <a:t>CheckPermit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(</a:t>
            </a:r>
            <a:r>
              <a:rPr lang="en-US" sz="1200" dirty="0">
                <a:solidFill>
                  <a:srgbClr val="009999"/>
                </a:solidFill>
                <a:latin typeface="Cascadia Mono" panose="020B0609020000020004" pitchFamily="49" charset="0"/>
              </a:rPr>
              <a:t>Permit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permit)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{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cs-CZ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return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permit.FireSafetyPlan.MeetsRegulations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}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}</a:t>
            </a:r>
            <a:endParaRPr lang="cs-CZ" sz="1200" dirty="0"/>
          </a:p>
        </p:txBody>
      </p:sp>
    </p:spTree>
    <p:extLst>
      <p:ext uri="{BB962C8B-B14F-4D97-AF65-F5344CB8AC3E}">
        <p14:creationId xmlns:p14="http://schemas.microsoft.com/office/powerpoint/2010/main" val="536177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95FA063-EA26-4ECF-AEAD-7DCAD55BC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247650"/>
            <a:ext cx="9601200" cy="1485900"/>
          </a:xfrm>
        </p:spPr>
        <p:txBody>
          <a:bodyPr/>
          <a:lstStyle/>
          <a:p>
            <a:r>
              <a:rPr lang="cs-CZ" dirty="0"/>
              <a:t>Mechanismus kontroly daného povolení v OOP</a:t>
            </a:r>
          </a:p>
        </p:txBody>
      </p:sp>
      <p:sp>
        <p:nvSpPr>
          <p:cNvPr id="5" name="Zástupný obsah 3">
            <a:extLst>
              <a:ext uri="{FF2B5EF4-FFF2-40B4-BE49-F238E27FC236}">
                <a16:creationId xmlns:a16="http://schemas.microsoft.com/office/drawing/2014/main" id="{2657AEC3-7726-2555-C866-EF6262FF82C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806712" y="990600"/>
            <a:ext cx="7157979" cy="5791200"/>
          </a:xfrm>
          <a:ln w="19050"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class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 err="1">
                <a:solidFill>
                  <a:srgbClr val="2B91AF"/>
                </a:solidFill>
                <a:latin typeface="Cascadia Mono" panose="020B0609020000020004" pitchFamily="49" charset="0"/>
              </a:rPr>
              <a:t>PermitApprovalChain</a:t>
            </a:r>
            <a:endParaRPr lang="cs-CZ" sz="14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{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private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400" dirty="0">
                <a:solidFill>
                  <a:srgbClr val="2B91AF"/>
                </a:solidFill>
                <a:latin typeface="Cascadia Mono" panose="020B0609020000020004" pitchFamily="49" charset="0"/>
              </a:rPr>
              <a:t>List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&lt;</a:t>
            </a:r>
            <a:r>
              <a:rPr lang="en-US" sz="1400" dirty="0">
                <a:solidFill>
                  <a:srgbClr val="2B91AF"/>
                </a:solidFill>
                <a:latin typeface="Cascadia Mono" panose="020B0609020000020004" pitchFamily="49" charset="0"/>
              </a:rPr>
              <a:t>Department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&gt; departments =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new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400" dirty="0">
                <a:solidFill>
                  <a:srgbClr val="2B91AF"/>
                </a:solidFill>
                <a:latin typeface="Cascadia Mono" panose="020B0609020000020004" pitchFamily="49" charset="0"/>
              </a:rPr>
              <a:t>List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&lt;</a:t>
            </a:r>
            <a:r>
              <a:rPr lang="en-US" sz="1400" dirty="0">
                <a:solidFill>
                  <a:srgbClr val="2B91AF"/>
                </a:solidFill>
                <a:latin typeface="Cascadia Mono" panose="020B0609020000020004" pitchFamily="49" charset="0"/>
              </a:rPr>
              <a:t>Department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&gt;();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cs-CZ" sz="14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</a:t>
            </a:r>
            <a:r>
              <a:rPr lang="cs-CZ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 err="1">
                <a:solidFill>
                  <a:srgbClr val="2B91AF"/>
                </a:solidFill>
                <a:latin typeface="Cascadia Mono" panose="020B0609020000020004" pitchFamily="49" charset="0"/>
              </a:rPr>
              <a:t>PermitApprovalChain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{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cs-CZ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departments.</a:t>
            </a:r>
            <a:r>
              <a:rPr lang="cs-CZ" sz="1400" dirty="0" err="1">
                <a:solidFill>
                  <a:srgbClr val="CC9900"/>
                </a:solidFill>
                <a:latin typeface="Cascadia Mono" panose="020B0609020000020004" pitchFamily="49" charset="0"/>
              </a:rPr>
              <a:t>Add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</a:t>
            </a:r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new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 err="1">
                <a:solidFill>
                  <a:srgbClr val="2B91AF"/>
                </a:solidFill>
                <a:latin typeface="Cascadia Mono" panose="020B0609020000020004" pitchFamily="49" charset="0"/>
              </a:rPr>
              <a:t>ZoningDepartment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());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cs-CZ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departments.</a:t>
            </a:r>
            <a:r>
              <a:rPr lang="cs-CZ" sz="1400" dirty="0" err="1">
                <a:solidFill>
                  <a:srgbClr val="CC9900"/>
                </a:solidFill>
                <a:latin typeface="Cascadia Mono" panose="020B0609020000020004" pitchFamily="49" charset="0"/>
              </a:rPr>
              <a:t>Add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</a:t>
            </a:r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new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 err="1">
                <a:solidFill>
                  <a:srgbClr val="2B91AF"/>
                </a:solidFill>
                <a:latin typeface="Cascadia Mono" panose="020B0609020000020004" pitchFamily="49" charset="0"/>
              </a:rPr>
              <a:t>BuildingDepartment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());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cs-CZ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departments.</a:t>
            </a:r>
            <a:r>
              <a:rPr lang="cs-CZ" sz="1400" dirty="0" err="1">
                <a:solidFill>
                  <a:srgbClr val="CC9900"/>
                </a:solidFill>
                <a:latin typeface="Cascadia Mono" panose="020B0609020000020004" pitchFamily="49" charset="0"/>
              </a:rPr>
              <a:t>Add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</a:t>
            </a:r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new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 err="1">
                <a:solidFill>
                  <a:srgbClr val="2B91AF"/>
                </a:solidFill>
                <a:latin typeface="Cascadia Mono" panose="020B0609020000020004" pitchFamily="49" charset="0"/>
              </a:rPr>
              <a:t>FireDepartment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());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}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cs-CZ" sz="14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bool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400" dirty="0" err="1">
                <a:solidFill>
                  <a:srgbClr val="CC9900"/>
                </a:solidFill>
                <a:latin typeface="Cascadia Mono" panose="020B0609020000020004" pitchFamily="49" charset="0"/>
              </a:rPr>
              <a:t>ApplyForBuildingPermit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</a:t>
            </a:r>
            <a:r>
              <a:rPr lang="cs-CZ" sz="1400" dirty="0">
                <a:solidFill>
                  <a:srgbClr val="2B91AF"/>
                </a:solidFill>
                <a:latin typeface="Cascadia Mono" panose="020B0609020000020004" pitchFamily="49" charset="0"/>
              </a:rPr>
              <a:t>Permit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permit)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{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foreach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(</a:t>
            </a:r>
            <a:r>
              <a:rPr lang="en-US" sz="1400" dirty="0">
                <a:solidFill>
                  <a:srgbClr val="2B91AF"/>
                </a:solidFill>
                <a:latin typeface="Cascadia Mono" panose="020B0609020000020004" pitchFamily="49" charset="0"/>
              </a:rPr>
              <a:t>Department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department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in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departments)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{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</a:t>
            </a:r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if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(!</a:t>
            </a:r>
            <a:r>
              <a:rPr lang="cs-CZ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department.</a:t>
            </a:r>
            <a:r>
              <a:rPr lang="cs-CZ" sz="1400" dirty="0" err="1">
                <a:solidFill>
                  <a:srgbClr val="CC9900"/>
                </a:solidFill>
                <a:latin typeface="Cascadia Mono" panose="020B0609020000020004" pitchFamily="49" charset="0"/>
              </a:rPr>
              <a:t>CheckPermit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(permit))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{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    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return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false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; </a:t>
            </a:r>
            <a:r>
              <a:rPr lang="en-US" sz="1400" dirty="0">
                <a:solidFill>
                  <a:srgbClr val="008000"/>
                </a:solidFill>
                <a:latin typeface="Cascadia Mono" panose="020B0609020000020004" pitchFamily="49" charset="0"/>
              </a:rPr>
              <a:t>// Permit denied</a:t>
            </a:r>
            <a:endParaRPr lang="en-US" sz="14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}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}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return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true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; </a:t>
            </a:r>
            <a:r>
              <a:rPr lang="en-US" sz="1400" dirty="0">
                <a:solidFill>
                  <a:srgbClr val="008000"/>
                </a:solidFill>
                <a:latin typeface="Cascadia Mono" panose="020B0609020000020004" pitchFamily="49" charset="0"/>
              </a:rPr>
              <a:t>// Permit approved by all</a:t>
            </a:r>
            <a:endParaRPr lang="en-US" sz="14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}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}</a:t>
            </a:r>
            <a:endParaRPr lang="cs-CZ" sz="1400" dirty="0"/>
          </a:p>
        </p:txBody>
      </p:sp>
    </p:spTree>
    <p:extLst>
      <p:ext uri="{BB962C8B-B14F-4D97-AF65-F5344CB8AC3E}">
        <p14:creationId xmlns:p14="http://schemas.microsoft.com/office/powerpoint/2010/main" val="3831748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9BC716-27D5-A5CA-3A68-211BF9A2CF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AD6BA32-4AE3-CFBC-EEA0-BC7C18B7C4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3446" y="734646"/>
            <a:ext cx="9601200" cy="1485900"/>
          </a:xfrm>
        </p:spPr>
        <p:txBody>
          <a:bodyPr/>
          <a:lstStyle/>
          <a:p>
            <a:r>
              <a:rPr lang="cs-CZ" dirty="0"/>
              <a:t>Ukázka kódu u klienta</a:t>
            </a:r>
          </a:p>
        </p:txBody>
      </p:sp>
      <p:sp>
        <p:nvSpPr>
          <p:cNvPr id="13" name="Zástupný obsah 2">
            <a:extLst>
              <a:ext uri="{FF2B5EF4-FFF2-40B4-BE49-F238E27FC236}">
                <a16:creationId xmlns:a16="http://schemas.microsoft.com/office/drawing/2014/main" id="{36B48C32-F1B0-7246-5ABE-97318E6525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00072" y="2548773"/>
            <a:ext cx="11000749" cy="2504352"/>
          </a:xfrm>
          <a:ln w="19050">
            <a:solidFill>
              <a:schemeClr val="tx1"/>
            </a:solidFill>
          </a:ln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>
                <a:solidFill>
                  <a:srgbClr val="0000FF"/>
                </a:solidFill>
                <a:latin typeface="Cascadia Mono"/>
              </a:rPr>
              <a:t>public static</a:t>
            </a:r>
            <a:r>
              <a:rPr lang="en-US" sz="1800" dirty="0">
                <a:solidFill>
                  <a:srgbClr val="000000"/>
                </a:solidFill>
                <a:latin typeface="Cascadia Mono"/>
              </a:rPr>
              <a:t> </a:t>
            </a:r>
            <a:r>
              <a:rPr lang="en-US" sz="1800" dirty="0">
                <a:solidFill>
                  <a:srgbClr val="0000FF"/>
                </a:solidFill>
                <a:latin typeface="Cascadia Mono"/>
              </a:rPr>
              <a:t>void </a:t>
            </a:r>
            <a:r>
              <a:rPr lang="en-US" sz="1800" dirty="0">
                <a:solidFill>
                  <a:srgbClr val="CC9900"/>
                </a:solidFill>
                <a:latin typeface="Cascadia Mono"/>
              </a:rPr>
              <a:t>Main</a:t>
            </a:r>
            <a:r>
              <a:rPr lang="en-US" sz="1800" dirty="0">
                <a:solidFill>
                  <a:srgbClr val="000000"/>
                </a:solidFill>
                <a:latin typeface="Cascadia Mono"/>
              </a:rPr>
              <a:t>()</a:t>
            </a:r>
            <a:endParaRPr lang="cs-CZ" sz="1800" dirty="0">
              <a:solidFill>
                <a:srgbClr val="2B91AF"/>
              </a:solidFill>
              <a:latin typeface="Cascadia Mono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>
                <a:solidFill>
                  <a:srgbClr val="000000"/>
                </a:solidFill>
                <a:latin typeface="Cascadia Mono"/>
              </a:rPr>
              <a:t>{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>
                <a:solidFill>
                  <a:srgbClr val="000000"/>
                </a:solidFill>
                <a:latin typeface="Cascadia Mono"/>
              </a:rPr>
              <a:t>    </a:t>
            </a:r>
            <a:r>
              <a:rPr lang="en-US" sz="1800" dirty="0">
                <a:solidFill>
                  <a:srgbClr val="0000FF"/>
                </a:solidFill>
                <a:latin typeface="Cascadia Mono"/>
              </a:rPr>
              <a:t>var </a:t>
            </a:r>
            <a:r>
              <a:rPr lang="en-US" sz="1800" dirty="0">
                <a:solidFill>
                  <a:srgbClr val="000000"/>
                </a:solidFill>
                <a:latin typeface="Cascadia Mono"/>
              </a:rPr>
              <a:t>permit = </a:t>
            </a:r>
            <a:r>
              <a:rPr lang="en-US" sz="1800" dirty="0">
                <a:solidFill>
                  <a:srgbClr val="0000FF"/>
                </a:solidFill>
                <a:latin typeface="Cascadia Mono"/>
              </a:rPr>
              <a:t>new</a:t>
            </a:r>
            <a:r>
              <a:rPr lang="en-US" sz="1800" dirty="0">
                <a:solidFill>
                  <a:srgbClr val="000000"/>
                </a:solidFill>
                <a:latin typeface="Cascadia Mono"/>
              </a:rPr>
              <a:t> </a:t>
            </a:r>
            <a:r>
              <a:rPr lang="cs-CZ" sz="1800" dirty="0">
                <a:solidFill>
                  <a:srgbClr val="2B91AF"/>
                </a:solidFill>
                <a:latin typeface="Cascadia Mono"/>
              </a:rPr>
              <a:t>Permit</a:t>
            </a:r>
            <a:r>
              <a:rPr lang="en-US" sz="1800" dirty="0">
                <a:solidFill>
                  <a:srgbClr val="000000"/>
                </a:solidFill>
                <a:latin typeface="Cascadia Mono"/>
              </a:rPr>
              <a:t>(...);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800" dirty="0">
              <a:solidFill>
                <a:srgbClr val="000000"/>
              </a:solidFill>
              <a:latin typeface="Cascadia Mono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>
                <a:solidFill>
                  <a:srgbClr val="000000"/>
                </a:solidFill>
                <a:latin typeface="Cascadia Mono"/>
              </a:rPr>
              <a:t>    </a:t>
            </a:r>
            <a:r>
              <a:rPr lang="en-US" sz="1800" dirty="0">
                <a:solidFill>
                  <a:srgbClr val="0000FF"/>
                </a:solidFill>
                <a:latin typeface="Cascadia Mono"/>
              </a:rPr>
              <a:t>var </a:t>
            </a:r>
            <a:r>
              <a:rPr lang="en-US" sz="1800" dirty="0" err="1">
                <a:solidFill>
                  <a:srgbClr val="000000"/>
                </a:solidFill>
                <a:latin typeface="Cascadia Mono"/>
              </a:rPr>
              <a:t>permitApproval</a:t>
            </a:r>
            <a:r>
              <a:rPr lang="en-US" sz="1800" dirty="0">
                <a:solidFill>
                  <a:srgbClr val="000000"/>
                </a:solidFill>
                <a:latin typeface="Cascadia Mono"/>
              </a:rPr>
              <a:t> = </a:t>
            </a:r>
            <a:r>
              <a:rPr lang="en-US" sz="1800" dirty="0">
                <a:solidFill>
                  <a:srgbClr val="0000FF"/>
                </a:solidFill>
                <a:latin typeface="Cascadia Mono"/>
              </a:rPr>
              <a:t>new </a:t>
            </a:r>
            <a:r>
              <a:rPr lang="cs-CZ" sz="1800" dirty="0" err="1">
                <a:solidFill>
                  <a:srgbClr val="2B91AF"/>
                </a:solidFill>
                <a:latin typeface="Cascadia Mono"/>
              </a:rPr>
              <a:t>PermitApprovalChain</a:t>
            </a:r>
            <a:r>
              <a:rPr lang="en-US" sz="1800" dirty="0">
                <a:solidFill>
                  <a:srgbClr val="000000"/>
                </a:solidFill>
                <a:latin typeface="Cascadia Mono"/>
              </a:rPr>
              <a:t>();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>
                <a:solidFill>
                  <a:srgbClr val="000000"/>
                </a:solidFill>
                <a:latin typeface="Cascadia Mono"/>
              </a:rPr>
              <a:t>   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>
                <a:solidFill>
                  <a:srgbClr val="000000"/>
                </a:solidFill>
                <a:latin typeface="Cascadia Mono"/>
              </a:rPr>
              <a:t>    </a:t>
            </a:r>
            <a:r>
              <a:rPr lang="en-US" sz="1800" dirty="0">
                <a:solidFill>
                  <a:srgbClr val="0000FF"/>
                </a:solidFill>
                <a:latin typeface="Cascadia Mono"/>
              </a:rPr>
              <a:t>var</a:t>
            </a:r>
            <a:r>
              <a:rPr lang="en-US" sz="1800" dirty="0">
                <a:solidFill>
                  <a:srgbClr val="000000"/>
                </a:solidFill>
                <a:latin typeface="Cascadia Mono"/>
              </a:rPr>
              <a:t> permitted = </a:t>
            </a:r>
            <a:r>
              <a:rPr lang="en-US" sz="1800" dirty="0" err="1">
                <a:solidFill>
                  <a:srgbClr val="000000"/>
                </a:solidFill>
                <a:latin typeface="Cascadia Mono"/>
              </a:rPr>
              <a:t>permitApproval.</a:t>
            </a:r>
            <a:r>
              <a:rPr lang="en-US" sz="1800" dirty="0" err="1">
                <a:solidFill>
                  <a:srgbClr val="CC9900"/>
                </a:solidFill>
                <a:latin typeface="Cascadia Mono"/>
              </a:rPr>
              <a:t>ApplyForBuildingPermit</a:t>
            </a:r>
            <a:r>
              <a:rPr lang="en-US" sz="1800" dirty="0">
                <a:solidFill>
                  <a:srgbClr val="000000"/>
                </a:solidFill>
                <a:latin typeface="Cascadia Mono"/>
              </a:rPr>
              <a:t>(permit);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>
                <a:solidFill>
                  <a:srgbClr val="000000"/>
                </a:solidFill>
                <a:latin typeface="Cascadia Mono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9491713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B9A13F6-3D5E-A527-B10E-A3B94873E0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Feedback na druhé možné řešení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5714F23-A0F3-C93E-1DB1-2F1A6C520B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2286000"/>
            <a:ext cx="10139082" cy="3581400"/>
          </a:xfrm>
        </p:spPr>
        <p:txBody>
          <a:bodyPr>
            <a:normAutofit/>
          </a:bodyPr>
          <a:lstStyle/>
          <a:p>
            <a:r>
              <a:rPr lang="cs-CZ" dirty="0"/>
              <a:t>Centralizováno v metodě </a:t>
            </a:r>
            <a:r>
              <a:rPr lang="en-US" sz="2000" dirty="0" err="1">
                <a:solidFill>
                  <a:srgbClr val="CC9900"/>
                </a:solidFill>
                <a:latin typeface="Cascadia Mono" panose="020B0609020000020004" pitchFamily="49" charset="0"/>
              </a:rPr>
              <a:t>ApplyForBuildingPermit</a:t>
            </a:r>
            <a:endParaRPr lang="en-US" sz="2000" dirty="0">
              <a:solidFill>
                <a:srgbClr val="CC9900"/>
              </a:solidFill>
              <a:latin typeface="Cascadia Mono" panose="020B0609020000020004" pitchFamily="49" charset="0"/>
            </a:endParaRPr>
          </a:p>
          <a:p>
            <a:r>
              <a:rPr lang="cs-CZ" dirty="0"/>
              <a:t>Zde jednoduchá logika, může však být i složitější:</a:t>
            </a:r>
          </a:p>
          <a:p>
            <a:pPr lvl="1"/>
            <a:r>
              <a:rPr lang="en-US" dirty="0"/>
              <a:t>S</a:t>
            </a:r>
            <a:r>
              <a:rPr lang="cs-CZ" dirty="0"/>
              <a:t>uper-kontrol</a:t>
            </a:r>
            <a:r>
              <a:rPr lang="en-US" dirty="0"/>
              <a:t>o</a:t>
            </a:r>
            <a:r>
              <a:rPr lang="cs-CZ" dirty="0"/>
              <a:t>r, který pokud povolení schválí</a:t>
            </a:r>
            <a:r>
              <a:rPr lang="en-US" dirty="0"/>
              <a:t>,</a:t>
            </a:r>
            <a:r>
              <a:rPr lang="cs-CZ" dirty="0"/>
              <a:t> ukončíme ostatní kontroly</a:t>
            </a:r>
          </a:p>
          <a:p>
            <a:pPr lvl="1"/>
            <a:r>
              <a:rPr lang="cs-CZ" dirty="0"/>
              <a:t>Dynamické přidávání dalších odborů během kontroly</a:t>
            </a:r>
          </a:p>
          <a:p>
            <a:r>
              <a:rPr lang="cs-CZ" dirty="0"/>
              <a:t>V obou případech saháme do funkce </a:t>
            </a:r>
            <a:r>
              <a:rPr lang="en-US" sz="2000" dirty="0" err="1">
                <a:solidFill>
                  <a:srgbClr val="CC9900"/>
                </a:solidFill>
                <a:latin typeface="Cascadia Mono" panose="020B0609020000020004" pitchFamily="49" charset="0"/>
              </a:rPr>
              <a:t>ApplyForBuildingPermit</a:t>
            </a:r>
            <a:r>
              <a:rPr lang="cs-CZ" dirty="0"/>
              <a:t> a do jejího </a:t>
            </a:r>
            <a:r>
              <a:rPr lang="en-US" sz="20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foreach</a:t>
            </a:r>
            <a:endParaRPr lang="cs-CZ" dirty="0">
              <a:solidFill>
                <a:srgbClr val="0000FF"/>
              </a:solidFill>
              <a:latin typeface="Cascadia Mono" panose="020B0609020000020004" pitchFamily="49" charset="0"/>
            </a:endParaRPr>
          </a:p>
          <a:p>
            <a:r>
              <a:rPr lang="cs-CZ" dirty="0"/>
              <a:t>Myšlenka super-kontrol</a:t>
            </a:r>
            <a:r>
              <a:rPr lang="en-US" dirty="0"/>
              <a:t>o</a:t>
            </a:r>
            <a:r>
              <a:rPr lang="cs-CZ" dirty="0" err="1"/>
              <a:t>ra</a:t>
            </a:r>
            <a:r>
              <a:rPr lang="cs-CZ" dirty="0"/>
              <a:t> vyjádřena mimo jeho třídu</a:t>
            </a:r>
          </a:p>
        </p:txBody>
      </p:sp>
    </p:spTree>
    <p:extLst>
      <p:ext uri="{BB962C8B-B14F-4D97-AF65-F5344CB8AC3E}">
        <p14:creationId xmlns:p14="http://schemas.microsoft.com/office/powerpoint/2010/main" val="4228836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E67D634-4FC4-5F78-AFF1-5DC1EE463A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Chain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Responsibility</a:t>
            </a:r>
            <a:r>
              <a:rPr lang="cs-CZ" dirty="0"/>
              <a:t> formálně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A06D532-94AE-0A21-BDE2-658E4B306A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Chain of Responsibility </a:t>
            </a:r>
            <a:r>
              <a:rPr lang="en-US" dirty="0" err="1"/>
              <a:t>dovoluje</a:t>
            </a:r>
            <a:r>
              <a:rPr lang="en-US" dirty="0"/>
              <a:t> </a:t>
            </a:r>
            <a:r>
              <a:rPr lang="en-US" dirty="0" err="1"/>
              <a:t>posílat</a:t>
            </a:r>
            <a:r>
              <a:rPr lang="en-US" dirty="0"/>
              <a:t> </a:t>
            </a:r>
            <a:r>
              <a:rPr lang="en-US" dirty="0" err="1"/>
              <a:t>requesty</a:t>
            </a:r>
            <a:r>
              <a:rPr lang="en-US" dirty="0"/>
              <a:t> po </a:t>
            </a:r>
            <a:r>
              <a:rPr lang="en-US" dirty="0" err="1"/>
              <a:t>řetězu</a:t>
            </a:r>
            <a:r>
              <a:rPr lang="en-US" dirty="0"/>
              <a:t> handler</a:t>
            </a:r>
            <a:r>
              <a:rPr lang="cs-CZ" dirty="0"/>
              <a:t>ů</a:t>
            </a:r>
            <a:endParaRPr lang="en-US" dirty="0"/>
          </a:p>
          <a:p>
            <a:pPr lvl="1"/>
            <a:r>
              <a:rPr lang="en-US" dirty="0" err="1"/>
              <a:t>každý</a:t>
            </a:r>
            <a:r>
              <a:rPr lang="en-US" dirty="0"/>
              <a:t> handler </a:t>
            </a:r>
            <a:r>
              <a:rPr lang="en-US" dirty="0" err="1"/>
              <a:t>může</a:t>
            </a:r>
            <a:r>
              <a:rPr lang="en-US" dirty="0"/>
              <a:t> </a:t>
            </a:r>
            <a:r>
              <a:rPr lang="en-US" dirty="0" err="1"/>
              <a:t>rozhodnout</a:t>
            </a:r>
            <a:r>
              <a:rPr lang="en-US" dirty="0"/>
              <a:t> o dal</a:t>
            </a:r>
            <a:r>
              <a:rPr lang="cs-CZ" dirty="0" err="1"/>
              <a:t>ší</a:t>
            </a:r>
            <a:r>
              <a:rPr lang="en-US" dirty="0"/>
              <a:t>m </a:t>
            </a:r>
            <a:r>
              <a:rPr lang="en-US" dirty="0" err="1"/>
              <a:t>zpracování</a:t>
            </a:r>
            <a:r>
              <a:rPr lang="en-US" dirty="0"/>
              <a:t>:</a:t>
            </a:r>
          </a:p>
          <a:p>
            <a:pPr lvl="2"/>
            <a:r>
              <a:rPr lang="en-US" dirty="0" err="1"/>
              <a:t>ukončit</a:t>
            </a:r>
            <a:r>
              <a:rPr lang="en-US" dirty="0"/>
              <a:t> </a:t>
            </a:r>
          </a:p>
          <a:p>
            <a:pPr lvl="2"/>
            <a:r>
              <a:rPr lang="en-US" dirty="0" err="1"/>
              <a:t>poslat</a:t>
            </a:r>
            <a:r>
              <a:rPr lang="en-US" dirty="0"/>
              <a:t> </a:t>
            </a:r>
            <a:r>
              <a:rPr lang="en-US" dirty="0" err="1"/>
              <a:t>dalšímu</a:t>
            </a:r>
            <a:r>
              <a:rPr lang="en-US" dirty="0"/>
              <a:t> </a:t>
            </a:r>
            <a:r>
              <a:rPr lang="en-US" dirty="0" err="1"/>
              <a:t>handleru</a:t>
            </a:r>
            <a:r>
              <a:rPr lang="en-US" dirty="0"/>
              <a:t>.</a:t>
            </a:r>
          </a:p>
          <a:p>
            <a:r>
              <a:rPr lang="en-US" dirty="0" err="1"/>
              <a:t>Příklady</a:t>
            </a:r>
            <a:r>
              <a:rPr lang="en-US" dirty="0"/>
              <a:t> z </a:t>
            </a:r>
            <a:r>
              <a:rPr lang="en-US" dirty="0" err="1"/>
              <a:t>reálného</a:t>
            </a:r>
            <a:r>
              <a:rPr lang="en-US" dirty="0"/>
              <a:t> </a:t>
            </a:r>
            <a:r>
              <a:rPr lang="en-US" dirty="0" err="1"/>
              <a:t>světa</a:t>
            </a:r>
            <a:r>
              <a:rPr lang="en-US" dirty="0"/>
              <a:t>: </a:t>
            </a:r>
            <a:r>
              <a:rPr lang="en-US" dirty="0" err="1"/>
              <a:t>Volání</a:t>
            </a:r>
            <a:r>
              <a:rPr lang="en-US" dirty="0"/>
              <a:t> do </a:t>
            </a:r>
            <a:r>
              <a:rPr lang="en-US" dirty="0" err="1"/>
              <a:t>Alzy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88839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4EDE655-D6E8-FC8F-8D3A-E6239E0D19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322766"/>
            <a:ext cx="9601200" cy="1485900"/>
          </a:xfrm>
        </p:spPr>
        <p:txBody>
          <a:bodyPr/>
          <a:lstStyle/>
          <a:p>
            <a:r>
              <a:rPr lang="cs-CZ" dirty="0"/>
              <a:t>Finální řešení: </a:t>
            </a:r>
            <a:r>
              <a:rPr lang="cs-CZ" dirty="0" err="1"/>
              <a:t>Departments</a:t>
            </a:r>
            <a:r>
              <a:rPr lang="cs-CZ" dirty="0"/>
              <a:t>	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4FAB3EC1-7F78-17FF-AD29-86A644169B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35071" y="1044312"/>
            <a:ext cx="8617058" cy="5650044"/>
          </a:xfrm>
          <a:ln w="19050">
            <a:solidFill>
              <a:schemeClr val="tx1"/>
            </a:solidFill>
          </a:ln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abstract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class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>
                <a:solidFill>
                  <a:srgbClr val="2B91AF"/>
                </a:solidFill>
                <a:latin typeface="Cascadia Mono" panose="020B0609020000020004" pitchFamily="49" charset="0"/>
              </a:rPr>
              <a:t>Department</a:t>
            </a:r>
            <a:endParaRPr lang="cs-CZ" sz="14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{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</a:t>
            </a:r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protected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>
                <a:solidFill>
                  <a:srgbClr val="2B91AF"/>
                </a:solidFill>
                <a:latin typeface="Cascadia Mono" panose="020B0609020000020004" pitchFamily="49" charset="0"/>
              </a:rPr>
              <a:t>Department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? </a:t>
            </a:r>
            <a:r>
              <a:rPr lang="cs-CZ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successor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cs-CZ" sz="14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void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400" dirty="0" err="1">
                <a:solidFill>
                  <a:srgbClr val="CC9900"/>
                </a:solidFill>
                <a:latin typeface="Cascadia Mono" panose="020B0609020000020004" pitchFamily="49" charset="0"/>
              </a:rPr>
              <a:t>SetSuccessor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</a:t>
            </a:r>
            <a:r>
              <a:rPr lang="en-US" sz="1400" dirty="0">
                <a:solidFill>
                  <a:srgbClr val="2B91AF"/>
                </a:solidFill>
                <a:latin typeface="Cascadia Mono" panose="020B0609020000020004" pitchFamily="49" charset="0"/>
              </a:rPr>
              <a:t>Department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successor)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{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this</a:t>
            </a:r>
            <a:r>
              <a:rPr lang="cs-CZ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.successor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= </a:t>
            </a:r>
            <a:r>
              <a:rPr lang="cs-CZ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successor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}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cs-CZ" sz="14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virtual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bool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400" dirty="0" err="1">
                <a:solidFill>
                  <a:srgbClr val="CC9900"/>
                </a:solidFill>
                <a:latin typeface="Cascadia Mono" panose="020B0609020000020004" pitchFamily="49" charset="0"/>
              </a:rPr>
              <a:t>CheckPermit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</a:t>
            </a:r>
            <a:r>
              <a:rPr lang="en-US" sz="1400" dirty="0">
                <a:solidFill>
                  <a:srgbClr val="2B91AF"/>
                </a:solidFill>
                <a:latin typeface="Cascadia Mono" panose="020B0609020000020004" pitchFamily="49" charset="0"/>
              </a:rPr>
              <a:t>Permit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permit)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{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0" dirty="0">
                <a:solidFill>
                  <a:srgbClr val="000000"/>
                </a:solidFill>
                <a:latin typeface="Cascadia Mono"/>
              </a:rPr>
              <a:t>          </a:t>
            </a:r>
            <a:r>
              <a:rPr lang="en-US" sz="1400" dirty="0">
                <a:solidFill>
                  <a:srgbClr val="0000FF"/>
                </a:solidFill>
                <a:latin typeface="Cascadia Mono"/>
              </a:rPr>
              <a:t>return</a:t>
            </a:r>
            <a:r>
              <a:rPr lang="en-US" sz="1400" dirty="0">
                <a:solidFill>
                  <a:srgbClr val="000000"/>
                </a:solidFill>
                <a:latin typeface="Cascadia Mono"/>
              </a:rPr>
              <a:t> successor != </a:t>
            </a:r>
            <a:r>
              <a:rPr lang="en-US" sz="1400" dirty="0">
                <a:solidFill>
                  <a:srgbClr val="0000FF"/>
                </a:solidFill>
                <a:latin typeface="Cascadia Mono"/>
              </a:rPr>
              <a:t>null</a:t>
            </a:r>
            <a:r>
              <a:rPr lang="en-US" sz="1400" dirty="0">
                <a:solidFill>
                  <a:srgbClr val="000000"/>
                </a:solidFill>
                <a:latin typeface="Cascadia Mono"/>
              </a:rPr>
              <a:t> ? </a:t>
            </a:r>
            <a:r>
              <a:rPr lang="en-US" sz="1400" dirty="0" err="1">
                <a:solidFill>
                  <a:srgbClr val="000000"/>
                </a:solidFill>
                <a:latin typeface="Cascadia Mono"/>
              </a:rPr>
              <a:t>successor.</a:t>
            </a:r>
            <a:r>
              <a:rPr lang="en-US" sz="1400" dirty="0" err="1">
                <a:solidFill>
                  <a:srgbClr val="CC9900"/>
                </a:solidFill>
                <a:latin typeface="Cascadia Mono"/>
              </a:rPr>
              <a:t>CheckPermit</a:t>
            </a:r>
            <a:r>
              <a:rPr lang="en-US" sz="1400" dirty="0">
                <a:solidFill>
                  <a:srgbClr val="000000"/>
                </a:solidFill>
                <a:latin typeface="Cascadia Mono"/>
              </a:rPr>
              <a:t>(permit) : true;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}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}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cs-CZ" sz="14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class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 err="1">
                <a:solidFill>
                  <a:srgbClr val="2B91AF"/>
                </a:solidFill>
                <a:latin typeface="Cascadia Mono" panose="020B0609020000020004" pitchFamily="49" charset="0"/>
              </a:rPr>
              <a:t>ZoningDepartment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: </a:t>
            </a:r>
            <a:r>
              <a:rPr lang="cs-CZ" sz="1400" dirty="0">
                <a:solidFill>
                  <a:srgbClr val="2B91AF"/>
                </a:solidFill>
                <a:latin typeface="Cascadia Mono" panose="020B0609020000020004" pitchFamily="49" charset="0"/>
              </a:rPr>
              <a:t>Department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{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override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bool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400" dirty="0" err="1">
                <a:solidFill>
                  <a:srgbClr val="CC9900"/>
                </a:solidFill>
                <a:latin typeface="Cascadia Mono" panose="020B0609020000020004" pitchFamily="49" charset="0"/>
              </a:rPr>
              <a:t>CheckPermit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</a:t>
            </a:r>
            <a:r>
              <a:rPr lang="en-US" sz="1400" dirty="0">
                <a:solidFill>
                  <a:srgbClr val="2B91AF"/>
                </a:solidFill>
                <a:latin typeface="Cascadia Mono" panose="020B0609020000020004" pitchFamily="49" charset="0"/>
              </a:rPr>
              <a:t>Permit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permit)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{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if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(!</a:t>
            </a:r>
            <a:r>
              <a:rPr lang="cs-CZ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permit.SitePlan.MeetsZoningRegulations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) 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return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false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0" dirty="0">
                <a:solidFill>
                  <a:srgbClr val="000000"/>
                </a:solidFill>
                <a:latin typeface="Cascadia Mono"/>
              </a:rPr>
              <a:t>        </a:t>
            </a:r>
            <a:r>
              <a:rPr lang="en-US" sz="1400" dirty="0">
                <a:solidFill>
                  <a:srgbClr val="0000FF"/>
                </a:solidFill>
                <a:latin typeface="Cascadia Mono"/>
              </a:rPr>
              <a:t>return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latin typeface="Cascadia Mono"/>
              </a:rPr>
              <a:t>base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.</a:t>
            </a:r>
            <a:r>
              <a:rPr lang="en-US" sz="1400" dirty="0" err="1">
                <a:solidFill>
                  <a:srgbClr val="CC9900"/>
                </a:solidFill>
                <a:latin typeface="Cascadia Mono"/>
              </a:rPr>
              <a:t>CheckPermit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(permit);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}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}</a:t>
            </a:r>
            <a:endParaRPr lang="cs-CZ" sz="1200" dirty="0"/>
          </a:p>
        </p:txBody>
      </p:sp>
    </p:spTree>
    <p:extLst>
      <p:ext uri="{BB962C8B-B14F-4D97-AF65-F5344CB8AC3E}">
        <p14:creationId xmlns:p14="http://schemas.microsoft.com/office/powerpoint/2010/main" val="1257729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říznutí">
  <a:themeElements>
    <a:clrScheme name="Oříznutí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Oříznutí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říznutí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C719651D43A62D4C9BACA83636543EED" ma:contentTypeVersion="4" ma:contentTypeDescription="Vytvoří nový dokument" ma:contentTypeScope="" ma:versionID="40a9f5a4855837ac2ce62d94dcbb0a23">
  <xsd:schema xmlns:xsd="http://www.w3.org/2001/XMLSchema" xmlns:xs="http://www.w3.org/2001/XMLSchema" xmlns:p="http://schemas.microsoft.com/office/2006/metadata/properties" xmlns:ns3="f3293c47-cd37-4bf4-8d46-554ed56ab888" targetNamespace="http://schemas.microsoft.com/office/2006/metadata/properties" ma:root="true" ma:fieldsID="7f9fc26787f0a08969c7e74ad0a8d072" ns3:_="">
    <xsd:import namespace="f3293c47-cd37-4bf4-8d46-554ed56ab88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3293c47-cd37-4bf4-8d46-554ed56ab88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9CE8EE3-A16D-4B2A-A171-D31BCE9C951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3293c47-cd37-4bf4-8d46-554ed56ab88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C6D91A1-973A-415A-BDA6-3297D982484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19A46CD-96CB-4B0B-B0B7-A16778319282}">
  <ds:schemaRefs>
    <ds:schemaRef ds:uri="http://schemas.microsoft.com/office/infopath/2007/PartnerControls"/>
    <ds:schemaRef ds:uri="http://purl.org/dc/elements/1.1/"/>
    <ds:schemaRef ds:uri="http://purl.org/dc/dcmitype/"/>
    <ds:schemaRef ds:uri="http://schemas.openxmlformats.org/package/2006/metadata/core-properties"/>
    <ds:schemaRef ds:uri="http://schemas.microsoft.com/office/2006/documentManagement/types"/>
    <ds:schemaRef ds:uri="http://schemas.microsoft.com/office/2006/metadata/properties"/>
    <ds:schemaRef ds:uri="f3293c47-cd37-4bf4-8d46-554ed56ab888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Crop</Template>
  <TotalTime>733</TotalTime>
  <Words>1087</Words>
  <Application>Microsoft Office PowerPoint</Application>
  <PresentationFormat>Widescreen</PresentationFormat>
  <Paragraphs>226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4" baseType="lpstr">
      <vt:lpstr>Cascadia Mono</vt:lpstr>
      <vt:lpstr>Franklin Gothic Book</vt:lpstr>
      <vt:lpstr>Oříznutí</vt:lpstr>
      <vt:lpstr>ChAIN of responsibility</vt:lpstr>
      <vt:lpstr>Vzorová situace:</vt:lpstr>
      <vt:lpstr>První možné řešení:</vt:lpstr>
      <vt:lpstr>Departments pomocí OOP</vt:lpstr>
      <vt:lpstr>Mechanismus kontroly daného povolení v OOP</vt:lpstr>
      <vt:lpstr>Ukázka kódu u klienta</vt:lpstr>
      <vt:lpstr>Feedback na druhé možné řešení</vt:lpstr>
      <vt:lpstr>Chain Of Responsibility formálně</vt:lpstr>
      <vt:lpstr>Finální řešení: Departments </vt:lpstr>
      <vt:lpstr>Finální řešení: Validace povolení</vt:lpstr>
      <vt:lpstr>Ukázka kódu u klienta</vt:lpstr>
      <vt:lpstr>Obecné schéma vzoru</vt:lpstr>
      <vt:lpstr>UML diagram objektového návrhu</vt:lpstr>
      <vt:lpstr>Ukázkové řešení vzorového problému</vt:lpstr>
      <vt:lpstr>Request handling v GUI</vt:lpstr>
      <vt:lpstr>Tvorba řetězu pomocí hierarchie</vt:lpstr>
      <vt:lpstr>Ukázka kódu u klienta</vt:lpstr>
      <vt:lpstr>Použitelnost</vt:lpstr>
      <vt:lpstr>Využití v reálném světě</vt:lpstr>
      <vt:lpstr>Související DP - Composite</vt:lpstr>
      <vt:lpstr>Děkuji za pozornost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Josef Lukášek</dc:creator>
  <cp:lastModifiedBy>Filip O Zavoral</cp:lastModifiedBy>
  <cp:revision>380</cp:revision>
  <dcterms:created xsi:type="dcterms:W3CDTF">2023-04-02T13:12:49Z</dcterms:created>
  <dcterms:modified xsi:type="dcterms:W3CDTF">2025-04-10T13:55:52Z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0x010100C719651D43A62D4C9BACA83636543EED</vt:lpwstr>
  </property>
</Properties>
</file>