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3" r:id="rId4"/>
    <p:sldId id="264" r:id="rId5"/>
    <p:sldId id="258" r:id="rId6"/>
    <p:sldId id="273" r:id="rId7"/>
    <p:sldId id="259" r:id="rId8"/>
    <p:sldId id="267" r:id="rId9"/>
    <p:sldId id="268" r:id="rId10"/>
    <p:sldId id="269" r:id="rId11"/>
    <p:sldId id="270" r:id="rId12"/>
    <p:sldId id="271" r:id="rId13"/>
    <p:sldId id="265" r:id="rId14"/>
    <p:sldId id="261" r:id="rId15"/>
    <p:sldId id="266" r:id="rId16"/>
    <p:sldId id="260" r:id="rId17"/>
    <p:sldId id="262" r:id="rId18"/>
    <p:sldId id="274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9DE781-A597-18B1-DECE-B6F9009BF4FE}" v="5" dt="2025-04-23T20:15:13.6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EE495-664A-45FF-8289-0A9F71D1D42D}" type="datetimeFigureOut"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B7E29-0FDE-4B3B-9871-349EB7E8B7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35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97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Let </a:t>
            </a:r>
            <a:r>
              <a:rPr lang="en-US" err="1">
                <a:cs typeface="Calibri"/>
              </a:rPr>
              <a:t>letadlem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Prilet</a:t>
            </a:r>
            <a:r>
              <a:rPr lang="en-US">
                <a:cs typeface="Calibri"/>
              </a:rPr>
              <a:t> k </a:t>
            </a:r>
            <a:r>
              <a:rPr lang="en-US" err="1">
                <a:cs typeface="Calibri"/>
              </a:rPr>
              <a:t>letisti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Pristani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letisti</a:t>
            </a:r>
            <a:r>
              <a:rPr lang="en-US">
                <a:cs typeface="Calibri"/>
              </a:rPr>
              <a:t> s </a:t>
            </a:r>
            <a:r>
              <a:rPr lang="en-US" err="1">
                <a:cs typeface="Calibri"/>
              </a:rPr>
              <a:t>nekolika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pristavacimi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drahami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Potreba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komunikace</a:t>
            </a:r>
            <a:r>
              <a:rPr lang="en-US">
                <a:cs typeface="Calibri"/>
              </a:rPr>
              <a:t> s </a:t>
            </a:r>
            <a:r>
              <a:rPr lang="en-US" err="1">
                <a:cs typeface="Calibri"/>
              </a:rPr>
              <a:t>ostatnimi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letadly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jine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letadlo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mohlo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dorazit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stejnou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chvili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Reseni</a:t>
            </a:r>
            <a:r>
              <a:rPr lang="en-US">
                <a:cs typeface="Calibri"/>
              </a:rPr>
              <a:t>:</a:t>
            </a:r>
          </a:p>
          <a:p>
            <a:endParaRPr lang="en-US">
              <a:cs typeface="Calibri"/>
            </a:endParaRPr>
          </a:p>
          <a:p>
            <a:pPr marL="171450" indent="-171450">
              <a:buFont typeface="Calibri"/>
              <a:buChar char="-"/>
            </a:pPr>
            <a:r>
              <a:rPr lang="en-US" err="1">
                <a:cs typeface="Calibri"/>
              </a:rPr>
              <a:t>Domluveni</a:t>
            </a:r>
            <a:r>
              <a:rPr lang="en-US">
                <a:cs typeface="Calibri"/>
              </a:rPr>
              <a:t> se, </a:t>
            </a:r>
            <a:r>
              <a:rPr lang="en-US" err="1">
                <a:cs typeface="Calibri"/>
              </a:rPr>
              <a:t>kdo</a:t>
            </a:r>
            <a:r>
              <a:rPr lang="en-US">
                <a:cs typeface="Calibri"/>
              </a:rPr>
              <a:t> pristane 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jake </a:t>
            </a:r>
            <a:r>
              <a:rPr lang="en-US" err="1">
                <a:cs typeface="Calibri"/>
              </a:rPr>
              <a:t>draze</a:t>
            </a:r>
          </a:p>
          <a:p>
            <a:pPr marL="800100" lvl="1" indent="-171450">
              <a:buFont typeface="Courier New"/>
              <a:buChar char="o"/>
            </a:pPr>
            <a:r>
              <a:rPr lang="en-US">
                <a:cs typeface="Calibri"/>
              </a:rPr>
              <a:t>Zde je ale problem </a:t>
            </a:r>
            <a:r>
              <a:rPr lang="en-US" err="1">
                <a:cs typeface="Calibri"/>
              </a:rPr>
              <a:t>pri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velkem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poctu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letadel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nebo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vytizeni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letiste</a:t>
            </a:r>
            <a:r>
              <a:rPr lang="en-US">
                <a:cs typeface="Calibri"/>
              </a:rPr>
              <a:t> (</a:t>
            </a:r>
            <a:r>
              <a:rPr lang="en-US" err="1">
                <a:cs typeface="Calibri"/>
              </a:rPr>
              <a:t>hromadeni</a:t>
            </a:r>
            <a:r>
              <a:rPr lang="en-US">
                <a:cs typeface="Calibri"/>
              </a:rPr>
              <a:t> se </a:t>
            </a:r>
            <a:r>
              <a:rPr lang="en-US" err="1">
                <a:cs typeface="Calibri"/>
              </a:rPr>
              <a:t>letadel</a:t>
            </a:r>
            <a:r>
              <a:rPr lang="en-US">
                <a:cs typeface="Calibri"/>
              </a:rPr>
              <a:t>).</a:t>
            </a:r>
          </a:p>
          <a:p>
            <a:pPr marL="171450" indent="-171450">
              <a:buFont typeface="Calibri"/>
              <a:buChar char="-"/>
            </a:pPr>
            <a:r>
              <a:rPr lang="en-US" err="1">
                <a:cs typeface="Calibri"/>
              </a:rPr>
              <a:t>Pouziti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mediatoru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letiste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zainvestuje</a:t>
            </a:r>
            <a:r>
              <a:rPr lang="en-US">
                <a:cs typeface="Calibri"/>
              </a:rPr>
              <a:t> a  </a:t>
            </a:r>
            <a:r>
              <a:rPr lang="en-US" err="1">
                <a:cs typeface="Calibri"/>
              </a:rPr>
              <a:t>postavi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ridici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vez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Dalsi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vyhody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ridici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veze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krome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reseni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problemu</a:t>
            </a:r>
            <a:r>
              <a:rPr lang="en-US">
                <a:cs typeface="Calibri"/>
              </a:rPr>
              <a:t>:</a:t>
            </a:r>
          </a:p>
          <a:p>
            <a:endParaRPr lang="en-US">
              <a:cs typeface="Calibri"/>
            </a:endParaRPr>
          </a:p>
          <a:p>
            <a:r>
              <a:rPr lang="en-US" err="1">
                <a:cs typeface="Calibri"/>
              </a:rPr>
              <a:t>Letadlo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neresi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komunikaci</a:t>
            </a:r>
            <a:r>
              <a:rPr lang="en-US">
                <a:cs typeface="Calibri"/>
              </a:rPr>
              <a:t> s </a:t>
            </a:r>
            <a:r>
              <a:rPr lang="en-US" err="1">
                <a:cs typeface="Calibri"/>
              </a:rPr>
              <a:t>ostatnimi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letadly</a:t>
            </a:r>
            <a:r>
              <a:rPr lang="en-US">
                <a:cs typeface="Calibri"/>
              </a:rPr>
              <a:t> … coz u </a:t>
            </a:r>
            <a:r>
              <a:rPr lang="en-US" err="1">
                <a:cs typeface="Calibri"/>
              </a:rPr>
              <a:t>paralely</a:t>
            </a:r>
            <a:r>
              <a:rPr lang="en-US">
                <a:cs typeface="Calibri"/>
              </a:rPr>
              <a:t> s </a:t>
            </a:r>
            <a:r>
              <a:rPr lang="en-US" err="1">
                <a:cs typeface="Calibri"/>
              </a:rPr>
              <a:t>kodem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vede</a:t>
            </a:r>
            <a:r>
              <a:rPr lang="en-US">
                <a:cs typeface="Calibri"/>
              </a:rPr>
              <a:t> k </a:t>
            </a:r>
            <a:r>
              <a:rPr lang="en-US" err="1">
                <a:cs typeface="Calibri"/>
              </a:rPr>
              <a:t>vyssi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kohezi</a:t>
            </a:r>
            <a:r>
              <a:rPr lang="en-US">
                <a:cs typeface="Calibri"/>
              </a:rPr>
              <a:t> … single </a:t>
            </a:r>
            <a:r>
              <a:rPr lang="en-US" err="1">
                <a:cs typeface="Calibri"/>
              </a:rPr>
              <a:t>resposibility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princip</a:t>
            </a:r>
          </a:p>
          <a:p>
            <a:r>
              <a:rPr lang="en-US">
                <a:cs typeface="Calibri"/>
              </a:rPr>
              <a:t>Co </a:t>
            </a:r>
            <a:r>
              <a:rPr lang="en-US" err="1">
                <a:cs typeface="Calibri"/>
              </a:rPr>
              <a:t>navic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letadlo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nemusi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mit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kontakt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ostatni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letadla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nemusi</a:t>
            </a:r>
            <a:r>
              <a:rPr lang="en-US">
                <a:cs typeface="Calibri"/>
              </a:rPr>
              <a:t> o </a:t>
            </a:r>
            <a:r>
              <a:rPr lang="en-US" err="1">
                <a:cs typeface="Calibri"/>
              </a:rPr>
              <a:t>nich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vedet</a:t>
            </a:r>
            <a:r>
              <a:rPr lang="en-US">
                <a:cs typeface="Calibri"/>
              </a:rPr>
              <a:t> … </a:t>
            </a:r>
            <a:r>
              <a:rPr lang="en-US" err="1">
                <a:cs typeface="Calibri"/>
              </a:rPr>
              <a:t>vede</a:t>
            </a:r>
            <a:r>
              <a:rPr lang="en-US">
                <a:cs typeface="Calibri"/>
              </a:rPr>
              <a:t> k looser </a:t>
            </a:r>
            <a:r>
              <a:rPr lang="en-US" err="1">
                <a:cs typeface="Calibri"/>
              </a:rPr>
              <a:t>couplingu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01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Where to use </a:t>
            </a:r>
          </a:p>
          <a:p>
            <a:endParaRPr lang="en-US"/>
          </a:p>
          <a:p>
            <a:r>
              <a:rPr lang="en-US"/>
              <a:t>The Mediator pattern can be used when a set of objects communicate in well-specified but complex ways and the resulting interdependencies are unstructured and hard to grasp. 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If it is difficult to reuse an object because it refers to and communicates with many other objects this pattern is a good solution. </a:t>
            </a:r>
          </a:p>
          <a:p>
            <a:endParaRPr lang="en-US"/>
          </a:p>
          <a:p>
            <a:r>
              <a:rPr lang="en-US"/>
              <a:t>Communicating objects' identities will be protected when using the Mediator pattern which is good when security is important. </a:t>
            </a:r>
          </a:p>
          <a:p>
            <a:endParaRPr lang="en-US"/>
          </a:p>
          <a:p>
            <a:r>
              <a:rPr lang="en-US"/>
              <a:t>Also, if you like to customize some behavior which is spread out between several classes without a lot of subclassing this pattern should be applied. </a:t>
            </a:r>
          </a:p>
          <a:p>
            <a:endParaRPr lang="en-US"/>
          </a:p>
          <a:p>
            <a:r>
              <a:rPr lang="en-US"/>
              <a:t>Use the Mediator when you find yourself creating tons of component subclasses just to reuse some basic behavior in various contexts.</a:t>
            </a:r>
          </a:p>
          <a:p>
            <a:endParaRPr lang="en-US">
              <a:cs typeface="Calibri" panose="020F0502020204030204"/>
            </a:endParaRPr>
          </a:p>
          <a:p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75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1. Limited subclassing, since a mediator localizes behavior that otherwise would be distributed among several objects. Changing some behavior requires us to subclass only the mediator. </a:t>
            </a:r>
          </a:p>
          <a:p>
            <a:endParaRPr lang="en-US"/>
          </a:p>
          <a:p>
            <a:r>
              <a:rPr lang="en-US"/>
              <a:t>2. Colleagues become decoupled which allows us to vary and reuse colleague and mediator classes independently. </a:t>
            </a:r>
          </a:p>
          <a:p>
            <a:endParaRPr lang="en-US"/>
          </a:p>
          <a:p>
            <a:r>
              <a:rPr lang="en-US"/>
              <a:t>3. A mediator simplifies object protocols since it replaces many-to-many interactions with one-to-many interactions between the mediator and its colleagues. One-to-many interactions are easier to understand, maintain, and extend. </a:t>
            </a:r>
          </a:p>
          <a:p>
            <a:endParaRPr lang="en-US"/>
          </a:p>
          <a:p>
            <a:r>
              <a:rPr lang="en-US"/>
              <a:t>4. The mediator abstracts object cooperation. The mediator lets you focus on how objects interact apart from their individual behaviors which can help clarify how objects interact in a system. </a:t>
            </a:r>
          </a:p>
          <a:p>
            <a:endParaRPr lang="en-US"/>
          </a:p>
          <a:p>
            <a:r>
              <a:rPr lang="en-US"/>
              <a:t>5. Centralized control is achieved by trading complexity of interaction for complexity in the mediator. A mediator encapsulates protocols and can become more complex than any individual colleague. This can make the mediator itself a very complex and large piece of code that is hard to maintain. </a:t>
            </a:r>
          </a:p>
          <a:p>
            <a:endParaRPr lang="en-US"/>
          </a:p>
          <a:p>
            <a:r>
              <a:rPr lang="en-US"/>
              <a:t>Drawbacks/consequences </a:t>
            </a:r>
            <a:endParaRPr lang="en-US">
              <a:cs typeface="Calibri" panose="020F0502020204030204"/>
            </a:endParaRPr>
          </a:p>
          <a:p>
            <a:endParaRPr lang="en-US"/>
          </a:p>
          <a:p>
            <a:r>
              <a:rPr lang="en-US"/>
              <a:t>Besides the benefits and drawbacks described above, one important drawback is that the Mediator pattern can have a performance impact on a system. Since all communication must go through the mediator, it can become a bottleneck.</a:t>
            </a:r>
            <a:endParaRPr lang="en-US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55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The pattern is used in many modern systems that reflect a send/receive protocol, such as list servers and chat rooms. </a:t>
            </a:r>
          </a:p>
          <a:p>
            <a:endParaRPr lang="en-US"/>
          </a:p>
          <a:p>
            <a:r>
              <a:rPr lang="en-US"/>
              <a:t>Another area of use is graphical user interfaces, where the mediator can encapsulate a collective behavior to control and coordinate the interactions of a group of GUI widgets. </a:t>
            </a:r>
          </a:p>
          <a:p>
            <a:endParaRPr lang="en-US"/>
          </a:p>
          <a:p>
            <a:r>
              <a:rPr lang="en-US"/>
              <a:t>The mediator serves as an intermediary that keeps objects in the group from referring to each other explicitly. The objects only know the mediator which reduces the number of interconnections.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30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8BF2B-6177-810B-111E-2857EA7CB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09E46-E60A-08EA-F3C1-9B243F7108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70C1BC-D531-0112-61D4-0C38D78D1A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28FE4-83DA-7D93-8A69-2F94D1561F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8B7E29-0FDE-4B3B-9871-349EB7E8B796}" type="slidenum"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23.04.2025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gitalocean.com/community/tutorials/mediator-design-pattern-java" TargetMode="External"/><Relationship Id="rId2" Type="http://schemas.openxmlformats.org/officeDocument/2006/relationships/hyperlink" Target="https://refactoring.guru/design-patterns/media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ckoverflow.com/questions/41266495/what-is-an-example-in-the-real-world-that-uses-the-mediator-pattern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err="1"/>
              <a:t>Mediator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2B2C8D-EF07-55A8-159A-24C0472979FE}"/>
              </a:ext>
            </a:extLst>
          </p:cNvPr>
          <p:cNvSpPr txBox="1"/>
          <p:nvPr/>
        </p:nvSpPr>
        <p:spPr>
          <a:xfrm>
            <a:off x="-2652" y="6224424"/>
            <a:ext cx="1219465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Aptos Display"/>
              </a:rPr>
              <a:t>David Petera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23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2C794-D49D-A2AA-89B6-1E97F9EB5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3538"/>
            <a:ext cx="10515600" cy="560585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static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main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[]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args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 {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var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chat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new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CB4B16"/>
                </a:solidFill>
                <a:latin typeface="Courier New"/>
                <a:cs typeface="Courier New"/>
              </a:rPr>
              <a:t>SimpleChatRoom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();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var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bob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new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CB4B16"/>
                </a:solidFill>
                <a:latin typeface="Courier New"/>
                <a:cs typeface="Courier New"/>
              </a:rPr>
              <a:t>SimplePerson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chat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>
                <a:solidFill>
                  <a:srgbClr val="2AA198"/>
                </a:solidFill>
                <a:latin typeface="Courier New"/>
                <a:cs typeface="Courier New"/>
              </a:rPr>
              <a:t>"Bob"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var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clara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new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CB4B16"/>
                </a:solidFill>
                <a:latin typeface="Courier New"/>
                <a:cs typeface="Courier New"/>
              </a:rPr>
              <a:t>SimplePerson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chat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>
                <a:solidFill>
                  <a:srgbClr val="2AA198"/>
                </a:solidFill>
                <a:latin typeface="Courier New"/>
                <a:cs typeface="Courier New"/>
              </a:rPr>
              <a:t>"Clara"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>
              <a:solidFill>
                <a:srgbClr val="000000"/>
              </a:solidFill>
              <a:latin typeface="Aptos" panose="020B0004020202020204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b="1">
                <a:solidFill>
                  <a:srgbClr val="586E75"/>
                </a:solidFill>
                <a:latin typeface="Courier New"/>
                <a:cs typeface="Courier New"/>
              </a:rPr>
              <a:t>var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michal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new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CB4B16"/>
                </a:solidFill>
                <a:latin typeface="Courier New"/>
                <a:cs typeface="Courier New"/>
              </a:rPr>
              <a:t>SimplePerson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chat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>
                <a:solidFill>
                  <a:srgbClr val="2AA198"/>
                </a:solidFill>
                <a:latin typeface="Courier New"/>
                <a:cs typeface="Courier New"/>
              </a:rPr>
              <a:t>"Michal"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>
              <a:solidFill>
                <a:srgbClr val="000000"/>
              </a:solidFill>
              <a:latin typeface="Aptos" panose="020B0004020202020204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</a:t>
            </a:r>
            <a:endParaRPr lang="en-US" sz="1600">
              <a:solidFill>
                <a:srgbClr val="000000"/>
              </a:solidFill>
              <a:latin typeface="Aptos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chat.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participants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=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List.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of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(bob,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clara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michal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>
              <a:solidFill>
                <a:srgbClr val="000000"/>
              </a:solidFill>
              <a:latin typeface="Aptos" panose="020B0004020202020204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bob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AA198"/>
                </a:solidFill>
                <a:latin typeface="Courier New"/>
                <a:cs typeface="Courier New"/>
              </a:rPr>
              <a:t>"Hello, how are you?"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null);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clara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AA198"/>
                </a:solidFill>
                <a:latin typeface="Courier New"/>
                <a:cs typeface="Courier New"/>
              </a:rPr>
              <a:t>"I am fine, thank you!"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bob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/>
          </a:p>
          <a:p>
            <a:pPr marL="0" indent="0">
              <a:buNone/>
            </a:pP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// Clara received message: Hello, how are you?</a:t>
            </a:r>
            <a:endParaRPr lang="en-US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// Michal received message: Hello, how are you?</a:t>
            </a:r>
            <a:endParaRPr lang="en-US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// Bob received message: I am fine, thank you! </a:t>
            </a:r>
            <a:endParaRPr lang="en-US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}</a:t>
            </a:r>
            <a:br>
              <a:rPr lang="en-US" sz="4000"/>
            </a:b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2836967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00247-F024-5E6C-F027-A5413CFE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25" y="395984"/>
            <a:ext cx="10515600" cy="1325563"/>
          </a:xfrm>
        </p:spPr>
        <p:txBody>
          <a:bodyPr/>
          <a:lstStyle/>
          <a:p>
            <a:r>
              <a:rPr lang="en-US" err="1"/>
              <a:t>Změna</a:t>
            </a:r>
            <a:r>
              <a:rPr lang="en-US"/>
              <a:t> v </a:t>
            </a:r>
            <a:r>
              <a:rPr lang="en-US" err="1"/>
              <a:t>mediatoru</a:t>
            </a:r>
            <a:r>
              <a:rPr lang="en-US"/>
              <a:t> – </a:t>
            </a:r>
            <a:r>
              <a:rPr lang="en-US" err="1"/>
              <a:t>pomocí</a:t>
            </a:r>
            <a:r>
              <a:rPr lang="en-US"/>
              <a:t> </a:t>
            </a:r>
            <a:r>
              <a:rPr lang="en-US" err="1"/>
              <a:t>nové</a:t>
            </a:r>
            <a:r>
              <a:rPr lang="en-US"/>
              <a:t> </a:t>
            </a:r>
            <a:r>
              <a:rPr lang="en-US" err="1"/>
              <a:t>třídy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D4B1AB-8513-CE83-20F6-FE78ED9C88A5}"/>
              </a:ext>
            </a:extLst>
          </p:cNvPr>
          <p:cNvSpPr txBox="1">
            <a:spLocks/>
          </p:cNvSpPr>
          <p:nvPr/>
        </p:nvSpPr>
        <p:spPr>
          <a:xfrm>
            <a:off x="837359" y="1608680"/>
            <a:ext cx="10153186" cy="5525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class </a:t>
            </a:r>
            <a:r>
              <a:rPr lang="en-US" sz="1600" b="1" err="1">
                <a:solidFill>
                  <a:srgbClr val="CB4B16"/>
                </a:solidFill>
                <a:latin typeface="Courier New"/>
                <a:cs typeface="Courier New"/>
              </a:rPr>
              <a:t>AntiBobChatRoom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implements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List&lt;Person&gt;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participants {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get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set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@Override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message, 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from,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to) {</a:t>
            </a:r>
          </a:p>
          <a:p>
            <a:pPr marL="0" indent="0">
              <a:buNone/>
            </a:pP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     if (</a:t>
            </a:r>
            <a:r>
              <a:rPr lang="en-US" sz="1600" b="1" err="1">
                <a:solidFill>
                  <a:srgbClr val="657B83"/>
                </a:solidFill>
                <a:latin typeface="Courier New"/>
                <a:cs typeface="Courier New"/>
              </a:rPr>
              <a:t>from.</a:t>
            </a:r>
            <a:r>
              <a:rPr lang="en-US" sz="1600" b="1" err="1">
                <a:solidFill>
                  <a:srgbClr val="268BD2"/>
                </a:solidFill>
                <a:latin typeface="Courier New"/>
                <a:cs typeface="Courier New"/>
              </a:rPr>
              <a:t>name</a:t>
            </a:r>
            <a:r>
              <a:rPr lang="en-US" sz="1600" b="1" err="1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b="1" err="1">
                <a:solidFill>
                  <a:srgbClr val="268BD2"/>
                </a:solidFill>
                <a:latin typeface="Courier New"/>
                <a:cs typeface="Courier New"/>
              </a:rPr>
              <a:t>equals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b="1">
                <a:solidFill>
                  <a:srgbClr val="2AA198"/>
                </a:solidFill>
                <a:latin typeface="Courier New"/>
                <a:cs typeface="Courier New"/>
              </a:rPr>
              <a:t>"Bob"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))</a:t>
            </a:r>
          </a:p>
          <a:p>
            <a:pPr marL="0" indent="0">
              <a:buNone/>
            </a:pP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        return;</a:t>
            </a:r>
          </a:p>
          <a:p>
            <a:pPr marL="0" indent="0">
              <a:buNone/>
            </a:pP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for 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 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participant : participants)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if (participant != from)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  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participant.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receiveMessage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}</a:t>
            </a:r>
            <a:b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</a:br>
            <a:endParaRPr lang="en-US" sz="4000">
              <a:solidFill>
                <a:srgbClr val="657B83"/>
              </a:solidFill>
              <a:latin typeface="Aptos"/>
              <a:cs typeface="Courier New"/>
            </a:endParaRPr>
          </a:p>
          <a:p>
            <a:pPr marL="0" indent="0">
              <a:buNone/>
            </a:pPr>
            <a:endParaRPr lang="en-US" sz="1400">
              <a:solidFill>
                <a:srgbClr val="657B83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562362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1043E-B01A-197E-DC78-8211A860B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Mediator </a:t>
            </a:r>
            <a:r>
              <a:rPr lang="en-US" err="1"/>
              <a:t>jako</a:t>
            </a:r>
            <a:r>
              <a:rPr lang="en-US"/>
              <a:t> Publisher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360412-D9D8-C3FC-50E7-D112B5357DA3}"/>
              </a:ext>
            </a:extLst>
          </p:cNvPr>
          <p:cNvSpPr txBox="1">
            <a:spLocks/>
          </p:cNvSpPr>
          <p:nvPr/>
        </p:nvSpPr>
        <p:spPr>
          <a:xfrm>
            <a:off x="837359" y="1608680"/>
            <a:ext cx="11333356" cy="55257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class </a:t>
            </a:r>
            <a:r>
              <a:rPr lang="en-US" sz="1600" b="1" err="1">
                <a:solidFill>
                  <a:srgbClr val="CB4B16"/>
                </a:solidFill>
                <a:latin typeface="Courier New"/>
                <a:cs typeface="Courier New"/>
              </a:rPr>
              <a:t>PublisherChatRoom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implements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List&lt;Person&gt;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participants {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get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set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@Override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message, 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from,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to)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// ...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for 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 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participant : participants) {</a:t>
            </a:r>
            <a:endParaRPr lang="en-US" sz="1600" b="1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if (participant != from)</a:t>
            </a:r>
            <a:endParaRPr lang="en-US" sz="1600" b="1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  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participant.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receiveMessage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</a:p>
          <a:p>
            <a:pPr marL="0" indent="0">
              <a:buNone/>
            </a:pPr>
            <a:endParaRPr lang="en-US" sz="1600" b="1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  @Override public </a:t>
            </a:r>
            <a:r>
              <a:rPr lang="en-US" sz="1600" b="1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b="1" err="1">
                <a:solidFill>
                  <a:srgbClr val="268BD2"/>
                </a:solidFill>
                <a:latin typeface="Courier New"/>
                <a:cs typeface="Courier New"/>
              </a:rPr>
              <a:t>addSubscriber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b="1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 subscriber) {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     </a:t>
            </a:r>
            <a:r>
              <a:rPr lang="en-US" sz="1600" b="1" err="1">
                <a:solidFill>
                  <a:srgbClr val="657B83"/>
                </a:solidFill>
                <a:latin typeface="Courier New"/>
                <a:cs typeface="Courier New"/>
              </a:rPr>
              <a:t>participants.</a:t>
            </a:r>
            <a:r>
              <a:rPr lang="en-US" sz="1600" b="1" err="1">
                <a:solidFill>
                  <a:srgbClr val="268BD2"/>
                </a:solidFill>
                <a:latin typeface="Courier New"/>
                <a:cs typeface="Courier New"/>
              </a:rPr>
              <a:t>add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b="1">
                <a:solidFill>
                  <a:srgbClr val="268BD2"/>
                </a:solidFill>
                <a:latin typeface="Courier New"/>
                <a:cs typeface="Courier New"/>
              </a:rPr>
              <a:t>subscriber</a:t>
            </a: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b="1">
                <a:solidFill>
                  <a:srgbClr val="657B83"/>
                </a:solidFill>
                <a:latin typeface="Courier New"/>
                <a:cs typeface="Courier New"/>
              </a:rPr>
              <a:t>   }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}</a:t>
            </a:r>
            <a:b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</a:br>
            <a:endParaRPr lang="en-US" sz="4000">
              <a:solidFill>
                <a:srgbClr val="657B83"/>
              </a:solidFill>
              <a:latin typeface="Aptos"/>
              <a:cs typeface="Courier New"/>
            </a:endParaRPr>
          </a:p>
          <a:p>
            <a:pPr marL="0" indent="0">
              <a:buNone/>
            </a:pPr>
            <a:endParaRPr lang="en-US" sz="1400">
              <a:solidFill>
                <a:srgbClr val="657B83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588875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806A5-E0A5-F4BB-82C3-2DAA240E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Kdy </a:t>
            </a:r>
            <a:r>
              <a:rPr lang="en-US" err="1"/>
              <a:t>vhodné</a:t>
            </a:r>
            <a:r>
              <a:rPr lang="en-US"/>
              <a:t> </a:t>
            </a:r>
            <a:r>
              <a:rPr lang="en-US" err="1"/>
              <a:t>použít</a:t>
            </a:r>
            <a:r>
              <a:rPr lang="en-US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7DBDD-E900-29C3-1EFB-7311C435E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Dobře</a:t>
            </a:r>
            <a:r>
              <a:rPr lang="en-US"/>
              <a:t> </a:t>
            </a:r>
            <a:r>
              <a:rPr lang="en-US" err="1"/>
              <a:t>definovaný</a:t>
            </a:r>
            <a:r>
              <a:rPr lang="en-US"/>
              <a:t>, ale </a:t>
            </a:r>
            <a:r>
              <a:rPr lang="en-US" err="1"/>
              <a:t>složitý</a:t>
            </a:r>
            <a:r>
              <a:rPr lang="en-US"/>
              <a:t> </a:t>
            </a:r>
            <a:r>
              <a:rPr lang="en-US" err="1"/>
              <a:t>způsob</a:t>
            </a:r>
            <a:r>
              <a:rPr lang="en-US"/>
              <a:t> </a:t>
            </a:r>
            <a:r>
              <a:rPr lang="en-US" err="1"/>
              <a:t>komunikace</a:t>
            </a:r>
            <a:endParaRPr lang="en-US" err="1">
              <a:cs typeface="Arial"/>
            </a:endParaRPr>
          </a:p>
          <a:p>
            <a:r>
              <a:rPr lang="en-US" err="1">
                <a:latin typeface="Aptos"/>
                <a:cs typeface="Arial"/>
              </a:rPr>
              <a:t>Vysoká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provázanost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objektů</a:t>
            </a:r>
          </a:p>
          <a:p>
            <a:r>
              <a:rPr lang="en-US" err="1">
                <a:latin typeface="Aptos"/>
                <a:cs typeface="Arial"/>
              </a:rPr>
              <a:t>Úpravy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chování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rozprostřené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mezi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několika</a:t>
            </a:r>
            <a:r>
              <a:rPr lang="en-US">
                <a:latin typeface="Aptos"/>
                <a:cs typeface="Arial"/>
              </a:rPr>
              <a:t> </a:t>
            </a:r>
            <a:r>
              <a:rPr lang="en-US" err="1">
                <a:latin typeface="Aptos"/>
                <a:cs typeface="Arial"/>
              </a:rPr>
              <a:t>třídami</a:t>
            </a:r>
          </a:p>
        </p:txBody>
      </p:sp>
    </p:spTree>
    <p:extLst>
      <p:ext uri="{BB962C8B-B14F-4D97-AF65-F5344CB8AC3E}">
        <p14:creationId xmlns:p14="http://schemas.microsoft.com/office/powerpoint/2010/main" val="2258129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F5AD88-BBD8-1FC5-1834-FF7912701A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2105" y="487734"/>
            <a:ext cx="5157787" cy="823912"/>
          </a:xfrm>
        </p:spPr>
        <p:txBody>
          <a:bodyPr/>
          <a:lstStyle/>
          <a:p>
            <a:r>
              <a:rPr lang="en-US" sz="2800" err="1">
                <a:ea typeface="+mn-lt"/>
                <a:cs typeface="+mn-lt"/>
              </a:rPr>
              <a:t>Klady</a:t>
            </a:r>
            <a:r>
              <a:rPr lang="en-US" sz="2800">
                <a:ea typeface="+mn-lt"/>
                <a:cs typeface="+mn-lt"/>
              </a:rPr>
              <a:t> </a:t>
            </a:r>
            <a:endParaRPr 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0FBC4-57B5-152B-E420-C3E5974DF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7684" y="1550874"/>
            <a:ext cx="5632239" cy="46852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Změna</a:t>
            </a:r>
            <a:r>
              <a:rPr lang="en-US"/>
              <a:t> </a:t>
            </a:r>
            <a:r>
              <a:rPr lang="en-US" err="1"/>
              <a:t>chování</a:t>
            </a:r>
            <a:r>
              <a:rPr lang="en-US"/>
              <a:t> </a:t>
            </a:r>
            <a:r>
              <a:rPr lang="en-US" err="1"/>
              <a:t>vyžaduje</a:t>
            </a:r>
            <a:r>
              <a:rPr lang="en-US"/>
              <a:t> </a:t>
            </a:r>
            <a:r>
              <a:rPr lang="en-US" err="1"/>
              <a:t>změnu</a:t>
            </a:r>
            <a:r>
              <a:rPr lang="en-US"/>
              <a:t> </a:t>
            </a:r>
            <a:r>
              <a:rPr lang="en-US" err="1"/>
              <a:t>pouze</a:t>
            </a:r>
            <a:r>
              <a:rPr lang="en-US"/>
              <a:t> v </a:t>
            </a:r>
            <a:r>
              <a:rPr lang="en-US" err="1"/>
              <a:t>Mediatoru</a:t>
            </a:r>
          </a:p>
          <a:p>
            <a:r>
              <a:rPr lang="en-US" err="1"/>
              <a:t>Zvýšení</a:t>
            </a:r>
            <a:r>
              <a:rPr lang="en-US"/>
              <a:t> </a:t>
            </a:r>
            <a:r>
              <a:rPr lang="en-US" err="1"/>
              <a:t>koheze</a:t>
            </a:r>
            <a:endParaRPr lang="en-US"/>
          </a:p>
          <a:p>
            <a:pPr lvl="1" indent="-342900">
              <a:buFont typeface="Calibri" panose="020B0604020202020204" pitchFamily="34" charset="0"/>
              <a:buChar char="-"/>
            </a:pPr>
            <a:r>
              <a:rPr lang="en-US" err="1"/>
              <a:t>Oddělení</a:t>
            </a:r>
            <a:r>
              <a:rPr lang="en-US"/>
              <a:t> </a:t>
            </a:r>
            <a:r>
              <a:rPr lang="en-US" err="1"/>
              <a:t>interakce</a:t>
            </a:r>
            <a:r>
              <a:rPr lang="en-US"/>
              <a:t> </a:t>
            </a:r>
            <a:r>
              <a:rPr lang="en-US" err="1"/>
              <a:t>mezi</a:t>
            </a:r>
            <a:r>
              <a:rPr lang="en-US"/>
              <a:t> </a:t>
            </a:r>
            <a:r>
              <a:rPr lang="en-US" err="1"/>
              <a:t>objekty</a:t>
            </a:r>
          </a:p>
          <a:p>
            <a:r>
              <a:rPr lang="en-US" err="1"/>
              <a:t>Volnější</a:t>
            </a:r>
            <a:r>
              <a:rPr lang="en-US"/>
              <a:t> coupling</a:t>
            </a:r>
          </a:p>
          <a:p>
            <a:pPr lvl="1" indent="-342900">
              <a:buFont typeface="Calibri" panose="020B0604020202020204" pitchFamily="34" charset="0"/>
              <a:buChar char="-"/>
            </a:pPr>
            <a:r>
              <a:rPr lang="en-US" err="1"/>
              <a:t>Snižuje</a:t>
            </a:r>
            <a:r>
              <a:rPr lang="en-US"/>
              <a:t> </a:t>
            </a:r>
            <a:r>
              <a:rPr lang="en-US" err="1"/>
              <a:t>provázanost</a:t>
            </a:r>
            <a:r>
              <a:rPr lang="en-US"/>
              <a:t> </a:t>
            </a:r>
            <a:r>
              <a:rPr lang="en-US" err="1"/>
              <a:t>tříd</a:t>
            </a:r>
            <a:endParaRPr lang="en-US"/>
          </a:p>
          <a:p>
            <a:r>
              <a:rPr lang="en-US" err="1"/>
              <a:t>Jednodušší</a:t>
            </a:r>
            <a:r>
              <a:rPr lang="en-US"/>
              <a:t> </a:t>
            </a:r>
            <a:r>
              <a:rPr lang="en-US" err="1"/>
              <a:t>znovupoužitelnost</a:t>
            </a:r>
            <a:r>
              <a:rPr lang="en-US"/>
              <a:t> </a:t>
            </a:r>
            <a:r>
              <a:rPr lang="en-US" err="1"/>
              <a:t>tříd</a:t>
            </a:r>
            <a:endParaRPr lang="en-US"/>
          </a:p>
          <a:p>
            <a:r>
              <a:rPr lang="en-US" err="1"/>
              <a:t>Zjednodušení</a:t>
            </a:r>
            <a:r>
              <a:rPr lang="en-US"/>
              <a:t> </a:t>
            </a:r>
            <a:r>
              <a:rPr lang="en-US" err="1"/>
              <a:t>komunikace</a:t>
            </a:r>
            <a:endParaRPr lang="en-US"/>
          </a:p>
          <a:p>
            <a:pPr lvl="1" indent="-342900">
              <a:buFont typeface="Calibri" panose="020B0604020202020204" pitchFamily="34" charset="0"/>
              <a:buChar char="-"/>
            </a:pPr>
            <a:r>
              <a:rPr lang="en-US" err="1">
                <a:ea typeface="+mn-lt"/>
                <a:cs typeface="+mn-lt"/>
              </a:rPr>
              <a:t>m:n</a:t>
            </a:r>
            <a:r>
              <a:rPr lang="en-US">
                <a:ea typeface="+mn-lt"/>
                <a:cs typeface="+mn-lt"/>
              </a:rPr>
              <a:t> -&gt; 1:n</a:t>
            </a:r>
          </a:p>
          <a:p>
            <a:endParaRPr lang="en-US">
              <a:ea typeface="+mn-lt"/>
              <a:cs typeface="+mn-lt"/>
            </a:endParaRPr>
          </a:p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50EE96-BF3D-BAF4-75B4-03385A600C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4712" y="487734"/>
            <a:ext cx="5183188" cy="823912"/>
          </a:xfrm>
        </p:spPr>
        <p:txBody>
          <a:bodyPr>
            <a:normAutofit/>
          </a:bodyPr>
          <a:lstStyle/>
          <a:p>
            <a:r>
              <a:rPr lang="en-US" sz="2800" err="1"/>
              <a:t>Zápory</a:t>
            </a:r>
            <a:endParaRPr lang="en-US" sz="280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CBFF3C-E392-D016-9483-F48A81C8E9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9228" y="1551751"/>
            <a:ext cx="5614508" cy="46564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Negativní </a:t>
            </a:r>
            <a:r>
              <a:rPr lang="en-US" err="1"/>
              <a:t>vliv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performance</a:t>
            </a:r>
          </a:p>
          <a:p>
            <a:r>
              <a:rPr lang="en-US" err="1"/>
              <a:t>Nebezpečí</a:t>
            </a:r>
            <a:r>
              <a:rPr lang="en-US"/>
              <a:t> </a:t>
            </a:r>
            <a:r>
              <a:rPr lang="en-US" err="1"/>
              <a:t>vzniku</a:t>
            </a:r>
            <a:r>
              <a:rPr lang="en-US"/>
              <a:t> </a:t>
            </a:r>
            <a:r>
              <a:rPr lang="en-US" err="1"/>
              <a:t>příliš</a:t>
            </a:r>
            <a:r>
              <a:rPr lang="en-US"/>
              <a:t> </a:t>
            </a:r>
            <a:r>
              <a:rPr lang="en-US" err="1"/>
              <a:t>komplexního</a:t>
            </a:r>
            <a:r>
              <a:rPr lang="en-US"/>
              <a:t> </a:t>
            </a:r>
            <a:r>
              <a:rPr lang="en-US" err="1"/>
              <a:t>Mediatoru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38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98E9C-644F-FD85-D67A-C1B5F8324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Použití</a:t>
            </a:r>
            <a:r>
              <a:rPr lang="en-US"/>
              <a:t> v </a:t>
            </a:r>
            <a:r>
              <a:rPr lang="en-US" err="1"/>
              <a:t>praxi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E2A6-0CCA-A73B-B7C8-F231D14D9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GUI </a:t>
            </a:r>
            <a:r>
              <a:rPr lang="en-US" err="1"/>
              <a:t>interakce</a:t>
            </a:r>
            <a:endParaRPr lang="en-US"/>
          </a:p>
          <a:p>
            <a:r>
              <a:rPr lang="en-US">
                <a:ea typeface="+mn-lt"/>
                <a:cs typeface="+mn-lt"/>
              </a:rPr>
              <a:t>Chatrooms</a:t>
            </a:r>
          </a:p>
          <a:p>
            <a:r>
              <a:rPr lang="en-US" err="1"/>
              <a:t>Loggování</a:t>
            </a:r>
            <a:endParaRPr lang="en-US"/>
          </a:p>
          <a:p>
            <a:r>
              <a:rPr lang="en-US">
                <a:ea typeface="+mn-lt"/>
                <a:cs typeface="+mn-lt"/>
              </a:rPr>
              <a:t>Spring Framework MVC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6981EC3-63DF-E94E-ADBB-8611C0BFD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513" y="1151355"/>
            <a:ext cx="3873500" cy="455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14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33022-59C8-5A1E-EE0A-F729F4FC0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3710"/>
            <a:ext cx="10515600" cy="1325563"/>
          </a:xfrm>
        </p:spPr>
        <p:txBody>
          <a:bodyPr/>
          <a:lstStyle/>
          <a:p>
            <a:r>
              <a:rPr lang="en-US" err="1"/>
              <a:t>Souvislosti</a:t>
            </a:r>
            <a:r>
              <a:rPr lang="en-US"/>
              <a:t> s </a:t>
            </a:r>
            <a:r>
              <a:rPr lang="en-US" err="1"/>
              <a:t>dalšími</a:t>
            </a:r>
            <a:r>
              <a:rPr lang="en-US"/>
              <a:t> </a:t>
            </a:r>
            <a:r>
              <a:rPr lang="en-US" err="1"/>
              <a:t>navrhovými</a:t>
            </a:r>
            <a:r>
              <a:rPr lang="en-US"/>
              <a:t> </a:t>
            </a:r>
            <a:r>
              <a:rPr lang="en-US" err="1"/>
              <a:t>vzory</a:t>
            </a:r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03A7471-0C6E-5541-4FD1-D4B244A56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9327"/>
            <a:ext cx="10025367" cy="41731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Facade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Definuje</a:t>
            </a:r>
            <a:r>
              <a:rPr lang="en-US"/>
              <a:t> </a:t>
            </a:r>
            <a:r>
              <a:rPr lang="en-US" err="1"/>
              <a:t>zjednodušený</a:t>
            </a:r>
            <a:r>
              <a:rPr lang="en-US"/>
              <a:t> interface pro </a:t>
            </a:r>
            <a:r>
              <a:rPr lang="en-US" err="1"/>
              <a:t>komunikaci</a:t>
            </a:r>
            <a:endParaRPr lang="en-US"/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Pouze</a:t>
            </a:r>
            <a:r>
              <a:rPr lang="en-US"/>
              <a:t> </a:t>
            </a:r>
            <a:r>
              <a:rPr lang="en-US" err="1"/>
              <a:t>jedním</a:t>
            </a:r>
            <a:r>
              <a:rPr lang="en-US"/>
              <a:t> </a:t>
            </a:r>
            <a:r>
              <a:rPr lang="en-US" err="1"/>
              <a:t>směrem</a:t>
            </a:r>
            <a:endParaRPr lang="en-US" err="1">
              <a:ea typeface="+mn-lt"/>
              <a:cs typeface="+mn-lt"/>
            </a:endParaRPr>
          </a:p>
          <a:p>
            <a:pPr marL="457200" lvl="1" indent="0">
              <a:buNone/>
            </a:pPr>
            <a:endParaRPr lang="en-US"/>
          </a:p>
          <a:p>
            <a:r>
              <a:rPr lang="en-US"/>
              <a:t>Observer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>
                <a:ea typeface="+mn-lt"/>
                <a:cs typeface="+mn-lt"/>
              </a:rPr>
              <a:t>Běžně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používán</a:t>
            </a:r>
            <a:r>
              <a:rPr lang="en-US">
                <a:ea typeface="+mn-lt"/>
                <a:cs typeface="+mn-lt"/>
              </a:rPr>
              <a:t> pro </a:t>
            </a:r>
            <a:r>
              <a:rPr lang="en-US" err="1">
                <a:ea typeface="+mn-lt"/>
                <a:cs typeface="+mn-lt"/>
              </a:rPr>
              <a:t>komunikaci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mezi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mediátorem</a:t>
            </a:r>
            <a:r>
              <a:rPr lang="en-US">
                <a:ea typeface="+mn-lt"/>
                <a:cs typeface="+mn-lt"/>
              </a:rPr>
              <a:t> a </a:t>
            </a:r>
            <a:r>
              <a:rPr lang="en-US" err="1">
                <a:ea typeface="+mn-lt"/>
                <a:cs typeface="+mn-lt"/>
              </a:rPr>
              <a:t>kolegy</a:t>
            </a:r>
            <a:r>
              <a:rPr lang="en-US">
                <a:ea typeface="+mn-lt"/>
                <a:cs typeface="+mn-lt"/>
              </a:rPr>
              <a:t> </a:t>
            </a:r>
            <a:endParaRPr lang="en-US"/>
          </a:p>
          <a:p>
            <a:pPr>
              <a:buFont typeface="Calibri,Sans-Serif" panose="020B0604020202020204" pitchFamily="34" charset="0"/>
              <a:buChar char="-"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75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D2E43-5FC4-A9E3-9516-6A159525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Zdroje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E1451B-F54C-827B-1269-12F37EFB52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sz="2200">
                <a:latin typeface="Calibri"/>
                <a:ea typeface="Calibri"/>
                <a:cs typeface="Calibri"/>
                <a:hlinkClick r:id="rId2"/>
              </a:rPr>
              <a:t>https://refactoring.guru/design-patterns/mediator</a:t>
            </a:r>
            <a:endParaRPr lang="cs-CZ" sz="2200">
              <a:latin typeface="Calibri"/>
              <a:ea typeface="Calibri"/>
              <a:cs typeface="Calibri"/>
            </a:endParaRPr>
          </a:p>
          <a:p>
            <a:r>
              <a:rPr lang="en-US" sz="2000" err="1">
                <a:ea typeface="+mn-lt"/>
                <a:cs typeface="+mn-lt"/>
              </a:rPr>
              <a:t>GoF</a:t>
            </a:r>
            <a:r>
              <a:rPr lang="en-US" sz="2000">
                <a:ea typeface="+mn-lt"/>
                <a:cs typeface="+mn-lt"/>
              </a:rPr>
              <a:t> Design Patterns, Benneth Christiansson (Ed.) Mattias Forss, 2008</a:t>
            </a:r>
          </a:p>
          <a:p>
            <a:r>
              <a:rPr lang="en-US" sz="2000">
                <a:ea typeface="+mn-lt"/>
                <a:cs typeface="+mn-lt"/>
                <a:hlinkClick r:id="rId3"/>
              </a:rPr>
              <a:t>https://www.digitalocean.com/community/tutorials/mediator-design-pattern-java</a:t>
            </a:r>
            <a:endParaRPr lang="en-US" sz="2000">
              <a:ea typeface="+mn-lt"/>
              <a:cs typeface="+mn-lt"/>
            </a:endParaRPr>
          </a:p>
          <a:p>
            <a:r>
              <a:rPr lang="en-US" sz="2000">
                <a:ea typeface="+mn-lt"/>
                <a:cs typeface="+mn-lt"/>
                <a:hlinkClick r:id="rId4"/>
              </a:rPr>
              <a:t>https://stackoverflow.com/questions/41266495/what-is-an-example-in-the-real-world-that-uses-the-mediator-pattern</a:t>
            </a:r>
            <a:endParaRPr lang="en-US" sz="2000">
              <a:ea typeface="+mn-lt"/>
              <a:cs typeface="+mn-lt"/>
            </a:endParaRPr>
          </a:p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712220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32397D-FD70-7762-ECE9-A863F6583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AABEE91-D316-311A-7CAC-D963B189A0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err="1"/>
              <a:t>Mediator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D04364-8CA1-BF50-5E88-CD7E0A28121B}"/>
              </a:ext>
            </a:extLst>
          </p:cNvPr>
          <p:cNvSpPr txBox="1"/>
          <p:nvPr/>
        </p:nvSpPr>
        <p:spPr>
          <a:xfrm>
            <a:off x="-2652" y="6224424"/>
            <a:ext cx="12194654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Aptos Display"/>
              </a:rPr>
              <a:t>David Petera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3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B28EA-D99A-8810-F03F-A173B7F8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Motivace</a:t>
            </a:r>
          </a:p>
        </p:txBody>
      </p:sp>
      <p:pic>
        <p:nvPicPr>
          <p:cNvPr id="8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3C2E8CED-6886-7AB5-AE47-7B7B89461B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2743379" y="2716004"/>
            <a:ext cx="1457199" cy="1490731"/>
          </a:xfrm>
          <a:prstGeom prst="rect">
            <a:avLst/>
          </a:prstGeom>
        </p:spPr>
      </p:pic>
      <p:pic>
        <p:nvPicPr>
          <p:cNvPr id="10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93607FC1-DD04-645E-B415-E9D29973F3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16" t="44946" r="31053" b="-488"/>
          <a:stretch/>
        </p:blipFill>
        <p:spPr>
          <a:xfrm>
            <a:off x="1644949" y="4213192"/>
            <a:ext cx="2877560" cy="1640019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E107156-5006-5E6A-8CAD-808FC79E98D8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842816" y="1693202"/>
            <a:ext cx="9489357" cy="9743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Komunikace</a:t>
            </a:r>
            <a:r>
              <a:rPr lang="en-US"/>
              <a:t> </a:t>
            </a:r>
            <a:r>
              <a:rPr lang="en-US" err="1"/>
              <a:t>mezi</a:t>
            </a:r>
            <a:r>
              <a:rPr lang="en-US"/>
              <a:t> letadly </a:t>
            </a:r>
            <a:br>
              <a:rPr lang="en-US"/>
            </a:br>
            <a:r>
              <a:rPr lang="en-US" err="1"/>
              <a:t>při</a:t>
            </a:r>
            <a:r>
              <a:rPr lang="en-US"/>
              <a:t> </a:t>
            </a:r>
            <a:r>
              <a:rPr lang="en-US" err="1"/>
              <a:t>snaze</a:t>
            </a:r>
            <a:r>
              <a:rPr lang="en-US"/>
              <a:t> </a:t>
            </a:r>
            <a:r>
              <a:rPr lang="en-US" err="1"/>
              <a:t>přistát</a:t>
            </a:r>
            <a:r>
              <a:rPr lang="en-US"/>
              <a:t> </a:t>
            </a:r>
            <a:r>
              <a:rPr lang="en-US" err="1"/>
              <a:t>na</a:t>
            </a:r>
            <a:r>
              <a:rPr lang="en-US"/>
              <a:t> </a:t>
            </a:r>
            <a:r>
              <a:rPr lang="en-US" err="1"/>
              <a:t>letišti</a:t>
            </a:r>
            <a:endParaRPr lang="en-US"/>
          </a:p>
        </p:txBody>
      </p:sp>
      <p:pic>
        <p:nvPicPr>
          <p:cNvPr id="13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2CBE1BDA-AFC0-E822-A541-12FD8AD5EA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8341468" y="1389315"/>
            <a:ext cx="1457199" cy="1490731"/>
          </a:xfrm>
          <a:prstGeom prst="rect">
            <a:avLst/>
          </a:prstGeom>
        </p:spPr>
      </p:pic>
      <p:pic>
        <p:nvPicPr>
          <p:cNvPr id="14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8D875B88-C70C-A3F7-B4B6-A829DD76A0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9793582" y="2654523"/>
            <a:ext cx="1457199" cy="1490731"/>
          </a:xfrm>
          <a:prstGeom prst="rect">
            <a:avLst/>
          </a:prstGeom>
        </p:spPr>
      </p:pic>
      <p:pic>
        <p:nvPicPr>
          <p:cNvPr id="15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C07BB360-2ABB-7711-2742-EA7DA4C8C3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9074713" y="4135389"/>
            <a:ext cx="1457199" cy="1490731"/>
          </a:xfrm>
          <a:prstGeom prst="rect">
            <a:avLst/>
          </a:prstGeom>
        </p:spPr>
      </p:pic>
      <p:pic>
        <p:nvPicPr>
          <p:cNvPr id="16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AF37FBD2-2CD2-EFD7-3011-8E1261A2D5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6084223" y="2352598"/>
            <a:ext cx="1457199" cy="1490731"/>
          </a:xfrm>
          <a:prstGeom prst="rect">
            <a:avLst/>
          </a:prstGeom>
        </p:spPr>
      </p:pic>
      <p:pic>
        <p:nvPicPr>
          <p:cNvPr id="17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1DD6AF40-A5F9-CF1C-D8C8-ED04BDE74D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84" r="-337" b="49514"/>
          <a:stretch/>
        </p:blipFill>
        <p:spPr>
          <a:xfrm>
            <a:off x="7076260" y="3905352"/>
            <a:ext cx="1457199" cy="1490731"/>
          </a:xfrm>
          <a:prstGeom prst="rect">
            <a:avLst/>
          </a:prstGeom>
        </p:spPr>
      </p:pic>
      <p:pic>
        <p:nvPicPr>
          <p:cNvPr id="18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1E3D43B6-D3B5-2C66-2DE1-0C7A204331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19920000">
            <a:off x="7380139" y="2362210"/>
            <a:ext cx="719370" cy="1048157"/>
          </a:xfrm>
          <a:prstGeom prst="rect">
            <a:avLst/>
          </a:prstGeom>
        </p:spPr>
      </p:pic>
      <p:pic>
        <p:nvPicPr>
          <p:cNvPr id="20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3BAB2BE1-7CB9-AD07-E3F2-31C5785537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780000">
            <a:off x="8415309" y="4518813"/>
            <a:ext cx="719370" cy="1048157"/>
          </a:xfrm>
          <a:prstGeom prst="rect">
            <a:avLst/>
          </a:prstGeom>
        </p:spPr>
      </p:pic>
      <p:pic>
        <p:nvPicPr>
          <p:cNvPr id="21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305F9BBC-A1CE-3A39-B6F5-4CDD190181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14580000">
            <a:off x="6718779" y="3771189"/>
            <a:ext cx="719370" cy="1048157"/>
          </a:xfrm>
          <a:prstGeom prst="rect">
            <a:avLst/>
          </a:prstGeom>
        </p:spPr>
      </p:pic>
      <p:pic>
        <p:nvPicPr>
          <p:cNvPr id="22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C90BC998-E29E-028F-03A1-9776153643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2580000">
            <a:off x="9507987" y="2362210"/>
            <a:ext cx="719370" cy="1048157"/>
          </a:xfrm>
          <a:prstGeom prst="rect">
            <a:avLst/>
          </a:prstGeom>
        </p:spPr>
      </p:pic>
      <p:pic>
        <p:nvPicPr>
          <p:cNvPr id="23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1603EE10-B1FC-F935-71DE-396B77AD1B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18180000">
            <a:off x="10011195" y="3799945"/>
            <a:ext cx="719370" cy="1048157"/>
          </a:xfrm>
          <a:prstGeom prst="rect">
            <a:avLst/>
          </a:prstGeom>
        </p:spPr>
      </p:pic>
      <p:pic>
        <p:nvPicPr>
          <p:cNvPr id="24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A6FC5169-F7CC-CA65-61B1-6B98164BCE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17820000">
            <a:off x="8012742" y="3210473"/>
            <a:ext cx="719370" cy="1048157"/>
          </a:xfrm>
          <a:prstGeom prst="rect">
            <a:avLst/>
          </a:prstGeom>
        </p:spPr>
      </p:pic>
      <p:pic>
        <p:nvPicPr>
          <p:cNvPr id="25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2CEDFBC5-E64C-194B-BDF6-A4D70C036C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420000">
            <a:off x="8717234" y="2994813"/>
            <a:ext cx="719370" cy="1048157"/>
          </a:xfrm>
          <a:prstGeom prst="rect">
            <a:avLst/>
          </a:prstGeom>
        </p:spPr>
      </p:pic>
      <p:pic>
        <p:nvPicPr>
          <p:cNvPr id="26" name="Content Placeholder 3" descr="Obsah obrázku text, hodinky&#10;&#10;Popis byl vytvořen automaticky">
            <a:extLst>
              <a:ext uri="{FF2B5EF4-FFF2-40B4-BE49-F238E27FC236}">
                <a16:creationId xmlns:a16="http://schemas.microsoft.com/office/drawing/2014/main" id="{C21C29EB-19CA-99CB-52FC-1A5175694D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263" t="15060" r="26579" b="49443"/>
          <a:stretch/>
        </p:blipFill>
        <p:spPr>
          <a:xfrm rot="2460000">
            <a:off x="8415308" y="3799945"/>
            <a:ext cx="719370" cy="104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A94B2-ADB6-DA47-CE78-E28DCCDB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Řešení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6167F-E359-DE36-9200-85E539C73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7108"/>
            <a:ext cx="11054223" cy="447985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Komunikace</a:t>
            </a:r>
            <a:r>
              <a:rPr lang="en-US"/>
              <a:t> </a:t>
            </a:r>
            <a:r>
              <a:rPr lang="en-US" err="1"/>
              <a:t>přes</a:t>
            </a:r>
            <a:r>
              <a:rPr lang="en-US"/>
              <a:t> </a:t>
            </a:r>
            <a:r>
              <a:rPr lang="en-US" b="1" err="1"/>
              <a:t>řídící</a:t>
            </a:r>
            <a:r>
              <a:rPr lang="en-US" b="1"/>
              <a:t> </a:t>
            </a:r>
            <a:r>
              <a:rPr lang="en-US" b="1" err="1"/>
              <a:t>věž</a:t>
            </a:r>
            <a:endParaRPr lang="en-US" b="1"/>
          </a:p>
          <a:p>
            <a:r>
              <a:rPr lang="en-US" err="1"/>
              <a:t>Letadla</a:t>
            </a:r>
            <a:r>
              <a:rPr lang="en-US"/>
              <a:t> </a:t>
            </a:r>
            <a:r>
              <a:rPr lang="en-US" err="1"/>
              <a:t>neřeší</a:t>
            </a:r>
            <a:r>
              <a:rPr lang="en-US"/>
              <a:t> </a:t>
            </a:r>
            <a:r>
              <a:rPr lang="en-US" err="1"/>
              <a:t>plánování</a:t>
            </a:r>
            <a:r>
              <a:rPr lang="en-US"/>
              <a:t> </a:t>
            </a:r>
            <a:r>
              <a:rPr lang="en-US" err="1"/>
              <a:t>přistávání</a:t>
            </a:r>
            <a:r>
              <a:rPr lang="en-US"/>
              <a:t> a </a:t>
            </a:r>
            <a:r>
              <a:rPr lang="en-US" err="1"/>
              <a:t>nemusí</a:t>
            </a:r>
            <a:r>
              <a:rPr lang="en-US"/>
              <a:t> o </a:t>
            </a:r>
            <a:r>
              <a:rPr lang="en-US" err="1"/>
              <a:t>sobě</a:t>
            </a:r>
            <a:r>
              <a:rPr lang="en-US"/>
              <a:t> ani </a:t>
            </a:r>
            <a:r>
              <a:rPr lang="en-US" err="1"/>
              <a:t>vědět</a:t>
            </a:r>
            <a:endParaRPr lang="en-US"/>
          </a:p>
        </p:txBody>
      </p:sp>
      <p:pic>
        <p:nvPicPr>
          <p:cNvPr id="5" name="Picture 4" descr="Obsah obrázku text, hodinky&#10;&#10;Popis byl vytvořen automaticky">
            <a:extLst>
              <a:ext uri="{FF2B5EF4-FFF2-40B4-BE49-F238E27FC236}">
                <a16:creationId xmlns:a16="http://schemas.microsoft.com/office/drawing/2014/main" id="{2EF3BE37-8E91-BB5E-F61F-BD912BD9D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692" y="2925874"/>
            <a:ext cx="6192643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0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A69B3-A863-E5B8-DE2B-DF819631E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C1580-5FBA-E321-8EB7-B71B2F1E6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4985"/>
            <a:ext cx="11047562" cy="44519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Behaviorální</a:t>
            </a:r>
            <a:r>
              <a:rPr lang="en-US"/>
              <a:t> </a:t>
            </a:r>
            <a:r>
              <a:rPr lang="en-US" err="1"/>
              <a:t>návrhový</a:t>
            </a:r>
            <a:r>
              <a:rPr lang="en-US"/>
              <a:t> </a:t>
            </a:r>
            <a:r>
              <a:rPr lang="en-US" err="1"/>
              <a:t>vzor</a:t>
            </a:r>
            <a:endParaRPr lang="en-US"/>
          </a:p>
          <a:p>
            <a:r>
              <a:rPr lang="en-US" err="1"/>
              <a:t>Interakce</a:t>
            </a:r>
            <a:r>
              <a:rPr lang="en-US"/>
              <a:t> </a:t>
            </a:r>
            <a:r>
              <a:rPr lang="en-US" err="1"/>
              <a:t>mezi</a:t>
            </a:r>
            <a:r>
              <a:rPr lang="en-US"/>
              <a:t> </a:t>
            </a:r>
            <a:r>
              <a:rPr lang="en-US" err="1"/>
              <a:t>objekty</a:t>
            </a:r>
            <a:r>
              <a:rPr lang="en-US"/>
              <a:t> je </a:t>
            </a:r>
            <a:r>
              <a:rPr lang="en-US" err="1"/>
              <a:t>zapouzdřena</a:t>
            </a:r>
            <a:r>
              <a:rPr lang="en-US"/>
              <a:t> </a:t>
            </a:r>
            <a:r>
              <a:rPr lang="en-US" err="1"/>
              <a:t>pomocí</a:t>
            </a:r>
            <a:r>
              <a:rPr lang="en-US"/>
              <a:t> </a:t>
            </a:r>
            <a:r>
              <a:rPr lang="en-US" err="1"/>
              <a:t>objektu</a:t>
            </a:r>
            <a:r>
              <a:rPr lang="en-US"/>
              <a:t> Mediator</a:t>
            </a:r>
          </a:p>
          <a:p>
            <a:r>
              <a:rPr lang="en-US" err="1"/>
              <a:t>Objekty</a:t>
            </a:r>
            <a:r>
              <a:rPr lang="en-US"/>
              <a:t> </a:t>
            </a:r>
            <a:r>
              <a:rPr lang="en-US" err="1"/>
              <a:t>nekomunikují</a:t>
            </a:r>
            <a:r>
              <a:rPr lang="en-US"/>
              <a:t> </a:t>
            </a:r>
            <a:r>
              <a:rPr lang="en-US" err="1"/>
              <a:t>přímo</a:t>
            </a:r>
            <a:r>
              <a:rPr lang="en-US"/>
              <a:t>, ale </a:t>
            </a:r>
            <a:r>
              <a:rPr lang="en-US" err="1"/>
              <a:t>skrze</a:t>
            </a:r>
            <a:r>
              <a:rPr lang="en-US"/>
              <a:t> Mediator</a:t>
            </a:r>
          </a:p>
          <a:p>
            <a:r>
              <a:rPr lang="en-US" err="1"/>
              <a:t>Objekty</a:t>
            </a:r>
            <a:r>
              <a:rPr lang="en-US"/>
              <a:t> o </a:t>
            </a:r>
            <a:r>
              <a:rPr lang="en-US" err="1"/>
              <a:t>sobě</a:t>
            </a:r>
            <a:r>
              <a:rPr lang="en-US"/>
              <a:t> </a:t>
            </a:r>
            <a:r>
              <a:rPr lang="en-US" err="1"/>
              <a:t>navzájem</a:t>
            </a:r>
            <a:r>
              <a:rPr lang="en-US"/>
              <a:t> </a:t>
            </a:r>
            <a:r>
              <a:rPr lang="en-US" err="1"/>
              <a:t>neví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43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and white image of a black background&#10;&#10;AI-generated content may be incorrect.">
            <a:extLst>
              <a:ext uri="{FF2B5EF4-FFF2-40B4-BE49-F238E27FC236}">
                <a16:creationId xmlns:a16="http://schemas.microsoft.com/office/drawing/2014/main" id="{D07B3219-33E4-0B21-25D0-6800372E8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526" y="1864937"/>
            <a:ext cx="9879264" cy="3689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D6D7E13-E0D8-842A-5707-6D2C52E65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Struktura</a:t>
            </a:r>
          </a:p>
        </p:txBody>
      </p:sp>
    </p:spTree>
    <p:extLst>
      <p:ext uri="{BB962C8B-B14F-4D97-AF65-F5344CB8AC3E}">
        <p14:creationId xmlns:p14="http://schemas.microsoft.com/office/powerpoint/2010/main" val="139912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87EBE1-57F3-D82E-C733-7F054E25B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9FAC-114C-7774-2D8B-1884E67A7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Struktura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4D985-1129-2A84-3242-424F9C4FD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5693"/>
            <a:ext cx="10025367" cy="41731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Colleague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Komunikující</a:t>
            </a:r>
            <a:r>
              <a:rPr lang="en-US"/>
              <a:t> entity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Neví</a:t>
            </a:r>
            <a:r>
              <a:rPr lang="en-US"/>
              <a:t> o </a:t>
            </a:r>
            <a:r>
              <a:rPr lang="en-US" err="1"/>
              <a:t>sobě</a:t>
            </a:r>
            <a:r>
              <a:rPr lang="en-US"/>
              <a:t> </a:t>
            </a:r>
            <a:r>
              <a:rPr lang="en-US" err="1"/>
              <a:t>navzájem</a:t>
            </a:r>
            <a:r>
              <a:rPr lang="en-US"/>
              <a:t>, </a:t>
            </a:r>
            <a:r>
              <a:rPr lang="en-US" err="1"/>
              <a:t>pouze</a:t>
            </a:r>
            <a:r>
              <a:rPr lang="en-US"/>
              <a:t> o </a:t>
            </a:r>
            <a:r>
              <a:rPr lang="en-US" err="1"/>
              <a:t>Mediatoru</a:t>
            </a:r>
            <a:endParaRPr lang="en-US"/>
          </a:p>
          <a:p>
            <a:r>
              <a:rPr lang="en-US"/>
              <a:t>Abstract Mediator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Umožňuje</a:t>
            </a:r>
            <a:r>
              <a:rPr lang="en-US"/>
              <a:t> </a:t>
            </a:r>
            <a:r>
              <a:rPr lang="en-US" err="1"/>
              <a:t>změnu</a:t>
            </a:r>
            <a:r>
              <a:rPr lang="en-US"/>
              <a:t> </a:t>
            </a:r>
            <a:r>
              <a:rPr lang="en-US" err="1"/>
              <a:t>chování</a:t>
            </a:r>
          </a:p>
          <a:p>
            <a:r>
              <a:rPr lang="en-US"/>
              <a:t>Concrete Mediator</a:t>
            </a:r>
          </a:p>
          <a:p>
            <a:pPr lvl="1">
              <a:buFont typeface="Calibri,Sans-Serif" panose="020B0604020202020204" pitchFamily="34" charset="0"/>
              <a:buChar char="-"/>
            </a:pPr>
            <a:r>
              <a:rPr lang="en-US" err="1"/>
              <a:t>Implementuje</a:t>
            </a:r>
            <a:r>
              <a:rPr lang="en-US"/>
              <a:t> </a:t>
            </a:r>
            <a:r>
              <a:rPr lang="en-US" err="1"/>
              <a:t>chování</a:t>
            </a:r>
            <a:endParaRPr lang="en-US"/>
          </a:p>
          <a:p>
            <a:pPr>
              <a:buFont typeface="Calibri,Sans-Serif" panose="020B0604020202020204" pitchFamily="34" charset="0"/>
              <a:buChar char="-"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93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152E1-A14C-8DFB-CC9A-C55D8AE6A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ea typeface="+mj-lt"/>
                <a:cs typeface="+mj-lt"/>
              </a:rPr>
              <a:t>Příklad</a:t>
            </a:r>
            <a:r>
              <a:rPr lang="en-US">
                <a:ea typeface="+mj-lt"/>
                <a:cs typeface="+mj-lt"/>
              </a:rPr>
              <a:t> </a:t>
            </a:r>
            <a:r>
              <a:rPr lang="en-US" err="1">
                <a:ea typeface="+mj-lt"/>
                <a:cs typeface="+mj-lt"/>
              </a:rPr>
              <a:t>implementace</a:t>
            </a:r>
            <a:r>
              <a:rPr lang="en-US">
                <a:ea typeface="+mj-lt"/>
                <a:cs typeface="+mj-lt"/>
              </a:rPr>
              <a:t> - Chatroom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9A60E-949B-1946-6B58-A6956D8C2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823" y="1724984"/>
            <a:ext cx="11320732" cy="51277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abstract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class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{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private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 err="1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ChatRoom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chat;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name;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abstract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ea typeface="+mn-lt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 err="1">
                <a:solidFill>
                  <a:srgbClr val="268BD2"/>
                </a:solidFill>
                <a:latin typeface="Courier New"/>
                <a:ea typeface="+mn-lt"/>
                <a:cs typeface="Courier New"/>
              </a:rPr>
              <a:t>receiveMessage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message);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}</a:t>
            </a:r>
            <a:endParaRPr lang="en-US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 </a:t>
            </a:r>
          </a:p>
          <a:p>
            <a:pPr marL="0" indent="0">
              <a:buNone/>
            </a:pP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ea typeface="+mn-lt"/>
                <a:cs typeface="Courier New"/>
              </a:rPr>
              <a:t>interface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 err="1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ChatRoom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{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  </a:t>
            </a:r>
            <a:r>
              <a:rPr lang="en-US" sz="1600">
                <a:solidFill>
                  <a:srgbClr val="859900"/>
                </a:solidFill>
                <a:latin typeface="Courier New"/>
                <a:ea typeface="+mn-lt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</a:t>
            </a:r>
            <a:r>
              <a:rPr lang="en-US" sz="1600" err="1">
                <a:solidFill>
                  <a:srgbClr val="268BD2"/>
                </a:solidFill>
                <a:latin typeface="Courier New"/>
                <a:ea typeface="+mn-lt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 message, </a:t>
            </a: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    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from, </a:t>
            </a:r>
            <a:r>
              <a:rPr lang="en-US" sz="1600">
                <a:solidFill>
                  <a:srgbClr val="CB4B16"/>
                </a:solidFill>
                <a:latin typeface="Courier New"/>
                <a:ea typeface="+mn-lt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 to);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ea typeface="+mn-lt"/>
                <a:cs typeface="Courier New"/>
              </a:rPr>
              <a:t>}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47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BF521-8FAA-E818-E3EA-3F19E2D54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688" y="1713937"/>
            <a:ext cx="10515600" cy="558779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586E75"/>
                </a:solidFill>
                <a:latin typeface="Courier New"/>
                <a:cs typeface="Courier New"/>
              </a:rPr>
              <a:t>class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CB4B16"/>
                </a:solidFill>
                <a:latin typeface="Courier New"/>
                <a:cs typeface="Courier New"/>
              </a:rPr>
              <a:t>SimplePerson</a:t>
            </a:r>
            <a:r>
              <a:rPr lang="en-US" sz="1600" dirty="0">
                <a:solidFill>
                  <a:srgbClr val="CB4B16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extends Person {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dirty="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SimplePerson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dirty="0" err="1">
                <a:solidFill>
                  <a:srgbClr val="CB4B16"/>
                </a:solidFill>
                <a:latin typeface="Courier New"/>
                <a:cs typeface="Courier New"/>
              </a:rPr>
              <a:t>ChatRoom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657B83"/>
                </a:solidFill>
                <a:latin typeface="Courier New"/>
                <a:cs typeface="Courier New"/>
              </a:rPr>
              <a:t>chatRoom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, </a:t>
            </a:r>
            <a:r>
              <a:rPr lang="en-US" sz="1600" dirty="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name) {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    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this</a:t>
            </a:r>
            <a:r>
              <a:rPr lang="en-US" sz="1600" dirty="0" err="1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chatRoom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chatRoom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; 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this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name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859900"/>
                </a:solidFill>
                <a:latin typeface="Courier New"/>
                <a:cs typeface="Courier New"/>
              </a:rPr>
              <a:t>=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name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;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 dirty="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message, </a:t>
            </a:r>
            <a:r>
              <a:rPr lang="en-US" sz="1600" dirty="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to) {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    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chatRoom</a:t>
            </a:r>
            <a:r>
              <a:rPr lang="en-US" sz="1600" dirty="0" err="1">
                <a:solidFill>
                  <a:srgbClr val="657B83"/>
                </a:solidFill>
                <a:latin typeface="Courier New"/>
                <a:cs typeface="Courier New"/>
              </a:rPr>
              <a:t>.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, 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this, to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  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@Override </a:t>
            </a:r>
            <a:r>
              <a:rPr lang="en-US" sz="1600" dirty="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receiveMessage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 message) {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    </a:t>
            </a:r>
            <a:r>
              <a:rPr lang="en-US" sz="1600" dirty="0" err="1">
                <a:solidFill>
                  <a:srgbClr val="268BD2"/>
                </a:solidFill>
                <a:latin typeface="Courier New"/>
                <a:cs typeface="Courier New"/>
              </a:rPr>
              <a:t>println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name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+ </a:t>
            </a:r>
            <a:r>
              <a:rPr lang="en-US" sz="1600" dirty="0">
                <a:solidFill>
                  <a:srgbClr val="2AA198"/>
                </a:solidFill>
                <a:latin typeface="Courier New"/>
                <a:cs typeface="Courier New"/>
              </a:rPr>
              <a:t>" received message: " </a:t>
            </a:r>
            <a:r>
              <a:rPr lang="en-US" sz="1600" dirty="0">
                <a:solidFill>
                  <a:srgbClr val="859900"/>
                </a:solidFill>
                <a:latin typeface="Courier New"/>
                <a:cs typeface="Courier New"/>
              </a:rPr>
              <a:t>+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</a:t>
            </a:r>
            <a:r>
              <a:rPr lang="en-US" sz="1600" dirty="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  <a:endParaRPr lang="en-US" sz="16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657B83"/>
                </a:solidFill>
                <a:latin typeface="Courier New"/>
                <a:cs typeface="Courier New"/>
              </a:rPr>
              <a:t>}</a:t>
            </a:r>
            <a:br>
              <a:rPr lang="en-US" sz="3600" dirty="0"/>
            </a:br>
            <a:endParaRPr lang="en-US" sz="360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E2A21DC-CAAE-9B9A-AA2A-50F10D15BC3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ea typeface="+mj-lt"/>
                <a:cs typeface="+mj-lt"/>
              </a:rPr>
              <a:t>Concrete Collegue</a:t>
            </a:r>
          </a:p>
        </p:txBody>
      </p:sp>
    </p:spTree>
    <p:extLst>
      <p:ext uri="{BB962C8B-B14F-4D97-AF65-F5344CB8AC3E}">
        <p14:creationId xmlns:p14="http://schemas.microsoft.com/office/powerpoint/2010/main" val="4110834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82720-C9D8-973D-486D-BBF55345C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Concrete Mediator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C3C8D-A1FA-1390-A57E-362129E2B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924" y="1694418"/>
            <a:ext cx="10515600" cy="51447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class </a:t>
            </a:r>
            <a:r>
              <a:rPr lang="en-US" sz="1600" err="1">
                <a:solidFill>
                  <a:srgbClr val="CB4B16"/>
                </a:solidFill>
                <a:latin typeface="Courier New"/>
                <a:cs typeface="Courier New"/>
              </a:rPr>
              <a:t>SimpleChatRoom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implements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ChatRoom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{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List&lt;Person&gt;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participants {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get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set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; }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@Override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</a:t>
            </a:r>
            <a:r>
              <a:rPr lang="en-US" sz="1600">
                <a:solidFill>
                  <a:srgbClr val="586E75"/>
                </a:solidFill>
                <a:latin typeface="Courier New"/>
                <a:cs typeface="Courier New"/>
              </a:rPr>
              <a:t>public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>
                <a:solidFill>
                  <a:srgbClr val="859900"/>
                </a:solidFill>
                <a:latin typeface="Courier New"/>
                <a:cs typeface="Courier New"/>
              </a:rPr>
              <a:t>void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sendMessage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String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message, 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from, 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to)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if (to != null)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return </a:t>
            </a:r>
            <a:r>
              <a:rPr lang="en-US" sz="1600" err="1">
                <a:solidFill>
                  <a:srgbClr val="657B83"/>
                </a:solidFill>
                <a:latin typeface="Courier New"/>
                <a:cs typeface="Courier New"/>
              </a:rPr>
              <a:t>to.</a:t>
            </a:r>
            <a:r>
              <a:rPr lang="en-US" sz="1600" err="1">
                <a:solidFill>
                  <a:srgbClr val="268BD2"/>
                </a:solidFill>
                <a:latin typeface="Courier New"/>
                <a:cs typeface="Courier New"/>
              </a:rPr>
              <a:t>receiveMessage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en-US" sz="1600">
              <a:solidFill>
                <a:srgbClr val="657B83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for (</a:t>
            </a:r>
            <a:r>
              <a:rPr lang="en-US" sz="1600">
                <a:solidFill>
                  <a:srgbClr val="CB4B16"/>
                </a:solidFill>
                <a:latin typeface="Courier New"/>
                <a:cs typeface="Courier New"/>
              </a:rPr>
              <a:t>Person 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participant : participants) {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if (participant != from)</a:t>
            </a: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      participant.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receiveMessage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(</a:t>
            </a:r>
            <a:r>
              <a:rPr lang="en-US" sz="1600">
                <a:solidFill>
                  <a:srgbClr val="268BD2"/>
                </a:solidFill>
                <a:latin typeface="Courier New"/>
                <a:cs typeface="Courier New"/>
              </a:rPr>
              <a:t>message</a:t>
            </a: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);</a:t>
            </a:r>
            <a:endParaRPr lang="en-US" sz="1600">
              <a:solidFill>
                <a:srgbClr val="268BD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      }</a:t>
            </a:r>
            <a:endParaRPr lang="en-US" sz="1600">
              <a:solidFill>
                <a:srgbClr val="268BD2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   }</a:t>
            </a:r>
            <a:endParaRPr lang="en-US" sz="1600"/>
          </a:p>
          <a:p>
            <a:pPr marL="0" indent="0">
              <a:buNone/>
            </a:pPr>
            <a:r>
              <a:rPr lang="en-US" sz="1600">
                <a:solidFill>
                  <a:srgbClr val="657B83"/>
                </a:solidFill>
                <a:latin typeface="Courier New"/>
                <a:cs typeface="Courier New"/>
              </a:rPr>
              <a:t>}</a:t>
            </a:r>
            <a:br>
              <a:rPr lang="en-US" sz="4000"/>
            </a:b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197655346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celář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18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Motiv systému Office</vt:lpstr>
      <vt:lpstr>Mediator</vt:lpstr>
      <vt:lpstr>Motivace</vt:lpstr>
      <vt:lpstr>Řešení</vt:lpstr>
      <vt:lpstr>Mediator</vt:lpstr>
      <vt:lpstr>Struktura</vt:lpstr>
      <vt:lpstr>Struktura</vt:lpstr>
      <vt:lpstr>Příklad implementace - Chatroom</vt:lpstr>
      <vt:lpstr>PowerPoint Presentation</vt:lpstr>
      <vt:lpstr>Concrete Mediator</vt:lpstr>
      <vt:lpstr>PowerPoint Presentation</vt:lpstr>
      <vt:lpstr>Změna v mediatoru – pomocí nové třídy</vt:lpstr>
      <vt:lpstr>Mediator jako Publisher</vt:lpstr>
      <vt:lpstr>Kdy vhodné použít?</vt:lpstr>
      <vt:lpstr>PowerPoint Presentation</vt:lpstr>
      <vt:lpstr>Použití v praxi</vt:lpstr>
      <vt:lpstr>Souvislosti s dalšími navrhovými vzory</vt:lpstr>
      <vt:lpstr>Zdroje</vt:lpstr>
      <vt:lpstr>Mediator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4</cp:revision>
  <dcterms:created xsi:type="dcterms:W3CDTF">2024-04-06T18:41:06Z</dcterms:created>
  <dcterms:modified xsi:type="dcterms:W3CDTF">2025-04-23T20:26:21Z</dcterms:modified>
</cp:coreProperties>
</file>