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90" r:id="rId12"/>
    <p:sldId id="266" r:id="rId13"/>
    <p:sldId id="267" r:id="rId14"/>
    <p:sldId id="268" r:id="rId15"/>
    <p:sldId id="278" r:id="rId16"/>
    <p:sldId id="270" r:id="rId17"/>
    <p:sldId id="279" r:id="rId18"/>
    <p:sldId id="280" r:id="rId19"/>
    <p:sldId id="281" r:id="rId20"/>
    <p:sldId id="282" r:id="rId21"/>
    <p:sldId id="283" r:id="rId22"/>
    <p:sldId id="284" r:id="rId23"/>
    <p:sldId id="285" r:id="rId24"/>
    <p:sldId id="286" r:id="rId25"/>
    <p:sldId id="287" r:id="rId26"/>
    <p:sldId id="271" r:id="rId27"/>
    <p:sldId id="276" r:id="rId28"/>
    <p:sldId id="277" r:id="rId29"/>
    <p:sldId id="288" r:id="rId30"/>
    <p:sldId id="275" r:id="rId31"/>
  </p:sldIdLst>
  <p:sldSz cx="12192000" cy="6858000"/>
  <p:notesSz cx="6858000" cy="9144000"/>
  <p:defaultTextStyle>
    <a:defPPr>
      <a:defRPr lang="en-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6071"/>
  </p:normalViewPr>
  <p:slideViewPr>
    <p:cSldViewPr snapToGrid="0">
      <p:cViewPr varScale="1">
        <p:scale>
          <a:sx n="63" d="100"/>
          <a:sy n="63" d="100"/>
        </p:scale>
        <p:origin x="1411"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ECFD2E-0FA5-6F42-8227-44641803EBC9}" type="datetimeFigureOut">
              <a:rPr lang="en-CZ" smtClean="0"/>
              <a:t>03/17/2025</a:t>
            </a:fld>
            <a:endParaRPr lang="en-C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9E0B5-8EEF-CE4F-8E78-2CA54112B21E}" type="slidenum">
              <a:rPr lang="en-CZ" smtClean="0"/>
              <a:t>‹#›</a:t>
            </a:fld>
            <a:endParaRPr lang="en-CZ"/>
          </a:p>
        </p:txBody>
      </p:sp>
    </p:spTree>
    <p:extLst>
      <p:ext uri="{BB962C8B-B14F-4D97-AF65-F5344CB8AC3E}">
        <p14:creationId xmlns:p14="http://schemas.microsoft.com/office/powerpoint/2010/main" val="59141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2</a:t>
            </a:fld>
            <a:endParaRPr lang="en-CZ"/>
          </a:p>
        </p:txBody>
      </p:sp>
    </p:spTree>
    <p:extLst>
      <p:ext uri="{BB962C8B-B14F-4D97-AF65-F5344CB8AC3E}">
        <p14:creationId xmlns:p14="http://schemas.microsoft.com/office/powerpoint/2010/main" val="2555534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Rozhraní Komponenta popisuje operace, které jsou společné pro jednoduché i složené prvky stromu.</a:t>
            </a:r>
          </a:p>
          <a:p>
            <a:r>
              <a:rPr lang="cs-CZ" dirty="0"/>
              <a:t>List je základní prvek stromu, který nemá dílčí prvky.</a:t>
            </a:r>
          </a:p>
          <a:p>
            <a:r>
              <a:rPr lang="cs-CZ" dirty="0"/>
              <a:t>Listové komponenty obvykle nakonec vykonávají většinu skutečné práce, protože nemají nikoho, na koho by ji delegovaly.</a:t>
            </a:r>
          </a:p>
          <a:p>
            <a:r>
              <a:rPr lang="cs-CZ" dirty="0"/>
              <a:t>Kontejner (neboli kompozit) je prvek, který má dílčí prvky: listy nebo jiné kontejnery. Kontejner nezná konkrétní třídy svých potomků. Se všemi dílčími prvky pracuje pouze prostřednictvím rozhraní komponenty.</a:t>
            </a:r>
          </a:p>
          <a:p>
            <a:r>
              <a:rPr lang="cs-CZ" dirty="0"/>
              <a:t>Po přijetí požadavku kontejner deleguje práci na své dílčí prvky, zpracuje mezivýsledky a poté vrátí konečný výsledek klientovi.</a:t>
            </a:r>
          </a:p>
          <a:p>
            <a:r>
              <a:rPr lang="cs-CZ" dirty="0"/>
              <a:t>Klient pracuje se všemi prvky prostřednictvím rozhraní komponenty. Díky tomu může klient pracovat stejným způsobem s jednoduchými i složitými prvky stromu.</a:t>
            </a:r>
          </a:p>
          <a:p>
            <a:endParaRPr lang="cs-CZ" dirty="0"/>
          </a:p>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14</a:t>
            </a:fld>
            <a:endParaRPr lang="en-CZ"/>
          </a:p>
        </p:txBody>
      </p:sp>
    </p:spTree>
    <p:extLst>
      <p:ext uri="{BB962C8B-B14F-4D97-AF65-F5344CB8AC3E}">
        <p14:creationId xmlns:p14="http://schemas.microsoft.com/office/powerpoint/2010/main" val="2435189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en-GB" b="1" i="0" u="none" strike="noStrike" dirty="0" err="1">
                <a:solidFill>
                  <a:srgbClr val="0D0D0D"/>
                </a:solidFill>
                <a:effectLst/>
                <a:latin typeface="Söhne"/>
              </a:rPr>
              <a:t>Lepší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Práce</a:t>
            </a:r>
            <a:r>
              <a:rPr lang="en-GB" b="1" i="0" u="none" strike="noStrike" dirty="0">
                <a:solidFill>
                  <a:srgbClr val="0D0D0D"/>
                </a:solidFill>
                <a:effectLst/>
                <a:latin typeface="Söhne"/>
              </a:rPr>
              <a:t> se </a:t>
            </a:r>
            <a:r>
              <a:rPr lang="en-GB" b="1" i="0" u="none" strike="noStrike" dirty="0" err="1">
                <a:solidFill>
                  <a:srgbClr val="0D0D0D"/>
                </a:solidFill>
                <a:effectLst/>
                <a:latin typeface="Söhne"/>
              </a:rPr>
              <a:t>Složitými</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Stromovými</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Strukturami</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Zjednodušuje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práci</a:t>
            </a:r>
            <a:r>
              <a:rPr lang="en-GB" b="0" i="0" u="none" strike="noStrike" dirty="0">
                <a:solidFill>
                  <a:srgbClr val="0D0D0D"/>
                </a:solidFill>
                <a:effectLst/>
                <a:latin typeface="Söhne"/>
              </a:rPr>
              <a:t> se </a:t>
            </a:r>
            <a:r>
              <a:rPr lang="en-GB" b="0" i="0" u="none" strike="noStrike" dirty="0" err="1">
                <a:solidFill>
                  <a:srgbClr val="0D0D0D"/>
                </a:solidFill>
                <a:effectLst/>
                <a:latin typeface="Söhne"/>
              </a:rPr>
              <a:t>složitými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stromovými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strukturami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využitím</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polymorfismu</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rekurze</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Dodržování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Principu</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Otevřeno</a:t>
            </a:r>
            <a:r>
              <a:rPr lang="en-GB" b="1" i="0" u="none" strike="noStrike" dirty="0">
                <a:solidFill>
                  <a:srgbClr val="0D0D0D"/>
                </a:solidFill>
                <a:effectLst/>
                <a:latin typeface="Söhne"/>
              </a:rPr>
              <a:t>/</a:t>
            </a:r>
            <a:r>
              <a:rPr lang="en-GB" b="1" i="0" u="none" strike="noStrike" dirty="0" err="1">
                <a:solidFill>
                  <a:srgbClr val="0D0D0D"/>
                </a:solidFill>
                <a:effectLst/>
                <a:latin typeface="Söhne"/>
              </a:rPr>
              <a:t>Zavřeno</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Umožňuje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zavádění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nových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typů</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prvků</a:t>
            </a:r>
            <a:r>
              <a:rPr lang="en-GB" b="0" i="0" u="none" strike="noStrike" dirty="0">
                <a:solidFill>
                  <a:srgbClr val="0D0D0D"/>
                </a:solidFill>
                <a:effectLst/>
                <a:latin typeface="Söhne"/>
              </a:rPr>
              <a:t> bez </a:t>
            </a:r>
            <a:r>
              <a:rPr lang="en-GB" b="0" i="0" u="none" strike="noStrike" dirty="0" err="1">
                <a:solidFill>
                  <a:srgbClr val="0D0D0D"/>
                </a:solidFill>
                <a:effectLst/>
                <a:latin typeface="Söhne"/>
              </a:rPr>
              <a:t>nutnosti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měnit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stávající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kód</a:t>
            </a:r>
            <a:r>
              <a:rPr lang="en-GB" b="0" i="0" u="none" strike="noStrike" dirty="0">
                <a:solidFill>
                  <a:srgbClr val="0D0D0D"/>
                </a:solidFill>
                <a:effectLst/>
                <a:latin typeface="Söhne"/>
              </a:rPr>
              <a:t>, bez </a:t>
            </a:r>
            <a:r>
              <a:rPr lang="en-GB" b="0" i="0" u="none" strike="noStrike" dirty="0" err="1">
                <a:solidFill>
                  <a:srgbClr val="0D0D0D"/>
                </a:solidFill>
                <a:effectLst/>
                <a:latin typeface="Söhne"/>
              </a:rPr>
              <a:t>jeho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rozbití</a:t>
            </a:r>
            <a:endParaRPr lang="en-GB" b="0" i="0" u="none" strike="noStrike" dirty="0">
              <a:solidFill>
                <a:srgbClr val="0D0D0D"/>
              </a:solidFill>
              <a:effectLst/>
              <a:latin typeface="Söhne"/>
            </a:endParaRPr>
          </a:p>
          <a:p>
            <a:pPr algn="l">
              <a:buFont typeface="+mj-lt"/>
              <a:buAutoNum type="arabicPeriod"/>
            </a:pPr>
            <a:r>
              <a:rPr lang="en-GB" b="1" i="0" u="none" strike="noStrike" dirty="0" err="1">
                <a:solidFill>
                  <a:srgbClr val="0D0D0D"/>
                </a:solidFill>
                <a:effectLst/>
                <a:latin typeface="Söhne"/>
              </a:rPr>
              <a:t>Rovnoměrné</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Rozložení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Výpočtů</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Odraží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strukturu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dat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samotných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zajišťuje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efektivní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rozložení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výpočtů</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Budování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Datové</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Struktury</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a:solidFill>
                  <a:srgbClr val="0D0D0D"/>
                </a:solidFill>
                <a:effectLst/>
                <a:latin typeface="Söhne"/>
              </a:rPr>
              <a:t>Data </a:t>
            </a:r>
            <a:r>
              <a:rPr lang="en-GB" b="0" i="0" u="none" strike="noStrike" dirty="0" err="1">
                <a:solidFill>
                  <a:srgbClr val="0D0D0D"/>
                </a:solidFill>
                <a:effectLst/>
                <a:latin typeface="Söhne"/>
              </a:rPr>
              <a:t>jsou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konstruována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sloučením</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jednoduchých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listů</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prostřednictvím</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kompozitů</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což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usnadňuje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správu</a:t>
            </a:r>
            <a:r>
              <a:rPr lang="en-GB" b="0" i="0" u="none" strike="noStrike" dirty="0">
                <a:solidFill>
                  <a:srgbClr val="0D0D0D"/>
                </a:solidFill>
                <a:effectLst/>
                <a:latin typeface="Söhne"/>
              </a:rPr>
              <a:t> dat.</a:t>
            </a:r>
          </a:p>
          <a:p>
            <a:pPr algn="l">
              <a:buFont typeface="+mj-lt"/>
              <a:buAutoNum type="arabicPeriod"/>
            </a:pPr>
            <a:r>
              <a:rPr lang="en-GB" b="1" i="0" u="none" strike="noStrike" dirty="0" err="1">
                <a:solidFill>
                  <a:srgbClr val="0D0D0D"/>
                </a:solidFill>
                <a:effectLst/>
                <a:latin typeface="Söhne"/>
              </a:rPr>
              <a:t>Rozšiřitelnost</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Vysoko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rozšiřitelná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platforma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která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podporuje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princip</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Otevřeno</a:t>
            </a:r>
            <a:r>
              <a:rPr lang="en-GB" b="0" i="0" u="none" strike="noStrike" dirty="0">
                <a:solidFill>
                  <a:srgbClr val="0D0D0D"/>
                </a:solidFill>
                <a:effectLst/>
                <a:latin typeface="Söhne"/>
              </a:rPr>
              <a:t>/</a:t>
            </a:r>
            <a:r>
              <a:rPr lang="en-GB" b="0" i="0" u="none" strike="noStrike" dirty="0" err="1">
                <a:solidFill>
                  <a:srgbClr val="0D0D0D"/>
                </a:solidFill>
                <a:effectLst/>
                <a:latin typeface="Söhne"/>
              </a:rPr>
              <a:t>Zavřeno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činí</a:t>
            </a:r>
            <a:r>
              <a:rPr lang="en-GB" b="0" i="0" u="none" strike="noStrike" dirty="0">
                <a:solidFill>
                  <a:srgbClr val="0D0D0D"/>
                </a:solidFill>
                <a:effectLst/>
                <a:latin typeface="Söhne"/>
              </a:rPr>
              <a:t> ji </a:t>
            </a:r>
            <a:r>
              <a:rPr lang="en-GB" b="0" i="0" u="none" strike="noStrike" dirty="0" err="1">
                <a:solidFill>
                  <a:srgbClr val="0D0D0D"/>
                </a:solidFill>
                <a:effectLst/>
                <a:latin typeface="Söhne"/>
              </a:rPr>
              <a:t>odolnou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vůči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budoucím</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změnám</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Vlastní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Mnoha</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Programovacím</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Úkolům</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Kompozitní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struktura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přirozeně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odpovídá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široké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škále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programovacích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výzev</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nabízí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univerzální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řešení</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Zjednodušení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Klientského</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Kódu</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Snížení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složitosti</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zvýšení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transparentnosti</a:t>
            </a:r>
            <a:r>
              <a:rPr lang="en-GB" b="0" i="0" u="none" strike="noStrike" dirty="0">
                <a:solidFill>
                  <a:srgbClr val="0D0D0D"/>
                </a:solidFill>
                <a:effectLst/>
                <a:latin typeface="Söhne"/>
              </a:rPr>
              <a:t> v </a:t>
            </a:r>
            <a:r>
              <a:rPr lang="en-GB" b="0" i="0" u="none" strike="noStrike" dirty="0" err="1">
                <a:solidFill>
                  <a:srgbClr val="0D0D0D"/>
                </a:solidFill>
                <a:effectLst/>
                <a:latin typeface="Söhne"/>
              </a:rPr>
              <a:t>interakcích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klienta</a:t>
            </a:r>
            <a:r>
              <a:rPr lang="en-GB" b="0" i="0" u="none" strike="noStrike" dirty="0">
                <a:solidFill>
                  <a:srgbClr val="0D0D0D"/>
                </a:solidFill>
                <a:effectLst/>
                <a:latin typeface="Söhne"/>
              </a:rPr>
              <a:t> s </a:t>
            </a:r>
            <a:r>
              <a:rPr lang="en-GB" b="0" i="0" u="none" strike="noStrike" dirty="0" err="1">
                <a:solidFill>
                  <a:srgbClr val="0D0D0D"/>
                </a:solidFill>
                <a:effectLst/>
                <a:latin typeface="Söhne"/>
              </a:rPr>
              <a:t>komponentou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optimalizuje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efektivitu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kódu</a:t>
            </a:r>
            <a:r>
              <a:rPr lang="en-GB" b="0" i="0" u="none" strike="noStrike" dirty="0">
                <a:solidFill>
                  <a:srgbClr val="0D0D0D"/>
                </a:solidFill>
                <a:effectLst/>
                <a:latin typeface="Söhne"/>
              </a:rPr>
              <a:t>.</a:t>
            </a:r>
          </a:p>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15</a:t>
            </a:fld>
            <a:endParaRPr lang="en-CZ"/>
          </a:p>
        </p:txBody>
      </p:sp>
    </p:spTree>
    <p:extLst>
      <p:ext uri="{BB962C8B-B14F-4D97-AF65-F5344CB8AC3E}">
        <p14:creationId xmlns:p14="http://schemas.microsoft.com/office/powerpoint/2010/main" val="953028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AutoNum type="arabicPeriod"/>
            </a:pPr>
            <a:r>
              <a:rPr lang="cs-CZ" dirty="0"/>
              <a:t>Také na co si dát pozor</a:t>
            </a:r>
            <a:br>
              <a:rPr lang="cs-CZ" dirty="0"/>
            </a:br>
            <a:br>
              <a:rPr lang="cs-CZ" dirty="0"/>
            </a:br>
            <a:r>
              <a:rPr lang="en-GB" b="1" i="0" u="none" strike="noStrike" dirty="0" err="1">
                <a:solidFill>
                  <a:srgbClr val="0D0D0D"/>
                </a:solidFill>
                <a:effectLst/>
                <a:latin typeface="Söhne"/>
              </a:rPr>
              <a:t>Složitost</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Společného</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Rozhraní</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být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obtížné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poskytnout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společné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rozhraní</a:t>
            </a:r>
            <a:r>
              <a:rPr lang="en-GB" b="0" i="0" u="none" strike="noStrike" dirty="0">
                <a:solidFill>
                  <a:srgbClr val="0D0D0D"/>
                </a:solidFill>
                <a:effectLst/>
                <a:latin typeface="Söhne"/>
              </a:rPr>
              <a:t> pro </a:t>
            </a:r>
            <a:r>
              <a:rPr lang="en-GB" b="0" i="0" u="none" strike="noStrike" dirty="0" err="1">
                <a:solidFill>
                  <a:srgbClr val="0D0D0D"/>
                </a:solidFill>
                <a:effectLst/>
                <a:latin typeface="Söhne"/>
              </a:rPr>
              <a:t>třídy</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jejichž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funkcionalita</a:t>
            </a:r>
            <a:r>
              <a:rPr lang="en-GB" b="0" i="0" u="none" strike="noStrike" dirty="0">
                <a:solidFill>
                  <a:srgbClr val="0D0D0D"/>
                </a:solidFill>
                <a:effectLst/>
                <a:latin typeface="Söhne"/>
              </a:rPr>
              <a:t> se </a:t>
            </a:r>
            <a:r>
              <a:rPr lang="en-GB" b="0" i="0" u="none" strike="noStrike" dirty="0" err="1">
                <a:solidFill>
                  <a:srgbClr val="0D0D0D"/>
                </a:solidFill>
                <a:effectLst/>
                <a:latin typeface="Söhne"/>
              </a:rPr>
              <a:t>příliš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liší</a:t>
            </a:r>
            <a:r>
              <a:rPr lang="en-GB" b="0" i="0" u="none" strike="noStrike" dirty="0">
                <a:solidFill>
                  <a:srgbClr val="0D0D0D"/>
                </a:solidFill>
                <a:effectLst/>
                <a:latin typeface="Söhne"/>
              </a:rPr>
              <a:t>. V </a:t>
            </a:r>
            <a:r>
              <a:rPr lang="en-GB" b="0" i="0" u="none" strike="noStrike" dirty="0" err="1">
                <a:solidFill>
                  <a:srgbClr val="0D0D0D"/>
                </a:solidFill>
                <a:effectLst/>
                <a:latin typeface="Söhne"/>
              </a:rPr>
              <a:t>některých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případech</a:t>
            </a:r>
            <a:r>
              <a:rPr lang="en-GB" b="0" i="0" u="none" strike="noStrike" dirty="0">
                <a:solidFill>
                  <a:srgbClr val="0D0D0D"/>
                </a:solidFill>
                <a:effectLst/>
                <a:latin typeface="Söhne"/>
              </a:rPr>
              <a:t> je </a:t>
            </a:r>
            <a:r>
              <a:rPr lang="en-GB" b="0" i="0" u="none" strike="noStrike" dirty="0" err="1">
                <a:solidFill>
                  <a:srgbClr val="0D0D0D"/>
                </a:solidFill>
                <a:effectLst/>
                <a:latin typeface="Söhne"/>
              </a:rPr>
              <a:t>nutné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příliš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zobecňovat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rozhraní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komponenty</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což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jej</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činí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obtížněji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pochopitelným</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Vytváření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Příliš</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Obecných</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Struktur</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Použití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kompozitního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vzoru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vést</a:t>
            </a:r>
            <a:r>
              <a:rPr lang="en-GB" b="0" i="0" u="none" strike="noStrike" dirty="0">
                <a:solidFill>
                  <a:srgbClr val="0D0D0D"/>
                </a:solidFill>
                <a:effectLst/>
                <a:latin typeface="Söhne"/>
              </a:rPr>
              <a:t> k </a:t>
            </a:r>
            <a:r>
              <a:rPr lang="en-GB" b="0" i="0" u="none" strike="noStrike" dirty="0" err="1">
                <a:solidFill>
                  <a:srgbClr val="0D0D0D"/>
                </a:solidFill>
                <a:effectLst/>
                <a:latin typeface="Söhne"/>
              </a:rPr>
              <a:t>vytváření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velmi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obecných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struktur</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což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být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nežádoucí</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potenciálně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nebezpečné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jelikož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ztížit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přesné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definování</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omezení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komponent</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Porušení</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Principu</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Segregace</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Rozhraní</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Kompozitní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vzor</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vést</a:t>
            </a:r>
            <a:r>
              <a:rPr lang="en-GB" b="0" i="0" u="none" strike="noStrike" dirty="0">
                <a:solidFill>
                  <a:srgbClr val="0D0D0D"/>
                </a:solidFill>
                <a:effectLst/>
                <a:latin typeface="Söhne"/>
              </a:rPr>
              <a:t> k </a:t>
            </a:r>
            <a:r>
              <a:rPr lang="en-GB" b="0" i="0" u="none" strike="noStrike" dirty="0" err="1">
                <a:solidFill>
                  <a:srgbClr val="0D0D0D"/>
                </a:solidFill>
                <a:effectLst/>
                <a:latin typeface="Söhne"/>
              </a:rPr>
              <a:t>porušení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Principu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Segregace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Rozhraní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když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jsou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klienti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nuceni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záviset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rozhraních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které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nepoužívají</a:t>
            </a:r>
            <a:r>
              <a:rPr lang="en-GB" b="0" i="0" u="none" strike="noStrike" dirty="0">
                <a:solidFill>
                  <a:srgbClr val="0D0D0D"/>
                </a:solidFill>
                <a:effectLst/>
                <a:latin typeface="Söhne"/>
              </a:rPr>
              <a:t>. To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vést</a:t>
            </a:r>
            <a:r>
              <a:rPr lang="en-GB" b="0" i="0" u="none" strike="noStrike" dirty="0">
                <a:solidFill>
                  <a:srgbClr val="0D0D0D"/>
                </a:solidFill>
                <a:effectLst/>
                <a:latin typeface="Söhne"/>
              </a:rPr>
              <a:t> k </a:t>
            </a:r>
            <a:r>
              <a:rPr lang="en-GB" b="0" i="0" u="none" strike="noStrike" dirty="0" err="1">
                <a:solidFill>
                  <a:srgbClr val="0D0D0D"/>
                </a:solidFill>
                <a:effectLst/>
                <a:latin typeface="Söhne"/>
              </a:rPr>
              <a:t>neefektivnímu</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zbytečně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složitému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kódu</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Složitost</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Návrhu</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Implementace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zkomplikovat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návrh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systému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zejména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pokud</a:t>
            </a:r>
            <a:r>
              <a:rPr lang="en-GB" b="0" i="0" u="none" strike="noStrike" dirty="0">
                <a:solidFill>
                  <a:srgbClr val="0D0D0D"/>
                </a:solidFill>
                <a:effectLst/>
                <a:latin typeface="Söhne"/>
              </a:rPr>
              <a:t> je </a:t>
            </a:r>
            <a:r>
              <a:rPr lang="en-GB" b="0" i="0" u="none" strike="noStrike" dirty="0" err="1">
                <a:solidFill>
                  <a:srgbClr val="0D0D0D"/>
                </a:solidFill>
                <a:effectLst/>
                <a:latin typeface="Söhne"/>
              </a:rPr>
              <a:t>špatně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pochopena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nebo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nesprávně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použita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dojít</a:t>
            </a:r>
            <a:r>
              <a:rPr lang="en-GB" b="0" i="0" u="none" strike="noStrike" dirty="0">
                <a:solidFill>
                  <a:srgbClr val="0D0D0D"/>
                </a:solidFill>
                <a:effectLst/>
                <a:latin typeface="Söhne"/>
              </a:rPr>
              <a:t> k </a:t>
            </a:r>
            <a:r>
              <a:rPr lang="en-GB" b="0" i="0" u="none" strike="noStrike" dirty="0" err="1">
                <a:solidFill>
                  <a:srgbClr val="0D0D0D"/>
                </a:solidFill>
                <a:effectLst/>
                <a:latin typeface="Söhne"/>
              </a:rPr>
              <a:t>přílišnému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zapouzdření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nebo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nesprávnému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použití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vzájemných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závislostí</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Výkonové</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Otázky</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Rekurzivní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volání</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správa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velkých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hierarchických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struktur</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mohou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mít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negativní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dopad</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výkon</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zejména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pokud</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nejsou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optimalizovány</a:t>
            </a:r>
            <a:r>
              <a:rPr lang="en-GB" b="0" i="0" u="none" strike="noStrike" dirty="0">
                <a:solidFill>
                  <a:srgbClr val="0D0D0D"/>
                </a:solidFill>
                <a:effectLst/>
                <a:latin typeface="Söhne"/>
              </a:rPr>
              <a:t> pro </a:t>
            </a:r>
            <a:r>
              <a:rPr lang="en-GB" b="0" i="0" u="none" strike="noStrike" dirty="0" err="1">
                <a:solidFill>
                  <a:srgbClr val="0D0D0D"/>
                </a:solidFill>
                <a:effectLst/>
                <a:latin typeface="Söhne"/>
              </a:rPr>
              <a:t>specifické</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použití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nebo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jsou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použity</a:t>
            </a:r>
            <a:r>
              <a:rPr lang="en-GB" b="0" i="0" u="none" strike="noStrike" dirty="0">
                <a:solidFill>
                  <a:srgbClr val="0D0D0D"/>
                </a:solidFill>
                <a:effectLst/>
                <a:latin typeface="Söhne"/>
              </a:rPr>
              <a:t> v </a:t>
            </a:r>
            <a:r>
              <a:rPr lang="en-GB" b="0" i="0" u="none" strike="noStrike" dirty="0" err="1">
                <a:solidFill>
                  <a:srgbClr val="0D0D0D"/>
                </a:solidFill>
                <a:effectLst/>
                <a:latin typeface="Söhne"/>
              </a:rPr>
              <a:t>prostředích</a:t>
            </a:r>
            <a:r>
              <a:rPr lang="en-GB" b="0" i="0" u="none" strike="noStrike" dirty="0">
                <a:solidFill>
                  <a:srgbClr val="0D0D0D"/>
                </a:solidFill>
                <a:effectLst/>
                <a:latin typeface="Söhne"/>
              </a:rPr>
              <a:t> s </a:t>
            </a:r>
            <a:r>
              <a:rPr lang="en-GB" b="0" i="0" u="none" strike="noStrike" dirty="0" err="1">
                <a:solidFill>
                  <a:srgbClr val="0D0D0D"/>
                </a:solidFill>
                <a:effectLst/>
                <a:latin typeface="Söhne"/>
              </a:rPr>
              <a:t>omezenými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zdroji</a:t>
            </a:r>
            <a:r>
              <a:rPr lang="en-GB" b="0" i="0" u="none" strike="noStrike" dirty="0">
                <a:solidFill>
                  <a:srgbClr val="0D0D0D"/>
                </a:solidFill>
                <a:effectLst/>
                <a:latin typeface="Söhne"/>
              </a:rPr>
              <a:t>.</a:t>
            </a:r>
          </a:p>
          <a:p>
            <a:pPr algn="l">
              <a:buFont typeface="+mj-lt"/>
              <a:buAutoNum type="arabicPeriod"/>
            </a:pPr>
            <a:r>
              <a:rPr lang="en-GB" b="1" i="0" u="none" strike="noStrike" dirty="0" err="1">
                <a:solidFill>
                  <a:srgbClr val="0D0D0D"/>
                </a:solidFill>
                <a:effectLst/>
                <a:latin typeface="Söhne"/>
              </a:rPr>
              <a:t>Komplikace</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při</a:t>
            </a:r>
            <a:r>
              <a:rPr lang="en-GB" b="1" i="0" u="none" strike="noStrike" dirty="0">
                <a:solidFill>
                  <a:srgbClr val="0D0D0D"/>
                </a:solidFill>
                <a:effectLst/>
                <a:latin typeface="Söhne"/>
              </a:rPr>
              <a:t> </a:t>
            </a:r>
            <a:r>
              <a:rPr lang="en-GB" b="1" i="0" u="none" strike="noStrike" dirty="0" err="1">
                <a:solidFill>
                  <a:srgbClr val="0D0D0D"/>
                </a:solidFill>
                <a:effectLst/>
                <a:latin typeface="Söhne"/>
              </a:rPr>
              <a:t>Údržbě</a:t>
            </a:r>
            <a:endParaRPr lang="en-GB" b="0" i="0" u="none" strike="noStrike" dirty="0">
              <a:solidFill>
                <a:srgbClr val="0D0D0D"/>
              </a:solidFill>
              <a:effectLst/>
              <a:latin typeface="Söhne"/>
            </a:endParaRPr>
          </a:p>
          <a:p>
            <a:pPr marL="742950" lvl="1" indent="-285750" algn="l">
              <a:buFont typeface="+mj-lt"/>
              <a:buAutoNum type="arabicPeriod"/>
            </a:pPr>
            <a:r>
              <a:rPr lang="en-GB" b="0" i="0" u="none" strike="noStrike" dirty="0" err="1">
                <a:solidFill>
                  <a:srgbClr val="0D0D0D"/>
                </a:solidFill>
                <a:effectLst/>
                <a:latin typeface="Söhne"/>
              </a:rPr>
              <a:t>Pokud</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nejsou</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hierarchie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dobře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dokumentovány</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pečlivě</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navrženy</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být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jejich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údržba</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náročná</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což</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vést</a:t>
            </a:r>
            <a:r>
              <a:rPr lang="en-GB" b="0" i="0" u="none" strike="noStrike" dirty="0">
                <a:solidFill>
                  <a:srgbClr val="0D0D0D"/>
                </a:solidFill>
                <a:effectLst/>
                <a:latin typeface="Söhne"/>
              </a:rPr>
              <a:t> k </a:t>
            </a:r>
            <a:r>
              <a:rPr lang="en-GB" b="0" i="0" u="none" strike="noStrike" dirty="0" err="1">
                <a:solidFill>
                  <a:srgbClr val="0D0D0D"/>
                </a:solidFill>
                <a:effectLst/>
                <a:latin typeface="Söhne"/>
              </a:rPr>
              <a:t>obtížnosti</a:t>
            </a:r>
            <a:r>
              <a:rPr lang="en-GB" b="0" i="0" u="none" strike="noStrike" dirty="0">
                <a:solidFill>
                  <a:srgbClr val="0D0D0D"/>
                </a:solidFill>
                <a:effectLst/>
                <a:latin typeface="Söhne"/>
              </a:rPr>
              <a:t> v </a:t>
            </a:r>
            <a:r>
              <a:rPr lang="en-GB" b="0" i="0" u="none" strike="noStrike" dirty="0" err="1">
                <a:solidFill>
                  <a:srgbClr val="0D0D0D"/>
                </a:solidFill>
                <a:effectLst/>
                <a:latin typeface="Söhne"/>
              </a:rPr>
              <a:t>pochopení</a:t>
            </a:r>
            <a:r>
              <a:rPr lang="en-GB" b="0" i="0" u="none" strike="noStrike" dirty="0">
                <a:solidFill>
                  <a:srgbClr val="0D0D0D"/>
                </a:solidFill>
                <a:effectLst/>
                <a:latin typeface="Söhne"/>
              </a:rPr>
              <a:t> a </a:t>
            </a:r>
            <a:r>
              <a:rPr lang="en-GB" b="0" i="0" u="none" strike="noStrike" dirty="0" err="1">
                <a:solidFill>
                  <a:srgbClr val="0D0D0D"/>
                </a:solidFill>
                <a:effectLst/>
                <a:latin typeface="Söhne"/>
              </a:rPr>
              <a:t>rozšíření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stávajícího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kódu</a:t>
            </a:r>
            <a:r>
              <a:rPr lang="en-GB" b="0" i="0" u="none" strike="noStrike" dirty="0">
                <a:solidFill>
                  <a:srgbClr val="0D0D0D"/>
                </a:solidFill>
                <a:effectLst/>
                <a:latin typeface="Söhne"/>
              </a:rPr>
              <a:t>.</a:t>
            </a:r>
          </a:p>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16</a:t>
            </a:fld>
            <a:endParaRPr lang="en-CZ"/>
          </a:p>
        </p:txBody>
      </p:sp>
    </p:spTree>
    <p:extLst>
      <p:ext uri="{BB962C8B-B14F-4D97-AF65-F5344CB8AC3E}">
        <p14:creationId xmlns:p14="http://schemas.microsoft.com/office/powerpoint/2010/main" val="1300645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Máme příklad , na kterém se to hodí, stromová struktura, dává smysl aby objekt mohl držet další složené objekty nebo jednoduché objekty a přesto máme problém… </a:t>
            </a:r>
            <a:br>
              <a:rPr lang="cs-CZ" dirty="0"/>
            </a:br>
            <a:br>
              <a:rPr lang="cs-CZ" dirty="0"/>
            </a:br>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18</a:t>
            </a:fld>
            <a:endParaRPr lang="en-CZ"/>
          </a:p>
        </p:txBody>
      </p:sp>
    </p:spTree>
    <p:extLst>
      <p:ext uri="{BB962C8B-B14F-4D97-AF65-F5344CB8AC3E}">
        <p14:creationId xmlns:p14="http://schemas.microsoft.com/office/powerpoint/2010/main" val="3722187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Původní návrh třídy </a:t>
            </a:r>
            <a:r>
              <a:rPr lang="cs-CZ" dirty="0" err="1"/>
              <a:t>Graphics</a:t>
            </a:r>
            <a:r>
              <a:rPr lang="cs-CZ" dirty="0"/>
              <a:t> nutí třídy listů (Line, </a:t>
            </a:r>
            <a:r>
              <a:rPr lang="cs-CZ" dirty="0" err="1"/>
              <a:t>Circle</a:t>
            </a:r>
            <a:r>
              <a:rPr lang="cs-CZ" dirty="0"/>
              <a:t>) implementovat metody (</a:t>
            </a:r>
            <a:r>
              <a:rPr lang="cs-CZ" dirty="0" err="1"/>
              <a:t>add</a:t>
            </a:r>
            <a:r>
              <a:rPr lang="cs-CZ" dirty="0"/>
              <a:t>, </a:t>
            </a:r>
            <a:r>
              <a:rPr lang="cs-CZ" dirty="0" err="1"/>
              <a:t>remove</a:t>
            </a:r>
            <a:r>
              <a:rPr lang="cs-CZ" dirty="0"/>
              <a:t>, </a:t>
            </a:r>
            <a:r>
              <a:rPr lang="cs-CZ" dirty="0" err="1"/>
              <a:t>get_child</a:t>
            </a:r>
            <a:r>
              <a:rPr lang="cs-CZ" dirty="0"/>
              <a:t>), které pro ně nemají smysl. To je přímé porušení ISP, protože listové uzly v hierarchii kompozice tyto metody nikdy nepoužijí, přesto jsou nuceny je implementovat, přičemž při jejich volání často dochází k vyhazování výjimek.</a:t>
            </a:r>
          </a:p>
        </p:txBody>
      </p:sp>
      <p:sp>
        <p:nvSpPr>
          <p:cNvPr id="4" name="Slide Number Placeholder 3"/>
          <p:cNvSpPr>
            <a:spLocks noGrp="1"/>
          </p:cNvSpPr>
          <p:nvPr>
            <p:ph type="sldNum" sz="quarter" idx="5"/>
          </p:nvPr>
        </p:nvSpPr>
        <p:spPr/>
        <p:txBody>
          <a:bodyPr/>
          <a:lstStyle/>
          <a:p>
            <a:fld id="{3F39E0B5-8EEF-CE4F-8E78-2CA54112B21E}" type="slidenum">
              <a:rPr lang="en-CZ" smtClean="0"/>
              <a:t>19</a:t>
            </a:fld>
            <a:endParaRPr lang="en-CZ"/>
          </a:p>
        </p:txBody>
      </p:sp>
    </p:spTree>
    <p:extLst>
      <p:ext uri="{BB962C8B-B14F-4D97-AF65-F5344CB8AC3E}">
        <p14:creationId xmlns:p14="http://schemas.microsoft.com/office/powerpoint/2010/main" val="2666072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21</a:t>
            </a:fld>
            <a:endParaRPr lang="en-CZ"/>
          </a:p>
        </p:txBody>
      </p:sp>
    </p:spTree>
    <p:extLst>
      <p:ext uri="{BB962C8B-B14F-4D97-AF65-F5344CB8AC3E}">
        <p14:creationId xmlns:p14="http://schemas.microsoft.com/office/powerpoint/2010/main" val="834502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Průhlednost v kontextu vzoru </a:t>
            </a:r>
            <a:r>
              <a:rPr lang="cs-CZ" dirty="0" err="1"/>
              <a:t>Composite</a:t>
            </a:r>
            <a:r>
              <a:rPr lang="cs-CZ" dirty="0"/>
              <a:t> znamená schopnost jednotného zacházení se složenými i listovými objekty. Znamená to, že klientský kód může komunikovat s jednoduchými (listovými) i složenými (kompozitními) objekty, aniž by mezi nimi musel rozlišovat, což zjednodušuje klientský kód.</a:t>
            </a:r>
            <a:br>
              <a:rPr lang="cs-CZ" dirty="0"/>
            </a:br>
            <a:br>
              <a:rPr lang="cs-CZ" dirty="0"/>
            </a:br>
            <a:r>
              <a:rPr lang="cs-CZ" dirty="0"/>
              <a:t>Zajištění transparentnosti při dodržení zásady oddělení rozhraní však může být náročné, protože se může stát, že nakonec vystavíte listovým objektům metody, které pro ně nemají smysl (např. metody přidání, odebrání v listových objektech).</a:t>
            </a:r>
          </a:p>
        </p:txBody>
      </p:sp>
      <p:sp>
        <p:nvSpPr>
          <p:cNvPr id="4" name="Slide Number Placeholder 3"/>
          <p:cNvSpPr>
            <a:spLocks noGrp="1"/>
          </p:cNvSpPr>
          <p:nvPr>
            <p:ph type="sldNum" sz="quarter" idx="5"/>
          </p:nvPr>
        </p:nvSpPr>
        <p:spPr/>
        <p:txBody>
          <a:bodyPr/>
          <a:lstStyle/>
          <a:p>
            <a:fld id="{3F39E0B5-8EEF-CE4F-8E78-2CA54112B21E}" type="slidenum">
              <a:rPr lang="en-CZ" smtClean="0"/>
              <a:t>22</a:t>
            </a:fld>
            <a:endParaRPr lang="en-CZ"/>
          </a:p>
        </p:txBody>
      </p:sp>
    </p:spTree>
    <p:extLst>
      <p:ext uri="{BB962C8B-B14F-4D97-AF65-F5344CB8AC3E}">
        <p14:creationId xmlns:p14="http://schemas.microsoft.com/office/powerpoint/2010/main" val="10967940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dirty="0"/>
              <a:t>Průhlednost v kontextu vzoru </a:t>
            </a:r>
            <a:r>
              <a:rPr lang="cs-CZ" dirty="0" err="1"/>
              <a:t>Composite</a:t>
            </a:r>
            <a:r>
              <a:rPr lang="cs-CZ" dirty="0"/>
              <a:t> znamená schopnost jednotného zacházení se složenými i listovými objekty. Znamená to, že klientský kód může komunikovat s jednoduchými (listovými) i složenými (kompozitními) objekty, aniž by mezi nimi musel rozlišovat, což zjednodušuje klientský kód.</a:t>
            </a:r>
            <a:br>
              <a:rPr lang="cs-CZ" dirty="0"/>
            </a:br>
            <a:br>
              <a:rPr lang="cs-CZ" dirty="0"/>
            </a:br>
            <a:r>
              <a:rPr lang="cs-CZ" dirty="0"/>
              <a:t>Zajištění transparentnosti při dodržení zásady oddělení rozhraní však může být náročné, protože se může stát, že nakonec vystavíte listovým objektům metody, které pro ně nemají smysl (např. metody přidání, odebrání v listových objektech).</a:t>
            </a:r>
          </a:p>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23</a:t>
            </a:fld>
            <a:endParaRPr lang="en-CZ"/>
          </a:p>
        </p:txBody>
      </p:sp>
    </p:spTree>
    <p:extLst>
      <p:ext uri="{BB962C8B-B14F-4D97-AF65-F5344CB8AC3E}">
        <p14:creationId xmlns:p14="http://schemas.microsoft.com/office/powerpoint/2010/main" val="2187805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První řešení používá logický příznak pro kontrolu, zda je operace použitelná, zatímco druhé řešení vrací složený odkaz na objekt nebo </a:t>
            </a:r>
            <a:r>
              <a:rPr lang="cs-CZ" dirty="0" err="1"/>
              <a:t>null</a:t>
            </a:r>
            <a:r>
              <a:rPr lang="cs-CZ" dirty="0"/>
              <a:t> pro určení schopností objektu. Oba přístupy umožňují klientskému kódu vyhnout se typovým kontrolám a podmíněné logice založené na typu objektu, čímž se zjednodušuje interakce s kompozitní strukturou. Toho však dosahují tím, že zavádějí způsob, jak rozlišovat mezi kompozitními objekty a listy, čímž mírně ohrožují transparentnost vzoru v zájmu dodržení zásady segregace rozhraní.</a:t>
            </a:r>
          </a:p>
        </p:txBody>
      </p:sp>
      <p:sp>
        <p:nvSpPr>
          <p:cNvPr id="4" name="Slide Number Placeholder 3"/>
          <p:cNvSpPr>
            <a:spLocks noGrp="1"/>
          </p:cNvSpPr>
          <p:nvPr>
            <p:ph type="sldNum" sz="quarter" idx="5"/>
          </p:nvPr>
        </p:nvSpPr>
        <p:spPr/>
        <p:txBody>
          <a:bodyPr/>
          <a:lstStyle/>
          <a:p>
            <a:fld id="{3F39E0B5-8EEF-CE4F-8E78-2CA54112B21E}" type="slidenum">
              <a:rPr lang="en-CZ" smtClean="0"/>
              <a:t>24</a:t>
            </a:fld>
            <a:endParaRPr lang="en-CZ"/>
          </a:p>
        </p:txBody>
      </p:sp>
    </p:spTree>
    <p:extLst>
      <p:ext uri="{BB962C8B-B14F-4D97-AF65-F5344CB8AC3E}">
        <p14:creationId xmlns:p14="http://schemas.microsoft.com/office/powerpoint/2010/main" val="3173955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První řešení používá logický příznak pro kontrolu, zda je operace použitelná, zatímco druhé řešení vrací složený odkaz na objekt nebo </a:t>
            </a:r>
            <a:r>
              <a:rPr lang="cs-CZ" dirty="0" err="1"/>
              <a:t>null</a:t>
            </a:r>
            <a:r>
              <a:rPr lang="cs-CZ" dirty="0"/>
              <a:t> pro určení schopností objektu. Oba přístupy umožňují klientskému kódu vyhnout se typovým kontrolám a podmíněné logice založené na typu objektu, čímž se zjednodušuje interakce s kompozitní strukturou. Toho však dosahují tím, že zavádějí způsob, jak rozlišovat mezi kompozitními objekty a listy, čímž mírně ohrožují transparentnost vzoru v zájmu dodržení zásady segregace rozhraní.</a:t>
            </a:r>
          </a:p>
        </p:txBody>
      </p:sp>
      <p:sp>
        <p:nvSpPr>
          <p:cNvPr id="4" name="Slide Number Placeholder 3"/>
          <p:cNvSpPr>
            <a:spLocks noGrp="1"/>
          </p:cNvSpPr>
          <p:nvPr>
            <p:ph type="sldNum" sz="quarter" idx="5"/>
          </p:nvPr>
        </p:nvSpPr>
        <p:spPr/>
        <p:txBody>
          <a:bodyPr/>
          <a:lstStyle/>
          <a:p>
            <a:fld id="{3F39E0B5-8EEF-CE4F-8E78-2CA54112B21E}" type="slidenum">
              <a:rPr lang="en-CZ" smtClean="0"/>
              <a:t>25</a:t>
            </a:fld>
            <a:endParaRPr lang="en-CZ"/>
          </a:p>
        </p:txBody>
      </p:sp>
    </p:spTree>
    <p:extLst>
      <p:ext uri="{BB962C8B-B14F-4D97-AF65-F5344CB8AC3E}">
        <p14:creationId xmlns:p14="http://schemas.microsoft.com/office/powerpoint/2010/main" val="1774018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Z" dirty="0"/>
              <a:t>Podobný příklad nás bude provázet celou prezentací, ale zmíním jich samozřejmě víc</a:t>
            </a:r>
          </a:p>
          <a:p>
            <a:endParaRPr lang="en-CZ" dirty="0"/>
          </a:p>
          <a:p>
            <a:r>
              <a:rPr lang="en-GB" dirty="0"/>
              <a:t>M</a:t>
            </a:r>
            <a:r>
              <a:rPr lang="en-CZ" dirty="0"/>
              <a:t>áme komplexní strukturu složenou z dalších komplechních struktur a jednoduchých</a:t>
            </a:r>
          </a:p>
          <a:p>
            <a:endParaRPr lang="en-CZ" dirty="0"/>
          </a:p>
          <a:p>
            <a:r>
              <a:rPr lang="en-GB" dirty="0"/>
              <a:t>P</a:t>
            </a:r>
            <a:r>
              <a:rPr lang="en-CZ" dirty="0"/>
              <a:t>rovést nějaký úkon na všech objektech…</a:t>
            </a:r>
          </a:p>
          <a:p>
            <a:endParaRPr lang="en-CZ" dirty="0"/>
          </a:p>
        </p:txBody>
      </p:sp>
      <p:sp>
        <p:nvSpPr>
          <p:cNvPr id="4" name="Slide Number Placeholder 3"/>
          <p:cNvSpPr>
            <a:spLocks noGrp="1"/>
          </p:cNvSpPr>
          <p:nvPr>
            <p:ph type="sldNum" sz="quarter" idx="5"/>
          </p:nvPr>
        </p:nvSpPr>
        <p:spPr/>
        <p:txBody>
          <a:bodyPr/>
          <a:lstStyle/>
          <a:p>
            <a:fld id="{3F39E0B5-8EEF-CE4F-8E78-2CA54112B21E}" type="slidenum">
              <a:rPr lang="en-CZ" smtClean="0"/>
              <a:t>3</a:t>
            </a:fld>
            <a:endParaRPr lang="en-CZ"/>
          </a:p>
        </p:txBody>
      </p:sp>
    </p:spTree>
    <p:extLst>
      <p:ext uri="{BB962C8B-B14F-4D97-AF65-F5344CB8AC3E}">
        <p14:creationId xmlns:p14="http://schemas.microsoft.com/office/powerpoint/2010/main" val="11770415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26</a:t>
            </a:fld>
            <a:endParaRPr lang="en-CZ"/>
          </a:p>
        </p:txBody>
      </p:sp>
    </p:spTree>
    <p:extLst>
      <p:ext uri="{BB962C8B-B14F-4D97-AF65-F5344CB8AC3E}">
        <p14:creationId xmlns:p14="http://schemas.microsoft.com/office/powerpoint/2010/main" val="3910293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Často ve spojení</a:t>
            </a:r>
          </a:p>
        </p:txBody>
      </p:sp>
      <p:sp>
        <p:nvSpPr>
          <p:cNvPr id="4" name="Slide Number Placeholder 3"/>
          <p:cNvSpPr>
            <a:spLocks noGrp="1"/>
          </p:cNvSpPr>
          <p:nvPr>
            <p:ph type="sldNum" sz="quarter" idx="5"/>
          </p:nvPr>
        </p:nvSpPr>
        <p:spPr/>
        <p:txBody>
          <a:bodyPr/>
          <a:lstStyle/>
          <a:p>
            <a:fld id="{3F39E0B5-8EEF-CE4F-8E78-2CA54112B21E}" type="slidenum">
              <a:rPr lang="en-CZ" smtClean="0"/>
              <a:t>27</a:t>
            </a:fld>
            <a:endParaRPr lang="en-CZ"/>
          </a:p>
        </p:txBody>
      </p:sp>
    </p:spTree>
    <p:extLst>
      <p:ext uri="{BB962C8B-B14F-4D97-AF65-F5344CB8AC3E}">
        <p14:creationId xmlns:p14="http://schemas.microsoft.com/office/powerpoint/2010/main" val="3034533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err="1"/>
              <a:t>Composite</a:t>
            </a:r>
            <a:r>
              <a:rPr lang="cs-CZ" dirty="0"/>
              <a:t> a </a:t>
            </a:r>
            <a:r>
              <a:rPr lang="cs-CZ" dirty="0" err="1"/>
              <a:t>Decorator</a:t>
            </a:r>
            <a:r>
              <a:rPr lang="cs-CZ" dirty="0"/>
              <a:t> mají podobná strukturní schémata, protože oba se spoléhají na </a:t>
            </a:r>
            <a:r>
              <a:rPr lang="cs-CZ" dirty="0" err="1"/>
              <a:t>rekurizní</a:t>
            </a:r>
            <a:r>
              <a:rPr lang="cs-CZ" dirty="0"/>
              <a:t>…</a:t>
            </a:r>
          </a:p>
          <a:p>
            <a:endParaRPr lang="cs-CZ" dirty="0"/>
          </a:p>
          <a:p>
            <a:r>
              <a:rPr lang="cs-CZ" dirty="0" err="1"/>
              <a:t>Dekorator</a:t>
            </a:r>
            <a:r>
              <a:rPr lang="cs-CZ" dirty="0"/>
              <a:t> podobný </a:t>
            </a:r>
            <a:r>
              <a:rPr lang="cs-CZ" dirty="0" err="1"/>
              <a:t>composite</a:t>
            </a:r>
            <a:r>
              <a:rPr lang="cs-CZ" dirty="0"/>
              <a:t>, ale </a:t>
            </a:r>
          </a:p>
          <a:p>
            <a:endParaRPr lang="cs-CZ" dirty="0"/>
          </a:p>
          <a:p>
            <a:r>
              <a:rPr lang="cs-CZ" dirty="0"/>
              <a:t>Kdybyste tápali jaký je rozdíl..</a:t>
            </a:r>
          </a:p>
        </p:txBody>
      </p:sp>
      <p:sp>
        <p:nvSpPr>
          <p:cNvPr id="4" name="Slide Number Placeholder 3"/>
          <p:cNvSpPr>
            <a:spLocks noGrp="1"/>
          </p:cNvSpPr>
          <p:nvPr>
            <p:ph type="sldNum" sz="quarter" idx="5"/>
          </p:nvPr>
        </p:nvSpPr>
        <p:spPr/>
        <p:txBody>
          <a:bodyPr/>
          <a:lstStyle/>
          <a:p>
            <a:fld id="{3F39E0B5-8EEF-CE4F-8E78-2CA54112B21E}" type="slidenum">
              <a:rPr lang="en-CZ" smtClean="0"/>
              <a:t>28</a:t>
            </a:fld>
            <a:endParaRPr lang="en-CZ"/>
          </a:p>
        </p:txBody>
      </p:sp>
    </p:spTree>
    <p:extLst>
      <p:ext uri="{BB962C8B-B14F-4D97-AF65-F5344CB8AC3E}">
        <p14:creationId xmlns:p14="http://schemas.microsoft.com/office/powerpoint/2010/main" val="2189101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4</a:t>
            </a:fld>
            <a:endParaRPr lang="en-CZ"/>
          </a:p>
        </p:txBody>
      </p:sp>
    </p:spTree>
    <p:extLst>
      <p:ext uri="{BB962C8B-B14F-4D97-AF65-F5344CB8AC3E}">
        <p14:creationId xmlns:p14="http://schemas.microsoft.com/office/powerpoint/2010/main" val="3585259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Pořídíme si..</a:t>
            </a:r>
          </a:p>
        </p:txBody>
      </p:sp>
      <p:sp>
        <p:nvSpPr>
          <p:cNvPr id="4" name="Slide Number Placeholder 3"/>
          <p:cNvSpPr>
            <a:spLocks noGrp="1"/>
          </p:cNvSpPr>
          <p:nvPr>
            <p:ph type="sldNum" sz="quarter" idx="5"/>
          </p:nvPr>
        </p:nvSpPr>
        <p:spPr/>
        <p:txBody>
          <a:bodyPr/>
          <a:lstStyle/>
          <a:p>
            <a:fld id="{3F39E0B5-8EEF-CE4F-8E78-2CA54112B21E}" type="slidenum">
              <a:rPr lang="en-CZ" smtClean="0"/>
              <a:t>5</a:t>
            </a:fld>
            <a:endParaRPr lang="en-CZ"/>
          </a:p>
        </p:txBody>
      </p:sp>
    </p:spTree>
    <p:extLst>
      <p:ext uri="{BB962C8B-B14F-4D97-AF65-F5344CB8AC3E}">
        <p14:creationId xmlns:p14="http://schemas.microsoft.com/office/powerpoint/2010/main" val="2253431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položky a boxy jsou zcela oddělené entity, připomínající procedurální kód v jazycích jako C. Hlavním omezením je zde absence polymorfismu, což vede ke složitějšímu kódu klienta, jak je vidět v hlavní metodě, kde jsou pro zpracování položek a boxů nutné samostatné kolekce a smyčky. Tento návrh činí rozšiřování funkčnosti těžkopádným a zavádí redundanci, kterou bylo možné minimalizovat jednotnějším přístupem</a:t>
            </a:r>
          </a:p>
        </p:txBody>
      </p:sp>
      <p:sp>
        <p:nvSpPr>
          <p:cNvPr id="4" name="Slide Number Placeholder 3"/>
          <p:cNvSpPr>
            <a:spLocks noGrp="1"/>
          </p:cNvSpPr>
          <p:nvPr>
            <p:ph type="sldNum" sz="quarter" idx="5"/>
          </p:nvPr>
        </p:nvSpPr>
        <p:spPr/>
        <p:txBody>
          <a:bodyPr/>
          <a:lstStyle/>
          <a:p>
            <a:fld id="{3F39E0B5-8EEF-CE4F-8E78-2CA54112B21E}" type="slidenum">
              <a:rPr lang="en-CZ" smtClean="0"/>
              <a:t>6</a:t>
            </a:fld>
            <a:endParaRPr lang="en-CZ"/>
          </a:p>
        </p:txBody>
      </p:sp>
    </p:spTree>
    <p:extLst>
      <p:ext uri="{BB962C8B-B14F-4D97-AF65-F5344CB8AC3E}">
        <p14:creationId xmlns:p14="http://schemas.microsoft.com/office/powerpoint/2010/main" val="3444511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zavádí hierarchii dědičnosti vytvořením společné rodičovské třídy </a:t>
            </a:r>
            <a:r>
              <a:rPr lang="cs-CZ" dirty="0" err="1"/>
              <a:t>Packable</a:t>
            </a:r>
            <a:r>
              <a:rPr lang="cs-CZ" dirty="0"/>
              <a:t> pro třídy </a:t>
            </a:r>
            <a:r>
              <a:rPr lang="cs-CZ" dirty="0" err="1"/>
              <a:t>Item</a:t>
            </a:r>
            <a:r>
              <a:rPr lang="cs-CZ" dirty="0"/>
              <a:t> a Box. </a:t>
            </a:r>
          </a:p>
          <a:p>
            <a:r>
              <a:rPr lang="cs-CZ" dirty="0"/>
              <a:t>Tento návrh zjednodušuje klientský kód tím, že umožňuje, aby jediná kolekce obsahovala jak položky, tak krabice, čímž se eliminuje potřeba samostatných smyček. </a:t>
            </a:r>
          </a:p>
          <a:p>
            <a:r>
              <a:rPr lang="cs-CZ" dirty="0"/>
              <a:t>Nové problémy - rozšiřování systému. </a:t>
            </a:r>
          </a:p>
          <a:p>
            <a:r>
              <a:rPr lang="cs-CZ" dirty="0"/>
              <a:t>Spoléhání se na kontroly </a:t>
            </a:r>
            <a:r>
              <a:rPr lang="cs-CZ" dirty="0" err="1"/>
              <a:t>instanceof</a:t>
            </a:r>
            <a:r>
              <a:rPr lang="cs-CZ" dirty="0"/>
              <a:t> porušuje zásadu Open/</a:t>
            </a:r>
            <a:r>
              <a:rPr lang="cs-CZ" dirty="0" err="1"/>
              <a:t>Closed</a:t>
            </a:r>
            <a:r>
              <a:rPr lang="cs-CZ" dirty="0"/>
              <a:t> principu, protože přidání nových typů </a:t>
            </a:r>
            <a:r>
              <a:rPr lang="cs-CZ" dirty="0" err="1"/>
              <a:t>Packable</a:t>
            </a:r>
            <a:r>
              <a:rPr lang="cs-CZ" dirty="0"/>
              <a:t> by vyžadovalo úpravu stávajícího kódu. Kromě toho by tento vzor mohl přinést bezpečnostní problémy kvůli type castingu a možnosti vzniku chyb za běhu.</a:t>
            </a:r>
          </a:p>
        </p:txBody>
      </p:sp>
      <p:sp>
        <p:nvSpPr>
          <p:cNvPr id="4" name="Slide Number Placeholder 3"/>
          <p:cNvSpPr>
            <a:spLocks noGrp="1"/>
          </p:cNvSpPr>
          <p:nvPr>
            <p:ph type="sldNum" sz="quarter" idx="5"/>
          </p:nvPr>
        </p:nvSpPr>
        <p:spPr/>
        <p:txBody>
          <a:bodyPr/>
          <a:lstStyle/>
          <a:p>
            <a:fld id="{3F39E0B5-8EEF-CE4F-8E78-2CA54112B21E}" type="slidenum">
              <a:rPr lang="en-CZ" smtClean="0"/>
              <a:t>8</a:t>
            </a:fld>
            <a:endParaRPr lang="en-CZ"/>
          </a:p>
        </p:txBody>
      </p:sp>
    </p:spTree>
    <p:extLst>
      <p:ext uri="{BB962C8B-B14F-4D97-AF65-F5344CB8AC3E}">
        <p14:creationId xmlns:p14="http://schemas.microsoft.com/office/powerpoint/2010/main" val="1293685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dále zpřesňuje kompozitní vzor definováním společných operací v abstraktní třídě </a:t>
            </a:r>
            <a:r>
              <a:rPr lang="cs-CZ" dirty="0" err="1"/>
              <a:t>Packable</a:t>
            </a:r>
            <a:r>
              <a:rPr lang="cs-CZ" dirty="0"/>
              <a:t>, jako je </a:t>
            </a:r>
            <a:r>
              <a:rPr lang="cs-CZ" dirty="0" err="1"/>
              <a:t>getPrice</a:t>
            </a:r>
            <a:r>
              <a:rPr lang="cs-CZ" dirty="0"/>
              <a:t>() a </a:t>
            </a:r>
            <a:r>
              <a:rPr lang="cs-CZ" dirty="0" err="1"/>
              <a:t>unpackTo</a:t>
            </a:r>
            <a:r>
              <a:rPr lang="cs-CZ" dirty="0"/>
              <a:t>(), které jsou implementovány jak v třídě </a:t>
            </a:r>
            <a:r>
              <a:rPr lang="cs-CZ" dirty="0" err="1"/>
              <a:t>Item</a:t>
            </a:r>
            <a:r>
              <a:rPr lang="cs-CZ" dirty="0"/>
              <a:t>, tak v třídě Box. To umožňuje kompozitní strukturu, kde krabice mohou bezproblémově obsahovat položky nebo jiné krabice a výpočet celkové ceny nebo rozbalení lze provádět pomocí rekurzivních volání. Tento návrh výrazně zjednodušuje klientský kód a využívá kompozici struktury. Rozdíl mezi položkou a krabicí je však pro klienta stále patrný, zejména proto, že manipulace s balenými položkami (přidávání/odebírání) je omezena na třídu Box, což naznačuje potenciální oblast pro další abstrakci nebo zapouzdření.</a:t>
            </a:r>
          </a:p>
          <a:p>
            <a:endParaRPr lang="cs-CZ" dirty="0"/>
          </a:p>
        </p:txBody>
      </p:sp>
      <p:sp>
        <p:nvSpPr>
          <p:cNvPr id="4" name="Slide Number Placeholder 3"/>
          <p:cNvSpPr>
            <a:spLocks noGrp="1"/>
          </p:cNvSpPr>
          <p:nvPr>
            <p:ph type="sldNum" sz="quarter" idx="5"/>
          </p:nvPr>
        </p:nvSpPr>
        <p:spPr/>
        <p:txBody>
          <a:bodyPr/>
          <a:lstStyle/>
          <a:p>
            <a:fld id="{3F39E0B5-8EEF-CE4F-8E78-2CA54112B21E}" type="slidenum">
              <a:rPr lang="en-CZ" smtClean="0"/>
              <a:t>10</a:t>
            </a:fld>
            <a:endParaRPr lang="en-CZ"/>
          </a:p>
        </p:txBody>
      </p:sp>
    </p:spTree>
    <p:extLst>
      <p:ext uri="{BB962C8B-B14F-4D97-AF65-F5344CB8AC3E}">
        <p14:creationId xmlns:p14="http://schemas.microsoft.com/office/powerpoint/2010/main" val="65234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FF6E7-F9F6-DC94-0C18-3AF365ADB4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7D63BD-BC3E-9A7C-B852-38DB401E62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EA1E8E-1F31-388B-6F9B-76E2342258F2}"/>
              </a:ext>
            </a:extLst>
          </p:cNvPr>
          <p:cNvSpPr>
            <a:spLocks noGrp="1"/>
          </p:cNvSpPr>
          <p:nvPr>
            <p:ph type="body" idx="1"/>
          </p:nvPr>
        </p:nvSpPr>
        <p:spPr/>
        <p:txBody>
          <a:bodyPr/>
          <a:lstStyle/>
          <a:p>
            <a:endParaRPr lang="cs-CZ" dirty="0"/>
          </a:p>
        </p:txBody>
      </p:sp>
      <p:sp>
        <p:nvSpPr>
          <p:cNvPr id="4" name="Slide Number Placeholder 3">
            <a:extLst>
              <a:ext uri="{FF2B5EF4-FFF2-40B4-BE49-F238E27FC236}">
                <a16:creationId xmlns:a16="http://schemas.microsoft.com/office/drawing/2014/main" id="{8024B983-0FAA-A5AB-12CC-8637F6FE8F2E}"/>
              </a:ext>
            </a:extLst>
          </p:cNvPr>
          <p:cNvSpPr>
            <a:spLocks noGrp="1"/>
          </p:cNvSpPr>
          <p:nvPr>
            <p:ph type="sldNum" sz="quarter" idx="5"/>
          </p:nvPr>
        </p:nvSpPr>
        <p:spPr/>
        <p:txBody>
          <a:bodyPr/>
          <a:lstStyle/>
          <a:p>
            <a:fld id="{3F39E0B5-8EEF-CE4F-8E78-2CA54112B21E}" type="slidenum">
              <a:rPr lang="en-CZ" smtClean="0"/>
              <a:t>11</a:t>
            </a:fld>
            <a:endParaRPr lang="en-CZ"/>
          </a:p>
        </p:txBody>
      </p:sp>
    </p:spTree>
    <p:extLst>
      <p:ext uri="{BB962C8B-B14F-4D97-AF65-F5344CB8AC3E}">
        <p14:creationId xmlns:p14="http://schemas.microsoft.com/office/powerpoint/2010/main" val="3699138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dirty="0"/>
              <a:t>představuje vývoj směrem k ideálnímu použití kompozitního návrhového vzoru. Přesunutím metody insert() do třídy </a:t>
            </a:r>
            <a:r>
              <a:rPr lang="cs-CZ" dirty="0" err="1"/>
              <a:t>Packable</a:t>
            </a:r>
            <a:r>
              <a:rPr lang="cs-CZ" dirty="0"/>
              <a:t> a házením výjimky </a:t>
            </a:r>
            <a:r>
              <a:rPr lang="cs-CZ" dirty="0" err="1"/>
              <a:t>UnsupportedOperationException</a:t>
            </a:r>
            <a:r>
              <a:rPr lang="cs-CZ" dirty="0"/>
              <a:t> pro položku se přizpůsobuje zásadě, že listové uzly (položky) a složené uzly (boxy) by měly sdílet stejné rozhraní. Toto řešení dále abstrahuje klienta od konkrétních tříd a poskytuje jednotné rozhraní pro interakci s položkami a boxy. Navzdory tomuto vylepšení explicitní výjimka pro nepodporované operace v listových uzlech naznačuje mírný zápach návrhu, který naznačuje, že rozhraní nemusí dokonale vyhovovat všem jeho implementátorům. To by mohlo naznačovat potřebu zpřesnit oddělení rozhraní nebo zvážit různé strategie pro zpracování operací nepodporovaných listovými uzly.</a:t>
            </a:r>
          </a:p>
        </p:txBody>
      </p:sp>
      <p:sp>
        <p:nvSpPr>
          <p:cNvPr id="4" name="Slide Number Placeholder 3"/>
          <p:cNvSpPr>
            <a:spLocks noGrp="1"/>
          </p:cNvSpPr>
          <p:nvPr>
            <p:ph type="sldNum" sz="quarter" idx="5"/>
          </p:nvPr>
        </p:nvSpPr>
        <p:spPr/>
        <p:txBody>
          <a:bodyPr/>
          <a:lstStyle/>
          <a:p>
            <a:fld id="{3F39E0B5-8EEF-CE4F-8E78-2CA54112B21E}" type="slidenum">
              <a:rPr lang="en-CZ" smtClean="0"/>
              <a:t>13</a:t>
            </a:fld>
            <a:endParaRPr lang="en-CZ"/>
          </a:p>
        </p:txBody>
      </p:sp>
    </p:spTree>
    <p:extLst>
      <p:ext uri="{BB962C8B-B14F-4D97-AF65-F5344CB8AC3E}">
        <p14:creationId xmlns:p14="http://schemas.microsoft.com/office/powerpoint/2010/main" val="2814853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A4BC7-91FC-E47B-DC4E-DC7BD7B1A8A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Z"/>
          </a:p>
        </p:txBody>
      </p:sp>
      <p:sp>
        <p:nvSpPr>
          <p:cNvPr id="3" name="Subtitle 2">
            <a:extLst>
              <a:ext uri="{FF2B5EF4-FFF2-40B4-BE49-F238E27FC236}">
                <a16:creationId xmlns:a16="http://schemas.microsoft.com/office/drawing/2014/main" id="{F6E1F29E-B83D-0B0B-F8B3-A84B017340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Z"/>
          </a:p>
        </p:txBody>
      </p:sp>
      <p:sp>
        <p:nvSpPr>
          <p:cNvPr id="4" name="Date Placeholder 3">
            <a:extLst>
              <a:ext uri="{FF2B5EF4-FFF2-40B4-BE49-F238E27FC236}">
                <a16:creationId xmlns:a16="http://schemas.microsoft.com/office/drawing/2014/main" id="{567EE17E-7AE1-837D-0F50-956E89E247C2}"/>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B445690A-7872-6AC7-5672-6BD49A6ADD03}"/>
              </a:ext>
            </a:extLst>
          </p:cNvPr>
          <p:cNvSpPr>
            <a:spLocks noGrp="1"/>
          </p:cNvSpPr>
          <p:nvPr>
            <p:ph type="ftr" sz="quarter" idx="11"/>
          </p:nvPr>
        </p:nvSpPr>
        <p:spPr/>
        <p:txBody>
          <a:bodyPr/>
          <a:lstStyle/>
          <a:p>
            <a:endParaRPr lang="en-CZ"/>
          </a:p>
        </p:txBody>
      </p:sp>
      <p:sp>
        <p:nvSpPr>
          <p:cNvPr id="6" name="Slide Number Placeholder 5">
            <a:extLst>
              <a:ext uri="{FF2B5EF4-FFF2-40B4-BE49-F238E27FC236}">
                <a16:creationId xmlns:a16="http://schemas.microsoft.com/office/drawing/2014/main" id="{C707C999-5A3C-CA62-1B24-1A84C0E540A2}"/>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3094000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5770E-78C8-6A40-5208-CDD1EAEF1F10}"/>
              </a:ext>
            </a:extLst>
          </p:cNvPr>
          <p:cNvSpPr>
            <a:spLocks noGrp="1"/>
          </p:cNvSpPr>
          <p:nvPr>
            <p:ph type="title"/>
          </p:nvPr>
        </p:nvSpPr>
        <p:spPr/>
        <p:txBody>
          <a:bodyPr/>
          <a:lstStyle/>
          <a:p>
            <a:r>
              <a:rPr lang="en-GB"/>
              <a:t>Click to edit Master title style</a:t>
            </a:r>
            <a:endParaRPr lang="en-CZ"/>
          </a:p>
        </p:txBody>
      </p:sp>
      <p:sp>
        <p:nvSpPr>
          <p:cNvPr id="3" name="Vertical Text Placeholder 2">
            <a:extLst>
              <a:ext uri="{FF2B5EF4-FFF2-40B4-BE49-F238E27FC236}">
                <a16:creationId xmlns:a16="http://schemas.microsoft.com/office/drawing/2014/main" id="{143CD313-5D10-C5AA-A424-E8A6FEBC6D5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Date Placeholder 3">
            <a:extLst>
              <a:ext uri="{FF2B5EF4-FFF2-40B4-BE49-F238E27FC236}">
                <a16:creationId xmlns:a16="http://schemas.microsoft.com/office/drawing/2014/main" id="{0B8F0DCF-AC58-00BF-C568-13A3976655A3}"/>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B36CB755-A649-D222-EDA0-6817FE85F221}"/>
              </a:ext>
            </a:extLst>
          </p:cNvPr>
          <p:cNvSpPr>
            <a:spLocks noGrp="1"/>
          </p:cNvSpPr>
          <p:nvPr>
            <p:ph type="ftr" sz="quarter" idx="11"/>
          </p:nvPr>
        </p:nvSpPr>
        <p:spPr/>
        <p:txBody>
          <a:bodyPr/>
          <a:lstStyle/>
          <a:p>
            <a:endParaRPr lang="en-CZ"/>
          </a:p>
        </p:txBody>
      </p:sp>
      <p:sp>
        <p:nvSpPr>
          <p:cNvPr id="6" name="Slide Number Placeholder 5">
            <a:extLst>
              <a:ext uri="{FF2B5EF4-FFF2-40B4-BE49-F238E27FC236}">
                <a16:creationId xmlns:a16="http://schemas.microsoft.com/office/drawing/2014/main" id="{D6AC8718-3BCE-3917-6F5E-3BF9DE3CF2AA}"/>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1079167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7B3CA9-12E1-799D-76E0-3B5296942B9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Z"/>
          </a:p>
        </p:txBody>
      </p:sp>
      <p:sp>
        <p:nvSpPr>
          <p:cNvPr id="3" name="Vertical Text Placeholder 2">
            <a:extLst>
              <a:ext uri="{FF2B5EF4-FFF2-40B4-BE49-F238E27FC236}">
                <a16:creationId xmlns:a16="http://schemas.microsoft.com/office/drawing/2014/main" id="{8D8D392A-3AA3-397A-C004-AD5089EF0A2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Date Placeholder 3">
            <a:extLst>
              <a:ext uri="{FF2B5EF4-FFF2-40B4-BE49-F238E27FC236}">
                <a16:creationId xmlns:a16="http://schemas.microsoft.com/office/drawing/2014/main" id="{676FD4D4-AC58-002A-7D20-5D126B9D8B96}"/>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7D63FCDB-F84B-B294-A06E-80980247B630}"/>
              </a:ext>
            </a:extLst>
          </p:cNvPr>
          <p:cNvSpPr>
            <a:spLocks noGrp="1"/>
          </p:cNvSpPr>
          <p:nvPr>
            <p:ph type="ftr" sz="quarter" idx="11"/>
          </p:nvPr>
        </p:nvSpPr>
        <p:spPr/>
        <p:txBody>
          <a:bodyPr/>
          <a:lstStyle/>
          <a:p>
            <a:endParaRPr lang="en-CZ"/>
          </a:p>
        </p:txBody>
      </p:sp>
      <p:sp>
        <p:nvSpPr>
          <p:cNvPr id="6" name="Slide Number Placeholder 5">
            <a:extLst>
              <a:ext uri="{FF2B5EF4-FFF2-40B4-BE49-F238E27FC236}">
                <a16:creationId xmlns:a16="http://schemas.microsoft.com/office/drawing/2014/main" id="{C2A4F389-7586-A429-FE01-F57DE94F97FF}"/>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815438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78351-87AC-27B2-91DB-C98E5637A1F3}"/>
              </a:ext>
            </a:extLst>
          </p:cNvPr>
          <p:cNvSpPr>
            <a:spLocks noGrp="1"/>
          </p:cNvSpPr>
          <p:nvPr>
            <p:ph type="title"/>
          </p:nvPr>
        </p:nvSpPr>
        <p:spPr/>
        <p:txBody>
          <a:bodyPr/>
          <a:lstStyle/>
          <a:p>
            <a:r>
              <a:rPr lang="en-GB"/>
              <a:t>Click to edit Master title style</a:t>
            </a:r>
            <a:endParaRPr lang="en-CZ"/>
          </a:p>
        </p:txBody>
      </p:sp>
      <p:sp>
        <p:nvSpPr>
          <p:cNvPr id="3" name="Content Placeholder 2">
            <a:extLst>
              <a:ext uri="{FF2B5EF4-FFF2-40B4-BE49-F238E27FC236}">
                <a16:creationId xmlns:a16="http://schemas.microsoft.com/office/drawing/2014/main" id="{15BD0C04-6273-9AC4-03CC-04B6F2F2E6A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Date Placeholder 3">
            <a:extLst>
              <a:ext uri="{FF2B5EF4-FFF2-40B4-BE49-F238E27FC236}">
                <a16:creationId xmlns:a16="http://schemas.microsoft.com/office/drawing/2014/main" id="{9B429424-E86F-3D56-5290-6B254632E808}"/>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F266B031-B26C-06EC-44E2-0C95F25B73E8}"/>
              </a:ext>
            </a:extLst>
          </p:cNvPr>
          <p:cNvSpPr>
            <a:spLocks noGrp="1"/>
          </p:cNvSpPr>
          <p:nvPr>
            <p:ph type="ftr" sz="quarter" idx="11"/>
          </p:nvPr>
        </p:nvSpPr>
        <p:spPr/>
        <p:txBody>
          <a:bodyPr/>
          <a:lstStyle/>
          <a:p>
            <a:endParaRPr lang="en-CZ"/>
          </a:p>
        </p:txBody>
      </p:sp>
      <p:sp>
        <p:nvSpPr>
          <p:cNvPr id="6" name="Slide Number Placeholder 5">
            <a:extLst>
              <a:ext uri="{FF2B5EF4-FFF2-40B4-BE49-F238E27FC236}">
                <a16:creationId xmlns:a16="http://schemas.microsoft.com/office/drawing/2014/main" id="{ADDD3A2F-0226-997C-8E86-B5272D695475}"/>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629743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97A0E-9629-94EF-EB60-266AE7ECA0A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Z"/>
          </a:p>
        </p:txBody>
      </p:sp>
      <p:sp>
        <p:nvSpPr>
          <p:cNvPr id="3" name="Text Placeholder 2">
            <a:extLst>
              <a:ext uri="{FF2B5EF4-FFF2-40B4-BE49-F238E27FC236}">
                <a16:creationId xmlns:a16="http://schemas.microsoft.com/office/drawing/2014/main" id="{D7EA92B6-770F-0C9F-5F79-82A5D5475D4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8465277-7E15-A3A0-5D38-3571D54FF864}"/>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74606860-CC74-CC72-1063-64EE9678D2DD}"/>
              </a:ext>
            </a:extLst>
          </p:cNvPr>
          <p:cNvSpPr>
            <a:spLocks noGrp="1"/>
          </p:cNvSpPr>
          <p:nvPr>
            <p:ph type="ftr" sz="quarter" idx="11"/>
          </p:nvPr>
        </p:nvSpPr>
        <p:spPr/>
        <p:txBody>
          <a:bodyPr/>
          <a:lstStyle/>
          <a:p>
            <a:endParaRPr lang="en-CZ"/>
          </a:p>
        </p:txBody>
      </p:sp>
      <p:sp>
        <p:nvSpPr>
          <p:cNvPr id="6" name="Slide Number Placeholder 5">
            <a:extLst>
              <a:ext uri="{FF2B5EF4-FFF2-40B4-BE49-F238E27FC236}">
                <a16:creationId xmlns:a16="http://schemas.microsoft.com/office/drawing/2014/main" id="{ED25AE07-4284-E422-C3B2-3CF5A044B79F}"/>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369331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DE05-5F89-CC90-F576-3A5A763B934F}"/>
              </a:ext>
            </a:extLst>
          </p:cNvPr>
          <p:cNvSpPr>
            <a:spLocks noGrp="1"/>
          </p:cNvSpPr>
          <p:nvPr>
            <p:ph type="title"/>
          </p:nvPr>
        </p:nvSpPr>
        <p:spPr/>
        <p:txBody>
          <a:bodyPr/>
          <a:lstStyle/>
          <a:p>
            <a:r>
              <a:rPr lang="en-GB"/>
              <a:t>Click to edit Master title style</a:t>
            </a:r>
            <a:endParaRPr lang="en-CZ"/>
          </a:p>
        </p:txBody>
      </p:sp>
      <p:sp>
        <p:nvSpPr>
          <p:cNvPr id="3" name="Content Placeholder 2">
            <a:extLst>
              <a:ext uri="{FF2B5EF4-FFF2-40B4-BE49-F238E27FC236}">
                <a16:creationId xmlns:a16="http://schemas.microsoft.com/office/drawing/2014/main" id="{3D35D04F-C33A-B01E-CFB0-C7B4DFA77A1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Content Placeholder 3">
            <a:extLst>
              <a:ext uri="{FF2B5EF4-FFF2-40B4-BE49-F238E27FC236}">
                <a16:creationId xmlns:a16="http://schemas.microsoft.com/office/drawing/2014/main" id="{E1105929-22BB-886C-6954-9EDA0D74C8F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5" name="Date Placeholder 4">
            <a:extLst>
              <a:ext uri="{FF2B5EF4-FFF2-40B4-BE49-F238E27FC236}">
                <a16:creationId xmlns:a16="http://schemas.microsoft.com/office/drawing/2014/main" id="{BBB66CC3-AA19-D916-ED40-E8E34B50DA39}"/>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6" name="Footer Placeholder 5">
            <a:extLst>
              <a:ext uri="{FF2B5EF4-FFF2-40B4-BE49-F238E27FC236}">
                <a16:creationId xmlns:a16="http://schemas.microsoft.com/office/drawing/2014/main" id="{EFE183C1-CA41-E5AC-E15E-58C2C88F3958}"/>
              </a:ext>
            </a:extLst>
          </p:cNvPr>
          <p:cNvSpPr>
            <a:spLocks noGrp="1"/>
          </p:cNvSpPr>
          <p:nvPr>
            <p:ph type="ftr" sz="quarter" idx="11"/>
          </p:nvPr>
        </p:nvSpPr>
        <p:spPr/>
        <p:txBody>
          <a:bodyPr/>
          <a:lstStyle/>
          <a:p>
            <a:endParaRPr lang="en-CZ"/>
          </a:p>
        </p:txBody>
      </p:sp>
      <p:sp>
        <p:nvSpPr>
          <p:cNvPr id="7" name="Slide Number Placeholder 6">
            <a:extLst>
              <a:ext uri="{FF2B5EF4-FFF2-40B4-BE49-F238E27FC236}">
                <a16:creationId xmlns:a16="http://schemas.microsoft.com/office/drawing/2014/main" id="{18B204AA-0F53-EF90-3E16-4D0323B2AED2}"/>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2097738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3783F-C03C-5040-B41C-202FE5DE6357}"/>
              </a:ext>
            </a:extLst>
          </p:cNvPr>
          <p:cNvSpPr>
            <a:spLocks noGrp="1"/>
          </p:cNvSpPr>
          <p:nvPr>
            <p:ph type="title"/>
          </p:nvPr>
        </p:nvSpPr>
        <p:spPr>
          <a:xfrm>
            <a:off x="839788" y="365125"/>
            <a:ext cx="10515600" cy="1325563"/>
          </a:xfrm>
        </p:spPr>
        <p:txBody>
          <a:bodyPr/>
          <a:lstStyle/>
          <a:p>
            <a:r>
              <a:rPr lang="en-GB"/>
              <a:t>Click to edit Master title style</a:t>
            </a:r>
            <a:endParaRPr lang="en-CZ"/>
          </a:p>
        </p:txBody>
      </p:sp>
      <p:sp>
        <p:nvSpPr>
          <p:cNvPr id="3" name="Text Placeholder 2">
            <a:extLst>
              <a:ext uri="{FF2B5EF4-FFF2-40B4-BE49-F238E27FC236}">
                <a16:creationId xmlns:a16="http://schemas.microsoft.com/office/drawing/2014/main" id="{75EEF8AF-F018-06EB-06EC-82BFFD88E8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B9EBAEC-6B5C-EE8E-26AC-49ABE09B5B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5" name="Text Placeholder 4">
            <a:extLst>
              <a:ext uri="{FF2B5EF4-FFF2-40B4-BE49-F238E27FC236}">
                <a16:creationId xmlns:a16="http://schemas.microsoft.com/office/drawing/2014/main" id="{954CED06-A0D6-49B9-049B-57278F7F13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6F1A136-2AD1-0F4F-A51E-1968656A2BE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7" name="Date Placeholder 6">
            <a:extLst>
              <a:ext uri="{FF2B5EF4-FFF2-40B4-BE49-F238E27FC236}">
                <a16:creationId xmlns:a16="http://schemas.microsoft.com/office/drawing/2014/main" id="{7E9F5D6E-7123-C215-323C-ABF768B20F1F}"/>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8" name="Footer Placeholder 7">
            <a:extLst>
              <a:ext uri="{FF2B5EF4-FFF2-40B4-BE49-F238E27FC236}">
                <a16:creationId xmlns:a16="http://schemas.microsoft.com/office/drawing/2014/main" id="{47A0EF0C-5153-A425-CCC1-8EDD8E003522}"/>
              </a:ext>
            </a:extLst>
          </p:cNvPr>
          <p:cNvSpPr>
            <a:spLocks noGrp="1"/>
          </p:cNvSpPr>
          <p:nvPr>
            <p:ph type="ftr" sz="quarter" idx="11"/>
          </p:nvPr>
        </p:nvSpPr>
        <p:spPr/>
        <p:txBody>
          <a:bodyPr/>
          <a:lstStyle/>
          <a:p>
            <a:endParaRPr lang="en-CZ"/>
          </a:p>
        </p:txBody>
      </p:sp>
      <p:sp>
        <p:nvSpPr>
          <p:cNvPr id="9" name="Slide Number Placeholder 8">
            <a:extLst>
              <a:ext uri="{FF2B5EF4-FFF2-40B4-BE49-F238E27FC236}">
                <a16:creationId xmlns:a16="http://schemas.microsoft.com/office/drawing/2014/main" id="{45ADD935-0346-B1FF-887B-EC5CB9352361}"/>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3551427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CDB13-4976-E395-CC45-EA3656054713}"/>
              </a:ext>
            </a:extLst>
          </p:cNvPr>
          <p:cNvSpPr>
            <a:spLocks noGrp="1"/>
          </p:cNvSpPr>
          <p:nvPr>
            <p:ph type="title"/>
          </p:nvPr>
        </p:nvSpPr>
        <p:spPr/>
        <p:txBody>
          <a:bodyPr/>
          <a:lstStyle/>
          <a:p>
            <a:r>
              <a:rPr lang="en-GB"/>
              <a:t>Click to edit Master title style</a:t>
            </a:r>
            <a:endParaRPr lang="en-CZ"/>
          </a:p>
        </p:txBody>
      </p:sp>
      <p:sp>
        <p:nvSpPr>
          <p:cNvPr id="3" name="Date Placeholder 2">
            <a:extLst>
              <a:ext uri="{FF2B5EF4-FFF2-40B4-BE49-F238E27FC236}">
                <a16:creationId xmlns:a16="http://schemas.microsoft.com/office/drawing/2014/main" id="{4C71C3D6-DC3A-0850-EF25-5005BD565B1A}"/>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4" name="Footer Placeholder 3">
            <a:extLst>
              <a:ext uri="{FF2B5EF4-FFF2-40B4-BE49-F238E27FC236}">
                <a16:creationId xmlns:a16="http://schemas.microsoft.com/office/drawing/2014/main" id="{349F6D6E-9DEE-EDA2-93B0-D014F9F344FF}"/>
              </a:ext>
            </a:extLst>
          </p:cNvPr>
          <p:cNvSpPr>
            <a:spLocks noGrp="1"/>
          </p:cNvSpPr>
          <p:nvPr>
            <p:ph type="ftr" sz="quarter" idx="11"/>
          </p:nvPr>
        </p:nvSpPr>
        <p:spPr/>
        <p:txBody>
          <a:bodyPr/>
          <a:lstStyle/>
          <a:p>
            <a:endParaRPr lang="en-CZ"/>
          </a:p>
        </p:txBody>
      </p:sp>
      <p:sp>
        <p:nvSpPr>
          <p:cNvPr id="5" name="Slide Number Placeholder 4">
            <a:extLst>
              <a:ext uri="{FF2B5EF4-FFF2-40B4-BE49-F238E27FC236}">
                <a16:creationId xmlns:a16="http://schemas.microsoft.com/office/drawing/2014/main" id="{D7FC7B39-33A2-68B3-4F32-687D13C90CE6}"/>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1728899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B51FFE-32A7-79A7-8C01-0A2E5504306C}"/>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3" name="Footer Placeholder 2">
            <a:extLst>
              <a:ext uri="{FF2B5EF4-FFF2-40B4-BE49-F238E27FC236}">
                <a16:creationId xmlns:a16="http://schemas.microsoft.com/office/drawing/2014/main" id="{A2C84C5D-A072-CFF1-C66D-6B36744B604A}"/>
              </a:ext>
            </a:extLst>
          </p:cNvPr>
          <p:cNvSpPr>
            <a:spLocks noGrp="1"/>
          </p:cNvSpPr>
          <p:nvPr>
            <p:ph type="ftr" sz="quarter" idx="11"/>
          </p:nvPr>
        </p:nvSpPr>
        <p:spPr/>
        <p:txBody>
          <a:bodyPr/>
          <a:lstStyle/>
          <a:p>
            <a:endParaRPr lang="en-CZ"/>
          </a:p>
        </p:txBody>
      </p:sp>
      <p:sp>
        <p:nvSpPr>
          <p:cNvPr id="4" name="Slide Number Placeholder 3">
            <a:extLst>
              <a:ext uri="{FF2B5EF4-FFF2-40B4-BE49-F238E27FC236}">
                <a16:creationId xmlns:a16="http://schemas.microsoft.com/office/drawing/2014/main" id="{9AE2B23E-EC26-9389-8A35-39DBC9ACE93C}"/>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486563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BB8EF-DE0B-5438-30A6-06766FE3A44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Z"/>
          </a:p>
        </p:txBody>
      </p:sp>
      <p:sp>
        <p:nvSpPr>
          <p:cNvPr id="3" name="Content Placeholder 2">
            <a:extLst>
              <a:ext uri="{FF2B5EF4-FFF2-40B4-BE49-F238E27FC236}">
                <a16:creationId xmlns:a16="http://schemas.microsoft.com/office/drawing/2014/main" id="{A9D195D7-FDEB-8399-8CF0-72BFF0E11C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Text Placeholder 3">
            <a:extLst>
              <a:ext uri="{FF2B5EF4-FFF2-40B4-BE49-F238E27FC236}">
                <a16:creationId xmlns:a16="http://schemas.microsoft.com/office/drawing/2014/main" id="{50269647-D07B-3F5F-0958-356D1856F0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ACEB544-B123-F31C-73EF-B27737E6AB15}"/>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6" name="Footer Placeholder 5">
            <a:extLst>
              <a:ext uri="{FF2B5EF4-FFF2-40B4-BE49-F238E27FC236}">
                <a16:creationId xmlns:a16="http://schemas.microsoft.com/office/drawing/2014/main" id="{41ADE5DA-E4A2-12A6-F168-85DFDAC4C09C}"/>
              </a:ext>
            </a:extLst>
          </p:cNvPr>
          <p:cNvSpPr>
            <a:spLocks noGrp="1"/>
          </p:cNvSpPr>
          <p:nvPr>
            <p:ph type="ftr" sz="quarter" idx="11"/>
          </p:nvPr>
        </p:nvSpPr>
        <p:spPr/>
        <p:txBody>
          <a:bodyPr/>
          <a:lstStyle/>
          <a:p>
            <a:endParaRPr lang="en-CZ"/>
          </a:p>
        </p:txBody>
      </p:sp>
      <p:sp>
        <p:nvSpPr>
          <p:cNvPr id="7" name="Slide Number Placeholder 6">
            <a:extLst>
              <a:ext uri="{FF2B5EF4-FFF2-40B4-BE49-F238E27FC236}">
                <a16:creationId xmlns:a16="http://schemas.microsoft.com/office/drawing/2014/main" id="{8B3CFDC2-8AF1-A77C-F085-5067B917DE53}"/>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1369936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0923D-5615-47F5-B2A5-647827B44F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Z"/>
          </a:p>
        </p:txBody>
      </p:sp>
      <p:sp>
        <p:nvSpPr>
          <p:cNvPr id="3" name="Picture Placeholder 2">
            <a:extLst>
              <a:ext uri="{FF2B5EF4-FFF2-40B4-BE49-F238E27FC236}">
                <a16:creationId xmlns:a16="http://schemas.microsoft.com/office/drawing/2014/main" id="{B597BDBF-1F97-998C-3766-9E4BDA24BD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Z"/>
          </a:p>
        </p:txBody>
      </p:sp>
      <p:sp>
        <p:nvSpPr>
          <p:cNvPr id="4" name="Text Placeholder 3">
            <a:extLst>
              <a:ext uri="{FF2B5EF4-FFF2-40B4-BE49-F238E27FC236}">
                <a16:creationId xmlns:a16="http://schemas.microsoft.com/office/drawing/2014/main" id="{66E4A13D-B32E-DDD1-0C51-1A58D83539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AE4FA99-59CF-A493-033B-4B82F1DE3311}"/>
              </a:ext>
            </a:extLst>
          </p:cNvPr>
          <p:cNvSpPr>
            <a:spLocks noGrp="1"/>
          </p:cNvSpPr>
          <p:nvPr>
            <p:ph type="dt" sz="half" idx="10"/>
          </p:nvPr>
        </p:nvSpPr>
        <p:spPr/>
        <p:txBody>
          <a:bodyPr/>
          <a:lstStyle/>
          <a:p>
            <a:fld id="{6D543FA7-F287-CF44-BC14-B3A1FF1FFEC4}" type="datetimeFigureOut">
              <a:rPr lang="en-CZ" smtClean="0"/>
              <a:t>03/17/2025</a:t>
            </a:fld>
            <a:endParaRPr lang="en-CZ"/>
          </a:p>
        </p:txBody>
      </p:sp>
      <p:sp>
        <p:nvSpPr>
          <p:cNvPr id="6" name="Footer Placeholder 5">
            <a:extLst>
              <a:ext uri="{FF2B5EF4-FFF2-40B4-BE49-F238E27FC236}">
                <a16:creationId xmlns:a16="http://schemas.microsoft.com/office/drawing/2014/main" id="{8B49B0FA-798B-51CF-ADCC-48BDA90DE5CB}"/>
              </a:ext>
            </a:extLst>
          </p:cNvPr>
          <p:cNvSpPr>
            <a:spLocks noGrp="1"/>
          </p:cNvSpPr>
          <p:nvPr>
            <p:ph type="ftr" sz="quarter" idx="11"/>
          </p:nvPr>
        </p:nvSpPr>
        <p:spPr/>
        <p:txBody>
          <a:bodyPr/>
          <a:lstStyle/>
          <a:p>
            <a:endParaRPr lang="en-CZ"/>
          </a:p>
        </p:txBody>
      </p:sp>
      <p:sp>
        <p:nvSpPr>
          <p:cNvPr id="7" name="Slide Number Placeholder 6">
            <a:extLst>
              <a:ext uri="{FF2B5EF4-FFF2-40B4-BE49-F238E27FC236}">
                <a16:creationId xmlns:a16="http://schemas.microsoft.com/office/drawing/2014/main" id="{57539F34-75E7-A180-CCFF-CA87717C505F}"/>
              </a:ext>
            </a:extLst>
          </p:cNvPr>
          <p:cNvSpPr>
            <a:spLocks noGrp="1"/>
          </p:cNvSpPr>
          <p:nvPr>
            <p:ph type="sldNum" sz="quarter" idx="12"/>
          </p:nvPr>
        </p:nvSpPr>
        <p:spPr/>
        <p:txBody>
          <a:bodyPr/>
          <a:lstStyle/>
          <a:p>
            <a:fld id="{CFA6C3B8-1A36-6A4B-B6F2-3D8D1F53D474}" type="slidenum">
              <a:rPr lang="en-CZ" smtClean="0"/>
              <a:t>‹#›</a:t>
            </a:fld>
            <a:endParaRPr lang="en-CZ"/>
          </a:p>
        </p:txBody>
      </p:sp>
    </p:spTree>
    <p:extLst>
      <p:ext uri="{BB962C8B-B14F-4D97-AF65-F5344CB8AC3E}">
        <p14:creationId xmlns:p14="http://schemas.microsoft.com/office/powerpoint/2010/main" val="3831941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067BE6-8434-AF6A-245C-D1B8258E17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Z"/>
          </a:p>
        </p:txBody>
      </p:sp>
      <p:sp>
        <p:nvSpPr>
          <p:cNvPr id="3" name="Text Placeholder 2">
            <a:extLst>
              <a:ext uri="{FF2B5EF4-FFF2-40B4-BE49-F238E27FC236}">
                <a16:creationId xmlns:a16="http://schemas.microsoft.com/office/drawing/2014/main" id="{C54B2994-E7F8-3C41-9A08-8D6897A52B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Z"/>
          </a:p>
        </p:txBody>
      </p:sp>
      <p:sp>
        <p:nvSpPr>
          <p:cNvPr id="4" name="Date Placeholder 3">
            <a:extLst>
              <a:ext uri="{FF2B5EF4-FFF2-40B4-BE49-F238E27FC236}">
                <a16:creationId xmlns:a16="http://schemas.microsoft.com/office/drawing/2014/main" id="{6275BA4D-BCA2-7212-FBFC-08C73E48C1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43FA7-F287-CF44-BC14-B3A1FF1FFEC4}" type="datetimeFigureOut">
              <a:rPr lang="en-CZ" smtClean="0"/>
              <a:t>03/17/2025</a:t>
            </a:fld>
            <a:endParaRPr lang="en-CZ"/>
          </a:p>
        </p:txBody>
      </p:sp>
      <p:sp>
        <p:nvSpPr>
          <p:cNvPr id="5" name="Footer Placeholder 4">
            <a:extLst>
              <a:ext uri="{FF2B5EF4-FFF2-40B4-BE49-F238E27FC236}">
                <a16:creationId xmlns:a16="http://schemas.microsoft.com/office/drawing/2014/main" id="{7B26DEE0-A9BC-6561-3E37-B9A0D46B45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Z"/>
          </a:p>
        </p:txBody>
      </p:sp>
      <p:sp>
        <p:nvSpPr>
          <p:cNvPr id="6" name="Slide Number Placeholder 5">
            <a:extLst>
              <a:ext uri="{FF2B5EF4-FFF2-40B4-BE49-F238E27FC236}">
                <a16:creationId xmlns:a16="http://schemas.microsoft.com/office/drawing/2014/main" id="{27BEB9C0-BDA5-FE33-3D53-13BC78ABA1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6C3B8-1A36-6A4B-B6F2-3D8D1F53D474}" type="slidenum">
              <a:rPr lang="en-CZ" smtClean="0"/>
              <a:t>‹#›</a:t>
            </a:fld>
            <a:endParaRPr lang="en-CZ"/>
          </a:p>
        </p:txBody>
      </p:sp>
    </p:spTree>
    <p:extLst>
      <p:ext uri="{BB962C8B-B14F-4D97-AF65-F5344CB8AC3E}">
        <p14:creationId xmlns:p14="http://schemas.microsoft.com/office/powerpoint/2010/main" val="3651632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6145-8F5B-3843-C28F-D6B3B4D041FB}"/>
              </a:ext>
            </a:extLst>
          </p:cNvPr>
          <p:cNvSpPr>
            <a:spLocks noGrp="1"/>
          </p:cNvSpPr>
          <p:nvPr>
            <p:ph type="ctrTitle"/>
          </p:nvPr>
        </p:nvSpPr>
        <p:spPr/>
        <p:txBody>
          <a:bodyPr/>
          <a:lstStyle/>
          <a:p>
            <a:r>
              <a:rPr lang="en-CZ" dirty="0"/>
              <a:t>Composite</a:t>
            </a:r>
          </a:p>
        </p:txBody>
      </p:sp>
      <p:sp>
        <p:nvSpPr>
          <p:cNvPr id="3" name="Title 1">
            <a:extLst>
              <a:ext uri="{FF2B5EF4-FFF2-40B4-BE49-F238E27FC236}">
                <a16:creationId xmlns:a16="http://schemas.microsoft.com/office/drawing/2014/main" id="{85EDD42A-4F6C-81E9-AC6C-3BF91EC2790C}"/>
              </a:ext>
            </a:extLst>
          </p:cNvPr>
          <p:cNvSpPr txBox="1">
            <a:spLocks/>
          </p:cNvSpPr>
          <p:nvPr/>
        </p:nvSpPr>
        <p:spPr>
          <a:xfrm>
            <a:off x="6337300" y="4978399"/>
            <a:ext cx="4775200" cy="11350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b="1" dirty="0"/>
              <a:t>Stanislav Dochynets</a:t>
            </a:r>
            <a:endParaRPr lang="en-CZ" sz="3200" b="1" dirty="0"/>
          </a:p>
        </p:txBody>
      </p:sp>
    </p:spTree>
    <p:extLst>
      <p:ext uri="{BB962C8B-B14F-4D97-AF65-F5344CB8AC3E}">
        <p14:creationId xmlns:p14="http://schemas.microsoft.com/office/powerpoint/2010/main" val="2652822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A467C8-E3AD-3C74-32C7-B375DCA0ED37}"/>
              </a:ext>
            </a:extLst>
          </p:cNvPr>
          <p:cNvSpPr txBox="1"/>
          <p:nvPr/>
        </p:nvSpPr>
        <p:spPr>
          <a:xfrm>
            <a:off x="1943100" y="365125"/>
            <a:ext cx="8439150" cy="6186309"/>
          </a:xfrm>
          <a:prstGeom prst="rect">
            <a:avLst/>
          </a:prstGeom>
          <a:noFill/>
        </p:spPr>
        <p:txBody>
          <a:bodyPr wrap="square">
            <a:spAutoFit/>
          </a:bodyPr>
          <a:lstStyle/>
          <a:p>
            <a:pPr defTabSz="7200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class</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6F42C1"/>
                </a:solidFill>
                <a:effectLst/>
                <a:highlight>
                  <a:srgbClr val="FFFFFF"/>
                </a:highlight>
                <a:latin typeface="Lucida Console" panose="020B0609040504020204" pitchFamily="49" charset="0"/>
              </a:rPr>
              <a:t>Packable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List&lt;Packable&gt;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Box</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D73A49"/>
                </a:solidFill>
                <a:effectLst/>
                <a:highlight>
                  <a:srgbClr val="FFFFFF"/>
                </a:highlight>
                <a:latin typeface="Lucida Console" panose="020B0609040504020204" pitchFamily="49" charset="0"/>
              </a:rPr>
              <a:t>new</a:t>
            </a:r>
            <a:r>
              <a:rPr lang="en-GB" b="0" i="0" u="none" strike="noStrike" dirty="0">
                <a:solidFill>
                  <a:srgbClr val="24292E"/>
                </a:solidFill>
                <a:effectLst/>
                <a:highlight>
                  <a:srgbClr val="FFFFFF"/>
                </a:highlight>
                <a:latin typeface="Lucida Console" panose="020B0609040504020204" pitchFamily="49" charset="0"/>
              </a:rPr>
              <a:t> List&lt;Packable&gt;();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endParaRPr lang="en-GB" b="0" i="0" u="none" strike="noStrike" dirty="0">
              <a:solidFill>
                <a:srgbClr val="24292E"/>
              </a:solidFill>
              <a:effectLst/>
              <a:highlight>
                <a:srgbClr val="FFFFFF"/>
              </a:highlight>
              <a:latin typeface="Lucida Console" panose="020B0609040504020204" pitchFamily="49" charset="0"/>
            </a:endParaRP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Insert</a:t>
            </a:r>
            <a:r>
              <a:rPr lang="en-GB" b="0" i="0" u="none" strike="noStrike" dirty="0">
                <a:solidFill>
                  <a:srgbClr val="24292E"/>
                </a:solidFill>
                <a:effectLst/>
                <a:highlight>
                  <a:srgbClr val="FFFFFF"/>
                </a:highlight>
                <a:latin typeface="Lucida Console" panose="020B0609040504020204" pitchFamily="49" charset="0"/>
              </a:rPr>
              <a:t>(Packable p) { 						</a:t>
            </a:r>
            <a:r>
              <a:rPr lang="en-GB" b="0" i="0" u="none" strike="noStrike" dirty="0" err="1">
                <a:solidFill>
                  <a:srgbClr val="24292E"/>
                </a:solidFill>
                <a:effectLst/>
                <a:highlight>
                  <a:srgbClr val="FFFFFF"/>
                </a:highlight>
                <a:latin typeface="Lucida Console" panose="020B0609040504020204" pitchFamily="49" charset="0"/>
              </a:rPr>
              <a:t>ContentsOfBox.Add</a:t>
            </a:r>
            <a:r>
              <a:rPr lang="en-GB" b="0" i="0" u="none" strike="noStrike" dirty="0">
                <a:solidFill>
                  <a:srgbClr val="24292E"/>
                </a:solidFill>
                <a:effectLst/>
                <a:highlight>
                  <a:srgbClr val="FFFFFF"/>
                </a:highlight>
                <a:latin typeface="Lucida Console" panose="020B0609040504020204" pitchFamily="49" charset="0"/>
              </a:rPr>
              <a:t>(p);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GetPrice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E36209"/>
                </a:solidFill>
                <a:effectLst/>
                <a:highlight>
                  <a:srgbClr val="FFFFFF"/>
                </a:highlight>
                <a:latin typeface="Lucida Console" panose="020B0609040504020204" pitchFamily="49" charset="0"/>
              </a:rPr>
              <a:t>		int</a:t>
            </a:r>
            <a:r>
              <a:rPr lang="en-GB" b="0" i="0" u="none" strike="noStrike" dirty="0">
                <a:solidFill>
                  <a:srgbClr val="24292E"/>
                </a:solidFill>
                <a:effectLst/>
                <a:highlight>
                  <a:srgbClr val="FFFFFF"/>
                </a:highlight>
                <a:latin typeface="Lucida Console" panose="020B0609040504020204" pitchFamily="49" charset="0"/>
              </a:rPr>
              <a:t> result = </a:t>
            </a:r>
            <a:r>
              <a:rPr lang="en-GB" b="0" i="0" u="none" strike="noStrike" dirty="0">
                <a:solidFill>
                  <a:srgbClr val="005CC5"/>
                </a:solidFill>
                <a:effectLst/>
                <a:highlight>
                  <a:srgbClr val="FFFFFF"/>
                </a:highlight>
                <a:latin typeface="Lucida Console" panose="020B0609040504020204" pitchFamily="49" charset="0"/>
              </a:rPr>
              <a:t>0</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foreach</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var</a:t>
            </a:r>
            <a:r>
              <a:rPr lang="en-GB" b="0" i="0" u="none" strike="noStrike" dirty="0">
                <a:solidFill>
                  <a:srgbClr val="24292E"/>
                </a:solidFill>
                <a:effectLst/>
                <a:highlight>
                  <a:srgbClr val="FFFFFF"/>
                </a:highlight>
                <a:latin typeface="Lucida Console" panose="020B0609040504020204" pitchFamily="49" charset="0"/>
              </a:rPr>
              <a:t> content </a:t>
            </a:r>
            <a:r>
              <a:rPr lang="en-GB" b="0" i="0" u="none" strike="noStrike" dirty="0">
                <a:solidFill>
                  <a:srgbClr val="D73A49"/>
                </a:solidFill>
                <a:effectLst/>
                <a:highlight>
                  <a:srgbClr val="FFFFFF"/>
                </a:highlight>
                <a:latin typeface="Lucida Console" panose="020B0609040504020204" pitchFamily="49" charset="0"/>
              </a:rPr>
              <a:t>in</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result += </a:t>
            </a:r>
            <a:r>
              <a:rPr lang="en-GB" b="0" i="0" u="none" strike="noStrike" dirty="0" err="1">
                <a:solidFill>
                  <a:srgbClr val="24292E"/>
                </a:solidFill>
                <a:effectLst/>
                <a:highlight>
                  <a:srgbClr val="FFFFFF"/>
                </a:highlight>
                <a:latin typeface="Lucida Console" panose="020B0609040504020204" pitchFamily="49" charset="0"/>
              </a:rPr>
              <a:t>content.GetPrice</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dirty="0">
                <a:solidFill>
                  <a:srgbClr val="24292E"/>
                </a:solidFill>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return</a:t>
            </a:r>
            <a:r>
              <a:rPr lang="en-GB" b="0" i="0" u="none" strike="noStrike" dirty="0">
                <a:solidFill>
                  <a:srgbClr val="24292E"/>
                </a:solidFill>
                <a:effectLst/>
                <a:highlight>
                  <a:srgbClr val="FFFFFF"/>
                </a:highlight>
                <a:latin typeface="Lucida Console" panose="020B0609040504020204" pitchFamily="49" charset="0"/>
              </a:rPr>
              <a:t> result;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dirty="0">
                <a:solidFill>
                  <a:srgbClr val="24292E"/>
                </a:solidFill>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UnpackTo</a:t>
            </a:r>
            <a:r>
              <a:rPr lang="en-GB" b="0" i="0" u="none" strike="noStrike" dirty="0">
                <a:solidFill>
                  <a:srgbClr val="24292E"/>
                </a:solidFill>
                <a:effectLst/>
                <a:highlight>
                  <a:srgbClr val="FFFFFF"/>
                </a:highlight>
                <a:latin typeface="Lucida Console" panose="020B0609040504020204" pitchFamily="49" charset="0"/>
              </a:rPr>
              <a:t>(List&lt;Item&gt; list) { </a:t>
            </a:r>
          </a:p>
          <a:p>
            <a:pPr defTabSz="720000"/>
            <a:r>
              <a:rPr lang="en-GB" b="0" i="0" u="none" strike="noStrike" dirty="0">
                <a:solidFill>
                  <a:srgbClr val="D73A49"/>
                </a:solidFill>
                <a:effectLst/>
                <a:highlight>
                  <a:srgbClr val="FFFFFF"/>
                </a:highlight>
                <a:latin typeface="Lucida Console" panose="020B0609040504020204" pitchFamily="49" charset="0"/>
              </a:rPr>
              <a:t>		foreach</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var</a:t>
            </a:r>
            <a:r>
              <a:rPr lang="en-GB" b="0" i="0" u="none" strike="noStrike" dirty="0">
                <a:solidFill>
                  <a:srgbClr val="24292E"/>
                </a:solidFill>
                <a:effectLst/>
                <a:highlight>
                  <a:srgbClr val="FFFFFF"/>
                </a:highlight>
                <a:latin typeface="Lucida Console" panose="020B0609040504020204" pitchFamily="49" charset="0"/>
              </a:rPr>
              <a:t> content </a:t>
            </a:r>
            <a:r>
              <a:rPr lang="en-GB" b="0" i="0" u="none" strike="noStrike" dirty="0">
                <a:solidFill>
                  <a:srgbClr val="D73A49"/>
                </a:solidFill>
                <a:effectLst/>
                <a:highlight>
                  <a:srgbClr val="FFFFFF"/>
                </a:highlight>
                <a:latin typeface="Lucida Console" panose="020B0609040504020204" pitchFamily="49" charset="0"/>
              </a:rPr>
              <a:t>in</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err="1">
                <a:solidFill>
                  <a:srgbClr val="24292E"/>
                </a:solidFill>
                <a:effectLst/>
                <a:highlight>
                  <a:srgbClr val="FFFFFF"/>
                </a:highlight>
                <a:latin typeface="Lucida Console" panose="020B0609040504020204" pitchFamily="49" charset="0"/>
              </a:rPr>
              <a:t>content.UnpackTo</a:t>
            </a:r>
            <a:r>
              <a:rPr lang="en-GB" b="0" i="0" u="none" strike="noStrike" dirty="0">
                <a:solidFill>
                  <a:srgbClr val="24292E"/>
                </a:solidFill>
                <a:effectLst/>
                <a:highlight>
                  <a:srgbClr val="FFFFFF"/>
                </a:highlight>
                <a:latin typeface="Lucida Console" panose="020B0609040504020204" pitchFamily="49" charset="0"/>
              </a:rPr>
              <a:t>(list);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a:t>
            </a:r>
            <a:endParaRPr lang="cs-CZ" dirty="0"/>
          </a:p>
        </p:txBody>
      </p:sp>
    </p:spTree>
    <p:extLst>
      <p:ext uri="{BB962C8B-B14F-4D97-AF65-F5344CB8AC3E}">
        <p14:creationId xmlns:p14="http://schemas.microsoft.com/office/powerpoint/2010/main" val="289364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15" end="1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6" end="1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xEl>
                                              <p:pRg st="17" end="1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xEl>
                                              <p:pRg st="18" end="1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141B0-B399-E860-B975-BEBD583EE5E2}"/>
            </a:ext>
          </a:extLst>
        </p:cNvPr>
        <p:cNvGrpSpPr/>
        <p:nvPr/>
      </p:nvGrpSpPr>
      <p:grpSpPr>
        <a:xfrm>
          <a:off x="0" y="0"/>
          <a:ext cx="0" cy="0"/>
          <a:chOff x="0" y="0"/>
          <a:chExt cx="0" cy="0"/>
        </a:xfrm>
      </p:grpSpPr>
      <p:sp>
        <p:nvSpPr>
          <p:cNvPr id="16" name="TextBox 15">
            <a:extLst>
              <a:ext uri="{FF2B5EF4-FFF2-40B4-BE49-F238E27FC236}">
                <a16:creationId xmlns:a16="http://schemas.microsoft.com/office/drawing/2014/main" id="{943D5EC0-74CC-8688-1247-D2EDFCC3F755}"/>
              </a:ext>
            </a:extLst>
          </p:cNvPr>
          <p:cNvSpPr txBox="1"/>
          <p:nvPr/>
        </p:nvSpPr>
        <p:spPr>
          <a:xfrm>
            <a:off x="2411506" y="812608"/>
            <a:ext cx="8202705" cy="3077766"/>
          </a:xfrm>
          <a:prstGeom prst="rect">
            <a:avLst/>
          </a:prstGeom>
          <a:noFill/>
        </p:spPr>
        <p:txBody>
          <a:bodyPr wrap="square">
            <a:spAutoFit/>
          </a:bodyPr>
          <a:lstStyle/>
          <a:p>
            <a:pPr defTabSz="7344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static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Main</a:t>
            </a:r>
            <a:r>
              <a:rPr lang="en-GB" b="0" i="0" u="none" strike="noStrike" dirty="0">
                <a:solidFill>
                  <a:srgbClr val="24292E"/>
                </a:solidFill>
                <a:effectLst/>
                <a:highlight>
                  <a:srgbClr val="FFFFFF"/>
                </a:highlight>
                <a:latin typeface="Lucida Console" panose="020B0609040504020204" pitchFamily="49" charset="0"/>
              </a:rPr>
              <a:t>(</a:t>
            </a:r>
            <a:r>
              <a:rPr lang="en-GB" b="0" i="0" u="none" strike="noStrike" dirty="0">
                <a:solidFill>
                  <a:srgbClr val="E36209"/>
                </a:solidFill>
                <a:effectLst/>
                <a:highlight>
                  <a:srgbClr val="FFFFFF"/>
                </a:highlight>
                <a:latin typeface="Lucida Console" panose="020B0609040504020204" pitchFamily="49" charset="0"/>
              </a:rPr>
              <a:t>string</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args</a:t>
            </a:r>
            <a:r>
              <a:rPr lang="en-GB" b="0" i="0" u="none" strike="noStrike" dirty="0">
                <a:solidFill>
                  <a:srgbClr val="24292E"/>
                </a:solidFill>
                <a:effectLst/>
                <a:highlight>
                  <a:srgbClr val="FFFFFF"/>
                </a:highlight>
                <a:latin typeface="Lucida Console" panose="020B0609040504020204" pitchFamily="49" charset="0"/>
              </a:rPr>
              <a:t>) { </a:t>
            </a:r>
          </a:p>
          <a:p>
            <a:pPr defTabSz="734400"/>
            <a:endParaRPr lang="en-GB" sz="1600" b="0" i="0" u="none" strike="noStrike" dirty="0">
              <a:solidFill>
                <a:srgbClr val="24292E"/>
              </a:solidFill>
              <a:effectLst/>
              <a:highlight>
                <a:srgbClr val="FFFFFF"/>
              </a:highlight>
              <a:latin typeface="Lucida Console" panose="020B0609040504020204" pitchFamily="49" charset="0"/>
            </a:endParaRPr>
          </a:p>
          <a:p>
            <a:pPr defTabSz="734400"/>
            <a:r>
              <a:rPr lang="en-GB" sz="1600" dirty="0">
                <a:solidFill>
                  <a:srgbClr val="6A737D"/>
                </a:solidFill>
                <a:highlight>
                  <a:srgbClr val="FFFFFF"/>
                </a:highlight>
                <a:latin typeface="Lucida Console" panose="020B0609040504020204" pitchFamily="49" charset="0"/>
              </a:rPr>
              <a:t>	</a:t>
            </a:r>
            <a:r>
              <a:rPr lang="en-GB" sz="1600" b="0" i="0" u="none" strike="noStrike" dirty="0">
                <a:solidFill>
                  <a:srgbClr val="6A737D"/>
                </a:solidFill>
                <a:effectLst/>
                <a:highlight>
                  <a:srgbClr val="FFFFFF"/>
                </a:highlight>
                <a:latin typeface="Lucida Console" panose="020B0609040504020204" pitchFamily="49" charset="0"/>
              </a:rPr>
              <a:t>// Assuming </a:t>
            </a:r>
            <a:r>
              <a:rPr lang="en-GB" sz="1600" b="0" i="0" u="none" strike="noStrike" dirty="0" err="1">
                <a:solidFill>
                  <a:srgbClr val="6A737D"/>
                </a:solidFill>
                <a:effectLst/>
                <a:highlight>
                  <a:srgbClr val="FFFFFF"/>
                </a:highlight>
                <a:latin typeface="Lucida Console" panose="020B0609040504020204" pitchFamily="49" charset="0"/>
              </a:rPr>
              <a:t>getOrder</a:t>
            </a:r>
            <a:r>
              <a:rPr lang="en-GB" sz="1600" b="0" i="0" u="none" strike="noStrike" dirty="0">
                <a:solidFill>
                  <a:srgbClr val="6A737D"/>
                </a:solidFill>
                <a:effectLst/>
                <a:highlight>
                  <a:srgbClr val="FFFFFF"/>
                </a:highlight>
                <a:latin typeface="Lucida Console" panose="020B0609040504020204" pitchFamily="49" charset="0"/>
              </a:rPr>
              <a:t>() is implemented elsewhere</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24292E"/>
                </a:solidFill>
                <a:effectLst/>
                <a:highlight>
                  <a:srgbClr val="FFFFFF"/>
                </a:highlight>
                <a:latin typeface="Lucida Console" panose="020B0609040504020204" pitchFamily="49" charset="0"/>
              </a:rPr>
              <a:t>Box order = </a:t>
            </a:r>
            <a:r>
              <a:rPr lang="en-GB" sz="1600" b="0" i="0" u="none" strike="noStrike" dirty="0" err="1">
                <a:solidFill>
                  <a:srgbClr val="24292E"/>
                </a:solidFill>
                <a:effectLst/>
                <a:highlight>
                  <a:srgbClr val="FFFFFF"/>
                </a:highlight>
                <a:latin typeface="Lucida Console" panose="020B0609040504020204" pitchFamily="49" charset="0"/>
              </a:rPr>
              <a:t>GetOrder</a:t>
            </a:r>
            <a:r>
              <a:rPr lang="en-GB" sz="1600" b="0" i="0" u="none" strike="noStrike" dirty="0">
                <a:solidFill>
                  <a:srgbClr val="24292E"/>
                </a:solidFill>
                <a:effectLst/>
                <a:highlight>
                  <a:srgbClr val="FFFFFF"/>
                </a:highlight>
                <a:latin typeface="Lucida Console" panose="020B0609040504020204" pitchFamily="49" charset="0"/>
              </a:rPr>
              <a:t>();</a:t>
            </a:r>
            <a:endParaRPr lang="cs-CZ" sz="1600" b="0" i="0" u="none" strike="noStrike" dirty="0">
              <a:solidFill>
                <a:srgbClr val="24292E"/>
              </a:solidFill>
              <a:effectLst/>
              <a:highlight>
                <a:srgbClr val="FFFFFF"/>
              </a:highlight>
              <a:latin typeface="Lucida Console" panose="020B0609040504020204" pitchFamily="49" charset="0"/>
            </a:endParaRPr>
          </a:p>
          <a:p>
            <a:pPr defTabSz="734400"/>
            <a:endParaRPr lang="en-GB" sz="1600" b="0" i="0" u="none" strike="noStrike" dirty="0">
              <a:solidFill>
                <a:srgbClr val="24292E"/>
              </a:solidFill>
              <a:effectLst/>
              <a:highlight>
                <a:srgbClr val="FFFFFF"/>
              </a:highlight>
              <a:latin typeface="Lucida Console" panose="020B0609040504020204" pitchFamily="49" charset="0"/>
            </a:endParaRPr>
          </a:p>
          <a:p>
            <a:pPr defTabSz="734400"/>
            <a:r>
              <a:rPr lang="en-GB" sz="1600" b="0" i="0" u="none" strike="noStrike" dirty="0">
                <a:solidFill>
                  <a:srgbClr val="24292E"/>
                </a:solidFill>
                <a:effectLst/>
                <a:highlight>
                  <a:srgbClr val="FFFFFF"/>
                </a:highlight>
                <a:latin typeface="Lucida Console" panose="020B0609040504020204" pitchFamily="49" charset="0"/>
              </a:rPr>
              <a:t>	List&lt;Item&gt; unpacked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List&lt;Item&gt;();</a:t>
            </a:r>
            <a:endParaRPr lang="cs-CZ" sz="1600" b="0" i="0" u="none" strike="noStrike" dirty="0">
              <a:solidFill>
                <a:srgbClr val="24292E"/>
              </a:solidFill>
              <a:effectLst/>
              <a:highlight>
                <a:srgbClr val="FFFFFF"/>
              </a:highlight>
              <a:latin typeface="Lucida Console" panose="020B0609040504020204" pitchFamily="49" charset="0"/>
            </a:endParaRPr>
          </a:p>
          <a:p>
            <a:pPr defTabSz="734400"/>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E36209"/>
                </a:solidFill>
                <a:effectLst/>
                <a:highlight>
                  <a:srgbClr val="FFFFFF"/>
                </a:highlight>
                <a:latin typeface="Lucida Console" panose="020B0609040504020204" pitchFamily="49" charset="0"/>
              </a:rPr>
              <a:t>	int</a:t>
            </a:r>
            <a:r>
              <a:rPr lang="en-GB" sz="1600" b="0" i="0" u="none" strike="noStrike" dirty="0">
                <a:solidFill>
                  <a:srgbClr val="24292E"/>
                </a:solidFill>
                <a:effectLst/>
                <a:highlight>
                  <a:srgbClr val="FFFFFF"/>
                </a:highlight>
                <a:latin typeface="Lucida Console" panose="020B0609040504020204" pitchFamily="49" charset="0"/>
              </a:rPr>
              <a:t> total</a:t>
            </a:r>
            <a:r>
              <a:rPr lang="cs-CZ" sz="1600" b="0" i="0" u="none" strike="noStrike" dirty="0">
                <a:solidFill>
                  <a:srgbClr val="24292E"/>
                </a:solidFill>
                <a:effectLst/>
                <a:highlight>
                  <a:srgbClr val="FFFFFF"/>
                </a:highlight>
                <a:latin typeface="Lucida Console" panose="020B0609040504020204" pitchFamily="49" charset="0"/>
              </a:rPr>
              <a:t>Price</a:t>
            </a:r>
            <a:r>
              <a:rPr lang="en-GB" sz="1600" b="0" i="0" u="none" strike="noStrike" dirty="0">
                <a:solidFill>
                  <a:srgbClr val="24292E"/>
                </a:solidFill>
                <a:effectLst/>
                <a:highlight>
                  <a:srgbClr val="FFFFFF"/>
                </a:highlight>
                <a:latin typeface="Lucida Console" panose="020B0609040504020204" pitchFamily="49" charset="0"/>
              </a:rPr>
              <a:t> = </a:t>
            </a:r>
            <a:r>
              <a:rPr lang="cs-CZ" sz="1600" dirty="0">
                <a:highlight>
                  <a:srgbClr val="FFFFFF"/>
                </a:highlight>
                <a:latin typeface="Lucida Console" panose="020B0609040504020204" pitchFamily="49" charset="0"/>
              </a:rPr>
              <a:t>order.GetPrice()</a:t>
            </a:r>
            <a:r>
              <a:rPr lang="en-GB" sz="1600" b="0" i="0" u="none" strike="noStrike" dirty="0">
                <a:solidFill>
                  <a:srgbClr val="24292E"/>
                </a:solidFill>
                <a:effectLst/>
                <a:highlight>
                  <a:srgbClr val="FFFFFF"/>
                </a:highlight>
                <a:latin typeface="Lucida Console" panose="020B0609040504020204" pitchFamily="49" charset="0"/>
              </a:rPr>
              <a:t>;</a:t>
            </a:r>
            <a:endParaRPr lang="cs-CZ" sz="1600" b="0" i="0" u="none" strike="noStrike" dirty="0">
              <a:solidFill>
                <a:srgbClr val="24292E"/>
              </a:solidFill>
              <a:effectLst/>
              <a:highlight>
                <a:srgbClr val="FFFFFF"/>
              </a:highlight>
              <a:latin typeface="Lucida Console" panose="020B0609040504020204" pitchFamily="49" charset="0"/>
            </a:endParaRPr>
          </a:p>
          <a:p>
            <a:pPr defTabSz="734400"/>
            <a:endParaRPr lang="cs-CZ" sz="1600" b="0" i="0" u="none" strike="noStrike" dirty="0">
              <a:solidFill>
                <a:srgbClr val="24292E"/>
              </a:solidFill>
              <a:effectLst/>
              <a:highlight>
                <a:srgbClr val="FFFFFF"/>
              </a:highlight>
              <a:latin typeface="Lucida Console" panose="020B0609040504020204" pitchFamily="49" charset="0"/>
            </a:endParaRPr>
          </a:p>
          <a:p>
            <a:pPr defTabSz="734400"/>
            <a:r>
              <a:rPr lang="cs-CZ" sz="1600" dirty="0">
                <a:highlight>
                  <a:srgbClr val="FFFFFF"/>
                </a:highlight>
                <a:latin typeface="Lucida Console" panose="020B0609040504020204" pitchFamily="49" charset="0"/>
              </a:rPr>
              <a:t>	order.UnpackTo(unpacked);</a:t>
            </a:r>
          </a:p>
          <a:p>
            <a:pPr defTabSz="734400"/>
            <a:r>
              <a:rPr lang="cs-CZ" sz="1600" dirty="0">
                <a:highlight>
                  <a:srgbClr val="FFFFFF"/>
                </a:highlight>
                <a:latin typeface="Lucida Console" panose="020B0609040504020204" pitchFamily="49" charset="0"/>
              </a:rPr>
              <a:t>}</a:t>
            </a:r>
            <a:endParaRPr lang="en-GB" sz="1600" dirty="0">
              <a:highlight>
                <a:srgbClr val="FFFFFF"/>
              </a:highlight>
              <a:latin typeface="Lucida Console" panose="020B0609040504020204" pitchFamily="49" charset="0"/>
            </a:endParaRPr>
          </a:p>
          <a:p>
            <a:pPr defTabSz="734400"/>
            <a:endParaRPr lang="en-GB" sz="1600" b="0" i="0" u="none" strike="noStrike" dirty="0">
              <a:solidFill>
                <a:srgbClr val="24292E"/>
              </a:solidFill>
              <a:effectLst/>
              <a:highlight>
                <a:srgbClr val="FFFFFF"/>
              </a:highlight>
              <a:latin typeface="Lucida Console" panose="020B0609040504020204" pitchFamily="49" charset="0"/>
            </a:endParaRPr>
          </a:p>
        </p:txBody>
      </p:sp>
    </p:spTree>
    <p:extLst>
      <p:ext uri="{BB962C8B-B14F-4D97-AF65-F5344CB8AC3E}">
        <p14:creationId xmlns:p14="http://schemas.microsoft.com/office/powerpoint/2010/main" val="202965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27D01-4B3C-2A78-5388-1C63716F8A6D}"/>
              </a:ext>
            </a:extLst>
          </p:cNvPr>
          <p:cNvSpPr>
            <a:spLocks noGrp="1"/>
          </p:cNvSpPr>
          <p:nvPr>
            <p:ph type="title"/>
          </p:nvPr>
        </p:nvSpPr>
        <p:spPr>
          <a:xfrm>
            <a:off x="666750" y="365124"/>
            <a:ext cx="10515600" cy="1325563"/>
          </a:xfrm>
        </p:spPr>
        <p:txBody>
          <a:bodyPr/>
          <a:lstStyle/>
          <a:p>
            <a:r>
              <a:rPr lang="cs-CZ" dirty="0"/>
              <a:t>4. řešení</a:t>
            </a:r>
          </a:p>
        </p:txBody>
      </p:sp>
      <p:sp>
        <p:nvSpPr>
          <p:cNvPr id="5" name="TextBox 4">
            <a:extLst>
              <a:ext uri="{FF2B5EF4-FFF2-40B4-BE49-F238E27FC236}">
                <a16:creationId xmlns:a16="http://schemas.microsoft.com/office/drawing/2014/main" id="{2DA1F864-21A4-2556-DDA3-A58E81878AD9}"/>
              </a:ext>
            </a:extLst>
          </p:cNvPr>
          <p:cNvSpPr txBox="1"/>
          <p:nvPr/>
        </p:nvSpPr>
        <p:spPr>
          <a:xfrm>
            <a:off x="3305175" y="3016250"/>
            <a:ext cx="7658100" cy="3662541"/>
          </a:xfrm>
          <a:prstGeom prst="rect">
            <a:avLst/>
          </a:prstGeom>
          <a:noFill/>
        </p:spPr>
        <p:txBody>
          <a:bodyPr wrap="square">
            <a:spAutoFit/>
          </a:bodyPr>
          <a:lstStyle/>
          <a:p>
            <a:pPr defTabSz="720000"/>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Packable</a:t>
            </a:r>
            <a:r>
              <a:rPr lang="en-GB" sz="1600" b="0" i="0" u="none" strike="noStrike" dirty="0">
                <a:solidFill>
                  <a:srgbClr val="24292E"/>
                </a:solidFill>
                <a:effectLst/>
                <a:highlight>
                  <a:srgbClr val="FFFFFF"/>
                </a:highlight>
                <a:latin typeface="Lucida Console" panose="020B0609040504020204" pitchFamily="49" charset="0"/>
              </a:rPr>
              <a:t> { </a:t>
            </a:r>
          </a:p>
          <a:p>
            <a:pPr defTabSz="7200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 </a:t>
            </a:r>
          </a:p>
          <a:p>
            <a:pPr defTabSz="7200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string</a:t>
            </a:r>
            <a:r>
              <a:rPr lang="en-GB" sz="1600" b="0" i="0" u="none" strike="noStrike" dirty="0">
                <a:solidFill>
                  <a:srgbClr val="24292E"/>
                </a:solidFill>
                <a:effectLst/>
                <a:highlight>
                  <a:srgbClr val="FFFFFF"/>
                </a:highlight>
                <a:latin typeface="Lucida Console" panose="020B0609040504020204" pitchFamily="49" charset="0"/>
              </a:rPr>
              <a:t> Name; </a:t>
            </a:r>
          </a:p>
          <a:p>
            <a:pPr defTabSz="7200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 </a:t>
            </a:r>
            <a:r>
              <a:rPr lang="en-GB" sz="1600" b="0" i="0" u="none" strike="noStrike" dirty="0">
                <a:solidFill>
                  <a:srgbClr val="E36209"/>
                </a:solidFill>
                <a:effectLst/>
                <a:highlight>
                  <a:srgbClr val="FFFFFF"/>
                </a:highlight>
                <a:latin typeface="Lucida Console" panose="020B0609040504020204" pitchFamily="49" charset="0"/>
              </a:rPr>
              <a:t>string</a:t>
            </a:r>
            <a:r>
              <a:rPr lang="en-GB" sz="1600" b="0" i="0" u="none" strike="noStrike" dirty="0">
                <a:solidFill>
                  <a:srgbClr val="24292E"/>
                </a:solidFill>
                <a:effectLst/>
                <a:highlight>
                  <a:srgbClr val="FFFFFF"/>
                </a:highlight>
                <a:latin typeface="Lucida Console" panose="020B0609040504020204" pitchFamily="49" charset="0"/>
              </a:rPr>
              <a:t> name) { </a:t>
            </a:r>
          </a:p>
          <a:p>
            <a:pPr defTabSz="720000"/>
            <a:r>
              <a:rPr lang="en-GB" sz="1600" b="0" i="0" u="none" strike="noStrike" dirty="0">
                <a:solidFill>
                  <a:srgbClr val="24292E"/>
                </a:solidFill>
                <a:effectLst/>
                <a:highlight>
                  <a:srgbClr val="FFFFFF"/>
                </a:highlight>
                <a:latin typeface="Lucida Console" panose="020B0609040504020204" pitchFamily="49" charset="0"/>
              </a:rPr>
              <a:t>		Price = price; </a:t>
            </a:r>
          </a:p>
          <a:p>
            <a:pPr defTabSz="720000"/>
            <a:r>
              <a:rPr lang="en-GB" sz="1600" b="0" i="0" u="none" strike="noStrike" dirty="0">
                <a:solidFill>
                  <a:srgbClr val="24292E"/>
                </a:solidFill>
                <a:effectLst/>
                <a:highlight>
                  <a:srgbClr val="FFFFFF"/>
                </a:highlight>
                <a:latin typeface="Lucida Console" panose="020B0609040504020204" pitchFamily="49" charset="0"/>
              </a:rPr>
              <a:t>		Name = name; </a:t>
            </a:r>
          </a:p>
          <a:p>
            <a:pPr defTabSz="720000"/>
            <a:r>
              <a:rPr lang="en-GB" sz="1600" b="0" i="0" u="none" strike="noStrike" dirty="0">
                <a:solidFill>
                  <a:srgbClr val="24292E"/>
                </a:solidFill>
                <a:effectLst/>
                <a:highlight>
                  <a:srgbClr val="FFFFFF"/>
                </a:highlight>
                <a:latin typeface="Lucida Console" panose="020B0609040504020204" pitchFamily="49" charset="0"/>
              </a:rPr>
              <a:t>	} </a:t>
            </a:r>
          </a:p>
          <a:p>
            <a:pPr defTabSz="720000"/>
            <a:endParaRPr lang="en-GB" sz="1600" b="0" i="0" u="none" strike="noStrike" dirty="0">
              <a:solidFill>
                <a:srgbClr val="24292E"/>
              </a:solidFill>
              <a:effectLst/>
              <a:highlight>
                <a:srgbClr val="FFFFFF"/>
              </a:highlight>
              <a:latin typeface="Lucida Console" panose="020B0609040504020204" pitchFamily="49" charset="0"/>
            </a:endParaRPr>
          </a:p>
          <a:p>
            <a:pPr defTabSz="7200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GetPrice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return</a:t>
            </a:r>
            <a:r>
              <a:rPr lang="en-GB" sz="1600" b="0" i="0" u="none" strike="noStrike" dirty="0">
                <a:solidFill>
                  <a:srgbClr val="24292E"/>
                </a:solidFill>
                <a:effectLst/>
                <a:highlight>
                  <a:srgbClr val="FFFFFF"/>
                </a:highlight>
                <a:latin typeface="Lucida Console" panose="020B0609040504020204" pitchFamily="49" charset="0"/>
              </a:rPr>
              <a:t> Price; }</a:t>
            </a:r>
          </a:p>
          <a:p>
            <a:pPr defTabSz="720000"/>
            <a:endParaRPr lang="en-GB" sz="1600" dirty="0">
              <a:solidFill>
                <a:srgbClr val="24292E"/>
              </a:solidFill>
              <a:highlight>
                <a:srgbClr val="FFFFFF"/>
              </a:highlight>
              <a:latin typeface="Lucida Console" panose="020B0609040504020204" pitchFamily="49" charset="0"/>
            </a:endParaRPr>
          </a:p>
          <a:p>
            <a:pPr defTabSz="720000"/>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UnpackTo</a:t>
            </a:r>
            <a:r>
              <a:rPr lang="en-GB" sz="1600" b="0" i="0" u="none" strike="noStrike" dirty="0">
                <a:solidFill>
                  <a:srgbClr val="24292E"/>
                </a:solidFill>
                <a:effectLst/>
                <a:highlight>
                  <a:srgbClr val="FFFFFF"/>
                </a:highlight>
                <a:latin typeface="Lucida Console" panose="020B0609040504020204" pitchFamily="49" charset="0"/>
              </a:rPr>
              <a:t>(List&lt;Item&gt; list) { 			</a:t>
            </a:r>
            <a:r>
              <a:rPr lang="en-GB" sz="1600" b="0" i="0" u="none" strike="noStrike" dirty="0" err="1">
                <a:solidFill>
                  <a:srgbClr val="24292E"/>
                </a:solidFill>
                <a:effectLst/>
                <a:highlight>
                  <a:srgbClr val="FFFFFF"/>
                </a:highlight>
                <a:latin typeface="Lucida Console" panose="020B0609040504020204" pitchFamily="49" charset="0"/>
              </a:rPr>
              <a:t>list.Add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D73A49"/>
                </a:solidFill>
                <a:effectLst/>
                <a:highlight>
                  <a:srgbClr val="FFFFFF"/>
                </a:highlight>
                <a:latin typeface="Lucida Console" panose="020B0609040504020204" pitchFamily="49" charset="0"/>
              </a:rPr>
              <a:t>this</a:t>
            </a:r>
            <a:r>
              <a:rPr lang="en-GB" sz="1600" b="0" i="0" u="none" strike="noStrike" dirty="0">
                <a:solidFill>
                  <a:srgbClr val="24292E"/>
                </a:solidFill>
                <a:effectLst/>
                <a:highlight>
                  <a:srgbClr val="FFFFFF"/>
                </a:highlight>
                <a:latin typeface="Lucida Console" panose="020B0609040504020204" pitchFamily="49" charset="0"/>
              </a:rPr>
              <a:t>); </a:t>
            </a:r>
          </a:p>
          <a:p>
            <a:pPr defTabSz="720000"/>
            <a:r>
              <a:rPr lang="en-GB" sz="1600" b="0" i="0" u="none" strike="noStrike" dirty="0">
                <a:solidFill>
                  <a:srgbClr val="24292E"/>
                </a:solidFill>
                <a:effectLst/>
                <a:highlight>
                  <a:srgbClr val="FFFFFF"/>
                </a:highlight>
                <a:latin typeface="Lucida Console" panose="020B0609040504020204" pitchFamily="49" charset="0"/>
              </a:rPr>
              <a:t>	} </a:t>
            </a:r>
          </a:p>
          <a:p>
            <a:pPr defTabSz="720000"/>
            <a:r>
              <a:rPr lang="en-GB" sz="1600" b="0" i="0" u="none" strike="noStrike" dirty="0">
                <a:solidFill>
                  <a:srgbClr val="24292E"/>
                </a:solidFill>
                <a:effectLst/>
                <a:highlight>
                  <a:srgbClr val="FFFFFF"/>
                </a:highlight>
                <a:latin typeface="Lucida Console" panose="020B0609040504020204" pitchFamily="49" charset="0"/>
              </a:rPr>
              <a:t>}</a:t>
            </a:r>
            <a:endParaRPr lang="cs-CZ" sz="1600" dirty="0"/>
          </a:p>
        </p:txBody>
      </p:sp>
      <p:sp>
        <p:nvSpPr>
          <p:cNvPr id="7" name="TextBox 6">
            <a:extLst>
              <a:ext uri="{FF2B5EF4-FFF2-40B4-BE49-F238E27FC236}">
                <a16:creationId xmlns:a16="http://schemas.microsoft.com/office/drawing/2014/main" id="{169A2AB0-5C5B-F716-50E1-A9CC3D027D9C}"/>
              </a:ext>
            </a:extLst>
          </p:cNvPr>
          <p:cNvSpPr txBox="1"/>
          <p:nvPr/>
        </p:nvSpPr>
        <p:spPr>
          <a:xfrm>
            <a:off x="3305175" y="813524"/>
            <a:ext cx="9963150" cy="1754326"/>
          </a:xfrm>
          <a:prstGeom prst="rect">
            <a:avLst/>
          </a:prstGeom>
          <a:noFill/>
        </p:spPr>
        <p:txBody>
          <a:bodyPr wrap="square">
            <a:spAutoFit/>
          </a:bodyPr>
          <a:lstStyle/>
          <a:p>
            <a:pPr defTabSz="7200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class</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Packable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GetPrice</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UnpackTo</a:t>
            </a:r>
            <a:r>
              <a:rPr lang="en-GB" b="0" i="0" u="none" strike="noStrike" dirty="0">
                <a:solidFill>
                  <a:srgbClr val="24292E"/>
                </a:solidFill>
                <a:effectLst/>
                <a:highlight>
                  <a:srgbClr val="FFFFFF"/>
                </a:highlight>
                <a:latin typeface="Lucida Console" panose="020B0609040504020204" pitchFamily="49" charset="0"/>
              </a:rPr>
              <a:t>(List&lt;Item&gt; list);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virtual</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Insert</a:t>
            </a:r>
            <a:r>
              <a:rPr lang="en-GB" b="0" i="0" u="none" strike="noStrike" dirty="0">
                <a:solidFill>
                  <a:srgbClr val="24292E"/>
                </a:solidFill>
                <a:effectLst/>
                <a:highlight>
                  <a:srgbClr val="FFFFFF"/>
                </a:highlight>
                <a:latin typeface="Lucida Console" panose="020B0609040504020204" pitchFamily="49" charset="0"/>
              </a:rPr>
              <a:t>(Packable p) { </a:t>
            </a:r>
          </a:p>
          <a:p>
            <a:pPr defTabSz="720000"/>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throw</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new</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NotSupportedException</a:t>
            </a:r>
            <a:r>
              <a:rPr lang="en-GB" b="0" i="0" u="none" strike="noStrike" dirty="0">
                <a:solidFill>
                  <a:srgbClr val="24292E"/>
                </a:solidFill>
                <a:effectLst/>
                <a:highlight>
                  <a:srgbClr val="FFFFFF"/>
                </a:highlight>
                <a:latin typeface="Lucida Console" panose="020B0609040504020204" pitchFamily="49" charset="0"/>
              </a:rPr>
              <a:t>(</a:t>
            </a:r>
            <a:r>
              <a:rPr lang="en-GB" b="0" i="0" u="none" strike="noStrike" dirty="0">
                <a:solidFill>
                  <a:srgbClr val="032F62"/>
                </a:solidFill>
                <a:effectLst/>
                <a:highlight>
                  <a:srgbClr val="FFFFFF"/>
                </a:highlight>
                <a:latin typeface="Lucida Console" panose="020B0609040504020204" pitchFamily="49" charset="0"/>
              </a:rPr>
              <a:t>"Object is a leaf."</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 }</a:t>
            </a:r>
            <a:endParaRPr lang="cs-CZ" dirty="0"/>
          </a:p>
        </p:txBody>
      </p:sp>
    </p:spTree>
    <p:extLst>
      <p:ext uri="{BB962C8B-B14F-4D97-AF65-F5344CB8AC3E}">
        <p14:creationId xmlns:p14="http://schemas.microsoft.com/office/powerpoint/2010/main" val="3091772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E476864-FAB1-E67E-20C0-D42BEF83D0DC}"/>
              </a:ext>
            </a:extLst>
          </p:cNvPr>
          <p:cNvSpPr txBox="1"/>
          <p:nvPr/>
        </p:nvSpPr>
        <p:spPr>
          <a:xfrm>
            <a:off x="1943100" y="365125"/>
            <a:ext cx="8439150" cy="6186309"/>
          </a:xfrm>
          <a:prstGeom prst="rect">
            <a:avLst/>
          </a:prstGeom>
          <a:noFill/>
        </p:spPr>
        <p:txBody>
          <a:bodyPr wrap="square">
            <a:spAutoFit/>
          </a:bodyPr>
          <a:lstStyle/>
          <a:p>
            <a:pPr defTabSz="7200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class</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6F42C1"/>
                </a:solidFill>
                <a:effectLst/>
                <a:highlight>
                  <a:srgbClr val="FFFFFF"/>
                </a:highlight>
                <a:latin typeface="Lucida Console" panose="020B0609040504020204" pitchFamily="49" charset="0"/>
              </a:rPr>
              <a:t>Packable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List&lt;Packable&gt;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Box</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D73A49"/>
                </a:solidFill>
                <a:effectLst/>
                <a:highlight>
                  <a:srgbClr val="FFFFFF"/>
                </a:highlight>
                <a:latin typeface="Lucida Console" panose="020B0609040504020204" pitchFamily="49" charset="0"/>
              </a:rPr>
              <a:t>new</a:t>
            </a:r>
            <a:r>
              <a:rPr lang="en-GB" b="0" i="0" u="none" strike="noStrike" dirty="0">
                <a:solidFill>
                  <a:srgbClr val="24292E"/>
                </a:solidFill>
                <a:effectLst/>
                <a:highlight>
                  <a:srgbClr val="FFFFFF"/>
                </a:highlight>
                <a:latin typeface="Lucida Console" panose="020B0609040504020204" pitchFamily="49" charset="0"/>
              </a:rPr>
              <a:t> List&lt;Packable&gt;();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endParaRPr lang="en-GB" b="0" i="0" u="none" strike="noStrike" dirty="0">
              <a:solidFill>
                <a:srgbClr val="24292E"/>
              </a:solidFill>
              <a:effectLst/>
              <a:highlight>
                <a:srgbClr val="FFFFFF"/>
              </a:highlight>
              <a:latin typeface="Lucida Console" panose="020B0609040504020204" pitchFamily="49" charset="0"/>
            </a:endParaRP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 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Insert</a:t>
            </a:r>
            <a:r>
              <a:rPr lang="en-GB" b="0" i="0" u="none" strike="noStrike" dirty="0">
                <a:solidFill>
                  <a:srgbClr val="24292E"/>
                </a:solidFill>
                <a:effectLst/>
                <a:highlight>
                  <a:srgbClr val="FFFFFF"/>
                </a:highlight>
                <a:latin typeface="Lucida Console" panose="020B0609040504020204" pitchFamily="49" charset="0"/>
              </a:rPr>
              <a:t>(Packable p) { 				</a:t>
            </a:r>
            <a:r>
              <a:rPr lang="en-GB" b="0" i="0" u="none" strike="noStrike" dirty="0" err="1">
                <a:solidFill>
                  <a:srgbClr val="24292E"/>
                </a:solidFill>
                <a:effectLst/>
                <a:highlight>
                  <a:srgbClr val="FFFFFF"/>
                </a:highlight>
                <a:latin typeface="Lucida Console" panose="020B0609040504020204" pitchFamily="49" charset="0"/>
              </a:rPr>
              <a:t>ContentsOfBox.Add</a:t>
            </a:r>
            <a:r>
              <a:rPr lang="en-GB" b="0" i="0" u="none" strike="noStrike" dirty="0">
                <a:solidFill>
                  <a:srgbClr val="24292E"/>
                </a:solidFill>
                <a:effectLst/>
                <a:highlight>
                  <a:srgbClr val="FFFFFF"/>
                </a:highlight>
                <a:latin typeface="Lucida Console" panose="020B0609040504020204" pitchFamily="49" charset="0"/>
              </a:rPr>
              <a:t>(p);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GetPrice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E36209"/>
                </a:solidFill>
                <a:effectLst/>
                <a:highlight>
                  <a:srgbClr val="FFFFFF"/>
                </a:highlight>
                <a:latin typeface="Lucida Console" panose="020B0609040504020204" pitchFamily="49" charset="0"/>
              </a:rPr>
              <a:t>		int</a:t>
            </a:r>
            <a:r>
              <a:rPr lang="en-GB" b="0" i="0" u="none" strike="noStrike" dirty="0">
                <a:solidFill>
                  <a:srgbClr val="24292E"/>
                </a:solidFill>
                <a:effectLst/>
                <a:highlight>
                  <a:srgbClr val="FFFFFF"/>
                </a:highlight>
                <a:latin typeface="Lucida Console" panose="020B0609040504020204" pitchFamily="49" charset="0"/>
              </a:rPr>
              <a:t> result = </a:t>
            </a:r>
            <a:r>
              <a:rPr lang="en-GB" b="0" i="0" u="none" strike="noStrike" dirty="0">
                <a:solidFill>
                  <a:srgbClr val="005CC5"/>
                </a:solidFill>
                <a:effectLst/>
                <a:highlight>
                  <a:srgbClr val="FFFFFF"/>
                </a:highlight>
                <a:latin typeface="Lucida Console" panose="020B0609040504020204" pitchFamily="49" charset="0"/>
              </a:rPr>
              <a:t>0</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foreach</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var</a:t>
            </a:r>
            <a:r>
              <a:rPr lang="en-GB" b="0" i="0" u="none" strike="noStrike" dirty="0">
                <a:solidFill>
                  <a:srgbClr val="24292E"/>
                </a:solidFill>
                <a:effectLst/>
                <a:highlight>
                  <a:srgbClr val="FFFFFF"/>
                </a:highlight>
                <a:latin typeface="Lucida Console" panose="020B0609040504020204" pitchFamily="49" charset="0"/>
              </a:rPr>
              <a:t> content </a:t>
            </a:r>
            <a:r>
              <a:rPr lang="en-GB" b="0" i="0" u="none" strike="noStrike" dirty="0">
                <a:solidFill>
                  <a:srgbClr val="D73A49"/>
                </a:solidFill>
                <a:effectLst/>
                <a:highlight>
                  <a:srgbClr val="FFFFFF"/>
                </a:highlight>
                <a:latin typeface="Lucida Console" panose="020B0609040504020204" pitchFamily="49" charset="0"/>
              </a:rPr>
              <a:t>in</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result += </a:t>
            </a:r>
            <a:r>
              <a:rPr lang="en-GB" b="0" i="0" u="none" strike="noStrike" dirty="0" err="1">
                <a:solidFill>
                  <a:srgbClr val="24292E"/>
                </a:solidFill>
                <a:effectLst/>
                <a:highlight>
                  <a:srgbClr val="FFFFFF"/>
                </a:highlight>
                <a:latin typeface="Lucida Console" panose="020B0609040504020204" pitchFamily="49" charset="0"/>
              </a:rPr>
              <a:t>content.GetPrice</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dirty="0">
                <a:solidFill>
                  <a:srgbClr val="24292E"/>
                </a:solidFill>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return</a:t>
            </a:r>
            <a:r>
              <a:rPr lang="en-GB" b="0" i="0" u="none" strike="noStrike" dirty="0">
                <a:solidFill>
                  <a:srgbClr val="24292E"/>
                </a:solidFill>
                <a:effectLst/>
                <a:highlight>
                  <a:srgbClr val="FFFFFF"/>
                </a:highlight>
                <a:latin typeface="Lucida Console" panose="020B0609040504020204" pitchFamily="49" charset="0"/>
              </a:rPr>
              <a:t> result;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dirty="0">
                <a:solidFill>
                  <a:srgbClr val="24292E"/>
                </a:solidFill>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UnpackTo</a:t>
            </a:r>
            <a:r>
              <a:rPr lang="en-GB" b="0" i="0" u="none" strike="noStrike" dirty="0">
                <a:solidFill>
                  <a:srgbClr val="24292E"/>
                </a:solidFill>
                <a:effectLst/>
                <a:highlight>
                  <a:srgbClr val="FFFFFF"/>
                </a:highlight>
                <a:latin typeface="Lucida Console" panose="020B0609040504020204" pitchFamily="49" charset="0"/>
              </a:rPr>
              <a:t>(List&lt;Item&gt; list) { </a:t>
            </a:r>
          </a:p>
          <a:p>
            <a:pPr defTabSz="720000"/>
            <a:r>
              <a:rPr lang="en-GB" b="0" i="0" u="none" strike="noStrike" dirty="0">
                <a:solidFill>
                  <a:srgbClr val="D73A49"/>
                </a:solidFill>
                <a:effectLst/>
                <a:highlight>
                  <a:srgbClr val="FFFFFF"/>
                </a:highlight>
                <a:latin typeface="Lucida Console" panose="020B0609040504020204" pitchFamily="49" charset="0"/>
              </a:rPr>
              <a:t>		foreach</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var</a:t>
            </a:r>
            <a:r>
              <a:rPr lang="en-GB" b="0" i="0" u="none" strike="noStrike" dirty="0">
                <a:solidFill>
                  <a:srgbClr val="24292E"/>
                </a:solidFill>
                <a:effectLst/>
                <a:highlight>
                  <a:srgbClr val="FFFFFF"/>
                </a:highlight>
                <a:latin typeface="Lucida Console" panose="020B0609040504020204" pitchFamily="49" charset="0"/>
              </a:rPr>
              <a:t> content </a:t>
            </a:r>
            <a:r>
              <a:rPr lang="en-GB" b="0" i="0" u="none" strike="noStrike" dirty="0">
                <a:solidFill>
                  <a:srgbClr val="D73A49"/>
                </a:solidFill>
                <a:effectLst/>
                <a:highlight>
                  <a:srgbClr val="FFFFFF"/>
                </a:highlight>
                <a:latin typeface="Lucida Console" panose="020B0609040504020204" pitchFamily="49" charset="0"/>
              </a:rPr>
              <a:t>in</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ContentsOfBox</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err="1">
                <a:solidFill>
                  <a:srgbClr val="24292E"/>
                </a:solidFill>
                <a:effectLst/>
                <a:highlight>
                  <a:srgbClr val="FFFFFF"/>
                </a:highlight>
                <a:latin typeface="Lucida Console" panose="020B0609040504020204" pitchFamily="49" charset="0"/>
              </a:rPr>
              <a:t>content.UnpackTo</a:t>
            </a:r>
            <a:r>
              <a:rPr lang="en-GB" b="0" i="0" u="none" strike="noStrike" dirty="0">
                <a:solidFill>
                  <a:srgbClr val="24292E"/>
                </a:solidFill>
                <a:effectLst/>
                <a:highlight>
                  <a:srgbClr val="FFFFFF"/>
                </a:highlight>
                <a:latin typeface="Lucida Console" panose="020B0609040504020204" pitchFamily="49" charset="0"/>
              </a:rPr>
              <a:t>(list);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a:t>
            </a:r>
            <a:endParaRPr lang="cs-CZ" dirty="0"/>
          </a:p>
        </p:txBody>
      </p:sp>
    </p:spTree>
    <p:extLst>
      <p:ext uri="{BB962C8B-B14F-4D97-AF65-F5344CB8AC3E}">
        <p14:creationId xmlns:p14="http://schemas.microsoft.com/office/powerpoint/2010/main" val="33729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15" end="1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16" end="1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17" end="1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18" end="1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1060B-85D2-18C2-AD4D-9BFEBA308B25}"/>
              </a:ext>
            </a:extLst>
          </p:cNvPr>
          <p:cNvSpPr>
            <a:spLocks noGrp="1"/>
          </p:cNvSpPr>
          <p:nvPr>
            <p:ph type="title"/>
          </p:nvPr>
        </p:nvSpPr>
        <p:spPr/>
        <p:txBody>
          <a:bodyPr/>
          <a:lstStyle/>
          <a:p>
            <a:endParaRPr lang="cs-CZ"/>
          </a:p>
        </p:txBody>
      </p:sp>
      <p:pic>
        <p:nvPicPr>
          <p:cNvPr id="5" name="Content Placeholder 4" descr="A diagram of a computer&#10;&#10;Description automatically generated">
            <a:extLst>
              <a:ext uri="{FF2B5EF4-FFF2-40B4-BE49-F238E27FC236}">
                <a16:creationId xmlns:a16="http://schemas.microsoft.com/office/drawing/2014/main" id="{58D55D3F-22B4-A11A-75AD-43C75601740D}"/>
              </a:ext>
            </a:extLst>
          </p:cNvPr>
          <p:cNvPicPr>
            <a:picLocks noGrp="1" noChangeAspect="1"/>
          </p:cNvPicPr>
          <p:nvPr>
            <p:ph idx="1"/>
          </p:nvPr>
        </p:nvPicPr>
        <p:blipFill>
          <a:blip r:embed="rId3"/>
          <a:stretch>
            <a:fillRect/>
          </a:stretch>
        </p:blipFill>
        <p:spPr>
          <a:xfrm>
            <a:off x="868655" y="365125"/>
            <a:ext cx="5227345" cy="6127750"/>
          </a:xfrm>
        </p:spPr>
      </p:pic>
      <p:sp>
        <p:nvSpPr>
          <p:cNvPr id="7" name="TextBox 6">
            <a:extLst>
              <a:ext uri="{FF2B5EF4-FFF2-40B4-BE49-F238E27FC236}">
                <a16:creationId xmlns:a16="http://schemas.microsoft.com/office/drawing/2014/main" id="{D7AE29E6-1116-27CD-C3AB-A07ADE8CE090}"/>
              </a:ext>
            </a:extLst>
          </p:cNvPr>
          <p:cNvSpPr txBox="1"/>
          <p:nvPr/>
        </p:nvSpPr>
        <p:spPr>
          <a:xfrm>
            <a:off x="5920485" y="2274838"/>
            <a:ext cx="6096000" cy="2308324"/>
          </a:xfrm>
          <a:prstGeom prst="rect">
            <a:avLst/>
          </a:prstGeom>
          <a:noFill/>
        </p:spPr>
        <p:txBody>
          <a:bodyPr wrap="square">
            <a:spAutoFit/>
          </a:bodyPr>
          <a:lstStyle/>
          <a:p>
            <a:r>
              <a:rPr lang="en-GB" dirty="0">
                <a:solidFill>
                  <a:srgbClr val="000000"/>
                </a:solidFill>
                <a:effectLst/>
                <a:latin typeface="Arial" panose="020B0604020202020204" pitchFamily="34" charset="0"/>
              </a:rPr>
              <a:t>Component </a:t>
            </a:r>
            <a:r>
              <a:rPr lang="en-GB" dirty="0">
                <a:solidFill>
                  <a:srgbClr val="000000"/>
                </a:solidFill>
                <a:latin typeface="Arial" panose="020B0604020202020204" pitchFamily="34" charset="0"/>
              </a:rPr>
              <a:t>:</a:t>
            </a:r>
            <a:endParaRPr lang="en-GB" dirty="0">
              <a:solidFill>
                <a:srgbClr val="000000"/>
              </a:solidFill>
              <a:effectLst/>
              <a:latin typeface="Arial" panose="020B0604020202020204" pitchFamily="34" charset="0"/>
            </a:endParaRPr>
          </a:p>
          <a:p>
            <a:r>
              <a:rPr lang="en-GB" dirty="0" err="1">
                <a:solidFill>
                  <a:srgbClr val="000000"/>
                </a:solidFill>
                <a:effectLst/>
                <a:latin typeface="Arial" panose="020B0604020202020204" pitchFamily="34" charset="0"/>
              </a:rPr>
              <a:t>Cílová</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komponenta</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kompozitní</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struktury</a:t>
            </a:r>
            <a:endParaRPr lang="en-GB" dirty="0">
              <a:solidFill>
                <a:srgbClr val="000000"/>
              </a:solidFill>
              <a:effectLst/>
              <a:latin typeface="Arial" panose="020B0604020202020204" pitchFamily="34" charset="0"/>
            </a:endParaRPr>
          </a:p>
          <a:p>
            <a:endParaRPr lang="en-GB" dirty="0">
              <a:solidFill>
                <a:srgbClr val="000000"/>
              </a:solidFill>
              <a:effectLst/>
              <a:latin typeface="Arial" panose="020B0604020202020204" pitchFamily="34" charset="0"/>
            </a:endParaRPr>
          </a:p>
          <a:p>
            <a:r>
              <a:rPr lang="en-GB" dirty="0">
                <a:solidFill>
                  <a:srgbClr val="000000"/>
                </a:solidFill>
                <a:effectLst/>
                <a:latin typeface="Arial" panose="020B0604020202020204" pitchFamily="34" charset="0"/>
              </a:rPr>
              <a:t>Leaf </a:t>
            </a:r>
            <a:r>
              <a:rPr lang="en-GB" dirty="0">
                <a:solidFill>
                  <a:srgbClr val="000000"/>
                </a:solidFill>
                <a:latin typeface="Arial" panose="020B0604020202020204" pitchFamily="34" charset="0"/>
              </a:rPr>
              <a:t>- Li</a:t>
            </a:r>
            <a:r>
              <a:rPr lang="en-GB" dirty="0">
                <a:solidFill>
                  <a:srgbClr val="000000"/>
                </a:solidFill>
                <a:effectLst/>
                <a:latin typeface="Arial" panose="020B0604020202020204" pitchFamily="34" charset="0"/>
              </a:rPr>
              <a:t>st :</a:t>
            </a:r>
          </a:p>
          <a:p>
            <a:r>
              <a:rPr lang="en-GB" dirty="0" err="1">
                <a:solidFill>
                  <a:srgbClr val="000000"/>
                </a:solidFill>
                <a:effectLst/>
                <a:latin typeface="Arial" panose="020B0604020202020204" pitchFamily="34" charset="0"/>
              </a:rPr>
              <a:t>Koncový</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uzel</a:t>
            </a:r>
            <a:r>
              <a:rPr lang="en-GB" dirty="0">
                <a:solidFill>
                  <a:srgbClr val="000000"/>
                </a:solidFill>
                <a:effectLst/>
                <a:latin typeface="Arial" panose="020B0604020202020204" pitchFamily="34" charset="0"/>
              </a:rPr>
              <a:t> s „</a:t>
            </a:r>
            <a:r>
              <a:rPr lang="en-GB" dirty="0" err="1">
                <a:solidFill>
                  <a:srgbClr val="000000"/>
                </a:solidFill>
                <a:effectLst/>
                <a:latin typeface="Arial" panose="020B0604020202020204" pitchFamily="34" charset="0"/>
              </a:rPr>
              <a:t>bázovou</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verzí</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operace</a:t>
            </a:r>
            <a:endParaRPr lang="en-GB" dirty="0">
              <a:solidFill>
                <a:srgbClr val="000000"/>
              </a:solidFill>
              <a:effectLst/>
              <a:latin typeface="Arial" panose="020B0604020202020204" pitchFamily="34" charset="0"/>
            </a:endParaRPr>
          </a:p>
          <a:p>
            <a:endParaRPr lang="en-GB" dirty="0">
              <a:solidFill>
                <a:srgbClr val="000000"/>
              </a:solidFill>
              <a:effectLst/>
              <a:latin typeface="Arial" panose="020B0604020202020204" pitchFamily="34" charset="0"/>
            </a:endParaRPr>
          </a:p>
          <a:p>
            <a:r>
              <a:rPr lang="en-GB" dirty="0">
                <a:solidFill>
                  <a:srgbClr val="000000"/>
                </a:solidFill>
                <a:effectLst/>
                <a:latin typeface="Arial" panose="020B0604020202020204" pitchFamily="34" charset="0"/>
              </a:rPr>
              <a:t>Composite </a:t>
            </a:r>
            <a:r>
              <a:rPr lang="en-GB" dirty="0">
                <a:solidFill>
                  <a:srgbClr val="000000"/>
                </a:solidFill>
                <a:latin typeface="Arial" panose="020B0604020202020204" pitchFamily="34" charset="0"/>
              </a:rPr>
              <a:t>:</a:t>
            </a:r>
            <a:endParaRPr lang="en-GB" dirty="0">
              <a:solidFill>
                <a:srgbClr val="000000"/>
              </a:solidFill>
              <a:effectLst/>
              <a:latin typeface="Arial" panose="020B0604020202020204" pitchFamily="34" charset="0"/>
            </a:endParaRPr>
          </a:p>
          <a:p>
            <a:r>
              <a:rPr lang="en-GB" dirty="0" err="1">
                <a:solidFill>
                  <a:srgbClr val="000000"/>
                </a:solidFill>
                <a:effectLst/>
                <a:latin typeface="Arial" panose="020B0604020202020204" pitchFamily="34" charset="0"/>
              </a:rPr>
              <a:t>Vnitřní</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uzel</a:t>
            </a:r>
            <a:r>
              <a:rPr lang="en-GB" dirty="0">
                <a:solidFill>
                  <a:srgbClr val="000000"/>
                </a:solidFill>
                <a:effectLst/>
                <a:latin typeface="Arial" panose="020B0604020202020204" pitchFamily="34" charset="0"/>
              </a:rPr>
              <a:t> s </a:t>
            </a:r>
            <a:r>
              <a:rPr lang="en-GB" dirty="0" err="1">
                <a:solidFill>
                  <a:srgbClr val="000000"/>
                </a:solidFill>
                <a:effectLst/>
                <a:latin typeface="Arial" panose="020B0604020202020204" pitchFamily="34" charset="0"/>
              </a:rPr>
              <a:t>agregační</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verzí</a:t>
            </a:r>
            <a:r>
              <a:rPr lang="en-GB" dirty="0">
                <a:solidFill>
                  <a:srgbClr val="000000"/>
                </a:solidFill>
                <a:effectLst/>
                <a:latin typeface="Arial" panose="020B0604020202020204" pitchFamily="34" charset="0"/>
              </a:rPr>
              <a:t> </a:t>
            </a:r>
            <a:r>
              <a:rPr lang="en-GB" dirty="0" err="1">
                <a:solidFill>
                  <a:srgbClr val="000000"/>
                </a:solidFill>
                <a:effectLst/>
                <a:latin typeface="Arial" panose="020B0604020202020204" pitchFamily="34" charset="0"/>
              </a:rPr>
              <a:t>operace</a:t>
            </a:r>
            <a:r>
              <a:rPr lang="en-GB" dirty="0">
                <a:solidFill>
                  <a:srgbClr val="000000"/>
                </a:solidFill>
                <a:effectLst/>
                <a:latin typeface="Arial" panose="020B0604020202020204" pitchFamily="34" charset="0"/>
              </a:rPr>
              <a:t> </a:t>
            </a:r>
          </a:p>
        </p:txBody>
      </p:sp>
    </p:spTree>
    <p:extLst>
      <p:ext uri="{BB962C8B-B14F-4D97-AF65-F5344CB8AC3E}">
        <p14:creationId xmlns:p14="http://schemas.microsoft.com/office/powerpoint/2010/main" val="191639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0A047D-2C64-C304-0A62-1D5076A231DD}"/>
              </a:ext>
            </a:extLst>
          </p:cNvPr>
          <p:cNvSpPr>
            <a:spLocks noGrp="1"/>
          </p:cNvSpPr>
          <p:nvPr>
            <p:ph idx="1"/>
          </p:nvPr>
        </p:nvSpPr>
        <p:spPr>
          <a:xfrm>
            <a:off x="838200" y="2266950"/>
            <a:ext cx="10515600" cy="3910013"/>
          </a:xfrm>
        </p:spPr>
        <p:txBody>
          <a:bodyPr>
            <a:normAutofit/>
          </a:bodyPr>
          <a:lstStyle/>
          <a:p>
            <a:pPr marL="454025" indent="-454025">
              <a:buFont typeface="Courier New" panose="02070309020205020404" pitchFamily="49" charset="0"/>
              <a:buChar char="o"/>
            </a:pPr>
            <a:r>
              <a:rPr lang="en-GB" dirty="0" err="1">
                <a:solidFill>
                  <a:srgbClr val="0D0D0D"/>
                </a:solidFill>
                <a:latin typeface="Söhne"/>
              </a:rPr>
              <a:t>l</a:t>
            </a:r>
            <a:r>
              <a:rPr lang="en-GB" i="0" u="none" strike="noStrike" dirty="0" err="1">
                <a:solidFill>
                  <a:srgbClr val="0D0D0D"/>
                </a:solidFill>
                <a:effectLst/>
                <a:latin typeface="Söhne"/>
              </a:rPr>
              <a:t>epší</a:t>
            </a:r>
            <a:r>
              <a:rPr lang="en-GB" i="0" u="none" strike="noStrike" dirty="0">
                <a:solidFill>
                  <a:srgbClr val="0D0D0D"/>
                </a:solidFill>
                <a:effectLst/>
                <a:latin typeface="Söhne"/>
              </a:rPr>
              <a:t> </a:t>
            </a:r>
            <a:r>
              <a:rPr lang="en-GB" dirty="0" err="1">
                <a:solidFill>
                  <a:srgbClr val="0D0D0D"/>
                </a:solidFill>
                <a:latin typeface="Söhne"/>
              </a:rPr>
              <a:t>p</a:t>
            </a:r>
            <a:r>
              <a:rPr lang="en-GB" i="0" u="none" strike="noStrike" dirty="0" err="1">
                <a:solidFill>
                  <a:srgbClr val="0D0D0D"/>
                </a:solidFill>
                <a:effectLst/>
                <a:latin typeface="Söhne"/>
              </a:rPr>
              <a:t>ráce</a:t>
            </a:r>
            <a:r>
              <a:rPr lang="en-GB" i="0" u="none" strike="noStrike" dirty="0">
                <a:solidFill>
                  <a:srgbClr val="0D0D0D"/>
                </a:solidFill>
                <a:effectLst/>
                <a:latin typeface="Söhne"/>
              </a:rPr>
              <a:t> se </a:t>
            </a:r>
            <a:r>
              <a:rPr lang="en-GB" dirty="0" err="1">
                <a:solidFill>
                  <a:srgbClr val="0D0D0D"/>
                </a:solidFill>
                <a:latin typeface="Söhne"/>
              </a:rPr>
              <a:t>s</a:t>
            </a:r>
            <a:r>
              <a:rPr lang="en-GB" i="0" u="none" strike="noStrike" dirty="0" err="1">
                <a:solidFill>
                  <a:srgbClr val="0D0D0D"/>
                </a:solidFill>
                <a:effectLst/>
                <a:latin typeface="Söhne"/>
              </a:rPr>
              <a:t>ložitými</a:t>
            </a:r>
            <a:r>
              <a:rPr lang="en-GB" i="0" u="none" strike="noStrike" dirty="0">
                <a:solidFill>
                  <a:srgbClr val="0D0D0D"/>
                </a:solidFill>
                <a:effectLst/>
                <a:latin typeface="Söhne"/>
              </a:rPr>
              <a:t> </a:t>
            </a:r>
            <a:r>
              <a:rPr lang="en-GB" dirty="0" err="1">
                <a:solidFill>
                  <a:srgbClr val="0D0D0D"/>
                </a:solidFill>
                <a:latin typeface="Söhne"/>
              </a:rPr>
              <a:t>s</a:t>
            </a:r>
            <a:r>
              <a:rPr lang="en-GB" i="0" u="none" strike="noStrike" dirty="0" err="1">
                <a:solidFill>
                  <a:srgbClr val="0D0D0D"/>
                </a:solidFill>
                <a:effectLst/>
                <a:latin typeface="Söhne"/>
              </a:rPr>
              <a:t>tromovými</a:t>
            </a:r>
            <a:r>
              <a:rPr lang="en-GB" i="0" u="none" strike="noStrike" dirty="0">
                <a:solidFill>
                  <a:srgbClr val="0D0D0D"/>
                </a:solidFill>
                <a:effectLst/>
                <a:latin typeface="Söhne"/>
              </a:rPr>
              <a:t> </a:t>
            </a:r>
            <a:r>
              <a:rPr lang="en-GB" dirty="0" err="1">
                <a:solidFill>
                  <a:srgbClr val="0D0D0D"/>
                </a:solidFill>
                <a:latin typeface="Söhne"/>
              </a:rPr>
              <a:t>s</a:t>
            </a:r>
            <a:r>
              <a:rPr lang="en-GB" i="0" u="none" strike="noStrike" dirty="0" err="1">
                <a:solidFill>
                  <a:srgbClr val="0D0D0D"/>
                </a:solidFill>
                <a:effectLst/>
                <a:latin typeface="Söhne"/>
              </a:rPr>
              <a:t>trukturami</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i="0" u="none" strike="noStrike" dirty="0" err="1">
                <a:solidFill>
                  <a:srgbClr val="0D0D0D"/>
                </a:solidFill>
                <a:effectLst/>
                <a:latin typeface="Söhne"/>
              </a:rPr>
              <a:t>dodržování</a:t>
            </a:r>
            <a:r>
              <a:rPr lang="en-GB" i="0" u="none" strike="noStrike" dirty="0">
                <a:solidFill>
                  <a:srgbClr val="0D0D0D"/>
                </a:solidFill>
                <a:effectLst/>
                <a:latin typeface="Söhne"/>
              </a:rPr>
              <a:t> Open/Closed </a:t>
            </a:r>
            <a:r>
              <a:rPr lang="en-GB" i="0" u="none" strike="noStrike" dirty="0" err="1">
                <a:solidFill>
                  <a:srgbClr val="0D0D0D"/>
                </a:solidFill>
                <a:effectLst/>
                <a:latin typeface="Söhne"/>
              </a:rPr>
              <a:t>principu</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i="0" u="none" strike="noStrike" dirty="0" err="1">
                <a:solidFill>
                  <a:srgbClr val="0D0D0D"/>
                </a:solidFill>
                <a:effectLst/>
                <a:latin typeface="Söhne"/>
              </a:rPr>
              <a:t>rovnoměrné</a:t>
            </a:r>
            <a:r>
              <a:rPr lang="en-GB" i="0" u="none" strike="noStrike" dirty="0">
                <a:solidFill>
                  <a:srgbClr val="0D0D0D"/>
                </a:solidFill>
                <a:effectLst/>
                <a:latin typeface="Söhne"/>
              </a:rPr>
              <a:t> </a:t>
            </a:r>
            <a:r>
              <a:rPr lang="en-GB" dirty="0" err="1">
                <a:solidFill>
                  <a:srgbClr val="0D0D0D"/>
                </a:solidFill>
                <a:latin typeface="Söhne"/>
              </a:rPr>
              <a:t>z</a:t>
            </a:r>
            <a:r>
              <a:rPr lang="en-GB" i="0" u="none" strike="noStrike" dirty="0" err="1">
                <a:solidFill>
                  <a:srgbClr val="0D0D0D"/>
                </a:solidFill>
                <a:effectLst/>
                <a:latin typeface="Söhne"/>
              </a:rPr>
              <a:t>ozložení</a:t>
            </a:r>
            <a:r>
              <a:rPr lang="en-GB" i="0" u="none" strike="noStrike" dirty="0">
                <a:solidFill>
                  <a:srgbClr val="0D0D0D"/>
                </a:solidFill>
                <a:effectLst/>
                <a:latin typeface="Söhne"/>
              </a:rPr>
              <a:t> </a:t>
            </a:r>
            <a:r>
              <a:rPr lang="en-GB" dirty="0" err="1">
                <a:solidFill>
                  <a:srgbClr val="0D0D0D"/>
                </a:solidFill>
                <a:latin typeface="Söhne"/>
              </a:rPr>
              <a:t>v</a:t>
            </a:r>
            <a:r>
              <a:rPr lang="en-GB" i="0" u="none" strike="noStrike" dirty="0" err="1">
                <a:solidFill>
                  <a:srgbClr val="0D0D0D"/>
                </a:solidFill>
                <a:effectLst/>
                <a:latin typeface="Söhne"/>
              </a:rPr>
              <a:t>ýpočtů</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dirty="0" err="1">
                <a:solidFill>
                  <a:srgbClr val="0D0D0D"/>
                </a:solidFill>
                <a:latin typeface="Söhne"/>
              </a:rPr>
              <a:t>b</a:t>
            </a:r>
            <a:r>
              <a:rPr lang="en-GB" i="0" u="none" strike="noStrike" dirty="0" err="1">
                <a:solidFill>
                  <a:srgbClr val="0D0D0D"/>
                </a:solidFill>
                <a:effectLst/>
                <a:latin typeface="Söhne"/>
              </a:rPr>
              <a:t>udování</a:t>
            </a:r>
            <a:r>
              <a:rPr lang="en-GB" i="0" u="none" strike="noStrike" dirty="0">
                <a:solidFill>
                  <a:srgbClr val="0D0D0D"/>
                </a:solidFill>
                <a:effectLst/>
                <a:latin typeface="Söhne"/>
              </a:rPr>
              <a:t> </a:t>
            </a:r>
            <a:r>
              <a:rPr lang="en-GB" dirty="0" err="1">
                <a:solidFill>
                  <a:srgbClr val="0D0D0D"/>
                </a:solidFill>
                <a:latin typeface="Söhne"/>
              </a:rPr>
              <a:t>d</a:t>
            </a:r>
            <a:r>
              <a:rPr lang="en-GB" i="0" u="none" strike="noStrike" dirty="0" err="1">
                <a:solidFill>
                  <a:srgbClr val="0D0D0D"/>
                </a:solidFill>
                <a:effectLst/>
                <a:latin typeface="Söhne"/>
              </a:rPr>
              <a:t>atové</a:t>
            </a:r>
            <a:r>
              <a:rPr lang="en-GB" i="0" u="none" strike="noStrike" dirty="0">
                <a:solidFill>
                  <a:srgbClr val="0D0D0D"/>
                </a:solidFill>
                <a:effectLst/>
                <a:latin typeface="Söhne"/>
              </a:rPr>
              <a:t> </a:t>
            </a:r>
            <a:r>
              <a:rPr lang="en-GB" dirty="0" err="1">
                <a:solidFill>
                  <a:srgbClr val="0D0D0D"/>
                </a:solidFill>
                <a:latin typeface="Söhne"/>
              </a:rPr>
              <a:t>s</a:t>
            </a:r>
            <a:r>
              <a:rPr lang="en-GB" i="0" u="none" strike="noStrike" dirty="0" err="1">
                <a:solidFill>
                  <a:srgbClr val="0D0D0D"/>
                </a:solidFill>
                <a:effectLst/>
                <a:latin typeface="Söhne"/>
              </a:rPr>
              <a:t>truktury</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i="0" u="none" strike="noStrike" dirty="0" err="1">
                <a:solidFill>
                  <a:srgbClr val="0D0D0D"/>
                </a:solidFill>
                <a:effectLst/>
                <a:latin typeface="Söhne"/>
              </a:rPr>
              <a:t>rozšiřitelnost</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dirty="0" err="1">
                <a:solidFill>
                  <a:srgbClr val="0D0D0D"/>
                </a:solidFill>
                <a:latin typeface="Söhne"/>
              </a:rPr>
              <a:t>najdeme</a:t>
            </a:r>
            <a:r>
              <a:rPr lang="en-GB" dirty="0">
                <a:solidFill>
                  <a:srgbClr val="0D0D0D"/>
                </a:solidFill>
                <a:latin typeface="Söhne"/>
              </a:rPr>
              <a:t> </a:t>
            </a:r>
            <a:r>
              <a:rPr lang="en-GB" dirty="0" err="1">
                <a:solidFill>
                  <a:srgbClr val="0D0D0D"/>
                </a:solidFill>
                <a:latin typeface="Söhne"/>
              </a:rPr>
              <a:t>spoustu</a:t>
            </a:r>
            <a:r>
              <a:rPr lang="en-GB" dirty="0">
                <a:solidFill>
                  <a:srgbClr val="0D0D0D"/>
                </a:solidFill>
                <a:latin typeface="Söhne"/>
              </a:rPr>
              <a:t> </a:t>
            </a:r>
            <a:r>
              <a:rPr lang="en-GB" dirty="0" err="1">
                <a:solidFill>
                  <a:srgbClr val="0D0D0D"/>
                </a:solidFill>
                <a:latin typeface="Söhne"/>
              </a:rPr>
              <a:t>uplatnění</a:t>
            </a:r>
            <a:r>
              <a:rPr lang="en-GB" dirty="0">
                <a:solidFill>
                  <a:srgbClr val="0D0D0D"/>
                </a:solidFill>
                <a:latin typeface="Söhne"/>
              </a:rPr>
              <a:t> </a:t>
            </a:r>
            <a:endParaRPr lang="en-GB" i="0" u="none" strike="noStrike" dirty="0">
              <a:solidFill>
                <a:srgbClr val="0D0D0D"/>
              </a:solidFill>
              <a:effectLst/>
              <a:latin typeface="Söhne"/>
            </a:endParaRPr>
          </a:p>
          <a:p>
            <a:pPr marL="454025" indent="-454025">
              <a:buFont typeface="Courier New" panose="02070309020205020404" pitchFamily="49" charset="0"/>
              <a:buChar char="o"/>
            </a:pPr>
            <a:r>
              <a:rPr lang="en-GB" dirty="0" err="1">
                <a:solidFill>
                  <a:srgbClr val="0D0D0D"/>
                </a:solidFill>
                <a:latin typeface="Söhne"/>
              </a:rPr>
              <a:t>z</a:t>
            </a:r>
            <a:r>
              <a:rPr lang="en-GB" i="0" u="none" strike="noStrike" dirty="0" err="1">
                <a:solidFill>
                  <a:srgbClr val="0D0D0D"/>
                </a:solidFill>
                <a:effectLst/>
                <a:latin typeface="Söhne"/>
              </a:rPr>
              <a:t>jednodušení</a:t>
            </a:r>
            <a:r>
              <a:rPr lang="en-GB" i="0" u="none" strike="noStrike" dirty="0">
                <a:solidFill>
                  <a:srgbClr val="0D0D0D"/>
                </a:solidFill>
                <a:effectLst/>
                <a:latin typeface="Söhne"/>
              </a:rPr>
              <a:t> </a:t>
            </a:r>
            <a:r>
              <a:rPr lang="en-GB" i="0" u="none" strike="noStrike" dirty="0" err="1">
                <a:solidFill>
                  <a:srgbClr val="0D0D0D"/>
                </a:solidFill>
                <a:effectLst/>
                <a:latin typeface="Söhne"/>
              </a:rPr>
              <a:t>kódu</a:t>
            </a:r>
            <a:endParaRPr lang="cs-CZ" dirty="0"/>
          </a:p>
        </p:txBody>
      </p:sp>
      <p:sp>
        <p:nvSpPr>
          <p:cNvPr id="4" name="TextBox 3">
            <a:extLst>
              <a:ext uri="{FF2B5EF4-FFF2-40B4-BE49-F238E27FC236}">
                <a16:creationId xmlns:a16="http://schemas.microsoft.com/office/drawing/2014/main" id="{CFFBC8BB-4744-0A11-96E4-235A4A509182}"/>
              </a:ext>
            </a:extLst>
          </p:cNvPr>
          <p:cNvSpPr txBox="1"/>
          <p:nvPr/>
        </p:nvSpPr>
        <p:spPr>
          <a:xfrm>
            <a:off x="838200" y="1195387"/>
            <a:ext cx="389850" cy="584775"/>
          </a:xfrm>
          <a:prstGeom prst="rect">
            <a:avLst/>
          </a:prstGeom>
          <a:noFill/>
        </p:spPr>
        <p:txBody>
          <a:bodyPr wrap="none" rtlCol="0">
            <a:spAutoFit/>
          </a:bodyPr>
          <a:lstStyle/>
          <a:p>
            <a:r>
              <a:rPr lang="cs-CZ" sz="3200" b="1" dirty="0"/>
              <a:t>+</a:t>
            </a:r>
            <a:endParaRPr lang="cs-CZ" b="1" dirty="0"/>
          </a:p>
        </p:txBody>
      </p:sp>
    </p:spTree>
    <p:extLst>
      <p:ext uri="{BB962C8B-B14F-4D97-AF65-F5344CB8AC3E}">
        <p14:creationId xmlns:p14="http://schemas.microsoft.com/office/powerpoint/2010/main" val="117234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739B1-B231-5CCC-40AE-839B5BE8F89A}"/>
              </a:ext>
            </a:extLst>
          </p:cNvPr>
          <p:cNvSpPr>
            <a:spLocks noGrp="1"/>
          </p:cNvSpPr>
          <p:nvPr>
            <p:ph type="title"/>
          </p:nvPr>
        </p:nvSpPr>
        <p:spPr/>
        <p:txBody>
          <a:bodyPr/>
          <a:lstStyle/>
          <a:p>
            <a:r>
              <a:rPr lang="cs-CZ" b="1" dirty="0"/>
              <a:t>-</a:t>
            </a:r>
          </a:p>
        </p:txBody>
      </p:sp>
      <p:sp>
        <p:nvSpPr>
          <p:cNvPr id="3" name="Content Placeholder 2">
            <a:extLst>
              <a:ext uri="{FF2B5EF4-FFF2-40B4-BE49-F238E27FC236}">
                <a16:creationId xmlns:a16="http://schemas.microsoft.com/office/drawing/2014/main" id="{85FDDCF0-E336-BE3B-7488-7B7EE1781B00}"/>
              </a:ext>
            </a:extLst>
          </p:cNvPr>
          <p:cNvSpPr>
            <a:spLocks noGrp="1"/>
          </p:cNvSpPr>
          <p:nvPr>
            <p:ph idx="1"/>
          </p:nvPr>
        </p:nvSpPr>
        <p:spPr>
          <a:xfrm>
            <a:off x="838200" y="1690688"/>
            <a:ext cx="10515600" cy="4702175"/>
          </a:xfrm>
        </p:spPr>
        <p:txBody>
          <a:bodyPr>
            <a:normAutofit/>
          </a:bodyPr>
          <a:lstStyle/>
          <a:p>
            <a:pPr marL="587375" indent="-587375">
              <a:buFont typeface="Courier New" panose="02070309020205020404" pitchFamily="49" charset="0"/>
              <a:buChar char="o"/>
            </a:pPr>
            <a:r>
              <a:rPr lang="en-GB" dirty="0" err="1">
                <a:solidFill>
                  <a:srgbClr val="0D0D0D"/>
                </a:solidFill>
                <a:latin typeface="Söhne"/>
              </a:rPr>
              <a:t>složitost</a:t>
            </a:r>
            <a:r>
              <a:rPr lang="en-GB" dirty="0">
                <a:solidFill>
                  <a:srgbClr val="0D0D0D"/>
                </a:solidFill>
                <a:latin typeface="Söhne"/>
              </a:rPr>
              <a:t> </a:t>
            </a:r>
            <a:r>
              <a:rPr lang="en-GB" dirty="0" err="1">
                <a:solidFill>
                  <a:srgbClr val="0D0D0D"/>
                </a:solidFill>
                <a:latin typeface="Söhne"/>
              </a:rPr>
              <a:t>společného</a:t>
            </a:r>
            <a:r>
              <a:rPr lang="en-GB" dirty="0">
                <a:solidFill>
                  <a:srgbClr val="0D0D0D"/>
                </a:solidFill>
                <a:latin typeface="Söhne"/>
              </a:rPr>
              <a:t> </a:t>
            </a:r>
            <a:r>
              <a:rPr lang="en-GB" dirty="0" err="1">
                <a:solidFill>
                  <a:srgbClr val="0D0D0D"/>
                </a:solidFill>
                <a:latin typeface="Söhne"/>
              </a:rPr>
              <a:t>rozhraní</a:t>
            </a:r>
            <a:endParaRPr lang="en-GB" dirty="0">
              <a:solidFill>
                <a:srgbClr val="0D0D0D"/>
              </a:solidFill>
              <a:latin typeface="Söhne"/>
            </a:endParaRPr>
          </a:p>
          <a:p>
            <a:pPr marL="587375" indent="-587375">
              <a:buFont typeface="Courier New" panose="02070309020205020404" pitchFamily="49" charset="0"/>
              <a:buChar char="o"/>
            </a:pPr>
            <a:r>
              <a:rPr lang="en-GB" dirty="0" err="1">
                <a:solidFill>
                  <a:srgbClr val="0D0D0D"/>
                </a:solidFill>
                <a:latin typeface="Söhne"/>
              </a:rPr>
              <a:t>vytváření</a:t>
            </a:r>
            <a:r>
              <a:rPr lang="en-GB" dirty="0">
                <a:solidFill>
                  <a:srgbClr val="0D0D0D"/>
                </a:solidFill>
                <a:latin typeface="Söhne"/>
              </a:rPr>
              <a:t> </a:t>
            </a:r>
            <a:r>
              <a:rPr lang="en-GB" dirty="0" err="1">
                <a:solidFill>
                  <a:srgbClr val="0D0D0D"/>
                </a:solidFill>
                <a:latin typeface="Söhne"/>
              </a:rPr>
              <a:t>příliš</a:t>
            </a:r>
            <a:r>
              <a:rPr lang="en-GB" dirty="0">
                <a:solidFill>
                  <a:srgbClr val="0D0D0D"/>
                </a:solidFill>
                <a:latin typeface="Söhne"/>
              </a:rPr>
              <a:t> </a:t>
            </a:r>
            <a:r>
              <a:rPr lang="en-GB" dirty="0" err="1">
                <a:solidFill>
                  <a:srgbClr val="0D0D0D"/>
                </a:solidFill>
                <a:latin typeface="Söhne"/>
              </a:rPr>
              <a:t>obecných</a:t>
            </a:r>
            <a:r>
              <a:rPr lang="en-GB" dirty="0">
                <a:solidFill>
                  <a:srgbClr val="0D0D0D"/>
                </a:solidFill>
                <a:latin typeface="Söhne"/>
              </a:rPr>
              <a:t> </a:t>
            </a:r>
            <a:r>
              <a:rPr lang="en-GB" dirty="0" err="1">
                <a:solidFill>
                  <a:srgbClr val="0D0D0D"/>
                </a:solidFill>
                <a:latin typeface="Söhne"/>
              </a:rPr>
              <a:t>struktur</a:t>
            </a:r>
            <a:endParaRPr lang="en-GB" dirty="0">
              <a:solidFill>
                <a:srgbClr val="0D0D0D"/>
              </a:solidFill>
              <a:latin typeface="Söhne"/>
            </a:endParaRPr>
          </a:p>
          <a:p>
            <a:pPr marL="587375" indent="-587375">
              <a:buFont typeface="Courier New" panose="02070309020205020404" pitchFamily="49" charset="0"/>
              <a:buChar char="o"/>
            </a:pPr>
            <a:r>
              <a:rPr lang="en-GB" dirty="0" err="1">
                <a:solidFill>
                  <a:srgbClr val="0D0D0D"/>
                </a:solidFill>
                <a:latin typeface="Söhne"/>
              </a:rPr>
              <a:t>porušení</a:t>
            </a:r>
            <a:r>
              <a:rPr lang="en-GB" dirty="0">
                <a:solidFill>
                  <a:srgbClr val="0D0D0D"/>
                </a:solidFill>
                <a:latin typeface="Söhne"/>
              </a:rPr>
              <a:t> Interface Segregation </a:t>
            </a:r>
            <a:r>
              <a:rPr lang="en-GB" dirty="0" err="1">
                <a:solidFill>
                  <a:srgbClr val="0D0D0D"/>
                </a:solidFill>
                <a:latin typeface="Söhne"/>
              </a:rPr>
              <a:t>principu</a:t>
            </a:r>
            <a:r>
              <a:rPr lang="en-GB" dirty="0">
                <a:solidFill>
                  <a:srgbClr val="0D0D0D"/>
                </a:solidFill>
                <a:latin typeface="Söhne"/>
              </a:rPr>
              <a:t> </a:t>
            </a:r>
          </a:p>
          <a:p>
            <a:pPr marL="587375" indent="-587375">
              <a:buFont typeface="Courier New" panose="02070309020205020404" pitchFamily="49" charset="0"/>
              <a:buChar char="o"/>
            </a:pPr>
            <a:endParaRPr lang="en-GB" dirty="0">
              <a:solidFill>
                <a:srgbClr val="444444"/>
              </a:solidFill>
              <a:highlight>
                <a:srgbClr val="FFFFFF"/>
              </a:highlight>
              <a:latin typeface="PT Sans" panose="020B0503020203020204" pitchFamily="34" charset="77"/>
            </a:endParaRPr>
          </a:p>
          <a:p>
            <a:pPr marL="587375" indent="-587375">
              <a:buFont typeface="Courier New" panose="02070309020205020404" pitchFamily="49" charset="0"/>
              <a:buChar char="o"/>
            </a:pPr>
            <a:endParaRPr lang="en-GB" dirty="0">
              <a:effectLst/>
            </a:endParaRPr>
          </a:p>
          <a:p>
            <a:pPr marL="587375" indent="-587375">
              <a:buFont typeface="Courier New" panose="02070309020205020404" pitchFamily="49" charset="0"/>
              <a:buChar char="o"/>
            </a:pPr>
            <a:endParaRPr lang="cs-CZ" dirty="0"/>
          </a:p>
        </p:txBody>
      </p:sp>
    </p:spTree>
    <p:extLst>
      <p:ext uri="{BB962C8B-B14F-4D97-AF65-F5344CB8AC3E}">
        <p14:creationId xmlns:p14="http://schemas.microsoft.com/office/powerpoint/2010/main" val="282139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B7FEC-E3D2-3413-629B-13C3BB93163E}"/>
              </a:ext>
            </a:extLst>
          </p:cNvPr>
          <p:cNvSpPr>
            <a:spLocks noGrp="1"/>
          </p:cNvSpPr>
          <p:nvPr>
            <p:ph type="title"/>
          </p:nvPr>
        </p:nvSpPr>
        <p:spPr/>
        <p:txBody>
          <a:bodyPr/>
          <a:lstStyle/>
          <a:p>
            <a:r>
              <a:rPr lang="cs-CZ" dirty="0"/>
              <a:t>Rozhodli jsme se pro </a:t>
            </a:r>
            <a:r>
              <a:rPr lang="cs-CZ" dirty="0" err="1"/>
              <a:t>composite</a:t>
            </a:r>
            <a:r>
              <a:rPr lang="cs-CZ" dirty="0"/>
              <a:t>…</a:t>
            </a:r>
          </a:p>
        </p:txBody>
      </p:sp>
      <p:sp>
        <p:nvSpPr>
          <p:cNvPr id="3" name="Content Placeholder 2">
            <a:extLst>
              <a:ext uri="{FF2B5EF4-FFF2-40B4-BE49-F238E27FC236}">
                <a16:creationId xmlns:a16="http://schemas.microsoft.com/office/drawing/2014/main" id="{1F224552-65C6-2AD3-8054-35615C7DC141}"/>
              </a:ext>
            </a:extLst>
          </p:cNvPr>
          <p:cNvSpPr>
            <a:spLocks noGrp="1"/>
          </p:cNvSpPr>
          <p:nvPr>
            <p:ph idx="1"/>
          </p:nvPr>
        </p:nvSpPr>
        <p:spPr/>
        <p:txBody>
          <a:bodyPr/>
          <a:lstStyle/>
          <a:p>
            <a:endParaRPr lang="cs-CZ" dirty="0"/>
          </a:p>
        </p:txBody>
      </p:sp>
    </p:spTree>
    <p:extLst>
      <p:ext uri="{BB962C8B-B14F-4D97-AF65-F5344CB8AC3E}">
        <p14:creationId xmlns:p14="http://schemas.microsoft.com/office/powerpoint/2010/main" val="353563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9330B1-9E7D-3F29-7F09-3B34F440DDC1}"/>
              </a:ext>
            </a:extLst>
          </p:cNvPr>
          <p:cNvSpPr>
            <a:spLocks noGrp="1"/>
          </p:cNvSpPr>
          <p:nvPr>
            <p:ph idx="1"/>
          </p:nvPr>
        </p:nvSpPr>
        <p:spPr>
          <a:xfrm>
            <a:off x="1619250" y="559593"/>
            <a:ext cx="9620250" cy="5738813"/>
          </a:xfrm>
        </p:spPr>
        <p:txBody>
          <a:bodyPr>
            <a:normAutofit fontScale="92500" lnSpcReduction="20000"/>
          </a:bodyPr>
          <a:lstStyle/>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abstract</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class</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Graphics</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800" dirty="0">
                <a:solidFill>
                  <a:srgbClr val="24292E"/>
                </a:solidFill>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abstract</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Draw</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abstract</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Add</a:t>
            </a:r>
            <a:r>
              <a:rPr lang="en-GB" sz="1800" b="0" i="0" u="none" strike="noStrike" dirty="0">
                <a:solidFill>
                  <a:srgbClr val="24292E"/>
                </a:solidFill>
                <a:effectLst/>
                <a:highlight>
                  <a:srgbClr val="FFFFFF"/>
                </a:highlight>
                <a:latin typeface="Lucida Console" panose="020B0609040504020204" pitchFamily="49" charset="0"/>
              </a:rPr>
              <a:t>(Graphics g);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abstract</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Remove</a:t>
            </a:r>
            <a:r>
              <a:rPr lang="en-GB" sz="1800" b="0" i="0" u="none" strike="noStrike" dirty="0">
                <a:solidFill>
                  <a:srgbClr val="24292E"/>
                </a:solidFill>
                <a:effectLst/>
                <a:highlight>
                  <a:srgbClr val="FFFFFF"/>
                </a:highlight>
                <a:latin typeface="Lucida Console" panose="020B0609040504020204" pitchFamily="49" charset="0"/>
              </a:rPr>
              <a:t>(Graphics g);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abstract</a:t>
            </a:r>
            <a:r>
              <a:rPr lang="en-GB" sz="1800" b="0" i="0" u="none" strike="noStrike" dirty="0">
                <a:solidFill>
                  <a:srgbClr val="24292E"/>
                </a:solidFill>
                <a:effectLst/>
                <a:highlight>
                  <a:srgbClr val="FFFFFF"/>
                </a:highlight>
                <a:latin typeface="Lucida Console" panose="020B0609040504020204" pitchFamily="49" charset="0"/>
              </a:rPr>
              <a:t> Graphics </a:t>
            </a:r>
            <a:r>
              <a:rPr lang="en-GB" sz="1800" b="0" i="0" u="none" strike="noStrike" dirty="0" err="1">
                <a:solidFill>
                  <a:srgbClr val="6F42C1"/>
                </a:solidFill>
                <a:effectLst/>
                <a:highlight>
                  <a:srgbClr val="FFFFFF"/>
                </a:highlight>
                <a:latin typeface="Lucida Console" panose="020B0609040504020204" pitchFamily="49" charset="0"/>
              </a:rPr>
              <a:t>GetChild</a:t>
            </a:r>
            <a:r>
              <a:rPr lang="en-GB" sz="1800" b="0" i="0" u="none" strike="noStrike" dirty="0">
                <a:solidFill>
                  <a:srgbClr val="24292E"/>
                </a:solidFill>
                <a:effectLst/>
                <a:highlight>
                  <a:srgbClr val="FFFFFF"/>
                </a:highlight>
                <a:latin typeface="Lucida Console" panose="020B0609040504020204" pitchFamily="49" charset="0"/>
              </a:rPr>
              <a:t>(</a:t>
            </a:r>
            <a:r>
              <a:rPr lang="en-GB" sz="1800" b="0" i="0" u="none" strike="noStrike" dirty="0">
                <a:solidFill>
                  <a:srgbClr val="E36209"/>
                </a:solidFill>
                <a:effectLst/>
                <a:highlight>
                  <a:srgbClr val="FFFFFF"/>
                </a:highlight>
                <a:latin typeface="Lucida Console" panose="020B0609040504020204" pitchFamily="49" charset="0"/>
              </a:rPr>
              <a:t>int</a:t>
            </a:r>
            <a:r>
              <a:rPr lang="en-GB" sz="1800" b="0" i="0" u="none" strike="noStrike" dirty="0">
                <a:solidFill>
                  <a:srgbClr val="24292E"/>
                </a:solidFill>
                <a:effectLst/>
                <a:highlight>
                  <a:srgbClr val="FFFFFF"/>
                </a:highlight>
                <a:latin typeface="Lucida Console" panose="020B0609040504020204" pitchFamily="49" charset="0"/>
              </a:rPr>
              <a:t> index); </a:t>
            </a:r>
          </a:p>
          <a:p>
            <a:pPr marL="0" indent="0" defTabSz="720000">
              <a:buNone/>
            </a:pP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1800" dirty="0">
              <a:solidFill>
                <a:srgbClr val="24292E"/>
              </a:solidFill>
              <a:highlight>
                <a:srgbClr val="FFFFFF"/>
              </a:highlight>
              <a:latin typeface="Lucida Console" panose="020B0609040504020204" pitchFamily="49" charset="0"/>
            </a:endParaRP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class</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Canvas</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a:solidFill>
                  <a:srgbClr val="6F42C1"/>
                </a:solidFill>
                <a:effectLst/>
                <a:highlight>
                  <a:srgbClr val="FFFFFF"/>
                </a:highlight>
                <a:latin typeface="Lucida Console" panose="020B0609040504020204" pitchFamily="49" charset="0"/>
              </a:rPr>
              <a:t>Graphics</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private</a:t>
            </a:r>
            <a:r>
              <a:rPr lang="en-GB" sz="1800" b="0" i="0" u="none" strike="noStrike" dirty="0">
                <a:solidFill>
                  <a:srgbClr val="24292E"/>
                </a:solidFill>
                <a:effectLst/>
                <a:highlight>
                  <a:srgbClr val="FFFFFF"/>
                </a:highlight>
                <a:latin typeface="Lucida Console" panose="020B0609040504020204" pitchFamily="49" charset="0"/>
              </a:rPr>
              <a:t> List&lt;Graphics&gt; children = </a:t>
            </a:r>
            <a:r>
              <a:rPr lang="en-GB" sz="1800" b="0" i="0" u="none" strike="noStrike" dirty="0">
                <a:solidFill>
                  <a:srgbClr val="D73A49"/>
                </a:solidFill>
                <a:effectLst/>
                <a:highlight>
                  <a:srgbClr val="FFFFFF"/>
                </a:highlight>
                <a:latin typeface="Lucida Console" panose="020B0609040504020204" pitchFamily="49" charset="0"/>
              </a:rPr>
              <a:t>new</a:t>
            </a:r>
            <a:r>
              <a:rPr lang="en-GB" sz="1800" b="0" i="0" u="none" strike="noStrike" dirty="0">
                <a:solidFill>
                  <a:srgbClr val="24292E"/>
                </a:solidFill>
                <a:effectLst/>
                <a:highlight>
                  <a:srgbClr val="FFFFFF"/>
                </a:highlight>
                <a:latin typeface="Lucida Console" panose="020B0609040504020204" pitchFamily="49" charset="0"/>
              </a:rPr>
              <a:t> List&lt;Graphics&gt;();</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override</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Draw</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foreach</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var</a:t>
            </a:r>
            <a:r>
              <a:rPr lang="en-GB" sz="1800" b="0" i="0" u="none" strike="noStrike" dirty="0">
                <a:solidFill>
                  <a:srgbClr val="24292E"/>
                </a:solidFill>
                <a:effectLst/>
                <a:highlight>
                  <a:srgbClr val="FFFFFF"/>
                </a:highlight>
                <a:latin typeface="Lucida Console" panose="020B0609040504020204" pitchFamily="49" charset="0"/>
              </a:rPr>
              <a:t> child </a:t>
            </a:r>
            <a:r>
              <a:rPr lang="en-GB" sz="1800" b="0" i="0" u="none" strike="noStrike" dirty="0">
                <a:solidFill>
                  <a:srgbClr val="D73A49"/>
                </a:solidFill>
                <a:effectLst/>
                <a:highlight>
                  <a:srgbClr val="FFFFFF"/>
                </a:highlight>
                <a:latin typeface="Lucida Console" panose="020B0609040504020204" pitchFamily="49" charset="0"/>
              </a:rPr>
              <a:t>in</a:t>
            </a:r>
            <a:r>
              <a:rPr lang="en-GB" sz="1800" b="0" i="0" u="none" strike="noStrike" dirty="0">
                <a:solidFill>
                  <a:srgbClr val="24292E"/>
                </a:solidFill>
                <a:effectLst/>
                <a:highlight>
                  <a:srgbClr val="FFFFFF"/>
                </a:highlight>
                <a:latin typeface="Lucida Console" panose="020B0609040504020204" pitchFamily="49" charset="0"/>
              </a:rPr>
              <a:t> children) { </a:t>
            </a:r>
          </a:p>
          <a:p>
            <a:pPr marL="0" indent="0" defTabSz="720000">
              <a:buNone/>
            </a:pP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24292E"/>
                </a:solidFill>
                <a:effectLst/>
                <a:highlight>
                  <a:srgbClr val="FFFFFF"/>
                </a:highlight>
                <a:latin typeface="Lucida Console" panose="020B0609040504020204" pitchFamily="49" charset="0"/>
              </a:rPr>
              <a:t>child.Draw</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override</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Add</a:t>
            </a:r>
            <a:r>
              <a:rPr lang="en-GB" sz="1800" b="0" i="0" u="none" strike="noStrike" dirty="0">
                <a:solidFill>
                  <a:srgbClr val="24292E"/>
                </a:solidFill>
                <a:effectLst/>
                <a:highlight>
                  <a:srgbClr val="FFFFFF"/>
                </a:highlight>
                <a:latin typeface="Lucida Console" panose="020B0609040504020204" pitchFamily="49" charset="0"/>
              </a:rPr>
              <a:t>(Graphics g) =&gt; </a:t>
            </a:r>
            <a:r>
              <a:rPr lang="en-GB" sz="1800" b="0" i="0" u="none" strike="noStrike" dirty="0" err="1">
                <a:solidFill>
                  <a:srgbClr val="24292E"/>
                </a:solidFill>
                <a:effectLst/>
                <a:highlight>
                  <a:srgbClr val="FFFFFF"/>
                </a:highlight>
                <a:latin typeface="Lucida Console" panose="020B0609040504020204" pitchFamily="49" charset="0"/>
              </a:rPr>
              <a:t>children.Add</a:t>
            </a:r>
            <a:r>
              <a:rPr lang="en-GB" sz="1800" b="0" i="0" u="none" strike="noStrike" dirty="0">
                <a:solidFill>
                  <a:srgbClr val="24292E"/>
                </a:solidFill>
                <a:effectLst/>
                <a:highlight>
                  <a:srgbClr val="FFFFFF"/>
                </a:highlight>
                <a:latin typeface="Lucida Console" panose="020B0609040504020204" pitchFamily="49" charset="0"/>
              </a:rPr>
              <a:t>(g);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override</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Remove</a:t>
            </a:r>
            <a:r>
              <a:rPr lang="en-GB" sz="1800" b="0" i="0" u="none" strike="noStrike" dirty="0">
                <a:solidFill>
                  <a:srgbClr val="24292E"/>
                </a:solidFill>
                <a:effectLst/>
                <a:highlight>
                  <a:srgbClr val="FFFFFF"/>
                </a:highlight>
                <a:latin typeface="Lucida Console" panose="020B0609040504020204" pitchFamily="49" charset="0"/>
              </a:rPr>
              <a:t>(Graphics g) =&gt; </a:t>
            </a:r>
            <a:r>
              <a:rPr lang="en-GB" sz="1800" b="0" i="0" u="none" strike="noStrike" dirty="0" err="1">
                <a:solidFill>
                  <a:srgbClr val="24292E"/>
                </a:solidFill>
                <a:effectLst/>
                <a:highlight>
                  <a:srgbClr val="FFFFFF"/>
                </a:highlight>
                <a:latin typeface="Lucida Console" panose="020B0609040504020204" pitchFamily="49" charset="0"/>
              </a:rPr>
              <a:t>children.Remove</a:t>
            </a:r>
            <a:r>
              <a:rPr lang="en-GB" sz="1800" b="0" i="0" u="none" strike="noStrike" dirty="0">
                <a:solidFill>
                  <a:srgbClr val="24292E"/>
                </a:solidFill>
                <a:effectLst/>
                <a:highlight>
                  <a:srgbClr val="FFFFFF"/>
                </a:highlight>
                <a:latin typeface="Lucida Console" panose="020B0609040504020204" pitchFamily="49" charset="0"/>
              </a:rPr>
              <a:t>(g); </a:t>
            </a:r>
          </a:p>
          <a:p>
            <a:pPr marL="0" indent="0" defTabSz="720000">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override</a:t>
            </a:r>
            <a:r>
              <a:rPr lang="en-GB" sz="1800" b="0" i="0" u="none" strike="noStrike" dirty="0">
                <a:solidFill>
                  <a:srgbClr val="24292E"/>
                </a:solidFill>
                <a:effectLst/>
                <a:highlight>
                  <a:srgbClr val="FFFFFF"/>
                </a:highlight>
                <a:latin typeface="Lucida Console" panose="020B0609040504020204" pitchFamily="49" charset="0"/>
              </a:rPr>
              <a:t> Graphics </a:t>
            </a:r>
            <a:r>
              <a:rPr lang="en-GB" sz="1800" b="0" i="0" u="none" strike="noStrike" dirty="0" err="1">
                <a:solidFill>
                  <a:srgbClr val="6F42C1"/>
                </a:solidFill>
                <a:effectLst/>
                <a:highlight>
                  <a:srgbClr val="FFFFFF"/>
                </a:highlight>
                <a:latin typeface="Lucida Console" panose="020B0609040504020204" pitchFamily="49" charset="0"/>
              </a:rPr>
              <a:t>GetChild</a:t>
            </a:r>
            <a:r>
              <a:rPr lang="en-GB" sz="1800" b="0" i="0" u="none" strike="noStrike" dirty="0">
                <a:solidFill>
                  <a:srgbClr val="24292E"/>
                </a:solidFill>
                <a:effectLst/>
                <a:highlight>
                  <a:srgbClr val="FFFFFF"/>
                </a:highlight>
                <a:latin typeface="Lucida Console" panose="020B0609040504020204" pitchFamily="49" charset="0"/>
              </a:rPr>
              <a:t>(</a:t>
            </a:r>
            <a:r>
              <a:rPr lang="en-GB" sz="1800" b="0" i="0" u="none" strike="noStrike" dirty="0">
                <a:solidFill>
                  <a:srgbClr val="E36209"/>
                </a:solidFill>
                <a:effectLst/>
                <a:highlight>
                  <a:srgbClr val="FFFFFF"/>
                </a:highlight>
                <a:latin typeface="Lucida Console" panose="020B0609040504020204" pitchFamily="49" charset="0"/>
              </a:rPr>
              <a:t>int</a:t>
            </a:r>
            <a:r>
              <a:rPr lang="en-GB" sz="1800" b="0" i="0" u="none" strike="noStrike" dirty="0">
                <a:solidFill>
                  <a:srgbClr val="24292E"/>
                </a:solidFill>
                <a:effectLst/>
                <a:highlight>
                  <a:srgbClr val="FFFFFF"/>
                </a:highlight>
                <a:latin typeface="Lucida Console" panose="020B0609040504020204" pitchFamily="49" charset="0"/>
              </a:rPr>
              <a:t> index) =&gt; children[index]; </a:t>
            </a:r>
          </a:p>
          <a:p>
            <a:pPr marL="0" indent="0" defTabSz="720000">
              <a:buNone/>
            </a:pPr>
            <a:r>
              <a:rPr lang="en-GB" sz="1800" b="0" i="0" u="none" strike="noStrike" dirty="0">
                <a:solidFill>
                  <a:srgbClr val="24292E"/>
                </a:solidFill>
                <a:effectLst/>
                <a:highlight>
                  <a:srgbClr val="FFFFFF"/>
                </a:highlight>
                <a:latin typeface="Lucida Console" panose="020B0609040504020204" pitchFamily="49" charset="0"/>
              </a:rPr>
              <a:t>}</a:t>
            </a:r>
            <a:endParaRPr lang="cs-CZ" sz="1800" dirty="0"/>
          </a:p>
        </p:txBody>
      </p:sp>
    </p:spTree>
    <p:extLst>
      <p:ext uri="{BB962C8B-B14F-4D97-AF65-F5344CB8AC3E}">
        <p14:creationId xmlns:p14="http://schemas.microsoft.com/office/powerpoint/2010/main" val="37087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7A17C7-091E-CEB6-6194-AB1EB02CAD5B}"/>
              </a:ext>
            </a:extLst>
          </p:cNvPr>
          <p:cNvSpPr>
            <a:spLocks noGrp="1"/>
          </p:cNvSpPr>
          <p:nvPr>
            <p:ph idx="1"/>
          </p:nvPr>
        </p:nvSpPr>
        <p:spPr>
          <a:xfrm>
            <a:off x="400050" y="419100"/>
            <a:ext cx="11620500" cy="6038850"/>
          </a:xfrm>
        </p:spPr>
        <p:txBody>
          <a:bodyPr>
            <a:normAutofit/>
          </a:bodyPr>
          <a:lstStyle/>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Graphics</a:t>
            </a: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Add</a:t>
            </a:r>
            <a:r>
              <a:rPr lang="en-GB" sz="1600" b="0" i="0" u="none" strike="noStrike" dirty="0">
                <a:solidFill>
                  <a:srgbClr val="24292E"/>
                </a:solidFill>
                <a:effectLst/>
                <a:highlight>
                  <a:srgbClr val="FFFFFF"/>
                </a:highlight>
                <a:latin typeface="Lucida Console" panose="020B0609040504020204" pitchFamily="49" charset="0"/>
              </a:rPr>
              <a:t>(Graphics g);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Remove</a:t>
            </a:r>
            <a:r>
              <a:rPr lang="en-GB" sz="1600" b="0" i="0" u="none" strike="noStrike" dirty="0">
                <a:solidFill>
                  <a:srgbClr val="24292E"/>
                </a:solidFill>
                <a:effectLst/>
                <a:highlight>
                  <a:srgbClr val="FFFFFF"/>
                </a:highlight>
                <a:latin typeface="Lucida Console" panose="020B0609040504020204" pitchFamily="49" charset="0"/>
              </a:rPr>
              <a:t>(Graphics g);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Graphics </a:t>
            </a:r>
            <a:r>
              <a:rPr lang="en-GB" sz="1600" b="0" i="0" u="none" strike="noStrike" dirty="0" err="1">
                <a:solidFill>
                  <a:srgbClr val="6F42C1"/>
                </a:solidFill>
                <a:effectLst/>
                <a:highlight>
                  <a:srgbClr val="FFFFFF"/>
                </a:highlight>
                <a:latin typeface="Lucida Console" panose="020B0609040504020204" pitchFamily="49" charset="0"/>
              </a:rPr>
              <a:t>GetChild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index);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1600" dirty="0">
              <a:solidFill>
                <a:srgbClr val="24292E"/>
              </a:solidFill>
              <a:highlight>
                <a:srgbClr val="FFFFFF"/>
              </a:highlight>
              <a:latin typeface="Lucida Console" panose="020B0609040504020204" pitchFamily="49" charset="0"/>
            </a:endParaRP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Primitive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Graphics</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A737D"/>
                </a:solidFill>
                <a:effectLst/>
                <a:highlight>
                  <a:srgbClr val="FFFFFF"/>
                </a:highlight>
                <a:latin typeface="Lucida Console" panose="020B0609040504020204" pitchFamily="49" charset="0"/>
              </a:rPr>
              <a:t>/* Implementation specific to primitive */</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Add</a:t>
            </a:r>
            <a:r>
              <a:rPr lang="en-GB" sz="1600" b="0" i="0" u="none" strike="noStrike" dirty="0">
                <a:solidFill>
                  <a:srgbClr val="24292E"/>
                </a:solidFill>
                <a:effectLst/>
                <a:highlight>
                  <a:srgbClr val="FFFFFF"/>
                </a:highlight>
                <a:latin typeface="Lucida Console" panose="020B0609040504020204" pitchFamily="49" charset="0"/>
              </a:rPr>
              <a:t>(Graphics g) { </a:t>
            </a:r>
            <a:r>
              <a:rPr lang="en-GB" sz="1600" b="0" i="0" u="none" strike="noStrike" dirty="0">
                <a:solidFill>
                  <a:srgbClr val="D73A49"/>
                </a:solidFill>
                <a:effectLst/>
                <a:highlight>
                  <a:srgbClr val="FFFFFF"/>
                </a:highlight>
                <a:latin typeface="Lucida Console" panose="020B0609040504020204" pitchFamily="49" charset="0"/>
              </a:rPr>
              <a:t>throw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NotImplementedException</a:t>
            </a: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Remove</a:t>
            </a:r>
            <a:r>
              <a:rPr lang="en-GB" sz="1600" b="0" i="0" u="none" strike="noStrike" dirty="0">
                <a:solidFill>
                  <a:srgbClr val="24292E"/>
                </a:solidFill>
                <a:effectLst/>
                <a:highlight>
                  <a:srgbClr val="FFFFFF"/>
                </a:highlight>
                <a:latin typeface="Lucida Console" panose="020B0609040504020204" pitchFamily="49" charset="0"/>
              </a:rPr>
              <a:t>(Graphics g) { </a:t>
            </a:r>
            <a:r>
              <a:rPr lang="en-GB" sz="1600" b="0" i="0" u="none" strike="noStrike" dirty="0">
                <a:solidFill>
                  <a:srgbClr val="D73A49"/>
                </a:solidFill>
                <a:effectLst/>
                <a:highlight>
                  <a:srgbClr val="FFFFFF"/>
                </a:highlight>
                <a:latin typeface="Lucida Console" panose="020B0609040504020204" pitchFamily="49" charset="0"/>
              </a:rPr>
              <a:t>throw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NotImplementedException</a:t>
            </a:r>
            <a:r>
              <a:rPr lang="en-GB" sz="1600" b="0" i="0" u="none" strike="noStrike" dirty="0">
                <a:solidFill>
                  <a:srgbClr val="24292E"/>
                </a:solidFill>
                <a:effectLst/>
                <a:highlight>
                  <a:srgbClr val="FFFFFF"/>
                </a:highlight>
                <a:latin typeface="Lucida Console" panose="020B0609040504020204" pitchFamily="49" charset="0"/>
              </a:rPr>
              <a:t>();}</a:t>
            </a: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override</a:t>
            </a:r>
            <a:r>
              <a:rPr lang="en-GB" sz="1600" b="0" i="0" u="none" strike="noStrike" dirty="0">
                <a:solidFill>
                  <a:srgbClr val="24292E"/>
                </a:solidFill>
                <a:effectLst/>
                <a:highlight>
                  <a:srgbClr val="FFFFFF"/>
                </a:highlight>
                <a:latin typeface="Lucida Console" panose="020B0609040504020204" pitchFamily="49" charset="0"/>
              </a:rPr>
              <a:t> Graphics </a:t>
            </a:r>
            <a:r>
              <a:rPr lang="en-GB" sz="1600" b="0" i="0" u="none" strike="noStrike" dirty="0" err="1">
                <a:solidFill>
                  <a:srgbClr val="6F42C1"/>
                </a:solidFill>
                <a:effectLst/>
                <a:highlight>
                  <a:srgbClr val="FFFFFF"/>
                </a:highlight>
                <a:latin typeface="Lucida Console" panose="020B0609040504020204" pitchFamily="49" charset="0"/>
              </a:rPr>
              <a:t>GetChild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index) { </a:t>
            </a:r>
            <a:r>
              <a:rPr lang="en-GB" sz="1600" b="0" i="0" u="none" strike="noStrike" dirty="0">
                <a:solidFill>
                  <a:srgbClr val="D73A49"/>
                </a:solidFill>
                <a:effectLst/>
                <a:highlight>
                  <a:srgbClr val="FFFFFF"/>
                </a:highlight>
                <a:latin typeface="Lucida Console" panose="020B0609040504020204" pitchFamily="49" charset="0"/>
              </a:rPr>
              <a:t>throw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NotImplementedException</a:t>
            </a: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1600" b="0" i="0" u="none" strike="noStrike" dirty="0">
              <a:solidFill>
                <a:srgbClr val="24292E"/>
              </a:solidFill>
              <a:effectLst/>
              <a:highlight>
                <a:srgbClr val="FFFFFF"/>
              </a:highlight>
              <a:latin typeface="Lucida Console" panose="020B0609040504020204" pitchFamily="49" charset="0"/>
            </a:endParaRP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Line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Primitive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A737D"/>
                </a:solidFill>
                <a:effectLst/>
                <a:highlight>
                  <a:srgbClr val="FFFFFF"/>
                </a:highlight>
                <a:latin typeface="Lucida Console" panose="020B0609040504020204" pitchFamily="49" charset="0"/>
              </a:rPr>
              <a:t>/* Specific drawing implementation */</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Circle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Primitive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A737D"/>
                </a:solidFill>
                <a:effectLst/>
                <a:highlight>
                  <a:srgbClr val="FFFFFF"/>
                </a:highlight>
                <a:latin typeface="Lucida Console" panose="020B0609040504020204" pitchFamily="49" charset="0"/>
              </a:rPr>
              <a:t>/* Specific drawing implementation */</a:t>
            </a:r>
            <a:r>
              <a:rPr lang="en-GB" sz="1600" b="0" i="0" u="none" strike="noStrike" dirty="0">
                <a:solidFill>
                  <a:srgbClr val="24292E"/>
                </a:solidFill>
                <a:effectLst/>
                <a:highlight>
                  <a:srgbClr val="FFFFFF"/>
                </a:highlight>
                <a:latin typeface="Lucida Console" panose="020B0609040504020204" pitchFamily="49" charset="0"/>
              </a:rPr>
              <a:t> }</a:t>
            </a:r>
            <a:endParaRPr lang="en-GB" sz="1600" dirty="0">
              <a:solidFill>
                <a:srgbClr val="24292E"/>
              </a:solidFill>
              <a:highlight>
                <a:srgbClr val="FFFFFF"/>
              </a:highlight>
              <a:latin typeface="Lucida Console" panose="020B0609040504020204" pitchFamily="49" charset="0"/>
            </a:endParaRPr>
          </a:p>
          <a:p>
            <a:pPr marL="0" indent="0" defTabSz="720000">
              <a:buNone/>
            </a:pPr>
            <a:endParaRPr lang="en-GB" sz="1600" b="0" i="0" u="none" strike="noStrike" dirty="0">
              <a:solidFill>
                <a:srgbClr val="24292E"/>
              </a:solidFill>
              <a:effectLst/>
              <a:highlight>
                <a:srgbClr val="FFFFFF"/>
              </a:highlight>
              <a:latin typeface="Lucida Console" panose="020B0609040504020204" pitchFamily="49" charset="0"/>
            </a:endParaRPr>
          </a:p>
          <a:p>
            <a:pPr defTabSz="720000"/>
            <a:endParaRPr lang="cs-CZ" sz="1600" dirty="0"/>
          </a:p>
          <a:p>
            <a:pPr defTabSz="720000"/>
            <a:endParaRPr lang="cs-CZ" sz="1600" dirty="0"/>
          </a:p>
        </p:txBody>
      </p:sp>
    </p:spTree>
    <p:extLst>
      <p:ext uri="{BB962C8B-B14F-4D97-AF65-F5344CB8AC3E}">
        <p14:creationId xmlns:p14="http://schemas.microsoft.com/office/powerpoint/2010/main" val="386360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91B39-D591-EDAB-C105-4351A0E2BB02}"/>
              </a:ext>
            </a:extLst>
          </p:cNvPr>
          <p:cNvSpPr>
            <a:spLocks noGrp="1"/>
          </p:cNvSpPr>
          <p:nvPr>
            <p:ph type="title"/>
          </p:nvPr>
        </p:nvSpPr>
        <p:spPr/>
        <p:txBody>
          <a:bodyPr/>
          <a:lstStyle/>
          <a:p>
            <a:r>
              <a:rPr lang="en-GB" dirty="0"/>
              <a:t>Z</a:t>
            </a:r>
            <a:r>
              <a:rPr lang="en-CZ" dirty="0"/>
              <a:t>ákladní vlastnosti</a:t>
            </a:r>
          </a:p>
        </p:txBody>
      </p:sp>
      <p:sp>
        <p:nvSpPr>
          <p:cNvPr id="3" name="Content Placeholder 2">
            <a:extLst>
              <a:ext uri="{FF2B5EF4-FFF2-40B4-BE49-F238E27FC236}">
                <a16:creationId xmlns:a16="http://schemas.microsoft.com/office/drawing/2014/main" id="{C1CAB666-FDCB-417F-3FB0-770C5061BE1D}"/>
              </a:ext>
            </a:extLst>
          </p:cNvPr>
          <p:cNvSpPr>
            <a:spLocks noGrp="1"/>
          </p:cNvSpPr>
          <p:nvPr>
            <p:ph idx="1"/>
          </p:nvPr>
        </p:nvSpPr>
        <p:spPr/>
        <p:txBody>
          <a:bodyPr>
            <a:normAutofit/>
          </a:bodyPr>
          <a:lstStyle/>
          <a:p>
            <a:r>
              <a:rPr lang="en-GB" sz="2400" dirty="0" err="1"/>
              <a:t>Složený</a:t>
            </a:r>
            <a:r>
              <a:rPr lang="en-GB" sz="2400" dirty="0"/>
              <a:t>/</a:t>
            </a:r>
            <a:r>
              <a:rPr lang="en-GB" sz="2400" dirty="0" err="1"/>
              <a:t>kombinovaný</a:t>
            </a:r>
            <a:endParaRPr lang="en-GB" sz="2400" dirty="0"/>
          </a:p>
          <a:p>
            <a:r>
              <a:rPr lang="en-GB" sz="2400" dirty="0"/>
              <a:t>S</a:t>
            </a:r>
            <a:r>
              <a:rPr lang="en-CZ" sz="2400" dirty="0"/>
              <a:t>trukturální</a:t>
            </a:r>
            <a:endParaRPr lang="en-GB" sz="2400" dirty="0"/>
          </a:p>
          <a:p>
            <a:r>
              <a:rPr lang="en-GB" sz="2400" dirty="0" err="1"/>
              <a:t>Velmi</a:t>
            </a:r>
            <a:r>
              <a:rPr lang="en-GB" sz="2400" dirty="0"/>
              <a:t> </a:t>
            </a:r>
            <a:r>
              <a:rPr lang="en-GB" sz="2400" dirty="0" err="1"/>
              <a:t>i</a:t>
            </a:r>
            <a:r>
              <a:rPr lang="en-CZ" sz="2400" dirty="0"/>
              <a:t>ntuitivní</a:t>
            </a:r>
          </a:p>
        </p:txBody>
      </p:sp>
    </p:spTree>
    <p:extLst>
      <p:ext uri="{BB962C8B-B14F-4D97-AF65-F5344CB8AC3E}">
        <p14:creationId xmlns:p14="http://schemas.microsoft.com/office/powerpoint/2010/main" val="3185508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CC5B1-7B37-2E0C-C6DE-A5A6269E1B6A}"/>
              </a:ext>
            </a:extLst>
          </p:cNvPr>
          <p:cNvSpPr>
            <a:spLocks noGrp="1"/>
          </p:cNvSpPr>
          <p:nvPr>
            <p:ph type="title"/>
          </p:nvPr>
        </p:nvSpPr>
        <p:spPr/>
        <p:txBody>
          <a:bodyPr/>
          <a:lstStyle/>
          <a:p>
            <a:r>
              <a:rPr lang="cs-CZ" dirty="0"/>
              <a:t>Zlepšíme:</a:t>
            </a:r>
          </a:p>
        </p:txBody>
      </p:sp>
      <p:sp>
        <p:nvSpPr>
          <p:cNvPr id="3" name="Content Placeholder 2">
            <a:extLst>
              <a:ext uri="{FF2B5EF4-FFF2-40B4-BE49-F238E27FC236}">
                <a16:creationId xmlns:a16="http://schemas.microsoft.com/office/drawing/2014/main" id="{209A4D83-FAE8-7C8C-BDC5-D2FEA4AA8BCA}"/>
              </a:ext>
            </a:extLst>
          </p:cNvPr>
          <p:cNvSpPr>
            <a:spLocks noGrp="1"/>
          </p:cNvSpPr>
          <p:nvPr>
            <p:ph idx="1"/>
          </p:nvPr>
        </p:nvSpPr>
        <p:spPr/>
        <p:txBody>
          <a:bodyPr/>
          <a:lstStyle/>
          <a:p>
            <a:endParaRPr lang="cs-CZ" dirty="0"/>
          </a:p>
        </p:txBody>
      </p:sp>
    </p:spTree>
    <p:extLst>
      <p:ext uri="{BB962C8B-B14F-4D97-AF65-F5344CB8AC3E}">
        <p14:creationId xmlns:p14="http://schemas.microsoft.com/office/powerpoint/2010/main" val="705015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AD1154-9377-0599-F67C-F73EDCEB37AE}"/>
              </a:ext>
            </a:extLst>
          </p:cNvPr>
          <p:cNvSpPr>
            <a:spLocks noGrp="1"/>
          </p:cNvSpPr>
          <p:nvPr>
            <p:ph idx="1"/>
          </p:nvPr>
        </p:nvSpPr>
        <p:spPr>
          <a:xfrm>
            <a:off x="1181100" y="323850"/>
            <a:ext cx="10820400" cy="6534150"/>
          </a:xfrm>
        </p:spPr>
        <p:txBody>
          <a:bodyPr>
            <a:noAutofit/>
          </a:bodyPr>
          <a:lstStyle/>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interface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endParaRPr lang="en-GB" sz="1600" b="0" i="0" u="none" strike="noStrike" dirty="0">
              <a:solidFill>
                <a:srgbClr val="24292E"/>
              </a:solidFill>
              <a:effectLst/>
              <a:highlight>
                <a:srgbClr val="FFFFFF"/>
              </a:highlight>
              <a:latin typeface="Lucida Console" panose="020B0609040504020204" pitchFamily="49" charset="0"/>
            </a:endParaRP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interface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ICompositeGraphic</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6F42C1"/>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Add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graphic);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Remove</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graphic); </a:t>
            </a:r>
          </a:p>
          <a:p>
            <a:pPr marL="0" indent="0" defTabSz="720000">
              <a:spcBef>
                <a:spcPts val="800"/>
              </a:spcBef>
              <a:buNone/>
            </a:pP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GetChild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index); </a:t>
            </a:r>
          </a:p>
          <a:p>
            <a:pPr marL="0" indent="0" defTabSz="720000">
              <a:spcBef>
                <a:spcPts val="800"/>
              </a:spcBef>
              <a:buNone/>
            </a:pPr>
            <a:r>
              <a:rPr lang="en-GB" sz="1600" b="0" i="0" u="none" strike="noStrike" dirty="0">
                <a:solidFill>
                  <a:srgbClr val="24292E"/>
                </a:solidFill>
                <a:effectLst/>
                <a:highlight>
                  <a:srgbClr val="FFFFFF"/>
                </a:highlight>
                <a:latin typeface="Lucida Console" panose="020B0609040504020204" pitchFamily="49" charset="0"/>
              </a:rPr>
              <a:t>} </a:t>
            </a:r>
            <a:endParaRPr lang="en-GB" sz="1600" dirty="0">
              <a:solidFill>
                <a:srgbClr val="24292E"/>
              </a:solidFill>
              <a:highlight>
                <a:srgbClr val="FFFFFF"/>
              </a:highlight>
              <a:latin typeface="Lucida Console" panose="020B0609040504020204" pitchFamily="49" charset="0"/>
            </a:endParaRP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Canvas</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6F42C1"/>
                </a:solidFill>
                <a:effectLst/>
                <a:highlight>
                  <a:srgbClr val="FFFFFF"/>
                </a:highlight>
                <a:latin typeface="Lucida Console" panose="020B0609040504020204" pitchFamily="49" charset="0"/>
              </a:rPr>
              <a:t>ICompositeGraphic</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private</a:t>
            </a:r>
            <a:r>
              <a:rPr lang="en-GB" sz="1600" b="0" i="0" u="none" strike="noStrike" dirty="0">
                <a:solidFill>
                  <a:srgbClr val="24292E"/>
                </a:solidFill>
                <a:effectLst/>
                <a:highlight>
                  <a:srgbClr val="FFFFFF"/>
                </a:highlight>
                <a:latin typeface="Lucida Console" panose="020B0609040504020204" pitchFamily="49" charset="0"/>
              </a:rPr>
              <a:t> List&lt;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&gt; children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List&lt;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&gt;();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foreach</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var</a:t>
            </a:r>
            <a:r>
              <a:rPr lang="en-GB" sz="1600" b="0" i="0" u="none" strike="noStrike" dirty="0">
                <a:solidFill>
                  <a:srgbClr val="24292E"/>
                </a:solidFill>
                <a:effectLst/>
                <a:highlight>
                  <a:srgbClr val="FFFFFF"/>
                </a:highlight>
                <a:latin typeface="Lucida Console" panose="020B0609040504020204" pitchFamily="49" charset="0"/>
              </a:rPr>
              <a:t> child </a:t>
            </a:r>
            <a:r>
              <a:rPr lang="en-GB" sz="1600" b="0" i="0" u="none" strike="noStrike" dirty="0">
                <a:solidFill>
                  <a:srgbClr val="D73A49"/>
                </a:solidFill>
                <a:effectLst/>
                <a:highlight>
                  <a:srgbClr val="FFFFFF"/>
                </a:highlight>
                <a:latin typeface="Lucida Console" panose="020B0609040504020204" pitchFamily="49" charset="0"/>
              </a:rPr>
              <a:t>in</a:t>
            </a:r>
            <a:r>
              <a:rPr lang="en-GB" sz="1600" b="0" i="0" u="none" strike="noStrike" dirty="0">
                <a:solidFill>
                  <a:srgbClr val="24292E"/>
                </a:solidFill>
                <a:effectLst/>
                <a:highlight>
                  <a:srgbClr val="FFFFFF"/>
                </a:highlight>
                <a:latin typeface="Lucida Console" panose="020B0609040504020204" pitchFamily="49" charset="0"/>
              </a:rPr>
              <a:t> children) { </a:t>
            </a:r>
            <a:r>
              <a:rPr lang="en-GB" sz="1600" b="0" i="0" u="none" strike="noStrike" dirty="0" err="1">
                <a:solidFill>
                  <a:srgbClr val="24292E"/>
                </a:solidFill>
                <a:effectLst/>
                <a:highlight>
                  <a:srgbClr val="FFFFFF"/>
                </a:highlight>
                <a:latin typeface="Lucida Console" panose="020B0609040504020204" pitchFamily="49" charset="0"/>
              </a:rPr>
              <a:t>child.Draw</a:t>
            </a:r>
            <a:r>
              <a:rPr lang="en-GB" sz="1600" b="0" i="0" u="none" strike="noStrike" dirty="0">
                <a:solidFill>
                  <a:srgbClr val="24292E"/>
                </a:solidFill>
                <a:effectLst/>
                <a:highlight>
                  <a:srgbClr val="FFFFFF"/>
                </a:highlight>
                <a:latin typeface="Lucida Console" panose="020B0609040504020204" pitchFamily="49" charset="0"/>
              </a:rPr>
              <a:t>(); } }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Add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graphic) =&gt; </a:t>
            </a:r>
            <a:r>
              <a:rPr lang="en-GB" sz="1600" b="0" i="0" u="none" strike="noStrike" dirty="0" err="1">
                <a:solidFill>
                  <a:srgbClr val="24292E"/>
                </a:solidFill>
                <a:effectLst/>
                <a:highlight>
                  <a:srgbClr val="FFFFFF"/>
                </a:highlight>
                <a:latin typeface="Lucida Console" panose="020B0609040504020204" pitchFamily="49" charset="0"/>
              </a:rPr>
              <a:t>children.Add</a:t>
            </a:r>
            <a:r>
              <a:rPr lang="en-GB" sz="1600" b="0" i="0" u="none" strike="noStrike" dirty="0">
                <a:solidFill>
                  <a:srgbClr val="24292E"/>
                </a:solidFill>
                <a:effectLst/>
                <a:highlight>
                  <a:srgbClr val="FFFFFF"/>
                </a:highlight>
                <a:latin typeface="Lucida Console" panose="020B0609040504020204" pitchFamily="49" charset="0"/>
              </a:rPr>
              <a:t>(graphic);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Remove</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graphic) =&gt; </a:t>
            </a:r>
            <a:r>
              <a:rPr lang="en-GB" sz="1600" b="0" i="0" u="none" strike="noStrike" dirty="0" err="1">
                <a:solidFill>
                  <a:srgbClr val="24292E"/>
                </a:solidFill>
                <a:effectLst/>
                <a:highlight>
                  <a:srgbClr val="FFFFFF"/>
                </a:highlight>
                <a:latin typeface="Lucida Console" panose="020B0609040504020204" pitchFamily="49" charset="0"/>
              </a:rPr>
              <a:t>children.Remove</a:t>
            </a:r>
            <a:r>
              <a:rPr lang="en-GB" sz="1600" b="0" i="0" u="none" strike="noStrike" dirty="0">
                <a:solidFill>
                  <a:srgbClr val="24292E"/>
                </a:solidFill>
                <a:effectLst/>
                <a:highlight>
                  <a:srgbClr val="FFFFFF"/>
                </a:highlight>
                <a:latin typeface="Lucida Console" panose="020B0609040504020204" pitchFamily="49" charset="0"/>
              </a:rPr>
              <a:t>(graphic);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6F42C1"/>
                </a:solidFill>
                <a:effectLst/>
                <a:highlight>
                  <a:srgbClr val="FFFFFF"/>
                </a:highlight>
                <a:latin typeface="Lucida Console" panose="020B0609040504020204" pitchFamily="49" charset="0"/>
              </a:rPr>
              <a:t>GetChild</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index) =&gt; children[index];</a:t>
            </a:r>
          </a:p>
          <a:p>
            <a:pPr marL="0" indent="0" defTabSz="720000">
              <a:spcBef>
                <a:spcPts val="800"/>
              </a:spcBef>
              <a:buNone/>
            </a:pP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Line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6F42C1"/>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A737D"/>
                </a:solidFill>
                <a:effectLst/>
                <a:highlight>
                  <a:srgbClr val="FFFFFF"/>
                </a:highlight>
                <a:latin typeface="Lucida Console" panose="020B0609040504020204" pitchFamily="49" charset="0"/>
              </a:rPr>
              <a:t>/* Implementation for drawing a line */</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800"/>
              </a:spcBef>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Circle</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6F42C1"/>
                </a:solidFill>
                <a:effectLst/>
                <a:highlight>
                  <a:srgbClr val="FFFFFF"/>
                </a:highlight>
                <a:latin typeface="Lucida Console" panose="020B0609040504020204" pitchFamily="49" charset="0"/>
              </a:rPr>
              <a:t>IGraphic</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Draw</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A737D"/>
                </a:solidFill>
                <a:effectLst/>
                <a:highlight>
                  <a:srgbClr val="FFFFFF"/>
                </a:highlight>
                <a:latin typeface="Lucida Console" panose="020B0609040504020204" pitchFamily="49" charset="0"/>
              </a:rPr>
              <a:t>/* Implementation for drawing a circle */</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800"/>
              </a:spcBef>
              <a:buNone/>
            </a:pPr>
            <a:r>
              <a:rPr lang="en-GB" sz="1600" b="0" i="0" u="none" strike="noStrike" dirty="0">
                <a:solidFill>
                  <a:srgbClr val="24292E"/>
                </a:solidFill>
                <a:effectLst/>
                <a:highlight>
                  <a:srgbClr val="FFFFFF"/>
                </a:highlight>
                <a:latin typeface="Lucida Console" panose="020B0609040504020204" pitchFamily="49" charset="0"/>
              </a:rPr>
              <a:t>}</a:t>
            </a:r>
            <a:endParaRPr lang="cs-CZ" sz="1600" dirty="0"/>
          </a:p>
        </p:txBody>
      </p:sp>
    </p:spTree>
    <p:extLst>
      <p:ext uri="{BB962C8B-B14F-4D97-AF65-F5344CB8AC3E}">
        <p14:creationId xmlns:p14="http://schemas.microsoft.com/office/powerpoint/2010/main" val="379832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5" end="15"/>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6" end="16"/>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7" end="17"/>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8" end="1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AC521-5F3F-AFD7-8669-A3589094BEB7}"/>
              </a:ext>
            </a:extLst>
          </p:cNvPr>
          <p:cNvSpPr>
            <a:spLocks noGrp="1"/>
          </p:cNvSpPr>
          <p:nvPr>
            <p:ph type="title"/>
          </p:nvPr>
        </p:nvSpPr>
        <p:spPr/>
        <p:txBody>
          <a:bodyPr/>
          <a:lstStyle/>
          <a:p>
            <a:r>
              <a:rPr lang="cs-CZ" dirty="0"/>
              <a:t>Problém, transparence</a:t>
            </a:r>
          </a:p>
        </p:txBody>
      </p:sp>
      <p:sp>
        <p:nvSpPr>
          <p:cNvPr id="3" name="Content Placeholder 2">
            <a:extLst>
              <a:ext uri="{FF2B5EF4-FFF2-40B4-BE49-F238E27FC236}">
                <a16:creationId xmlns:a16="http://schemas.microsoft.com/office/drawing/2014/main" id="{25A9C38C-DEEB-1484-6F5D-4BB73F889A43}"/>
              </a:ext>
            </a:extLst>
          </p:cNvPr>
          <p:cNvSpPr>
            <a:spLocks noGrp="1"/>
          </p:cNvSpPr>
          <p:nvPr>
            <p:ph idx="1"/>
          </p:nvPr>
        </p:nvSpPr>
        <p:spPr/>
        <p:txBody>
          <a:bodyPr/>
          <a:lstStyle/>
          <a:p>
            <a:pPr marL="0" indent="0">
              <a:buNone/>
            </a:pPr>
            <a:r>
              <a:rPr lang="cs-CZ" dirty="0"/>
              <a:t>1. řešení:</a:t>
            </a:r>
          </a:p>
        </p:txBody>
      </p:sp>
    </p:spTree>
    <p:extLst>
      <p:ext uri="{BB962C8B-B14F-4D97-AF65-F5344CB8AC3E}">
        <p14:creationId xmlns:p14="http://schemas.microsoft.com/office/powerpoint/2010/main" val="1298195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51B95F-06FC-DF76-4EE1-28E8C1CBE819}"/>
              </a:ext>
            </a:extLst>
          </p:cNvPr>
          <p:cNvSpPr>
            <a:spLocks noGrp="1"/>
          </p:cNvSpPr>
          <p:nvPr>
            <p:ph idx="1"/>
          </p:nvPr>
        </p:nvSpPr>
        <p:spPr>
          <a:xfrm>
            <a:off x="952500" y="495300"/>
            <a:ext cx="10401300" cy="6134099"/>
          </a:xfrm>
        </p:spPr>
        <p:txBody>
          <a:bodyPr>
            <a:normAutofit fontScale="92500" lnSpcReduction="10000"/>
          </a:bodyPr>
          <a:lstStyle/>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interface</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6F42C1"/>
                </a:solidFill>
                <a:effectLst/>
                <a:highlight>
                  <a:srgbClr val="FFFFFF"/>
                </a:highlight>
                <a:latin typeface="Lucida Console" panose="020B0609040504020204" pitchFamily="49" charset="0"/>
              </a:rPr>
              <a:t>IGraphic</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	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Draw</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E36209"/>
                </a:solidFill>
                <a:effectLst/>
                <a:highlight>
                  <a:srgbClr val="FFFFFF"/>
                </a:highlight>
                <a:latin typeface="Lucida Console" panose="020B0609040504020204" pitchFamily="49" charset="0"/>
              </a:rPr>
              <a:t>	bool</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6F42C1"/>
                </a:solidFill>
                <a:effectLst/>
                <a:highlight>
                  <a:srgbClr val="FFFFFF"/>
                </a:highlight>
                <a:latin typeface="Lucida Console" panose="020B0609040504020204" pitchFamily="49" charset="0"/>
              </a:rPr>
              <a:t>IsComposite</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a:t>
            </a:r>
          </a:p>
          <a:p>
            <a:pPr marL="0" indent="0" defTabSz="720000">
              <a:spcBef>
                <a:spcPts val="900"/>
              </a:spcBef>
              <a:buNone/>
            </a:pPr>
            <a:endParaRPr lang="en-GB" sz="1800" dirty="0">
              <a:solidFill>
                <a:srgbClr val="24292E"/>
              </a:solidFill>
              <a:highlight>
                <a:srgbClr val="FFFFFF"/>
              </a:highlight>
              <a:latin typeface="Lucida Console" panose="020B0609040504020204" pitchFamily="49" charset="0"/>
            </a:endParaRP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class</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Canvas</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err="1">
                <a:solidFill>
                  <a:srgbClr val="6F42C1"/>
                </a:solidFill>
                <a:effectLst/>
                <a:highlight>
                  <a:srgbClr val="FFFFFF"/>
                </a:highlight>
                <a:latin typeface="Lucida Console" panose="020B0609040504020204" pitchFamily="49" charset="0"/>
              </a:rPr>
              <a:t>IGraphic</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E36209"/>
                </a:solidFill>
                <a:effectLst/>
                <a:highlight>
                  <a:srgbClr val="FFFFFF"/>
                </a:highlight>
                <a:latin typeface="Lucida Console" panose="020B0609040504020204" pitchFamily="49" charset="0"/>
              </a:rPr>
              <a:t>bool</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6F42C1"/>
                </a:solidFill>
                <a:effectLst/>
                <a:highlight>
                  <a:srgbClr val="FFFFFF"/>
                </a:highlight>
                <a:latin typeface="Lucida Console" panose="020B0609040504020204" pitchFamily="49" charset="0"/>
              </a:rPr>
              <a:t>IsComposite</a:t>
            </a:r>
            <a:r>
              <a:rPr lang="en-GB" sz="1800" b="0" i="0" u="none" strike="noStrike" dirty="0">
                <a:solidFill>
                  <a:srgbClr val="24292E"/>
                </a:solidFill>
                <a:effectLst/>
                <a:highlight>
                  <a:srgbClr val="FFFFFF"/>
                </a:highlight>
                <a:latin typeface="Lucida Console" panose="020B0609040504020204" pitchFamily="49" charset="0"/>
              </a:rPr>
              <a:t>() =&gt; </a:t>
            </a:r>
            <a:r>
              <a:rPr lang="en-GB" sz="1800" b="0" i="0" u="none" strike="noStrike" dirty="0">
                <a:solidFill>
                  <a:srgbClr val="005CC5"/>
                </a:solidFill>
                <a:effectLst/>
                <a:highlight>
                  <a:srgbClr val="FFFFFF"/>
                </a:highlight>
                <a:latin typeface="Lucida Console" panose="020B0609040504020204" pitchFamily="49" charset="0"/>
              </a:rPr>
              <a:t>true</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endParaRPr lang="en-GB" sz="1800" b="0" i="0" u="none" strike="noStrike" dirty="0">
              <a:solidFill>
                <a:srgbClr val="24292E"/>
              </a:solidFill>
              <a:effectLst/>
              <a:highlight>
                <a:srgbClr val="FFFFFF"/>
              </a:highlight>
              <a:latin typeface="Lucida Console" panose="020B0609040504020204" pitchFamily="49" charset="0"/>
            </a:endParaRP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class</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Line</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err="1">
                <a:solidFill>
                  <a:srgbClr val="6F42C1"/>
                </a:solidFill>
                <a:effectLst/>
                <a:highlight>
                  <a:srgbClr val="FFFFFF"/>
                </a:highlight>
                <a:latin typeface="Lucida Console" panose="020B0609040504020204" pitchFamily="49" charset="0"/>
              </a:rPr>
              <a:t>IGraphic</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Draw</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a:solidFill>
                  <a:srgbClr val="6A737D"/>
                </a:solidFill>
                <a:effectLst/>
                <a:highlight>
                  <a:srgbClr val="FFFFFF"/>
                </a:highlight>
                <a:latin typeface="Lucida Console" panose="020B0609040504020204" pitchFamily="49" charset="0"/>
              </a:rPr>
              <a:t>/* Implementation for drawing a line */</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E36209"/>
                </a:solidFill>
                <a:effectLst/>
                <a:highlight>
                  <a:srgbClr val="FFFFFF"/>
                </a:highlight>
                <a:latin typeface="Lucida Console" panose="020B0609040504020204" pitchFamily="49" charset="0"/>
              </a:rPr>
              <a:t>bool</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6F42C1"/>
                </a:solidFill>
                <a:effectLst/>
                <a:highlight>
                  <a:srgbClr val="FFFFFF"/>
                </a:highlight>
                <a:latin typeface="Lucida Console" panose="020B0609040504020204" pitchFamily="49" charset="0"/>
              </a:rPr>
              <a:t>IsComposite</a:t>
            </a:r>
            <a:r>
              <a:rPr lang="en-GB" sz="1800" b="0" i="0" u="none" strike="noStrike" dirty="0">
                <a:solidFill>
                  <a:srgbClr val="24292E"/>
                </a:solidFill>
                <a:effectLst/>
                <a:highlight>
                  <a:srgbClr val="FFFFFF"/>
                </a:highlight>
                <a:latin typeface="Lucida Console" panose="020B0609040504020204" pitchFamily="49" charset="0"/>
              </a:rPr>
              <a:t>() =&gt; </a:t>
            </a:r>
            <a:r>
              <a:rPr lang="en-GB" sz="1800" b="0" i="0" u="none" strike="noStrike" dirty="0">
                <a:solidFill>
                  <a:srgbClr val="005CC5"/>
                </a:solidFill>
                <a:effectLst/>
                <a:highlight>
                  <a:srgbClr val="FFFFFF"/>
                </a:highlight>
                <a:latin typeface="Lucida Console" panose="020B0609040504020204" pitchFamily="49" charset="0"/>
              </a:rPr>
              <a:t>false</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endParaRPr lang="en-GB" sz="1800" b="0" i="0" u="none" strike="noStrike" dirty="0">
              <a:solidFill>
                <a:srgbClr val="24292E"/>
              </a:solidFill>
              <a:effectLst/>
              <a:highlight>
                <a:srgbClr val="FFFFFF"/>
              </a:highlight>
              <a:latin typeface="Lucida Console" panose="020B0609040504020204" pitchFamily="49" charset="0"/>
            </a:endParaRP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class</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Circle</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err="1">
                <a:solidFill>
                  <a:srgbClr val="6F42C1"/>
                </a:solidFill>
                <a:effectLst/>
                <a:highlight>
                  <a:srgbClr val="FFFFFF"/>
                </a:highlight>
                <a:latin typeface="Lucida Console" panose="020B0609040504020204" pitchFamily="49" charset="0"/>
              </a:rPr>
              <a:t>IGraphic</a:t>
            </a:r>
            <a:r>
              <a:rPr lang="en-GB" sz="1800" b="0" i="0" u="none" strike="noStrike" dirty="0">
                <a:solidFill>
                  <a:srgbClr val="24292E"/>
                </a:solidFill>
                <a:effectLst/>
                <a:highlight>
                  <a:srgbClr val="FFFFFF"/>
                </a:highlight>
                <a:latin typeface="Lucida Console" panose="020B0609040504020204" pitchFamily="49" charset="0"/>
              </a:rPr>
              <a:t> { </a:t>
            </a:r>
          </a:p>
          <a:p>
            <a:pPr marL="0" indent="0" defTabSz="720000">
              <a:spcBef>
                <a:spcPts val="900"/>
              </a:spcBef>
              <a:buNone/>
            </a:pPr>
            <a:r>
              <a:rPr lang="en-GB" sz="1800" b="0" i="0" u="none" strike="noStrike" dirty="0">
                <a:solidFill>
                  <a:srgbClr val="D73A49"/>
                </a:solidFill>
                <a:effectLst/>
                <a:highlight>
                  <a:srgbClr val="FFFFFF"/>
                </a:highlight>
                <a:latin typeface="Lucida Console" panose="020B0609040504020204" pitchFamily="49" charset="0"/>
              </a:rPr>
              <a:t>	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void</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6F42C1"/>
                </a:solidFill>
                <a:effectLst/>
                <a:highlight>
                  <a:srgbClr val="FFFFFF"/>
                </a:highlight>
                <a:latin typeface="Lucida Console" panose="020B0609040504020204" pitchFamily="49" charset="0"/>
              </a:rPr>
              <a:t>Draw</a:t>
            </a:r>
            <a:r>
              <a:rPr lang="en-GB" sz="1800" b="0" i="0" u="none" strike="noStrike" dirty="0">
                <a:solidFill>
                  <a:srgbClr val="24292E"/>
                </a:solidFill>
                <a:effectLst/>
                <a:highlight>
                  <a:srgbClr val="FFFFFF"/>
                </a:highlight>
                <a:latin typeface="Lucida Console" panose="020B0609040504020204" pitchFamily="49" charset="0"/>
              </a:rPr>
              <a:t>() { </a:t>
            </a:r>
            <a:r>
              <a:rPr lang="en-GB" sz="1800" b="0" i="0" u="none" strike="noStrike" dirty="0">
                <a:solidFill>
                  <a:srgbClr val="6A737D"/>
                </a:solidFill>
                <a:effectLst/>
                <a:highlight>
                  <a:srgbClr val="FFFFFF"/>
                </a:highlight>
                <a:latin typeface="Lucida Console" panose="020B0609040504020204" pitchFamily="49" charset="0"/>
              </a:rPr>
              <a:t>/* Implementation for drawing a circle */</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D73A49"/>
                </a:solidFill>
                <a:effectLst/>
                <a:highlight>
                  <a:srgbClr val="FFFFFF"/>
                </a:highlight>
                <a:latin typeface="Lucida Console" panose="020B0609040504020204" pitchFamily="49" charset="0"/>
              </a:rPr>
              <a:t>public</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a:solidFill>
                  <a:srgbClr val="E36209"/>
                </a:solidFill>
                <a:effectLst/>
                <a:highlight>
                  <a:srgbClr val="FFFFFF"/>
                </a:highlight>
                <a:latin typeface="Lucida Console" panose="020B0609040504020204" pitchFamily="49" charset="0"/>
              </a:rPr>
              <a:t>bool</a:t>
            </a:r>
            <a:r>
              <a:rPr lang="en-GB" sz="1800" b="0" i="0" u="none" strike="noStrike" dirty="0">
                <a:solidFill>
                  <a:srgbClr val="24292E"/>
                </a:solidFill>
                <a:effectLst/>
                <a:highlight>
                  <a:srgbClr val="FFFFFF"/>
                </a:highlight>
                <a:latin typeface="Lucida Console" panose="020B0609040504020204" pitchFamily="49" charset="0"/>
              </a:rPr>
              <a:t> </a:t>
            </a:r>
            <a:r>
              <a:rPr lang="en-GB" sz="1800" b="0" i="0" u="none" strike="noStrike" dirty="0" err="1">
                <a:solidFill>
                  <a:srgbClr val="6F42C1"/>
                </a:solidFill>
                <a:effectLst/>
                <a:highlight>
                  <a:srgbClr val="FFFFFF"/>
                </a:highlight>
                <a:latin typeface="Lucida Console" panose="020B0609040504020204" pitchFamily="49" charset="0"/>
              </a:rPr>
              <a:t>IsComposite</a:t>
            </a:r>
            <a:r>
              <a:rPr lang="en-GB" sz="1800" b="0" i="0" u="none" strike="noStrike" dirty="0">
                <a:solidFill>
                  <a:srgbClr val="24292E"/>
                </a:solidFill>
                <a:effectLst/>
                <a:highlight>
                  <a:srgbClr val="FFFFFF"/>
                </a:highlight>
                <a:latin typeface="Lucida Console" panose="020B0609040504020204" pitchFamily="49" charset="0"/>
              </a:rPr>
              <a:t>() =&gt; </a:t>
            </a:r>
            <a:r>
              <a:rPr lang="en-GB" sz="1800" b="0" i="0" u="none" strike="noStrike" dirty="0">
                <a:solidFill>
                  <a:srgbClr val="005CC5"/>
                </a:solidFill>
                <a:effectLst/>
                <a:highlight>
                  <a:srgbClr val="FFFFFF"/>
                </a:highlight>
                <a:latin typeface="Lucida Console" panose="020B0609040504020204" pitchFamily="49" charset="0"/>
              </a:rPr>
              <a:t>false</a:t>
            </a:r>
            <a:r>
              <a:rPr lang="en-GB" sz="1800" b="0" i="0" u="none" strike="noStrike" dirty="0">
                <a:solidFill>
                  <a:srgbClr val="24292E"/>
                </a:solidFill>
                <a:effectLst/>
                <a:highlight>
                  <a:srgbClr val="FFFFFF"/>
                </a:highlight>
                <a:latin typeface="Lucida Console" panose="020B0609040504020204" pitchFamily="49" charset="0"/>
              </a:rPr>
              <a:t>; </a:t>
            </a:r>
          </a:p>
          <a:p>
            <a:pPr marL="0" indent="0" defTabSz="720000">
              <a:spcBef>
                <a:spcPts val="900"/>
              </a:spcBef>
              <a:buNone/>
            </a:pPr>
            <a:r>
              <a:rPr lang="en-GB" sz="1800" b="0" i="0" u="none" strike="noStrike" dirty="0">
                <a:solidFill>
                  <a:srgbClr val="24292E"/>
                </a:solidFill>
                <a:effectLst/>
                <a:highlight>
                  <a:srgbClr val="FFFFFF"/>
                </a:highlight>
                <a:latin typeface="Lucida Console" panose="020B0609040504020204" pitchFamily="49" charset="0"/>
              </a:rPr>
              <a:t>}</a:t>
            </a:r>
            <a:endParaRPr lang="cs-CZ" sz="1800" dirty="0"/>
          </a:p>
        </p:txBody>
      </p:sp>
    </p:spTree>
    <p:extLst>
      <p:ext uri="{BB962C8B-B14F-4D97-AF65-F5344CB8AC3E}">
        <p14:creationId xmlns:p14="http://schemas.microsoft.com/office/powerpoint/2010/main" val="308902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7" end="1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AC521-5F3F-AFD7-8669-A3589094BEB7}"/>
              </a:ext>
            </a:extLst>
          </p:cNvPr>
          <p:cNvSpPr>
            <a:spLocks noGrp="1"/>
          </p:cNvSpPr>
          <p:nvPr>
            <p:ph type="title"/>
          </p:nvPr>
        </p:nvSpPr>
        <p:spPr/>
        <p:txBody>
          <a:bodyPr/>
          <a:lstStyle/>
          <a:p>
            <a:r>
              <a:rPr lang="cs-CZ" dirty="0"/>
              <a:t>Problém, transparence</a:t>
            </a:r>
          </a:p>
        </p:txBody>
      </p:sp>
      <p:sp>
        <p:nvSpPr>
          <p:cNvPr id="3" name="Content Placeholder 2">
            <a:extLst>
              <a:ext uri="{FF2B5EF4-FFF2-40B4-BE49-F238E27FC236}">
                <a16:creationId xmlns:a16="http://schemas.microsoft.com/office/drawing/2014/main" id="{25A9C38C-DEEB-1484-6F5D-4BB73F889A43}"/>
              </a:ext>
            </a:extLst>
          </p:cNvPr>
          <p:cNvSpPr>
            <a:spLocks noGrp="1"/>
          </p:cNvSpPr>
          <p:nvPr>
            <p:ph idx="1"/>
          </p:nvPr>
        </p:nvSpPr>
        <p:spPr/>
        <p:txBody>
          <a:bodyPr/>
          <a:lstStyle/>
          <a:p>
            <a:pPr marL="0" indent="0">
              <a:buNone/>
            </a:pPr>
            <a:r>
              <a:rPr lang="cs-CZ" dirty="0"/>
              <a:t>2. řešení:</a:t>
            </a:r>
          </a:p>
        </p:txBody>
      </p:sp>
    </p:spTree>
    <p:extLst>
      <p:ext uri="{BB962C8B-B14F-4D97-AF65-F5344CB8AC3E}">
        <p14:creationId xmlns:p14="http://schemas.microsoft.com/office/powerpoint/2010/main" val="11847829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AB383D-D896-9A7A-882E-5B61CAB74E7A}"/>
              </a:ext>
            </a:extLst>
          </p:cNvPr>
          <p:cNvSpPr>
            <a:spLocks noGrp="1"/>
          </p:cNvSpPr>
          <p:nvPr>
            <p:ph idx="1"/>
          </p:nvPr>
        </p:nvSpPr>
        <p:spPr>
          <a:xfrm>
            <a:off x="1009650" y="533400"/>
            <a:ext cx="10572750" cy="6115050"/>
          </a:xfrm>
        </p:spPr>
        <p:txBody>
          <a:bodyPr>
            <a:normAutofit fontScale="92500" lnSpcReduction="20000"/>
          </a:bodyPr>
          <a:lstStyle/>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interface</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6F42C1"/>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	void</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Draw</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2000" b="0" i="0" u="none" strike="noStrike" dirty="0">
                <a:solidFill>
                  <a:srgbClr val="6A737D"/>
                </a:solidFill>
                <a:effectLst/>
                <a:highlight>
                  <a:srgbClr val="FFFFFF"/>
                </a:highlight>
                <a:latin typeface="Lucida Console" panose="020B0609040504020204" pitchFamily="49" charset="0"/>
              </a:rPr>
              <a:t>	// Default implementation of </a:t>
            </a:r>
            <a:r>
              <a:rPr lang="en-GB" sz="2000" b="0" i="0" u="none" strike="noStrike" dirty="0" err="1">
                <a:solidFill>
                  <a:srgbClr val="6A737D"/>
                </a:solidFill>
                <a:effectLst/>
                <a:highlight>
                  <a:srgbClr val="FFFFFF"/>
                </a:highlight>
                <a:latin typeface="Lucida Console" panose="020B0609040504020204" pitchFamily="49" charset="0"/>
              </a:rPr>
              <a:t>GetComposite</a:t>
            </a:r>
            <a:r>
              <a:rPr lang="en-GB" sz="2000" b="0" i="0" u="none" strike="noStrike" dirty="0">
                <a:solidFill>
                  <a:srgbClr val="6A737D"/>
                </a:solidFill>
                <a:effectLst/>
                <a:highlight>
                  <a:srgbClr val="FFFFFF"/>
                </a:highlight>
                <a:latin typeface="Lucida Console" panose="020B0609040504020204" pitchFamily="49" charset="0"/>
              </a:rPr>
              <a:t> that returns null</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6F42C1"/>
                </a:solidFill>
                <a:effectLst/>
                <a:highlight>
                  <a:srgbClr val="FFFFFF"/>
                </a:highlight>
                <a:latin typeface="Lucida Console" panose="020B0609040504020204" pitchFamily="49" charset="0"/>
              </a:rPr>
              <a:t>GetComposite</a:t>
            </a:r>
            <a:r>
              <a:rPr lang="en-GB" sz="2000" b="0" i="0" u="none" strike="noStrike" dirty="0">
                <a:solidFill>
                  <a:srgbClr val="24292E"/>
                </a:solidFill>
                <a:effectLst/>
                <a:highlight>
                  <a:srgbClr val="FFFFFF"/>
                </a:highlight>
                <a:latin typeface="Lucida Console" panose="020B0609040504020204" pitchFamily="49" charset="0"/>
              </a:rPr>
              <a:t>() =&gt; </a:t>
            </a:r>
            <a:r>
              <a:rPr lang="en-GB" sz="2000" b="0" i="0" u="none" strike="noStrike" dirty="0">
                <a:solidFill>
                  <a:srgbClr val="005CC5"/>
                </a:solidFill>
                <a:effectLst/>
                <a:highlight>
                  <a:srgbClr val="FFFFFF"/>
                </a:highlight>
                <a:latin typeface="Lucida Console" panose="020B0609040504020204" pitchFamily="49" charset="0"/>
              </a:rPr>
              <a:t>null</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a:t>
            </a:r>
          </a:p>
          <a:p>
            <a:pPr defTabSz="720000"/>
            <a:endParaRPr lang="en-GB" sz="2000" dirty="0">
              <a:solidFill>
                <a:srgbClr val="24292E"/>
              </a:solidFill>
              <a:highlight>
                <a:srgbClr val="FFFFFF"/>
              </a:highlight>
              <a:latin typeface="Lucida Console" panose="020B0609040504020204" pitchFamily="49" charset="0"/>
            </a:endParaRP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class</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Canvas</a:t>
            </a: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err="1">
                <a:solidFill>
                  <a:srgbClr val="6F42C1"/>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	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6F42C1"/>
                </a:solidFill>
                <a:effectLst/>
                <a:highlight>
                  <a:srgbClr val="FFFFFF"/>
                </a:highlight>
                <a:latin typeface="Lucida Console" panose="020B0609040504020204" pitchFamily="49" charset="0"/>
              </a:rPr>
              <a:t>GetComposite</a:t>
            </a:r>
            <a:r>
              <a:rPr lang="en-GB" sz="2000" b="0" i="0" u="none" strike="noStrike" dirty="0">
                <a:solidFill>
                  <a:srgbClr val="24292E"/>
                </a:solidFill>
                <a:effectLst/>
                <a:highlight>
                  <a:srgbClr val="FFFFFF"/>
                </a:highlight>
                <a:latin typeface="Lucida Console" panose="020B0609040504020204" pitchFamily="49" charset="0"/>
              </a:rPr>
              <a:t>() =&gt; </a:t>
            </a:r>
            <a:r>
              <a:rPr lang="en-GB" sz="2000" b="0" i="0" u="none" strike="noStrike" dirty="0">
                <a:solidFill>
                  <a:srgbClr val="D73A49"/>
                </a:solidFill>
                <a:effectLst/>
                <a:highlight>
                  <a:srgbClr val="FFFFFF"/>
                </a:highlight>
                <a:latin typeface="Lucida Console" panose="020B0609040504020204" pitchFamily="49" charset="0"/>
              </a:rPr>
              <a:t>this</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2000" b="0" i="0" u="none" strike="noStrike" dirty="0">
              <a:solidFill>
                <a:srgbClr val="24292E"/>
              </a:solidFill>
              <a:effectLst/>
              <a:highlight>
                <a:srgbClr val="FFFFFF"/>
              </a:highlight>
              <a:latin typeface="Lucida Console" panose="020B0609040504020204" pitchFamily="49" charset="0"/>
            </a:endParaRP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class</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Line</a:t>
            </a: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err="1">
                <a:solidFill>
                  <a:srgbClr val="6F42C1"/>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	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void</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Draw</a:t>
            </a: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a:solidFill>
                  <a:srgbClr val="6A737D"/>
                </a:solidFill>
                <a:effectLst/>
                <a:highlight>
                  <a:srgbClr val="FFFFFF"/>
                </a:highlight>
                <a:latin typeface="Lucida Console" panose="020B0609040504020204" pitchFamily="49" charset="0"/>
              </a:rPr>
              <a:t>/* Implementation for drawing a line */</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2000" b="0" i="0" u="none" strike="noStrike" dirty="0">
              <a:solidFill>
                <a:srgbClr val="24292E"/>
              </a:solidFill>
              <a:effectLst/>
              <a:highlight>
                <a:srgbClr val="FFFFFF"/>
              </a:highlight>
              <a:latin typeface="Lucida Console" panose="020B0609040504020204" pitchFamily="49" charset="0"/>
            </a:endParaRP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class</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Circle</a:t>
            </a: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err="1">
                <a:solidFill>
                  <a:srgbClr val="6F42C1"/>
                </a:solidFill>
                <a:effectLst/>
                <a:highlight>
                  <a:srgbClr val="FFFFFF"/>
                </a:highlight>
                <a:latin typeface="Lucida Console" panose="020B0609040504020204" pitchFamily="49" charset="0"/>
              </a:rPr>
              <a:t>IGraphic</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2000" b="0" i="0" u="none" strike="noStrike" dirty="0">
                <a:solidFill>
                  <a:srgbClr val="D73A49"/>
                </a:solidFill>
                <a:effectLst/>
                <a:highlight>
                  <a:srgbClr val="FFFFFF"/>
                </a:highlight>
                <a:latin typeface="Lucida Console" panose="020B0609040504020204" pitchFamily="49" charset="0"/>
              </a:rPr>
              <a:t>	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void</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Draw</a:t>
            </a: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a:solidFill>
                  <a:srgbClr val="6A737D"/>
                </a:solidFill>
                <a:effectLst/>
                <a:highlight>
                  <a:srgbClr val="FFFFFF"/>
                </a:highlight>
                <a:latin typeface="Lucida Console" panose="020B0609040504020204" pitchFamily="49" charset="0"/>
              </a:rPr>
              <a:t>/* Implementation for drawing a circle */</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2000" b="0" i="0" u="none" strike="noStrike" dirty="0">
                <a:solidFill>
                  <a:srgbClr val="24292E"/>
                </a:solidFill>
                <a:effectLst/>
                <a:highlight>
                  <a:srgbClr val="FFFFFF"/>
                </a:highlight>
                <a:latin typeface="Lucida Console" panose="020B0609040504020204" pitchFamily="49" charset="0"/>
              </a:rPr>
              <a:t>}</a:t>
            </a:r>
            <a:endParaRPr lang="cs-CZ" sz="2000" dirty="0"/>
          </a:p>
        </p:txBody>
      </p:sp>
    </p:spTree>
    <p:extLst>
      <p:ext uri="{BB962C8B-B14F-4D97-AF65-F5344CB8AC3E}">
        <p14:creationId xmlns:p14="http://schemas.microsoft.com/office/powerpoint/2010/main" val="410312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CA2AB-B621-CBC4-86DA-1DFCB9891171}"/>
              </a:ext>
            </a:extLst>
          </p:cNvPr>
          <p:cNvSpPr>
            <a:spLocks noGrp="1"/>
          </p:cNvSpPr>
          <p:nvPr>
            <p:ph type="title"/>
          </p:nvPr>
        </p:nvSpPr>
        <p:spPr/>
        <p:txBody>
          <a:bodyPr/>
          <a:lstStyle/>
          <a:p>
            <a:r>
              <a:rPr lang="cs-CZ" dirty="0" err="1"/>
              <a:t>Composite</a:t>
            </a:r>
            <a:r>
              <a:rPr lang="cs-CZ" dirty="0"/>
              <a:t> + </a:t>
            </a:r>
            <a:r>
              <a:rPr lang="cs-CZ" dirty="0" err="1"/>
              <a:t>Other</a:t>
            </a:r>
            <a:r>
              <a:rPr lang="cs-CZ" dirty="0"/>
              <a:t> </a:t>
            </a:r>
            <a:r>
              <a:rPr lang="cs-CZ" dirty="0" err="1"/>
              <a:t>Patterns</a:t>
            </a:r>
            <a:endParaRPr lang="cs-CZ" dirty="0"/>
          </a:p>
        </p:txBody>
      </p:sp>
      <p:sp>
        <p:nvSpPr>
          <p:cNvPr id="3" name="Content Placeholder 2">
            <a:extLst>
              <a:ext uri="{FF2B5EF4-FFF2-40B4-BE49-F238E27FC236}">
                <a16:creationId xmlns:a16="http://schemas.microsoft.com/office/drawing/2014/main" id="{03E48759-69D9-3EBC-210A-169B185F42B9}"/>
              </a:ext>
            </a:extLst>
          </p:cNvPr>
          <p:cNvSpPr>
            <a:spLocks noGrp="1"/>
          </p:cNvSpPr>
          <p:nvPr>
            <p:ph idx="1"/>
          </p:nvPr>
        </p:nvSpPr>
        <p:spPr/>
        <p:txBody>
          <a:bodyPr/>
          <a:lstStyle/>
          <a:p>
            <a:endParaRPr lang="cs-CZ" dirty="0"/>
          </a:p>
        </p:txBody>
      </p:sp>
    </p:spTree>
    <p:extLst>
      <p:ext uri="{BB962C8B-B14F-4D97-AF65-F5344CB8AC3E}">
        <p14:creationId xmlns:p14="http://schemas.microsoft.com/office/powerpoint/2010/main" val="3826877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B77717-2227-4244-D976-62A603A193E0}"/>
              </a:ext>
            </a:extLst>
          </p:cNvPr>
          <p:cNvSpPr>
            <a:spLocks noGrp="1"/>
          </p:cNvSpPr>
          <p:nvPr>
            <p:ph idx="1"/>
          </p:nvPr>
        </p:nvSpPr>
        <p:spPr>
          <a:xfrm>
            <a:off x="838200" y="876300"/>
            <a:ext cx="10515600" cy="5300663"/>
          </a:xfrm>
        </p:spPr>
        <p:txBody>
          <a:bodyPr>
            <a:normAutofit/>
          </a:bodyPr>
          <a:lstStyle/>
          <a:p>
            <a:pPr marL="0" indent="0" algn="l">
              <a:buNone/>
            </a:pPr>
            <a:r>
              <a:rPr lang="en-GB" b="1" i="0" u="none" strike="noStrike" dirty="0">
                <a:solidFill>
                  <a:srgbClr val="0D0D0D"/>
                </a:solidFill>
                <a:effectLst/>
                <a:latin typeface="Söhne"/>
              </a:rPr>
              <a:t>Builder</a:t>
            </a:r>
            <a:r>
              <a:rPr lang="en-GB" b="0" i="0" u="none" strike="noStrike" dirty="0">
                <a:solidFill>
                  <a:srgbClr val="0D0D0D"/>
                </a:solidFill>
                <a:effectLst/>
                <a:latin typeface="Söhne"/>
              </a:rPr>
              <a:t>: </a:t>
            </a:r>
          </a:p>
          <a:p>
            <a:pPr marL="0" indent="0" algn="l">
              <a:buNone/>
            </a:pPr>
            <a:r>
              <a:rPr lang="en-GB" b="0" i="0" u="none" strike="noStrike" dirty="0">
                <a:solidFill>
                  <a:srgbClr val="0D0D0D"/>
                </a:solidFill>
                <a:effectLst/>
                <a:latin typeface="Söhne"/>
              </a:rPr>
              <a:t>- </a:t>
            </a:r>
            <a:r>
              <a:rPr lang="en-GB" b="0" i="0" u="none" strike="noStrike" dirty="0" err="1">
                <a:solidFill>
                  <a:srgbClr val="0D0D0D"/>
                </a:solidFill>
                <a:effectLst/>
                <a:latin typeface="Söhne"/>
              </a:rPr>
              <a:t>při</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vytváření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složitých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kompozitních</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stromů</a:t>
            </a:r>
            <a:endParaRPr lang="en-GB" dirty="0">
              <a:solidFill>
                <a:srgbClr val="0D0D0D"/>
              </a:solidFill>
              <a:latin typeface="Söhne"/>
            </a:endParaRPr>
          </a:p>
          <a:p>
            <a:pPr algn="l">
              <a:buFontTx/>
              <a:buChar char="-"/>
            </a:pPr>
            <a:r>
              <a:rPr lang="en-GB" b="0" i="0" u="none" strike="noStrike" dirty="0" err="1">
                <a:solidFill>
                  <a:srgbClr val="0D0D0D"/>
                </a:solidFill>
                <a:effectLst/>
                <a:latin typeface="Söhne"/>
              </a:rPr>
              <a:t>jeho</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konstrukční</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kroky</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můžete</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naprogramovat</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tak</a:t>
            </a:r>
            <a:r>
              <a:rPr lang="en-GB" b="0" i="0" u="none" strike="noStrike" dirty="0">
                <a:solidFill>
                  <a:srgbClr val="0D0D0D"/>
                </a:solidFill>
                <a:effectLst/>
                <a:latin typeface="Söhne"/>
              </a:rPr>
              <a:t>, aby </a:t>
            </a:r>
            <a:r>
              <a:rPr lang="en-GB" b="0" i="0" u="none" strike="noStrike" dirty="0" err="1">
                <a:solidFill>
                  <a:srgbClr val="0D0D0D"/>
                </a:solidFill>
                <a:effectLst/>
                <a:latin typeface="Söhne"/>
              </a:rPr>
              <a:t>pracovaly</a:t>
            </a:r>
            <a:r>
              <a:rPr lang="en-GB" b="0" i="0" u="none" strike="noStrike" dirty="0">
                <a:solidFill>
                  <a:srgbClr val="0D0D0D"/>
                </a:solidFill>
                <a:effectLst/>
                <a:latin typeface="Söhne"/>
              </a:rPr>
              <a:t> </a:t>
            </a:r>
            <a:r>
              <a:rPr lang="en-GB" b="0" i="0" u="none" strike="noStrike" dirty="0" err="1">
                <a:solidFill>
                  <a:srgbClr val="0D0D0D"/>
                </a:solidFill>
                <a:effectLst/>
                <a:latin typeface="Söhne"/>
              </a:rPr>
              <a:t>rekurzivně</a:t>
            </a:r>
            <a:endParaRPr lang="en-GB" dirty="0">
              <a:solidFill>
                <a:srgbClr val="0D0D0D"/>
              </a:solidFill>
              <a:latin typeface="Söhne"/>
            </a:endParaRPr>
          </a:p>
          <a:p>
            <a:pPr algn="l">
              <a:buFontTx/>
              <a:buChar char="-"/>
            </a:pPr>
            <a:endParaRPr lang="en-GB" b="0" i="0" u="none" strike="noStrike" dirty="0">
              <a:solidFill>
                <a:srgbClr val="0D0D0D"/>
              </a:solidFill>
              <a:effectLst/>
              <a:latin typeface="Söhne"/>
            </a:endParaRPr>
          </a:p>
          <a:p>
            <a:pPr marL="0" indent="0" algn="l">
              <a:buNone/>
            </a:pPr>
            <a:r>
              <a:rPr lang="en-GB" b="1" i="0" u="none" strike="noStrike" dirty="0">
                <a:solidFill>
                  <a:srgbClr val="0D0D0D"/>
                </a:solidFill>
                <a:effectLst/>
                <a:latin typeface="Söhne"/>
              </a:rPr>
              <a:t>Iterator</a:t>
            </a:r>
            <a:r>
              <a:rPr lang="en-GB" b="0" i="0" u="none" strike="noStrike" dirty="0">
                <a:solidFill>
                  <a:srgbClr val="0D0D0D"/>
                </a:solidFill>
                <a:effectLst/>
                <a:latin typeface="Söhne"/>
              </a:rPr>
              <a:t>:</a:t>
            </a:r>
          </a:p>
          <a:p>
            <a:pPr algn="l">
              <a:buFontTx/>
              <a:buChar char="-"/>
            </a:pPr>
            <a:r>
              <a:rPr lang="en-GB" dirty="0">
                <a:solidFill>
                  <a:srgbClr val="0D0D0D"/>
                </a:solidFill>
                <a:latin typeface="Söhne"/>
              </a:rPr>
              <a:t>pro </a:t>
            </a:r>
            <a:r>
              <a:rPr lang="en-GB" dirty="0" err="1">
                <a:solidFill>
                  <a:srgbClr val="0D0D0D"/>
                </a:solidFill>
                <a:latin typeface="Söhne"/>
              </a:rPr>
              <a:t>průchod</a:t>
            </a:r>
            <a:r>
              <a:rPr lang="en-GB" dirty="0">
                <a:solidFill>
                  <a:srgbClr val="0D0D0D"/>
                </a:solidFill>
                <a:latin typeface="Söhne"/>
              </a:rPr>
              <a:t> composite </a:t>
            </a:r>
            <a:r>
              <a:rPr lang="en-GB" dirty="0" err="1">
                <a:solidFill>
                  <a:srgbClr val="0D0D0D"/>
                </a:solidFill>
                <a:latin typeface="Söhne"/>
              </a:rPr>
              <a:t>stromem</a:t>
            </a:r>
            <a:r>
              <a:rPr lang="en-GB" dirty="0">
                <a:solidFill>
                  <a:srgbClr val="0D0D0D"/>
                </a:solidFill>
                <a:latin typeface="Söhne"/>
              </a:rPr>
              <a:t> bez </a:t>
            </a:r>
            <a:r>
              <a:rPr lang="en-GB" dirty="0" err="1">
                <a:solidFill>
                  <a:srgbClr val="0D0D0D"/>
                </a:solidFill>
                <a:latin typeface="Söhne"/>
              </a:rPr>
              <a:t>znalosti</a:t>
            </a:r>
            <a:r>
              <a:rPr lang="en-GB" dirty="0">
                <a:solidFill>
                  <a:srgbClr val="0D0D0D"/>
                </a:solidFill>
                <a:latin typeface="Söhne"/>
              </a:rPr>
              <a:t> </a:t>
            </a:r>
            <a:r>
              <a:rPr lang="en-GB" dirty="0" err="1">
                <a:solidFill>
                  <a:srgbClr val="0D0D0D"/>
                </a:solidFill>
                <a:latin typeface="Söhne"/>
              </a:rPr>
              <a:t>vnitřní</a:t>
            </a:r>
            <a:r>
              <a:rPr lang="en-GB" dirty="0">
                <a:solidFill>
                  <a:srgbClr val="0D0D0D"/>
                </a:solidFill>
                <a:latin typeface="Söhne"/>
              </a:rPr>
              <a:t> </a:t>
            </a:r>
            <a:r>
              <a:rPr lang="en-GB" dirty="0" err="1">
                <a:solidFill>
                  <a:srgbClr val="0D0D0D"/>
                </a:solidFill>
                <a:latin typeface="Söhne"/>
              </a:rPr>
              <a:t>reprezentace</a:t>
            </a:r>
            <a:endParaRPr lang="en-GB" dirty="0">
              <a:solidFill>
                <a:srgbClr val="0D0D0D"/>
              </a:solidFill>
              <a:latin typeface="Söhne"/>
            </a:endParaRPr>
          </a:p>
          <a:p>
            <a:pPr algn="l">
              <a:buFontTx/>
              <a:buChar char="-"/>
            </a:pPr>
            <a:endParaRPr lang="en-GB" dirty="0">
              <a:solidFill>
                <a:srgbClr val="0D0D0D"/>
              </a:solidFill>
              <a:latin typeface="Söhne"/>
            </a:endParaRPr>
          </a:p>
          <a:p>
            <a:pPr marL="0" indent="0">
              <a:buNone/>
            </a:pPr>
            <a:r>
              <a:rPr lang="en-GB" b="1" i="0" u="none" strike="noStrike" dirty="0">
                <a:solidFill>
                  <a:srgbClr val="0D0D0D"/>
                </a:solidFill>
                <a:effectLst/>
                <a:latin typeface="Söhne"/>
              </a:rPr>
              <a:t>Visitor</a:t>
            </a:r>
            <a:r>
              <a:rPr lang="en-GB" b="0" i="0" u="none" strike="noStrike" dirty="0">
                <a:solidFill>
                  <a:srgbClr val="0D0D0D"/>
                </a:solidFill>
                <a:effectLst/>
                <a:latin typeface="Söhne"/>
              </a:rPr>
              <a:t>:</a:t>
            </a:r>
          </a:p>
          <a:p>
            <a:pPr>
              <a:buFontTx/>
              <a:buChar char="-"/>
            </a:pPr>
            <a:r>
              <a:rPr lang="en-GB" dirty="0">
                <a:solidFill>
                  <a:srgbClr val="0D0D0D"/>
                </a:solidFill>
                <a:latin typeface="Söhne"/>
              </a:rPr>
              <a:t>pro </a:t>
            </a:r>
            <a:r>
              <a:rPr lang="en-GB" dirty="0" err="1">
                <a:solidFill>
                  <a:srgbClr val="0D0D0D"/>
                </a:solidFill>
                <a:latin typeface="Söhne"/>
              </a:rPr>
              <a:t>provedení</a:t>
            </a:r>
            <a:r>
              <a:rPr lang="en-GB" dirty="0">
                <a:solidFill>
                  <a:srgbClr val="0D0D0D"/>
                </a:solidFill>
                <a:latin typeface="Söhne"/>
              </a:rPr>
              <a:t> </a:t>
            </a:r>
            <a:r>
              <a:rPr lang="en-GB" dirty="0" err="1">
                <a:solidFill>
                  <a:srgbClr val="0D0D0D"/>
                </a:solidFill>
                <a:latin typeface="Söhne"/>
              </a:rPr>
              <a:t>operací</a:t>
            </a:r>
            <a:r>
              <a:rPr lang="en-GB" dirty="0">
                <a:solidFill>
                  <a:srgbClr val="0D0D0D"/>
                </a:solidFill>
                <a:latin typeface="Söhne"/>
              </a:rPr>
              <a:t> </a:t>
            </a:r>
            <a:r>
              <a:rPr lang="en-GB" dirty="0" err="1">
                <a:solidFill>
                  <a:srgbClr val="0D0D0D"/>
                </a:solidFill>
                <a:latin typeface="Söhne"/>
              </a:rPr>
              <a:t>nad</a:t>
            </a:r>
            <a:r>
              <a:rPr lang="en-GB" dirty="0">
                <a:solidFill>
                  <a:srgbClr val="0D0D0D"/>
                </a:solidFill>
                <a:latin typeface="Söhne"/>
              </a:rPr>
              <a:t> composite </a:t>
            </a:r>
            <a:r>
              <a:rPr lang="en-GB" dirty="0" err="1">
                <a:solidFill>
                  <a:srgbClr val="0D0D0D"/>
                </a:solidFill>
                <a:latin typeface="Söhne"/>
              </a:rPr>
              <a:t>stromem</a:t>
            </a:r>
            <a:endParaRPr lang="en-GB" b="0" i="0" u="none" strike="noStrike" dirty="0">
              <a:solidFill>
                <a:srgbClr val="0D0D0D"/>
              </a:solidFill>
              <a:effectLst/>
              <a:latin typeface="Söhne"/>
            </a:endParaRPr>
          </a:p>
          <a:p>
            <a:pPr algn="l">
              <a:buFontTx/>
              <a:buChar char="-"/>
            </a:pPr>
            <a:endParaRPr lang="cs-CZ" dirty="0"/>
          </a:p>
        </p:txBody>
      </p:sp>
    </p:spTree>
    <p:extLst>
      <p:ext uri="{BB962C8B-B14F-4D97-AF65-F5344CB8AC3E}">
        <p14:creationId xmlns:p14="http://schemas.microsoft.com/office/powerpoint/2010/main" val="409930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B0F84-5479-A048-5592-D80EB09C5A4C}"/>
              </a:ext>
            </a:extLst>
          </p:cNvPr>
          <p:cNvSpPr>
            <a:spLocks noGrp="1"/>
          </p:cNvSpPr>
          <p:nvPr>
            <p:ph type="title"/>
          </p:nvPr>
        </p:nvSpPr>
        <p:spPr/>
        <p:txBody>
          <a:bodyPr/>
          <a:lstStyle/>
          <a:p>
            <a:endParaRPr lang="cs-CZ"/>
          </a:p>
        </p:txBody>
      </p:sp>
      <p:sp>
        <p:nvSpPr>
          <p:cNvPr id="3" name="Content Placeholder 2">
            <a:extLst>
              <a:ext uri="{FF2B5EF4-FFF2-40B4-BE49-F238E27FC236}">
                <a16:creationId xmlns:a16="http://schemas.microsoft.com/office/drawing/2014/main" id="{BC989076-A55B-96BA-6880-BD345480275B}"/>
              </a:ext>
            </a:extLst>
          </p:cNvPr>
          <p:cNvSpPr>
            <a:spLocks noGrp="1"/>
          </p:cNvSpPr>
          <p:nvPr>
            <p:ph idx="1"/>
          </p:nvPr>
        </p:nvSpPr>
        <p:spPr>
          <a:xfrm>
            <a:off x="838200" y="1387475"/>
            <a:ext cx="10515600" cy="4351338"/>
          </a:xfrm>
        </p:spPr>
        <p:txBody>
          <a:bodyPr>
            <a:normAutofit/>
          </a:bodyPr>
          <a:lstStyle/>
          <a:p>
            <a:pPr marL="0" indent="0" algn="l">
              <a:buNone/>
            </a:pPr>
            <a:r>
              <a:rPr lang="en-GB" b="1" i="0" u="none" strike="noStrike" dirty="0">
                <a:solidFill>
                  <a:srgbClr val="0D0D0D"/>
                </a:solidFill>
                <a:effectLst/>
                <a:latin typeface="Söhne"/>
              </a:rPr>
              <a:t>Decorator</a:t>
            </a:r>
            <a:r>
              <a:rPr lang="en-GB" b="0" i="0" u="none" strike="noStrike" dirty="0">
                <a:solidFill>
                  <a:srgbClr val="0D0D0D"/>
                </a:solidFill>
                <a:effectLst/>
                <a:latin typeface="Söhne"/>
              </a:rPr>
              <a:t>:</a:t>
            </a:r>
          </a:p>
          <a:p>
            <a:pPr algn="l">
              <a:buFont typeface="Arial" panose="020B0604020202020204" pitchFamily="34" charset="0"/>
              <a:buChar char="•"/>
            </a:pPr>
            <a:endParaRPr lang="cs-CZ" dirty="0"/>
          </a:p>
          <a:p>
            <a:r>
              <a:rPr lang="cs-CZ" dirty="0"/>
              <a:t>také spoleh na rekurzivní kompozici pro uspořádání neomezeného počtu objektů</a:t>
            </a:r>
          </a:p>
          <a:p>
            <a:r>
              <a:rPr lang="cs-CZ" dirty="0"/>
              <a:t>pouze jedna podřízená komponenta</a:t>
            </a:r>
          </a:p>
          <a:p>
            <a:r>
              <a:rPr lang="cs-CZ" dirty="0" err="1"/>
              <a:t>Decorator</a:t>
            </a:r>
            <a:r>
              <a:rPr lang="cs-CZ" dirty="0"/>
              <a:t> přidává zabalenému objektu další povinnosti, zatímco </a:t>
            </a:r>
            <a:r>
              <a:rPr lang="cs-CZ" dirty="0" err="1"/>
              <a:t>Composite</a:t>
            </a:r>
            <a:r>
              <a:rPr lang="cs-CZ" dirty="0"/>
              <a:t> pouze "sčítá" výsledky svých dětí.</a:t>
            </a:r>
          </a:p>
          <a:p>
            <a:r>
              <a:rPr lang="cs-CZ" dirty="0"/>
              <a:t>Spolupráce - pomocí </a:t>
            </a:r>
            <a:r>
              <a:rPr lang="cs-CZ" dirty="0" err="1"/>
              <a:t>Decoratoru</a:t>
            </a:r>
            <a:r>
              <a:rPr lang="cs-CZ" dirty="0"/>
              <a:t> můžete rozšířit chování konkrétního objektu ve stromu </a:t>
            </a:r>
            <a:r>
              <a:rPr lang="cs-CZ" dirty="0" err="1"/>
              <a:t>Composite</a:t>
            </a:r>
            <a:r>
              <a:rPr lang="cs-CZ" dirty="0"/>
              <a:t>.</a:t>
            </a:r>
          </a:p>
        </p:txBody>
      </p:sp>
    </p:spTree>
    <p:extLst>
      <p:ext uri="{BB962C8B-B14F-4D97-AF65-F5344CB8AC3E}">
        <p14:creationId xmlns:p14="http://schemas.microsoft.com/office/powerpoint/2010/main" val="282168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44798-8D27-AF66-F1D9-90BAFB7F50C9}"/>
              </a:ext>
            </a:extLst>
          </p:cNvPr>
          <p:cNvSpPr>
            <a:spLocks noGrp="1"/>
          </p:cNvSpPr>
          <p:nvPr>
            <p:ph type="title"/>
          </p:nvPr>
        </p:nvSpPr>
        <p:spPr/>
        <p:txBody>
          <a:bodyPr/>
          <a:lstStyle/>
          <a:p>
            <a:r>
              <a:rPr lang="cs-CZ" dirty="0"/>
              <a:t>Díky za pozornost</a:t>
            </a:r>
          </a:p>
        </p:txBody>
      </p:sp>
      <p:sp>
        <p:nvSpPr>
          <p:cNvPr id="3" name="Content Placeholder 2">
            <a:extLst>
              <a:ext uri="{FF2B5EF4-FFF2-40B4-BE49-F238E27FC236}">
                <a16:creationId xmlns:a16="http://schemas.microsoft.com/office/drawing/2014/main" id="{A06A3B20-C865-D23C-5443-4A5A1B9E4DF9}"/>
              </a:ext>
            </a:extLst>
          </p:cNvPr>
          <p:cNvSpPr>
            <a:spLocks noGrp="1"/>
          </p:cNvSpPr>
          <p:nvPr>
            <p:ph idx="1"/>
          </p:nvPr>
        </p:nvSpPr>
        <p:spPr/>
        <p:txBody>
          <a:bodyPr/>
          <a:lstStyle/>
          <a:p>
            <a:endParaRPr lang="cs-CZ"/>
          </a:p>
        </p:txBody>
      </p:sp>
    </p:spTree>
    <p:extLst>
      <p:ext uri="{BB962C8B-B14F-4D97-AF65-F5344CB8AC3E}">
        <p14:creationId xmlns:p14="http://schemas.microsoft.com/office/powerpoint/2010/main" val="3479561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B713C44F-2298-1F42-00FE-0C721777E7A2}"/>
              </a:ext>
            </a:extLst>
          </p:cNvPr>
          <p:cNvSpPr>
            <a:spLocks noGrp="1"/>
          </p:cNvSpPr>
          <p:nvPr>
            <p:ph type="title"/>
          </p:nvPr>
        </p:nvSpPr>
        <p:spPr>
          <a:xfrm>
            <a:off x="773408" y="992094"/>
            <a:ext cx="3616913" cy="2795160"/>
          </a:xfrm>
        </p:spPr>
        <p:txBody>
          <a:bodyPr vert="horz" lIns="91440" tIns="45720" rIns="91440" bIns="45720" rtlCol="0" anchor="b">
            <a:normAutofit/>
          </a:bodyPr>
          <a:lstStyle/>
          <a:p>
            <a:pPr algn="ctr"/>
            <a:r>
              <a:rPr lang="en-US" kern="1200">
                <a:solidFill>
                  <a:schemeClr val="tx1"/>
                </a:solidFill>
                <a:latin typeface="+mj-lt"/>
                <a:ea typeface="+mj-ea"/>
                <a:cs typeface="+mj-cs"/>
              </a:rPr>
              <a:t>Motivace</a:t>
            </a:r>
          </a:p>
        </p:txBody>
      </p:sp>
      <p:sp>
        <p:nvSpPr>
          <p:cNvPr id="3" name="Content Placeholder 2">
            <a:extLst>
              <a:ext uri="{FF2B5EF4-FFF2-40B4-BE49-F238E27FC236}">
                <a16:creationId xmlns:a16="http://schemas.microsoft.com/office/drawing/2014/main" id="{16B55B09-6924-418E-3E51-0E39F5392819}"/>
              </a:ext>
            </a:extLst>
          </p:cNvPr>
          <p:cNvSpPr>
            <a:spLocks noGrp="1"/>
          </p:cNvSpPr>
          <p:nvPr>
            <p:ph idx="1"/>
          </p:nvPr>
        </p:nvSpPr>
        <p:spPr>
          <a:xfrm>
            <a:off x="996287" y="4121253"/>
            <a:ext cx="3125337" cy="1136843"/>
          </a:xfrm>
        </p:spPr>
        <p:txBody>
          <a:bodyPr vert="horz" lIns="91440" tIns="45720" rIns="91440" bIns="45720" rtlCol="0">
            <a:normAutofit/>
          </a:bodyPr>
          <a:lstStyle/>
          <a:p>
            <a:pPr marL="0" indent="0" algn="ctr">
              <a:buNone/>
            </a:pPr>
            <a:r>
              <a:rPr lang="en-US" sz="1800" kern="1200" dirty="0" err="1">
                <a:solidFill>
                  <a:schemeClr val="tx1"/>
                </a:solidFill>
                <a:latin typeface="+mn-lt"/>
                <a:ea typeface="+mn-ea"/>
                <a:cs typeface="+mn-cs"/>
              </a:rPr>
              <a:t>Práce</a:t>
            </a:r>
            <a:r>
              <a:rPr lang="en-US" sz="1800" kern="1200" dirty="0">
                <a:solidFill>
                  <a:schemeClr val="tx1"/>
                </a:solidFill>
                <a:latin typeface="+mn-lt"/>
                <a:ea typeface="+mn-ea"/>
                <a:cs typeface="+mn-cs"/>
              </a:rPr>
              <a:t> se </a:t>
            </a:r>
            <a:r>
              <a:rPr lang="en-US" sz="1800" kern="1200" dirty="0" err="1">
                <a:solidFill>
                  <a:schemeClr val="tx1"/>
                </a:solidFill>
                <a:latin typeface="+mn-lt"/>
                <a:ea typeface="+mn-ea"/>
                <a:cs typeface="+mn-cs"/>
              </a:rPr>
              <a:t>stromovou</a:t>
            </a:r>
            <a:r>
              <a:rPr lang="en-US" sz="1800" kern="1200" dirty="0">
                <a:solidFill>
                  <a:schemeClr val="tx1"/>
                </a:solidFill>
                <a:latin typeface="+mn-lt"/>
                <a:ea typeface="+mn-ea"/>
                <a:cs typeface="+mn-cs"/>
              </a:rPr>
              <a:t> </a:t>
            </a:r>
            <a:r>
              <a:rPr lang="en-US" sz="1800" kern="1200" dirty="0" err="1">
                <a:solidFill>
                  <a:schemeClr val="tx1"/>
                </a:solidFill>
                <a:latin typeface="+mn-lt"/>
                <a:ea typeface="+mn-ea"/>
                <a:cs typeface="+mn-cs"/>
              </a:rPr>
              <a:t>strukturou</a:t>
            </a:r>
            <a:endParaRPr lang="en-US" sz="1800" kern="1200" dirty="0">
              <a:solidFill>
                <a:schemeClr val="tx1"/>
              </a:solidFill>
              <a:latin typeface="+mn-lt"/>
              <a:ea typeface="+mn-ea"/>
              <a:cs typeface="+mn-cs"/>
            </a:endParaRPr>
          </a:p>
          <a:p>
            <a:pPr marL="0" indent="0" algn="ctr">
              <a:buNone/>
            </a:pPr>
            <a:endParaRPr lang="cs-CZ" sz="1800" dirty="0"/>
          </a:p>
          <a:p>
            <a:pPr marL="0" indent="0" algn="ctr">
              <a:buNone/>
            </a:pPr>
            <a:r>
              <a:rPr lang="en-US" sz="1800" dirty="0" err="1"/>
              <a:t>Vybalit</a:t>
            </a:r>
            <a:r>
              <a:rPr lang="en-US" sz="1800" dirty="0"/>
              <a:t> </a:t>
            </a:r>
            <a:r>
              <a:rPr lang="en-US" sz="1800" dirty="0" err="1"/>
              <a:t>zboží</a:t>
            </a:r>
            <a:r>
              <a:rPr lang="en-US" sz="1800" dirty="0"/>
              <a:t>, </a:t>
            </a:r>
            <a:r>
              <a:rPr lang="en-US" sz="1800" dirty="0" err="1"/>
              <a:t>spočítat</a:t>
            </a:r>
            <a:r>
              <a:rPr lang="en-US" sz="1800" dirty="0"/>
              <a:t> </a:t>
            </a:r>
            <a:r>
              <a:rPr lang="en-US" sz="1800" dirty="0" err="1"/>
              <a:t>cenu</a:t>
            </a:r>
            <a:endParaRPr lang="en-US" sz="1800" dirty="0"/>
          </a:p>
        </p:txBody>
      </p:sp>
      <p:pic>
        <p:nvPicPr>
          <p:cNvPr id="4" name="Picture 3">
            <a:extLst>
              <a:ext uri="{FF2B5EF4-FFF2-40B4-BE49-F238E27FC236}">
                <a16:creationId xmlns:a16="http://schemas.microsoft.com/office/drawing/2014/main" id="{5CE8FC6F-FCBB-E44D-E8F9-8F9ADD6712D1}"/>
              </a:ext>
            </a:extLst>
          </p:cNvPr>
          <p:cNvPicPr>
            <a:picLocks noChangeAspect="1"/>
          </p:cNvPicPr>
          <p:nvPr/>
        </p:nvPicPr>
        <p:blipFill>
          <a:blip r:embed="rId3"/>
          <a:stretch>
            <a:fillRect/>
          </a:stretch>
        </p:blipFill>
        <p:spPr>
          <a:xfrm>
            <a:off x="6322086" y="992095"/>
            <a:ext cx="4936955" cy="4924612"/>
          </a:xfrm>
          <a:prstGeom prst="rect">
            <a:avLst/>
          </a:prstGeom>
        </p:spPr>
      </p:pic>
    </p:spTree>
    <p:extLst>
      <p:ext uri="{BB962C8B-B14F-4D97-AF65-F5344CB8AC3E}">
        <p14:creationId xmlns:p14="http://schemas.microsoft.com/office/powerpoint/2010/main" val="567905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F10D09C-D215-A7C8-C5AD-8B85DFAC98D0}"/>
              </a:ext>
            </a:extLst>
          </p:cNvPr>
          <p:cNvPicPr>
            <a:picLocks noChangeAspect="1"/>
          </p:cNvPicPr>
          <p:nvPr/>
        </p:nvPicPr>
        <p:blipFill>
          <a:blip r:embed="rId2"/>
          <a:stretch>
            <a:fillRect/>
          </a:stretch>
        </p:blipFill>
        <p:spPr>
          <a:xfrm>
            <a:off x="4987672" y="1325171"/>
            <a:ext cx="6389346" cy="4216967"/>
          </a:xfrm>
          <a:prstGeom prst="rect">
            <a:avLst/>
          </a:prstGeom>
        </p:spPr>
      </p:pic>
      <p:grpSp>
        <p:nvGrpSpPr>
          <p:cNvPr id="11" name="Group 10">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2" name="Rectangle 11">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a:extLst>
              <a:ext uri="{FF2B5EF4-FFF2-40B4-BE49-F238E27FC236}">
                <a16:creationId xmlns:a16="http://schemas.microsoft.com/office/drawing/2014/main" id="{B309414E-6ABC-439D-1E59-99421DBFB8F0}"/>
              </a:ext>
            </a:extLst>
          </p:cNvPr>
          <p:cNvPicPr>
            <a:picLocks noChangeAspect="1"/>
          </p:cNvPicPr>
          <p:nvPr/>
        </p:nvPicPr>
        <p:blipFill>
          <a:blip r:embed="rId3"/>
          <a:stretch>
            <a:fillRect/>
          </a:stretch>
        </p:blipFill>
        <p:spPr>
          <a:xfrm>
            <a:off x="1286070" y="666750"/>
            <a:ext cx="3884482" cy="5985119"/>
          </a:xfrm>
          <a:prstGeom prst="rect">
            <a:avLst/>
          </a:prstGeom>
        </p:spPr>
      </p:pic>
    </p:spTree>
    <p:extLst>
      <p:ext uri="{BB962C8B-B14F-4D97-AF65-F5344CB8AC3E}">
        <p14:creationId xmlns:p14="http://schemas.microsoft.com/office/powerpoint/2010/main" val="1410739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82415-F33F-791D-BE54-71B7725851E2}"/>
              </a:ext>
            </a:extLst>
          </p:cNvPr>
          <p:cNvSpPr>
            <a:spLocks noGrp="1"/>
          </p:cNvSpPr>
          <p:nvPr>
            <p:ph type="title"/>
          </p:nvPr>
        </p:nvSpPr>
        <p:spPr/>
        <p:txBody>
          <a:bodyPr/>
          <a:lstStyle/>
          <a:p>
            <a:r>
              <a:rPr lang="cs-CZ" dirty="0"/>
              <a:t>Pojďme si to rozbalit a spočítat</a:t>
            </a:r>
          </a:p>
        </p:txBody>
      </p:sp>
      <p:sp>
        <p:nvSpPr>
          <p:cNvPr id="3" name="Content Placeholder 2">
            <a:extLst>
              <a:ext uri="{FF2B5EF4-FFF2-40B4-BE49-F238E27FC236}">
                <a16:creationId xmlns:a16="http://schemas.microsoft.com/office/drawing/2014/main" id="{42828D05-1445-1851-D5C0-E9DAA94A15B7}"/>
              </a:ext>
            </a:extLst>
          </p:cNvPr>
          <p:cNvSpPr>
            <a:spLocks noGrp="1"/>
          </p:cNvSpPr>
          <p:nvPr>
            <p:ph idx="1"/>
          </p:nvPr>
        </p:nvSpPr>
        <p:spPr/>
        <p:txBody>
          <a:bodyPr/>
          <a:lstStyle/>
          <a:p>
            <a:endParaRPr lang="cs-CZ" dirty="0"/>
          </a:p>
        </p:txBody>
      </p:sp>
    </p:spTree>
    <p:extLst>
      <p:ext uri="{BB962C8B-B14F-4D97-AF65-F5344CB8AC3E}">
        <p14:creationId xmlns:p14="http://schemas.microsoft.com/office/powerpoint/2010/main" val="3773573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185BB-8E82-E9D1-671B-ED777D987290}"/>
              </a:ext>
            </a:extLst>
          </p:cNvPr>
          <p:cNvSpPr>
            <a:spLocks noGrp="1"/>
          </p:cNvSpPr>
          <p:nvPr>
            <p:ph type="title"/>
          </p:nvPr>
        </p:nvSpPr>
        <p:spPr/>
        <p:txBody>
          <a:bodyPr/>
          <a:lstStyle/>
          <a:p>
            <a:r>
              <a:rPr lang="cs-CZ" dirty="0"/>
              <a:t>První co by nás možná napadlo</a:t>
            </a:r>
          </a:p>
        </p:txBody>
      </p:sp>
      <p:sp>
        <p:nvSpPr>
          <p:cNvPr id="6" name="TextBox 5">
            <a:extLst>
              <a:ext uri="{FF2B5EF4-FFF2-40B4-BE49-F238E27FC236}">
                <a16:creationId xmlns:a16="http://schemas.microsoft.com/office/drawing/2014/main" id="{096023FE-A3A7-A08D-71A6-8073B07917B9}"/>
              </a:ext>
            </a:extLst>
          </p:cNvPr>
          <p:cNvSpPr txBox="1"/>
          <p:nvPr/>
        </p:nvSpPr>
        <p:spPr>
          <a:xfrm>
            <a:off x="6327441" y="2524021"/>
            <a:ext cx="5665696" cy="2308324"/>
          </a:xfrm>
          <a:prstGeom prst="rect">
            <a:avLst/>
          </a:prstGeom>
          <a:noFill/>
        </p:spPr>
        <p:txBody>
          <a:bodyPr wrap="square">
            <a:spAutoFit/>
          </a:bodyPr>
          <a:lstStyle/>
          <a:p>
            <a:pPr defTabSz="734400"/>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Box</a:t>
            </a:r>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List&lt;Item&gt; </a:t>
            </a:r>
            <a:r>
              <a:rPr lang="en-GB" sz="1600" b="0" i="0" u="none" strike="noStrike" dirty="0" err="1">
                <a:solidFill>
                  <a:srgbClr val="24292E"/>
                </a:solidFill>
                <a:effectLst/>
                <a:highlight>
                  <a:srgbClr val="FFFFFF"/>
                </a:highlight>
                <a:latin typeface="Lucida Console" panose="020B0609040504020204" pitchFamily="49" charset="0"/>
              </a:rPr>
              <a:t>itemsInBox</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List&lt;Box&gt; </a:t>
            </a:r>
            <a:r>
              <a:rPr lang="en-GB" sz="1600" b="0" i="0" u="none" strike="noStrike" dirty="0" err="1">
                <a:solidFill>
                  <a:srgbClr val="24292E"/>
                </a:solidFill>
                <a:effectLst/>
                <a:highlight>
                  <a:srgbClr val="FFFFFF"/>
                </a:highlight>
                <a:latin typeface="Lucida Console" panose="020B0609040504020204" pitchFamily="49" charset="0"/>
              </a:rPr>
              <a:t>boxesInBox</a:t>
            </a:r>
            <a:r>
              <a:rPr lang="en-GB" sz="1600" b="0" i="0" u="none" strike="noStrike" dirty="0">
                <a:solidFill>
                  <a:srgbClr val="24292E"/>
                </a:solidFill>
                <a:effectLst/>
                <a:highlight>
                  <a:srgbClr val="FFFFFF"/>
                </a:highlight>
                <a:latin typeface="Lucida Console" panose="020B0609040504020204" pitchFamily="49" charset="0"/>
              </a:rPr>
              <a:t>;  </a:t>
            </a:r>
          </a:p>
          <a:p>
            <a:pPr defTabSz="734400"/>
            <a:endParaRPr lang="en-GB" sz="1600" dirty="0">
              <a:solidFill>
                <a:srgbClr val="24292E"/>
              </a:solidFill>
              <a:highlight>
                <a:srgbClr val="FFFFFF"/>
              </a:highlight>
              <a:latin typeface="Lucida Console" panose="020B0609040504020204" pitchFamily="49" charset="0"/>
            </a:endParaRPr>
          </a:p>
          <a:p>
            <a:pPr defTabSz="7344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Box</a:t>
            </a:r>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itemsInBox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ArrayList</a:t>
            </a:r>
            <a:r>
              <a:rPr lang="en-GB" sz="1600" b="0" i="0" u="none" strike="noStrike" dirty="0">
                <a:solidFill>
                  <a:srgbClr val="24292E"/>
                </a:solidFill>
                <a:effectLst/>
                <a:highlight>
                  <a:srgbClr val="FFFFFF"/>
                </a:highlight>
                <a:latin typeface="Lucida Console" panose="020B0609040504020204" pitchFamily="49" charset="0"/>
              </a:rPr>
              <a:t>&lt;&gt;();  		</a:t>
            </a:r>
            <a:r>
              <a:rPr lang="en-GB" sz="1600" b="0" i="0" u="none" strike="noStrike" dirty="0" err="1">
                <a:solidFill>
                  <a:srgbClr val="24292E"/>
                </a:solidFill>
                <a:effectLst/>
                <a:highlight>
                  <a:srgbClr val="FFFFFF"/>
                </a:highlight>
                <a:latin typeface="Lucida Console" panose="020B0609040504020204" pitchFamily="49" charset="0"/>
              </a:rPr>
              <a:t>boxesInBox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ArrayList</a:t>
            </a:r>
            <a:r>
              <a:rPr lang="en-GB" sz="1600" b="0" i="0" u="none" strike="noStrike" dirty="0">
                <a:solidFill>
                  <a:srgbClr val="24292E"/>
                </a:solidFill>
                <a:effectLst/>
                <a:highlight>
                  <a:srgbClr val="FFFFFF"/>
                </a:highlight>
                <a:latin typeface="Lucida Console" panose="020B0609040504020204" pitchFamily="49" charset="0"/>
              </a:rPr>
              <a:t>&lt;&gt;(); </a:t>
            </a:r>
          </a:p>
          <a:p>
            <a:pPr defTabSz="734400"/>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24292E"/>
                </a:solidFill>
                <a:effectLst/>
                <a:highlight>
                  <a:srgbClr val="FFFFFF"/>
                </a:highlight>
                <a:latin typeface="Lucida Console" panose="020B0609040504020204" pitchFamily="49" charset="0"/>
              </a:rPr>
              <a:t>}</a:t>
            </a:r>
            <a:endParaRPr lang="en-GB" sz="1600" dirty="0">
              <a:solidFill>
                <a:srgbClr val="000000"/>
              </a:solidFill>
              <a:effectLst/>
              <a:latin typeface="Helvetica" pitchFamily="2" charset="0"/>
            </a:endParaRPr>
          </a:p>
        </p:txBody>
      </p:sp>
      <p:sp>
        <p:nvSpPr>
          <p:cNvPr id="26" name="TextBox 25">
            <a:extLst>
              <a:ext uri="{FF2B5EF4-FFF2-40B4-BE49-F238E27FC236}">
                <a16:creationId xmlns:a16="http://schemas.microsoft.com/office/drawing/2014/main" id="{C2247654-152C-9365-65DB-2754D5803C98}"/>
              </a:ext>
            </a:extLst>
          </p:cNvPr>
          <p:cNvSpPr txBox="1"/>
          <p:nvPr/>
        </p:nvSpPr>
        <p:spPr>
          <a:xfrm>
            <a:off x="430304" y="2524021"/>
            <a:ext cx="5665696" cy="2339100"/>
          </a:xfrm>
          <a:prstGeom prst="rect">
            <a:avLst/>
          </a:prstGeom>
          <a:noFill/>
        </p:spPr>
        <p:txBody>
          <a:bodyPr wrap="square">
            <a:spAutoFit/>
          </a:bodyPr>
          <a:lstStyle/>
          <a:p>
            <a:pPr defTabSz="626400"/>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 {</a:t>
            </a:r>
          </a:p>
          <a:p>
            <a:pPr defTabSz="626400"/>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a:t>
            </a:r>
          </a:p>
          <a:p>
            <a:pPr defTabSz="626400"/>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string</a:t>
            </a:r>
            <a:r>
              <a:rPr lang="en-GB" sz="1600" b="0" i="0" u="none" strike="noStrike" dirty="0">
                <a:solidFill>
                  <a:srgbClr val="24292E"/>
                </a:solidFill>
                <a:effectLst/>
                <a:highlight>
                  <a:srgbClr val="FFFFFF"/>
                </a:highlight>
                <a:latin typeface="Lucida Console" panose="020B0609040504020204" pitchFamily="49" charset="0"/>
              </a:rPr>
              <a:t> name;      </a:t>
            </a:r>
          </a:p>
          <a:p>
            <a:pPr defTabSz="626400"/>
            <a:endParaRPr lang="en-GB" sz="1600" dirty="0">
              <a:solidFill>
                <a:srgbClr val="24292E"/>
              </a:solidFill>
              <a:highlight>
                <a:srgbClr val="FFFFFF"/>
              </a:highlight>
              <a:latin typeface="Lucida Console" panose="020B0609040504020204" pitchFamily="49" charset="0"/>
            </a:endParaRPr>
          </a:p>
          <a:p>
            <a:pPr defTabSz="626400"/>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 </a:t>
            </a:r>
            <a:r>
              <a:rPr lang="en-GB" sz="1600" b="0" i="0" u="none" strike="noStrike" dirty="0">
                <a:solidFill>
                  <a:srgbClr val="E36209"/>
                </a:solidFill>
                <a:effectLst/>
                <a:highlight>
                  <a:srgbClr val="FFFFFF"/>
                </a:highlight>
                <a:latin typeface="Lucida Console" panose="020B0609040504020204" pitchFamily="49" charset="0"/>
              </a:rPr>
              <a:t>string </a:t>
            </a:r>
            <a:r>
              <a:rPr lang="en-GB" sz="1600" b="0" i="0" u="none" strike="noStrike" dirty="0">
                <a:solidFill>
                  <a:srgbClr val="24292E"/>
                </a:solidFill>
                <a:effectLst/>
                <a:highlight>
                  <a:srgbClr val="FFFFFF"/>
                </a:highlight>
                <a:latin typeface="Lucida Console" panose="020B0609040504020204" pitchFamily="49" charset="0"/>
              </a:rPr>
              <a:t>name) {</a:t>
            </a:r>
          </a:p>
          <a:p>
            <a:pPr defTabSz="626400"/>
            <a:r>
              <a:rPr lang="en-GB" sz="1600" dirty="0">
                <a:solidFill>
                  <a:srgbClr val="24292E"/>
                </a:solidFill>
                <a:highlight>
                  <a:srgbClr val="FFFFFF"/>
                </a:highlight>
                <a:latin typeface="Lucida Console" panose="020B0609040504020204" pitchFamily="49" charset="0"/>
              </a:rPr>
              <a:t>		</a:t>
            </a:r>
            <a:r>
              <a:rPr lang="en-GB" sz="1600" b="0" i="0" u="none" strike="noStrike" dirty="0" err="1">
                <a:solidFill>
                  <a:srgbClr val="D73A49"/>
                </a:solidFill>
                <a:effectLst/>
                <a:highlight>
                  <a:srgbClr val="FFFFFF"/>
                </a:highlight>
                <a:latin typeface="Lucida Console" panose="020B0609040504020204" pitchFamily="49" charset="0"/>
              </a:rPr>
              <a:t>this</a:t>
            </a:r>
            <a:r>
              <a:rPr lang="en-GB" sz="1600" b="0" i="0" u="none" strike="noStrike" dirty="0" err="1">
                <a:solidFill>
                  <a:srgbClr val="24292E"/>
                </a:solidFill>
                <a:effectLst/>
                <a:highlight>
                  <a:srgbClr val="FFFFFF"/>
                </a:highlight>
                <a:latin typeface="Lucida Console" panose="020B0609040504020204" pitchFamily="49" charset="0"/>
              </a:rPr>
              <a:t>.price</a:t>
            </a:r>
            <a:r>
              <a:rPr lang="en-GB" sz="1600" b="0" i="0" u="none" strike="noStrike" dirty="0">
                <a:solidFill>
                  <a:srgbClr val="24292E"/>
                </a:solidFill>
                <a:effectLst/>
                <a:highlight>
                  <a:srgbClr val="FFFFFF"/>
                </a:highlight>
                <a:latin typeface="Lucida Console" panose="020B0609040504020204" pitchFamily="49" charset="0"/>
              </a:rPr>
              <a:t> = price;         </a:t>
            </a:r>
          </a:p>
          <a:p>
            <a:pPr marL="0" lvl="1" defTabSz="626400"/>
            <a:r>
              <a:rPr lang="en-GB" sz="1600" b="0" i="0" u="none" strike="noStrike" dirty="0">
                <a:solidFill>
                  <a:srgbClr val="D73A49"/>
                </a:solidFill>
                <a:effectLst/>
                <a:highlight>
                  <a:srgbClr val="FFFFFF"/>
                </a:highlight>
                <a:latin typeface="Lucida Console" panose="020B0609040504020204" pitchFamily="49" charset="0"/>
              </a:rPr>
              <a:t>		</a:t>
            </a:r>
            <a:r>
              <a:rPr lang="en-GB" sz="1600" b="0" i="0" u="none" strike="noStrike" dirty="0" err="1">
                <a:solidFill>
                  <a:srgbClr val="D73A49"/>
                </a:solidFill>
                <a:effectLst/>
                <a:highlight>
                  <a:srgbClr val="FFFFFF"/>
                </a:highlight>
                <a:latin typeface="Lucida Console" panose="020B0609040504020204" pitchFamily="49" charset="0"/>
              </a:rPr>
              <a:t>this</a:t>
            </a:r>
            <a:r>
              <a:rPr lang="en-GB" sz="1600" b="0" i="0" u="none" strike="noStrike" dirty="0" err="1">
                <a:solidFill>
                  <a:srgbClr val="24292E"/>
                </a:solidFill>
                <a:effectLst/>
                <a:highlight>
                  <a:srgbClr val="FFFFFF"/>
                </a:highlight>
                <a:latin typeface="Lucida Console" panose="020B0609040504020204" pitchFamily="49" charset="0"/>
              </a:rPr>
              <a:t>.name</a:t>
            </a:r>
            <a:r>
              <a:rPr lang="en-GB" sz="1600" b="0" i="0" u="none" strike="noStrike" dirty="0">
                <a:solidFill>
                  <a:srgbClr val="24292E"/>
                </a:solidFill>
                <a:effectLst/>
                <a:highlight>
                  <a:srgbClr val="FFFFFF"/>
                </a:highlight>
                <a:latin typeface="Lucida Console" panose="020B0609040504020204" pitchFamily="49" charset="0"/>
              </a:rPr>
              <a:t> = name;     </a:t>
            </a:r>
          </a:p>
          <a:p>
            <a:pPr marL="0" lvl="1" defTabSz="626400"/>
            <a:r>
              <a:rPr lang="en-GB" sz="1600" b="0" i="0" u="none" strike="noStrike" dirty="0">
                <a:solidFill>
                  <a:srgbClr val="24292E"/>
                </a:solidFill>
                <a:effectLst/>
                <a:highlight>
                  <a:srgbClr val="FFFFFF"/>
                </a:highlight>
                <a:latin typeface="Lucida Console" panose="020B0609040504020204" pitchFamily="49" charset="0"/>
              </a:rPr>
              <a:t>	}   </a:t>
            </a:r>
          </a:p>
          <a:p>
            <a:pPr defTabSz="626400"/>
            <a:r>
              <a:rPr lang="en-GB" sz="1600" b="0" i="0" u="none" strike="noStrike" dirty="0">
                <a:solidFill>
                  <a:srgbClr val="24292E"/>
                </a:solidFill>
                <a:effectLst/>
                <a:highlight>
                  <a:srgbClr val="FFFFFF"/>
                </a:highlight>
                <a:latin typeface="Lucida Console" panose="020B0609040504020204" pitchFamily="49" charset="0"/>
              </a:rPr>
              <a:t>}</a:t>
            </a:r>
            <a:endParaRPr lang="cs-CZ" sz="1600" dirty="0"/>
          </a:p>
        </p:txBody>
      </p:sp>
    </p:spTree>
    <p:extLst>
      <p:ext uri="{BB962C8B-B14F-4D97-AF65-F5344CB8AC3E}">
        <p14:creationId xmlns:p14="http://schemas.microsoft.com/office/powerpoint/2010/main" val="215131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381FB468-7E16-3E38-4D58-A80CE4750635}"/>
              </a:ext>
            </a:extLst>
          </p:cNvPr>
          <p:cNvSpPr txBox="1"/>
          <p:nvPr/>
        </p:nvSpPr>
        <p:spPr>
          <a:xfrm>
            <a:off x="2411506" y="812608"/>
            <a:ext cx="8202705" cy="5663089"/>
          </a:xfrm>
          <a:prstGeom prst="rect">
            <a:avLst/>
          </a:prstGeom>
          <a:noFill/>
        </p:spPr>
        <p:txBody>
          <a:bodyPr wrap="square">
            <a:spAutoFit/>
          </a:bodyPr>
          <a:lstStyle/>
          <a:p>
            <a:pPr defTabSz="7344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static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Main</a:t>
            </a:r>
            <a:r>
              <a:rPr lang="en-GB" b="0" i="0" u="none" strike="noStrike" dirty="0">
                <a:solidFill>
                  <a:srgbClr val="24292E"/>
                </a:solidFill>
                <a:effectLst/>
                <a:highlight>
                  <a:srgbClr val="FFFFFF"/>
                </a:highlight>
                <a:latin typeface="Lucida Console" panose="020B0609040504020204" pitchFamily="49" charset="0"/>
              </a:rPr>
              <a:t>(</a:t>
            </a:r>
            <a:r>
              <a:rPr lang="en-GB" b="0" i="0" u="none" strike="noStrike" dirty="0">
                <a:solidFill>
                  <a:srgbClr val="E36209"/>
                </a:solidFill>
                <a:effectLst/>
                <a:highlight>
                  <a:srgbClr val="FFFFFF"/>
                </a:highlight>
                <a:latin typeface="Lucida Console" panose="020B0609040504020204" pitchFamily="49" charset="0"/>
              </a:rPr>
              <a:t>string</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24292E"/>
                </a:solidFill>
                <a:effectLst/>
                <a:highlight>
                  <a:srgbClr val="FFFFFF"/>
                </a:highlight>
                <a:latin typeface="Lucida Console" panose="020B0609040504020204" pitchFamily="49" charset="0"/>
              </a:rPr>
              <a:t>args</a:t>
            </a:r>
            <a:r>
              <a:rPr lang="en-GB" b="0" i="0" u="none" strike="noStrike" dirty="0">
                <a:solidFill>
                  <a:srgbClr val="24292E"/>
                </a:solidFill>
                <a:effectLst/>
                <a:highlight>
                  <a:srgbClr val="FFFFFF"/>
                </a:highlight>
                <a:latin typeface="Lucida Console" panose="020B0609040504020204" pitchFamily="49" charset="0"/>
              </a:rPr>
              <a:t>) { </a:t>
            </a:r>
          </a:p>
          <a:p>
            <a:pPr defTabSz="734400"/>
            <a:endParaRPr lang="en-GB" sz="1600" b="0" i="0" u="none" strike="noStrike" dirty="0">
              <a:solidFill>
                <a:srgbClr val="24292E"/>
              </a:solidFill>
              <a:effectLst/>
              <a:highlight>
                <a:srgbClr val="FFFFFF"/>
              </a:highlight>
              <a:latin typeface="Lucida Console" panose="020B0609040504020204" pitchFamily="49" charset="0"/>
            </a:endParaRPr>
          </a:p>
          <a:p>
            <a:pPr defTabSz="734400"/>
            <a:r>
              <a:rPr lang="en-GB" sz="1600" dirty="0">
                <a:solidFill>
                  <a:srgbClr val="6A737D"/>
                </a:solidFill>
                <a:highlight>
                  <a:srgbClr val="FFFFFF"/>
                </a:highlight>
                <a:latin typeface="Lucida Console" panose="020B0609040504020204" pitchFamily="49" charset="0"/>
              </a:rPr>
              <a:t>	</a:t>
            </a:r>
            <a:r>
              <a:rPr lang="en-GB" sz="1600" b="0" i="0" u="none" strike="noStrike" dirty="0">
                <a:solidFill>
                  <a:srgbClr val="6A737D"/>
                </a:solidFill>
                <a:effectLst/>
                <a:highlight>
                  <a:srgbClr val="FFFFFF"/>
                </a:highlight>
                <a:latin typeface="Lucida Console" panose="020B0609040504020204" pitchFamily="49" charset="0"/>
              </a:rPr>
              <a:t>// Assuming </a:t>
            </a:r>
            <a:r>
              <a:rPr lang="en-GB" sz="1600" b="0" i="0" u="none" strike="noStrike" dirty="0" err="1">
                <a:solidFill>
                  <a:srgbClr val="6A737D"/>
                </a:solidFill>
                <a:effectLst/>
                <a:highlight>
                  <a:srgbClr val="FFFFFF"/>
                </a:highlight>
                <a:latin typeface="Lucida Console" panose="020B0609040504020204" pitchFamily="49" charset="0"/>
              </a:rPr>
              <a:t>getOrder</a:t>
            </a:r>
            <a:r>
              <a:rPr lang="en-GB" sz="1600" b="0" i="0" u="none" strike="noStrike" dirty="0">
                <a:solidFill>
                  <a:srgbClr val="6A737D"/>
                </a:solidFill>
                <a:effectLst/>
                <a:highlight>
                  <a:srgbClr val="FFFFFF"/>
                </a:highlight>
                <a:latin typeface="Lucida Console" panose="020B0609040504020204" pitchFamily="49" charset="0"/>
              </a:rPr>
              <a:t>() is implemented elsewhere</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24292E"/>
                </a:solidFill>
                <a:effectLst/>
                <a:highlight>
                  <a:srgbClr val="FFFFFF"/>
                </a:highlight>
                <a:latin typeface="Lucida Console" panose="020B0609040504020204" pitchFamily="49" charset="0"/>
              </a:rPr>
              <a:t>Box order = </a:t>
            </a:r>
            <a:r>
              <a:rPr lang="en-GB" sz="1600" b="0" i="0" u="none" strike="noStrike" dirty="0" err="1">
                <a:solidFill>
                  <a:srgbClr val="24292E"/>
                </a:solidFill>
                <a:effectLst/>
                <a:highlight>
                  <a:srgbClr val="FFFFFF"/>
                </a:highlight>
                <a:latin typeface="Lucida Console" panose="020B0609040504020204" pitchFamily="49" charset="0"/>
              </a:rPr>
              <a:t>GetOrder</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24292E"/>
                </a:solidFill>
                <a:effectLst/>
                <a:highlight>
                  <a:srgbClr val="FFFFFF"/>
                </a:highlight>
                <a:latin typeface="Lucida Console" panose="020B0609040504020204" pitchFamily="49" charset="0"/>
              </a:rPr>
              <a:t>	List&lt;Item&gt; unpacked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List&lt;Item&gt;(); </a:t>
            </a:r>
          </a:p>
          <a:p>
            <a:pPr defTabSz="734400"/>
            <a:r>
              <a:rPr lang="en-GB" sz="1600" b="0" i="0" u="none" strike="noStrike" dirty="0">
                <a:solidFill>
                  <a:srgbClr val="E36209"/>
                </a:solidFill>
                <a:effectLst/>
                <a:highlight>
                  <a:srgbClr val="FFFFFF"/>
                </a:highlight>
                <a:latin typeface="Lucida Console" panose="020B0609040504020204" pitchFamily="49" charset="0"/>
              </a:rPr>
              <a:t>	int</a:t>
            </a:r>
            <a:r>
              <a:rPr lang="en-GB" sz="1600" b="0" i="0" u="none" strike="noStrike" dirty="0">
                <a:solidFill>
                  <a:srgbClr val="24292E"/>
                </a:solidFill>
                <a:effectLst/>
                <a:highlight>
                  <a:srgbClr val="FFFFFF"/>
                </a:highlight>
                <a:latin typeface="Lucida Console" panose="020B0609040504020204" pitchFamily="49" charset="0"/>
              </a:rPr>
              <a:t> total = </a:t>
            </a:r>
            <a:r>
              <a:rPr lang="en-GB" sz="1600" b="0" i="0" u="none" strike="noStrike" dirty="0">
                <a:solidFill>
                  <a:srgbClr val="005CC5"/>
                </a:solidFill>
                <a:effectLst/>
                <a:highlight>
                  <a:srgbClr val="FFFFFF"/>
                </a:highlight>
                <a:latin typeface="Lucida Console" panose="020B0609040504020204" pitchFamily="49" charset="0"/>
              </a:rPr>
              <a:t>0</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24292E"/>
                </a:solidFill>
                <a:effectLst/>
                <a:highlight>
                  <a:srgbClr val="FFFFFF"/>
                </a:highlight>
                <a:latin typeface="Lucida Console" panose="020B0609040504020204" pitchFamily="49" charset="0"/>
              </a:rPr>
              <a:t>	Queue&lt;Box&gt; packed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Queue&lt;Box&gt;(); 	</a:t>
            </a:r>
            <a:r>
              <a:rPr lang="en-GB" sz="1600" b="0" i="0" u="none" strike="noStrike" dirty="0" err="1">
                <a:solidFill>
                  <a:srgbClr val="24292E"/>
                </a:solidFill>
                <a:effectLst/>
                <a:highlight>
                  <a:srgbClr val="FFFFFF"/>
                </a:highlight>
                <a:latin typeface="Lucida Console" panose="020B0609040504020204" pitchFamily="49" charset="0"/>
              </a:rPr>
              <a:t>packed.Enqueue</a:t>
            </a:r>
            <a:r>
              <a:rPr lang="en-GB" sz="1600" b="0" i="0" u="none" strike="noStrike" dirty="0">
                <a:solidFill>
                  <a:srgbClr val="24292E"/>
                </a:solidFill>
                <a:effectLst/>
                <a:highlight>
                  <a:srgbClr val="FFFFFF"/>
                </a:highlight>
                <a:latin typeface="Lucida Console" panose="020B0609040504020204" pitchFamily="49" charset="0"/>
              </a:rPr>
              <a:t>(order);</a:t>
            </a:r>
          </a:p>
          <a:p>
            <a:pPr defTabSz="734400"/>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D73A49"/>
                </a:solidFill>
                <a:effectLst/>
                <a:highlight>
                  <a:srgbClr val="FFFFFF"/>
                </a:highlight>
                <a:latin typeface="Lucida Console" panose="020B0609040504020204" pitchFamily="49" charset="0"/>
              </a:rPr>
              <a:t>	while</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packed.Count</a:t>
            </a:r>
            <a:r>
              <a:rPr lang="en-GB" sz="1600" b="0" i="0" u="none" strike="noStrike" dirty="0">
                <a:solidFill>
                  <a:srgbClr val="24292E"/>
                </a:solidFill>
                <a:effectLst/>
                <a:highlight>
                  <a:srgbClr val="FFFFFF"/>
                </a:highlight>
                <a:latin typeface="Lucida Console" panose="020B0609040504020204" pitchFamily="49" charset="0"/>
              </a:rPr>
              <a:t> &gt; </a:t>
            </a:r>
            <a:r>
              <a:rPr lang="en-GB" sz="1600" b="0" i="0" u="none" strike="noStrike" dirty="0">
                <a:solidFill>
                  <a:srgbClr val="005CC5"/>
                </a:solidFill>
                <a:effectLst/>
                <a:highlight>
                  <a:srgbClr val="FFFFFF"/>
                </a:highlight>
                <a:latin typeface="Lucida Console" panose="020B0609040504020204" pitchFamily="49" charset="0"/>
              </a:rPr>
              <a:t>0</a:t>
            </a:r>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D73A49"/>
                </a:solidFill>
                <a:effectLst/>
                <a:highlight>
                  <a:srgbClr val="FFFFFF"/>
                </a:highlight>
                <a:latin typeface="Lucida Console" panose="020B0609040504020204" pitchFamily="49" charset="0"/>
              </a:rPr>
              <a:t>		var</a:t>
            </a:r>
            <a:r>
              <a:rPr lang="en-GB" sz="1600" b="0" i="0" u="none" strike="noStrike" dirty="0">
                <a:solidFill>
                  <a:srgbClr val="24292E"/>
                </a:solidFill>
                <a:effectLst/>
                <a:highlight>
                  <a:srgbClr val="FFFFFF"/>
                </a:highlight>
                <a:latin typeface="Lucida Console" panose="020B0609040504020204" pitchFamily="49" charset="0"/>
              </a:rPr>
              <a:t> current = </a:t>
            </a:r>
            <a:r>
              <a:rPr lang="en-GB" sz="1600" b="0" i="0" u="none" strike="noStrike" dirty="0" err="1">
                <a:solidFill>
                  <a:srgbClr val="24292E"/>
                </a:solidFill>
                <a:effectLst/>
                <a:highlight>
                  <a:srgbClr val="FFFFFF"/>
                </a:highlight>
                <a:latin typeface="Lucida Console" panose="020B0609040504020204" pitchFamily="49" charset="0"/>
              </a:rPr>
              <a:t>packed.Dequeue</a:t>
            </a:r>
            <a:r>
              <a:rPr lang="en-GB" sz="1600" b="0" i="0" u="none" strike="noStrike" dirty="0">
                <a:solidFill>
                  <a:srgbClr val="24292E"/>
                </a:solidFill>
                <a:effectLst/>
                <a:highlight>
                  <a:srgbClr val="FFFFFF"/>
                </a:highlight>
                <a:latin typeface="Lucida Console" panose="020B0609040504020204" pitchFamily="49" charset="0"/>
              </a:rPr>
              <a:t>(); </a:t>
            </a:r>
          </a:p>
          <a:p>
            <a:pPr defTabSz="734400"/>
            <a:endParaRPr lang="en-GB" sz="1600" b="0" i="0" u="none" strike="noStrike" dirty="0">
              <a:solidFill>
                <a:srgbClr val="24292E"/>
              </a:solidFill>
              <a:effectLst/>
              <a:highlight>
                <a:srgbClr val="FFFFFF"/>
              </a:highlight>
              <a:latin typeface="Lucida Console" panose="020B0609040504020204" pitchFamily="49" charset="0"/>
            </a:endParaRPr>
          </a:p>
          <a:p>
            <a:pPr defTabSz="734400"/>
            <a:r>
              <a:rPr lang="en-GB" sz="1600" b="0" i="0" u="none" strike="noStrike" dirty="0">
                <a:solidFill>
                  <a:srgbClr val="D73A49"/>
                </a:solidFill>
                <a:effectLst/>
                <a:highlight>
                  <a:srgbClr val="FFFFFF"/>
                </a:highlight>
                <a:latin typeface="Lucida Console" panose="020B0609040504020204" pitchFamily="49" charset="0"/>
              </a:rPr>
              <a:t>		foreach</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var</a:t>
            </a:r>
            <a:r>
              <a:rPr lang="en-GB" sz="1600" b="0" i="0" u="none" strike="noStrike" dirty="0">
                <a:solidFill>
                  <a:srgbClr val="24292E"/>
                </a:solidFill>
                <a:effectLst/>
                <a:highlight>
                  <a:srgbClr val="FFFFFF"/>
                </a:highlight>
                <a:latin typeface="Lucida Console" panose="020B0609040504020204" pitchFamily="49" charset="0"/>
              </a:rPr>
              <a:t> box </a:t>
            </a:r>
            <a:r>
              <a:rPr lang="en-GB" sz="1600" b="0" i="0" u="none" strike="noStrike" dirty="0">
                <a:solidFill>
                  <a:srgbClr val="D73A49"/>
                </a:solidFill>
                <a:effectLst/>
                <a:highlight>
                  <a:srgbClr val="FFFFFF"/>
                </a:highlight>
                <a:latin typeface="Lucida Console" panose="020B0609040504020204" pitchFamily="49" charset="0"/>
              </a:rPr>
              <a:t>in</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current.BoxesInBox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24292E"/>
                </a:solidFill>
                <a:effectLst/>
                <a:highlight>
                  <a:srgbClr val="FFFFFF"/>
                </a:highlight>
                <a:latin typeface="Lucida Console" panose="020B0609040504020204" pitchFamily="49" charset="0"/>
              </a:rPr>
              <a:t>packed.Enqueue</a:t>
            </a:r>
            <a:r>
              <a:rPr lang="en-GB" sz="1600" b="0" i="0" u="none" strike="noStrike" dirty="0">
                <a:solidFill>
                  <a:srgbClr val="24292E"/>
                </a:solidFill>
                <a:effectLst/>
                <a:highlight>
                  <a:srgbClr val="FFFFFF"/>
                </a:highlight>
                <a:latin typeface="Lucida Console" panose="020B0609040504020204" pitchFamily="49" charset="0"/>
              </a:rPr>
              <a:t>(box); </a:t>
            </a:r>
          </a:p>
          <a:p>
            <a:pPr defTabSz="734400"/>
            <a:r>
              <a:rPr lang="en-GB" sz="1600" b="0" i="0" u="none" strike="noStrike" dirty="0">
                <a:solidFill>
                  <a:srgbClr val="24292E"/>
                </a:solidFill>
                <a:effectLst/>
                <a:highlight>
                  <a:srgbClr val="FFFFFF"/>
                </a:highlight>
                <a:latin typeface="Lucida Console" panose="020B0609040504020204" pitchFamily="49" charset="0"/>
              </a:rPr>
              <a:t>		} </a:t>
            </a:r>
          </a:p>
          <a:p>
            <a:pPr defTabSz="734400"/>
            <a:endParaRPr lang="en-GB" sz="1600" b="0" i="0" u="none" strike="noStrike" dirty="0">
              <a:solidFill>
                <a:srgbClr val="24292E"/>
              </a:solidFill>
              <a:effectLst/>
              <a:highlight>
                <a:srgbClr val="FFFFFF"/>
              </a:highlight>
              <a:latin typeface="Lucida Console" panose="020B0609040504020204" pitchFamily="49" charset="0"/>
            </a:endParaRPr>
          </a:p>
          <a:p>
            <a:pPr defTabSz="734400"/>
            <a:r>
              <a:rPr lang="en-GB" sz="1600" b="0" i="0" u="none" strike="noStrike" dirty="0">
                <a:solidFill>
                  <a:srgbClr val="D73A49"/>
                </a:solidFill>
                <a:effectLst/>
                <a:highlight>
                  <a:srgbClr val="FFFFFF"/>
                </a:highlight>
                <a:latin typeface="Lucida Console" panose="020B0609040504020204" pitchFamily="49" charset="0"/>
              </a:rPr>
              <a:t>		foreach</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var</a:t>
            </a:r>
            <a:r>
              <a:rPr lang="en-GB" sz="1600" b="0" i="0" u="none" strike="noStrike" dirty="0">
                <a:solidFill>
                  <a:srgbClr val="24292E"/>
                </a:solidFill>
                <a:effectLst/>
                <a:highlight>
                  <a:srgbClr val="FFFFFF"/>
                </a:highlight>
                <a:latin typeface="Lucida Console" panose="020B0609040504020204" pitchFamily="49" charset="0"/>
              </a:rPr>
              <a:t> item </a:t>
            </a:r>
            <a:r>
              <a:rPr lang="en-GB" sz="1600" b="0" i="0" u="none" strike="noStrike" dirty="0">
                <a:solidFill>
                  <a:srgbClr val="D73A49"/>
                </a:solidFill>
                <a:effectLst/>
                <a:highlight>
                  <a:srgbClr val="FFFFFF"/>
                </a:highlight>
                <a:latin typeface="Lucida Console" panose="020B0609040504020204" pitchFamily="49" charset="0"/>
              </a:rPr>
              <a:t>in</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current.ItemsInBox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err="1">
                <a:solidFill>
                  <a:srgbClr val="24292E"/>
                </a:solidFill>
                <a:effectLst/>
                <a:highlight>
                  <a:srgbClr val="FFFFFF"/>
                </a:highlight>
                <a:latin typeface="Lucida Console" panose="020B0609040504020204" pitchFamily="49" charset="0"/>
              </a:rPr>
              <a:t>unpacked.Add</a:t>
            </a:r>
            <a:r>
              <a:rPr lang="en-GB" sz="1600" b="0" i="0" u="none" strike="noStrike" dirty="0">
                <a:solidFill>
                  <a:srgbClr val="24292E"/>
                </a:solidFill>
                <a:effectLst/>
                <a:highlight>
                  <a:srgbClr val="FFFFFF"/>
                </a:highlight>
                <a:latin typeface="Lucida Console" panose="020B0609040504020204" pitchFamily="49" charset="0"/>
              </a:rPr>
              <a:t>(item); </a:t>
            </a:r>
          </a:p>
          <a:p>
            <a:pPr defTabSz="734400"/>
            <a:r>
              <a:rPr lang="en-GB" sz="1600" b="0" i="0" u="none" strike="noStrike" dirty="0">
                <a:solidFill>
                  <a:srgbClr val="24292E"/>
                </a:solidFill>
                <a:effectLst/>
                <a:highlight>
                  <a:srgbClr val="FFFFFF"/>
                </a:highlight>
                <a:latin typeface="Lucida Console" panose="020B0609040504020204" pitchFamily="49" charset="0"/>
              </a:rPr>
              <a:t>			total += </a:t>
            </a:r>
            <a:r>
              <a:rPr lang="en-GB" sz="1600" b="0" i="0" u="none" strike="noStrike" dirty="0" err="1">
                <a:solidFill>
                  <a:srgbClr val="24292E"/>
                </a:solidFill>
                <a:effectLst/>
                <a:highlight>
                  <a:srgbClr val="FFFFFF"/>
                </a:highlight>
                <a:latin typeface="Lucida Console" panose="020B0609040504020204" pitchFamily="49" charset="0"/>
              </a:rPr>
              <a:t>item.Price</a:t>
            </a:r>
            <a:r>
              <a:rPr lang="en-GB" sz="1600" b="0" i="0" u="none" strike="noStrike" dirty="0">
                <a:solidFill>
                  <a:srgbClr val="24292E"/>
                </a:solidFill>
                <a:effectLst/>
                <a:highlight>
                  <a:srgbClr val="FFFFFF"/>
                </a:highlight>
                <a:latin typeface="Lucida Console" panose="020B0609040504020204" pitchFamily="49" charset="0"/>
              </a:rPr>
              <a:t>; </a:t>
            </a:r>
          </a:p>
          <a:p>
            <a:pPr defTabSz="734400"/>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24292E"/>
                </a:solidFill>
                <a:effectLst/>
                <a:highlight>
                  <a:srgbClr val="FFFFFF"/>
                </a:highlight>
                <a:latin typeface="Lucida Console" panose="020B0609040504020204" pitchFamily="49" charset="0"/>
              </a:rPr>
              <a:t>	} </a:t>
            </a:r>
          </a:p>
          <a:p>
            <a:pPr defTabSz="734400"/>
            <a:r>
              <a:rPr lang="en-GB" sz="1600" b="0" i="0" u="none" strike="noStrike" dirty="0">
                <a:solidFill>
                  <a:srgbClr val="24292E"/>
                </a:solidFill>
                <a:effectLst/>
                <a:highlight>
                  <a:srgbClr val="FFFFFF"/>
                </a:highlight>
                <a:latin typeface="Lucida Console" panose="020B0609040504020204" pitchFamily="49" charset="0"/>
              </a:rPr>
              <a:t>}</a:t>
            </a:r>
          </a:p>
        </p:txBody>
      </p:sp>
    </p:spTree>
    <p:extLst>
      <p:ext uri="{BB962C8B-B14F-4D97-AF65-F5344CB8AC3E}">
        <p14:creationId xmlns:p14="http://schemas.microsoft.com/office/powerpoint/2010/main" val="259867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xEl>
                                              <p:pRg st="14" end="1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xEl>
                                              <p:pRg st="15" end="1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xEl>
                                              <p:pRg st="16" end="1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6">
                                            <p:txEl>
                                              <p:pRg st="17" end="1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0742B-D6D9-E7CB-5B5F-4DC2E75E36CF}"/>
              </a:ext>
            </a:extLst>
          </p:cNvPr>
          <p:cNvSpPr>
            <a:spLocks noGrp="1"/>
          </p:cNvSpPr>
          <p:nvPr>
            <p:ph type="title"/>
          </p:nvPr>
        </p:nvSpPr>
        <p:spPr/>
        <p:txBody>
          <a:bodyPr/>
          <a:lstStyle/>
          <a:p>
            <a:r>
              <a:rPr lang="cs-CZ" dirty="0"/>
              <a:t>2. řešení</a:t>
            </a:r>
          </a:p>
        </p:txBody>
      </p:sp>
      <p:sp>
        <p:nvSpPr>
          <p:cNvPr id="7" name="Content Placeholder 6">
            <a:extLst>
              <a:ext uri="{FF2B5EF4-FFF2-40B4-BE49-F238E27FC236}">
                <a16:creationId xmlns:a16="http://schemas.microsoft.com/office/drawing/2014/main" id="{3A579340-6BD8-6F85-ECB9-D4B02F409534}"/>
              </a:ext>
            </a:extLst>
          </p:cNvPr>
          <p:cNvSpPr>
            <a:spLocks noGrp="1"/>
          </p:cNvSpPr>
          <p:nvPr>
            <p:ph idx="1"/>
          </p:nvPr>
        </p:nvSpPr>
        <p:spPr>
          <a:xfrm>
            <a:off x="283510" y="2013884"/>
            <a:ext cx="5946962" cy="3606987"/>
          </a:xfrm>
        </p:spPr>
        <p:txBody>
          <a:bodyPr>
            <a:normAutofit/>
          </a:bodyPr>
          <a:lstStyle/>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abstract</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Packable</a:t>
            </a:r>
            <a:r>
              <a:rPr lang="en-GB" sz="1600" b="0" i="0" u="none" strike="noStrike" dirty="0">
                <a:solidFill>
                  <a:srgbClr val="24292E"/>
                </a:solidFill>
                <a:effectLst/>
                <a:highlight>
                  <a:srgbClr val="FFFFFF"/>
                </a:highlight>
                <a:latin typeface="Lucida Console" panose="020B0609040504020204" pitchFamily="49" charset="0"/>
              </a:rPr>
              <a:t> { } </a:t>
            </a:r>
          </a:p>
          <a:p>
            <a:pPr marL="0" indent="0" defTabSz="720000">
              <a:buNone/>
            </a:pPr>
            <a:endParaRPr lang="en-GB" sz="1600" b="0" i="0" u="none" strike="noStrike" dirty="0">
              <a:solidFill>
                <a:srgbClr val="24292E"/>
              </a:solidFill>
              <a:effectLst/>
              <a:highlight>
                <a:srgbClr val="FFFFFF"/>
              </a:highlight>
              <a:latin typeface="Lucida Console" panose="020B0609040504020204" pitchFamily="49" charset="0"/>
            </a:endParaRP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Packable</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E36209"/>
                </a:solidFill>
                <a:effectLst/>
                <a:highlight>
                  <a:srgbClr val="FFFFFF"/>
                </a:highlight>
                <a:latin typeface="Lucida Console" panose="020B0609040504020204" pitchFamily="49" charset="0"/>
              </a:rPr>
              <a:t>string</a:t>
            </a:r>
            <a:r>
              <a:rPr lang="en-GB" sz="1600" b="0" i="0" u="none" strike="noStrike" dirty="0">
                <a:solidFill>
                  <a:srgbClr val="24292E"/>
                </a:solidFill>
                <a:effectLst/>
                <a:highlight>
                  <a:srgbClr val="FFFFFF"/>
                </a:highlight>
                <a:latin typeface="Lucida Console" panose="020B0609040504020204" pitchFamily="49" charset="0"/>
              </a:rPr>
              <a:t> Name;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Item</a:t>
            </a:r>
            <a:r>
              <a:rPr lang="en-GB" sz="1600" b="0" i="0" u="none" strike="noStrike" dirty="0">
                <a:solidFill>
                  <a:srgbClr val="24292E"/>
                </a:solidFill>
                <a:effectLst/>
                <a:highlight>
                  <a:srgbClr val="FFFFFF"/>
                </a:highlight>
                <a:latin typeface="Lucida Console" panose="020B0609040504020204" pitchFamily="49" charset="0"/>
              </a:rPr>
              <a:t>(</a:t>
            </a:r>
            <a:r>
              <a:rPr lang="en-GB" sz="1600" b="0" i="0" u="none" strike="noStrike" dirty="0">
                <a:solidFill>
                  <a:srgbClr val="E36209"/>
                </a:solidFill>
                <a:effectLst/>
                <a:highlight>
                  <a:srgbClr val="FFFFFF"/>
                </a:highlight>
                <a:latin typeface="Lucida Console" panose="020B0609040504020204" pitchFamily="49" charset="0"/>
              </a:rPr>
              <a:t>int</a:t>
            </a:r>
            <a:r>
              <a:rPr lang="en-GB" sz="1600" b="0" i="0" u="none" strike="noStrike" dirty="0">
                <a:solidFill>
                  <a:srgbClr val="24292E"/>
                </a:solidFill>
                <a:effectLst/>
                <a:highlight>
                  <a:srgbClr val="FFFFFF"/>
                </a:highlight>
                <a:latin typeface="Lucida Console" panose="020B0609040504020204" pitchFamily="49" charset="0"/>
              </a:rPr>
              <a:t> price, </a:t>
            </a:r>
            <a:r>
              <a:rPr lang="en-GB" sz="1600" b="0" i="0" u="none" strike="noStrike" dirty="0">
                <a:solidFill>
                  <a:srgbClr val="E36209"/>
                </a:solidFill>
                <a:effectLst/>
                <a:highlight>
                  <a:srgbClr val="FFFFFF"/>
                </a:highlight>
                <a:latin typeface="Lucida Console" panose="020B0609040504020204" pitchFamily="49" charset="0"/>
              </a:rPr>
              <a:t>string</a:t>
            </a:r>
            <a:r>
              <a:rPr lang="en-GB" sz="1600" b="0" i="0" u="none" strike="noStrike" dirty="0">
                <a:solidFill>
                  <a:srgbClr val="24292E"/>
                </a:solidFill>
                <a:effectLst/>
                <a:highlight>
                  <a:srgbClr val="FFFFFF"/>
                </a:highlight>
                <a:latin typeface="Lucida Console" panose="020B0609040504020204" pitchFamily="49" charset="0"/>
              </a:rPr>
              <a:t> name) {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Price = price;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Name = name;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a:t>
            </a:r>
          </a:p>
          <a:p>
            <a:pPr marL="0" indent="0">
              <a:buNone/>
            </a:pPr>
            <a:endParaRPr lang="en-GB" sz="1800" b="0" i="0" u="none" strike="noStrike" dirty="0">
              <a:solidFill>
                <a:srgbClr val="D73A49"/>
              </a:solidFill>
              <a:effectLst/>
              <a:highlight>
                <a:srgbClr val="FFFFFF"/>
              </a:highlight>
              <a:latin typeface="Lucida Console" panose="020B0609040504020204" pitchFamily="49" charset="0"/>
            </a:endParaRPr>
          </a:p>
        </p:txBody>
      </p:sp>
      <p:sp>
        <p:nvSpPr>
          <p:cNvPr id="9" name="TextBox 8">
            <a:extLst>
              <a:ext uri="{FF2B5EF4-FFF2-40B4-BE49-F238E27FC236}">
                <a16:creationId xmlns:a16="http://schemas.microsoft.com/office/drawing/2014/main" id="{48443EE7-1C7E-E889-BE4F-9655D93774E3}"/>
              </a:ext>
            </a:extLst>
          </p:cNvPr>
          <p:cNvSpPr txBox="1"/>
          <p:nvPr/>
        </p:nvSpPr>
        <p:spPr>
          <a:xfrm>
            <a:off x="6096000" y="2659343"/>
            <a:ext cx="6098240" cy="2800767"/>
          </a:xfrm>
          <a:prstGeom prst="rect">
            <a:avLst/>
          </a:prstGeom>
          <a:noFill/>
        </p:spPr>
        <p:txBody>
          <a:bodyPr wrap="square">
            <a:spAutoFit/>
          </a:bodyPr>
          <a:lstStyle/>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class</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6F42C1"/>
                </a:solidFill>
                <a:effectLst/>
                <a:highlight>
                  <a:srgbClr val="FFFFFF"/>
                </a:highlight>
                <a:latin typeface="Lucida Console" panose="020B0609040504020204" pitchFamily="49" charset="0"/>
              </a:rPr>
              <a:t>Packable</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D73A49"/>
                </a:solidFill>
                <a:effectLst/>
                <a:highlight>
                  <a:srgbClr val="FFFFFF"/>
                </a:highlight>
                <a:latin typeface="Lucida Console" panose="020B0609040504020204" pitchFamily="49" charset="0"/>
              </a:rPr>
              <a:t>	public</a:t>
            </a:r>
            <a:r>
              <a:rPr lang="en-GB" sz="1600" b="0" i="0" u="none" strike="noStrike" dirty="0">
                <a:solidFill>
                  <a:srgbClr val="24292E"/>
                </a:solidFill>
                <a:effectLst/>
                <a:highlight>
                  <a:srgbClr val="FFFFFF"/>
                </a:highlight>
                <a:latin typeface="Lucida Console" panose="020B0609040504020204" pitchFamily="49" charset="0"/>
              </a:rPr>
              <a:t> List&lt;Packable&gt; </a:t>
            </a:r>
            <a:r>
              <a:rPr lang="en-GB" sz="1600" b="0" i="0" u="none" strike="noStrike" dirty="0" err="1">
                <a:solidFill>
                  <a:srgbClr val="24292E"/>
                </a:solidFill>
                <a:effectLst/>
                <a:highlight>
                  <a:srgbClr val="FFFFFF"/>
                </a:highlight>
                <a:latin typeface="Lucida Console" panose="020B0609040504020204" pitchFamily="49" charset="0"/>
              </a:rPr>
              <a:t>ContentsOfBox</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Box</a:t>
            </a: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err="1">
                <a:solidFill>
                  <a:srgbClr val="24292E"/>
                </a:solidFill>
                <a:effectLst/>
                <a:highlight>
                  <a:srgbClr val="FFFFFF"/>
                </a:highlight>
                <a:latin typeface="Lucida Console" panose="020B0609040504020204" pitchFamily="49" charset="0"/>
              </a:rPr>
              <a:t>ContentsOfBox</a:t>
            </a:r>
            <a:r>
              <a:rPr lang="en-GB" sz="1600" b="0" i="0" u="none" strike="noStrike" dirty="0">
                <a:solidFill>
                  <a:srgbClr val="24292E"/>
                </a:solidFill>
                <a:effectLst/>
                <a:highlight>
                  <a:srgbClr val="FFFFFF"/>
                </a:highlight>
                <a:latin typeface="Lucida Console" panose="020B0609040504020204" pitchFamily="49" charset="0"/>
              </a:rPr>
              <a:t> = </a:t>
            </a:r>
            <a:r>
              <a:rPr lang="en-GB" sz="1600" b="0" i="0" u="none" strike="noStrike" dirty="0">
                <a:solidFill>
                  <a:srgbClr val="D73A49"/>
                </a:solidFill>
                <a:effectLst/>
                <a:highlight>
                  <a:srgbClr val="FFFFFF"/>
                </a:highlight>
                <a:latin typeface="Lucida Console" panose="020B0609040504020204" pitchFamily="49" charset="0"/>
              </a:rPr>
              <a:t>new</a:t>
            </a:r>
            <a:r>
              <a:rPr lang="en-GB" sz="1600" b="0" i="0" u="none" strike="noStrike" dirty="0">
                <a:solidFill>
                  <a:srgbClr val="24292E"/>
                </a:solidFill>
                <a:effectLst/>
                <a:highlight>
                  <a:srgbClr val="FFFFFF"/>
                </a:highlight>
                <a:latin typeface="Lucida Console" panose="020B0609040504020204" pitchFamily="49" charset="0"/>
              </a:rPr>
              <a:t> 			List&lt;Packable&gt;(); </a:t>
            </a: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24292E"/>
                </a:solidFill>
                <a:effectLst/>
                <a:highlight>
                  <a:srgbClr val="FFFFFF"/>
                </a:highlight>
                <a:latin typeface="Lucida Console" panose="020B0609040504020204" pitchFamily="49" charset="0"/>
              </a:rPr>
              <a:t>} </a:t>
            </a:r>
          </a:p>
          <a:p>
            <a:pPr marL="0" indent="0" defTabSz="720000">
              <a:buNone/>
            </a:pPr>
            <a:endParaRPr lang="en-GB" sz="1600" b="0" i="0" u="none" strike="noStrike" dirty="0">
              <a:solidFill>
                <a:srgbClr val="24292E"/>
              </a:solidFill>
              <a:effectLst/>
              <a:highlight>
                <a:srgbClr val="FFFFFF"/>
              </a:highlight>
              <a:latin typeface="Lucida Console" panose="020B0609040504020204" pitchFamily="49" charset="0"/>
            </a:endParaRPr>
          </a:p>
          <a:p>
            <a:pPr marL="0" indent="0" defTabSz="720000">
              <a:buNone/>
            </a:pPr>
            <a:r>
              <a:rPr lang="en-GB" sz="1600" dirty="0">
                <a:solidFill>
                  <a:srgbClr val="24292E"/>
                </a:solidFill>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public</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D73A49"/>
                </a:solidFill>
                <a:effectLst/>
                <a:highlight>
                  <a:srgbClr val="FFFFFF"/>
                </a:highlight>
                <a:latin typeface="Lucida Console" panose="020B0609040504020204" pitchFamily="49" charset="0"/>
              </a:rPr>
              <a:t>void</a:t>
            </a:r>
            <a:r>
              <a:rPr lang="en-GB" sz="1600" b="0" i="0" u="none" strike="noStrike" dirty="0">
                <a:solidFill>
                  <a:srgbClr val="24292E"/>
                </a:solidFill>
                <a:effectLst/>
                <a:highlight>
                  <a:srgbClr val="FFFFFF"/>
                </a:highlight>
                <a:latin typeface="Lucida Console" panose="020B0609040504020204" pitchFamily="49" charset="0"/>
              </a:rPr>
              <a:t> </a:t>
            </a:r>
            <a:r>
              <a:rPr lang="en-GB" sz="1600" b="0" i="0" u="none" strike="noStrike" dirty="0">
                <a:solidFill>
                  <a:srgbClr val="6F42C1"/>
                </a:solidFill>
                <a:effectLst/>
                <a:highlight>
                  <a:srgbClr val="FFFFFF"/>
                </a:highlight>
                <a:latin typeface="Lucida Console" panose="020B0609040504020204" pitchFamily="49" charset="0"/>
              </a:rPr>
              <a:t>Insert</a:t>
            </a:r>
            <a:r>
              <a:rPr lang="en-GB" sz="1600" b="0" i="0" u="none" strike="noStrike" dirty="0">
                <a:solidFill>
                  <a:srgbClr val="24292E"/>
                </a:solidFill>
                <a:effectLst/>
                <a:highlight>
                  <a:srgbClr val="FFFFFF"/>
                </a:highlight>
                <a:latin typeface="Lucida Console" panose="020B0609040504020204" pitchFamily="49" charset="0"/>
              </a:rPr>
              <a:t>(Packable p) { 			</a:t>
            </a:r>
            <a:r>
              <a:rPr lang="en-GB" sz="1600" b="0" i="0" u="none" strike="noStrike" dirty="0" err="1">
                <a:solidFill>
                  <a:srgbClr val="24292E"/>
                </a:solidFill>
                <a:effectLst/>
                <a:highlight>
                  <a:srgbClr val="FFFFFF"/>
                </a:highlight>
                <a:latin typeface="Lucida Console" panose="020B0609040504020204" pitchFamily="49" charset="0"/>
              </a:rPr>
              <a:t>ContentsOfBox.Add</a:t>
            </a:r>
            <a:r>
              <a:rPr lang="en-GB" sz="1600" b="0" i="0" u="none" strike="noStrike" dirty="0">
                <a:solidFill>
                  <a:srgbClr val="24292E"/>
                </a:solidFill>
                <a:effectLst/>
                <a:highlight>
                  <a:srgbClr val="FFFFFF"/>
                </a:highlight>
                <a:latin typeface="Lucida Console" panose="020B0609040504020204" pitchFamily="49" charset="0"/>
              </a:rPr>
              <a:t>(p);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	} </a:t>
            </a:r>
          </a:p>
          <a:p>
            <a:pPr marL="0" indent="0" defTabSz="720000">
              <a:buNone/>
            </a:pPr>
            <a:r>
              <a:rPr lang="en-GB" sz="1600" b="0" i="0" u="none" strike="noStrike" dirty="0">
                <a:solidFill>
                  <a:srgbClr val="24292E"/>
                </a:solidFill>
                <a:effectLst/>
                <a:highlight>
                  <a:srgbClr val="FFFFFF"/>
                </a:highlight>
                <a:latin typeface="Lucida Console" panose="020B0609040504020204" pitchFamily="49" charset="0"/>
              </a:rPr>
              <a:t>}</a:t>
            </a:r>
            <a:endParaRPr lang="cs-CZ" sz="1600" dirty="0"/>
          </a:p>
        </p:txBody>
      </p:sp>
    </p:spTree>
    <p:extLst>
      <p:ext uri="{BB962C8B-B14F-4D97-AF65-F5344CB8AC3E}">
        <p14:creationId xmlns:p14="http://schemas.microsoft.com/office/powerpoint/2010/main" val="671453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5F66E5-2971-1632-50E9-951094B181D0}"/>
              </a:ext>
            </a:extLst>
          </p:cNvPr>
          <p:cNvSpPr>
            <a:spLocks noGrp="1"/>
          </p:cNvSpPr>
          <p:nvPr>
            <p:ph idx="1"/>
          </p:nvPr>
        </p:nvSpPr>
        <p:spPr>
          <a:xfrm>
            <a:off x="2608731" y="374930"/>
            <a:ext cx="7987551" cy="6108140"/>
          </a:xfrm>
        </p:spPr>
        <p:txBody>
          <a:bodyPr>
            <a:normAutofit fontScale="62500" lnSpcReduction="20000"/>
          </a:bodyPr>
          <a:lstStyle/>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public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static</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void</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6F42C1"/>
                </a:solidFill>
                <a:effectLst/>
                <a:highlight>
                  <a:srgbClr val="FFFFFF"/>
                </a:highlight>
                <a:latin typeface="Lucida Console" panose="020B0609040504020204" pitchFamily="49" charset="0"/>
              </a:rPr>
              <a:t>Main</a:t>
            </a:r>
            <a:r>
              <a:rPr lang="en-GB" sz="2000" b="0" i="0" u="none" strike="noStrike" dirty="0">
                <a:solidFill>
                  <a:srgbClr val="24292E"/>
                </a:solidFill>
                <a:effectLst/>
                <a:highlight>
                  <a:srgbClr val="FFFFFF"/>
                </a:highlight>
                <a:latin typeface="Lucida Console" panose="020B0609040504020204" pitchFamily="49" charset="0"/>
              </a:rPr>
              <a:t>(</a:t>
            </a:r>
            <a:r>
              <a:rPr lang="en-GB" sz="2000" b="0" i="0" u="none" strike="noStrike" dirty="0">
                <a:solidFill>
                  <a:srgbClr val="E36209"/>
                </a:solidFill>
                <a:effectLst/>
                <a:highlight>
                  <a:srgbClr val="FFFFFF"/>
                </a:highlight>
                <a:latin typeface="Lucida Console" panose="020B0609040504020204" pitchFamily="49" charset="0"/>
              </a:rPr>
              <a:t>string</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args</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6A737D"/>
                </a:solidFill>
                <a:effectLst/>
                <a:highlight>
                  <a:srgbClr val="FFFFFF"/>
                </a:highlight>
                <a:latin typeface="Lucida Console" panose="020B0609040504020204" pitchFamily="49" charset="0"/>
              </a:rPr>
              <a:t>	// Assuming </a:t>
            </a:r>
            <a:r>
              <a:rPr lang="en-GB" sz="2000" b="0" i="0" u="none" strike="noStrike" dirty="0" err="1">
                <a:solidFill>
                  <a:srgbClr val="6A737D"/>
                </a:solidFill>
                <a:effectLst/>
                <a:highlight>
                  <a:srgbClr val="FFFFFF"/>
                </a:highlight>
                <a:latin typeface="Lucida Console" panose="020B0609040504020204" pitchFamily="49" charset="0"/>
              </a:rPr>
              <a:t>getOrder</a:t>
            </a:r>
            <a:r>
              <a:rPr lang="en-GB" sz="2000" b="0" i="0" u="none" strike="noStrike" dirty="0">
                <a:solidFill>
                  <a:srgbClr val="6A737D"/>
                </a:solidFill>
                <a:effectLst/>
                <a:highlight>
                  <a:srgbClr val="FFFFFF"/>
                </a:highlight>
                <a:latin typeface="Lucida Console" panose="020B0609040504020204" pitchFamily="49" charset="0"/>
              </a:rPr>
              <a:t>() is implemented elsewhere</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dirty="0">
                <a:solidFill>
                  <a:srgbClr val="24292E"/>
                </a:solidFill>
                <a:highlight>
                  <a:srgbClr val="FFFFFF"/>
                </a:highlight>
                <a:latin typeface="Lucida Console" panose="020B0609040504020204" pitchFamily="49" charset="0"/>
              </a:rPr>
              <a:t>	</a:t>
            </a:r>
            <a:r>
              <a:rPr lang="en-GB" sz="2000" b="0" i="0" u="none" strike="noStrike" dirty="0">
                <a:solidFill>
                  <a:srgbClr val="24292E"/>
                </a:solidFill>
                <a:effectLst/>
                <a:highlight>
                  <a:srgbClr val="FFFFFF"/>
                </a:highlight>
                <a:latin typeface="Lucida Console" panose="020B0609040504020204" pitchFamily="49" charset="0"/>
              </a:rPr>
              <a:t>Box order = </a:t>
            </a:r>
            <a:r>
              <a:rPr lang="en-GB" sz="2000" b="0" i="0" u="none" strike="noStrike" dirty="0" err="1">
                <a:solidFill>
                  <a:srgbClr val="24292E"/>
                </a:solidFill>
                <a:effectLst/>
                <a:highlight>
                  <a:srgbClr val="FFFFFF"/>
                </a:highlight>
                <a:latin typeface="Lucida Console" panose="020B0609040504020204" pitchFamily="49" charset="0"/>
              </a:rPr>
              <a:t>GetOrder</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List&lt;Item&gt; unpacked = </a:t>
            </a:r>
            <a:r>
              <a:rPr lang="en-GB" sz="2000" b="0" i="0" u="none" strike="noStrike" dirty="0">
                <a:solidFill>
                  <a:srgbClr val="D73A49"/>
                </a:solidFill>
                <a:effectLst/>
                <a:highlight>
                  <a:srgbClr val="FFFFFF"/>
                </a:highlight>
                <a:latin typeface="Lucida Console" panose="020B0609040504020204" pitchFamily="49" charset="0"/>
              </a:rPr>
              <a:t>new</a:t>
            </a:r>
            <a:r>
              <a:rPr lang="en-GB" sz="2000" b="0" i="0" u="none" strike="noStrike" dirty="0">
                <a:solidFill>
                  <a:srgbClr val="24292E"/>
                </a:solidFill>
                <a:effectLst/>
                <a:highlight>
                  <a:srgbClr val="FFFFFF"/>
                </a:highlight>
                <a:latin typeface="Lucida Console" panose="020B0609040504020204" pitchFamily="49" charset="0"/>
              </a:rPr>
              <a:t> List&lt;Item&gt;(); </a:t>
            </a:r>
          </a:p>
          <a:p>
            <a:pPr marL="0" indent="0" defTabSz="360000">
              <a:buNone/>
            </a:pPr>
            <a:r>
              <a:rPr lang="en-GB" sz="2000" b="0" i="0" u="none" strike="noStrike" dirty="0">
                <a:solidFill>
                  <a:srgbClr val="E36209"/>
                </a:solidFill>
                <a:effectLst/>
                <a:highlight>
                  <a:srgbClr val="FFFFFF"/>
                </a:highlight>
                <a:latin typeface="Lucida Console" panose="020B0609040504020204" pitchFamily="49" charset="0"/>
              </a:rPr>
              <a:t>	int</a:t>
            </a:r>
            <a:r>
              <a:rPr lang="en-GB" sz="2000" b="0" i="0" u="none" strike="noStrike" dirty="0">
                <a:solidFill>
                  <a:srgbClr val="24292E"/>
                </a:solidFill>
                <a:effectLst/>
                <a:highlight>
                  <a:srgbClr val="FFFFFF"/>
                </a:highlight>
                <a:latin typeface="Lucida Console" panose="020B0609040504020204" pitchFamily="49" charset="0"/>
              </a:rPr>
              <a:t> total = </a:t>
            </a:r>
            <a:r>
              <a:rPr lang="en-GB" sz="2000" b="0" i="0" u="none" strike="noStrike" dirty="0">
                <a:solidFill>
                  <a:srgbClr val="005CC5"/>
                </a:solidFill>
                <a:effectLst/>
                <a:highlight>
                  <a:srgbClr val="FFFFFF"/>
                </a:highlight>
                <a:latin typeface="Lucida Console" panose="020B0609040504020204" pitchFamily="49" charset="0"/>
              </a:rPr>
              <a:t>0</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Queue&lt;Box&gt; packed = </a:t>
            </a:r>
            <a:r>
              <a:rPr lang="en-GB" sz="2000" b="0" i="0" u="none" strike="noStrike" dirty="0">
                <a:solidFill>
                  <a:srgbClr val="D73A49"/>
                </a:solidFill>
                <a:effectLst/>
                <a:highlight>
                  <a:srgbClr val="FFFFFF"/>
                </a:highlight>
                <a:latin typeface="Lucida Console" panose="020B0609040504020204" pitchFamily="49" charset="0"/>
              </a:rPr>
              <a:t>new</a:t>
            </a:r>
            <a:r>
              <a:rPr lang="en-GB" sz="2000" b="0" i="0" u="none" strike="noStrike" dirty="0">
                <a:solidFill>
                  <a:srgbClr val="24292E"/>
                </a:solidFill>
                <a:effectLst/>
                <a:highlight>
                  <a:srgbClr val="FFFFFF"/>
                </a:highlight>
                <a:latin typeface="Lucida Console" panose="020B0609040504020204" pitchFamily="49" charset="0"/>
              </a:rPr>
              <a:t> Queue&lt;Box&gt;();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packed.Enqueue</a:t>
            </a:r>
            <a:r>
              <a:rPr lang="en-GB" sz="2000" b="0" i="0" u="none" strike="noStrike" dirty="0">
                <a:solidFill>
                  <a:srgbClr val="24292E"/>
                </a:solidFill>
                <a:effectLst/>
                <a:highlight>
                  <a:srgbClr val="FFFFFF"/>
                </a:highlight>
                <a:latin typeface="Lucida Console" panose="020B0609040504020204" pitchFamily="49" charset="0"/>
              </a:rPr>
              <a:t>(order);</a:t>
            </a:r>
          </a:p>
          <a:p>
            <a:pPr marL="0" indent="0" defTabSz="360000">
              <a:buNone/>
            </a:pPr>
            <a:endParaRPr lang="en-GB" sz="2000" b="0" i="0" u="none" strike="noStrike" dirty="0">
              <a:solidFill>
                <a:srgbClr val="24292E"/>
              </a:solidFill>
              <a:effectLst/>
              <a:highlight>
                <a:srgbClr val="FFFFFF"/>
              </a:highlight>
              <a:latin typeface="Lucida Console" panose="020B0609040504020204" pitchFamily="49" charset="0"/>
            </a:endParaRPr>
          </a:p>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	while</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packed.Count</a:t>
            </a:r>
            <a:r>
              <a:rPr lang="en-GB" sz="2000" b="0" i="0" u="none" strike="noStrike" dirty="0">
                <a:solidFill>
                  <a:srgbClr val="24292E"/>
                </a:solidFill>
                <a:effectLst/>
                <a:highlight>
                  <a:srgbClr val="FFFFFF"/>
                </a:highlight>
                <a:latin typeface="Lucida Console" panose="020B0609040504020204" pitchFamily="49" charset="0"/>
              </a:rPr>
              <a:t> &gt; </a:t>
            </a:r>
            <a:r>
              <a:rPr lang="en-GB" sz="2000" b="0" i="0" u="none" strike="noStrike" dirty="0">
                <a:solidFill>
                  <a:srgbClr val="005CC5"/>
                </a:solidFill>
                <a:effectLst/>
                <a:highlight>
                  <a:srgbClr val="FFFFFF"/>
                </a:highlight>
                <a:latin typeface="Lucida Console" panose="020B0609040504020204" pitchFamily="49" charset="0"/>
              </a:rPr>
              <a:t>0</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		var</a:t>
            </a:r>
            <a:r>
              <a:rPr lang="en-GB" sz="2000" b="0" i="0" u="none" strike="noStrike" dirty="0">
                <a:solidFill>
                  <a:srgbClr val="24292E"/>
                </a:solidFill>
                <a:effectLst/>
                <a:highlight>
                  <a:srgbClr val="FFFFFF"/>
                </a:highlight>
                <a:latin typeface="Lucida Console" panose="020B0609040504020204" pitchFamily="49" charset="0"/>
              </a:rPr>
              <a:t> current = </a:t>
            </a:r>
            <a:r>
              <a:rPr lang="en-GB" sz="2000" b="0" i="0" u="none" strike="noStrike" dirty="0" err="1">
                <a:solidFill>
                  <a:srgbClr val="24292E"/>
                </a:solidFill>
                <a:effectLst/>
                <a:highlight>
                  <a:srgbClr val="FFFFFF"/>
                </a:highlight>
                <a:latin typeface="Lucida Console" panose="020B0609040504020204" pitchFamily="49" charset="0"/>
              </a:rPr>
              <a:t>packed.Dequeue</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endParaRPr lang="en-GB" sz="2000" b="0" i="0" u="none" strike="noStrike" dirty="0">
              <a:solidFill>
                <a:srgbClr val="24292E"/>
              </a:solidFill>
              <a:effectLst/>
              <a:highlight>
                <a:srgbClr val="FFFFFF"/>
              </a:highlight>
              <a:latin typeface="Lucida Console" panose="020B0609040504020204" pitchFamily="49" charset="0"/>
            </a:endParaRPr>
          </a:p>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		foreach</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var</a:t>
            </a:r>
            <a:r>
              <a:rPr lang="en-GB" sz="2000" b="0" i="0" u="none" strike="noStrike" dirty="0">
                <a:solidFill>
                  <a:srgbClr val="24292E"/>
                </a:solidFill>
                <a:effectLst/>
                <a:highlight>
                  <a:srgbClr val="FFFFFF"/>
                </a:highlight>
                <a:latin typeface="Lucida Console" panose="020B0609040504020204" pitchFamily="49" charset="0"/>
              </a:rPr>
              <a:t> content </a:t>
            </a:r>
            <a:r>
              <a:rPr lang="en-GB" sz="2000" b="0" i="0" u="none" strike="noStrike" dirty="0">
                <a:solidFill>
                  <a:srgbClr val="D73A49"/>
                </a:solidFill>
                <a:effectLst/>
                <a:highlight>
                  <a:srgbClr val="FFFFFF"/>
                </a:highlight>
                <a:latin typeface="Lucida Console" panose="020B0609040504020204" pitchFamily="49" charset="0"/>
              </a:rPr>
              <a:t>in</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current.ContentsOfBox</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			if</a:t>
            </a:r>
            <a:r>
              <a:rPr lang="en-GB" sz="2000" b="0" i="0" u="none" strike="noStrike" dirty="0">
                <a:solidFill>
                  <a:srgbClr val="24292E"/>
                </a:solidFill>
                <a:effectLst/>
                <a:highlight>
                  <a:srgbClr val="FFFFFF"/>
                </a:highlight>
                <a:latin typeface="Lucida Console" panose="020B0609040504020204" pitchFamily="49" charset="0"/>
              </a:rPr>
              <a:t> (content </a:t>
            </a:r>
            <a:r>
              <a:rPr lang="en-GB" sz="2000" b="0" i="0" u="none" strike="noStrike" dirty="0">
                <a:solidFill>
                  <a:srgbClr val="D73A49"/>
                </a:solidFill>
                <a:effectLst/>
                <a:highlight>
                  <a:srgbClr val="FFFFFF"/>
                </a:highlight>
                <a:latin typeface="Lucida Console" panose="020B0609040504020204" pitchFamily="49" charset="0"/>
              </a:rPr>
              <a:t>is</a:t>
            </a:r>
            <a:r>
              <a:rPr lang="en-GB" sz="2000" b="0" i="0" u="none" strike="noStrike" dirty="0">
                <a:solidFill>
                  <a:srgbClr val="24292E"/>
                </a:solidFill>
                <a:effectLst/>
                <a:highlight>
                  <a:srgbClr val="FFFFFF"/>
                </a:highlight>
                <a:latin typeface="Lucida Console" panose="020B0609040504020204" pitchFamily="49" charset="0"/>
              </a:rPr>
              <a:t> Item </a:t>
            </a:r>
            <a:r>
              <a:rPr lang="en-GB" sz="2000" b="0" i="0" u="none" strike="noStrike" dirty="0" err="1">
                <a:solidFill>
                  <a:srgbClr val="24292E"/>
                </a:solidFill>
                <a:effectLst/>
                <a:highlight>
                  <a:srgbClr val="FFFFFF"/>
                </a:highlight>
                <a:latin typeface="Lucida Console" panose="020B0609040504020204" pitchFamily="49" charset="0"/>
              </a:rPr>
              <a:t>i</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unpacked.Add</a:t>
            </a:r>
            <a:r>
              <a:rPr lang="en-GB" sz="2000" b="0" i="0" u="none" strike="noStrike" dirty="0">
                <a:solidFill>
                  <a:srgbClr val="24292E"/>
                </a:solidFill>
                <a:effectLst/>
                <a:highlight>
                  <a:srgbClr val="FFFFFF"/>
                </a:highlight>
                <a:latin typeface="Lucida Console" panose="020B0609040504020204" pitchFamily="49" charset="0"/>
              </a:rPr>
              <a:t>(</a:t>
            </a:r>
            <a:r>
              <a:rPr lang="en-GB" sz="2000" b="0" i="0" u="none" strike="noStrike" dirty="0" err="1">
                <a:solidFill>
                  <a:srgbClr val="24292E"/>
                </a:solidFill>
                <a:effectLst/>
                <a:highlight>
                  <a:srgbClr val="FFFFFF"/>
                </a:highlight>
                <a:latin typeface="Lucida Console" panose="020B0609040504020204" pitchFamily="49" charset="0"/>
              </a:rPr>
              <a:t>i</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total += </a:t>
            </a:r>
            <a:r>
              <a:rPr lang="en-GB" sz="2000" b="0" i="0" u="none" strike="noStrike" dirty="0" err="1">
                <a:solidFill>
                  <a:srgbClr val="24292E"/>
                </a:solidFill>
                <a:effectLst/>
                <a:highlight>
                  <a:srgbClr val="FFFFFF"/>
                </a:highlight>
                <a:latin typeface="Lucida Console" panose="020B0609040504020204" pitchFamily="49" charset="0"/>
              </a:rPr>
              <a:t>i.Price</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a:solidFill>
                  <a:srgbClr val="D73A49"/>
                </a:solidFill>
                <a:effectLst/>
                <a:highlight>
                  <a:srgbClr val="FFFFFF"/>
                </a:highlight>
                <a:latin typeface="Lucida Console" panose="020B0609040504020204" pitchFamily="49" charset="0"/>
              </a:rPr>
              <a:t>else</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if</a:t>
            </a:r>
            <a:r>
              <a:rPr lang="en-GB" sz="2000" b="0" i="0" u="none" strike="noStrike" dirty="0">
                <a:solidFill>
                  <a:srgbClr val="24292E"/>
                </a:solidFill>
                <a:effectLst/>
                <a:highlight>
                  <a:srgbClr val="FFFFFF"/>
                </a:highlight>
                <a:latin typeface="Lucida Console" panose="020B0609040504020204" pitchFamily="49" charset="0"/>
              </a:rPr>
              <a:t> (content </a:t>
            </a:r>
            <a:r>
              <a:rPr lang="en-GB" sz="2000" b="0" i="0" u="none" strike="noStrike" dirty="0">
                <a:solidFill>
                  <a:srgbClr val="D73A49"/>
                </a:solidFill>
                <a:effectLst/>
                <a:highlight>
                  <a:srgbClr val="FFFFFF"/>
                </a:highlight>
                <a:latin typeface="Lucida Console" panose="020B0609040504020204" pitchFamily="49" charset="0"/>
              </a:rPr>
              <a:t>is</a:t>
            </a:r>
            <a:r>
              <a:rPr lang="en-GB" sz="2000" b="0" i="0" u="none" strike="noStrike" dirty="0">
                <a:solidFill>
                  <a:srgbClr val="24292E"/>
                </a:solidFill>
                <a:effectLst/>
                <a:highlight>
                  <a:srgbClr val="FFFFFF"/>
                </a:highlight>
                <a:latin typeface="Lucida Console" panose="020B0609040504020204" pitchFamily="49" charset="0"/>
              </a:rPr>
              <a:t> Box b) {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packed.Enqueue</a:t>
            </a:r>
            <a:r>
              <a:rPr lang="en-GB" sz="2000" b="0" i="0" u="none" strike="noStrike" dirty="0">
                <a:solidFill>
                  <a:srgbClr val="24292E"/>
                </a:solidFill>
                <a:effectLst/>
                <a:highlight>
                  <a:srgbClr val="FFFFFF"/>
                </a:highlight>
                <a:latin typeface="Lucida Console" panose="020B0609040504020204" pitchFamily="49" charset="0"/>
              </a:rPr>
              <a:t>(b);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 </a:t>
            </a:r>
            <a:r>
              <a:rPr lang="en-GB" sz="2000" b="0" i="0" u="none" strike="noStrike" dirty="0">
                <a:solidFill>
                  <a:srgbClr val="D73A49"/>
                </a:solidFill>
                <a:effectLst/>
                <a:highlight>
                  <a:srgbClr val="FFFFFF"/>
                </a:highlight>
                <a:latin typeface="Lucida Console" panose="020B0609040504020204" pitchFamily="49" charset="0"/>
              </a:rPr>
              <a:t>else</a:t>
            </a: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D73A49"/>
                </a:solidFill>
                <a:effectLst/>
                <a:highlight>
                  <a:srgbClr val="FFFFFF"/>
                </a:highlight>
                <a:latin typeface="Lucida Console" panose="020B0609040504020204" pitchFamily="49" charset="0"/>
              </a:rPr>
              <a:t>				throw</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a:solidFill>
                  <a:srgbClr val="D73A49"/>
                </a:solidFill>
                <a:effectLst/>
                <a:highlight>
                  <a:srgbClr val="FFFFFF"/>
                </a:highlight>
                <a:latin typeface="Lucida Console" panose="020B0609040504020204" pitchFamily="49" charset="0"/>
              </a:rPr>
              <a:t>new</a:t>
            </a:r>
            <a:r>
              <a:rPr lang="en-GB" sz="2000" b="0" i="0" u="none" strike="noStrike" dirty="0">
                <a:solidFill>
                  <a:srgbClr val="24292E"/>
                </a:solidFill>
                <a:effectLst/>
                <a:highlight>
                  <a:srgbClr val="FFFFFF"/>
                </a:highlight>
                <a:latin typeface="Lucida Console" panose="020B0609040504020204" pitchFamily="49" charset="0"/>
              </a:rPr>
              <a:t> </a:t>
            </a:r>
            <a:r>
              <a:rPr lang="en-GB" sz="2000" b="0" i="0" u="none" strike="noStrike" dirty="0" err="1">
                <a:solidFill>
                  <a:srgbClr val="24292E"/>
                </a:solidFill>
                <a:effectLst/>
                <a:highlight>
                  <a:srgbClr val="FFFFFF"/>
                </a:highlight>
                <a:latin typeface="Lucida Console" panose="020B0609040504020204" pitchFamily="49" charset="0"/>
              </a:rPr>
              <a:t>NotSupportedException</a:t>
            </a:r>
            <a:r>
              <a:rPr lang="en-GB" sz="2000" b="0" i="0" u="none" strike="noStrike" dirty="0">
                <a:solidFill>
                  <a:srgbClr val="24292E"/>
                </a:solidFill>
                <a:effectLst/>
                <a:highlight>
                  <a:srgbClr val="FFFFFF"/>
                </a:highlight>
                <a:latin typeface="Lucida Console" panose="020B0609040504020204" pitchFamily="49" charset="0"/>
              </a:rPr>
              <a:t>(</a:t>
            </a:r>
            <a:r>
              <a:rPr lang="en-GB" sz="2000" b="0" i="0" u="none" strike="noStrike" dirty="0">
                <a:solidFill>
                  <a:srgbClr val="032F62"/>
                </a:solidFill>
                <a:effectLst/>
                <a:highlight>
                  <a:srgbClr val="FFFFFF"/>
                </a:highlight>
                <a:latin typeface="Lucida Console" panose="020B0609040504020204" pitchFamily="49" charset="0"/>
              </a:rPr>
              <a:t>"Unknown type in structure"</a:t>
            </a:r>
            <a:r>
              <a:rPr lang="en-GB" sz="2000" b="0" i="0" u="none" strike="noStrike" dirty="0">
                <a:solidFill>
                  <a:srgbClr val="24292E"/>
                </a:solidFill>
                <a:effectLst/>
                <a:highlight>
                  <a:srgbClr val="FFFFFF"/>
                </a:highlight>
                <a:latin typeface="Lucida Console" panose="020B0609040504020204" pitchFamily="49" charset="0"/>
              </a:rPr>
              <a:t>);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	} </a:t>
            </a:r>
          </a:p>
          <a:p>
            <a:pPr marL="0" indent="0" defTabSz="360000">
              <a:buNone/>
            </a:pPr>
            <a:r>
              <a:rPr lang="en-GB" sz="2000" b="0" i="0" u="none" strike="noStrike" dirty="0">
                <a:solidFill>
                  <a:srgbClr val="24292E"/>
                </a:solidFill>
                <a:effectLst/>
                <a:highlight>
                  <a:srgbClr val="FFFFFF"/>
                </a:highlight>
                <a:latin typeface="Lucida Console" panose="020B0609040504020204" pitchFamily="49" charset="0"/>
              </a:rPr>
              <a:t>}</a:t>
            </a:r>
            <a:endParaRPr lang="cs-CZ" sz="2000" dirty="0"/>
          </a:p>
        </p:txBody>
      </p:sp>
    </p:spTree>
    <p:extLst>
      <p:ext uri="{BB962C8B-B14F-4D97-AF65-F5344CB8AC3E}">
        <p14:creationId xmlns:p14="http://schemas.microsoft.com/office/powerpoint/2010/main" val="4021973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6" end="1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7" end="1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8" end="1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9" end="1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20" end="2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21" end="2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CF8D-5BC5-3529-D3EA-DDD7D3754E52}"/>
              </a:ext>
            </a:extLst>
          </p:cNvPr>
          <p:cNvSpPr>
            <a:spLocks noGrp="1"/>
          </p:cNvSpPr>
          <p:nvPr>
            <p:ph type="title"/>
          </p:nvPr>
        </p:nvSpPr>
        <p:spPr/>
        <p:txBody>
          <a:bodyPr/>
          <a:lstStyle/>
          <a:p>
            <a:r>
              <a:rPr lang="cs-CZ" dirty="0"/>
              <a:t>3. řešení</a:t>
            </a:r>
          </a:p>
        </p:txBody>
      </p:sp>
      <p:sp>
        <p:nvSpPr>
          <p:cNvPr id="9" name="TextBox 8">
            <a:extLst>
              <a:ext uri="{FF2B5EF4-FFF2-40B4-BE49-F238E27FC236}">
                <a16:creationId xmlns:a16="http://schemas.microsoft.com/office/drawing/2014/main" id="{01B1549D-8C08-D3BF-BBEE-5CDD058D5216}"/>
              </a:ext>
            </a:extLst>
          </p:cNvPr>
          <p:cNvSpPr txBox="1"/>
          <p:nvPr/>
        </p:nvSpPr>
        <p:spPr>
          <a:xfrm>
            <a:off x="3752850" y="1027906"/>
            <a:ext cx="7734300" cy="1200329"/>
          </a:xfrm>
          <a:prstGeom prst="rect">
            <a:avLst/>
          </a:prstGeom>
          <a:noFill/>
        </p:spPr>
        <p:txBody>
          <a:bodyPr wrap="square">
            <a:spAutoFit/>
          </a:bodyPr>
          <a:lstStyle/>
          <a:p>
            <a:pPr defTabSz="7200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class</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Packable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GetPrice</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abstract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UnpackTo</a:t>
            </a:r>
            <a:r>
              <a:rPr lang="en-GB" b="0" i="0" u="none" strike="noStrike" dirty="0">
                <a:solidFill>
                  <a:srgbClr val="24292E"/>
                </a:solidFill>
                <a:effectLst/>
                <a:highlight>
                  <a:srgbClr val="FFFFFF"/>
                </a:highlight>
                <a:latin typeface="Lucida Console" panose="020B0609040504020204" pitchFamily="49" charset="0"/>
              </a:rPr>
              <a:t>(List&lt;Item&gt; list); </a:t>
            </a:r>
          </a:p>
          <a:p>
            <a:pPr defTabSz="720000"/>
            <a:r>
              <a:rPr lang="en-GB" b="0" i="0" u="none" strike="noStrike" dirty="0">
                <a:solidFill>
                  <a:srgbClr val="24292E"/>
                </a:solidFill>
                <a:effectLst/>
                <a:highlight>
                  <a:srgbClr val="FFFFFF"/>
                </a:highlight>
                <a:latin typeface="Lucida Console" panose="020B0609040504020204" pitchFamily="49" charset="0"/>
              </a:rPr>
              <a:t>}</a:t>
            </a:r>
            <a:endParaRPr lang="cs-CZ" dirty="0"/>
          </a:p>
        </p:txBody>
      </p:sp>
      <p:sp>
        <p:nvSpPr>
          <p:cNvPr id="17" name="TextBox 16">
            <a:extLst>
              <a:ext uri="{FF2B5EF4-FFF2-40B4-BE49-F238E27FC236}">
                <a16:creationId xmlns:a16="http://schemas.microsoft.com/office/drawing/2014/main" id="{366E6FCE-BAF7-9094-54EA-B3C34576EC38}"/>
              </a:ext>
            </a:extLst>
          </p:cNvPr>
          <p:cNvSpPr txBox="1"/>
          <p:nvPr/>
        </p:nvSpPr>
        <p:spPr>
          <a:xfrm>
            <a:off x="3752850" y="2644607"/>
            <a:ext cx="7734300" cy="3970318"/>
          </a:xfrm>
          <a:prstGeom prst="rect">
            <a:avLst/>
          </a:prstGeom>
          <a:noFill/>
        </p:spPr>
        <p:txBody>
          <a:bodyPr wrap="square">
            <a:spAutoFit/>
          </a:bodyPr>
          <a:lstStyle/>
          <a:p>
            <a:pPr defTabSz="720000"/>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class</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Item</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6F42C1"/>
                </a:solidFill>
                <a:effectLst/>
                <a:highlight>
                  <a:srgbClr val="FFFFFF"/>
                </a:highlight>
                <a:latin typeface="Lucida Console" panose="020B0609040504020204" pitchFamily="49" charset="0"/>
              </a:rPr>
              <a:t>Packable</a:t>
            </a:r>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Price;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string</a:t>
            </a:r>
            <a:r>
              <a:rPr lang="en-GB" b="0" i="0" u="none" strike="noStrike" dirty="0">
                <a:solidFill>
                  <a:srgbClr val="24292E"/>
                </a:solidFill>
                <a:effectLst/>
                <a:highlight>
                  <a:srgbClr val="FFFFFF"/>
                </a:highlight>
                <a:latin typeface="Lucida Console" panose="020B0609040504020204" pitchFamily="49" charset="0"/>
              </a:rPr>
              <a:t> Name; </a:t>
            </a: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6F42C1"/>
                </a:solidFill>
                <a:effectLst/>
                <a:highlight>
                  <a:srgbClr val="FFFFFF"/>
                </a:highlight>
                <a:latin typeface="Lucida Console" panose="020B0609040504020204" pitchFamily="49" charset="0"/>
              </a:rPr>
              <a:t>Item</a:t>
            </a:r>
            <a:r>
              <a:rPr lang="en-GB" b="0" i="0" u="none" strike="noStrike" dirty="0">
                <a:solidFill>
                  <a:srgbClr val="24292E"/>
                </a:solidFill>
                <a:effectLst/>
                <a:highlight>
                  <a:srgbClr val="FFFFFF"/>
                </a:highlight>
                <a:latin typeface="Lucida Console" panose="020B0609040504020204" pitchFamily="49" charset="0"/>
              </a:rPr>
              <a:t>(</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price, </a:t>
            </a:r>
            <a:r>
              <a:rPr lang="en-GB" b="0" i="0" u="none" strike="noStrike" dirty="0">
                <a:solidFill>
                  <a:srgbClr val="E36209"/>
                </a:solidFill>
                <a:effectLst/>
                <a:highlight>
                  <a:srgbClr val="FFFFFF"/>
                </a:highlight>
                <a:latin typeface="Lucida Console" panose="020B0609040504020204" pitchFamily="49" charset="0"/>
              </a:rPr>
              <a:t>string</a:t>
            </a:r>
            <a:r>
              <a:rPr lang="en-GB" b="0" i="0" u="none" strike="noStrike" dirty="0">
                <a:solidFill>
                  <a:srgbClr val="24292E"/>
                </a:solidFill>
                <a:effectLst/>
                <a:highlight>
                  <a:srgbClr val="FFFFFF"/>
                </a:highlight>
                <a:latin typeface="Lucida Console" panose="020B0609040504020204" pitchFamily="49" charset="0"/>
              </a:rPr>
              <a:t> name) { </a:t>
            </a:r>
          </a:p>
          <a:p>
            <a:pPr defTabSz="720000"/>
            <a:r>
              <a:rPr lang="en-GB" b="0" i="0" u="none" strike="noStrike" dirty="0">
                <a:solidFill>
                  <a:srgbClr val="24292E"/>
                </a:solidFill>
                <a:effectLst/>
                <a:highlight>
                  <a:srgbClr val="FFFFFF"/>
                </a:highlight>
                <a:latin typeface="Lucida Console" panose="020B0609040504020204" pitchFamily="49" charset="0"/>
              </a:rPr>
              <a:t>		Price = price; </a:t>
            </a:r>
          </a:p>
          <a:p>
            <a:pPr defTabSz="720000"/>
            <a:r>
              <a:rPr lang="en-GB" b="0" i="0" u="none" strike="noStrike" dirty="0">
                <a:solidFill>
                  <a:srgbClr val="24292E"/>
                </a:solidFill>
                <a:effectLst/>
                <a:highlight>
                  <a:srgbClr val="FFFFFF"/>
                </a:highlight>
                <a:latin typeface="Lucida Console" panose="020B0609040504020204" pitchFamily="49" charset="0"/>
              </a:rPr>
              <a:t>		Name = name;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endParaRPr lang="en-GB" b="0" i="0" u="none" strike="noStrike" dirty="0">
              <a:solidFill>
                <a:srgbClr val="24292E"/>
              </a:solidFill>
              <a:effectLst/>
              <a:highlight>
                <a:srgbClr val="FFFFFF"/>
              </a:highlight>
              <a:latin typeface="Lucida Console" panose="020B0609040504020204" pitchFamily="49" charset="0"/>
            </a:endParaRPr>
          </a:p>
          <a:p>
            <a:pPr defTabSz="720000"/>
            <a:r>
              <a:rPr lang="en-GB" b="0" i="0" u="none" strike="noStrike" dirty="0">
                <a:solidFill>
                  <a:srgbClr val="D73A49"/>
                </a:solidFill>
                <a:effectLst/>
                <a:highlight>
                  <a:srgbClr val="FFFFFF"/>
                </a:highlight>
                <a:latin typeface="Lucida Console" panose="020B0609040504020204" pitchFamily="49" charset="0"/>
              </a:rPr>
              <a:t>	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E36209"/>
                </a:solidFill>
                <a:effectLst/>
                <a:highlight>
                  <a:srgbClr val="FFFFFF"/>
                </a:highlight>
                <a:latin typeface="Lucida Console" panose="020B0609040504020204" pitchFamily="49" charset="0"/>
              </a:rPr>
              <a:t>int</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GetPrice</a:t>
            </a:r>
            <a:r>
              <a:rPr lang="en-GB" b="0" i="0" u="none" strike="noStrike" dirty="0">
                <a:solidFill>
                  <a:srgbClr val="24292E"/>
                </a:solidFill>
                <a:effectLst/>
                <a:highlight>
                  <a:srgbClr val="FFFFFF"/>
                </a:highlight>
                <a:latin typeface="Lucida Console" panose="020B0609040504020204" pitchFamily="49" charset="0"/>
              </a:rPr>
              <a:t>() { </a:t>
            </a:r>
            <a:r>
              <a:rPr lang="en-GB" b="0" i="0" u="none" strike="noStrike" dirty="0">
                <a:solidFill>
                  <a:srgbClr val="D73A49"/>
                </a:solidFill>
                <a:effectLst/>
                <a:highlight>
                  <a:srgbClr val="FFFFFF"/>
                </a:highlight>
                <a:latin typeface="Lucida Console" panose="020B0609040504020204" pitchFamily="49" charset="0"/>
              </a:rPr>
              <a:t>return</a:t>
            </a:r>
            <a:r>
              <a:rPr lang="en-GB" b="0" i="0" u="none" strike="noStrike" dirty="0">
                <a:solidFill>
                  <a:srgbClr val="24292E"/>
                </a:solidFill>
                <a:effectLst/>
                <a:highlight>
                  <a:srgbClr val="FFFFFF"/>
                </a:highlight>
                <a:latin typeface="Lucida Console" panose="020B0609040504020204" pitchFamily="49" charset="0"/>
              </a:rPr>
              <a:t> Price; }</a:t>
            </a:r>
          </a:p>
          <a:p>
            <a:pPr defTabSz="720000"/>
            <a:endParaRPr lang="en-GB" dirty="0">
              <a:solidFill>
                <a:srgbClr val="24292E"/>
              </a:solidFill>
              <a:highlight>
                <a:srgbClr val="FFFFFF"/>
              </a:highlight>
              <a:latin typeface="Lucida Console" panose="020B0609040504020204" pitchFamily="49" charset="0"/>
            </a:endParaRPr>
          </a:p>
          <a:p>
            <a:pPr defTabSz="720000"/>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public</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override</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a:solidFill>
                  <a:srgbClr val="D73A49"/>
                </a:solidFill>
                <a:effectLst/>
                <a:highlight>
                  <a:srgbClr val="FFFFFF"/>
                </a:highlight>
                <a:latin typeface="Lucida Console" panose="020B0609040504020204" pitchFamily="49" charset="0"/>
              </a:rPr>
              <a:t>void</a:t>
            </a:r>
            <a:r>
              <a:rPr lang="en-GB" b="0" i="0" u="none" strike="noStrike" dirty="0">
                <a:solidFill>
                  <a:srgbClr val="24292E"/>
                </a:solidFill>
                <a:effectLst/>
                <a:highlight>
                  <a:srgbClr val="FFFFFF"/>
                </a:highlight>
                <a:latin typeface="Lucida Console" panose="020B0609040504020204" pitchFamily="49" charset="0"/>
              </a:rPr>
              <a:t> </a:t>
            </a:r>
            <a:r>
              <a:rPr lang="en-GB" b="0" i="0" u="none" strike="noStrike" dirty="0" err="1">
                <a:solidFill>
                  <a:srgbClr val="6F42C1"/>
                </a:solidFill>
                <a:effectLst/>
                <a:highlight>
                  <a:srgbClr val="FFFFFF"/>
                </a:highlight>
                <a:latin typeface="Lucida Console" panose="020B0609040504020204" pitchFamily="49" charset="0"/>
              </a:rPr>
              <a:t>UnpackTo</a:t>
            </a:r>
            <a:r>
              <a:rPr lang="en-GB" b="0" i="0" u="none" strike="noStrike" dirty="0">
                <a:solidFill>
                  <a:srgbClr val="24292E"/>
                </a:solidFill>
                <a:effectLst/>
                <a:highlight>
                  <a:srgbClr val="FFFFFF"/>
                </a:highlight>
                <a:latin typeface="Lucida Console" panose="020B0609040504020204" pitchFamily="49" charset="0"/>
              </a:rPr>
              <a:t>(List&lt;Item&gt; list) { 		</a:t>
            </a:r>
            <a:r>
              <a:rPr lang="en-GB" b="0" i="0" u="none" strike="noStrike" dirty="0" err="1">
                <a:solidFill>
                  <a:srgbClr val="24292E"/>
                </a:solidFill>
                <a:effectLst/>
                <a:highlight>
                  <a:srgbClr val="FFFFFF"/>
                </a:highlight>
                <a:latin typeface="Lucida Console" panose="020B0609040504020204" pitchFamily="49" charset="0"/>
              </a:rPr>
              <a:t>list.Add</a:t>
            </a:r>
            <a:r>
              <a:rPr lang="en-GB" b="0" i="0" u="none" strike="noStrike" dirty="0">
                <a:solidFill>
                  <a:srgbClr val="24292E"/>
                </a:solidFill>
                <a:effectLst/>
                <a:highlight>
                  <a:srgbClr val="FFFFFF"/>
                </a:highlight>
                <a:latin typeface="Lucida Console" panose="020B0609040504020204" pitchFamily="49" charset="0"/>
              </a:rPr>
              <a:t>(</a:t>
            </a:r>
            <a:r>
              <a:rPr lang="en-GB" b="0" i="0" u="none" strike="noStrike" dirty="0">
                <a:solidFill>
                  <a:srgbClr val="D73A49"/>
                </a:solidFill>
                <a:effectLst/>
                <a:highlight>
                  <a:srgbClr val="FFFFFF"/>
                </a:highlight>
                <a:latin typeface="Lucida Console" panose="020B0609040504020204" pitchFamily="49" charset="0"/>
              </a:rPr>
              <a:t>this</a:t>
            </a:r>
            <a:r>
              <a:rPr lang="en-GB" b="0" i="0" u="none" strike="noStrike" dirty="0">
                <a:solidFill>
                  <a:srgbClr val="24292E"/>
                </a:solidFill>
                <a:effectLst/>
                <a:highlight>
                  <a:srgbClr val="FFFFFF"/>
                </a:highlight>
                <a:latin typeface="Lucida Console" panose="020B0609040504020204" pitchFamily="49" charset="0"/>
              </a:rPr>
              <a:t>); </a:t>
            </a:r>
          </a:p>
          <a:p>
            <a:pPr defTabSz="720000"/>
            <a:r>
              <a:rPr lang="en-GB" b="0" i="0" u="none" strike="noStrike" dirty="0">
                <a:solidFill>
                  <a:srgbClr val="24292E"/>
                </a:solidFill>
                <a:effectLst/>
                <a:highlight>
                  <a:srgbClr val="FFFFFF"/>
                </a:highlight>
                <a:latin typeface="Lucida Console" panose="020B0609040504020204" pitchFamily="49" charset="0"/>
              </a:rPr>
              <a:t>	} </a:t>
            </a:r>
          </a:p>
          <a:p>
            <a:pPr defTabSz="720000"/>
            <a:r>
              <a:rPr lang="en-GB" b="0" i="0" u="none" strike="noStrike" dirty="0">
                <a:solidFill>
                  <a:srgbClr val="24292E"/>
                </a:solidFill>
                <a:effectLst/>
                <a:highlight>
                  <a:srgbClr val="FFFFFF"/>
                </a:highlight>
                <a:latin typeface="Lucida Console" panose="020B0609040504020204" pitchFamily="49" charset="0"/>
              </a:rPr>
              <a:t>}</a:t>
            </a:r>
            <a:endParaRPr lang="cs-CZ" dirty="0"/>
          </a:p>
        </p:txBody>
      </p:sp>
    </p:spTree>
    <p:extLst>
      <p:ext uri="{BB962C8B-B14F-4D97-AF65-F5344CB8AC3E}">
        <p14:creationId xmlns:p14="http://schemas.microsoft.com/office/powerpoint/2010/main" val="564837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3327</TotalTime>
  <Words>3212</Words>
  <Application>Microsoft Office PowerPoint</Application>
  <PresentationFormat>Widescreen</PresentationFormat>
  <Paragraphs>394</Paragraphs>
  <Slides>30</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Calibri Light</vt:lpstr>
      <vt:lpstr>Courier New</vt:lpstr>
      <vt:lpstr>Helvetica</vt:lpstr>
      <vt:lpstr>Lucida Console</vt:lpstr>
      <vt:lpstr>PT Sans</vt:lpstr>
      <vt:lpstr>Söhne</vt:lpstr>
      <vt:lpstr>Office Theme</vt:lpstr>
      <vt:lpstr>Composite</vt:lpstr>
      <vt:lpstr>Základní vlastnosti</vt:lpstr>
      <vt:lpstr>Motivace</vt:lpstr>
      <vt:lpstr>Pojďme si to rozbalit a spočítat</vt:lpstr>
      <vt:lpstr>První co by nás možná napadlo</vt:lpstr>
      <vt:lpstr>PowerPoint Presentation</vt:lpstr>
      <vt:lpstr>2. řešení</vt:lpstr>
      <vt:lpstr>PowerPoint Presentation</vt:lpstr>
      <vt:lpstr>3. řešení</vt:lpstr>
      <vt:lpstr>PowerPoint Presentation</vt:lpstr>
      <vt:lpstr>PowerPoint Presentation</vt:lpstr>
      <vt:lpstr>4. řešení</vt:lpstr>
      <vt:lpstr>PowerPoint Presentation</vt:lpstr>
      <vt:lpstr>PowerPoint Presentation</vt:lpstr>
      <vt:lpstr>PowerPoint Presentation</vt:lpstr>
      <vt:lpstr>-</vt:lpstr>
      <vt:lpstr>Rozhodli jsme se pro composite…</vt:lpstr>
      <vt:lpstr>PowerPoint Presentation</vt:lpstr>
      <vt:lpstr>PowerPoint Presentation</vt:lpstr>
      <vt:lpstr>Zlepšíme:</vt:lpstr>
      <vt:lpstr>PowerPoint Presentation</vt:lpstr>
      <vt:lpstr>Problém, transparence</vt:lpstr>
      <vt:lpstr>PowerPoint Presentation</vt:lpstr>
      <vt:lpstr>Problém, transparence</vt:lpstr>
      <vt:lpstr>PowerPoint Presentation</vt:lpstr>
      <vt:lpstr>Composite + Other Patterns</vt:lpstr>
      <vt:lpstr>PowerPoint Presentation</vt:lpstr>
      <vt:lpstr>PowerPoint Presentation</vt:lpstr>
      <vt:lpstr>Díky za pozornost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Composite</dc:title>
  <dc:creator>Ondřej Hlava</dc:creator>
  <cp:lastModifiedBy>Stanislav Dochynets</cp:lastModifiedBy>
  <cp:revision>16</cp:revision>
  <dcterms:created xsi:type="dcterms:W3CDTF">2024-03-16T17:18:38Z</dcterms:created>
  <dcterms:modified xsi:type="dcterms:W3CDTF">2025-03-17T07:23:54Z</dcterms:modified>
</cp:coreProperties>
</file>