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3"/>
  </p:notesMasterIdLst>
  <p:sldIdLst>
    <p:sldId id="256" r:id="rId2"/>
    <p:sldId id="257" r:id="rId3"/>
    <p:sldId id="258" r:id="rId4"/>
    <p:sldId id="259" r:id="rId5"/>
    <p:sldId id="260" r:id="rId6"/>
    <p:sldId id="289" r:id="rId7"/>
    <p:sldId id="261" r:id="rId8"/>
    <p:sldId id="262" r:id="rId9"/>
    <p:sldId id="263" r:id="rId10"/>
    <p:sldId id="264" r:id="rId11"/>
    <p:sldId id="291" r:id="rId12"/>
    <p:sldId id="270" r:id="rId13"/>
    <p:sldId id="269" r:id="rId14"/>
    <p:sldId id="297" r:id="rId15"/>
    <p:sldId id="295" r:id="rId16"/>
    <p:sldId id="271" r:id="rId17"/>
    <p:sldId id="272" r:id="rId18"/>
    <p:sldId id="273" r:id="rId19"/>
    <p:sldId id="274" r:id="rId20"/>
    <p:sldId id="275" r:id="rId21"/>
    <p:sldId id="290" r:id="rId22"/>
    <p:sldId id="265" r:id="rId23"/>
    <p:sldId id="266" r:id="rId24"/>
    <p:sldId id="267" r:id="rId25"/>
    <p:sldId id="268" r:id="rId26"/>
    <p:sldId id="298" r:id="rId27"/>
    <p:sldId id="292" r:id="rId28"/>
    <p:sldId id="276" r:id="rId29"/>
    <p:sldId id="277" r:id="rId30"/>
    <p:sldId id="278" r:id="rId31"/>
    <p:sldId id="279" r:id="rId32"/>
    <p:sldId id="280" r:id="rId33"/>
    <p:sldId id="281" r:id="rId34"/>
    <p:sldId id="282" r:id="rId35"/>
    <p:sldId id="283" r:id="rId36"/>
    <p:sldId id="293" r:id="rId37"/>
    <p:sldId id="284" r:id="rId38"/>
    <p:sldId id="285" r:id="rId39"/>
    <p:sldId id="287" r:id="rId40"/>
    <p:sldId id="296" r:id="rId41"/>
    <p:sldId id="286" r:id="rId42"/>
  </p:sldIdLst>
  <p:sldSz cx="12192000" cy="6858000"/>
  <p:notesSz cx="7559675" cy="106918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5710"/>
    <a:srgbClr val="F08D4A"/>
    <a:srgbClr val="F8CBAD"/>
    <a:srgbClr val="FFDBDC"/>
    <a:srgbClr val="C7E8FF"/>
    <a:srgbClr val="4297D3"/>
    <a:srgbClr val="008ED2"/>
    <a:srgbClr val="FFEC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BAA398-90FB-0E7C-7B4D-80314F637E27}" v="49" dt="2024-03-06T11:26:11.876"/>
    <p1510:client id="{3BE93071-8844-699C-A449-B4EEF1E1A0F0}" v="9" dt="2024-03-05T19:24:47.034"/>
    <p1510:client id="{5D5B2F9A-1667-771C-89AA-75F9C3B36AAE}" v="309" dt="2024-03-06T12:10:13.612"/>
    <p1510:client id="{791A483A-1E34-98B5-EFA7-1B003647600B}" v="147" dt="2024-03-06T16:40:22.688"/>
    <p1510:client id="{AF6C23DB-2717-6CC3-068C-7AEF367D807C}" v="3082" dt="2024-03-06T17:37:52.54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Světlý styl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8" autoAdjust="0"/>
    <p:restoredTop sz="90426" autoAdjust="0"/>
  </p:normalViewPr>
  <p:slideViewPr>
    <p:cSldViewPr snapToGrid="0">
      <p:cViewPr>
        <p:scale>
          <a:sx n="70" d="100"/>
          <a:sy n="70" d="100"/>
        </p:scale>
        <p:origin x="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microsoft.com/office/2015/10/relationships/revisionInfo" Target="revisionInfo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F228C7-0520-4518-A9B6-65B507525A96}" type="datetimeFigureOut">
              <a:t>12.03.2025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05DE6D-B1CE-4290-B34D-0E3C20FF1341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43370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</a:t>
            </a:r>
            <a:r>
              <a:rPr lang="en-US" i="1" dirty="0"/>
              <a:t> "</a:t>
            </a:r>
            <a:r>
              <a:rPr lang="en-US" i="1" dirty="0" err="1"/>
              <a:t>Jednoduchý</a:t>
            </a:r>
            <a:r>
              <a:rPr lang="en-US" i="1" dirty="0"/>
              <a:t> </a:t>
            </a:r>
            <a:r>
              <a:rPr lang="en-US" i="1" dirty="0" err="1"/>
              <a:t>návrhový</a:t>
            </a:r>
            <a:r>
              <a:rPr lang="en-US" i="1" dirty="0"/>
              <a:t> </a:t>
            </a:r>
            <a:r>
              <a:rPr lang="en-US" i="1" dirty="0" err="1"/>
              <a:t>vzor</a:t>
            </a:r>
            <a:r>
              <a:rPr lang="en-US" i="1" dirty="0"/>
              <a:t> </a:t>
            </a:r>
            <a:r>
              <a:rPr lang="en-US" i="1" dirty="0" err="1"/>
              <a:t>řešící</a:t>
            </a:r>
            <a:r>
              <a:rPr lang="en-US" i="1" dirty="0"/>
              <a:t> </a:t>
            </a:r>
            <a:r>
              <a:rPr lang="en-US" i="1" dirty="0" err="1"/>
              <a:t>jednoduchý</a:t>
            </a:r>
            <a:r>
              <a:rPr lang="en-US" i="1" dirty="0"/>
              <a:t> </a:t>
            </a:r>
            <a:r>
              <a:rPr lang="en-US" i="1" dirty="0" err="1"/>
              <a:t>problém</a:t>
            </a:r>
            <a:r>
              <a:rPr lang="en-US" i="1" dirty="0"/>
              <a:t>"</a:t>
            </a:r>
            <a:endParaRPr lang="cs-CZ" i="1" dirty="0" err="1"/>
          </a:p>
          <a:p>
            <a:r>
              <a:rPr lang="en-US" dirty="0"/>
              <a:t>- </a:t>
            </a:r>
            <a:r>
              <a:rPr lang="en-US" dirty="0" err="1"/>
              <a:t>Název</a:t>
            </a:r>
            <a:r>
              <a:rPr lang="en-US" dirty="0"/>
              <a:t> se </a:t>
            </a:r>
            <a:r>
              <a:rPr lang="en-US" dirty="0" err="1"/>
              <a:t>shoduje</a:t>
            </a:r>
            <a:r>
              <a:rPr lang="en-US" dirty="0"/>
              <a:t> se </a:t>
            </a:r>
            <a:r>
              <a:rPr lang="en-US" dirty="0" err="1"/>
              <a:t>singletonem</a:t>
            </a:r>
            <a:r>
              <a:rPr lang="en-US" dirty="0"/>
              <a:t> z </a:t>
            </a:r>
            <a:r>
              <a:rPr lang="en-US" dirty="0" err="1"/>
              <a:t>matematiky</a:t>
            </a:r>
            <a:r>
              <a:rPr lang="en-US" dirty="0"/>
              <a:t> (= </a:t>
            </a:r>
            <a:r>
              <a:rPr lang="en-US" dirty="0" err="1"/>
              <a:t>množina</a:t>
            </a:r>
            <a:r>
              <a:rPr lang="en-US" dirty="0"/>
              <a:t> s </a:t>
            </a:r>
            <a:r>
              <a:rPr lang="en-US" dirty="0" err="1"/>
              <a:t>jediným</a:t>
            </a:r>
            <a:r>
              <a:rPr lang="en-US" dirty="0"/>
              <a:t> </a:t>
            </a:r>
            <a:r>
              <a:rPr lang="en-US" dirty="0" err="1"/>
              <a:t>prkvem</a:t>
            </a:r>
            <a:r>
              <a:rPr lang="en-US" dirty="0"/>
              <a:t>)</a:t>
            </a:r>
            <a:endParaRPr lang="cs-CZ" dirty="0"/>
          </a:p>
          <a:p>
            <a:r>
              <a:rPr lang="en-US" dirty="0"/>
              <a:t>- </a:t>
            </a:r>
            <a:r>
              <a:rPr lang="en-US" dirty="0" err="1"/>
              <a:t>Patří</a:t>
            </a:r>
            <a:r>
              <a:rPr lang="en-US" dirty="0"/>
              <a:t> do </a:t>
            </a:r>
            <a:r>
              <a:rPr lang="en-US" dirty="0" err="1"/>
              <a:t>skupiny</a:t>
            </a:r>
            <a:r>
              <a:rPr lang="en-US" dirty="0"/>
              <a:t> </a:t>
            </a:r>
            <a:r>
              <a:rPr lang="en-US" dirty="0" err="1"/>
              <a:t>tvořivých</a:t>
            </a:r>
            <a:r>
              <a:rPr lang="en-US" dirty="0"/>
              <a:t> </a:t>
            </a:r>
            <a:r>
              <a:rPr lang="en-US" dirty="0" err="1"/>
              <a:t>vzorů</a:t>
            </a:r>
            <a:endParaRPr lang="cs-CZ" dirty="0" err="1"/>
          </a:p>
          <a:p>
            <a:r>
              <a:rPr lang="en-US" dirty="0"/>
              <a:t>    * </a:t>
            </a:r>
            <a:r>
              <a:rPr lang="en-US" dirty="0" err="1"/>
              <a:t>pomáhají</a:t>
            </a:r>
            <a:r>
              <a:rPr lang="en-US" dirty="0"/>
              <a:t> </a:t>
            </a:r>
            <a:r>
              <a:rPr lang="en-US" dirty="0" err="1"/>
              <a:t>systému</a:t>
            </a:r>
            <a:r>
              <a:rPr lang="en-US" dirty="0"/>
              <a:t> s </a:t>
            </a:r>
            <a:r>
              <a:rPr lang="en-US" dirty="0" err="1"/>
              <a:t>tvorbou</a:t>
            </a:r>
            <a:r>
              <a:rPr lang="en-US" dirty="0"/>
              <a:t>, </a:t>
            </a:r>
            <a:r>
              <a:rPr lang="en-US" dirty="0" err="1"/>
              <a:t>skládáním</a:t>
            </a:r>
            <a:r>
              <a:rPr lang="en-US" dirty="0"/>
              <a:t> a </a:t>
            </a:r>
            <a:r>
              <a:rPr lang="en-US" dirty="0" err="1"/>
              <a:t>reprezentací</a:t>
            </a:r>
            <a:r>
              <a:rPr lang="en-US" dirty="0"/>
              <a:t> </a:t>
            </a:r>
            <a:r>
              <a:rPr lang="en-US" dirty="0" err="1"/>
              <a:t>objektů</a:t>
            </a:r>
            <a:endParaRPr lang="cs-CZ" dirty="0" err="1"/>
          </a:p>
          <a:p>
            <a:r>
              <a:rPr lang="en-US" dirty="0"/>
              <a:t>    * </a:t>
            </a:r>
            <a:r>
              <a:rPr lang="en-US" dirty="0" err="1"/>
              <a:t>třídový</a:t>
            </a:r>
            <a:r>
              <a:rPr lang="en-US" dirty="0"/>
              <a:t> </a:t>
            </a:r>
            <a:r>
              <a:rPr lang="en-US" dirty="0" err="1"/>
              <a:t>kreační</a:t>
            </a:r>
            <a:r>
              <a:rPr lang="en-US" dirty="0"/>
              <a:t> </a:t>
            </a:r>
            <a:r>
              <a:rPr lang="en-US" dirty="0" err="1"/>
              <a:t>vzor</a:t>
            </a:r>
            <a:r>
              <a:rPr lang="en-US" dirty="0"/>
              <a:t> </a:t>
            </a:r>
            <a:r>
              <a:rPr lang="en-US" dirty="0" err="1"/>
              <a:t>používá</a:t>
            </a:r>
            <a:r>
              <a:rPr lang="en-US" dirty="0"/>
              <a:t> </a:t>
            </a:r>
            <a:r>
              <a:rPr lang="en-US" dirty="0" err="1"/>
              <a:t>dědičnost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měnění</a:t>
            </a:r>
            <a:r>
              <a:rPr lang="en-US" dirty="0"/>
              <a:t> </a:t>
            </a:r>
            <a:r>
              <a:rPr lang="en-US" dirty="0" err="1"/>
              <a:t>tříd</a:t>
            </a:r>
            <a:r>
              <a:rPr lang="en-US" dirty="0"/>
              <a:t>, </a:t>
            </a:r>
            <a:r>
              <a:rPr lang="en-US" dirty="0" err="1"/>
              <a:t>objektový</a:t>
            </a:r>
            <a:r>
              <a:rPr lang="en-US" dirty="0"/>
              <a:t> </a:t>
            </a:r>
            <a:r>
              <a:rPr lang="en-US" dirty="0" err="1"/>
              <a:t>kreační</a:t>
            </a:r>
            <a:r>
              <a:rPr lang="en-US" dirty="0"/>
              <a:t> </a:t>
            </a:r>
            <a:r>
              <a:rPr lang="en-US" dirty="0" err="1"/>
              <a:t>vzor</a:t>
            </a:r>
            <a:r>
              <a:rPr lang="en-US" dirty="0"/>
              <a:t> </a:t>
            </a:r>
            <a:r>
              <a:rPr lang="en-US" dirty="0" err="1"/>
              <a:t>deleguje</a:t>
            </a:r>
            <a:r>
              <a:rPr lang="en-US" dirty="0"/>
              <a:t> </a:t>
            </a:r>
            <a:r>
              <a:rPr lang="en-US" dirty="0" err="1"/>
              <a:t>instanciaci</a:t>
            </a:r>
            <a:r>
              <a:rPr lang="en-US" dirty="0"/>
              <a:t> </a:t>
            </a:r>
            <a:r>
              <a:rPr lang="en-US" dirty="0" err="1"/>
              <a:t>dalšímu</a:t>
            </a:r>
            <a:r>
              <a:rPr lang="en-US" dirty="0"/>
              <a:t> </a:t>
            </a:r>
            <a:r>
              <a:rPr lang="en-US" dirty="0" err="1"/>
              <a:t>objektu</a:t>
            </a:r>
            <a:endParaRPr lang="cs-CZ" dirty="0" err="1"/>
          </a:p>
          <a:p>
            <a:r>
              <a:rPr lang="en-US" dirty="0"/>
              <a:t>    * </a:t>
            </a:r>
            <a:r>
              <a:rPr lang="en-US" dirty="0" err="1"/>
              <a:t>celkově</a:t>
            </a:r>
            <a:r>
              <a:rPr lang="en-US" dirty="0"/>
              <a:t> </a:t>
            </a:r>
            <a:r>
              <a:rPr lang="en-US" dirty="0" err="1"/>
              <a:t>tyto</a:t>
            </a:r>
            <a:r>
              <a:rPr lang="en-US" dirty="0"/>
              <a:t> </a:t>
            </a:r>
            <a:r>
              <a:rPr lang="en-US" dirty="0" err="1"/>
              <a:t>vzory</a:t>
            </a:r>
            <a:r>
              <a:rPr lang="en-US" dirty="0"/>
              <a:t> </a:t>
            </a:r>
            <a:r>
              <a:rPr lang="en-US" dirty="0" err="1"/>
              <a:t>pomáhají</a:t>
            </a:r>
            <a:r>
              <a:rPr lang="en-US" dirty="0"/>
              <a:t> </a:t>
            </a:r>
            <a:r>
              <a:rPr lang="en-US" dirty="0" err="1"/>
              <a:t>hlavně</a:t>
            </a:r>
            <a:r>
              <a:rPr lang="en-US" dirty="0"/>
              <a:t> </a:t>
            </a:r>
            <a:r>
              <a:rPr lang="en-US" dirty="0" err="1"/>
              <a:t>když</a:t>
            </a:r>
            <a:r>
              <a:rPr lang="en-US" dirty="0"/>
              <a:t> se </a:t>
            </a:r>
            <a:r>
              <a:rPr lang="en-US" dirty="0" err="1"/>
              <a:t>objevuje</a:t>
            </a:r>
            <a:r>
              <a:rPr lang="en-US" dirty="0"/>
              <a:t> </a:t>
            </a:r>
            <a:r>
              <a:rPr lang="en-US" dirty="0" err="1"/>
              <a:t>více</a:t>
            </a:r>
            <a:r>
              <a:rPr lang="en-US" dirty="0"/>
              <a:t> </a:t>
            </a:r>
            <a:r>
              <a:rPr lang="en-US" dirty="0" err="1"/>
              <a:t>objektové</a:t>
            </a:r>
            <a:r>
              <a:rPr lang="en-US" dirty="0"/>
              <a:t> </a:t>
            </a:r>
            <a:r>
              <a:rPr lang="en-US" dirty="0" err="1"/>
              <a:t>kompozice</a:t>
            </a:r>
            <a:r>
              <a:rPr lang="en-US" dirty="0"/>
              <a:t>, </a:t>
            </a:r>
            <a:r>
              <a:rPr lang="en-US" dirty="0" err="1"/>
              <a:t>zde</a:t>
            </a:r>
            <a:r>
              <a:rPr lang="en-US" dirty="0"/>
              <a:t> je </a:t>
            </a:r>
            <a:r>
              <a:rPr lang="en-US" dirty="0" err="1"/>
              <a:t>potřeba</a:t>
            </a:r>
            <a:r>
              <a:rPr lang="en-US" dirty="0"/>
              <a:t> </a:t>
            </a:r>
            <a:r>
              <a:rPr lang="en-US" dirty="0" err="1"/>
              <a:t>často</a:t>
            </a:r>
            <a:r>
              <a:rPr lang="en-US" dirty="0"/>
              <a:t> </a:t>
            </a:r>
            <a:r>
              <a:rPr lang="en-US" dirty="0" err="1"/>
              <a:t>řešit</a:t>
            </a:r>
            <a:r>
              <a:rPr lang="en-US" dirty="0"/>
              <a:t> </a:t>
            </a:r>
            <a:r>
              <a:rPr lang="en-US" dirty="0" err="1"/>
              <a:t>nějké</a:t>
            </a:r>
            <a:r>
              <a:rPr lang="en-US" dirty="0"/>
              <a:t> CO, KÝM, JAK, KDY </a:t>
            </a:r>
            <a:r>
              <a:rPr lang="en-US" dirty="0" err="1"/>
              <a:t>bude</a:t>
            </a:r>
            <a:r>
              <a:rPr lang="en-US" dirty="0"/>
              <a:t> </a:t>
            </a:r>
            <a:r>
              <a:rPr lang="en-US" dirty="0" err="1"/>
              <a:t>instanciováno</a:t>
            </a:r>
            <a:endParaRPr lang="cs-CZ" dirty="0" err="1"/>
          </a:p>
          <a:p>
            <a:r>
              <a:rPr lang="en-US" dirty="0"/>
              <a:t>- </a:t>
            </a:r>
            <a:r>
              <a:rPr lang="en-US" dirty="0" err="1"/>
              <a:t>Jeho</a:t>
            </a:r>
            <a:r>
              <a:rPr lang="en-US" dirty="0"/>
              <a:t> </a:t>
            </a:r>
            <a:r>
              <a:rPr lang="en-US" dirty="0" err="1"/>
              <a:t>jednoduchost</a:t>
            </a:r>
            <a:r>
              <a:rPr lang="en-US" dirty="0"/>
              <a:t> </a:t>
            </a:r>
            <a:r>
              <a:rPr lang="en-US" dirty="0" err="1"/>
              <a:t>zakrývá</a:t>
            </a:r>
            <a:r>
              <a:rPr lang="en-US" dirty="0"/>
              <a:t> </a:t>
            </a:r>
            <a:r>
              <a:rPr lang="en-US" dirty="0" err="1"/>
              <a:t>komplexitu</a:t>
            </a:r>
            <a:r>
              <a:rPr lang="en-US" dirty="0"/>
              <a:t> </a:t>
            </a:r>
            <a:r>
              <a:rPr lang="en-US" dirty="0" err="1"/>
              <a:t>problému</a:t>
            </a:r>
            <a:r>
              <a:rPr lang="en-US" dirty="0"/>
              <a:t>, </a:t>
            </a:r>
            <a:r>
              <a:rPr lang="en-US" dirty="0" err="1"/>
              <a:t>které</a:t>
            </a:r>
            <a:r>
              <a:rPr lang="en-US" dirty="0"/>
              <a:t> s </a:t>
            </a:r>
            <a:r>
              <a:rPr lang="en-US" dirty="0" err="1"/>
              <a:t>jeho</a:t>
            </a:r>
            <a:r>
              <a:rPr lang="en-US" dirty="0"/>
              <a:t> </a:t>
            </a:r>
            <a:r>
              <a:rPr lang="en-US" dirty="0" err="1"/>
              <a:t>používáním</a:t>
            </a:r>
            <a:r>
              <a:rPr lang="en-US" dirty="0"/>
              <a:t> </a:t>
            </a:r>
            <a:r>
              <a:rPr lang="en-US" dirty="0" err="1"/>
              <a:t>souvisí</a:t>
            </a:r>
            <a:r>
              <a:rPr lang="en-US" dirty="0"/>
              <a:t> =&gt; </a:t>
            </a:r>
            <a:r>
              <a:rPr lang="en-US" dirty="0" err="1"/>
              <a:t>obecně</a:t>
            </a:r>
            <a:r>
              <a:rPr lang="en-US" dirty="0"/>
              <a:t> se </a:t>
            </a:r>
            <a:r>
              <a:rPr lang="en-US" dirty="0" err="1"/>
              <a:t>dá</a:t>
            </a:r>
            <a:r>
              <a:rPr lang="en-US" dirty="0"/>
              <a:t> </a:t>
            </a:r>
            <a:r>
              <a:rPr lang="en-US" dirty="0" err="1"/>
              <a:t>použít</a:t>
            </a:r>
            <a:r>
              <a:rPr lang="en-US" dirty="0"/>
              <a:t> </a:t>
            </a:r>
            <a:r>
              <a:rPr lang="en-US" dirty="0" err="1"/>
              <a:t>špatně</a:t>
            </a:r>
            <a:r>
              <a:rPr lang="en-US" dirty="0"/>
              <a:t>/</a:t>
            </a:r>
            <a:r>
              <a:rPr lang="en-US" dirty="0" err="1"/>
              <a:t>nevhodně</a:t>
            </a:r>
            <a:endParaRPr lang="cs-CZ" dirty="0" err="1"/>
          </a:p>
          <a:p>
            <a:r>
              <a:rPr lang="en-US" dirty="0"/>
              <a:t>    * Z </a:t>
            </a:r>
            <a:r>
              <a:rPr lang="en-US" dirty="0" err="1"/>
              <a:t>tohoto</a:t>
            </a:r>
            <a:r>
              <a:rPr lang="en-US" dirty="0"/>
              <a:t> </a:t>
            </a:r>
            <a:r>
              <a:rPr lang="en-US" dirty="0" err="1"/>
              <a:t>důvodu</a:t>
            </a:r>
            <a:r>
              <a:rPr lang="en-US" dirty="0"/>
              <a:t> se </a:t>
            </a:r>
            <a:r>
              <a:rPr lang="en-US" dirty="0" err="1"/>
              <a:t>považuje</a:t>
            </a:r>
            <a:r>
              <a:rPr lang="en-US" dirty="0"/>
              <a:t> za code smell </a:t>
            </a:r>
            <a:r>
              <a:rPr lang="en-US" dirty="0" err="1"/>
              <a:t>nebo</a:t>
            </a:r>
            <a:r>
              <a:rPr lang="en-US" dirty="0"/>
              <a:t> </a:t>
            </a:r>
            <a:r>
              <a:rPr lang="en-US" dirty="0" err="1"/>
              <a:t>dokonce</a:t>
            </a:r>
            <a:r>
              <a:rPr lang="en-US" dirty="0"/>
              <a:t> </a:t>
            </a:r>
            <a:r>
              <a:rPr lang="en-US" dirty="0" err="1"/>
              <a:t>antivzor</a:t>
            </a:r>
            <a:endParaRPr lang="cs-CZ" dirty="0" err="1"/>
          </a:p>
          <a:p>
            <a:r>
              <a:rPr lang="en-US" dirty="0"/>
              <a:t>- </a:t>
            </a:r>
            <a:r>
              <a:rPr lang="en-US" i="1" dirty="0"/>
              <a:t>*</a:t>
            </a:r>
            <a:r>
              <a:rPr lang="en-US" i="1" dirty="0" err="1"/>
              <a:t>Může</a:t>
            </a:r>
            <a:r>
              <a:rPr lang="en-US" i="1" dirty="0"/>
              <a:t> </a:t>
            </a:r>
            <a:r>
              <a:rPr lang="en-US" i="1" dirty="0" err="1"/>
              <a:t>být</a:t>
            </a:r>
            <a:r>
              <a:rPr lang="en-US" i="1" dirty="0"/>
              <a:t> </a:t>
            </a:r>
            <a:r>
              <a:rPr lang="en-US" i="1" dirty="0" err="1"/>
              <a:t>i</a:t>
            </a:r>
            <a:r>
              <a:rPr lang="en-US" i="1" dirty="0"/>
              <a:t> doubleton, tripleton, </a:t>
            </a:r>
            <a:r>
              <a:rPr lang="en-US" i="1" dirty="0" err="1"/>
              <a:t>apod</a:t>
            </a:r>
            <a:r>
              <a:rPr lang="en-US" i="1" dirty="0"/>
              <a:t>. s </a:t>
            </a:r>
            <a:r>
              <a:rPr lang="en-US" i="1" dirty="0" err="1"/>
              <a:t>podobným</a:t>
            </a:r>
            <a:r>
              <a:rPr lang="en-US" i="1" dirty="0"/>
              <a:t> </a:t>
            </a:r>
            <a:r>
              <a:rPr lang="en-US" i="1" dirty="0" err="1"/>
              <a:t>fungováním</a:t>
            </a:r>
            <a:r>
              <a:rPr lang="en-US" i="1" dirty="0"/>
              <a:t>*</a:t>
            </a:r>
            <a:endParaRPr lang="cs-CZ" dirty="0"/>
          </a:p>
          <a:p>
            <a:endParaRPr lang="en-US" dirty="0">
              <a:cs typeface="Calibri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05DE6D-B1CE-4290-B34D-0E3C20FF1341}" type="slidenum"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5899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</a:t>
            </a:r>
            <a:r>
              <a:rPr lang="en-US" dirty="0" err="1"/>
              <a:t>Monostate</a:t>
            </a:r>
            <a:r>
              <a:rPr lang="en-US" dirty="0"/>
              <a:t> je </a:t>
            </a:r>
            <a:r>
              <a:rPr lang="en-US" dirty="0" err="1"/>
              <a:t>návrhový</a:t>
            </a:r>
            <a:r>
              <a:rPr lang="en-US" dirty="0"/>
              <a:t> </a:t>
            </a:r>
            <a:r>
              <a:rPr lang="en-US" dirty="0" err="1"/>
              <a:t>vzor</a:t>
            </a:r>
            <a:endParaRPr lang="cs-CZ" dirty="0" err="1"/>
          </a:p>
          <a:p>
            <a:r>
              <a:rPr lang="en-US" dirty="0"/>
              <a:t>- </a:t>
            </a:r>
            <a:r>
              <a:rPr lang="en-US" dirty="0" err="1"/>
              <a:t>Všechny</a:t>
            </a:r>
            <a:r>
              <a:rPr lang="en-US" dirty="0"/>
              <a:t> instance (</a:t>
            </a:r>
            <a:r>
              <a:rPr lang="en-US" dirty="0" err="1"/>
              <a:t>může</a:t>
            </a:r>
            <a:r>
              <a:rPr lang="en-US" dirty="0"/>
              <a:t> </a:t>
            </a:r>
            <a:r>
              <a:rPr lang="en-US" dirty="0" err="1"/>
              <a:t>jich</a:t>
            </a:r>
            <a:r>
              <a:rPr lang="en-US" dirty="0"/>
              <a:t> </a:t>
            </a:r>
            <a:r>
              <a:rPr lang="en-US" dirty="0" err="1"/>
              <a:t>být</a:t>
            </a:r>
            <a:r>
              <a:rPr lang="en-US" dirty="0"/>
              <a:t> </a:t>
            </a:r>
            <a:r>
              <a:rPr lang="en-US" dirty="0" err="1"/>
              <a:t>víc</a:t>
            </a:r>
            <a:r>
              <a:rPr lang="en-US" dirty="0"/>
              <a:t>) </a:t>
            </a:r>
            <a:r>
              <a:rPr lang="en-US" dirty="0" err="1"/>
              <a:t>sdílí</a:t>
            </a:r>
            <a:r>
              <a:rPr lang="en-US" dirty="0"/>
              <a:t> </a:t>
            </a:r>
            <a:r>
              <a:rPr lang="en-US" dirty="0" err="1"/>
              <a:t>stejná</a:t>
            </a:r>
            <a:r>
              <a:rPr lang="en-US" dirty="0"/>
              <a:t> (</a:t>
            </a:r>
            <a:r>
              <a:rPr lang="en-US" dirty="0" err="1"/>
              <a:t>statická</a:t>
            </a:r>
            <a:r>
              <a:rPr lang="en-US" dirty="0"/>
              <a:t>) data</a:t>
            </a:r>
            <a:endParaRPr lang="cs-CZ" dirty="0"/>
          </a:p>
          <a:p>
            <a:r>
              <a:rPr lang="en-US" dirty="0"/>
              <a:t>    * </a:t>
            </a:r>
            <a:r>
              <a:rPr lang="en-US" dirty="0" err="1"/>
              <a:t>statická</a:t>
            </a:r>
            <a:r>
              <a:rPr lang="en-US" dirty="0"/>
              <a:t> data </a:t>
            </a:r>
            <a:r>
              <a:rPr lang="en-US" dirty="0" err="1"/>
              <a:t>opět</a:t>
            </a:r>
            <a:r>
              <a:rPr lang="en-US" dirty="0"/>
              <a:t> </a:t>
            </a:r>
            <a:r>
              <a:rPr lang="en-US" dirty="0" err="1"/>
              <a:t>žijí</a:t>
            </a:r>
            <a:r>
              <a:rPr lang="en-US" dirty="0"/>
              <a:t> </a:t>
            </a:r>
            <a:r>
              <a:rPr lang="en-US" dirty="0" err="1"/>
              <a:t>možná</a:t>
            </a:r>
            <a:r>
              <a:rPr lang="en-US" dirty="0"/>
              <a:t> </a:t>
            </a:r>
            <a:r>
              <a:rPr lang="en-US" dirty="0" err="1"/>
              <a:t>zbytečně</a:t>
            </a:r>
            <a:r>
              <a:rPr lang="en-US" dirty="0"/>
              <a:t> </a:t>
            </a:r>
            <a:r>
              <a:rPr lang="en-US" dirty="0" err="1"/>
              <a:t>dlouho</a:t>
            </a:r>
            <a:endParaRPr lang="cs-CZ" dirty="0" err="1"/>
          </a:p>
          <a:p>
            <a:r>
              <a:rPr lang="en-US" dirty="0"/>
              <a:t>- </a:t>
            </a:r>
            <a:r>
              <a:rPr lang="en-US" dirty="0" err="1"/>
              <a:t>nicméně</a:t>
            </a:r>
            <a:r>
              <a:rPr lang="en-US" dirty="0"/>
              <a:t> </a:t>
            </a:r>
            <a:r>
              <a:rPr lang="en-US" dirty="0" err="1"/>
              <a:t>už</a:t>
            </a:r>
            <a:r>
              <a:rPr lang="en-US" dirty="0"/>
              <a:t> </a:t>
            </a:r>
            <a:r>
              <a:rPr lang="en-US" dirty="0" err="1"/>
              <a:t>zvládáme</a:t>
            </a:r>
            <a:r>
              <a:rPr lang="en-US" dirty="0"/>
              <a:t> </a:t>
            </a:r>
            <a:r>
              <a:rPr lang="en-US" dirty="0" err="1"/>
              <a:t>polymorfismus</a:t>
            </a:r>
            <a:endParaRPr lang="cs-CZ" dirty="0" err="1"/>
          </a:p>
          <a:p>
            <a:endParaRPr lang="en-US" dirty="0">
              <a:cs typeface="Calibri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05DE6D-B1CE-4290-B34D-0E3C20FF1341}" type="slidenum"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18858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>
                <a:cs typeface="Calibri"/>
              </a:rPr>
              <a:t>Singletony</a:t>
            </a:r>
            <a:r>
              <a:rPr lang="en-US" dirty="0">
                <a:cs typeface="Calibri"/>
              </a:rPr>
              <a:t> se </a:t>
            </a:r>
            <a:r>
              <a:rPr lang="en-US" dirty="0" err="1">
                <a:cs typeface="Calibri"/>
              </a:rPr>
              <a:t>snažíme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používat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jenom</a:t>
            </a:r>
            <a:r>
              <a:rPr lang="en-US" dirty="0">
                <a:cs typeface="Calibri"/>
              </a:rPr>
              <a:t>, </a:t>
            </a:r>
            <a:r>
              <a:rPr lang="en-US" dirty="0" err="1">
                <a:cs typeface="Calibri"/>
              </a:rPr>
              <a:t>pokud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potřeba</a:t>
            </a:r>
            <a:r>
              <a:rPr lang="en-US" dirty="0">
                <a:cs typeface="Calibri"/>
              </a:rPr>
              <a:t> =&gt; lazy </a:t>
            </a:r>
            <a:r>
              <a:rPr lang="en-US" dirty="0" err="1">
                <a:cs typeface="Calibri"/>
              </a:rPr>
              <a:t>init</a:t>
            </a:r>
          </a:p>
          <a:p>
            <a:endParaRPr lang="en-US" dirty="0">
              <a:cs typeface="Calibri"/>
            </a:endParaRPr>
          </a:p>
          <a:p>
            <a:r>
              <a:rPr lang="en-US" dirty="0" err="1">
                <a:cs typeface="Calibri"/>
              </a:rPr>
              <a:t>Destrukce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tak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snadná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není</a:t>
            </a:r>
            <a:r>
              <a:rPr lang="en-US" dirty="0">
                <a:cs typeface="Calibri"/>
              </a:rPr>
              <a:t> - </a:t>
            </a:r>
            <a:r>
              <a:rPr lang="en-US" dirty="0" err="1">
                <a:cs typeface="Calibri"/>
              </a:rPr>
              <a:t>nevíme</a:t>
            </a:r>
            <a:r>
              <a:rPr lang="en-US" dirty="0">
                <a:cs typeface="Calibri"/>
              </a:rPr>
              <a:t>, </a:t>
            </a:r>
            <a:r>
              <a:rPr lang="en-US" dirty="0" err="1">
                <a:cs typeface="Calibri"/>
              </a:rPr>
              <a:t>dokdy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může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být</a:t>
            </a:r>
            <a:r>
              <a:rPr lang="en-US" dirty="0">
                <a:cs typeface="Calibri"/>
              </a:rPr>
              <a:t> singleton </a:t>
            </a:r>
            <a:r>
              <a:rPr lang="en-US" dirty="0" err="1">
                <a:cs typeface="Calibri"/>
              </a:rPr>
              <a:t>potřeba</a:t>
            </a:r>
            <a:r>
              <a:rPr lang="en-US" dirty="0">
                <a:cs typeface="Calibri"/>
              </a:rPr>
              <a:t>, </a:t>
            </a:r>
            <a:r>
              <a:rPr lang="en-US" dirty="0" err="1">
                <a:cs typeface="Calibri"/>
              </a:rPr>
              <a:t>nebo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víme</a:t>
            </a:r>
            <a:r>
              <a:rPr lang="en-US" dirty="0">
                <a:cs typeface="Calibri"/>
              </a:rPr>
              <a:t>, ale C++ </a:t>
            </a:r>
            <a:r>
              <a:rPr lang="en-US" dirty="0" err="1">
                <a:cs typeface="Calibri"/>
              </a:rPr>
              <a:t>samotné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nás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nezachrání</a:t>
            </a:r>
            <a:endParaRPr lang="en-US" dirty="0">
              <a:cs typeface="Calibri"/>
            </a:endParaRPr>
          </a:p>
          <a:p>
            <a:pPr marL="171450" indent="-171450">
              <a:buFont typeface="Arial"/>
              <a:buChar char="•"/>
            </a:pPr>
            <a:r>
              <a:rPr lang="en-US" dirty="0" err="1">
                <a:cs typeface="Calibri"/>
              </a:rPr>
              <a:t>Statická</a:t>
            </a:r>
            <a:r>
              <a:rPr lang="en-US" dirty="0">
                <a:cs typeface="Calibri"/>
              </a:rPr>
              <a:t> data se </a:t>
            </a:r>
            <a:r>
              <a:rPr lang="en-US" dirty="0" err="1">
                <a:cs typeface="Calibri"/>
              </a:rPr>
              <a:t>mažou</a:t>
            </a:r>
            <a:r>
              <a:rPr lang="en-US" dirty="0">
                <a:cs typeface="Calibri"/>
              </a:rPr>
              <a:t> LIFO od </a:t>
            </a:r>
            <a:r>
              <a:rPr lang="en-US" dirty="0" err="1">
                <a:cs typeface="Calibri"/>
              </a:rPr>
              <a:t>vytvoření</a:t>
            </a:r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r>
              <a:rPr lang="en-US" dirty="0" err="1">
                <a:cs typeface="Calibri"/>
              </a:rPr>
              <a:t>Nyní</a:t>
            </a:r>
            <a:r>
              <a:rPr lang="en-US" dirty="0">
                <a:cs typeface="Calibri"/>
              </a:rPr>
              <a:t> se </a:t>
            </a:r>
            <a:r>
              <a:rPr lang="en-US" dirty="0" err="1">
                <a:cs typeface="Calibri"/>
              </a:rPr>
              <a:t>podíváme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na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destrukci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detailněji</a:t>
            </a:r>
            <a:r>
              <a:rPr lang="en-US" dirty="0">
                <a:cs typeface="Calibri"/>
              </a:rPr>
              <a:t>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05DE6D-B1CE-4290-B34D-0E3C20FF1341}" type="slidenum"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01437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</a:t>
            </a:r>
            <a:r>
              <a:rPr lang="en-US" dirty="0" err="1"/>
              <a:t>Statická</a:t>
            </a:r>
            <a:r>
              <a:rPr lang="en-US" dirty="0"/>
              <a:t> </a:t>
            </a:r>
            <a:r>
              <a:rPr lang="en-US" dirty="0" err="1"/>
              <a:t>proměnná</a:t>
            </a:r>
            <a:r>
              <a:rPr lang="en-US" dirty="0"/>
              <a:t> </a:t>
            </a:r>
            <a:r>
              <a:rPr lang="en-US" dirty="0" err="1"/>
              <a:t>zůstane</a:t>
            </a:r>
            <a:r>
              <a:rPr lang="en-US" dirty="0"/>
              <a:t> v </a:t>
            </a:r>
            <a:r>
              <a:rPr lang="en-US" dirty="0" err="1"/>
              <a:t>paměti</a:t>
            </a:r>
            <a:r>
              <a:rPr lang="en-US" dirty="0"/>
              <a:t> </a:t>
            </a:r>
            <a:r>
              <a:rPr lang="en-US" dirty="0" err="1"/>
              <a:t>až</a:t>
            </a:r>
            <a:r>
              <a:rPr lang="en-US" dirty="0"/>
              <a:t> do </a:t>
            </a:r>
            <a:r>
              <a:rPr lang="en-US" dirty="0" err="1"/>
              <a:t>konce</a:t>
            </a:r>
            <a:r>
              <a:rPr lang="en-US" dirty="0"/>
              <a:t> </a:t>
            </a:r>
            <a:r>
              <a:rPr lang="en-US" dirty="0" err="1"/>
              <a:t>programu</a:t>
            </a:r>
            <a:endParaRPr lang="cs-CZ" dirty="0" err="1"/>
          </a:p>
          <a:p>
            <a:r>
              <a:rPr lang="en-US" dirty="0"/>
              <a:t>    * </a:t>
            </a:r>
            <a:r>
              <a:rPr lang="en-US" dirty="0" err="1"/>
              <a:t>problém</a:t>
            </a:r>
            <a:r>
              <a:rPr lang="en-US" dirty="0"/>
              <a:t>, </a:t>
            </a:r>
            <a:r>
              <a:rPr lang="en-US" dirty="0" err="1"/>
              <a:t>když</a:t>
            </a:r>
            <a:r>
              <a:rPr lang="en-US" dirty="0"/>
              <a:t> </a:t>
            </a:r>
            <a:r>
              <a:rPr lang="en-US" dirty="0" err="1"/>
              <a:t>drží</a:t>
            </a:r>
            <a:r>
              <a:rPr lang="en-US" dirty="0"/>
              <a:t> </a:t>
            </a:r>
            <a:r>
              <a:rPr lang="en-US" dirty="0" err="1"/>
              <a:t>systémové</a:t>
            </a:r>
            <a:r>
              <a:rPr lang="en-US" dirty="0"/>
              <a:t> </a:t>
            </a:r>
            <a:r>
              <a:rPr lang="en-US" dirty="0" err="1"/>
              <a:t>zdroje</a:t>
            </a:r>
            <a:r>
              <a:rPr lang="en-US" dirty="0"/>
              <a:t> (</a:t>
            </a:r>
            <a:r>
              <a:rPr lang="en-US" dirty="0" err="1"/>
              <a:t>např</a:t>
            </a:r>
            <a:r>
              <a:rPr lang="en-US" dirty="0"/>
              <a:t>. </a:t>
            </a:r>
            <a:r>
              <a:rPr lang="en-US" dirty="0" err="1"/>
              <a:t>spojení</a:t>
            </a:r>
            <a:r>
              <a:rPr lang="en-US" dirty="0"/>
              <a:t> k </a:t>
            </a:r>
            <a:r>
              <a:rPr lang="en-US" dirty="0" err="1"/>
              <a:t>databázi</a:t>
            </a:r>
            <a:r>
              <a:rPr lang="en-US" dirty="0"/>
              <a:t>, file handle, </a:t>
            </a:r>
            <a:r>
              <a:rPr lang="en-US" dirty="0" err="1"/>
              <a:t>mutexy</a:t>
            </a:r>
            <a:r>
              <a:rPr lang="en-US" dirty="0"/>
              <a:t> </a:t>
            </a:r>
            <a:r>
              <a:rPr lang="en-US" dirty="0" err="1"/>
              <a:t>sdílené</a:t>
            </a:r>
            <a:r>
              <a:rPr lang="en-US" dirty="0"/>
              <a:t> v OS ...)</a:t>
            </a:r>
            <a:endParaRPr lang="cs-CZ" dirty="0"/>
          </a:p>
          <a:p>
            <a:r>
              <a:rPr lang="en-US" dirty="0"/>
              <a:t>        * </a:t>
            </a:r>
            <a:r>
              <a:rPr lang="en-US" dirty="0" err="1"/>
              <a:t>sebrané</a:t>
            </a:r>
            <a:r>
              <a:rPr lang="en-US" dirty="0"/>
              <a:t> v </a:t>
            </a:r>
            <a:r>
              <a:rPr lang="en-US" dirty="0" err="1"/>
              <a:t>konstruktoru</a:t>
            </a:r>
            <a:endParaRPr lang="en-US" dirty="0" err="1">
              <a:cs typeface="Calibri"/>
            </a:endParaRPr>
          </a:p>
          <a:p>
            <a:r>
              <a:rPr lang="en-US" dirty="0"/>
              <a:t>    * </a:t>
            </a:r>
            <a:r>
              <a:rPr lang="en-US" dirty="0" err="1"/>
              <a:t>sice</a:t>
            </a:r>
            <a:r>
              <a:rPr lang="en-US" dirty="0"/>
              <a:t> se </a:t>
            </a:r>
            <a:r>
              <a:rPr lang="en-US" dirty="0" err="1"/>
              <a:t>moderní</a:t>
            </a:r>
            <a:r>
              <a:rPr lang="en-US" dirty="0"/>
              <a:t> OS </a:t>
            </a:r>
            <a:r>
              <a:rPr lang="en-US" dirty="0" err="1"/>
              <a:t>starají</a:t>
            </a:r>
            <a:r>
              <a:rPr lang="en-US" dirty="0"/>
              <a:t> o </a:t>
            </a:r>
            <a:r>
              <a:rPr lang="en-US" dirty="0" err="1"/>
              <a:t>uvolnění</a:t>
            </a:r>
            <a:r>
              <a:rPr lang="en-US" dirty="0"/>
              <a:t> </a:t>
            </a:r>
            <a:r>
              <a:rPr lang="en-US" dirty="0" err="1"/>
              <a:t>zdrojů</a:t>
            </a:r>
            <a:r>
              <a:rPr lang="en-US" dirty="0"/>
              <a:t> </a:t>
            </a:r>
            <a:r>
              <a:rPr lang="en-US" dirty="0" err="1"/>
              <a:t>procesu</a:t>
            </a:r>
            <a:r>
              <a:rPr lang="en-US" dirty="0"/>
              <a:t>, ale ani </a:t>
            </a:r>
            <a:r>
              <a:rPr lang="en-US" dirty="0" err="1"/>
              <a:t>tak</a:t>
            </a:r>
            <a:r>
              <a:rPr lang="en-US" dirty="0"/>
              <a:t> </a:t>
            </a:r>
            <a:r>
              <a:rPr lang="en-US" dirty="0" err="1"/>
              <a:t>bychom</a:t>
            </a:r>
            <a:r>
              <a:rPr lang="en-US" dirty="0"/>
              <a:t> </a:t>
            </a:r>
            <a:r>
              <a:rPr lang="en-US" dirty="0" err="1"/>
              <a:t>tak</a:t>
            </a:r>
            <a:r>
              <a:rPr lang="en-US" dirty="0"/>
              <a:t> </a:t>
            </a:r>
            <a:r>
              <a:rPr lang="en-US" dirty="0" err="1"/>
              <a:t>programovat</a:t>
            </a:r>
            <a:r>
              <a:rPr lang="en-US" dirty="0"/>
              <a:t> </a:t>
            </a:r>
            <a:r>
              <a:rPr lang="en-US" dirty="0" err="1"/>
              <a:t>neměli</a:t>
            </a:r>
            <a:r>
              <a:rPr lang="en-US" dirty="0"/>
              <a:t>, ale </a:t>
            </a:r>
            <a:r>
              <a:rPr lang="en-US" dirty="0" err="1"/>
              <a:t>ano</a:t>
            </a:r>
            <a:r>
              <a:rPr lang="en-US" dirty="0"/>
              <a:t>, </a:t>
            </a:r>
            <a:r>
              <a:rPr lang="en-US" dirty="0" err="1"/>
              <a:t>lze</a:t>
            </a:r>
            <a:r>
              <a:rPr lang="en-US" dirty="0"/>
              <a:t> </a:t>
            </a:r>
            <a:r>
              <a:rPr lang="en-US" dirty="0" err="1"/>
              <a:t>problém</a:t>
            </a:r>
            <a:r>
              <a:rPr lang="en-US" dirty="0"/>
              <a:t> </a:t>
            </a:r>
            <a:r>
              <a:rPr lang="en-US" dirty="0" err="1"/>
              <a:t>neřešit</a:t>
            </a:r>
            <a:r>
              <a:rPr lang="en-US" dirty="0"/>
              <a:t> </a:t>
            </a:r>
            <a:endParaRPr lang="cs-CZ"/>
          </a:p>
          <a:p>
            <a:r>
              <a:rPr lang="en-US" dirty="0"/>
              <a:t>    * </a:t>
            </a:r>
            <a:r>
              <a:rPr lang="en-US" i="1" dirty="0"/>
              <a:t>*jak </a:t>
            </a:r>
            <a:r>
              <a:rPr lang="en-US" i="1" dirty="0" err="1"/>
              <a:t>dlouho</a:t>
            </a:r>
            <a:r>
              <a:rPr lang="en-US" i="1" dirty="0"/>
              <a:t> to je leak?*</a:t>
            </a:r>
            <a:endParaRPr lang="cs-CZ" dirty="0"/>
          </a:p>
          <a:p>
            <a:r>
              <a:rPr lang="en-US" dirty="0"/>
              <a:t>- </a:t>
            </a:r>
            <a:r>
              <a:rPr lang="en-US" dirty="0" err="1"/>
              <a:t>Naopak</a:t>
            </a:r>
            <a:r>
              <a:rPr lang="en-US" dirty="0"/>
              <a:t> ale, </a:t>
            </a:r>
            <a:r>
              <a:rPr lang="en-US" dirty="0" err="1"/>
              <a:t>když</a:t>
            </a:r>
            <a:r>
              <a:rPr lang="en-US" dirty="0"/>
              <a:t> Singleton </a:t>
            </a:r>
            <a:r>
              <a:rPr lang="en-US" dirty="0" err="1"/>
              <a:t>zdestruujeme</a:t>
            </a:r>
            <a:r>
              <a:rPr lang="en-US" dirty="0"/>
              <a:t>, </a:t>
            </a:r>
            <a:r>
              <a:rPr lang="en-US" dirty="0" err="1"/>
              <a:t>nelze</a:t>
            </a:r>
            <a:r>
              <a:rPr lang="en-US" dirty="0"/>
              <a:t> </a:t>
            </a:r>
            <a:r>
              <a:rPr lang="en-US" dirty="0" err="1"/>
              <a:t>zjistit</a:t>
            </a:r>
            <a:r>
              <a:rPr lang="en-US" dirty="0"/>
              <a:t>, </a:t>
            </a:r>
            <a:r>
              <a:rPr lang="en-US" dirty="0" err="1"/>
              <a:t>zda</a:t>
            </a:r>
            <a:r>
              <a:rPr lang="en-US" dirty="0"/>
              <a:t> ho </a:t>
            </a:r>
            <a:r>
              <a:rPr lang="en-US" dirty="0" err="1"/>
              <a:t>ještě</a:t>
            </a:r>
            <a:r>
              <a:rPr lang="en-US" dirty="0"/>
              <a:t> </a:t>
            </a:r>
            <a:r>
              <a:rPr lang="en-US" dirty="0" err="1"/>
              <a:t>někdo</a:t>
            </a:r>
            <a:r>
              <a:rPr lang="en-US" dirty="0"/>
              <a:t> </a:t>
            </a:r>
            <a:r>
              <a:rPr lang="en-US" dirty="0" err="1"/>
              <a:t>nepoužije</a:t>
            </a:r>
            <a:endParaRPr lang="cs-CZ" dirty="0" err="1"/>
          </a:p>
          <a:p>
            <a:r>
              <a:rPr lang="en-US" dirty="0"/>
              <a:t>- </a:t>
            </a:r>
            <a:r>
              <a:rPr lang="en-US" dirty="0" err="1"/>
              <a:t>Pokud</a:t>
            </a:r>
            <a:r>
              <a:rPr lang="en-US" dirty="0"/>
              <a:t> </a:t>
            </a:r>
            <a:r>
              <a:rPr lang="en-US" dirty="0" err="1"/>
              <a:t>necháme</a:t>
            </a:r>
            <a:r>
              <a:rPr lang="en-US" dirty="0"/>
              <a:t> Singleton </a:t>
            </a:r>
            <a:r>
              <a:rPr lang="en-US" dirty="0" err="1"/>
              <a:t>zdestruovat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konci</a:t>
            </a:r>
            <a:r>
              <a:rPr lang="en-US" dirty="0"/>
              <a:t> </a:t>
            </a:r>
            <a:r>
              <a:rPr lang="en-US" dirty="0" err="1"/>
              <a:t>programu</a:t>
            </a:r>
            <a:r>
              <a:rPr lang="en-US" dirty="0"/>
              <a:t>, </a:t>
            </a:r>
            <a:r>
              <a:rPr lang="en-US" dirty="0" err="1"/>
              <a:t>může</a:t>
            </a:r>
            <a:r>
              <a:rPr lang="en-US" dirty="0"/>
              <a:t> se </a:t>
            </a:r>
            <a:r>
              <a:rPr lang="en-US" dirty="0" err="1"/>
              <a:t>stát</a:t>
            </a:r>
            <a:r>
              <a:rPr lang="en-US" dirty="0"/>
              <a:t>, </a:t>
            </a:r>
            <a:r>
              <a:rPr lang="en-US" dirty="0" err="1"/>
              <a:t>že</a:t>
            </a:r>
            <a:r>
              <a:rPr lang="en-US" dirty="0"/>
              <a:t> ho </a:t>
            </a:r>
            <a:r>
              <a:rPr lang="en-US" dirty="0" err="1"/>
              <a:t>někdo</a:t>
            </a:r>
            <a:r>
              <a:rPr lang="en-US" dirty="0"/>
              <a:t> </a:t>
            </a:r>
            <a:r>
              <a:rPr lang="en-US" dirty="0" err="1"/>
              <a:t>bude</a:t>
            </a:r>
            <a:r>
              <a:rPr lang="en-US" dirty="0"/>
              <a:t> </a:t>
            </a:r>
            <a:r>
              <a:rPr lang="en-US" dirty="0" err="1"/>
              <a:t>chtít</a:t>
            </a:r>
            <a:r>
              <a:rPr lang="en-US" dirty="0"/>
              <a:t> </a:t>
            </a:r>
            <a:r>
              <a:rPr lang="en-US" dirty="0" err="1"/>
              <a:t>použít</a:t>
            </a:r>
            <a:r>
              <a:rPr lang="en-US" dirty="0"/>
              <a:t> po </a:t>
            </a:r>
            <a:r>
              <a:rPr lang="en-US" dirty="0" err="1"/>
              <a:t>jeho</a:t>
            </a:r>
            <a:r>
              <a:rPr lang="en-US" dirty="0"/>
              <a:t> </a:t>
            </a:r>
            <a:r>
              <a:rPr lang="en-US" dirty="0" err="1"/>
              <a:t>zničení</a:t>
            </a:r>
            <a:endParaRPr lang="cs-CZ" dirty="0" err="1"/>
          </a:p>
          <a:p>
            <a:endParaRPr lang="en-US" dirty="0">
              <a:cs typeface="Calibri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05DE6D-B1CE-4290-B34D-0E3C20FF1341}" type="slidenum"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50585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</a:t>
            </a:r>
            <a:r>
              <a:rPr lang="en-US" b="1" dirty="0" err="1"/>
              <a:t>Meyersův</a:t>
            </a:r>
            <a:r>
              <a:rPr lang="en-US" b="1" dirty="0"/>
              <a:t> singleton </a:t>
            </a:r>
            <a:r>
              <a:rPr lang="en-US" dirty="0"/>
              <a:t>(Scott Meyers)</a:t>
            </a:r>
            <a:endParaRPr lang="cs-CZ" b="1" dirty="0"/>
          </a:p>
          <a:p>
            <a:r>
              <a:rPr lang="en-US" dirty="0"/>
              <a:t>- </a:t>
            </a:r>
            <a:r>
              <a:rPr lang="en-US" dirty="0" err="1"/>
              <a:t>Statická</a:t>
            </a:r>
            <a:r>
              <a:rPr lang="en-US" dirty="0"/>
              <a:t> </a:t>
            </a:r>
            <a:r>
              <a:rPr lang="en-US" dirty="0" err="1"/>
              <a:t>metoda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zisk</a:t>
            </a:r>
            <a:r>
              <a:rPr lang="en-US" dirty="0"/>
              <a:t> instance </a:t>
            </a:r>
            <a:r>
              <a:rPr lang="en-US" dirty="0" err="1"/>
              <a:t>nyní</a:t>
            </a:r>
            <a:r>
              <a:rPr lang="en-US" dirty="0"/>
              <a:t> </a:t>
            </a:r>
            <a:r>
              <a:rPr lang="en-US" dirty="0" err="1"/>
              <a:t>používá</a:t>
            </a:r>
            <a:r>
              <a:rPr lang="en-US" dirty="0"/>
              <a:t> </a:t>
            </a:r>
            <a:r>
              <a:rPr lang="en-US" dirty="0" err="1"/>
              <a:t>lokální</a:t>
            </a:r>
            <a:r>
              <a:rPr lang="en-US" dirty="0"/>
              <a:t> </a:t>
            </a:r>
            <a:r>
              <a:rPr lang="en-US" dirty="0" err="1"/>
              <a:t>statickou</a:t>
            </a:r>
            <a:r>
              <a:rPr lang="en-US" dirty="0"/>
              <a:t> </a:t>
            </a:r>
            <a:r>
              <a:rPr lang="en-US" dirty="0" err="1"/>
              <a:t>proměnnou</a:t>
            </a:r>
            <a:r>
              <a:rPr lang="en-US" dirty="0"/>
              <a:t>:</a:t>
            </a:r>
            <a:endParaRPr lang="en-US" dirty="0">
              <a:cs typeface="Calibri"/>
            </a:endParaRPr>
          </a:p>
          <a:p>
            <a:r>
              <a:rPr lang="en-US" dirty="0"/>
              <a:t>    * </a:t>
            </a:r>
            <a:r>
              <a:rPr lang="en-US" dirty="0" err="1"/>
              <a:t>nepoužívá</a:t>
            </a:r>
            <a:r>
              <a:rPr lang="en-US" dirty="0"/>
              <a:t> se `new` -&gt; compiler </a:t>
            </a:r>
            <a:r>
              <a:rPr lang="en-US" dirty="0" err="1"/>
              <a:t>může</a:t>
            </a:r>
            <a:r>
              <a:rPr lang="en-US" dirty="0"/>
              <a:t> </a:t>
            </a:r>
            <a:r>
              <a:rPr lang="en-US" dirty="0" err="1"/>
              <a:t>dělat</a:t>
            </a:r>
            <a:r>
              <a:rPr lang="en-US" dirty="0"/>
              <a:t> </a:t>
            </a:r>
            <a:r>
              <a:rPr lang="en-US" dirty="0" err="1"/>
              <a:t>trik</a:t>
            </a:r>
            <a:r>
              <a:rPr lang="en-US" dirty="0"/>
              <a:t>, </a:t>
            </a:r>
            <a:r>
              <a:rPr lang="en-US" dirty="0" err="1"/>
              <a:t>který</a:t>
            </a:r>
            <a:r>
              <a:rPr lang="en-US" dirty="0"/>
              <a:t> </a:t>
            </a:r>
            <a:r>
              <a:rPr lang="en-US" dirty="0" err="1"/>
              <a:t>nám</a:t>
            </a:r>
            <a:r>
              <a:rPr lang="en-US" dirty="0"/>
              <a:t> </a:t>
            </a:r>
            <a:r>
              <a:rPr lang="en-US" dirty="0" err="1"/>
              <a:t>zajistí</a:t>
            </a:r>
            <a:r>
              <a:rPr lang="en-US" dirty="0"/>
              <a:t> thread-safety (</a:t>
            </a:r>
            <a:r>
              <a:rPr lang="en-US" dirty="0" err="1"/>
              <a:t>díky</a:t>
            </a:r>
            <a:r>
              <a:rPr lang="en-US" dirty="0"/>
              <a:t> C++11 </a:t>
            </a:r>
            <a:r>
              <a:rPr lang="en-US" dirty="0" err="1"/>
              <a:t>standardu</a:t>
            </a:r>
            <a:r>
              <a:rPr lang="en-US" dirty="0"/>
              <a:t>)</a:t>
            </a:r>
            <a:endParaRPr lang="cs-CZ" dirty="0"/>
          </a:p>
          <a:p>
            <a:r>
              <a:rPr lang="en-US" dirty="0"/>
              <a:t>        * </a:t>
            </a:r>
            <a:r>
              <a:rPr lang="en-US" i="1" dirty="0"/>
              <a:t>*C++11 standard: "</a:t>
            </a:r>
            <a:r>
              <a:rPr lang="en-US" dirty="0"/>
              <a:t>If control enters the declaration concurrently while the variable is being initialized, the </a:t>
            </a:r>
            <a:r>
              <a:rPr lang="en-US" b="1" dirty="0"/>
              <a:t>concurrent execution shall wait</a:t>
            </a:r>
            <a:r>
              <a:rPr lang="en-US" dirty="0"/>
              <a:t> for completion of the initialization.</a:t>
            </a:r>
            <a:r>
              <a:rPr lang="en-US" i="1" dirty="0"/>
              <a:t>"*</a:t>
            </a:r>
            <a:endParaRPr lang="cs-CZ" dirty="0"/>
          </a:p>
          <a:p>
            <a:r>
              <a:rPr lang="en-US" dirty="0"/>
              <a:t>- </a:t>
            </a:r>
            <a:r>
              <a:rPr lang="en-US" b="1" dirty="0" err="1"/>
              <a:t>Lokální</a:t>
            </a:r>
            <a:r>
              <a:rPr lang="en-US" b="1" dirty="0"/>
              <a:t> </a:t>
            </a:r>
            <a:r>
              <a:rPr lang="en-US" b="1" dirty="0" err="1"/>
              <a:t>statická</a:t>
            </a:r>
            <a:r>
              <a:rPr lang="en-US" b="1" dirty="0"/>
              <a:t> </a:t>
            </a:r>
            <a:r>
              <a:rPr lang="en-US" b="1" dirty="0" err="1"/>
              <a:t>proměnná</a:t>
            </a:r>
            <a:r>
              <a:rPr lang="en-US" dirty="0"/>
              <a:t>:</a:t>
            </a:r>
            <a:endParaRPr lang="cs-CZ" dirty="0"/>
          </a:p>
          <a:p>
            <a:r>
              <a:rPr lang="en-US" dirty="0"/>
              <a:t>    * je </a:t>
            </a:r>
            <a:r>
              <a:rPr lang="en-US" dirty="0" err="1"/>
              <a:t>inicializována</a:t>
            </a:r>
            <a:r>
              <a:rPr lang="en-US" dirty="0"/>
              <a:t> </a:t>
            </a:r>
            <a:r>
              <a:rPr lang="en-US" dirty="0" err="1"/>
              <a:t>až</a:t>
            </a:r>
            <a:r>
              <a:rPr lang="en-US" dirty="0"/>
              <a:t> </a:t>
            </a:r>
            <a:r>
              <a:rPr lang="en-US" dirty="0" err="1"/>
              <a:t>když</a:t>
            </a:r>
            <a:r>
              <a:rPr lang="en-US" dirty="0"/>
              <a:t> se k </a:t>
            </a:r>
            <a:r>
              <a:rPr lang="en-US" dirty="0" err="1"/>
              <a:t>její</a:t>
            </a:r>
            <a:r>
              <a:rPr lang="en-US" dirty="0"/>
              <a:t> </a:t>
            </a:r>
            <a:r>
              <a:rPr lang="en-US" dirty="0" err="1"/>
              <a:t>definici</a:t>
            </a:r>
            <a:r>
              <a:rPr lang="en-US" dirty="0"/>
              <a:t> </a:t>
            </a:r>
            <a:r>
              <a:rPr lang="en-US" dirty="0" err="1"/>
              <a:t>poprvé</a:t>
            </a:r>
            <a:r>
              <a:rPr lang="en-US" dirty="0"/>
              <a:t> </a:t>
            </a:r>
            <a:r>
              <a:rPr lang="en-US" dirty="0" err="1"/>
              <a:t>dostane</a:t>
            </a:r>
            <a:r>
              <a:rPr lang="en-US" dirty="0"/>
              <a:t> control flow</a:t>
            </a:r>
            <a:endParaRPr lang="en-US" dirty="0">
              <a:cs typeface="Calibri"/>
            </a:endParaRPr>
          </a:p>
          <a:p>
            <a:r>
              <a:rPr lang="en-US" dirty="0"/>
              <a:t>    * je </a:t>
            </a:r>
            <a:r>
              <a:rPr lang="en-US" dirty="0" err="1"/>
              <a:t>destruována</a:t>
            </a:r>
            <a:r>
              <a:rPr lang="en-US" dirty="0"/>
              <a:t> </a:t>
            </a:r>
            <a:r>
              <a:rPr lang="en-US" dirty="0" err="1"/>
              <a:t>až</a:t>
            </a:r>
            <a:r>
              <a:rPr lang="en-US" dirty="0"/>
              <a:t> po </a:t>
            </a:r>
            <a:r>
              <a:rPr lang="en-US" dirty="0" err="1"/>
              <a:t>skončení</a:t>
            </a:r>
            <a:r>
              <a:rPr lang="en-US" dirty="0"/>
              <a:t> </a:t>
            </a:r>
            <a:r>
              <a:rPr lang="en-US" dirty="0" err="1"/>
              <a:t>programu</a:t>
            </a:r>
            <a:r>
              <a:rPr lang="en-US" dirty="0"/>
              <a:t> (`</a:t>
            </a:r>
            <a:r>
              <a:rPr lang="en-US" dirty="0" err="1"/>
              <a:t>atexit</a:t>
            </a:r>
            <a:r>
              <a:rPr lang="en-US" dirty="0"/>
              <a:t>`)</a:t>
            </a:r>
            <a:endParaRPr lang="cs-CZ" dirty="0"/>
          </a:p>
          <a:p>
            <a:r>
              <a:rPr lang="en-US" dirty="0"/>
              <a:t>    * je thread-safe (od C++11)</a:t>
            </a:r>
            <a:endParaRPr lang="cs-CZ" dirty="0"/>
          </a:p>
          <a:p>
            <a:r>
              <a:rPr lang="en-US" dirty="0"/>
              <a:t>- je to </a:t>
            </a:r>
            <a:r>
              <a:rPr lang="en-US" dirty="0" err="1"/>
              <a:t>jednodušší</a:t>
            </a:r>
            <a:r>
              <a:rPr lang="en-US" dirty="0"/>
              <a:t> a </a:t>
            </a:r>
            <a:r>
              <a:rPr lang="en-US" dirty="0" err="1"/>
              <a:t>čitelnější</a:t>
            </a:r>
            <a:r>
              <a:rPr lang="en-US" dirty="0"/>
              <a:t> </a:t>
            </a:r>
            <a:r>
              <a:rPr lang="en-US" dirty="0" err="1"/>
              <a:t>kód</a:t>
            </a:r>
            <a:r>
              <a:rPr lang="en-US" dirty="0"/>
              <a:t>, </a:t>
            </a:r>
            <a:r>
              <a:rPr lang="en-US" dirty="0" err="1"/>
              <a:t>jen</a:t>
            </a:r>
            <a:r>
              <a:rPr lang="en-US" dirty="0"/>
              <a:t> </a:t>
            </a:r>
            <a:r>
              <a:rPr lang="en-US" dirty="0" err="1"/>
              <a:t>musíte</a:t>
            </a:r>
            <a:r>
              <a:rPr lang="en-US" dirty="0"/>
              <a:t> </a:t>
            </a:r>
            <a:r>
              <a:rPr lang="en-US" dirty="0" err="1"/>
              <a:t>chápat</a:t>
            </a:r>
            <a:r>
              <a:rPr lang="en-US" dirty="0"/>
              <a:t> </a:t>
            </a:r>
            <a:r>
              <a:rPr lang="en-US" dirty="0" err="1"/>
              <a:t>lokální</a:t>
            </a:r>
            <a:r>
              <a:rPr lang="en-US" dirty="0"/>
              <a:t> </a:t>
            </a:r>
            <a:r>
              <a:rPr lang="en-US" dirty="0" err="1"/>
              <a:t>statické</a:t>
            </a:r>
            <a:r>
              <a:rPr lang="en-US" dirty="0"/>
              <a:t> prom. v C++ od 11 a </a:t>
            </a:r>
            <a:r>
              <a:rPr lang="en-US" dirty="0" err="1"/>
              <a:t>dále</a:t>
            </a:r>
            <a:endParaRPr lang="cs-CZ" dirty="0" err="1"/>
          </a:p>
          <a:p>
            <a:r>
              <a:rPr lang="en-US" dirty="0"/>
              <a:t>- </a:t>
            </a:r>
            <a:r>
              <a:rPr lang="en-US" b="1" dirty="0"/>
              <a:t>Under the hood</a:t>
            </a:r>
            <a:r>
              <a:rPr lang="en-US" dirty="0"/>
              <a:t>:</a:t>
            </a:r>
            <a:endParaRPr lang="cs-CZ" dirty="0"/>
          </a:p>
          <a:p>
            <a:r>
              <a:rPr lang="en-US" dirty="0"/>
              <a:t>    * `__</a:t>
            </a:r>
            <a:r>
              <a:rPr lang="en-US" dirty="0" err="1"/>
              <a:t>ConstructLogger</a:t>
            </a:r>
            <a:r>
              <a:rPr lang="en-US" dirty="0"/>
              <a:t>` </a:t>
            </a:r>
            <a:r>
              <a:rPr lang="en-US" dirty="0" err="1"/>
              <a:t>bere</a:t>
            </a:r>
            <a:r>
              <a:rPr lang="en-US" dirty="0"/>
              <a:t> </a:t>
            </a:r>
            <a:r>
              <a:rPr lang="en-US" dirty="0" err="1"/>
              <a:t>jako</a:t>
            </a:r>
            <a:r>
              <a:rPr lang="en-US" dirty="0"/>
              <a:t> argument </a:t>
            </a:r>
            <a:r>
              <a:rPr lang="en-US" dirty="0" err="1"/>
              <a:t>místo</a:t>
            </a:r>
            <a:r>
              <a:rPr lang="en-US" dirty="0"/>
              <a:t> v </a:t>
            </a:r>
            <a:r>
              <a:rPr lang="en-US" dirty="0" err="1"/>
              <a:t>paměti</a:t>
            </a:r>
            <a:r>
              <a:rPr lang="en-US" dirty="0"/>
              <a:t>, </a:t>
            </a:r>
            <a:r>
              <a:rPr lang="en-US" dirty="0" err="1"/>
              <a:t>kde</a:t>
            </a:r>
            <a:r>
              <a:rPr lang="en-US" dirty="0"/>
              <a:t> </a:t>
            </a:r>
            <a:r>
              <a:rPr lang="en-US" dirty="0" err="1"/>
              <a:t>vytvoří</a:t>
            </a:r>
            <a:r>
              <a:rPr lang="en-US" dirty="0"/>
              <a:t> </a:t>
            </a:r>
            <a:r>
              <a:rPr lang="en-US" dirty="0" err="1"/>
              <a:t>instanci</a:t>
            </a:r>
            <a:endParaRPr lang="cs-CZ" dirty="0" err="1"/>
          </a:p>
          <a:p>
            <a:r>
              <a:rPr lang="en-US" dirty="0"/>
              <a:t>    * `</a:t>
            </a:r>
            <a:r>
              <a:rPr lang="en-US" dirty="0" err="1"/>
              <a:t>atexit</a:t>
            </a:r>
            <a:r>
              <a:rPr lang="en-US" dirty="0"/>
              <a:t>` </a:t>
            </a:r>
            <a:r>
              <a:rPr lang="en-US" dirty="0" err="1"/>
              <a:t>zaregistruje</a:t>
            </a:r>
            <a:r>
              <a:rPr lang="en-US" dirty="0"/>
              <a:t> </a:t>
            </a:r>
            <a:r>
              <a:rPr lang="en-US" dirty="0" err="1"/>
              <a:t>funkci</a:t>
            </a:r>
            <a:r>
              <a:rPr lang="en-US" dirty="0"/>
              <a:t>, </a:t>
            </a:r>
            <a:r>
              <a:rPr lang="en-US" dirty="0" err="1"/>
              <a:t>která</a:t>
            </a:r>
            <a:r>
              <a:rPr lang="en-US" dirty="0"/>
              <a:t> se </a:t>
            </a:r>
            <a:r>
              <a:rPr lang="en-US" dirty="0" err="1"/>
              <a:t>zavolá</a:t>
            </a:r>
            <a:r>
              <a:rPr lang="en-US" dirty="0"/>
              <a:t> </a:t>
            </a:r>
            <a:r>
              <a:rPr lang="en-US" dirty="0" err="1"/>
              <a:t>při</a:t>
            </a:r>
            <a:r>
              <a:rPr lang="en-US" dirty="0"/>
              <a:t> </a:t>
            </a:r>
            <a:r>
              <a:rPr lang="en-US" dirty="0" err="1"/>
              <a:t>ukončení</a:t>
            </a:r>
            <a:r>
              <a:rPr lang="en-US" dirty="0"/>
              <a:t> </a:t>
            </a:r>
            <a:r>
              <a:rPr lang="en-US" dirty="0" err="1"/>
              <a:t>programu</a:t>
            </a:r>
            <a:r>
              <a:rPr lang="en-US" dirty="0"/>
              <a:t>, a to v </a:t>
            </a:r>
            <a:r>
              <a:rPr lang="en-US" dirty="0" err="1"/>
              <a:t>pořadí</a:t>
            </a:r>
            <a:r>
              <a:rPr lang="en-US" dirty="0"/>
              <a:t> LIFO</a:t>
            </a:r>
            <a:endParaRPr lang="cs-CZ" dirty="0"/>
          </a:p>
          <a:p>
            <a:r>
              <a:rPr lang="en-US" dirty="0"/>
              <a:t>    * `__buffer` je buffer, </a:t>
            </a:r>
            <a:r>
              <a:rPr lang="en-US" dirty="0" err="1"/>
              <a:t>který</a:t>
            </a:r>
            <a:r>
              <a:rPr lang="en-US" dirty="0"/>
              <a:t> se </a:t>
            </a:r>
            <a:r>
              <a:rPr lang="en-US" dirty="0" err="1"/>
              <a:t>používá</a:t>
            </a:r>
            <a:r>
              <a:rPr lang="en-US" dirty="0"/>
              <a:t> pro </a:t>
            </a:r>
            <a:r>
              <a:rPr lang="en-US" dirty="0" err="1"/>
              <a:t>konstrukci</a:t>
            </a:r>
            <a:r>
              <a:rPr lang="en-US" dirty="0"/>
              <a:t> instance (char, </a:t>
            </a:r>
            <a:r>
              <a:rPr lang="en-US" dirty="0" err="1"/>
              <a:t>protože</a:t>
            </a:r>
            <a:r>
              <a:rPr lang="en-US" dirty="0"/>
              <a:t> char </a:t>
            </a:r>
            <a:r>
              <a:rPr lang="en-US" dirty="0" err="1"/>
              <a:t>má</a:t>
            </a:r>
            <a:r>
              <a:rPr lang="en-US" dirty="0"/>
              <a:t> </a:t>
            </a:r>
            <a:r>
              <a:rPr lang="en-US" dirty="0" err="1"/>
              <a:t>velikost</a:t>
            </a:r>
            <a:r>
              <a:rPr lang="en-US" dirty="0"/>
              <a:t> 1B)</a:t>
            </a:r>
            <a:endParaRPr lang="cs-CZ" dirty="0"/>
          </a:p>
          <a:p>
            <a:r>
              <a:rPr lang="en-US" dirty="0"/>
              <a:t>    * `</a:t>
            </a:r>
            <a:r>
              <a:rPr lang="en-US" dirty="0" err="1"/>
              <a:t>reinterpret_cast</a:t>
            </a:r>
            <a:r>
              <a:rPr lang="en-US" dirty="0"/>
              <a:t>` </a:t>
            </a:r>
            <a:r>
              <a:rPr lang="en-US" dirty="0" err="1"/>
              <a:t>přetypuje</a:t>
            </a:r>
            <a:r>
              <a:rPr lang="en-US" dirty="0"/>
              <a:t> `__buffer` </a:t>
            </a:r>
            <a:r>
              <a:rPr lang="en-US" dirty="0" err="1"/>
              <a:t>na</a:t>
            </a:r>
            <a:r>
              <a:rPr lang="en-US" dirty="0"/>
              <a:t> `Singleton*`</a:t>
            </a:r>
            <a:endParaRPr lang="cs-CZ" dirty="0"/>
          </a:p>
          <a:p>
            <a:r>
              <a:rPr lang="en-US" dirty="0"/>
              <a:t>        * </a:t>
            </a:r>
            <a:r>
              <a:rPr lang="en-US" i="1" dirty="0"/>
              <a:t>*`</a:t>
            </a:r>
            <a:r>
              <a:rPr lang="en-US" i="1" dirty="0" err="1"/>
              <a:t>reinterpret_cast</a:t>
            </a:r>
            <a:r>
              <a:rPr lang="en-US" i="1" dirty="0"/>
              <a:t>` </a:t>
            </a:r>
            <a:r>
              <a:rPr lang="en-US" i="1" dirty="0" err="1"/>
              <a:t>říká</a:t>
            </a:r>
            <a:r>
              <a:rPr lang="en-US" i="1" dirty="0"/>
              <a:t> </a:t>
            </a:r>
            <a:r>
              <a:rPr lang="en-US" i="1" dirty="0" err="1"/>
              <a:t>překladači</a:t>
            </a:r>
            <a:r>
              <a:rPr lang="en-US" i="1" dirty="0"/>
              <a:t>, </a:t>
            </a:r>
            <a:r>
              <a:rPr lang="en-US" i="1" dirty="0" err="1"/>
              <a:t>že</a:t>
            </a:r>
            <a:r>
              <a:rPr lang="en-US" i="1" dirty="0"/>
              <a:t> </a:t>
            </a:r>
            <a:r>
              <a:rPr lang="en-US" i="1" dirty="0" err="1"/>
              <a:t>má</a:t>
            </a:r>
            <a:r>
              <a:rPr lang="en-US" i="1" dirty="0"/>
              <a:t> </a:t>
            </a:r>
            <a:r>
              <a:rPr lang="en-US" i="1" dirty="0" err="1"/>
              <a:t>proměnnou</a:t>
            </a:r>
            <a:r>
              <a:rPr lang="en-US" i="1" dirty="0"/>
              <a:t> </a:t>
            </a:r>
            <a:r>
              <a:rPr lang="en-US" i="1" dirty="0" err="1"/>
              <a:t>brát</a:t>
            </a:r>
            <a:r>
              <a:rPr lang="en-US" i="1" dirty="0"/>
              <a:t> </a:t>
            </a:r>
            <a:r>
              <a:rPr lang="en-US" i="1" dirty="0" err="1"/>
              <a:t>jako</a:t>
            </a:r>
            <a:r>
              <a:rPr lang="en-US" i="1" dirty="0"/>
              <a:t> </a:t>
            </a:r>
            <a:r>
              <a:rPr lang="en-US" i="1" dirty="0" err="1"/>
              <a:t>jiný</a:t>
            </a:r>
            <a:r>
              <a:rPr lang="en-US" i="1" dirty="0"/>
              <a:t> </a:t>
            </a:r>
            <a:r>
              <a:rPr lang="en-US" i="1" dirty="0" err="1"/>
              <a:t>typ</a:t>
            </a:r>
            <a:r>
              <a:rPr lang="en-US" i="1" dirty="0"/>
              <a:t>, </a:t>
            </a:r>
            <a:r>
              <a:rPr lang="en-US" i="1" dirty="0" err="1"/>
              <a:t>což</a:t>
            </a:r>
            <a:r>
              <a:rPr lang="en-US" i="1" dirty="0"/>
              <a:t> </a:t>
            </a:r>
            <a:r>
              <a:rPr lang="en-US" i="1" dirty="0" err="1"/>
              <a:t>třeba</a:t>
            </a:r>
            <a:r>
              <a:rPr lang="en-US" i="1" dirty="0"/>
              <a:t> </a:t>
            </a:r>
            <a:r>
              <a:rPr lang="en-US" i="1" dirty="0" err="1"/>
              <a:t>funguje</a:t>
            </a:r>
            <a:r>
              <a:rPr lang="en-US" i="1" dirty="0"/>
              <a:t> </a:t>
            </a:r>
            <a:r>
              <a:rPr lang="en-US" i="1" dirty="0" err="1"/>
              <a:t>právě</a:t>
            </a:r>
            <a:r>
              <a:rPr lang="en-US" i="1" dirty="0"/>
              <a:t> u </a:t>
            </a:r>
            <a:r>
              <a:rPr lang="en-US" i="1" dirty="0" err="1"/>
              <a:t>přetypování</a:t>
            </a:r>
            <a:r>
              <a:rPr lang="en-US" i="1" dirty="0"/>
              <a:t> </a:t>
            </a:r>
            <a:r>
              <a:rPr lang="en-US" i="1" dirty="0" err="1"/>
              <a:t>pointerů</a:t>
            </a:r>
            <a:r>
              <a:rPr lang="en-US" i="1" dirty="0"/>
              <a:t>, </a:t>
            </a:r>
            <a:r>
              <a:rPr lang="en-US" i="1" dirty="0" err="1"/>
              <a:t>což</a:t>
            </a:r>
            <a:r>
              <a:rPr lang="en-US" i="1" dirty="0"/>
              <a:t> char[] a Singleton* </a:t>
            </a:r>
            <a:r>
              <a:rPr lang="en-US" i="1" dirty="0" err="1"/>
              <a:t>jsou</a:t>
            </a:r>
            <a:r>
              <a:rPr lang="en-US" i="1" dirty="0"/>
              <a:t>*</a:t>
            </a:r>
            <a:endParaRPr lang="cs-CZ" dirty="0"/>
          </a:p>
          <a:p>
            <a:endParaRPr lang="en-US" dirty="0">
              <a:cs typeface="Calibri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05DE6D-B1CE-4290-B34D-0E3C20FF1341}" type="slidenum"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289314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C4924C-1832-33B3-F4C8-410C2F8256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EC0685FA-4D97-71E2-1538-D7196C80C4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D32E41C8-8AA1-EF7A-0D95-067BDD9149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8D9D7B0-CD78-DC1D-3041-F73854B11E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05DE6D-B1CE-4290-B34D-0E3C20FF1341}" type="slidenum"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57451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- </a:t>
            </a:r>
            <a:r>
              <a:rPr lang="en-US" err="1"/>
              <a:t>Detekce</a:t>
            </a:r>
            <a:r>
              <a:rPr lang="en-US"/>
              <a:t> </a:t>
            </a:r>
            <a:r>
              <a:rPr lang="en-US" err="1"/>
              <a:t>mrtvé</a:t>
            </a:r>
            <a:r>
              <a:rPr lang="en-US"/>
              <a:t> reference:</a:t>
            </a:r>
            <a:endParaRPr lang="cs-CZ"/>
          </a:p>
          <a:p>
            <a:r>
              <a:rPr lang="en-US" dirty="0"/>
              <a:t>    * </a:t>
            </a:r>
            <a:r>
              <a:rPr lang="en-US" dirty="0" err="1"/>
              <a:t>nová</a:t>
            </a:r>
            <a:r>
              <a:rPr lang="en-US" dirty="0"/>
              <a:t> </a:t>
            </a:r>
            <a:r>
              <a:rPr lang="en-US" dirty="0" err="1"/>
              <a:t>lokální</a:t>
            </a:r>
            <a:r>
              <a:rPr lang="en-US" dirty="0"/>
              <a:t> </a:t>
            </a:r>
            <a:r>
              <a:rPr lang="en-US" dirty="0" err="1"/>
              <a:t>proměnná</a:t>
            </a:r>
            <a:r>
              <a:rPr lang="en-US" dirty="0"/>
              <a:t>, </a:t>
            </a:r>
            <a:r>
              <a:rPr lang="en-US" dirty="0" err="1"/>
              <a:t>která</a:t>
            </a:r>
            <a:r>
              <a:rPr lang="en-US" dirty="0"/>
              <a:t> </a:t>
            </a:r>
            <a:r>
              <a:rPr lang="en-US" dirty="0" err="1"/>
              <a:t>indikuje</a:t>
            </a:r>
            <a:r>
              <a:rPr lang="en-US" dirty="0"/>
              <a:t>, </a:t>
            </a:r>
            <a:r>
              <a:rPr lang="en-US" dirty="0" err="1"/>
              <a:t>zda</a:t>
            </a:r>
            <a:r>
              <a:rPr lang="en-US" dirty="0"/>
              <a:t> </a:t>
            </a:r>
            <a:r>
              <a:rPr lang="en-US" dirty="0" err="1"/>
              <a:t>byl</a:t>
            </a:r>
            <a:r>
              <a:rPr lang="en-US" dirty="0"/>
              <a:t> Singleton </a:t>
            </a:r>
            <a:r>
              <a:rPr lang="en-US" dirty="0" err="1"/>
              <a:t>zdestruován</a:t>
            </a:r>
            <a:endParaRPr lang="cs-CZ"/>
          </a:p>
          <a:p>
            <a:r>
              <a:rPr lang="en-US" dirty="0"/>
              <a:t>      * </a:t>
            </a:r>
            <a:r>
              <a:rPr lang="en-US" dirty="0" err="1"/>
              <a:t>jakmile</a:t>
            </a:r>
            <a:r>
              <a:rPr lang="en-US" dirty="0"/>
              <a:t> se </a:t>
            </a:r>
            <a:r>
              <a:rPr lang="en-US" dirty="0" err="1"/>
              <a:t>zavolá</a:t>
            </a:r>
            <a:r>
              <a:rPr lang="en-US" dirty="0"/>
              <a:t> </a:t>
            </a:r>
            <a:r>
              <a:rPr lang="en-US" dirty="0" err="1"/>
              <a:t>destruktor</a:t>
            </a:r>
            <a:r>
              <a:rPr lang="en-US" dirty="0"/>
              <a:t>, </a:t>
            </a:r>
            <a:r>
              <a:rPr lang="en-US" dirty="0" err="1"/>
              <a:t>nastavíme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true (a reset </a:t>
            </a:r>
            <a:r>
              <a:rPr lang="en-US" dirty="0" err="1"/>
              <a:t>statického</a:t>
            </a:r>
            <a:r>
              <a:rPr lang="en-US" dirty="0"/>
              <a:t> </a:t>
            </a:r>
            <a:r>
              <a:rPr lang="en-US" dirty="0" err="1"/>
              <a:t>pointeru</a:t>
            </a:r>
            <a:r>
              <a:rPr lang="en-US" dirty="0"/>
              <a:t>)</a:t>
            </a:r>
            <a:endParaRPr lang="cs-CZ"/>
          </a:p>
          <a:p>
            <a:r>
              <a:rPr lang="en-US" dirty="0"/>
              <a:t>    * `</a:t>
            </a:r>
            <a:r>
              <a:rPr lang="en-US" dirty="0" err="1"/>
              <a:t>getInstance</a:t>
            </a:r>
            <a:r>
              <a:rPr lang="en-US" dirty="0"/>
              <a:t>()`:</a:t>
            </a:r>
            <a:endParaRPr lang="cs-CZ"/>
          </a:p>
          <a:p>
            <a:r>
              <a:rPr lang="en-US" dirty="0"/>
              <a:t>      * </a:t>
            </a:r>
            <a:r>
              <a:rPr lang="en-US" dirty="0" err="1"/>
              <a:t>klasika</a:t>
            </a:r>
            <a:r>
              <a:rPr lang="en-US" dirty="0"/>
              <a:t> pro </a:t>
            </a:r>
            <a:r>
              <a:rPr lang="en-US" dirty="0" err="1"/>
              <a:t>existující</a:t>
            </a:r>
            <a:r>
              <a:rPr lang="en-US" dirty="0"/>
              <a:t> </a:t>
            </a:r>
            <a:r>
              <a:rPr lang="en-US" dirty="0" err="1"/>
              <a:t>instanci</a:t>
            </a:r>
            <a:endParaRPr lang="cs-CZ"/>
          </a:p>
          <a:p>
            <a:r>
              <a:rPr lang="en-US" dirty="0"/>
              <a:t>      * </a:t>
            </a:r>
            <a:r>
              <a:rPr lang="en-US" dirty="0" err="1"/>
              <a:t>pokud</a:t>
            </a:r>
            <a:r>
              <a:rPr lang="en-US" dirty="0"/>
              <a:t> </a:t>
            </a:r>
            <a:r>
              <a:rPr lang="en-US" dirty="0" err="1"/>
              <a:t>neexistuje</a:t>
            </a:r>
            <a:r>
              <a:rPr lang="en-US" dirty="0"/>
              <a:t>, </a:t>
            </a:r>
            <a:r>
              <a:rPr lang="en-US" dirty="0" err="1"/>
              <a:t>tak</a:t>
            </a:r>
            <a:r>
              <a:rPr lang="en-US" dirty="0"/>
              <a:t> </a:t>
            </a:r>
            <a:r>
              <a:rPr lang="en-US" dirty="0" err="1"/>
              <a:t>kontrolujeme</a:t>
            </a:r>
            <a:r>
              <a:rPr lang="en-US" dirty="0"/>
              <a:t>, </a:t>
            </a:r>
            <a:r>
              <a:rPr lang="en-US" dirty="0" err="1"/>
              <a:t>zda</a:t>
            </a:r>
            <a:r>
              <a:rPr lang="en-US" dirty="0"/>
              <a:t> </a:t>
            </a:r>
            <a:r>
              <a:rPr lang="en-US" dirty="0" err="1"/>
              <a:t>už</a:t>
            </a:r>
            <a:r>
              <a:rPr lang="en-US" dirty="0"/>
              <a:t> </a:t>
            </a:r>
            <a:r>
              <a:rPr lang="en-US" dirty="0" err="1"/>
              <a:t>jsme</a:t>
            </a:r>
            <a:r>
              <a:rPr lang="en-US" dirty="0"/>
              <a:t> </a:t>
            </a:r>
            <a:r>
              <a:rPr lang="en-US" dirty="0" err="1"/>
              <a:t>byli</a:t>
            </a:r>
            <a:r>
              <a:rPr lang="en-US" dirty="0"/>
              <a:t> </a:t>
            </a:r>
            <a:r>
              <a:rPr lang="en-US" dirty="0" err="1"/>
              <a:t>zdestruováni</a:t>
            </a:r>
            <a:endParaRPr lang="cs-CZ"/>
          </a:p>
          <a:p>
            <a:r>
              <a:rPr lang="en-US" dirty="0"/>
              <a:t>      * </a:t>
            </a:r>
            <a:r>
              <a:rPr lang="en-US" dirty="0" err="1"/>
              <a:t>pokud</a:t>
            </a:r>
            <a:r>
              <a:rPr lang="en-US" dirty="0"/>
              <a:t> </a:t>
            </a:r>
            <a:r>
              <a:rPr lang="en-US" dirty="0" err="1"/>
              <a:t>ano</a:t>
            </a:r>
            <a:r>
              <a:rPr lang="en-US" dirty="0"/>
              <a:t>, </a:t>
            </a:r>
            <a:r>
              <a:rPr lang="en-US" dirty="0" err="1"/>
              <a:t>víme</a:t>
            </a:r>
            <a:r>
              <a:rPr lang="en-US" dirty="0"/>
              <a:t>, </a:t>
            </a:r>
            <a:r>
              <a:rPr lang="en-US" dirty="0" err="1"/>
              <a:t>že</a:t>
            </a:r>
            <a:r>
              <a:rPr lang="en-US" dirty="0"/>
              <a:t> </a:t>
            </a:r>
            <a:r>
              <a:rPr lang="en-US" dirty="0" err="1"/>
              <a:t>máme</a:t>
            </a:r>
            <a:r>
              <a:rPr lang="en-US" dirty="0"/>
              <a:t> </a:t>
            </a:r>
            <a:r>
              <a:rPr lang="en-US" dirty="0" err="1"/>
              <a:t>mrtvou</a:t>
            </a:r>
            <a:r>
              <a:rPr lang="en-US" dirty="0"/>
              <a:t> </a:t>
            </a:r>
            <a:r>
              <a:rPr lang="en-US" dirty="0" err="1"/>
              <a:t>referenci</a:t>
            </a:r>
            <a:r>
              <a:rPr lang="en-US" dirty="0"/>
              <a:t> (</a:t>
            </a:r>
            <a:r>
              <a:rPr lang="en-US" dirty="0" err="1"/>
              <a:t>získáváme</a:t>
            </a:r>
            <a:r>
              <a:rPr lang="en-US" dirty="0"/>
              <a:t> </a:t>
            </a:r>
            <a:r>
              <a:rPr lang="en-US" dirty="0" err="1"/>
              <a:t>instanci</a:t>
            </a:r>
            <a:r>
              <a:rPr lang="en-US" dirty="0"/>
              <a:t> </a:t>
            </a:r>
            <a:r>
              <a:rPr lang="en-US" dirty="0" err="1"/>
              <a:t>už</a:t>
            </a:r>
            <a:r>
              <a:rPr lang="en-US" dirty="0"/>
              <a:t> </a:t>
            </a:r>
            <a:r>
              <a:rPr lang="en-US" dirty="0" err="1"/>
              <a:t>destruovaného</a:t>
            </a:r>
            <a:r>
              <a:rPr lang="en-US" dirty="0"/>
              <a:t> </a:t>
            </a:r>
            <a:r>
              <a:rPr lang="en-US" dirty="0" err="1"/>
              <a:t>objektu</a:t>
            </a:r>
            <a:r>
              <a:rPr lang="en-US" dirty="0"/>
              <a:t>), `</a:t>
            </a:r>
            <a:r>
              <a:rPr lang="en-US" dirty="0" err="1"/>
              <a:t>OnDeadReference</a:t>
            </a:r>
            <a:r>
              <a:rPr lang="en-US" dirty="0"/>
              <a:t>()`</a:t>
            </a:r>
            <a:endParaRPr lang="cs-CZ"/>
          </a:p>
          <a:p>
            <a:r>
              <a:rPr lang="en-US" dirty="0"/>
              <a:t>      * </a:t>
            </a:r>
            <a:r>
              <a:rPr lang="en-US" dirty="0" err="1"/>
              <a:t>jinak</a:t>
            </a:r>
            <a:r>
              <a:rPr lang="en-US" dirty="0"/>
              <a:t> </a:t>
            </a:r>
            <a:r>
              <a:rPr lang="en-US" dirty="0" err="1"/>
              <a:t>vytvoříme</a:t>
            </a:r>
            <a:r>
              <a:rPr lang="en-US" dirty="0"/>
              <a:t> </a:t>
            </a:r>
            <a:r>
              <a:rPr lang="en-US" dirty="0" err="1"/>
              <a:t>novou</a:t>
            </a:r>
            <a:r>
              <a:rPr lang="en-US" dirty="0"/>
              <a:t> </a:t>
            </a:r>
            <a:r>
              <a:rPr lang="en-US" dirty="0" err="1"/>
              <a:t>instanci</a:t>
            </a:r>
            <a:r>
              <a:rPr lang="en-US" dirty="0"/>
              <a:t> (</a:t>
            </a:r>
            <a:r>
              <a:rPr lang="en-US" dirty="0" err="1"/>
              <a:t>funkce</a:t>
            </a:r>
            <a:r>
              <a:rPr lang="en-US" dirty="0"/>
              <a:t> `Create()`, </a:t>
            </a:r>
            <a:r>
              <a:rPr lang="en-US" dirty="0" err="1"/>
              <a:t>podle</a:t>
            </a:r>
            <a:r>
              <a:rPr lang="en-US" dirty="0"/>
              <a:t> SRP)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05DE6D-B1CE-4290-B34D-0E3C20FF1341}" type="slidenum"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385901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- </a:t>
            </a:r>
            <a:r>
              <a:rPr lang="en-US" err="1"/>
              <a:t>Fénix</a:t>
            </a:r>
            <a:r>
              <a:rPr lang="en-US"/>
              <a:t>: </a:t>
            </a:r>
            <a:r>
              <a:rPr lang="en-US" err="1"/>
              <a:t>pokud</a:t>
            </a:r>
            <a:r>
              <a:rPr lang="en-US"/>
              <a:t> je singleton destroyed, </a:t>
            </a:r>
            <a:r>
              <a:rPr lang="en-US" err="1"/>
              <a:t>vytvoříme</a:t>
            </a:r>
            <a:r>
              <a:rPr lang="en-US"/>
              <a:t> </a:t>
            </a:r>
            <a:r>
              <a:rPr lang="en-US" err="1"/>
              <a:t>jej</a:t>
            </a:r>
            <a:r>
              <a:rPr lang="en-US"/>
              <a:t> </a:t>
            </a:r>
            <a:r>
              <a:rPr lang="en-US" err="1"/>
              <a:t>znovu</a:t>
            </a:r>
            <a:endParaRPr lang="cs-CZ" err="1"/>
          </a:p>
          <a:p>
            <a:r>
              <a:rPr lang="en-US" dirty="0"/>
              <a:t>    * </a:t>
            </a:r>
            <a:r>
              <a:rPr lang="en-US" i="1" dirty="0"/>
              <a:t>*</a:t>
            </a:r>
            <a:r>
              <a:rPr lang="en-US" i="1" dirty="0" err="1"/>
              <a:t>pokud</a:t>
            </a:r>
            <a:r>
              <a:rPr lang="en-US" i="1" dirty="0"/>
              <a:t> </a:t>
            </a:r>
            <a:r>
              <a:rPr lang="en-US" i="1" dirty="0" err="1"/>
              <a:t>existoval</a:t>
            </a:r>
            <a:r>
              <a:rPr lang="en-US" i="1" dirty="0"/>
              <a:t> </a:t>
            </a:r>
            <a:r>
              <a:rPr lang="en-US" i="1" dirty="0" err="1"/>
              <a:t>stav</a:t>
            </a:r>
            <a:r>
              <a:rPr lang="en-US" i="1" dirty="0"/>
              <a:t>, </a:t>
            </a:r>
            <a:r>
              <a:rPr lang="en-US" i="1" dirty="0" err="1"/>
              <a:t>tak</a:t>
            </a:r>
            <a:r>
              <a:rPr lang="en-US" i="1" dirty="0"/>
              <a:t> je </a:t>
            </a:r>
            <a:r>
              <a:rPr lang="en-US" i="1" dirty="0" err="1"/>
              <a:t>nutné</a:t>
            </a:r>
            <a:r>
              <a:rPr lang="en-US" i="1" dirty="0"/>
              <a:t> ho </a:t>
            </a:r>
            <a:r>
              <a:rPr lang="en-US" i="1" dirty="0" err="1"/>
              <a:t>nějak</a:t>
            </a:r>
            <a:r>
              <a:rPr lang="en-US" i="1" dirty="0"/>
              <a:t> </a:t>
            </a:r>
            <a:r>
              <a:rPr lang="en-US" i="1" dirty="0" err="1"/>
              <a:t>navrátit</a:t>
            </a:r>
            <a:r>
              <a:rPr lang="en-US" i="1" dirty="0"/>
              <a:t> (ale to je </a:t>
            </a:r>
            <a:r>
              <a:rPr lang="en-US" i="1" dirty="0" err="1"/>
              <a:t>problém</a:t>
            </a:r>
            <a:r>
              <a:rPr lang="en-US" i="1" dirty="0"/>
              <a:t> </a:t>
            </a:r>
            <a:r>
              <a:rPr lang="en-US" i="1" dirty="0" err="1"/>
              <a:t>programátora</a:t>
            </a:r>
            <a:r>
              <a:rPr lang="en-US" i="1" dirty="0"/>
              <a:t>, ne </a:t>
            </a:r>
            <a:r>
              <a:rPr lang="en-US" i="1" dirty="0" err="1"/>
              <a:t>nás</a:t>
            </a:r>
            <a:r>
              <a:rPr lang="en-US" i="1" dirty="0"/>
              <a:t>)*</a:t>
            </a:r>
            <a:endParaRPr lang="cs-CZ" dirty="0"/>
          </a:p>
          <a:p>
            <a:r>
              <a:rPr lang="en-US" dirty="0"/>
              <a:t>    * </a:t>
            </a:r>
            <a:r>
              <a:rPr lang="en-US" dirty="0" err="1"/>
              <a:t>funkce</a:t>
            </a:r>
            <a:r>
              <a:rPr lang="en-US" dirty="0"/>
              <a:t> `</a:t>
            </a:r>
            <a:r>
              <a:rPr lang="en-US" dirty="0" err="1"/>
              <a:t>OnDeadReference</a:t>
            </a:r>
            <a:r>
              <a:rPr lang="en-US" dirty="0"/>
              <a:t>()`</a:t>
            </a:r>
            <a:endParaRPr lang="cs-CZ" dirty="0"/>
          </a:p>
          <a:p>
            <a:r>
              <a:rPr lang="en-US" dirty="0"/>
              <a:t>        * </a:t>
            </a:r>
            <a:r>
              <a:rPr lang="en-US" dirty="0" err="1"/>
              <a:t>Vytvoří</a:t>
            </a:r>
            <a:r>
              <a:rPr lang="en-US" dirty="0"/>
              <a:t> </a:t>
            </a:r>
            <a:r>
              <a:rPr lang="en-US" dirty="0" err="1"/>
              <a:t>nový</a:t>
            </a:r>
            <a:r>
              <a:rPr lang="en-US" dirty="0"/>
              <a:t> singleton </a:t>
            </a:r>
            <a:r>
              <a:rPr lang="en-US" dirty="0" err="1"/>
              <a:t>přes</a:t>
            </a:r>
            <a:r>
              <a:rPr lang="en-US" dirty="0"/>
              <a:t> `Create()` (</a:t>
            </a:r>
            <a:r>
              <a:rPr lang="en-US" dirty="0" err="1"/>
              <a:t>podobně</a:t>
            </a:r>
            <a:r>
              <a:rPr lang="en-US" dirty="0"/>
              <a:t> </a:t>
            </a:r>
            <a:r>
              <a:rPr lang="en-US" dirty="0" err="1"/>
              <a:t>jako</a:t>
            </a:r>
            <a:r>
              <a:rPr lang="en-US" dirty="0"/>
              <a:t> Meyers - </a:t>
            </a:r>
            <a:r>
              <a:rPr lang="en-US" dirty="0" err="1"/>
              <a:t>statická</a:t>
            </a:r>
            <a:r>
              <a:rPr lang="en-US" dirty="0"/>
              <a:t> </a:t>
            </a:r>
            <a:r>
              <a:rPr lang="en-US" dirty="0" err="1"/>
              <a:t>lokální</a:t>
            </a:r>
            <a:r>
              <a:rPr lang="en-US" dirty="0"/>
              <a:t> </a:t>
            </a:r>
            <a:r>
              <a:rPr lang="en-US" dirty="0" err="1"/>
              <a:t>proměnná</a:t>
            </a:r>
            <a:r>
              <a:rPr lang="en-US" dirty="0"/>
              <a:t>, </a:t>
            </a:r>
            <a:r>
              <a:rPr lang="en-US" dirty="0" err="1"/>
              <a:t>jejíž</a:t>
            </a:r>
            <a:r>
              <a:rPr lang="en-US" dirty="0"/>
              <a:t> </a:t>
            </a:r>
            <a:r>
              <a:rPr lang="en-US" dirty="0" err="1"/>
              <a:t>adresa</a:t>
            </a:r>
            <a:r>
              <a:rPr lang="en-US" dirty="0"/>
              <a:t> se </a:t>
            </a:r>
            <a:r>
              <a:rPr lang="en-US" dirty="0" err="1"/>
              <a:t>předá</a:t>
            </a:r>
            <a:r>
              <a:rPr lang="en-US" dirty="0"/>
              <a:t> - </a:t>
            </a:r>
            <a:r>
              <a:rPr lang="en-US" dirty="0" err="1"/>
              <a:t>pokud</a:t>
            </a:r>
            <a:r>
              <a:rPr lang="en-US" dirty="0"/>
              <a:t> je </a:t>
            </a:r>
            <a:r>
              <a:rPr lang="en-US" dirty="0" err="1"/>
              <a:t>už</a:t>
            </a:r>
            <a:r>
              <a:rPr lang="en-US" dirty="0"/>
              <a:t> </a:t>
            </a:r>
            <a:r>
              <a:rPr lang="en-US" dirty="0" err="1"/>
              <a:t>destruovaná</a:t>
            </a:r>
            <a:r>
              <a:rPr lang="en-US" dirty="0"/>
              <a:t>, </a:t>
            </a:r>
            <a:r>
              <a:rPr lang="en-US" dirty="0" err="1"/>
              <a:t>tak</a:t>
            </a:r>
            <a:r>
              <a:rPr lang="en-US" dirty="0"/>
              <a:t> to </a:t>
            </a:r>
            <a:r>
              <a:rPr lang="en-US" dirty="0" err="1"/>
              <a:t>nic</a:t>
            </a:r>
            <a:r>
              <a:rPr lang="en-US" dirty="0"/>
              <a:t> </a:t>
            </a:r>
            <a:r>
              <a:rPr lang="en-US" dirty="0" err="1"/>
              <a:t>nemění</a:t>
            </a:r>
            <a:r>
              <a:rPr lang="en-US" dirty="0"/>
              <a:t>, viz bod </a:t>
            </a:r>
            <a:r>
              <a:rPr lang="en-US" dirty="0" err="1"/>
              <a:t>níže</a:t>
            </a:r>
            <a:r>
              <a:rPr lang="en-US" dirty="0"/>
              <a:t>)</a:t>
            </a:r>
            <a:endParaRPr lang="cs-CZ" dirty="0"/>
          </a:p>
          <a:p>
            <a:r>
              <a:rPr lang="en-US" dirty="0"/>
              <a:t>        * </a:t>
            </a:r>
            <a:r>
              <a:rPr lang="en-US" dirty="0" err="1"/>
              <a:t>Přes</a:t>
            </a:r>
            <a:r>
              <a:rPr lang="en-US" dirty="0"/>
              <a:t> new placement </a:t>
            </a:r>
            <a:r>
              <a:rPr lang="en-US" dirty="0" err="1"/>
              <a:t>operátor</a:t>
            </a:r>
            <a:r>
              <a:rPr lang="en-US" dirty="0"/>
              <a:t> (`new (</a:t>
            </a:r>
            <a:r>
              <a:rPr lang="en-US" dirty="0" err="1"/>
              <a:t>ptr</a:t>
            </a:r>
            <a:r>
              <a:rPr lang="en-US" dirty="0"/>
              <a:t>) type;`) </a:t>
            </a:r>
            <a:r>
              <a:rPr lang="en-US" dirty="0" err="1"/>
              <a:t>alokuje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dané</a:t>
            </a:r>
            <a:r>
              <a:rPr lang="en-US" dirty="0"/>
              <a:t> </a:t>
            </a:r>
            <a:r>
              <a:rPr lang="en-US" dirty="0" err="1"/>
              <a:t>místo</a:t>
            </a:r>
            <a:r>
              <a:rPr lang="en-US" dirty="0"/>
              <a:t> </a:t>
            </a:r>
            <a:r>
              <a:rPr lang="en-US" dirty="0" err="1"/>
              <a:t>nový</a:t>
            </a:r>
            <a:r>
              <a:rPr lang="en-US" dirty="0"/>
              <a:t> </a:t>
            </a:r>
            <a:r>
              <a:rPr lang="en-US" dirty="0" err="1"/>
              <a:t>objekt</a:t>
            </a:r>
            <a:endParaRPr lang="cs-CZ" dirty="0" err="1"/>
          </a:p>
          <a:p>
            <a:r>
              <a:rPr lang="en-US" dirty="0"/>
              <a:t>        * </a:t>
            </a:r>
            <a:r>
              <a:rPr lang="en-US" dirty="0" err="1"/>
              <a:t>Řekne</a:t>
            </a:r>
            <a:r>
              <a:rPr lang="en-US" dirty="0"/>
              <a:t>, </a:t>
            </a:r>
            <a:r>
              <a:rPr lang="en-US" dirty="0" err="1"/>
              <a:t>kdy</a:t>
            </a:r>
            <a:r>
              <a:rPr lang="en-US" dirty="0"/>
              <a:t> se </a:t>
            </a:r>
            <a:r>
              <a:rPr lang="en-US" dirty="0" err="1"/>
              <a:t>má</a:t>
            </a:r>
            <a:r>
              <a:rPr lang="en-US" dirty="0"/>
              <a:t> </a:t>
            </a:r>
            <a:r>
              <a:rPr lang="en-US" dirty="0" err="1"/>
              <a:t>objekt</a:t>
            </a:r>
            <a:r>
              <a:rPr lang="en-US" dirty="0"/>
              <a:t> </a:t>
            </a:r>
            <a:r>
              <a:rPr lang="en-US" dirty="0" err="1"/>
              <a:t>destruovat</a:t>
            </a:r>
            <a:r>
              <a:rPr lang="en-US" dirty="0"/>
              <a:t> </a:t>
            </a:r>
            <a:r>
              <a:rPr lang="en-US" dirty="0" err="1"/>
              <a:t>přes</a:t>
            </a:r>
            <a:r>
              <a:rPr lang="en-US" dirty="0"/>
              <a:t> </a:t>
            </a:r>
            <a:r>
              <a:rPr lang="en-US" dirty="0" err="1"/>
              <a:t>atexit</a:t>
            </a:r>
            <a:endParaRPr lang="cs-CZ" dirty="0" err="1"/>
          </a:p>
          <a:p>
            <a:r>
              <a:rPr lang="en-US" dirty="0"/>
              <a:t>        * </a:t>
            </a:r>
            <a:r>
              <a:rPr lang="en-US" dirty="0" err="1"/>
              <a:t>Nastaví</a:t>
            </a:r>
            <a:r>
              <a:rPr lang="en-US" dirty="0"/>
              <a:t> `destroyed_` </a:t>
            </a:r>
            <a:r>
              <a:rPr lang="en-US" dirty="0" err="1"/>
              <a:t>na</a:t>
            </a:r>
            <a:r>
              <a:rPr lang="en-US" dirty="0"/>
              <a:t> false</a:t>
            </a:r>
            <a:endParaRPr lang="cs-CZ" dirty="0"/>
          </a:p>
          <a:p>
            <a:r>
              <a:rPr lang="en-US" dirty="0"/>
              <a:t>    * </a:t>
            </a:r>
            <a:r>
              <a:rPr lang="en-US" dirty="0" err="1"/>
              <a:t>funkce</a:t>
            </a:r>
            <a:r>
              <a:rPr lang="en-US" dirty="0"/>
              <a:t> `</a:t>
            </a:r>
            <a:r>
              <a:rPr lang="en-US" dirty="0" err="1"/>
              <a:t>KillPhoenix</a:t>
            </a:r>
            <a:r>
              <a:rPr lang="en-US" dirty="0"/>
              <a:t>()`</a:t>
            </a:r>
            <a:endParaRPr lang="cs-CZ" dirty="0"/>
          </a:p>
          <a:p>
            <a:r>
              <a:rPr lang="en-US" dirty="0"/>
              <a:t>        * </a:t>
            </a:r>
            <a:r>
              <a:rPr lang="en-US" dirty="0" err="1"/>
              <a:t>volá</a:t>
            </a:r>
            <a:r>
              <a:rPr lang="en-US" dirty="0"/>
              <a:t> </a:t>
            </a:r>
            <a:r>
              <a:rPr lang="en-US" dirty="0" err="1"/>
              <a:t>destruktor</a:t>
            </a:r>
            <a:r>
              <a:rPr lang="en-US" dirty="0"/>
              <a:t> (</a:t>
            </a:r>
            <a:r>
              <a:rPr lang="en-US" dirty="0" err="1"/>
              <a:t>tvoříme</a:t>
            </a:r>
            <a:r>
              <a:rPr lang="en-US" dirty="0"/>
              <a:t> </a:t>
            </a:r>
            <a:r>
              <a:rPr lang="en-US" dirty="0" err="1"/>
              <a:t>přes</a:t>
            </a:r>
            <a:r>
              <a:rPr lang="en-US" dirty="0"/>
              <a:t> `new` -&gt; compiler </a:t>
            </a:r>
            <a:r>
              <a:rPr lang="en-US" dirty="0" err="1"/>
              <a:t>nečaruje</a:t>
            </a:r>
            <a:r>
              <a:rPr lang="en-US" dirty="0"/>
              <a:t>)</a:t>
            </a:r>
            <a:endParaRPr lang="cs-CZ" dirty="0"/>
          </a:p>
          <a:p>
            <a:r>
              <a:rPr lang="en-US" dirty="0"/>
              <a:t>    * je </a:t>
            </a:r>
            <a:r>
              <a:rPr lang="en-US" dirty="0" err="1"/>
              <a:t>užitečný</a:t>
            </a:r>
            <a:r>
              <a:rPr lang="en-US" dirty="0"/>
              <a:t> -&gt; </a:t>
            </a:r>
            <a:r>
              <a:rPr lang="en-US" dirty="0" err="1"/>
              <a:t>pokud</a:t>
            </a:r>
            <a:r>
              <a:rPr lang="en-US" dirty="0"/>
              <a:t> singleton </a:t>
            </a:r>
            <a:r>
              <a:rPr lang="en-US" dirty="0" err="1"/>
              <a:t>nutně</a:t>
            </a:r>
            <a:r>
              <a:rPr lang="en-US" dirty="0"/>
              <a:t> </a:t>
            </a:r>
            <a:r>
              <a:rPr lang="en-US" dirty="0" err="1"/>
              <a:t>potřebujeme</a:t>
            </a:r>
            <a:r>
              <a:rPr lang="en-US" dirty="0"/>
              <a:t>, </a:t>
            </a:r>
            <a:r>
              <a:rPr lang="en-US" dirty="0" err="1"/>
              <a:t>lze</a:t>
            </a:r>
            <a:r>
              <a:rPr lang="en-US" dirty="0"/>
              <a:t> </a:t>
            </a:r>
            <a:r>
              <a:rPr lang="en-US" dirty="0" err="1"/>
              <a:t>jej</a:t>
            </a:r>
            <a:r>
              <a:rPr lang="en-US" dirty="0"/>
              <a:t> </a:t>
            </a:r>
            <a:r>
              <a:rPr lang="en-US" dirty="0" err="1"/>
              <a:t>vždy</a:t>
            </a:r>
            <a:r>
              <a:rPr lang="en-US" dirty="0"/>
              <a:t> </a:t>
            </a:r>
            <a:r>
              <a:rPr lang="en-US" dirty="0" err="1"/>
              <a:t>zavolat</a:t>
            </a:r>
            <a:r>
              <a:rPr lang="en-US" dirty="0"/>
              <a:t> glob. </a:t>
            </a:r>
            <a:r>
              <a:rPr lang="en-US" dirty="0" err="1"/>
              <a:t>objekty</a:t>
            </a:r>
            <a:r>
              <a:rPr lang="en-US" dirty="0"/>
              <a:t> a </a:t>
            </a:r>
            <a:r>
              <a:rPr lang="en-US" dirty="0" err="1"/>
              <a:t>jinými</a:t>
            </a:r>
            <a:r>
              <a:rPr lang="en-US" dirty="0"/>
              <a:t> </a:t>
            </a:r>
            <a:r>
              <a:rPr lang="en-US" dirty="0" err="1"/>
              <a:t>singletony</a:t>
            </a:r>
            <a:r>
              <a:rPr lang="en-US" dirty="0"/>
              <a:t> a </a:t>
            </a:r>
            <a:r>
              <a:rPr lang="en-US" dirty="0" err="1"/>
              <a:t>přitom</a:t>
            </a:r>
            <a:r>
              <a:rPr lang="en-US" dirty="0"/>
              <a:t> </a:t>
            </a:r>
            <a:r>
              <a:rPr lang="en-US" dirty="0" err="1"/>
              <a:t>nemít</a:t>
            </a:r>
            <a:r>
              <a:rPr lang="en-US" dirty="0"/>
              <a:t> </a:t>
            </a:r>
            <a:r>
              <a:rPr lang="en-US" dirty="0" err="1"/>
              <a:t>zabrané</a:t>
            </a:r>
            <a:r>
              <a:rPr lang="en-US" dirty="0"/>
              <a:t> </a:t>
            </a:r>
            <a:r>
              <a:rPr lang="en-US" dirty="0" err="1"/>
              <a:t>nepotřebné</a:t>
            </a:r>
            <a:r>
              <a:rPr lang="en-US" dirty="0"/>
              <a:t> </a:t>
            </a:r>
            <a:r>
              <a:rPr lang="en-US" dirty="0" err="1"/>
              <a:t>zdroje</a:t>
            </a:r>
            <a:endParaRPr lang="cs-CZ" dirty="0" err="1"/>
          </a:p>
          <a:p>
            <a:r>
              <a:rPr lang="en-US" dirty="0"/>
              <a:t>      * </a:t>
            </a:r>
            <a:r>
              <a:rPr lang="en-US" dirty="0" err="1"/>
              <a:t>řeší</a:t>
            </a:r>
            <a:r>
              <a:rPr lang="en-US" dirty="0"/>
              <a:t> KDL</a:t>
            </a:r>
            <a:endParaRPr lang="cs-CZ" dirty="0"/>
          </a:p>
          <a:p>
            <a:r>
              <a:rPr lang="en-US" dirty="0"/>
              <a:t>- </a:t>
            </a:r>
            <a:r>
              <a:rPr lang="en-US" i="1" dirty="0"/>
              <a:t>*Btw: v </a:t>
            </a:r>
            <a:r>
              <a:rPr lang="en-US" i="1" dirty="0" err="1"/>
              <a:t>době</a:t>
            </a:r>
            <a:r>
              <a:rPr lang="en-US" i="1" dirty="0"/>
              <a:t> </a:t>
            </a:r>
            <a:r>
              <a:rPr lang="en-US" i="1" dirty="0" err="1"/>
              <a:t>psaní</a:t>
            </a:r>
            <a:r>
              <a:rPr lang="en-US" i="1" dirty="0"/>
              <a:t> Modern C++ </a:t>
            </a:r>
            <a:r>
              <a:rPr lang="en-US" i="1" dirty="0" err="1"/>
              <a:t>nebylo</a:t>
            </a:r>
            <a:r>
              <a:rPr lang="en-US" i="1" dirty="0"/>
              <a:t> </a:t>
            </a:r>
            <a:r>
              <a:rPr lang="en-US" i="1" dirty="0" err="1"/>
              <a:t>definováno</a:t>
            </a:r>
            <a:r>
              <a:rPr lang="en-US" i="1" dirty="0"/>
              <a:t>, co se </a:t>
            </a:r>
            <a:r>
              <a:rPr lang="en-US" i="1" dirty="0" err="1"/>
              <a:t>stane</a:t>
            </a:r>
            <a:r>
              <a:rPr lang="en-US" i="1" dirty="0"/>
              <a:t> s </a:t>
            </a:r>
            <a:r>
              <a:rPr lang="en-US" i="1" dirty="0" err="1"/>
              <a:t>atexit</a:t>
            </a:r>
            <a:r>
              <a:rPr lang="en-US" i="1" dirty="0"/>
              <a:t> </a:t>
            </a:r>
            <a:r>
              <a:rPr lang="en-US" i="1" dirty="0" err="1"/>
              <a:t>volané</a:t>
            </a:r>
            <a:r>
              <a:rPr lang="en-US" i="1" dirty="0"/>
              <a:t> z </a:t>
            </a:r>
            <a:r>
              <a:rPr lang="en-US" i="1" dirty="0" err="1"/>
              <a:t>atexit</a:t>
            </a:r>
            <a:r>
              <a:rPr lang="en-US" i="1" dirty="0"/>
              <a:t>*</a:t>
            </a:r>
            <a:endParaRPr lang="cs-CZ" dirty="0"/>
          </a:p>
          <a:p>
            <a:endParaRPr lang="en-US" dirty="0">
              <a:cs typeface="Calibri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05DE6D-B1CE-4290-B34D-0E3C20FF1341}" type="slidenum"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769381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</a:t>
            </a:r>
            <a:r>
              <a:rPr lang="en-US" dirty="0" err="1"/>
              <a:t>Koncept</a:t>
            </a:r>
            <a:r>
              <a:rPr lang="en-US" dirty="0"/>
              <a:t>: </a:t>
            </a:r>
            <a:r>
              <a:rPr lang="en-US" dirty="0" err="1"/>
              <a:t>chceme</a:t>
            </a:r>
            <a:r>
              <a:rPr lang="en-US" dirty="0"/>
              <a:t> </a:t>
            </a:r>
            <a:r>
              <a:rPr lang="en-US" dirty="0" err="1"/>
              <a:t>přiřadit</a:t>
            </a:r>
            <a:r>
              <a:rPr lang="en-US" dirty="0"/>
              <a:t> </a:t>
            </a:r>
            <a:r>
              <a:rPr lang="en-US" dirty="0" err="1"/>
              <a:t>některým</a:t>
            </a:r>
            <a:r>
              <a:rPr lang="en-US" dirty="0"/>
              <a:t> </a:t>
            </a:r>
            <a:r>
              <a:rPr lang="en-US" dirty="0" err="1"/>
              <a:t>objektům</a:t>
            </a:r>
            <a:r>
              <a:rPr lang="en-US" dirty="0"/>
              <a:t> </a:t>
            </a:r>
            <a:r>
              <a:rPr lang="en-US" dirty="0" err="1"/>
              <a:t>větší</a:t>
            </a:r>
            <a:r>
              <a:rPr lang="en-US" dirty="0"/>
              <a:t> </a:t>
            </a:r>
            <a:r>
              <a:rPr lang="en-US" dirty="0" err="1"/>
              <a:t>délku</a:t>
            </a:r>
            <a:r>
              <a:rPr lang="en-US" dirty="0"/>
              <a:t> </a:t>
            </a:r>
            <a:r>
              <a:rPr lang="en-US" dirty="0" err="1"/>
              <a:t>života</a:t>
            </a:r>
            <a:r>
              <a:rPr lang="en-US" dirty="0"/>
              <a:t>, </a:t>
            </a:r>
            <a:r>
              <a:rPr lang="en-US" dirty="0" err="1"/>
              <a:t>než</a:t>
            </a:r>
            <a:r>
              <a:rPr lang="en-US" dirty="0"/>
              <a:t> </a:t>
            </a:r>
            <a:r>
              <a:rPr lang="en-US" dirty="0" err="1"/>
              <a:t>jiným</a:t>
            </a:r>
            <a:r>
              <a:rPr lang="en-US" dirty="0"/>
              <a:t> + </a:t>
            </a:r>
            <a:r>
              <a:rPr lang="en-US" dirty="0" err="1"/>
              <a:t>víme</a:t>
            </a:r>
            <a:r>
              <a:rPr lang="en-US" dirty="0"/>
              <a:t>, </a:t>
            </a:r>
            <a:r>
              <a:rPr lang="en-US" dirty="0" err="1"/>
              <a:t>kdy</a:t>
            </a:r>
            <a:r>
              <a:rPr lang="en-US" dirty="0"/>
              <a:t> </a:t>
            </a:r>
            <a:r>
              <a:rPr lang="en-US" dirty="0" err="1"/>
              <a:t>přesně</a:t>
            </a:r>
            <a:r>
              <a:rPr lang="en-US" dirty="0"/>
              <a:t> by se </a:t>
            </a:r>
            <a:r>
              <a:rPr lang="en-US" dirty="0" err="1"/>
              <a:t>destrukce</a:t>
            </a:r>
            <a:r>
              <a:rPr lang="en-US" dirty="0"/>
              <a:t> </a:t>
            </a:r>
            <a:r>
              <a:rPr lang="en-US" dirty="0" err="1"/>
              <a:t>měly</a:t>
            </a:r>
            <a:r>
              <a:rPr lang="en-US" dirty="0"/>
              <a:t> </a:t>
            </a:r>
            <a:r>
              <a:rPr lang="en-US" dirty="0" err="1"/>
              <a:t>odehrát</a:t>
            </a:r>
            <a:r>
              <a:rPr lang="en-US" dirty="0"/>
              <a:t> (co se </a:t>
            </a:r>
            <a:r>
              <a:rPr lang="en-US" dirty="0" err="1"/>
              <a:t>pořadí</a:t>
            </a:r>
            <a:r>
              <a:rPr lang="en-US" dirty="0"/>
              <a:t> </a:t>
            </a:r>
            <a:r>
              <a:rPr lang="en-US" dirty="0" err="1"/>
              <a:t>týče</a:t>
            </a:r>
            <a:r>
              <a:rPr lang="en-US" dirty="0"/>
              <a:t>)</a:t>
            </a:r>
            <a:endParaRPr lang="cs-CZ" dirty="0"/>
          </a:p>
          <a:p>
            <a:r>
              <a:rPr lang="en-US" dirty="0"/>
              <a:t>- </a:t>
            </a:r>
            <a:r>
              <a:rPr lang="en-US" dirty="0" err="1"/>
              <a:t>Dlouhověkost</a:t>
            </a:r>
            <a:r>
              <a:rPr lang="en-US" dirty="0"/>
              <a:t> </a:t>
            </a:r>
            <a:r>
              <a:rPr lang="en-US" dirty="0" err="1"/>
              <a:t>dává</a:t>
            </a:r>
            <a:r>
              <a:rPr lang="en-US" dirty="0"/>
              <a:t> </a:t>
            </a:r>
            <a:r>
              <a:rPr lang="en-US" dirty="0" err="1"/>
              <a:t>životnost</a:t>
            </a:r>
            <a:r>
              <a:rPr lang="en-US" dirty="0"/>
              <a:t> </a:t>
            </a:r>
            <a:r>
              <a:rPr lang="en-US" dirty="0" err="1"/>
              <a:t>globálním</a:t>
            </a:r>
            <a:r>
              <a:rPr lang="en-US" dirty="0"/>
              <a:t> </a:t>
            </a:r>
            <a:r>
              <a:rPr lang="en-US" dirty="0" err="1"/>
              <a:t>objektům</a:t>
            </a:r>
            <a:r>
              <a:rPr lang="en-US" dirty="0"/>
              <a:t> </a:t>
            </a:r>
            <a:r>
              <a:rPr lang="en-US" dirty="0" err="1"/>
              <a:t>vytvořeným</a:t>
            </a:r>
            <a:r>
              <a:rPr lang="en-US" dirty="0"/>
              <a:t> </a:t>
            </a:r>
            <a:r>
              <a:rPr lang="en-US" dirty="0" err="1"/>
              <a:t>přes</a:t>
            </a:r>
            <a:r>
              <a:rPr lang="en-US" dirty="0"/>
              <a:t> `new` </a:t>
            </a:r>
            <a:r>
              <a:rPr lang="en-US" dirty="0" err="1"/>
              <a:t>operátor</a:t>
            </a:r>
            <a:r>
              <a:rPr lang="en-US" dirty="0"/>
              <a:t> -&gt; </a:t>
            </a:r>
            <a:r>
              <a:rPr lang="en-US" dirty="0" err="1"/>
              <a:t>dodává</a:t>
            </a:r>
            <a:r>
              <a:rPr lang="en-US" dirty="0"/>
              <a:t> </a:t>
            </a:r>
            <a:r>
              <a:rPr lang="en-US" dirty="0" err="1"/>
              <a:t>jiný</a:t>
            </a:r>
            <a:r>
              <a:rPr lang="en-US" dirty="0"/>
              <a:t> </a:t>
            </a:r>
            <a:r>
              <a:rPr lang="en-US" dirty="0" err="1"/>
              <a:t>řád</a:t>
            </a:r>
            <a:r>
              <a:rPr lang="en-US" dirty="0"/>
              <a:t> </a:t>
            </a:r>
            <a:r>
              <a:rPr lang="en-US" dirty="0" err="1"/>
              <a:t>jejich</a:t>
            </a:r>
            <a:r>
              <a:rPr lang="en-US" dirty="0"/>
              <a:t> </a:t>
            </a:r>
            <a:r>
              <a:rPr lang="en-US" dirty="0" err="1"/>
              <a:t>destrukcím</a:t>
            </a:r>
            <a:endParaRPr lang="cs-CZ" dirty="0" err="1"/>
          </a:p>
          <a:p>
            <a:r>
              <a:rPr lang="en-US" dirty="0"/>
              <a:t>- </a:t>
            </a:r>
            <a:r>
              <a:rPr lang="en-US" i="1" dirty="0"/>
              <a:t>*</a:t>
            </a:r>
            <a:r>
              <a:rPr lang="en-US" i="1" dirty="0" err="1"/>
              <a:t>Alternativně</a:t>
            </a:r>
            <a:r>
              <a:rPr lang="en-US" i="1" dirty="0"/>
              <a:t> </a:t>
            </a:r>
            <a:r>
              <a:rPr lang="en-US" i="1" dirty="0" err="1"/>
              <a:t>lze</a:t>
            </a:r>
            <a:r>
              <a:rPr lang="en-US" i="1" dirty="0"/>
              <a:t> </a:t>
            </a:r>
            <a:r>
              <a:rPr lang="en-US" i="1" dirty="0" err="1"/>
              <a:t>zkonstruovat</a:t>
            </a:r>
            <a:r>
              <a:rPr lang="en-US" i="1" dirty="0"/>
              <a:t> a </a:t>
            </a:r>
            <a:r>
              <a:rPr lang="en-US" i="1" dirty="0" err="1"/>
              <a:t>používat</a:t>
            </a:r>
            <a:r>
              <a:rPr lang="en-US" i="1" dirty="0"/>
              <a:t> dependency manager, ale </a:t>
            </a:r>
            <a:r>
              <a:rPr lang="en-US" i="1" dirty="0" err="1"/>
              <a:t>pozor</a:t>
            </a:r>
            <a:r>
              <a:rPr lang="en-US" i="1" dirty="0"/>
              <a:t>: ten </a:t>
            </a:r>
            <a:r>
              <a:rPr lang="en-US" i="1" dirty="0" err="1"/>
              <a:t>vyžaduje</a:t>
            </a:r>
            <a:r>
              <a:rPr lang="en-US" i="1" dirty="0"/>
              <a:t>, aby </a:t>
            </a:r>
            <a:r>
              <a:rPr lang="en-US" i="1" dirty="0" err="1"/>
              <a:t>objekty</a:t>
            </a:r>
            <a:r>
              <a:rPr lang="en-US" i="1" dirty="0"/>
              <a:t>, </a:t>
            </a:r>
            <a:r>
              <a:rPr lang="en-US" i="1" dirty="0" err="1"/>
              <a:t>které</a:t>
            </a:r>
            <a:r>
              <a:rPr lang="en-US" i="1" dirty="0"/>
              <a:t> </a:t>
            </a:r>
            <a:r>
              <a:rPr lang="en-US" i="1" dirty="0" err="1"/>
              <a:t>managuje</a:t>
            </a:r>
            <a:r>
              <a:rPr lang="en-US" i="1" dirty="0"/>
              <a:t>, </a:t>
            </a:r>
            <a:r>
              <a:rPr lang="en-US" i="1" dirty="0" err="1"/>
              <a:t>existovaly</a:t>
            </a:r>
            <a:r>
              <a:rPr lang="en-US" i="1" dirty="0"/>
              <a:t> =&gt; </a:t>
            </a:r>
            <a:r>
              <a:rPr lang="en-US" i="1" dirty="0" err="1"/>
              <a:t>zbytečná</a:t>
            </a:r>
            <a:r>
              <a:rPr lang="en-US" i="1" dirty="0"/>
              <a:t> existence*</a:t>
            </a:r>
            <a:endParaRPr lang="cs-CZ" dirty="0"/>
          </a:p>
          <a:p>
            <a:endParaRPr lang="en-US" i="1" dirty="0"/>
          </a:p>
          <a:p>
            <a:r>
              <a:rPr lang="en-US" dirty="0"/>
              <a:t>- `</a:t>
            </a:r>
            <a:r>
              <a:rPr lang="en-US" dirty="0" err="1"/>
              <a:t>LifetimeTracker</a:t>
            </a:r>
            <a:r>
              <a:rPr lang="en-US" dirty="0"/>
              <a:t>` je </a:t>
            </a:r>
            <a:r>
              <a:rPr lang="en-US" dirty="0" err="1"/>
              <a:t>abstraktní</a:t>
            </a:r>
            <a:r>
              <a:rPr lang="en-US" dirty="0"/>
              <a:t> </a:t>
            </a:r>
            <a:r>
              <a:rPr lang="en-US" dirty="0" err="1"/>
              <a:t>třída</a:t>
            </a:r>
            <a:r>
              <a:rPr lang="en-US" dirty="0"/>
              <a:t>, </a:t>
            </a:r>
            <a:r>
              <a:rPr lang="en-US" dirty="0" err="1"/>
              <a:t>která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drží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číslo</a:t>
            </a:r>
            <a:r>
              <a:rPr lang="en-US" dirty="0"/>
              <a:t>, </a:t>
            </a:r>
            <a:r>
              <a:rPr lang="en-US" dirty="0" err="1"/>
              <a:t>které</a:t>
            </a:r>
            <a:r>
              <a:rPr lang="en-US" dirty="0"/>
              <a:t> </a:t>
            </a:r>
            <a:r>
              <a:rPr lang="en-US" dirty="0" err="1"/>
              <a:t>značí</a:t>
            </a:r>
            <a:r>
              <a:rPr lang="en-US" dirty="0"/>
              <a:t> </a:t>
            </a:r>
            <a:r>
              <a:rPr lang="en-US" dirty="0" err="1"/>
              <a:t>prioritu</a:t>
            </a:r>
            <a:r>
              <a:rPr lang="en-US" dirty="0"/>
              <a:t>/</a:t>
            </a:r>
            <a:r>
              <a:rPr lang="en-US" dirty="0" err="1"/>
              <a:t>životnost</a:t>
            </a:r>
            <a:r>
              <a:rPr lang="en-US" dirty="0"/>
              <a:t> </a:t>
            </a:r>
            <a:r>
              <a:rPr lang="en-US" dirty="0" err="1"/>
              <a:t>trackovaného</a:t>
            </a:r>
            <a:r>
              <a:rPr lang="en-US" dirty="0"/>
              <a:t> </a:t>
            </a:r>
            <a:r>
              <a:rPr lang="en-US" dirty="0" err="1"/>
              <a:t>objektu</a:t>
            </a:r>
            <a:r>
              <a:rPr lang="en-US" dirty="0"/>
              <a:t> (</a:t>
            </a:r>
            <a:r>
              <a:rPr lang="en-US" dirty="0" err="1"/>
              <a:t>objekt</a:t>
            </a:r>
            <a:r>
              <a:rPr lang="en-US" dirty="0"/>
              <a:t> s </a:t>
            </a:r>
            <a:r>
              <a:rPr lang="en-US" dirty="0" err="1"/>
              <a:t>větším</a:t>
            </a:r>
            <a:r>
              <a:rPr lang="en-US" dirty="0"/>
              <a:t> </a:t>
            </a:r>
            <a:r>
              <a:rPr lang="en-US" dirty="0" err="1"/>
              <a:t>číslem</a:t>
            </a:r>
            <a:r>
              <a:rPr lang="en-US" dirty="0"/>
              <a:t> </a:t>
            </a:r>
            <a:r>
              <a:rPr lang="en-US" dirty="0" err="1"/>
              <a:t>žije</a:t>
            </a:r>
            <a:r>
              <a:rPr lang="en-US" dirty="0"/>
              <a:t> </a:t>
            </a:r>
            <a:r>
              <a:rPr lang="en-US" dirty="0" err="1"/>
              <a:t>déle</a:t>
            </a:r>
            <a:r>
              <a:rPr lang="en-US" dirty="0"/>
              <a:t>, </a:t>
            </a:r>
            <a:r>
              <a:rPr lang="en-US" dirty="0" err="1"/>
              <a:t>než</a:t>
            </a:r>
            <a:r>
              <a:rPr lang="en-US" dirty="0"/>
              <a:t> </a:t>
            </a:r>
            <a:r>
              <a:rPr lang="en-US" dirty="0" err="1"/>
              <a:t>objekt</a:t>
            </a:r>
            <a:r>
              <a:rPr lang="en-US" dirty="0"/>
              <a:t> s </a:t>
            </a:r>
            <a:r>
              <a:rPr lang="en-US" dirty="0" err="1"/>
              <a:t>číslem</a:t>
            </a:r>
            <a:r>
              <a:rPr lang="en-US" dirty="0"/>
              <a:t> </a:t>
            </a:r>
            <a:r>
              <a:rPr lang="en-US" dirty="0" err="1"/>
              <a:t>menším</a:t>
            </a:r>
            <a:r>
              <a:rPr lang="en-US" dirty="0"/>
              <a:t>)</a:t>
            </a:r>
            <a:endParaRPr lang="cs-CZ" dirty="0"/>
          </a:p>
          <a:p>
            <a:r>
              <a:rPr lang="en-US" dirty="0"/>
              <a:t>    * </a:t>
            </a:r>
            <a:r>
              <a:rPr lang="en-US" dirty="0" err="1"/>
              <a:t>navíc</a:t>
            </a:r>
            <a:r>
              <a:rPr lang="en-US" dirty="0"/>
              <a:t> </a:t>
            </a:r>
            <a:r>
              <a:rPr lang="en-US" dirty="0" err="1"/>
              <a:t>obsahuje</a:t>
            </a:r>
            <a:r>
              <a:rPr lang="en-US" dirty="0"/>
              <a:t> </a:t>
            </a:r>
            <a:r>
              <a:rPr lang="en-US" dirty="0" err="1"/>
              <a:t>funkci</a:t>
            </a:r>
            <a:r>
              <a:rPr lang="en-US" dirty="0"/>
              <a:t> `Compare()`, </a:t>
            </a:r>
            <a:r>
              <a:rPr lang="en-US" dirty="0" err="1"/>
              <a:t>která</a:t>
            </a:r>
            <a:r>
              <a:rPr lang="en-US" dirty="0"/>
              <a:t> </a:t>
            </a:r>
            <a:r>
              <a:rPr lang="en-US" dirty="0" err="1"/>
              <a:t>dovoluje</a:t>
            </a:r>
            <a:r>
              <a:rPr lang="en-US" dirty="0"/>
              <a:t> </a:t>
            </a:r>
            <a:r>
              <a:rPr lang="en-US" dirty="0" err="1"/>
              <a:t>porovnat</a:t>
            </a:r>
            <a:r>
              <a:rPr lang="en-US" dirty="0"/>
              <a:t> </a:t>
            </a:r>
            <a:r>
              <a:rPr lang="en-US" dirty="0" err="1"/>
              <a:t>dva</a:t>
            </a:r>
            <a:r>
              <a:rPr lang="en-US" dirty="0"/>
              <a:t> </a:t>
            </a:r>
            <a:r>
              <a:rPr lang="en-US" dirty="0" err="1"/>
              <a:t>různé</a:t>
            </a:r>
            <a:r>
              <a:rPr lang="en-US" dirty="0"/>
              <a:t> trackers (</a:t>
            </a:r>
            <a:r>
              <a:rPr lang="en-US" dirty="0" err="1"/>
              <a:t>použití</a:t>
            </a:r>
            <a:r>
              <a:rPr lang="en-US" dirty="0"/>
              <a:t> v priority queue)</a:t>
            </a:r>
            <a:endParaRPr lang="cs-CZ" dirty="0"/>
          </a:p>
          <a:p>
            <a:r>
              <a:rPr lang="en-US" dirty="0"/>
              <a:t>      * </a:t>
            </a:r>
            <a:r>
              <a:rPr lang="en-US" i="1" dirty="0"/>
              <a:t>*friend </a:t>
            </a:r>
            <a:r>
              <a:rPr lang="en-US" i="1" dirty="0" err="1"/>
              <a:t>zde</a:t>
            </a:r>
            <a:r>
              <a:rPr lang="en-US" i="1" dirty="0"/>
              <a:t> </a:t>
            </a:r>
            <a:r>
              <a:rPr lang="en-US" i="1" dirty="0" err="1"/>
              <a:t>znamená</a:t>
            </a:r>
            <a:r>
              <a:rPr lang="en-US" i="1" dirty="0"/>
              <a:t>, </a:t>
            </a:r>
            <a:r>
              <a:rPr lang="en-US" i="1" dirty="0" err="1"/>
              <a:t>že</a:t>
            </a:r>
            <a:r>
              <a:rPr lang="en-US" i="1" dirty="0"/>
              <a:t> </a:t>
            </a:r>
            <a:r>
              <a:rPr lang="en-US" i="1" dirty="0" err="1"/>
              <a:t>může</a:t>
            </a:r>
            <a:r>
              <a:rPr lang="en-US" i="1" dirty="0"/>
              <a:t> </a:t>
            </a:r>
            <a:r>
              <a:rPr lang="en-US" i="1" dirty="0" err="1"/>
              <a:t>přistupovat</a:t>
            </a:r>
            <a:r>
              <a:rPr lang="en-US" i="1" dirty="0"/>
              <a:t> k </a:t>
            </a:r>
            <a:r>
              <a:rPr lang="en-US" i="1" dirty="0" err="1"/>
              <a:t>privátním</a:t>
            </a:r>
            <a:r>
              <a:rPr lang="en-US" i="1" dirty="0"/>
              <a:t> </a:t>
            </a:r>
            <a:r>
              <a:rPr lang="en-US" i="1" dirty="0" err="1"/>
              <a:t>členům</a:t>
            </a:r>
            <a:r>
              <a:rPr lang="en-US" i="1" dirty="0"/>
              <a:t> </a:t>
            </a:r>
            <a:r>
              <a:rPr lang="en-US" i="1" dirty="0" err="1"/>
              <a:t>třídy</a:t>
            </a:r>
            <a:r>
              <a:rPr lang="en-US" i="1" dirty="0"/>
              <a:t>, ale </a:t>
            </a:r>
            <a:r>
              <a:rPr lang="en-US" i="1" dirty="0" err="1"/>
              <a:t>není</a:t>
            </a:r>
            <a:r>
              <a:rPr lang="en-US" i="1" dirty="0"/>
              <a:t> </a:t>
            </a:r>
            <a:r>
              <a:rPr lang="en-US" i="1" dirty="0" err="1"/>
              <a:t>její</a:t>
            </a:r>
            <a:r>
              <a:rPr lang="en-US" i="1" dirty="0"/>
              <a:t> </a:t>
            </a:r>
            <a:r>
              <a:rPr lang="en-US" i="1" dirty="0" err="1"/>
              <a:t>členem</a:t>
            </a:r>
            <a:r>
              <a:rPr lang="en-US" i="1" dirty="0"/>
              <a:t>*</a:t>
            </a:r>
            <a:endParaRPr lang="cs-CZ" dirty="0"/>
          </a:p>
          <a:p>
            <a:r>
              <a:rPr lang="en-US" dirty="0"/>
              <a:t>- `</a:t>
            </a:r>
            <a:r>
              <a:rPr lang="en-US" dirty="0" err="1"/>
              <a:t>ConcreteLifetimeTracker</a:t>
            </a:r>
            <a:r>
              <a:rPr lang="en-US" dirty="0"/>
              <a:t>` </a:t>
            </a:r>
            <a:r>
              <a:rPr lang="en-US" dirty="0" err="1"/>
              <a:t>používá</a:t>
            </a:r>
            <a:r>
              <a:rPr lang="en-US" dirty="0"/>
              <a:t> </a:t>
            </a:r>
            <a:r>
              <a:rPr lang="en-US" dirty="0" err="1"/>
              <a:t>funktor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delete </a:t>
            </a:r>
            <a:r>
              <a:rPr lang="en-US" dirty="0" err="1"/>
              <a:t>drženého</a:t>
            </a:r>
            <a:r>
              <a:rPr lang="en-US" dirty="0"/>
              <a:t> </a:t>
            </a:r>
            <a:r>
              <a:rPr lang="en-US" dirty="0" err="1"/>
              <a:t>objektu</a:t>
            </a:r>
            <a:r>
              <a:rPr lang="en-US" dirty="0"/>
              <a:t>, </a:t>
            </a:r>
            <a:r>
              <a:rPr lang="en-US" dirty="0" err="1"/>
              <a:t>když</a:t>
            </a:r>
            <a:r>
              <a:rPr lang="en-US" dirty="0"/>
              <a:t> je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něm</a:t>
            </a:r>
            <a:r>
              <a:rPr lang="en-US" dirty="0"/>
              <a:t> </a:t>
            </a:r>
            <a:r>
              <a:rPr lang="en-US" dirty="0" err="1"/>
              <a:t>samotném</a:t>
            </a:r>
            <a:r>
              <a:rPr lang="en-US" dirty="0"/>
              <a:t> </a:t>
            </a:r>
            <a:r>
              <a:rPr lang="en-US" dirty="0" err="1"/>
              <a:t>zavolán</a:t>
            </a:r>
            <a:r>
              <a:rPr lang="en-US" dirty="0"/>
              <a:t> </a:t>
            </a:r>
            <a:r>
              <a:rPr lang="en-US" dirty="0" err="1"/>
              <a:t>destruktor</a:t>
            </a:r>
            <a:endParaRPr lang="cs-CZ" dirty="0" err="1"/>
          </a:p>
          <a:p>
            <a:r>
              <a:rPr lang="en-US" dirty="0"/>
              <a:t>- `</a:t>
            </a:r>
            <a:r>
              <a:rPr lang="en-US" dirty="0" err="1"/>
              <a:t>Deleter</a:t>
            </a:r>
            <a:r>
              <a:rPr lang="en-US" dirty="0"/>
              <a:t>` je </a:t>
            </a:r>
            <a:r>
              <a:rPr lang="en-US" dirty="0" err="1"/>
              <a:t>funktor</a:t>
            </a:r>
            <a:r>
              <a:rPr lang="en-US" dirty="0"/>
              <a:t> </a:t>
            </a:r>
            <a:r>
              <a:rPr lang="en-US" dirty="0" err="1"/>
              <a:t>použitý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delete </a:t>
            </a:r>
            <a:r>
              <a:rPr lang="en-US" dirty="0" err="1"/>
              <a:t>objektu</a:t>
            </a:r>
            <a:r>
              <a:rPr lang="en-US" dirty="0"/>
              <a:t>, </a:t>
            </a:r>
            <a:r>
              <a:rPr lang="en-US" dirty="0" err="1"/>
              <a:t>který</a:t>
            </a:r>
            <a:r>
              <a:rPr lang="en-US" dirty="0"/>
              <a:t> je </a:t>
            </a:r>
            <a:r>
              <a:rPr lang="en-US" dirty="0" err="1"/>
              <a:t>držený</a:t>
            </a:r>
            <a:r>
              <a:rPr lang="en-US" dirty="0"/>
              <a:t> `</a:t>
            </a:r>
            <a:r>
              <a:rPr lang="en-US" dirty="0" err="1"/>
              <a:t>ConcreteLifetimeTracker`em</a:t>
            </a:r>
            <a:endParaRPr lang="cs-CZ" dirty="0" err="1"/>
          </a:p>
          <a:p>
            <a:r>
              <a:rPr lang="en-US" dirty="0"/>
              <a:t>    * </a:t>
            </a:r>
            <a:r>
              <a:rPr lang="en-US" dirty="0" err="1"/>
              <a:t>lze</a:t>
            </a:r>
            <a:r>
              <a:rPr lang="en-US" dirty="0"/>
              <a:t> </a:t>
            </a:r>
            <a:r>
              <a:rPr lang="en-US" dirty="0" err="1"/>
              <a:t>dodat</a:t>
            </a:r>
            <a:r>
              <a:rPr lang="en-US" dirty="0"/>
              <a:t> </a:t>
            </a:r>
            <a:r>
              <a:rPr lang="en-US" dirty="0" err="1"/>
              <a:t>vlastní</a:t>
            </a:r>
            <a:r>
              <a:rPr lang="en-US" dirty="0"/>
              <a:t> </a:t>
            </a:r>
            <a:r>
              <a:rPr lang="en-US" dirty="0" err="1"/>
              <a:t>funktor</a:t>
            </a:r>
            <a:r>
              <a:rPr lang="en-US" dirty="0"/>
              <a:t>, </a:t>
            </a:r>
            <a:r>
              <a:rPr lang="en-US" dirty="0" err="1"/>
              <a:t>který</a:t>
            </a:r>
            <a:r>
              <a:rPr lang="en-US" dirty="0"/>
              <a:t> </a:t>
            </a:r>
            <a:r>
              <a:rPr lang="en-US" dirty="0" err="1"/>
              <a:t>nepoužívá</a:t>
            </a:r>
            <a:r>
              <a:rPr lang="en-US" dirty="0"/>
              <a:t> delete</a:t>
            </a:r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05DE6D-B1CE-4290-B34D-0E3C20FF1341}" type="slidenum"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534342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`</a:t>
            </a:r>
            <a:r>
              <a:rPr lang="en-US" dirty="0" err="1"/>
              <a:t>AtExitFn</a:t>
            </a:r>
            <a:r>
              <a:rPr lang="en-US" dirty="0"/>
              <a:t>` je </a:t>
            </a:r>
            <a:r>
              <a:rPr lang="en-US" dirty="0" err="1"/>
              <a:t>statická</a:t>
            </a:r>
            <a:r>
              <a:rPr lang="en-US" dirty="0"/>
              <a:t> (ale ne member) </a:t>
            </a:r>
            <a:r>
              <a:rPr lang="en-US" dirty="0" err="1"/>
              <a:t>funkce</a:t>
            </a:r>
            <a:r>
              <a:rPr lang="en-US" dirty="0"/>
              <a:t>, </a:t>
            </a:r>
            <a:r>
              <a:rPr lang="en-US" dirty="0" err="1"/>
              <a:t>která</a:t>
            </a:r>
            <a:r>
              <a:rPr lang="en-US" dirty="0"/>
              <a:t> </a:t>
            </a:r>
            <a:r>
              <a:rPr lang="en-US" dirty="0" err="1"/>
              <a:t>použije</a:t>
            </a:r>
            <a:r>
              <a:rPr lang="en-US" dirty="0"/>
              <a:t> delete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poslední</a:t>
            </a:r>
            <a:r>
              <a:rPr lang="en-US" dirty="0"/>
              <a:t> </a:t>
            </a:r>
            <a:r>
              <a:rPr lang="en-US" dirty="0" err="1"/>
              <a:t>prvek</a:t>
            </a:r>
            <a:r>
              <a:rPr lang="en-US" dirty="0"/>
              <a:t> priority queue</a:t>
            </a:r>
            <a:endParaRPr lang="cs-CZ"/>
          </a:p>
          <a:p>
            <a:r>
              <a:rPr lang="en-US" dirty="0"/>
              <a:t>    * </a:t>
            </a:r>
            <a:r>
              <a:rPr lang="en-US" dirty="0" err="1"/>
              <a:t>pozor</a:t>
            </a:r>
            <a:r>
              <a:rPr lang="en-US" dirty="0"/>
              <a:t>, </a:t>
            </a:r>
            <a:r>
              <a:rPr lang="en-US" dirty="0" err="1"/>
              <a:t>chová</a:t>
            </a:r>
            <a:r>
              <a:rPr lang="en-US" dirty="0"/>
              <a:t> se </a:t>
            </a:r>
            <a:r>
              <a:rPr lang="en-US" dirty="0" err="1"/>
              <a:t>jako</a:t>
            </a:r>
            <a:r>
              <a:rPr lang="en-US" dirty="0"/>
              <a:t> stack (LIFO)</a:t>
            </a:r>
            <a:endParaRPr lang="cs-CZ"/>
          </a:p>
          <a:p>
            <a:r>
              <a:rPr lang="en-US" dirty="0"/>
              <a:t>    * </a:t>
            </a:r>
            <a:r>
              <a:rPr lang="en-US" dirty="0" err="1"/>
              <a:t>nelze</a:t>
            </a:r>
            <a:r>
              <a:rPr lang="en-US" dirty="0"/>
              <a:t> </a:t>
            </a:r>
            <a:r>
              <a:rPr lang="en-US" dirty="0" err="1"/>
              <a:t>použít</a:t>
            </a:r>
            <a:r>
              <a:rPr lang="en-US" dirty="0"/>
              <a:t> `std::</a:t>
            </a:r>
            <a:r>
              <a:rPr lang="en-US" dirty="0" err="1"/>
              <a:t>priority_queue</a:t>
            </a:r>
            <a:r>
              <a:rPr lang="en-US" dirty="0"/>
              <a:t>`, </a:t>
            </a:r>
            <a:r>
              <a:rPr lang="en-US" dirty="0" err="1"/>
              <a:t>protože</a:t>
            </a:r>
            <a:r>
              <a:rPr lang="en-US" dirty="0"/>
              <a:t> ta </a:t>
            </a:r>
            <a:r>
              <a:rPr lang="en-US" dirty="0" err="1"/>
              <a:t>nezaručuje</a:t>
            </a:r>
            <a:r>
              <a:rPr lang="en-US" dirty="0"/>
              <a:t> </a:t>
            </a:r>
            <a:r>
              <a:rPr lang="en-US" dirty="0" err="1"/>
              <a:t>pořadí</a:t>
            </a:r>
            <a:r>
              <a:rPr lang="en-US" dirty="0"/>
              <a:t> </a:t>
            </a:r>
            <a:r>
              <a:rPr lang="en-US" dirty="0" err="1"/>
              <a:t>prvků</a:t>
            </a:r>
            <a:r>
              <a:rPr lang="en-US" dirty="0"/>
              <a:t> se </a:t>
            </a:r>
            <a:r>
              <a:rPr lang="en-US" dirty="0" err="1"/>
              <a:t>stejnou</a:t>
            </a:r>
            <a:r>
              <a:rPr lang="en-US" dirty="0"/>
              <a:t> </a:t>
            </a:r>
            <a:r>
              <a:rPr lang="en-US" dirty="0" err="1"/>
              <a:t>hodnotou</a:t>
            </a:r>
            <a:endParaRPr lang="cs-CZ" dirty="0" err="1"/>
          </a:p>
          <a:p>
            <a:r>
              <a:rPr lang="en-US" dirty="0"/>
              <a:t>    * je </a:t>
            </a:r>
            <a:r>
              <a:rPr lang="en-US" dirty="0" err="1"/>
              <a:t>důležité</a:t>
            </a:r>
            <a:r>
              <a:rPr lang="en-US" dirty="0"/>
              <a:t>, </a:t>
            </a:r>
            <a:r>
              <a:rPr lang="en-US" dirty="0" err="1"/>
              <a:t>že</a:t>
            </a:r>
            <a:r>
              <a:rPr lang="en-US" dirty="0"/>
              <a:t> </a:t>
            </a:r>
            <a:r>
              <a:rPr lang="en-US" dirty="0" err="1"/>
              <a:t>nejprve</a:t>
            </a:r>
            <a:r>
              <a:rPr lang="en-US" dirty="0"/>
              <a:t> </a:t>
            </a:r>
            <a:r>
              <a:rPr lang="en-US" dirty="0" err="1"/>
              <a:t>popne</a:t>
            </a:r>
            <a:r>
              <a:rPr lang="en-US" dirty="0"/>
              <a:t> </a:t>
            </a:r>
            <a:r>
              <a:rPr lang="en-US" dirty="0" err="1"/>
              <a:t>prvek</a:t>
            </a:r>
            <a:r>
              <a:rPr lang="en-US" dirty="0"/>
              <a:t>, </a:t>
            </a:r>
            <a:r>
              <a:rPr lang="en-US" dirty="0" err="1"/>
              <a:t>pak</a:t>
            </a:r>
            <a:r>
              <a:rPr lang="en-US" dirty="0"/>
              <a:t> </a:t>
            </a:r>
            <a:r>
              <a:rPr lang="en-US" dirty="0" err="1"/>
              <a:t>jej</a:t>
            </a:r>
            <a:r>
              <a:rPr lang="en-US" dirty="0"/>
              <a:t> </a:t>
            </a:r>
            <a:r>
              <a:rPr lang="en-US" dirty="0" err="1"/>
              <a:t>smaže</a:t>
            </a:r>
            <a:endParaRPr lang="cs-CZ"/>
          </a:p>
          <a:p>
            <a:r>
              <a:rPr lang="en-US" dirty="0"/>
              <a:t>        * </a:t>
            </a:r>
            <a:r>
              <a:rPr lang="en-US" dirty="0" err="1"/>
              <a:t>jinak</a:t>
            </a:r>
            <a:r>
              <a:rPr lang="en-US" dirty="0"/>
              <a:t> by se </a:t>
            </a:r>
            <a:r>
              <a:rPr lang="en-US" dirty="0" err="1"/>
              <a:t>mohlo</a:t>
            </a:r>
            <a:r>
              <a:rPr lang="en-US" dirty="0"/>
              <a:t> </a:t>
            </a:r>
            <a:r>
              <a:rPr lang="en-US" dirty="0" err="1"/>
              <a:t>stát</a:t>
            </a:r>
            <a:r>
              <a:rPr lang="en-US" dirty="0"/>
              <a:t>, </a:t>
            </a:r>
            <a:r>
              <a:rPr lang="en-US" dirty="0" err="1"/>
              <a:t>že</a:t>
            </a:r>
            <a:r>
              <a:rPr lang="en-US" dirty="0"/>
              <a:t> by se </a:t>
            </a:r>
            <a:r>
              <a:rPr lang="en-US" dirty="0" err="1"/>
              <a:t>kvůli</a:t>
            </a:r>
            <a:r>
              <a:rPr lang="en-US" dirty="0"/>
              <a:t> delete do priority queue </a:t>
            </a:r>
            <a:r>
              <a:rPr lang="en-US" dirty="0" err="1"/>
              <a:t>dostal</a:t>
            </a:r>
            <a:r>
              <a:rPr lang="en-US" dirty="0"/>
              <a:t> </a:t>
            </a:r>
            <a:r>
              <a:rPr lang="en-US" dirty="0" err="1"/>
              <a:t>jiný</a:t>
            </a:r>
            <a:r>
              <a:rPr lang="en-US" dirty="0"/>
              <a:t> </a:t>
            </a:r>
            <a:r>
              <a:rPr lang="en-US" dirty="0" err="1"/>
              <a:t>prvek</a:t>
            </a:r>
            <a:r>
              <a:rPr lang="en-US" dirty="0"/>
              <a:t> a TEN se </a:t>
            </a:r>
            <a:r>
              <a:rPr lang="en-US" dirty="0" err="1"/>
              <a:t>smaže</a:t>
            </a:r>
            <a:endParaRPr lang="cs-CZ" dirty="0" err="1"/>
          </a:p>
          <a:p>
            <a:endParaRPr lang="en-US" dirty="0">
              <a:cs typeface="Calibri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05DE6D-B1CE-4290-B34D-0E3C20FF1341}" type="slidenum"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605970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- </a:t>
            </a:r>
            <a:r>
              <a:rPr lang="en-US" err="1"/>
              <a:t>Příprava</a:t>
            </a:r>
            <a:r>
              <a:rPr lang="en-US"/>
              <a:t> </a:t>
            </a:r>
            <a:r>
              <a:rPr lang="en-US" err="1"/>
              <a:t>samotné</a:t>
            </a:r>
            <a:r>
              <a:rPr lang="en-US"/>
              <a:t> </a:t>
            </a:r>
            <a:r>
              <a:rPr lang="en-US" err="1"/>
              <a:t>funkce</a:t>
            </a:r>
            <a:r>
              <a:rPr lang="en-US"/>
              <a:t> `</a:t>
            </a:r>
            <a:r>
              <a:rPr lang="en-US" err="1"/>
              <a:t>SetLongevity</a:t>
            </a:r>
            <a:r>
              <a:rPr lang="en-US"/>
              <a:t>`</a:t>
            </a:r>
            <a:endParaRPr lang="cs-CZ"/>
          </a:p>
          <a:p>
            <a:r>
              <a:rPr lang="en-US" dirty="0"/>
              <a:t>- </a:t>
            </a:r>
            <a:r>
              <a:rPr lang="en-US" dirty="0" err="1"/>
              <a:t>globální</a:t>
            </a:r>
            <a:r>
              <a:rPr lang="en-US" dirty="0"/>
              <a:t> </a:t>
            </a:r>
            <a:r>
              <a:rPr lang="en-US" dirty="0" err="1"/>
              <a:t>šablonovaná</a:t>
            </a:r>
            <a:r>
              <a:rPr lang="en-US" dirty="0"/>
              <a:t> (</a:t>
            </a:r>
            <a:r>
              <a:rPr lang="en-US" dirty="0" err="1"/>
              <a:t>typ</a:t>
            </a:r>
            <a:r>
              <a:rPr lang="en-US" dirty="0"/>
              <a:t>, </a:t>
            </a:r>
            <a:r>
              <a:rPr lang="en-US" dirty="0" err="1"/>
              <a:t>který</a:t>
            </a:r>
            <a:r>
              <a:rPr lang="en-US" dirty="0"/>
              <a:t> </a:t>
            </a:r>
            <a:r>
              <a:rPr lang="en-US" dirty="0" err="1"/>
              <a:t>trackujeme</a:t>
            </a:r>
            <a:r>
              <a:rPr lang="en-US" dirty="0"/>
              <a:t> + Destroyer, pro </a:t>
            </a:r>
            <a:r>
              <a:rPr lang="en-US" dirty="0" err="1"/>
              <a:t>nás</a:t>
            </a:r>
            <a:r>
              <a:rPr lang="en-US" dirty="0"/>
              <a:t> </a:t>
            </a:r>
            <a:r>
              <a:rPr lang="en-US" dirty="0" err="1"/>
              <a:t>Deleter</a:t>
            </a:r>
            <a:r>
              <a:rPr lang="en-US" dirty="0"/>
              <a:t>)</a:t>
            </a:r>
            <a:endParaRPr lang="cs-CZ"/>
          </a:p>
          <a:p>
            <a:r>
              <a:rPr lang="en-US" dirty="0"/>
              <a:t>- </a:t>
            </a:r>
            <a:r>
              <a:rPr lang="en-US" dirty="0" err="1"/>
              <a:t>vloží</a:t>
            </a:r>
            <a:r>
              <a:rPr lang="en-US" dirty="0"/>
              <a:t> do </a:t>
            </a:r>
            <a:r>
              <a:rPr lang="en-US" dirty="0" err="1"/>
              <a:t>prio</a:t>
            </a:r>
            <a:r>
              <a:rPr lang="en-US" dirty="0"/>
              <a:t> queue </a:t>
            </a:r>
            <a:r>
              <a:rPr lang="en-US" dirty="0" err="1"/>
              <a:t>nový</a:t>
            </a:r>
            <a:r>
              <a:rPr lang="en-US" dirty="0"/>
              <a:t> tracker s </a:t>
            </a:r>
            <a:r>
              <a:rPr lang="en-US" dirty="0" err="1"/>
              <a:t>danou</a:t>
            </a:r>
            <a:r>
              <a:rPr lang="en-US" dirty="0"/>
              <a:t> </a:t>
            </a:r>
            <a:r>
              <a:rPr lang="en-US" dirty="0" err="1"/>
              <a:t>životností</a:t>
            </a:r>
            <a:r>
              <a:rPr lang="en-US" dirty="0"/>
              <a:t> - a to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správné</a:t>
            </a:r>
            <a:r>
              <a:rPr lang="en-US" dirty="0"/>
              <a:t> </a:t>
            </a:r>
            <a:r>
              <a:rPr lang="en-US" dirty="0" err="1"/>
              <a:t>místo</a:t>
            </a:r>
            <a:endParaRPr lang="cs-CZ"/>
          </a:p>
          <a:p>
            <a:r>
              <a:rPr lang="en-US" dirty="0"/>
              <a:t>    * `std::</a:t>
            </a:r>
            <a:r>
              <a:rPr lang="en-US" dirty="0" err="1"/>
              <a:t>upper_bound</a:t>
            </a:r>
            <a:r>
              <a:rPr lang="en-US" dirty="0"/>
              <a:t>` </a:t>
            </a:r>
            <a:r>
              <a:rPr lang="en-US" dirty="0" err="1"/>
              <a:t>najde</a:t>
            </a:r>
            <a:r>
              <a:rPr lang="en-US" dirty="0"/>
              <a:t> </a:t>
            </a:r>
            <a:r>
              <a:rPr lang="en-US" dirty="0" err="1"/>
              <a:t>první</a:t>
            </a:r>
            <a:r>
              <a:rPr lang="en-US" dirty="0"/>
              <a:t> </a:t>
            </a:r>
            <a:r>
              <a:rPr lang="en-US" dirty="0" err="1"/>
              <a:t>prvek</a:t>
            </a:r>
            <a:r>
              <a:rPr lang="en-US" dirty="0"/>
              <a:t>, </a:t>
            </a:r>
            <a:r>
              <a:rPr lang="en-US" dirty="0" err="1"/>
              <a:t>který</a:t>
            </a:r>
            <a:r>
              <a:rPr lang="en-US" dirty="0"/>
              <a:t> je </a:t>
            </a:r>
            <a:r>
              <a:rPr lang="en-US" dirty="0" err="1"/>
              <a:t>větší</a:t>
            </a:r>
            <a:r>
              <a:rPr lang="en-US" dirty="0"/>
              <a:t> </a:t>
            </a:r>
            <a:r>
              <a:rPr lang="en-US" dirty="0" err="1"/>
              <a:t>než</a:t>
            </a:r>
            <a:r>
              <a:rPr lang="en-US" dirty="0"/>
              <a:t> </a:t>
            </a:r>
            <a:r>
              <a:rPr lang="en-US" dirty="0" err="1"/>
              <a:t>daný</a:t>
            </a:r>
            <a:r>
              <a:rPr lang="en-US" dirty="0"/>
              <a:t> </a:t>
            </a:r>
            <a:r>
              <a:rPr lang="en-US" dirty="0" err="1"/>
              <a:t>prvek</a:t>
            </a:r>
            <a:r>
              <a:rPr lang="en-US" dirty="0"/>
              <a:t> (</a:t>
            </a:r>
            <a:r>
              <a:rPr lang="en-US" dirty="0" err="1"/>
              <a:t>tedy</a:t>
            </a:r>
            <a:r>
              <a:rPr lang="en-US" dirty="0"/>
              <a:t> je </a:t>
            </a:r>
            <a:r>
              <a:rPr lang="en-US" dirty="0" err="1"/>
              <a:t>zaručeno</a:t>
            </a:r>
            <a:r>
              <a:rPr lang="en-US" dirty="0"/>
              <a:t>, </a:t>
            </a:r>
            <a:r>
              <a:rPr lang="en-US" dirty="0" err="1"/>
              <a:t>že</a:t>
            </a:r>
            <a:r>
              <a:rPr lang="en-US" dirty="0"/>
              <a:t> se </a:t>
            </a:r>
            <a:r>
              <a:rPr lang="en-US" dirty="0" err="1"/>
              <a:t>chová</a:t>
            </a:r>
            <a:r>
              <a:rPr lang="en-US" dirty="0"/>
              <a:t> </a:t>
            </a:r>
            <a:r>
              <a:rPr lang="en-US" dirty="0" err="1"/>
              <a:t>jako</a:t>
            </a:r>
            <a:r>
              <a:rPr lang="en-US" dirty="0"/>
              <a:t> stack pro </a:t>
            </a:r>
            <a:r>
              <a:rPr lang="en-US" dirty="0" err="1"/>
              <a:t>stejné</a:t>
            </a:r>
            <a:r>
              <a:rPr lang="en-US" dirty="0"/>
              <a:t> priority)</a:t>
            </a:r>
            <a:endParaRPr lang="cs-CZ"/>
          </a:p>
          <a:p>
            <a:r>
              <a:rPr lang="en-US" dirty="0"/>
              <a:t>    * `std::</a:t>
            </a:r>
            <a:r>
              <a:rPr lang="en-US" dirty="0" err="1"/>
              <a:t>copy_backward</a:t>
            </a:r>
            <a:r>
              <a:rPr lang="en-US" dirty="0"/>
              <a:t>` </a:t>
            </a:r>
            <a:r>
              <a:rPr lang="en-US" dirty="0" err="1"/>
              <a:t>odsune</a:t>
            </a:r>
            <a:r>
              <a:rPr lang="en-US" dirty="0"/>
              <a:t> </a:t>
            </a:r>
            <a:r>
              <a:rPr lang="en-US" dirty="0" err="1"/>
              <a:t>prvky</a:t>
            </a:r>
            <a:r>
              <a:rPr lang="en-US" dirty="0"/>
              <a:t> za </a:t>
            </a:r>
            <a:r>
              <a:rPr lang="en-US" dirty="0" err="1"/>
              <a:t>nalezenou</a:t>
            </a:r>
            <a:r>
              <a:rPr lang="en-US" dirty="0"/>
              <a:t> </a:t>
            </a:r>
            <a:r>
              <a:rPr lang="en-US" dirty="0" err="1"/>
              <a:t>pozicí</a:t>
            </a:r>
            <a:r>
              <a:rPr lang="en-US" dirty="0"/>
              <a:t> o </a:t>
            </a:r>
            <a:r>
              <a:rPr lang="en-US" dirty="0" err="1"/>
              <a:t>jedna</a:t>
            </a:r>
            <a:r>
              <a:rPr lang="en-US" dirty="0"/>
              <a:t> </a:t>
            </a:r>
            <a:r>
              <a:rPr lang="en-US" dirty="0" err="1"/>
              <a:t>dál</a:t>
            </a:r>
            <a:r>
              <a:rPr lang="en-US" dirty="0"/>
              <a:t> (</a:t>
            </a:r>
            <a:r>
              <a:rPr lang="en-US" dirty="0" err="1"/>
              <a:t>čímž</a:t>
            </a:r>
            <a:r>
              <a:rPr lang="en-US" dirty="0"/>
              <a:t> </a:t>
            </a:r>
            <a:r>
              <a:rPr lang="en-US" dirty="0" err="1"/>
              <a:t>udělá</a:t>
            </a:r>
            <a:r>
              <a:rPr lang="en-US" dirty="0"/>
              <a:t> </a:t>
            </a:r>
            <a:r>
              <a:rPr lang="en-US" dirty="0" err="1"/>
              <a:t>místo</a:t>
            </a:r>
            <a:r>
              <a:rPr lang="en-US" dirty="0"/>
              <a:t> pro </a:t>
            </a:r>
            <a:r>
              <a:rPr lang="en-US" dirty="0" err="1"/>
              <a:t>nový</a:t>
            </a:r>
            <a:r>
              <a:rPr lang="en-US" dirty="0"/>
              <a:t> </a:t>
            </a:r>
            <a:r>
              <a:rPr lang="en-US" dirty="0" err="1"/>
              <a:t>prvek</a:t>
            </a:r>
            <a:r>
              <a:rPr lang="en-US" dirty="0"/>
              <a:t>)</a:t>
            </a:r>
            <a:endParaRPr lang="cs-CZ" dirty="0"/>
          </a:p>
          <a:p>
            <a:r>
              <a:rPr lang="en-US" dirty="0"/>
              <a:t>    * </a:t>
            </a:r>
            <a:r>
              <a:rPr lang="en-US" dirty="0" err="1"/>
              <a:t>nakonec</a:t>
            </a:r>
            <a:r>
              <a:rPr lang="en-US" dirty="0"/>
              <a:t> </a:t>
            </a:r>
            <a:r>
              <a:rPr lang="en-US" dirty="0" err="1"/>
              <a:t>vloží</a:t>
            </a:r>
            <a:r>
              <a:rPr lang="en-US" dirty="0"/>
              <a:t> </a:t>
            </a:r>
            <a:r>
              <a:rPr lang="en-US" dirty="0" err="1"/>
              <a:t>nový</a:t>
            </a:r>
            <a:r>
              <a:rPr lang="en-US" dirty="0"/>
              <a:t> </a:t>
            </a:r>
            <a:r>
              <a:rPr lang="en-US" dirty="0" err="1"/>
              <a:t>prvek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nalezenou</a:t>
            </a:r>
            <a:r>
              <a:rPr lang="en-US" dirty="0"/>
              <a:t> </a:t>
            </a:r>
            <a:r>
              <a:rPr lang="en-US" dirty="0" err="1"/>
              <a:t>pozici</a:t>
            </a:r>
            <a:endParaRPr lang="cs-CZ" dirty="0" err="1"/>
          </a:p>
          <a:p>
            <a:r>
              <a:rPr lang="en-US" dirty="0"/>
              <a:t>- Pak </a:t>
            </a:r>
            <a:r>
              <a:rPr lang="en-US" dirty="0" err="1"/>
              <a:t>zařadí</a:t>
            </a:r>
            <a:r>
              <a:rPr lang="en-US" dirty="0"/>
              <a:t> </a:t>
            </a:r>
            <a:r>
              <a:rPr lang="en-US" dirty="0" err="1"/>
              <a:t>volání</a:t>
            </a:r>
            <a:r>
              <a:rPr lang="en-US" dirty="0"/>
              <a:t> `</a:t>
            </a:r>
            <a:r>
              <a:rPr lang="en-US" dirty="0" err="1"/>
              <a:t>AtExitFn</a:t>
            </a:r>
            <a:r>
              <a:rPr lang="en-US" dirty="0"/>
              <a:t>` </a:t>
            </a:r>
            <a:r>
              <a:rPr lang="en-US" dirty="0" err="1"/>
              <a:t>pomocí</a:t>
            </a:r>
            <a:r>
              <a:rPr lang="en-US" dirty="0"/>
              <a:t> `</a:t>
            </a:r>
            <a:r>
              <a:rPr lang="en-US" dirty="0" err="1"/>
              <a:t>atexit</a:t>
            </a:r>
            <a:r>
              <a:rPr lang="en-US" dirty="0"/>
              <a:t>` (</a:t>
            </a:r>
            <a:r>
              <a:rPr lang="en-US" dirty="0" err="1"/>
              <a:t>při</a:t>
            </a:r>
            <a:r>
              <a:rPr lang="en-US" dirty="0"/>
              <a:t> </a:t>
            </a:r>
            <a:r>
              <a:rPr lang="en-US" dirty="0" err="1"/>
              <a:t>ukončení</a:t>
            </a:r>
            <a:r>
              <a:rPr lang="en-US" dirty="0"/>
              <a:t> </a:t>
            </a:r>
            <a:r>
              <a:rPr lang="en-US" dirty="0" err="1"/>
              <a:t>programu</a:t>
            </a:r>
            <a:r>
              <a:rPr lang="en-US" dirty="0"/>
              <a:t> se </a:t>
            </a:r>
            <a:r>
              <a:rPr lang="en-US" dirty="0" err="1"/>
              <a:t>zavolá</a:t>
            </a:r>
            <a:r>
              <a:rPr lang="en-US" dirty="0"/>
              <a:t>)</a:t>
            </a:r>
            <a:endParaRPr lang="cs-CZ" dirty="0"/>
          </a:p>
          <a:p>
            <a:endParaRPr lang="en-US" dirty="0">
              <a:cs typeface="Calibri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05DE6D-B1CE-4290-B34D-0E3C20FF1341}" type="slidenum"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09134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</a:t>
            </a:r>
            <a:r>
              <a:rPr lang="en-US" dirty="0" err="1"/>
              <a:t>definice</a:t>
            </a:r>
            <a:r>
              <a:rPr lang="en-US" dirty="0"/>
              <a:t> </a:t>
            </a:r>
            <a:r>
              <a:rPr lang="en-US" dirty="0" err="1"/>
              <a:t>singletonu</a:t>
            </a:r>
            <a:r>
              <a:rPr lang="en-US" dirty="0"/>
              <a:t> (</a:t>
            </a:r>
            <a:r>
              <a:rPr lang="en-US" i="1" dirty="0"/>
              <a:t>*"</a:t>
            </a:r>
            <a:r>
              <a:rPr lang="en-US" i="1" dirty="0" err="1"/>
              <a:t>Zajišťuje</a:t>
            </a:r>
            <a:r>
              <a:rPr lang="en-US" i="1" dirty="0"/>
              <a:t>, </a:t>
            </a:r>
            <a:r>
              <a:rPr lang="en-US" i="1" dirty="0" err="1"/>
              <a:t>že</a:t>
            </a:r>
            <a:r>
              <a:rPr lang="en-US" i="1" dirty="0"/>
              <a:t> </a:t>
            </a:r>
            <a:r>
              <a:rPr lang="en-US" i="1" dirty="0" err="1"/>
              <a:t>třída</a:t>
            </a:r>
            <a:r>
              <a:rPr lang="en-US" i="1" dirty="0"/>
              <a:t> </a:t>
            </a:r>
            <a:r>
              <a:rPr lang="en-US" i="1" dirty="0" err="1"/>
              <a:t>má</a:t>
            </a:r>
            <a:r>
              <a:rPr lang="en-US" i="1" dirty="0"/>
              <a:t> </a:t>
            </a:r>
            <a:r>
              <a:rPr lang="en-US" i="1" dirty="0" err="1"/>
              <a:t>pouze</a:t>
            </a:r>
            <a:r>
              <a:rPr lang="en-US" i="1" dirty="0"/>
              <a:t> </a:t>
            </a:r>
            <a:r>
              <a:rPr lang="en-US" i="1" dirty="0" err="1"/>
              <a:t>jednu</a:t>
            </a:r>
            <a:r>
              <a:rPr lang="en-US" i="1" dirty="0"/>
              <a:t> </a:t>
            </a:r>
            <a:r>
              <a:rPr lang="en-US" i="1" dirty="0" err="1"/>
              <a:t>instanci</a:t>
            </a:r>
            <a:r>
              <a:rPr lang="en-US" i="1" dirty="0"/>
              <a:t> a </a:t>
            </a:r>
            <a:r>
              <a:rPr lang="en-US" i="1" dirty="0" err="1"/>
              <a:t>dodává</a:t>
            </a:r>
            <a:r>
              <a:rPr lang="en-US" i="1" dirty="0"/>
              <a:t> </a:t>
            </a:r>
            <a:r>
              <a:rPr lang="en-US" i="1" dirty="0" err="1"/>
              <a:t>globální</a:t>
            </a:r>
            <a:r>
              <a:rPr lang="en-US" i="1" dirty="0"/>
              <a:t> bod </a:t>
            </a:r>
            <a:r>
              <a:rPr lang="en-US" i="1" dirty="0" err="1"/>
              <a:t>přístupu</a:t>
            </a:r>
            <a:r>
              <a:rPr lang="en-US" i="1" dirty="0"/>
              <a:t> k </a:t>
            </a:r>
            <a:r>
              <a:rPr lang="en-US" i="1" dirty="0" err="1"/>
              <a:t>této</a:t>
            </a:r>
            <a:r>
              <a:rPr lang="en-US" i="1" dirty="0"/>
              <a:t> </a:t>
            </a:r>
            <a:r>
              <a:rPr lang="en-US" i="1" dirty="0" err="1"/>
              <a:t>instanci</a:t>
            </a:r>
            <a:r>
              <a:rPr lang="en-US" i="1" dirty="0"/>
              <a:t>." - DP </a:t>
            </a:r>
            <a:r>
              <a:rPr lang="en-US" i="1" dirty="0" err="1"/>
              <a:t>GoF</a:t>
            </a:r>
            <a:r>
              <a:rPr lang="en-US" i="1" dirty="0"/>
              <a:t>*</a:t>
            </a:r>
            <a:r>
              <a:rPr lang="en-US" dirty="0"/>
              <a:t>)</a:t>
            </a:r>
            <a:endParaRPr lang="cs-CZ" dirty="0"/>
          </a:p>
          <a:p>
            <a:r>
              <a:rPr lang="en-US" dirty="0"/>
              <a:t>- </a:t>
            </a:r>
            <a:r>
              <a:rPr lang="en-US" dirty="0" err="1"/>
              <a:t>Hodí</a:t>
            </a:r>
            <a:r>
              <a:rPr lang="en-US" dirty="0"/>
              <a:t> se </a:t>
            </a:r>
            <a:r>
              <a:rPr lang="en-US" dirty="0" err="1"/>
              <a:t>například</a:t>
            </a:r>
            <a:r>
              <a:rPr lang="en-US" dirty="0"/>
              <a:t> pro:</a:t>
            </a:r>
            <a:endParaRPr lang="cs-CZ" dirty="0"/>
          </a:p>
          <a:p>
            <a:r>
              <a:rPr lang="en-US" dirty="0"/>
              <a:t>    * </a:t>
            </a:r>
            <a:r>
              <a:rPr lang="en-US" dirty="0" err="1"/>
              <a:t>přístup</a:t>
            </a:r>
            <a:r>
              <a:rPr lang="en-US" dirty="0"/>
              <a:t> k </a:t>
            </a:r>
            <a:r>
              <a:rPr lang="en-US" dirty="0" err="1"/>
              <a:t>databázi</a:t>
            </a:r>
            <a:r>
              <a:rPr lang="en-US" dirty="0"/>
              <a:t> (</a:t>
            </a:r>
            <a:r>
              <a:rPr lang="en-US" dirty="0" err="1"/>
              <a:t>jediné</a:t>
            </a:r>
            <a:r>
              <a:rPr lang="en-US" dirty="0"/>
              <a:t> </a:t>
            </a:r>
            <a:r>
              <a:rPr lang="en-US" dirty="0" err="1"/>
              <a:t>spojení</a:t>
            </a:r>
            <a:r>
              <a:rPr lang="en-US" dirty="0"/>
              <a:t>)</a:t>
            </a:r>
            <a:endParaRPr lang="cs-CZ" dirty="0"/>
          </a:p>
          <a:p>
            <a:r>
              <a:rPr lang="en-US" dirty="0"/>
              <a:t>    * </a:t>
            </a:r>
            <a:r>
              <a:rPr lang="en-US" dirty="0" err="1"/>
              <a:t>logování</a:t>
            </a:r>
            <a:r>
              <a:rPr lang="en-US" dirty="0"/>
              <a:t> (pro </a:t>
            </a:r>
            <a:r>
              <a:rPr lang="en-US" dirty="0" err="1"/>
              <a:t>aplikaci</a:t>
            </a:r>
            <a:r>
              <a:rPr lang="en-US" dirty="0"/>
              <a:t> je </a:t>
            </a:r>
            <a:r>
              <a:rPr lang="en-US" dirty="0" err="1"/>
              <a:t>většinou</a:t>
            </a:r>
            <a:r>
              <a:rPr lang="en-US" dirty="0"/>
              <a:t> </a:t>
            </a:r>
            <a:r>
              <a:rPr lang="en-US" dirty="0" err="1"/>
              <a:t>jen</a:t>
            </a:r>
            <a:r>
              <a:rPr lang="en-US" dirty="0"/>
              <a:t> </a:t>
            </a:r>
            <a:r>
              <a:rPr lang="en-US" dirty="0" err="1"/>
              <a:t>jeden</a:t>
            </a:r>
            <a:r>
              <a:rPr lang="en-US" dirty="0"/>
              <a:t> logger)</a:t>
            </a:r>
            <a:endParaRPr lang="cs-CZ" dirty="0"/>
          </a:p>
          <a:p>
            <a:r>
              <a:rPr lang="en-US" dirty="0"/>
              <a:t>    * </a:t>
            </a:r>
            <a:r>
              <a:rPr lang="en-US" dirty="0" err="1"/>
              <a:t>konfigurace</a:t>
            </a:r>
            <a:endParaRPr lang="cs-CZ" dirty="0" err="1"/>
          </a:p>
          <a:p>
            <a:r>
              <a:rPr lang="en-US" dirty="0"/>
              <a:t>    * </a:t>
            </a:r>
            <a:r>
              <a:rPr lang="en-US" dirty="0" err="1"/>
              <a:t>správa</a:t>
            </a:r>
            <a:r>
              <a:rPr lang="en-US" dirty="0"/>
              <a:t> </a:t>
            </a:r>
            <a:r>
              <a:rPr lang="en-US" dirty="0" err="1"/>
              <a:t>spojení</a:t>
            </a:r>
            <a:r>
              <a:rPr lang="en-US" dirty="0"/>
              <a:t> (</a:t>
            </a:r>
            <a:r>
              <a:rPr lang="en-US" dirty="0" err="1"/>
              <a:t>jedno</a:t>
            </a:r>
            <a:r>
              <a:rPr lang="en-US" dirty="0"/>
              <a:t> </a:t>
            </a:r>
            <a:r>
              <a:rPr lang="en-US" dirty="0" err="1"/>
              <a:t>spojení</a:t>
            </a:r>
            <a:r>
              <a:rPr lang="en-US" dirty="0"/>
              <a:t> k </a:t>
            </a:r>
            <a:r>
              <a:rPr lang="en-US" dirty="0" err="1"/>
              <a:t>serveru</a:t>
            </a:r>
            <a:r>
              <a:rPr lang="en-US" dirty="0"/>
              <a:t>)</a:t>
            </a:r>
            <a:endParaRPr lang="cs-CZ" dirty="0"/>
          </a:p>
          <a:p>
            <a:r>
              <a:rPr lang="en-US" dirty="0"/>
              <a:t>    * </a:t>
            </a:r>
            <a:r>
              <a:rPr lang="en-US" dirty="0" err="1"/>
              <a:t>správa</a:t>
            </a:r>
            <a:r>
              <a:rPr lang="en-US" dirty="0"/>
              <a:t> </a:t>
            </a:r>
            <a:r>
              <a:rPr lang="en-US" dirty="0" err="1"/>
              <a:t>souborů</a:t>
            </a:r>
            <a:r>
              <a:rPr lang="en-US" dirty="0"/>
              <a:t> (</a:t>
            </a:r>
            <a:r>
              <a:rPr lang="en-US" dirty="0" err="1"/>
              <a:t>systémové</a:t>
            </a:r>
            <a:r>
              <a:rPr lang="en-US" dirty="0"/>
              <a:t> </a:t>
            </a:r>
            <a:r>
              <a:rPr lang="en-US" dirty="0" err="1"/>
              <a:t>zdroje</a:t>
            </a:r>
            <a:r>
              <a:rPr lang="en-US" dirty="0"/>
              <a:t>)</a:t>
            </a:r>
            <a:endParaRPr lang="cs-CZ" dirty="0"/>
          </a:p>
          <a:p>
            <a:r>
              <a:rPr lang="en-US" dirty="0"/>
              <a:t>    * </a:t>
            </a:r>
            <a:r>
              <a:rPr lang="en-US" dirty="0" err="1"/>
              <a:t>SystemClock</a:t>
            </a:r>
            <a:endParaRPr lang="en-US" dirty="0" err="1">
              <a:cs typeface="Calibri"/>
            </a:endParaRPr>
          </a:p>
          <a:p>
            <a:endParaRPr lang="en-US" dirty="0">
              <a:cs typeface="Calibri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05DE6D-B1CE-4290-B34D-0E3C20FF1341}" type="slidenum"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15687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- </a:t>
            </a:r>
            <a:r>
              <a:rPr lang="en-US" err="1"/>
              <a:t>Úprava</a:t>
            </a:r>
            <a:r>
              <a:rPr lang="en-US"/>
              <a:t> </a:t>
            </a:r>
            <a:r>
              <a:rPr lang="en-US" err="1"/>
              <a:t>Loggeru</a:t>
            </a:r>
            <a:r>
              <a:rPr lang="en-US"/>
              <a:t>:</a:t>
            </a:r>
            <a:endParaRPr lang="cs-CZ"/>
          </a:p>
          <a:p>
            <a:r>
              <a:rPr lang="en-US" dirty="0"/>
              <a:t>    * v Create </a:t>
            </a:r>
            <a:r>
              <a:rPr lang="en-US" dirty="0" err="1"/>
              <a:t>zavoláme</a:t>
            </a:r>
            <a:r>
              <a:rPr lang="en-US" dirty="0"/>
              <a:t> </a:t>
            </a:r>
            <a:r>
              <a:rPr lang="en-US" dirty="0" err="1"/>
              <a:t>SetLongevity</a:t>
            </a:r>
            <a:r>
              <a:rPr lang="en-US" dirty="0"/>
              <a:t> s </a:t>
            </a:r>
            <a:r>
              <a:rPr lang="en-US" dirty="0" err="1"/>
              <a:t>danou</a:t>
            </a:r>
            <a:r>
              <a:rPr lang="en-US" dirty="0"/>
              <a:t> </a:t>
            </a:r>
            <a:r>
              <a:rPr lang="en-US" dirty="0" err="1"/>
              <a:t>životností</a:t>
            </a:r>
            <a:endParaRPr lang="cs-CZ" dirty="0" err="1"/>
          </a:p>
          <a:p>
            <a:r>
              <a:rPr lang="en-US" dirty="0"/>
              <a:t>    * </a:t>
            </a:r>
            <a:r>
              <a:rPr lang="en-US" dirty="0" err="1"/>
              <a:t>OnDeadReference</a:t>
            </a:r>
            <a:r>
              <a:rPr lang="en-US" dirty="0"/>
              <a:t> </a:t>
            </a:r>
            <a:r>
              <a:rPr lang="en-US" dirty="0" err="1"/>
              <a:t>vrátí</a:t>
            </a:r>
            <a:r>
              <a:rPr lang="en-US" dirty="0"/>
              <a:t> </a:t>
            </a:r>
            <a:r>
              <a:rPr lang="en-US" dirty="0" err="1"/>
              <a:t>chybu</a:t>
            </a:r>
            <a:endParaRPr lang="cs-CZ" dirty="0" err="1"/>
          </a:p>
          <a:p>
            <a:r>
              <a:rPr lang="en-US" dirty="0"/>
              <a:t>    * data </a:t>
            </a:r>
            <a:r>
              <a:rPr lang="en-US" dirty="0" err="1"/>
              <a:t>získají</a:t>
            </a:r>
            <a:r>
              <a:rPr lang="en-US" dirty="0"/>
              <a:t> </a:t>
            </a:r>
            <a:r>
              <a:rPr lang="en-US" dirty="0" err="1"/>
              <a:t>privátně</a:t>
            </a:r>
            <a:r>
              <a:rPr lang="en-US" dirty="0"/>
              <a:t> </a:t>
            </a:r>
            <a:r>
              <a:rPr lang="en-US" dirty="0" err="1"/>
              <a:t>hodnotu</a:t>
            </a:r>
            <a:r>
              <a:rPr lang="en-US" dirty="0"/>
              <a:t> </a:t>
            </a:r>
            <a:r>
              <a:rPr lang="en-US" dirty="0" err="1"/>
              <a:t>dlouhověkosti</a:t>
            </a:r>
            <a:endParaRPr lang="cs-CZ" dirty="0" err="1"/>
          </a:p>
          <a:p>
            <a:r>
              <a:rPr lang="en-US" dirty="0"/>
              <a:t>- Jinak </a:t>
            </a:r>
            <a:r>
              <a:rPr lang="en-US" dirty="0" err="1"/>
              <a:t>stejné</a:t>
            </a:r>
            <a:r>
              <a:rPr lang="en-US" dirty="0"/>
              <a:t> </a:t>
            </a:r>
            <a:r>
              <a:rPr lang="en-US" dirty="0" err="1"/>
              <a:t>jako</a:t>
            </a:r>
            <a:r>
              <a:rPr lang="en-US" dirty="0"/>
              <a:t> </a:t>
            </a:r>
            <a:r>
              <a:rPr lang="en-US" dirty="0" err="1"/>
              <a:t>detekce</a:t>
            </a:r>
            <a:r>
              <a:rPr lang="en-US" dirty="0"/>
              <a:t> </a:t>
            </a:r>
            <a:r>
              <a:rPr lang="en-US" dirty="0" err="1"/>
              <a:t>mrtvé</a:t>
            </a:r>
            <a:r>
              <a:rPr lang="en-US" dirty="0"/>
              <a:t> reference</a:t>
            </a:r>
            <a:endParaRPr lang="cs-CZ" dirty="0"/>
          </a:p>
          <a:p>
            <a:r>
              <a:rPr lang="en-US" dirty="0"/>
              <a:t>- </a:t>
            </a:r>
            <a:r>
              <a:rPr lang="en-US" dirty="0" err="1"/>
              <a:t>Nyní</a:t>
            </a:r>
            <a:r>
              <a:rPr lang="en-US" dirty="0"/>
              <a:t> </a:t>
            </a:r>
            <a:r>
              <a:rPr lang="en-US" dirty="0" err="1"/>
              <a:t>lze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ostatním</a:t>
            </a:r>
            <a:r>
              <a:rPr lang="en-US" dirty="0"/>
              <a:t> </a:t>
            </a:r>
            <a:r>
              <a:rPr lang="en-US" dirty="0" err="1"/>
              <a:t>Singletonům</a:t>
            </a:r>
            <a:r>
              <a:rPr lang="en-US" dirty="0"/>
              <a:t> </a:t>
            </a:r>
            <a:r>
              <a:rPr lang="en-US" dirty="0" err="1"/>
              <a:t>dát</a:t>
            </a:r>
            <a:r>
              <a:rPr lang="en-US" dirty="0"/>
              <a:t> </a:t>
            </a:r>
            <a:r>
              <a:rPr lang="en-US" dirty="0" err="1"/>
              <a:t>životnost</a:t>
            </a:r>
            <a:r>
              <a:rPr lang="en-US" dirty="0"/>
              <a:t> a KDL </a:t>
            </a:r>
            <a:r>
              <a:rPr lang="en-US" dirty="0" err="1"/>
              <a:t>problém</a:t>
            </a:r>
            <a:r>
              <a:rPr lang="en-US" dirty="0"/>
              <a:t> je </a:t>
            </a:r>
            <a:r>
              <a:rPr lang="en-US" dirty="0" err="1"/>
              <a:t>vyřešen</a:t>
            </a:r>
            <a:endParaRPr lang="cs-CZ" dirty="0" err="1"/>
          </a:p>
          <a:p>
            <a:r>
              <a:rPr lang="en-US" dirty="0"/>
              <a:t>    * </a:t>
            </a:r>
            <a:r>
              <a:rPr lang="en-US" dirty="0" err="1"/>
              <a:t>stačí</a:t>
            </a:r>
            <a:r>
              <a:rPr lang="en-US" dirty="0"/>
              <a:t> </a:t>
            </a:r>
            <a:r>
              <a:rPr lang="en-US" dirty="0" err="1"/>
              <a:t>dát</a:t>
            </a:r>
            <a:r>
              <a:rPr lang="en-US" dirty="0"/>
              <a:t> K a D </a:t>
            </a:r>
            <a:r>
              <a:rPr lang="en-US" dirty="0" err="1"/>
              <a:t>nižší</a:t>
            </a:r>
            <a:r>
              <a:rPr lang="en-US" dirty="0"/>
              <a:t> </a:t>
            </a:r>
            <a:r>
              <a:rPr lang="en-US" dirty="0" err="1"/>
              <a:t>životnost</a:t>
            </a:r>
            <a:r>
              <a:rPr lang="en-US" dirty="0"/>
              <a:t> -&gt; L </a:t>
            </a:r>
            <a:r>
              <a:rPr lang="en-US" dirty="0" err="1"/>
              <a:t>pak</a:t>
            </a:r>
            <a:r>
              <a:rPr lang="en-US" dirty="0"/>
              <a:t> </a:t>
            </a:r>
            <a:r>
              <a:rPr lang="en-US" dirty="0" err="1"/>
              <a:t>bude</a:t>
            </a:r>
            <a:r>
              <a:rPr lang="en-US" dirty="0"/>
              <a:t> </a:t>
            </a:r>
            <a:r>
              <a:rPr lang="en-US" dirty="0" err="1"/>
              <a:t>žít</a:t>
            </a:r>
            <a:r>
              <a:rPr lang="en-US" dirty="0"/>
              <a:t> </a:t>
            </a:r>
            <a:r>
              <a:rPr lang="en-US" dirty="0" err="1"/>
              <a:t>dostatečně</a:t>
            </a:r>
            <a:r>
              <a:rPr lang="en-US" dirty="0"/>
              <a:t> </a:t>
            </a:r>
            <a:r>
              <a:rPr lang="en-US" dirty="0" err="1"/>
              <a:t>dlouho</a:t>
            </a:r>
            <a:endParaRPr lang="cs-CZ" dirty="0" err="1"/>
          </a:p>
          <a:p>
            <a:endParaRPr lang="en-US" dirty="0">
              <a:cs typeface="Calibri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05DE6D-B1CE-4290-B34D-0E3C20FF1341}" type="slidenum"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25962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>
                <a:cs typeface="Calibri"/>
              </a:rPr>
              <a:t>Teď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přijdou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na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řadu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problémy</a:t>
            </a:r>
            <a:r>
              <a:rPr lang="en-US" dirty="0">
                <a:cs typeface="Calibri"/>
              </a:rPr>
              <a:t> </a:t>
            </a:r>
            <a:r>
              <a:rPr lang="en-US" dirty="0" err="1">
                <a:cs typeface="Calibri"/>
              </a:rPr>
              <a:t>Singletonu</a:t>
            </a:r>
            <a:r>
              <a:rPr lang="en-US" dirty="0">
                <a:cs typeface="Calibri"/>
              </a:rPr>
              <a:t>, </a:t>
            </a:r>
            <a:r>
              <a:rPr lang="en-US" dirty="0" err="1">
                <a:cs typeface="Calibri"/>
              </a:rPr>
              <a:t>když</a:t>
            </a:r>
            <a:r>
              <a:rPr lang="en-US" dirty="0">
                <a:cs typeface="Calibri"/>
              </a:rPr>
              <a:t> do </a:t>
            </a:r>
            <a:r>
              <a:rPr lang="en-US" dirty="0" err="1">
                <a:cs typeface="Calibri"/>
              </a:rPr>
              <a:t>něj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mícháme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paralelní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výpočty</a:t>
            </a:r>
            <a:r>
              <a:rPr lang="en-US" dirty="0">
                <a:cs typeface="Calibri"/>
              </a:rPr>
              <a:t>.</a:t>
            </a:r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Na to, jak je </a:t>
            </a:r>
            <a:r>
              <a:rPr lang="en-US" dirty="0" err="1">
                <a:cs typeface="Calibri"/>
              </a:rPr>
              <a:t>jednoduchý</a:t>
            </a:r>
            <a:r>
              <a:rPr lang="en-US" dirty="0">
                <a:cs typeface="Calibri"/>
              </a:rPr>
              <a:t>, </a:t>
            </a:r>
            <a:r>
              <a:rPr lang="en-US" dirty="0" err="1">
                <a:cs typeface="Calibri"/>
              </a:rPr>
              <a:t>bude</a:t>
            </a:r>
            <a:r>
              <a:rPr lang="en-US" dirty="0">
                <a:cs typeface="Calibri"/>
              </a:rPr>
              <a:t> Singleton </a:t>
            </a:r>
            <a:r>
              <a:rPr lang="en-US" dirty="0" err="1">
                <a:cs typeface="Calibri"/>
              </a:rPr>
              <a:t>potřebovat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notnou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pomoc</a:t>
            </a:r>
            <a:r>
              <a:rPr lang="en-US" dirty="0">
                <a:cs typeface="Calibri"/>
              </a:rPr>
              <a:t> v </a:t>
            </a:r>
            <a:r>
              <a:rPr lang="en-US" dirty="0" err="1">
                <a:cs typeface="Calibri"/>
              </a:rPr>
              <a:t>této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oblasti</a:t>
            </a:r>
            <a:r>
              <a:rPr lang="en-US" dirty="0">
                <a:cs typeface="Calibri"/>
              </a:rPr>
              <a:t>.</a:t>
            </a:r>
          </a:p>
          <a:p>
            <a:endParaRPr lang="en-US" dirty="0">
              <a:cs typeface="Calibri"/>
            </a:endParaRPr>
          </a:p>
          <a:p>
            <a:r>
              <a:rPr lang="en-US" dirty="0" err="1">
                <a:cs typeface="Calibri"/>
              </a:rPr>
              <a:t>Naštěstí</a:t>
            </a:r>
            <a:r>
              <a:rPr lang="en-US" dirty="0">
                <a:cs typeface="Calibri"/>
              </a:rPr>
              <a:t> C++ </a:t>
            </a:r>
            <a:r>
              <a:rPr lang="en-US" dirty="0" err="1">
                <a:cs typeface="Calibri"/>
              </a:rPr>
              <a:t>má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pár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triků</a:t>
            </a:r>
            <a:r>
              <a:rPr lang="en-US" dirty="0">
                <a:cs typeface="Calibri"/>
              </a:rPr>
              <a:t>, jak toto </a:t>
            </a:r>
            <a:r>
              <a:rPr lang="en-US" dirty="0" err="1">
                <a:cs typeface="Calibri"/>
              </a:rPr>
              <a:t>řešit</a:t>
            </a:r>
            <a:r>
              <a:rPr lang="en-US" dirty="0">
                <a:cs typeface="Calibri"/>
              </a:rPr>
              <a:t>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05DE6D-B1CE-4290-B34D-0E3C20FF1341}" type="slidenum"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2865451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- </a:t>
            </a:r>
            <a:r>
              <a:rPr lang="en-US" err="1"/>
              <a:t>Paralelizace</a:t>
            </a:r>
            <a:r>
              <a:rPr lang="en-US"/>
              <a:t> je </a:t>
            </a:r>
            <a:r>
              <a:rPr lang="en-US" err="1"/>
              <a:t>problematická</a:t>
            </a:r>
            <a:r>
              <a:rPr lang="en-US"/>
              <a:t> pro singleton</a:t>
            </a:r>
            <a:endParaRPr lang="cs-CZ"/>
          </a:p>
          <a:p>
            <a:r>
              <a:rPr lang="en-US" dirty="0"/>
              <a:t>    * </a:t>
            </a:r>
            <a:r>
              <a:rPr lang="en-US" i="1" dirty="0"/>
              <a:t>*</a:t>
            </a:r>
            <a:r>
              <a:rPr lang="en-US" i="1" dirty="0" err="1"/>
              <a:t>Kdo</a:t>
            </a:r>
            <a:r>
              <a:rPr lang="en-US" i="1" dirty="0"/>
              <a:t> </a:t>
            </a:r>
            <a:r>
              <a:rPr lang="en-US" i="1" dirty="0" err="1"/>
              <a:t>si</a:t>
            </a:r>
            <a:r>
              <a:rPr lang="en-US" i="1" dirty="0"/>
              <a:t> </a:t>
            </a:r>
            <a:r>
              <a:rPr lang="en-US" i="1" dirty="0" err="1"/>
              <a:t>všiml</a:t>
            </a:r>
            <a:r>
              <a:rPr lang="en-US" i="1" dirty="0"/>
              <a:t> data race?*</a:t>
            </a:r>
            <a:endParaRPr lang="cs-CZ" dirty="0"/>
          </a:p>
          <a:p>
            <a:r>
              <a:rPr lang="en-US" dirty="0"/>
              <a:t>- Data race </a:t>
            </a:r>
            <a:r>
              <a:rPr lang="en-US" dirty="0" err="1"/>
              <a:t>při</a:t>
            </a:r>
            <a:r>
              <a:rPr lang="en-US" dirty="0"/>
              <a:t> </a:t>
            </a:r>
            <a:r>
              <a:rPr lang="en-US" dirty="0" err="1"/>
              <a:t>konstrukci</a:t>
            </a:r>
            <a:endParaRPr lang="cs-CZ" dirty="0" err="1"/>
          </a:p>
          <a:p>
            <a:r>
              <a:rPr lang="en-US" dirty="0"/>
              <a:t>    * Thread 1 </a:t>
            </a:r>
            <a:r>
              <a:rPr lang="en-US" dirty="0" err="1"/>
              <a:t>zkontroluje</a:t>
            </a:r>
            <a:r>
              <a:rPr lang="en-US" dirty="0"/>
              <a:t> if: ta se </a:t>
            </a:r>
            <a:r>
              <a:rPr lang="en-US" dirty="0" err="1"/>
              <a:t>vyhodnotí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true</a:t>
            </a:r>
            <a:endParaRPr lang="cs-CZ" dirty="0"/>
          </a:p>
          <a:p>
            <a:r>
              <a:rPr lang="en-US" dirty="0"/>
              <a:t>    * Thread 1 </a:t>
            </a:r>
            <a:r>
              <a:rPr lang="en-US" dirty="0" err="1"/>
              <a:t>jde</a:t>
            </a:r>
            <a:r>
              <a:rPr lang="en-US" dirty="0"/>
              <a:t> </a:t>
            </a:r>
            <a:r>
              <a:rPr lang="en-US" dirty="0" err="1"/>
              <a:t>spát</a:t>
            </a:r>
            <a:endParaRPr lang="cs-CZ" dirty="0" err="1"/>
          </a:p>
          <a:p>
            <a:r>
              <a:rPr lang="en-US" dirty="0"/>
              <a:t>    * Thread 2 se </a:t>
            </a:r>
            <a:r>
              <a:rPr lang="en-US" dirty="0" err="1"/>
              <a:t>probudí</a:t>
            </a:r>
            <a:endParaRPr lang="cs-CZ" dirty="0" err="1"/>
          </a:p>
          <a:p>
            <a:r>
              <a:rPr lang="en-US" dirty="0"/>
              <a:t>    * Thread 2 </a:t>
            </a:r>
            <a:r>
              <a:rPr lang="en-US" dirty="0" err="1"/>
              <a:t>zkontroluje</a:t>
            </a:r>
            <a:r>
              <a:rPr lang="en-US" dirty="0"/>
              <a:t> if: ta se </a:t>
            </a:r>
            <a:r>
              <a:rPr lang="en-US" dirty="0" err="1"/>
              <a:t>vyhodnotí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true</a:t>
            </a:r>
            <a:endParaRPr lang="cs-CZ" dirty="0"/>
          </a:p>
          <a:p>
            <a:r>
              <a:rPr lang="en-US" dirty="0"/>
              <a:t>    * Thread 2 </a:t>
            </a:r>
            <a:r>
              <a:rPr lang="en-US" dirty="0" err="1"/>
              <a:t>vytvoří</a:t>
            </a:r>
            <a:r>
              <a:rPr lang="en-US" dirty="0"/>
              <a:t> </a:t>
            </a:r>
            <a:r>
              <a:rPr lang="en-US" dirty="0" err="1"/>
              <a:t>instanci</a:t>
            </a:r>
            <a:endParaRPr lang="cs-CZ" dirty="0" err="1"/>
          </a:p>
          <a:p>
            <a:r>
              <a:rPr lang="en-US" dirty="0"/>
              <a:t>    * Thread 2 </a:t>
            </a:r>
            <a:r>
              <a:rPr lang="en-US" dirty="0" err="1"/>
              <a:t>jde</a:t>
            </a:r>
            <a:r>
              <a:rPr lang="en-US" dirty="0"/>
              <a:t> </a:t>
            </a:r>
            <a:r>
              <a:rPr lang="en-US" dirty="0" err="1"/>
              <a:t>spát</a:t>
            </a:r>
            <a:r>
              <a:rPr lang="en-US" dirty="0"/>
              <a:t> (</a:t>
            </a:r>
            <a:r>
              <a:rPr lang="en-US" dirty="0" err="1"/>
              <a:t>předtím</a:t>
            </a:r>
            <a:r>
              <a:rPr lang="en-US" dirty="0"/>
              <a:t> </a:t>
            </a:r>
            <a:r>
              <a:rPr lang="en-US" dirty="0" err="1"/>
              <a:t>pracuje</a:t>
            </a:r>
            <a:r>
              <a:rPr lang="en-US" dirty="0"/>
              <a:t>)</a:t>
            </a:r>
            <a:endParaRPr lang="cs-CZ" dirty="0"/>
          </a:p>
          <a:p>
            <a:r>
              <a:rPr lang="en-US" dirty="0"/>
              <a:t>    * Thread 1 se </a:t>
            </a:r>
            <a:r>
              <a:rPr lang="en-US" dirty="0" err="1"/>
              <a:t>probudí</a:t>
            </a:r>
            <a:endParaRPr lang="cs-CZ" dirty="0" err="1"/>
          </a:p>
          <a:p>
            <a:r>
              <a:rPr lang="en-US" dirty="0"/>
              <a:t>    * Thread 1 </a:t>
            </a:r>
            <a:r>
              <a:rPr lang="en-US" dirty="0" err="1"/>
              <a:t>vytvoří</a:t>
            </a:r>
            <a:r>
              <a:rPr lang="en-US" dirty="0"/>
              <a:t> </a:t>
            </a:r>
            <a:r>
              <a:rPr lang="en-US" dirty="0" err="1"/>
              <a:t>instanci</a:t>
            </a:r>
            <a:r>
              <a:rPr lang="en-US" dirty="0"/>
              <a:t> =&gt; data race, 2 </a:t>
            </a:r>
            <a:r>
              <a:rPr lang="en-US" dirty="0" err="1"/>
              <a:t>konstrukce</a:t>
            </a:r>
            <a:endParaRPr lang="cs-CZ" dirty="0" err="1"/>
          </a:p>
          <a:p>
            <a:r>
              <a:rPr lang="en-US" dirty="0"/>
              <a:t>        * </a:t>
            </a:r>
            <a:r>
              <a:rPr lang="en-US" dirty="0" err="1"/>
              <a:t>představme</a:t>
            </a:r>
            <a:r>
              <a:rPr lang="en-US" dirty="0"/>
              <a:t> se, </a:t>
            </a:r>
            <a:r>
              <a:rPr lang="en-US" dirty="0" err="1"/>
              <a:t>že</a:t>
            </a:r>
            <a:r>
              <a:rPr lang="en-US" dirty="0"/>
              <a:t> </a:t>
            </a:r>
            <a:r>
              <a:rPr lang="en-US" dirty="0" err="1"/>
              <a:t>předtím</a:t>
            </a:r>
            <a:r>
              <a:rPr lang="en-US" dirty="0"/>
              <a:t> singleton </a:t>
            </a:r>
            <a:r>
              <a:rPr lang="en-US" dirty="0" err="1"/>
              <a:t>měl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stav</a:t>
            </a:r>
            <a:r>
              <a:rPr lang="en-US" dirty="0"/>
              <a:t> - </a:t>
            </a:r>
            <a:r>
              <a:rPr lang="en-US" dirty="0" err="1"/>
              <a:t>hrůza</a:t>
            </a:r>
            <a:r>
              <a:rPr lang="en-US" dirty="0"/>
              <a:t>, </a:t>
            </a:r>
            <a:r>
              <a:rPr lang="en-US" dirty="0" err="1"/>
              <a:t>že</a:t>
            </a:r>
            <a:r>
              <a:rPr lang="en-US" dirty="0"/>
              <a:t>? (</a:t>
            </a:r>
            <a:r>
              <a:rPr lang="en-US" dirty="0" err="1"/>
              <a:t>na</a:t>
            </a:r>
            <a:r>
              <a:rPr lang="en-US" dirty="0"/>
              <a:t> toto </a:t>
            </a:r>
            <a:r>
              <a:rPr lang="en-US" dirty="0" err="1"/>
              <a:t>narazíme</a:t>
            </a:r>
            <a:r>
              <a:rPr lang="en-US" dirty="0"/>
              <a:t> </a:t>
            </a:r>
            <a:r>
              <a:rPr lang="en-US" dirty="0" err="1"/>
              <a:t>i</a:t>
            </a:r>
            <a:r>
              <a:rPr lang="en-US" dirty="0"/>
              <a:t> u </a:t>
            </a:r>
            <a:r>
              <a:rPr lang="en-US" dirty="0" err="1"/>
              <a:t>Fénixe</a:t>
            </a:r>
            <a:r>
              <a:rPr lang="en-US" dirty="0"/>
              <a:t>)</a:t>
            </a:r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05DE6D-B1CE-4290-B34D-0E3C20FF1341}" type="slidenum"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169630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</a:t>
            </a:r>
            <a:r>
              <a:rPr lang="en-US" dirty="0" err="1"/>
              <a:t>Zámek</a:t>
            </a:r>
            <a:r>
              <a:rPr lang="en-US" dirty="0"/>
              <a:t> </a:t>
            </a:r>
            <a:r>
              <a:rPr lang="en-US" dirty="0" err="1"/>
              <a:t>před</a:t>
            </a:r>
            <a:r>
              <a:rPr lang="en-US" dirty="0"/>
              <a:t> </a:t>
            </a:r>
            <a:r>
              <a:rPr lang="en-US" dirty="0" err="1"/>
              <a:t>kritickou</a:t>
            </a:r>
            <a:r>
              <a:rPr lang="en-US" dirty="0"/>
              <a:t> </a:t>
            </a:r>
            <a:r>
              <a:rPr lang="en-US" dirty="0" err="1"/>
              <a:t>sekcí</a:t>
            </a:r>
            <a:endParaRPr lang="cs-CZ" dirty="0" err="1"/>
          </a:p>
          <a:p>
            <a:r>
              <a:rPr lang="en-US" dirty="0"/>
              <a:t>    * </a:t>
            </a:r>
            <a:r>
              <a:rPr lang="en-US" dirty="0" err="1"/>
              <a:t>Teď</a:t>
            </a:r>
            <a:r>
              <a:rPr lang="en-US" dirty="0"/>
              <a:t> </a:t>
            </a:r>
            <a:r>
              <a:rPr lang="en-US" dirty="0" err="1"/>
              <a:t>už</a:t>
            </a:r>
            <a:r>
              <a:rPr lang="en-US" dirty="0"/>
              <a:t> tam data race </a:t>
            </a:r>
            <a:r>
              <a:rPr lang="en-US" dirty="0" err="1"/>
              <a:t>není</a:t>
            </a:r>
            <a:r>
              <a:rPr lang="en-US" dirty="0"/>
              <a:t> (</a:t>
            </a:r>
            <a:r>
              <a:rPr lang="en-US" dirty="0" err="1"/>
              <a:t>hurá</a:t>
            </a:r>
            <a:r>
              <a:rPr lang="en-US" dirty="0"/>
              <a:t>?)</a:t>
            </a:r>
            <a:endParaRPr lang="cs-CZ" dirty="0"/>
          </a:p>
          <a:p>
            <a:r>
              <a:rPr lang="en-US" dirty="0"/>
              <a:t>- Je to ale </a:t>
            </a:r>
            <a:r>
              <a:rPr lang="en-US" dirty="0" err="1"/>
              <a:t>pomalé</a:t>
            </a:r>
            <a:r>
              <a:rPr lang="en-US" dirty="0"/>
              <a:t> (</a:t>
            </a:r>
            <a:r>
              <a:rPr lang="en-US" dirty="0" err="1"/>
              <a:t>nehurá</a:t>
            </a:r>
            <a:r>
              <a:rPr lang="en-US" dirty="0"/>
              <a:t>)</a:t>
            </a:r>
            <a:endParaRPr lang="cs-CZ" dirty="0"/>
          </a:p>
          <a:p>
            <a:r>
              <a:rPr lang="en-US" dirty="0"/>
              <a:t>    * Jak </a:t>
            </a:r>
            <a:r>
              <a:rPr lang="en-US" dirty="0" err="1"/>
              <a:t>jsme</a:t>
            </a:r>
            <a:r>
              <a:rPr lang="en-US" dirty="0"/>
              <a:t> </a:t>
            </a:r>
            <a:r>
              <a:rPr lang="en-US" dirty="0" err="1"/>
              <a:t>předtím</a:t>
            </a:r>
            <a:r>
              <a:rPr lang="en-US" dirty="0"/>
              <a:t> </a:t>
            </a:r>
            <a:r>
              <a:rPr lang="en-US" dirty="0" err="1"/>
              <a:t>řešili</a:t>
            </a:r>
            <a:r>
              <a:rPr lang="en-US" dirty="0"/>
              <a:t> overhead </a:t>
            </a:r>
            <a:r>
              <a:rPr lang="en-US" dirty="0" err="1"/>
              <a:t>na</a:t>
            </a:r>
            <a:r>
              <a:rPr lang="en-US" dirty="0"/>
              <a:t> if, </a:t>
            </a:r>
            <a:r>
              <a:rPr lang="en-US" dirty="0" err="1"/>
              <a:t>tak</a:t>
            </a:r>
            <a:r>
              <a:rPr lang="en-US" dirty="0"/>
              <a:t> </a:t>
            </a:r>
            <a:r>
              <a:rPr lang="en-US" dirty="0" err="1"/>
              <a:t>teď</a:t>
            </a:r>
            <a:r>
              <a:rPr lang="en-US" dirty="0"/>
              <a:t> je </a:t>
            </a:r>
            <a:r>
              <a:rPr lang="en-US" dirty="0" err="1"/>
              <a:t>tu</a:t>
            </a:r>
            <a:r>
              <a:rPr lang="en-US" dirty="0"/>
              <a:t> </a:t>
            </a:r>
            <a:r>
              <a:rPr lang="en-US" dirty="0" err="1"/>
              <a:t>řádově</a:t>
            </a:r>
            <a:r>
              <a:rPr lang="en-US" dirty="0"/>
              <a:t> </a:t>
            </a:r>
            <a:r>
              <a:rPr lang="en-US" dirty="0" err="1"/>
              <a:t>větší</a:t>
            </a:r>
            <a:r>
              <a:rPr lang="en-US" dirty="0"/>
              <a:t> overhead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zamykání</a:t>
            </a:r>
            <a:endParaRPr lang="cs-CZ" dirty="0" err="1"/>
          </a:p>
          <a:p>
            <a:r>
              <a:rPr lang="en-US" dirty="0"/>
              <a:t>- </a:t>
            </a:r>
            <a:r>
              <a:rPr lang="en-US" i="1" dirty="0"/>
              <a:t>*inline static = static </a:t>
            </a:r>
            <a:r>
              <a:rPr lang="en-US" i="1" dirty="0" err="1"/>
              <a:t>proměnná</a:t>
            </a:r>
            <a:r>
              <a:rPr lang="en-US" i="1" dirty="0"/>
              <a:t>, ale </a:t>
            </a:r>
            <a:r>
              <a:rPr lang="en-US" i="1" dirty="0" err="1"/>
              <a:t>lze</a:t>
            </a:r>
            <a:r>
              <a:rPr lang="en-US" i="1" dirty="0"/>
              <a:t> ji </a:t>
            </a:r>
            <a:r>
              <a:rPr lang="en-US" i="1" dirty="0" err="1"/>
              <a:t>přpřadit</a:t>
            </a:r>
            <a:r>
              <a:rPr lang="en-US" i="1" dirty="0"/>
              <a:t> </a:t>
            </a:r>
            <a:r>
              <a:rPr lang="en-US" i="1" dirty="0" err="1"/>
              <a:t>hodnotu</a:t>
            </a:r>
            <a:r>
              <a:rPr lang="en-US" i="1" dirty="0"/>
              <a:t> </a:t>
            </a:r>
            <a:r>
              <a:rPr lang="en-US" i="1" dirty="0" err="1"/>
              <a:t>už</a:t>
            </a:r>
            <a:r>
              <a:rPr lang="en-US" i="1" dirty="0"/>
              <a:t> </a:t>
            </a:r>
            <a:r>
              <a:rPr lang="en-US" i="1" dirty="0" err="1"/>
              <a:t>při</a:t>
            </a:r>
            <a:r>
              <a:rPr lang="en-US" i="1" dirty="0"/>
              <a:t> </a:t>
            </a:r>
            <a:r>
              <a:rPr lang="en-US" i="1" dirty="0" err="1"/>
              <a:t>deklaraci</a:t>
            </a:r>
            <a:r>
              <a:rPr lang="en-US" i="1" dirty="0"/>
              <a:t>, </a:t>
            </a:r>
            <a:r>
              <a:rPr lang="en-US" i="1" dirty="0" err="1"/>
              <a:t>což</a:t>
            </a:r>
            <a:r>
              <a:rPr lang="en-US" i="1" dirty="0"/>
              <a:t> u </a:t>
            </a:r>
            <a:r>
              <a:rPr lang="en-US" i="1" dirty="0" err="1"/>
              <a:t>složitějších</a:t>
            </a:r>
            <a:r>
              <a:rPr lang="en-US" i="1" dirty="0"/>
              <a:t> </a:t>
            </a:r>
            <a:r>
              <a:rPr lang="en-US" i="1" dirty="0" err="1"/>
              <a:t>statických</a:t>
            </a:r>
            <a:r>
              <a:rPr lang="en-US" i="1" dirty="0"/>
              <a:t> </a:t>
            </a:r>
            <a:r>
              <a:rPr lang="en-US" i="1" dirty="0" err="1"/>
              <a:t>typů</a:t>
            </a:r>
            <a:r>
              <a:rPr lang="en-US" i="1" dirty="0"/>
              <a:t> </a:t>
            </a:r>
            <a:r>
              <a:rPr lang="en-US" i="1" dirty="0" err="1"/>
              <a:t>před</a:t>
            </a:r>
            <a:r>
              <a:rPr lang="en-US" i="1" dirty="0"/>
              <a:t> C++17 </a:t>
            </a:r>
            <a:r>
              <a:rPr lang="en-US" i="1" dirty="0" err="1"/>
              <a:t>nešlo</a:t>
            </a:r>
            <a:r>
              <a:rPr lang="en-US" i="1" dirty="0"/>
              <a:t> (</a:t>
            </a:r>
            <a:r>
              <a:rPr lang="en-US" i="1" dirty="0" err="1"/>
              <a:t>zbavíme</a:t>
            </a:r>
            <a:r>
              <a:rPr lang="en-US" i="1" dirty="0"/>
              <a:t> se </a:t>
            </a:r>
            <a:r>
              <a:rPr lang="en-US" i="1" dirty="0" err="1"/>
              <a:t>initu</a:t>
            </a:r>
            <a:r>
              <a:rPr lang="en-US" i="1" dirty="0"/>
              <a:t> v .CPP)*</a:t>
            </a:r>
            <a:endParaRPr lang="cs-CZ" dirty="0"/>
          </a:p>
          <a:p>
            <a:endParaRPr lang="en-US" dirty="0">
              <a:cs typeface="Calibri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05DE6D-B1CE-4290-B34D-0E3C20FF1341}" type="slidenum"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462796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"Test, Lock, Test, Work"</a:t>
            </a:r>
            <a:endParaRPr lang="cs-CZ" dirty="0"/>
          </a:p>
          <a:p>
            <a:r>
              <a:rPr lang="en-US" dirty="0"/>
              <a:t>- Best of both worlds: </a:t>
            </a:r>
            <a:r>
              <a:rPr lang="en-US" dirty="0" err="1"/>
              <a:t>máme</a:t>
            </a:r>
            <a:r>
              <a:rPr lang="en-US" dirty="0"/>
              <a:t> </a:t>
            </a:r>
            <a:r>
              <a:rPr lang="en-US" dirty="0" err="1"/>
              <a:t>pouze</a:t>
            </a:r>
            <a:r>
              <a:rPr lang="en-US" dirty="0"/>
              <a:t> </a:t>
            </a:r>
            <a:r>
              <a:rPr lang="en-US" dirty="0" err="1"/>
              <a:t>malý</a:t>
            </a:r>
            <a:r>
              <a:rPr lang="en-US" dirty="0"/>
              <a:t> overhead </a:t>
            </a:r>
            <a:r>
              <a:rPr lang="en-US" dirty="0" err="1"/>
              <a:t>na</a:t>
            </a:r>
            <a:r>
              <a:rPr lang="en-US" dirty="0"/>
              <a:t> if, </a:t>
            </a:r>
            <a:r>
              <a:rPr lang="en-US" dirty="0" err="1"/>
              <a:t>když</a:t>
            </a:r>
            <a:r>
              <a:rPr lang="en-US" dirty="0"/>
              <a:t> </a:t>
            </a:r>
            <a:r>
              <a:rPr lang="en-US" dirty="0" err="1"/>
              <a:t>už</a:t>
            </a:r>
            <a:r>
              <a:rPr lang="en-US" dirty="0"/>
              <a:t> je </a:t>
            </a:r>
            <a:r>
              <a:rPr lang="en-US" dirty="0" err="1"/>
              <a:t>objekt</a:t>
            </a:r>
            <a:r>
              <a:rPr lang="en-US" dirty="0"/>
              <a:t> </a:t>
            </a:r>
            <a:r>
              <a:rPr lang="en-US" dirty="0" err="1"/>
              <a:t>inicializovaný</a:t>
            </a:r>
            <a:r>
              <a:rPr lang="en-US" dirty="0"/>
              <a:t>, a </a:t>
            </a:r>
            <a:r>
              <a:rPr lang="en-US" dirty="0" err="1"/>
              <a:t>zároveň</a:t>
            </a:r>
            <a:r>
              <a:rPr lang="en-US" dirty="0"/>
              <a:t> </a:t>
            </a:r>
            <a:r>
              <a:rPr lang="en-US" dirty="0" err="1"/>
              <a:t>máme</a:t>
            </a:r>
            <a:r>
              <a:rPr lang="en-US" dirty="0"/>
              <a:t> </a:t>
            </a:r>
            <a:r>
              <a:rPr lang="en-US" dirty="0" err="1"/>
              <a:t>zámek</a:t>
            </a:r>
            <a:r>
              <a:rPr lang="en-US" dirty="0"/>
              <a:t>, </a:t>
            </a:r>
            <a:r>
              <a:rPr lang="en-US" dirty="0" err="1"/>
              <a:t>abychom</a:t>
            </a:r>
            <a:r>
              <a:rPr lang="en-US" dirty="0"/>
              <a:t> </a:t>
            </a:r>
            <a:r>
              <a:rPr lang="en-US" dirty="0" err="1"/>
              <a:t>nevytvářeli</a:t>
            </a:r>
            <a:r>
              <a:rPr lang="en-US" dirty="0"/>
              <a:t> </a:t>
            </a:r>
            <a:r>
              <a:rPr lang="en-US" dirty="0" err="1"/>
              <a:t>instanci</a:t>
            </a:r>
            <a:r>
              <a:rPr lang="en-US" dirty="0"/>
              <a:t> </a:t>
            </a:r>
            <a:r>
              <a:rPr lang="en-US" dirty="0" err="1"/>
              <a:t>dvakrát</a:t>
            </a:r>
            <a:endParaRPr lang="cs-CZ" dirty="0" err="1"/>
          </a:p>
          <a:p>
            <a:r>
              <a:rPr lang="en-US" dirty="0">
                <a:cs typeface="Calibri"/>
              </a:rPr>
              <a:t> * </a:t>
            </a:r>
            <a:r>
              <a:rPr lang="en-US" i="1" dirty="0">
                <a:cs typeface="Calibri"/>
              </a:rPr>
              <a:t>Test je </a:t>
            </a:r>
            <a:r>
              <a:rPr lang="en-US" i="1" dirty="0" err="1">
                <a:cs typeface="Calibri"/>
              </a:rPr>
              <a:t>rychlejší</a:t>
            </a:r>
            <a:r>
              <a:rPr lang="en-US" i="1" dirty="0">
                <a:cs typeface="Calibri"/>
              </a:rPr>
              <a:t> </a:t>
            </a:r>
            <a:r>
              <a:rPr lang="en-US" i="1" dirty="0" err="1">
                <a:cs typeface="Calibri"/>
              </a:rPr>
              <a:t>než</a:t>
            </a:r>
            <a:r>
              <a:rPr lang="en-US" i="1" dirty="0">
                <a:cs typeface="Calibri"/>
              </a:rPr>
              <a:t> </a:t>
            </a:r>
            <a:r>
              <a:rPr lang="en-US" i="1" dirty="0" err="1">
                <a:cs typeface="Calibri"/>
              </a:rPr>
              <a:t>locky</a:t>
            </a:r>
            <a:r>
              <a:rPr lang="en-US" i="1" dirty="0">
                <a:cs typeface="Calibri"/>
              </a:rPr>
              <a:t> a </a:t>
            </a:r>
            <a:r>
              <a:rPr lang="en-US" i="1" dirty="0" err="1">
                <a:cs typeface="Calibri"/>
              </a:rPr>
              <a:t>tak</a:t>
            </a:r>
            <a:r>
              <a:rPr lang="en-US" i="1" dirty="0">
                <a:cs typeface="Calibri"/>
              </a:rPr>
              <a:t> </a:t>
            </a:r>
            <a:r>
              <a:rPr lang="en-US" i="1" dirty="0" err="1">
                <a:cs typeface="Calibri"/>
              </a:rPr>
              <a:t>namísto</a:t>
            </a:r>
            <a:r>
              <a:rPr lang="en-US" i="1" dirty="0">
                <a:cs typeface="Calibri"/>
              </a:rPr>
              <a:t> častého </a:t>
            </a:r>
            <a:r>
              <a:rPr lang="en-US" i="1" dirty="0" err="1">
                <a:cs typeface="Calibri"/>
              </a:rPr>
              <a:t>zamykání</a:t>
            </a:r>
            <a:r>
              <a:rPr lang="en-US" i="1" dirty="0">
                <a:cs typeface="Calibri"/>
              </a:rPr>
              <a:t> </a:t>
            </a:r>
            <a:r>
              <a:rPr lang="en-US" i="1" dirty="0" err="1">
                <a:cs typeface="Calibri"/>
              </a:rPr>
              <a:t>jenom</a:t>
            </a:r>
            <a:r>
              <a:rPr lang="en-US" i="1" dirty="0">
                <a:cs typeface="Calibri"/>
              </a:rPr>
              <a:t> </a:t>
            </a:r>
            <a:r>
              <a:rPr lang="en-US" i="1" dirty="0" err="1">
                <a:cs typeface="Calibri"/>
              </a:rPr>
              <a:t>projdeme</a:t>
            </a:r>
            <a:r>
              <a:rPr lang="en-US" i="1" dirty="0">
                <a:cs typeface="Calibri"/>
              </a:rPr>
              <a:t> test</a:t>
            </a:r>
          </a:p>
          <a:p>
            <a:r>
              <a:rPr lang="en-US" dirty="0"/>
              <a:t>    * </a:t>
            </a:r>
            <a:r>
              <a:rPr lang="en-US" i="1" dirty="0"/>
              <a:t>*relaxed-memory model </a:t>
            </a:r>
            <a:r>
              <a:rPr lang="en-US" i="1" dirty="0" err="1"/>
              <a:t>systémy</a:t>
            </a:r>
            <a:r>
              <a:rPr lang="en-US" i="1" dirty="0"/>
              <a:t> </a:t>
            </a:r>
            <a:r>
              <a:rPr lang="en-US" i="1" dirty="0" err="1"/>
              <a:t>potřebují</a:t>
            </a:r>
            <a:r>
              <a:rPr lang="en-US" i="1" dirty="0"/>
              <a:t> </a:t>
            </a:r>
            <a:r>
              <a:rPr lang="en-US" i="1" dirty="0" err="1"/>
              <a:t>mít</a:t>
            </a:r>
            <a:r>
              <a:rPr lang="en-US" i="1" dirty="0"/>
              <a:t> </a:t>
            </a:r>
            <a:r>
              <a:rPr lang="en-US" i="1" dirty="0" err="1"/>
              <a:t>označený</a:t>
            </a:r>
            <a:r>
              <a:rPr lang="en-US" i="1" dirty="0"/>
              <a:t> </a:t>
            </a:r>
            <a:r>
              <a:rPr lang="en-US" i="1" dirty="0" err="1"/>
              <a:t>pInstance</a:t>
            </a:r>
            <a:r>
              <a:rPr lang="en-US" i="1" dirty="0"/>
              <a:t>_ </a:t>
            </a:r>
            <a:r>
              <a:rPr lang="en-US" i="1" dirty="0" err="1"/>
              <a:t>jako</a:t>
            </a:r>
            <a:r>
              <a:rPr lang="en-US" i="1" dirty="0"/>
              <a:t> `volatile` </a:t>
            </a:r>
            <a:r>
              <a:rPr lang="en-US" i="1" dirty="0" err="1"/>
              <a:t>či</a:t>
            </a:r>
            <a:r>
              <a:rPr lang="en-US" i="1" dirty="0"/>
              <a:t> `std::atomic&lt;Singleton*&gt;` </a:t>
            </a:r>
            <a:r>
              <a:rPr lang="en-US" i="1" dirty="0" err="1"/>
              <a:t>typ</a:t>
            </a:r>
            <a:r>
              <a:rPr lang="en-US" i="1" dirty="0"/>
              <a:t>, </a:t>
            </a:r>
            <a:r>
              <a:rPr lang="en-US" i="1" dirty="0" err="1"/>
              <a:t>protože</a:t>
            </a:r>
            <a:r>
              <a:rPr lang="en-US" i="1" dirty="0"/>
              <a:t> se </a:t>
            </a:r>
            <a:r>
              <a:rPr lang="en-US" i="1" dirty="0" err="1"/>
              <a:t>může</a:t>
            </a:r>
            <a:r>
              <a:rPr lang="en-US" i="1" dirty="0"/>
              <a:t> </a:t>
            </a:r>
            <a:r>
              <a:rPr lang="en-US" i="1" dirty="0" err="1"/>
              <a:t>stát</a:t>
            </a:r>
            <a:r>
              <a:rPr lang="en-US" i="1" dirty="0"/>
              <a:t>, </a:t>
            </a:r>
            <a:r>
              <a:rPr lang="en-US" i="1" dirty="0" err="1"/>
              <a:t>že</a:t>
            </a:r>
            <a:r>
              <a:rPr lang="en-US" i="1" dirty="0"/>
              <a:t> je </a:t>
            </a:r>
            <a:r>
              <a:rPr lang="en-US" i="1" dirty="0" err="1"/>
              <a:t>při</a:t>
            </a:r>
            <a:r>
              <a:rPr lang="en-US" i="1" dirty="0"/>
              <a:t> burst </a:t>
            </a:r>
            <a:r>
              <a:rPr lang="en-US" i="1" dirty="0" err="1"/>
              <a:t>zápisu</a:t>
            </a:r>
            <a:r>
              <a:rPr lang="en-US" i="1" dirty="0"/>
              <a:t> </a:t>
            </a:r>
            <a:r>
              <a:rPr lang="en-US" i="1" dirty="0" err="1"/>
              <a:t>zapisováno</a:t>
            </a:r>
            <a:r>
              <a:rPr lang="en-US" i="1" dirty="0"/>
              <a:t> v </a:t>
            </a:r>
            <a:r>
              <a:rPr lang="en-US" i="1" dirty="0" err="1"/>
              <a:t>pořadí</a:t>
            </a:r>
            <a:r>
              <a:rPr lang="en-US" i="1" dirty="0"/>
              <a:t> </a:t>
            </a:r>
            <a:r>
              <a:rPr lang="en-US" i="1" dirty="0" err="1"/>
              <a:t>adres</a:t>
            </a:r>
            <a:r>
              <a:rPr lang="en-US" i="1" dirty="0"/>
              <a:t> a ne v </a:t>
            </a:r>
            <a:r>
              <a:rPr lang="en-US" i="1" dirty="0" err="1"/>
              <a:t>pořadí</a:t>
            </a:r>
            <a:r>
              <a:rPr lang="en-US" i="1" dirty="0"/>
              <a:t> </a:t>
            </a:r>
            <a:r>
              <a:rPr lang="en-US" i="1" dirty="0" err="1"/>
              <a:t>přiřazení</a:t>
            </a:r>
            <a:r>
              <a:rPr lang="en-US" i="1" dirty="0"/>
              <a:t>*</a:t>
            </a:r>
            <a:endParaRPr lang="cs-CZ" dirty="0"/>
          </a:p>
          <a:p>
            <a:r>
              <a:rPr lang="en-US" dirty="0"/>
              <a:t>        * </a:t>
            </a:r>
            <a:r>
              <a:rPr lang="en-US" i="1" dirty="0"/>
              <a:t>*ergo, </a:t>
            </a:r>
            <a:r>
              <a:rPr lang="en-US" i="1" dirty="0" err="1"/>
              <a:t>studujte</a:t>
            </a:r>
            <a:r>
              <a:rPr lang="en-US" i="1" dirty="0"/>
              <a:t>, </a:t>
            </a:r>
            <a:r>
              <a:rPr lang="en-US" i="1" dirty="0" err="1"/>
              <a:t>kam</a:t>
            </a:r>
            <a:r>
              <a:rPr lang="en-US" i="1" dirty="0"/>
              <a:t> ten singleton </a:t>
            </a:r>
            <a:r>
              <a:rPr lang="en-US" i="1" dirty="0" err="1"/>
              <a:t>půjde</a:t>
            </a:r>
            <a:r>
              <a:rPr lang="en-US" i="1" dirty="0"/>
              <a:t> a </a:t>
            </a:r>
            <a:r>
              <a:rPr lang="en-US" i="1" dirty="0" err="1"/>
              <a:t>kdyžtak</a:t>
            </a:r>
            <a:r>
              <a:rPr lang="en-US" i="1" dirty="0"/>
              <a:t> </a:t>
            </a:r>
            <a:r>
              <a:rPr lang="en-US" i="1" dirty="0" err="1"/>
              <a:t>si</a:t>
            </a:r>
            <a:r>
              <a:rPr lang="en-US" i="1" dirty="0"/>
              <a:t> </a:t>
            </a:r>
            <a:r>
              <a:rPr lang="en-US" i="1" dirty="0" err="1"/>
              <a:t>na</a:t>
            </a:r>
            <a:r>
              <a:rPr lang="en-US" i="1" dirty="0"/>
              <a:t> toto </a:t>
            </a:r>
            <a:r>
              <a:rPr lang="en-US" i="1" dirty="0" err="1"/>
              <a:t>dejte</a:t>
            </a:r>
            <a:r>
              <a:rPr lang="en-US" i="1" dirty="0"/>
              <a:t> </a:t>
            </a:r>
            <a:r>
              <a:rPr lang="en-US" i="1" dirty="0" err="1"/>
              <a:t>pozor</a:t>
            </a:r>
            <a:r>
              <a:rPr lang="en-US" i="1" dirty="0"/>
              <a:t>*</a:t>
            </a:r>
            <a:endParaRPr lang="en-US" i="1" dirty="0">
              <a:cs typeface="Calibri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05DE6D-B1CE-4290-B34D-0E3C20FF1341}" type="slidenum"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421071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- `std::</a:t>
            </a:r>
            <a:r>
              <a:rPr lang="en-US" err="1"/>
              <a:t>call_once</a:t>
            </a:r>
            <a:r>
              <a:rPr lang="en-US"/>
              <a:t>` = </a:t>
            </a:r>
            <a:r>
              <a:rPr lang="en-US" err="1"/>
              <a:t>funkce</a:t>
            </a:r>
            <a:r>
              <a:rPr lang="en-US"/>
              <a:t> se v </a:t>
            </a:r>
            <a:r>
              <a:rPr lang="en-US" err="1"/>
              <a:t>programu</a:t>
            </a:r>
            <a:r>
              <a:rPr lang="en-US"/>
              <a:t> </a:t>
            </a:r>
            <a:r>
              <a:rPr lang="en-US" err="1"/>
              <a:t>zavolá</a:t>
            </a:r>
            <a:r>
              <a:rPr lang="en-US"/>
              <a:t> </a:t>
            </a:r>
            <a:r>
              <a:rPr lang="en-US" err="1"/>
              <a:t>jen</a:t>
            </a:r>
            <a:r>
              <a:rPr lang="en-US"/>
              <a:t> a </a:t>
            </a:r>
            <a:r>
              <a:rPr lang="en-US" err="1"/>
              <a:t>pouze</a:t>
            </a:r>
            <a:r>
              <a:rPr lang="en-US"/>
              <a:t> </a:t>
            </a:r>
            <a:r>
              <a:rPr lang="en-US" err="1"/>
              <a:t>jednou</a:t>
            </a:r>
            <a:endParaRPr lang="cs-CZ" err="1"/>
          </a:p>
          <a:p>
            <a:r>
              <a:rPr lang="en-US" dirty="0"/>
              <a:t>    * </a:t>
            </a:r>
            <a:r>
              <a:rPr lang="en-US" i="1" dirty="0"/>
              <a:t>*</a:t>
            </a:r>
            <a:r>
              <a:rPr lang="en-US" i="1" dirty="0" err="1"/>
              <a:t>tedy</a:t>
            </a:r>
            <a:r>
              <a:rPr lang="en-US" i="1" dirty="0"/>
              <a:t> toto </a:t>
            </a:r>
            <a:r>
              <a:rPr lang="en-US" i="1" dirty="0" err="1"/>
              <a:t>nelze</a:t>
            </a:r>
            <a:r>
              <a:rPr lang="en-US" i="1" dirty="0"/>
              <a:t> </a:t>
            </a:r>
            <a:r>
              <a:rPr lang="en-US" i="1" dirty="0" err="1"/>
              <a:t>aplikovat</a:t>
            </a:r>
            <a:r>
              <a:rPr lang="en-US" i="1" dirty="0"/>
              <a:t> </a:t>
            </a:r>
            <a:r>
              <a:rPr lang="en-US" i="1" dirty="0" err="1"/>
              <a:t>na</a:t>
            </a:r>
            <a:r>
              <a:rPr lang="en-US" i="1" dirty="0"/>
              <a:t> </a:t>
            </a:r>
            <a:r>
              <a:rPr lang="en-US" i="1" dirty="0" err="1"/>
              <a:t>fénixe</a:t>
            </a:r>
            <a:r>
              <a:rPr lang="en-US" i="1" dirty="0"/>
              <a:t>*</a:t>
            </a:r>
            <a:endParaRPr lang="cs-CZ" dirty="0"/>
          </a:p>
          <a:p>
            <a:r>
              <a:rPr lang="en-US" dirty="0"/>
              <a:t>    * </a:t>
            </a:r>
            <a:r>
              <a:rPr lang="en-US" dirty="0" err="1"/>
              <a:t>tato</a:t>
            </a:r>
            <a:r>
              <a:rPr lang="en-US" dirty="0"/>
              <a:t> </a:t>
            </a:r>
            <a:r>
              <a:rPr lang="en-US" dirty="0" err="1"/>
              <a:t>funkce</a:t>
            </a:r>
            <a:r>
              <a:rPr lang="en-US" dirty="0"/>
              <a:t> je thread-safe (</a:t>
            </a:r>
            <a:r>
              <a:rPr lang="en-US" dirty="0" err="1"/>
              <a:t>explicitně</a:t>
            </a:r>
            <a:r>
              <a:rPr lang="en-US" dirty="0"/>
              <a:t> </a:t>
            </a:r>
            <a:r>
              <a:rPr lang="en-US" dirty="0" err="1"/>
              <a:t>zmiňuje</a:t>
            </a:r>
            <a:r>
              <a:rPr lang="en-US" dirty="0"/>
              <a:t>, </a:t>
            </a:r>
            <a:r>
              <a:rPr lang="en-US" dirty="0" err="1"/>
              <a:t>že</a:t>
            </a:r>
            <a:r>
              <a:rPr lang="en-US" dirty="0"/>
              <a:t> je </a:t>
            </a:r>
            <a:r>
              <a:rPr lang="en-US" dirty="0" err="1"/>
              <a:t>zavolána</a:t>
            </a:r>
            <a:r>
              <a:rPr lang="en-US" dirty="0"/>
              <a:t> </a:t>
            </a:r>
            <a:r>
              <a:rPr lang="en-US" dirty="0" err="1"/>
              <a:t>jednou</a:t>
            </a:r>
            <a:r>
              <a:rPr lang="en-US" dirty="0"/>
              <a:t>, </a:t>
            </a:r>
            <a:r>
              <a:rPr lang="en-US" dirty="0" err="1"/>
              <a:t>když</a:t>
            </a:r>
            <a:r>
              <a:rPr lang="en-US" dirty="0"/>
              <a:t> </a:t>
            </a:r>
            <a:r>
              <a:rPr lang="en-US" dirty="0" err="1"/>
              <a:t>soupeří</a:t>
            </a:r>
            <a:r>
              <a:rPr lang="en-US" dirty="0"/>
              <a:t> </a:t>
            </a:r>
            <a:r>
              <a:rPr lang="en-US" dirty="0" err="1"/>
              <a:t>více</a:t>
            </a:r>
            <a:r>
              <a:rPr lang="en-US" dirty="0"/>
              <a:t> </a:t>
            </a:r>
            <a:r>
              <a:rPr lang="en-US" dirty="0" err="1"/>
              <a:t>vláken</a:t>
            </a:r>
            <a:r>
              <a:rPr lang="en-US" dirty="0"/>
              <a:t>) a </a:t>
            </a:r>
            <a:r>
              <a:rPr lang="en-US" dirty="0" err="1"/>
              <a:t>tedy</a:t>
            </a:r>
            <a:r>
              <a:rPr lang="en-US" dirty="0"/>
              <a:t> taky </a:t>
            </a:r>
            <a:r>
              <a:rPr lang="en-US" dirty="0" err="1"/>
              <a:t>pomáhá</a:t>
            </a:r>
            <a:r>
              <a:rPr lang="en-US" dirty="0"/>
              <a:t> </a:t>
            </a:r>
            <a:r>
              <a:rPr lang="en-US" dirty="0" err="1"/>
              <a:t>řešit</a:t>
            </a:r>
            <a:r>
              <a:rPr lang="en-US" dirty="0"/>
              <a:t> </a:t>
            </a:r>
            <a:r>
              <a:rPr lang="en-US" dirty="0" err="1"/>
              <a:t>paralelní</a:t>
            </a:r>
            <a:r>
              <a:rPr lang="en-US" dirty="0"/>
              <a:t> </a:t>
            </a:r>
            <a:r>
              <a:rPr lang="en-US" dirty="0" err="1"/>
              <a:t>práci</a:t>
            </a:r>
            <a:r>
              <a:rPr lang="en-US" dirty="0"/>
              <a:t> u </a:t>
            </a:r>
            <a:r>
              <a:rPr lang="en-US" dirty="0" err="1"/>
              <a:t>jiných</a:t>
            </a:r>
            <a:r>
              <a:rPr lang="en-US" dirty="0"/>
              <a:t> </a:t>
            </a:r>
            <a:r>
              <a:rPr lang="en-US" dirty="0" err="1"/>
              <a:t>singletonů</a:t>
            </a:r>
            <a:endParaRPr lang="cs-CZ" dirty="0" err="1"/>
          </a:p>
          <a:p>
            <a:r>
              <a:rPr lang="en-US" dirty="0"/>
              <a:t>    * </a:t>
            </a:r>
            <a:r>
              <a:rPr lang="en-US" i="1" dirty="0"/>
              <a:t>*ne, </a:t>
            </a:r>
            <a:r>
              <a:rPr lang="en-US" i="1" dirty="0" err="1"/>
              <a:t>nelze</a:t>
            </a:r>
            <a:r>
              <a:rPr lang="en-US" i="1" dirty="0"/>
              <a:t> </a:t>
            </a:r>
            <a:r>
              <a:rPr lang="en-US" i="1" dirty="0" err="1"/>
              <a:t>resetnout</a:t>
            </a:r>
            <a:r>
              <a:rPr lang="en-US" i="1" dirty="0"/>
              <a:t> std::</a:t>
            </a:r>
            <a:r>
              <a:rPr lang="en-US" i="1" dirty="0" err="1"/>
              <a:t>once_flag</a:t>
            </a:r>
            <a:r>
              <a:rPr lang="en-US" i="1" dirty="0"/>
              <a:t>*</a:t>
            </a:r>
            <a:endParaRPr lang="cs-CZ" dirty="0"/>
          </a:p>
          <a:p>
            <a:r>
              <a:rPr lang="en-US" dirty="0"/>
              <a:t>- *</a:t>
            </a:r>
            <a:r>
              <a:rPr lang="en-US" i="1" dirty="0"/>
              <a:t> `[&amp;]() {...}` = ampersand </a:t>
            </a:r>
            <a:r>
              <a:rPr lang="en-US" i="1" err="1"/>
              <a:t>značí</a:t>
            </a:r>
            <a:r>
              <a:rPr lang="en-US" i="1" dirty="0"/>
              <a:t> </a:t>
            </a:r>
            <a:r>
              <a:rPr lang="en-US" i="1" err="1"/>
              <a:t>zachycení</a:t>
            </a:r>
            <a:r>
              <a:rPr lang="en-US" i="1" dirty="0"/>
              <a:t> </a:t>
            </a:r>
            <a:r>
              <a:rPr lang="en-US" i="1" err="1"/>
              <a:t>celého</a:t>
            </a:r>
            <a:r>
              <a:rPr lang="en-US" i="1" dirty="0"/>
              <a:t> </a:t>
            </a:r>
            <a:r>
              <a:rPr lang="en-US" i="1" err="1"/>
              <a:t>okolí</a:t>
            </a:r>
            <a:r>
              <a:rPr lang="en-US" i="1" dirty="0"/>
              <a:t> (</a:t>
            </a:r>
            <a:r>
              <a:rPr lang="en-US" i="1" err="1"/>
              <a:t>vše</a:t>
            </a:r>
            <a:r>
              <a:rPr lang="en-US" i="1" dirty="0"/>
              <a:t>, co je </a:t>
            </a:r>
            <a:r>
              <a:rPr lang="en-US" i="1" err="1"/>
              <a:t>vidět</a:t>
            </a:r>
            <a:r>
              <a:rPr lang="en-US" i="1" dirty="0"/>
              <a:t> v </a:t>
            </a:r>
            <a:r>
              <a:rPr lang="en-US" i="1" err="1"/>
              <a:t>bloku</a:t>
            </a:r>
            <a:r>
              <a:rPr lang="en-US" i="1" dirty="0"/>
              <a:t>, </a:t>
            </a:r>
            <a:r>
              <a:rPr lang="en-US" i="1" err="1"/>
              <a:t>kde</a:t>
            </a:r>
            <a:r>
              <a:rPr lang="en-US" i="1" dirty="0"/>
              <a:t> se lambda </a:t>
            </a:r>
            <a:r>
              <a:rPr lang="en-US" i="1" err="1"/>
              <a:t>volá</a:t>
            </a:r>
            <a:r>
              <a:rPr lang="en-US" i="1" dirty="0"/>
              <a:t>) </a:t>
            </a:r>
            <a:r>
              <a:rPr lang="en-US" i="1" err="1"/>
              <a:t>referencemi</a:t>
            </a:r>
            <a:r>
              <a:rPr lang="en-US" dirty="0"/>
              <a:t>*</a:t>
            </a:r>
            <a:endParaRPr lang="cs-CZ" dirty="0"/>
          </a:p>
          <a:p>
            <a:endParaRPr lang="en-US" dirty="0">
              <a:cs typeface="Calibri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05DE6D-B1CE-4290-B34D-0E3C20FF1341}" type="slidenum"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416037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6617B9-4B2F-2FCB-E9D1-9240914A8D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A7A13495-B2C4-3F0B-4BDB-9D335755FC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3ADDF6CD-89D4-3C5D-4EC5-3AF8CAFC24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</a:t>
            </a:r>
            <a:r>
              <a:rPr lang="en-US" b="1" dirty="0" err="1"/>
              <a:t>Meyersův</a:t>
            </a:r>
            <a:r>
              <a:rPr lang="en-US" b="1" dirty="0"/>
              <a:t> singleton </a:t>
            </a:r>
            <a:r>
              <a:rPr lang="en-US" dirty="0"/>
              <a:t>(Scott Meyers)</a:t>
            </a:r>
            <a:endParaRPr lang="cs-CZ" b="1" dirty="0"/>
          </a:p>
          <a:p>
            <a:r>
              <a:rPr lang="en-US" dirty="0"/>
              <a:t>- </a:t>
            </a:r>
            <a:r>
              <a:rPr lang="en-US" dirty="0" err="1"/>
              <a:t>Statická</a:t>
            </a:r>
            <a:r>
              <a:rPr lang="en-US" dirty="0"/>
              <a:t> </a:t>
            </a:r>
            <a:r>
              <a:rPr lang="en-US" dirty="0" err="1"/>
              <a:t>metoda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zisk</a:t>
            </a:r>
            <a:r>
              <a:rPr lang="en-US" dirty="0"/>
              <a:t> instance </a:t>
            </a:r>
            <a:r>
              <a:rPr lang="en-US" dirty="0" err="1"/>
              <a:t>nyní</a:t>
            </a:r>
            <a:r>
              <a:rPr lang="en-US" dirty="0"/>
              <a:t> </a:t>
            </a:r>
            <a:r>
              <a:rPr lang="en-US" dirty="0" err="1"/>
              <a:t>používá</a:t>
            </a:r>
            <a:r>
              <a:rPr lang="en-US" dirty="0"/>
              <a:t> </a:t>
            </a:r>
            <a:r>
              <a:rPr lang="en-US" dirty="0" err="1"/>
              <a:t>lokální</a:t>
            </a:r>
            <a:r>
              <a:rPr lang="en-US" dirty="0"/>
              <a:t> </a:t>
            </a:r>
            <a:r>
              <a:rPr lang="en-US" dirty="0" err="1"/>
              <a:t>statickou</a:t>
            </a:r>
            <a:r>
              <a:rPr lang="en-US" dirty="0"/>
              <a:t> </a:t>
            </a:r>
            <a:r>
              <a:rPr lang="en-US" dirty="0" err="1"/>
              <a:t>proměnnou</a:t>
            </a:r>
            <a:r>
              <a:rPr lang="en-US" dirty="0"/>
              <a:t>:</a:t>
            </a:r>
            <a:endParaRPr lang="en-US" dirty="0">
              <a:cs typeface="Calibri"/>
            </a:endParaRPr>
          </a:p>
          <a:p>
            <a:r>
              <a:rPr lang="en-US" dirty="0"/>
              <a:t>    * </a:t>
            </a:r>
            <a:r>
              <a:rPr lang="en-US" dirty="0" err="1"/>
              <a:t>nepoužívá</a:t>
            </a:r>
            <a:r>
              <a:rPr lang="en-US" dirty="0"/>
              <a:t> se `new` -&gt; compiler </a:t>
            </a:r>
            <a:r>
              <a:rPr lang="en-US" dirty="0" err="1"/>
              <a:t>může</a:t>
            </a:r>
            <a:r>
              <a:rPr lang="en-US" dirty="0"/>
              <a:t> </a:t>
            </a:r>
            <a:r>
              <a:rPr lang="en-US" dirty="0" err="1"/>
              <a:t>dělat</a:t>
            </a:r>
            <a:r>
              <a:rPr lang="en-US" dirty="0"/>
              <a:t> </a:t>
            </a:r>
            <a:r>
              <a:rPr lang="en-US" dirty="0" err="1"/>
              <a:t>trik</a:t>
            </a:r>
            <a:r>
              <a:rPr lang="en-US" dirty="0"/>
              <a:t>, </a:t>
            </a:r>
            <a:r>
              <a:rPr lang="en-US" dirty="0" err="1"/>
              <a:t>který</a:t>
            </a:r>
            <a:r>
              <a:rPr lang="en-US" dirty="0"/>
              <a:t> </a:t>
            </a:r>
            <a:r>
              <a:rPr lang="en-US" dirty="0" err="1"/>
              <a:t>nám</a:t>
            </a:r>
            <a:r>
              <a:rPr lang="en-US" dirty="0"/>
              <a:t> </a:t>
            </a:r>
            <a:r>
              <a:rPr lang="en-US" dirty="0" err="1"/>
              <a:t>zajistí</a:t>
            </a:r>
            <a:r>
              <a:rPr lang="en-US" dirty="0"/>
              <a:t> thread-safety (</a:t>
            </a:r>
            <a:r>
              <a:rPr lang="en-US" dirty="0" err="1"/>
              <a:t>díky</a:t>
            </a:r>
            <a:r>
              <a:rPr lang="en-US" dirty="0"/>
              <a:t> C++11 </a:t>
            </a:r>
            <a:r>
              <a:rPr lang="en-US" dirty="0" err="1"/>
              <a:t>standardu</a:t>
            </a:r>
            <a:r>
              <a:rPr lang="en-US" dirty="0"/>
              <a:t>)</a:t>
            </a:r>
            <a:endParaRPr lang="cs-CZ" dirty="0"/>
          </a:p>
          <a:p>
            <a:r>
              <a:rPr lang="en-US" dirty="0"/>
              <a:t>        * </a:t>
            </a:r>
            <a:r>
              <a:rPr lang="en-US" i="1" dirty="0"/>
              <a:t>*C++11 standard: "</a:t>
            </a:r>
            <a:r>
              <a:rPr lang="en-US" dirty="0"/>
              <a:t>If control enters the declaration concurrently while the variable is being initialized, the </a:t>
            </a:r>
            <a:r>
              <a:rPr lang="en-US" b="1" dirty="0"/>
              <a:t>concurrent execution shall wait</a:t>
            </a:r>
            <a:r>
              <a:rPr lang="en-US" dirty="0"/>
              <a:t> for completion of the initialization.</a:t>
            </a:r>
            <a:r>
              <a:rPr lang="en-US" i="1" dirty="0"/>
              <a:t>"*</a:t>
            </a:r>
            <a:endParaRPr lang="cs-CZ" dirty="0"/>
          </a:p>
          <a:p>
            <a:r>
              <a:rPr lang="en-US" dirty="0"/>
              <a:t>- </a:t>
            </a:r>
            <a:r>
              <a:rPr lang="en-US" b="1" err="1"/>
              <a:t>Lokální</a:t>
            </a:r>
            <a:r>
              <a:rPr lang="en-US" b="1" dirty="0"/>
              <a:t> </a:t>
            </a:r>
            <a:r>
              <a:rPr lang="en-US" b="1" err="1"/>
              <a:t>statická</a:t>
            </a:r>
            <a:r>
              <a:rPr lang="en-US" b="1" dirty="0"/>
              <a:t> </a:t>
            </a:r>
            <a:r>
              <a:rPr lang="en-US" b="1" err="1"/>
              <a:t>proměnná</a:t>
            </a:r>
            <a:r>
              <a:rPr lang="en-US" dirty="0"/>
              <a:t>:</a:t>
            </a:r>
            <a:endParaRPr lang="cs-CZ" dirty="0"/>
          </a:p>
          <a:p>
            <a:r>
              <a:rPr lang="en-US" dirty="0"/>
              <a:t>    * je </a:t>
            </a:r>
            <a:r>
              <a:rPr lang="en-US" dirty="0" err="1"/>
              <a:t>inicializována</a:t>
            </a:r>
            <a:r>
              <a:rPr lang="en-US" dirty="0"/>
              <a:t> </a:t>
            </a:r>
            <a:r>
              <a:rPr lang="en-US" dirty="0" err="1"/>
              <a:t>až</a:t>
            </a:r>
            <a:r>
              <a:rPr lang="en-US" dirty="0"/>
              <a:t> </a:t>
            </a:r>
            <a:r>
              <a:rPr lang="en-US" dirty="0" err="1"/>
              <a:t>když</a:t>
            </a:r>
            <a:r>
              <a:rPr lang="en-US" dirty="0"/>
              <a:t> se k </a:t>
            </a:r>
            <a:r>
              <a:rPr lang="en-US" dirty="0" err="1"/>
              <a:t>její</a:t>
            </a:r>
            <a:r>
              <a:rPr lang="en-US" dirty="0"/>
              <a:t> </a:t>
            </a:r>
            <a:r>
              <a:rPr lang="en-US" dirty="0" err="1"/>
              <a:t>definici</a:t>
            </a:r>
            <a:r>
              <a:rPr lang="en-US" dirty="0"/>
              <a:t> </a:t>
            </a:r>
            <a:r>
              <a:rPr lang="en-US" dirty="0" err="1"/>
              <a:t>poprvé</a:t>
            </a:r>
            <a:r>
              <a:rPr lang="en-US" dirty="0"/>
              <a:t> </a:t>
            </a:r>
            <a:r>
              <a:rPr lang="en-US" dirty="0" err="1"/>
              <a:t>dostane</a:t>
            </a:r>
            <a:r>
              <a:rPr lang="en-US" dirty="0"/>
              <a:t> control flow</a:t>
            </a:r>
            <a:endParaRPr lang="en-US" dirty="0">
              <a:cs typeface="Calibri"/>
            </a:endParaRPr>
          </a:p>
          <a:p>
            <a:r>
              <a:rPr lang="en-US" dirty="0"/>
              <a:t>    * je </a:t>
            </a:r>
            <a:r>
              <a:rPr lang="en-US" dirty="0" err="1"/>
              <a:t>destruována</a:t>
            </a:r>
            <a:r>
              <a:rPr lang="en-US" dirty="0"/>
              <a:t> </a:t>
            </a:r>
            <a:r>
              <a:rPr lang="en-US" dirty="0" err="1"/>
              <a:t>až</a:t>
            </a:r>
            <a:r>
              <a:rPr lang="en-US" dirty="0"/>
              <a:t> po </a:t>
            </a:r>
            <a:r>
              <a:rPr lang="en-US" dirty="0" err="1"/>
              <a:t>skončení</a:t>
            </a:r>
            <a:r>
              <a:rPr lang="en-US" dirty="0"/>
              <a:t> </a:t>
            </a:r>
            <a:r>
              <a:rPr lang="en-US" dirty="0" err="1"/>
              <a:t>programu</a:t>
            </a:r>
            <a:r>
              <a:rPr lang="en-US" dirty="0"/>
              <a:t> (`</a:t>
            </a:r>
            <a:r>
              <a:rPr lang="en-US" dirty="0" err="1"/>
              <a:t>atexit</a:t>
            </a:r>
            <a:r>
              <a:rPr lang="en-US" dirty="0"/>
              <a:t>`)</a:t>
            </a:r>
            <a:endParaRPr lang="cs-CZ" dirty="0"/>
          </a:p>
          <a:p>
            <a:r>
              <a:rPr lang="en-US" dirty="0"/>
              <a:t>    * je thread-safe (od C++11)</a:t>
            </a:r>
            <a:endParaRPr lang="cs-CZ" dirty="0"/>
          </a:p>
          <a:p>
            <a:r>
              <a:rPr lang="en-US" dirty="0"/>
              <a:t>- je to </a:t>
            </a:r>
            <a:r>
              <a:rPr lang="en-US" dirty="0" err="1"/>
              <a:t>jednodušší</a:t>
            </a:r>
            <a:r>
              <a:rPr lang="en-US" dirty="0"/>
              <a:t> a </a:t>
            </a:r>
            <a:r>
              <a:rPr lang="en-US" dirty="0" err="1"/>
              <a:t>čitelnější</a:t>
            </a:r>
            <a:r>
              <a:rPr lang="en-US" dirty="0"/>
              <a:t> </a:t>
            </a:r>
            <a:r>
              <a:rPr lang="en-US" dirty="0" err="1"/>
              <a:t>kód</a:t>
            </a:r>
            <a:r>
              <a:rPr lang="en-US" dirty="0"/>
              <a:t>, </a:t>
            </a:r>
            <a:r>
              <a:rPr lang="en-US" dirty="0" err="1"/>
              <a:t>jen</a:t>
            </a:r>
            <a:r>
              <a:rPr lang="en-US" dirty="0"/>
              <a:t> </a:t>
            </a:r>
            <a:r>
              <a:rPr lang="en-US" dirty="0" err="1"/>
              <a:t>musíte</a:t>
            </a:r>
            <a:r>
              <a:rPr lang="en-US" dirty="0"/>
              <a:t> </a:t>
            </a:r>
            <a:r>
              <a:rPr lang="en-US" dirty="0" err="1"/>
              <a:t>chápat</a:t>
            </a:r>
            <a:r>
              <a:rPr lang="en-US" dirty="0"/>
              <a:t> </a:t>
            </a:r>
            <a:r>
              <a:rPr lang="en-US" dirty="0" err="1"/>
              <a:t>lokální</a:t>
            </a:r>
            <a:r>
              <a:rPr lang="en-US" dirty="0"/>
              <a:t> </a:t>
            </a:r>
            <a:r>
              <a:rPr lang="en-US" dirty="0" err="1"/>
              <a:t>statické</a:t>
            </a:r>
            <a:r>
              <a:rPr lang="en-US" dirty="0"/>
              <a:t> prom. v C++ od 11 a </a:t>
            </a:r>
            <a:r>
              <a:rPr lang="en-US" dirty="0" err="1"/>
              <a:t>dále</a:t>
            </a:r>
            <a:endParaRPr lang="cs-CZ" dirty="0" err="1"/>
          </a:p>
          <a:p>
            <a:r>
              <a:rPr lang="en-US" dirty="0"/>
              <a:t>- </a:t>
            </a:r>
            <a:r>
              <a:rPr lang="en-US" b="1" dirty="0"/>
              <a:t>Under the hood</a:t>
            </a:r>
            <a:r>
              <a:rPr lang="en-US" dirty="0"/>
              <a:t>:</a:t>
            </a:r>
            <a:endParaRPr lang="cs-CZ" dirty="0"/>
          </a:p>
          <a:p>
            <a:r>
              <a:rPr lang="en-US" dirty="0"/>
              <a:t>    * `__</a:t>
            </a:r>
            <a:r>
              <a:rPr lang="en-US" dirty="0" err="1"/>
              <a:t>ConstructLogger</a:t>
            </a:r>
            <a:r>
              <a:rPr lang="en-US" dirty="0"/>
              <a:t>` </a:t>
            </a:r>
            <a:r>
              <a:rPr lang="en-US" dirty="0" err="1"/>
              <a:t>bere</a:t>
            </a:r>
            <a:r>
              <a:rPr lang="en-US" dirty="0"/>
              <a:t> </a:t>
            </a:r>
            <a:r>
              <a:rPr lang="en-US" dirty="0" err="1"/>
              <a:t>jako</a:t>
            </a:r>
            <a:r>
              <a:rPr lang="en-US" dirty="0"/>
              <a:t> argument </a:t>
            </a:r>
            <a:r>
              <a:rPr lang="en-US" dirty="0" err="1"/>
              <a:t>místo</a:t>
            </a:r>
            <a:r>
              <a:rPr lang="en-US" dirty="0"/>
              <a:t> v </a:t>
            </a:r>
            <a:r>
              <a:rPr lang="en-US" dirty="0" err="1"/>
              <a:t>paměti</a:t>
            </a:r>
            <a:r>
              <a:rPr lang="en-US" dirty="0"/>
              <a:t>, </a:t>
            </a:r>
            <a:r>
              <a:rPr lang="en-US" dirty="0" err="1"/>
              <a:t>kde</a:t>
            </a:r>
            <a:r>
              <a:rPr lang="en-US" dirty="0"/>
              <a:t> </a:t>
            </a:r>
            <a:r>
              <a:rPr lang="en-US" dirty="0" err="1"/>
              <a:t>vytvoří</a:t>
            </a:r>
            <a:r>
              <a:rPr lang="en-US" dirty="0"/>
              <a:t> </a:t>
            </a:r>
            <a:r>
              <a:rPr lang="en-US" dirty="0" err="1"/>
              <a:t>instanci</a:t>
            </a:r>
            <a:endParaRPr lang="cs-CZ" dirty="0" err="1"/>
          </a:p>
          <a:p>
            <a:r>
              <a:rPr lang="en-US" dirty="0"/>
              <a:t>    * `</a:t>
            </a:r>
            <a:r>
              <a:rPr lang="en-US" dirty="0" err="1"/>
              <a:t>atexit</a:t>
            </a:r>
            <a:r>
              <a:rPr lang="en-US" dirty="0"/>
              <a:t>` </a:t>
            </a:r>
            <a:r>
              <a:rPr lang="en-US" dirty="0" err="1"/>
              <a:t>zaregistruje</a:t>
            </a:r>
            <a:r>
              <a:rPr lang="en-US" dirty="0"/>
              <a:t> </a:t>
            </a:r>
            <a:r>
              <a:rPr lang="en-US" dirty="0" err="1"/>
              <a:t>funkci</a:t>
            </a:r>
            <a:r>
              <a:rPr lang="en-US" dirty="0"/>
              <a:t>, </a:t>
            </a:r>
            <a:r>
              <a:rPr lang="en-US" dirty="0" err="1"/>
              <a:t>která</a:t>
            </a:r>
            <a:r>
              <a:rPr lang="en-US" dirty="0"/>
              <a:t> se </a:t>
            </a:r>
            <a:r>
              <a:rPr lang="en-US" dirty="0" err="1"/>
              <a:t>zavolá</a:t>
            </a:r>
            <a:r>
              <a:rPr lang="en-US" dirty="0"/>
              <a:t> </a:t>
            </a:r>
            <a:r>
              <a:rPr lang="en-US" dirty="0" err="1"/>
              <a:t>při</a:t>
            </a:r>
            <a:r>
              <a:rPr lang="en-US" dirty="0"/>
              <a:t> </a:t>
            </a:r>
            <a:r>
              <a:rPr lang="en-US" dirty="0" err="1"/>
              <a:t>ukončení</a:t>
            </a:r>
            <a:r>
              <a:rPr lang="en-US" dirty="0"/>
              <a:t> </a:t>
            </a:r>
            <a:r>
              <a:rPr lang="en-US" dirty="0" err="1"/>
              <a:t>programu</a:t>
            </a:r>
            <a:r>
              <a:rPr lang="en-US" dirty="0"/>
              <a:t>, a to v </a:t>
            </a:r>
            <a:r>
              <a:rPr lang="en-US" dirty="0" err="1"/>
              <a:t>pořadí</a:t>
            </a:r>
            <a:r>
              <a:rPr lang="en-US" dirty="0"/>
              <a:t> LIFO</a:t>
            </a:r>
            <a:endParaRPr lang="cs-CZ" dirty="0"/>
          </a:p>
          <a:p>
            <a:r>
              <a:rPr lang="en-US" dirty="0"/>
              <a:t>    * `__buffer` je buffer, </a:t>
            </a:r>
            <a:r>
              <a:rPr lang="en-US" dirty="0" err="1"/>
              <a:t>který</a:t>
            </a:r>
            <a:r>
              <a:rPr lang="en-US" dirty="0"/>
              <a:t> se </a:t>
            </a:r>
            <a:r>
              <a:rPr lang="en-US" dirty="0" err="1"/>
              <a:t>používá</a:t>
            </a:r>
            <a:r>
              <a:rPr lang="en-US" dirty="0"/>
              <a:t> pro </a:t>
            </a:r>
            <a:r>
              <a:rPr lang="en-US" dirty="0" err="1"/>
              <a:t>konstrukci</a:t>
            </a:r>
            <a:r>
              <a:rPr lang="en-US" dirty="0"/>
              <a:t> instance (char, </a:t>
            </a:r>
            <a:r>
              <a:rPr lang="en-US" dirty="0" err="1"/>
              <a:t>protože</a:t>
            </a:r>
            <a:r>
              <a:rPr lang="en-US" dirty="0"/>
              <a:t> char </a:t>
            </a:r>
            <a:r>
              <a:rPr lang="en-US" dirty="0" err="1"/>
              <a:t>má</a:t>
            </a:r>
            <a:r>
              <a:rPr lang="en-US" dirty="0"/>
              <a:t> </a:t>
            </a:r>
            <a:r>
              <a:rPr lang="en-US" dirty="0" err="1"/>
              <a:t>velikost</a:t>
            </a:r>
            <a:r>
              <a:rPr lang="en-US" dirty="0"/>
              <a:t> 1B)</a:t>
            </a:r>
            <a:endParaRPr lang="cs-CZ" dirty="0"/>
          </a:p>
          <a:p>
            <a:r>
              <a:rPr lang="en-US" dirty="0"/>
              <a:t>    * `</a:t>
            </a:r>
            <a:r>
              <a:rPr lang="en-US" dirty="0" err="1"/>
              <a:t>reinterpret_cast</a:t>
            </a:r>
            <a:r>
              <a:rPr lang="en-US" dirty="0"/>
              <a:t>` </a:t>
            </a:r>
            <a:r>
              <a:rPr lang="en-US" dirty="0" err="1"/>
              <a:t>přetypuje</a:t>
            </a:r>
            <a:r>
              <a:rPr lang="en-US" dirty="0"/>
              <a:t> `__buffer` </a:t>
            </a:r>
            <a:r>
              <a:rPr lang="en-US" dirty="0" err="1"/>
              <a:t>na</a:t>
            </a:r>
            <a:r>
              <a:rPr lang="en-US" dirty="0"/>
              <a:t> `Singleton*`</a:t>
            </a:r>
            <a:endParaRPr lang="cs-CZ" dirty="0"/>
          </a:p>
          <a:p>
            <a:r>
              <a:rPr lang="en-US" dirty="0"/>
              <a:t>        * </a:t>
            </a:r>
            <a:r>
              <a:rPr lang="en-US" i="1" dirty="0"/>
              <a:t>*`</a:t>
            </a:r>
            <a:r>
              <a:rPr lang="en-US" i="1" dirty="0" err="1"/>
              <a:t>reinterpret_cast</a:t>
            </a:r>
            <a:r>
              <a:rPr lang="en-US" i="1" dirty="0"/>
              <a:t>` </a:t>
            </a:r>
            <a:r>
              <a:rPr lang="en-US" i="1" dirty="0" err="1"/>
              <a:t>říká</a:t>
            </a:r>
            <a:r>
              <a:rPr lang="en-US" i="1" dirty="0"/>
              <a:t> </a:t>
            </a:r>
            <a:r>
              <a:rPr lang="en-US" i="1" dirty="0" err="1"/>
              <a:t>překladači</a:t>
            </a:r>
            <a:r>
              <a:rPr lang="en-US" i="1" dirty="0"/>
              <a:t>, </a:t>
            </a:r>
            <a:r>
              <a:rPr lang="en-US" i="1" dirty="0" err="1"/>
              <a:t>že</a:t>
            </a:r>
            <a:r>
              <a:rPr lang="en-US" i="1" dirty="0"/>
              <a:t> </a:t>
            </a:r>
            <a:r>
              <a:rPr lang="en-US" i="1" dirty="0" err="1"/>
              <a:t>má</a:t>
            </a:r>
            <a:r>
              <a:rPr lang="en-US" i="1" dirty="0"/>
              <a:t> </a:t>
            </a:r>
            <a:r>
              <a:rPr lang="en-US" i="1" dirty="0" err="1"/>
              <a:t>proměnnou</a:t>
            </a:r>
            <a:r>
              <a:rPr lang="en-US" i="1" dirty="0"/>
              <a:t> </a:t>
            </a:r>
            <a:r>
              <a:rPr lang="en-US" i="1" dirty="0" err="1"/>
              <a:t>brát</a:t>
            </a:r>
            <a:r>
              <a:rPr lang="en-US" i="1" dirty="0"/>
              <a:t> </a:t>
            </a:r>
            <a:r>
              <a:rPr lang="en-US" i="1" dirty="0" err="1"/>
              <a:t>jako</a:t>
            </a:r>
            <a:r>
              <a:rPr lang="en-US" i="1" dirty="0"/>
              <a:t> </a:t>
            </a:r>
            <a:r>
              <a:rPr lang="en-US" i="1" dirty="0" err="1"/>
              <a:t>jiný</a:t>
            </a:r>
            <a:r>
              <a:rPr lang="en-US" i="1" dirty="0"/>
              <a:t> </a:t>
            </a:r>
            <a:r>
              <a:rPr lang="en-US" i="1" dirty="0" err="1"/>
              <a:t>typ</a:t>
            </a:r>
            <a:r>
              <a:rPr lang="en-US" i="1" dirty="0"/>
              <a:t>, </a:t>
            </a:r>
            <a:r>
              <a:rPr lang="en-US" i="1" dirty="0" err="1"/>
              <a:t>což</a:t>
            </a:r>
            <a:r>
              <a:rPr lang="en-US" i="1" dirty="0"/>
              <a:t> </a:t>
            </a:r>
            <a:r>
              <a:rPr lang="en-US" i="1" dirty="0" err="1"/>
              <a:t>třeba</a:t>
            </a:r>
            <a:r>
              <a:rPr lang="en-US" i="1" dirty="0"/>
              <a:t> </a:t>
            </a:r>
            <a:r>
              <a:rPr lang="en-US" i="1" dirty="0" err="1"/>
              <a:t>funguje</a:t>
            </a:r>
            <a:r>
              <a:rPr lang="en-US" i="1" dirty="0"/>
              <a:t> </a:t>
            </a:r>
            <a:r>
              <a:rPr lang="en-US" i="1" dirty="0" err="1"/>
              <a:t>právě</a:t>
            </a:r>
            <a:r>
              <a:rPr lang="en-US" i="1" dirty="0"/>
              <a:t> u </a:t>
            </a:r>
            <a:r>
              <a:rPr lang="en-US" i="1" dirty="0" err="1"/>
              <a:t>přetypování</a:t>
            </a:r>
            <a:r>
              <a:rPr lang="en-US" i="1" dirty="0"/>
              <a:t> </a:t>
            </a:r>
            <a:r>
              <a:rPr lang="en-US" i="1" dirty="0" err="1"/>
              <a:t>pointerů</a:t>
            </a:r>
            <a:r>
              <a:rPr lang="en-US" i="1" dirty="0"/>
              <a:t>, </a:t>
            </a:r>
            <a:r>
              <a:rPr lang="en-US" i="1" dirty="0" err="1"/>
              <a:t>což</a:t>
            </a:r>
            <a:r>
              <a:rPr lang="en-US" i="1" dirty="0"/>
              <a:t> char[] a Singleton* </a:t>
            </a:r>
            <a:r>
              <a:rPr lang="en-US" i="1" dirty="0" err="1"/>
              <a:t>jsou</a:t>
            </a:r>
            <a:r>
              <a:rPr lang="en-US" i="1" dirty="0"/>
              <a:t>*</a:t>
            </a:r>
            <a:endParaRPr lang="cs-CZ" dirty="0"/>
          </a:p>
          <a:p>
            <a:endParaRPr lang="en-US" dirty="0">
              <a:cs typeface="Calibri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0D2B3E3-74CC-5DA3-7EE0-5005A32C70B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05DE6D-B1CE-4290-B34D-0E3C20FF1341}" type="slidenum"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735872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>
                <a:cs typeface="Calibri"/>
              </a:rPr>
              <a:t>Singletony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nekončí</a:t>
            </a:r>
            <a:r>
              <a:rPr lang="en-US" dirty="0">
                <a:cs typeface="Calibri"/>
              </a:rPr>
              <a:t> se </a:t>
            </a:r>
            <a:r>
              <a:rPr lang="en-US" dirty="0" err="1">
                <a:cs typeface="Calibri"/>
              </a:rPr>
              <a:t>svými</a:t>
            </a:r>
            <a:r>
              <a:rPr lang="en-US" dirty="0">
                <a:cs typeface="Calibri"/>
              </a:rPr>
              <a:t> </a:t>
            </a:r>
            <a:r>
              <a:rPr lang="en-US" dirty="0" err="1">
                <a:cs typeface="Calibri"/>
              </a:rPr>
              <a:t>problémy</a:t>
            </a:r>
            <a:r>
              <a:rPr lang="en-US" dirty="0">
                <a:cs typeface="Calibri"/>
              </a:rPr>
              <a:t> u </a:t>
            </a:r>
            <a:r>
              <a:rPr lang="en-US" dirty="0" err="1">
                <a:cs typeface="Calibri"/>
              </a:rPr>
              <a:t>životnosti</a:t>
            </a:r>
            <a:r>
              <a:rPr lang="en-US" dirty="0">
                <a:cs typeface="Calibri"/>
              </a:rPr>
              <a:t> a </a:t>
            </a:r>
            <a:r>
              <a:rPr lang="en-US" dirty="0" err="1">
                <a:cs typeface="Calibri"/>
              </a:rPr>
              <a:t>paralelizace</a:t>
            </a:r>
            <a:r>
              <a:rPr lang="en-US" dirty="0">
                <a:cs typeface="Calibri"/>
              </a:rPr>
              <a:t>:</a:t>
            </a:r>
          </a:p>
          <a:p>
            <a:pPr marL="171450" indent="-171450">
              <a:buFont typeface="Calibri"/>
              <a:buChar char="-"/>
            </a:pPr>
            <a:r>
              <a:rPr lang="en-US" dirty="0" err="1">
                <a:cs typeface="Calibri"/>
              </a:rPr>
              <a:t>Také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nám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znepříjemňují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testování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05DE6D-B1CE-4290-B34D-0E3C20FF1341}" type="slidenum"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5084141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</a:t>
            </a:r>
            <a:r>
              <a:rPr lang="en-US" dirty="0" err="1"/>
              <a:t>Odhalování</a:t>
            </a:r>
            <a:r>
              <a:rPr lang="en-US" dirty="0"/>
              <a:t> </a:t>
            </a:r>
            <a:r>
              <a:rPr lang="en-US" dirty="0" err="1"/>
              <a:t>závislostí</a:t>
            </a:r>
            <a:r>
              <a:rPr lang="en-US" dirty="0"/>
              <a:t> </a:t>
            </a:r>
            <a:r>
              <a:rPr lang="en-US" dirty="0" err="1"/>
              <a:t>mezi</a:t>
            </a:r>
            <a:r>
              <a:rPr lang="en-US" dirty="0"/>
              <a:t> </a:t>
            </a:r>
            <a:r>
              <a:rPr lang="en-US" dirty="0" err="1"/>
              <a:t>moduly</a:t>
            </a:r>
            <a:r>
              <a:rPr lang="en-US" dirty="0"/>
              <a:t> je </a:t>
            </a:r>
            <a:r>
              <a:rPr lang="en-US" dirty="0" err="1"/>
              <a:t>složité</a:t>
            </a:r>
            <a:r>
              <a:rPr lang="en-US" dirty="0"/>
              <a:t>, </a:t>
            </a:r>
            <a:r>
              <a:rPr lang="en-US" dirty="0" err="1"/>
              <a:t>protože</a:t>
            </a:r>
            <a:r>
              <a:rPr lang="en-US" dirty="0"/>
              <a:t> je k </a:t>
            </a:r>
            <a:r>
              <a:rPr lang="en-US" dirty="0" err="1"/>
              <a:t>Singletonům</a:t>
            </a:r>
            <a:r>
              <a:rPr lang="en-US" dirty="0"/>
              <a:t> </a:t>
            </a:r>
            <a:r>
              <a:rPr lang="en-US" dirty="0" err="1"/>
              <a:t>globální</a:t>
            </a:r>
            <a:r>
              <a:rPr lang="en-US" dirty="0"/>
              <a:t> </a:t>
            </a:r>
            <a:r>
              <a:rPr lang="en-US" dirty="0" err="1"/>
              <a:t>přístup</a:t>
            </a:r>
            <a:r>
              <a:rPr lang="en-US" dirty="0"/>
              <a:t> (ze </a:t>
            </a:r>
            <a:r>
              <a:rPr lang="en-US" dirty="0" err="1"/>
              <a:t>signatur</a:t>
            </a:r>
            <a:r>
              <a:rPr lang="en-US" dirty="0"/>
              <a:t> </a:t>
            </a:r>
            <a:r>
              <a:rPr lang="en-US" dirty="0" err="1"/>
              <a:t>nevykoukáme</a:t>
            </a:r>
            <a:r>
              <a:rPr lang="en-US" dirty="0"/>
              <a:t>, </a:t>
            </a:r>
            <a:r>
              <a:rPr lang="en-US" dirty="0" err="1"/>
              <a:t>zda</a:t>
            </a:r>
            <a:r>
              <a:rPr lang="en-US" dirty="0"/>
              <a:t> </a:t>
            </a:r>
            <a:r>
              <a:rPr lang="en-US" dirty="0" err="1"/>
              <a:t>byl</a:t>
            </a:r>
            <a:r>
              <a:rPr lang="en-US" dirty="0"/>
              <a:t> </a:t>
            </a:r>
            <a:r>
              <a:rPr lang="en-US" dirty="0" err="1"/>
              <a:t>použit</a:t>
            </a:r>
            <a:r>
              <a:rPr lang="en-US" dirty="0"/>
              <a:t>)</a:t>
            </a:r>
            <a:endParaRPr lang="cs-CZ"/>
          </a:p>
          <a:p>
            <a:r>
              <a:rPr lang="en-US" dirty="0"/>
              <a:t>    * A </a:t>
            </a:r>
            <a:r>
              <a:rPr lang="en-US" dirty="0" err="1"/>
              <a:t>tedy</a:t>
            </a:r>
            <a:r>
              <a:rPr lang="en-US" dirty="0"/>
              <a:t> je </a:t>
            </a:r>
            <a:r>
              <a:rPr lang="en-US" dirty="0" err="1"/>
              <a:t>nutné</a:t>
            </a:r>
            <a:r>
              <a:rPr lang="en-US" dirty="0"/>
              <a:t> </a:t>
            </a:r>
            <a:r>
              <a:rPr lang="en-US" dirty="0" err="1"/>
              <a:t>zkoumat</a:t>
            </a:r>
            <a:r>
              <a:rPr lang="en-US" dirty="0"/>
              <a:t> </a:t>
            </a:r>
            <a:r>
              <a:rPr lang="en-US" dirty="0" err="1"/>
              <a:t>implementaci</a:t>
            </a:r>
            <a:r>
              <a:rPr lang="en-US" dirty="0"/>
              <a:t> - to by se </a:t>
            </a:r>
            <a:r>
              <a:rPr lang="en-US" dirty="0" err="1"/>
              <a:t>nikdy</a:t>
            </a:r>
            <a:r>
              <a:rPr lang="en-US" dirty="0"/>
              <a:t> </a:t>
            </a:r>
            <a:r>
              <a:rPr lang="en-US" dirty="0" err="1"/>
              <a:t>nemělo</a:t>
            </a:r>
            <a:r>
              <a:rPr lang="en-US" dirty="0"/>
              <a:t> </a:t>
            </a:r>
            <a:r>
              <a:rPr lang="en-US" dirty="0" err="1"/>
              <a:t>dít</a:t>
            </a:r>
            <a:r>
              <a:rPr lang="en-US" dirty="0"/>
              <a:t>!</a:t>
            </a:r>
            <a:endParaRPr lang="cs-CZ"/>
          </a:p>
          <a:p>
            <a:r>
              <a:rPr lang="en-US" dirty="0"/>
              <a:t>- Unit </a:t>
            </a:r>
            <a:r>
              <a:rPr lang="en-US" dirty="0" err="1"/>
              <a:t>testování</a:t>
            </a:r>
            <a:r>
              <a:rPr lang="en-US" dirty="0"/>
              <a:t> je </a:t>
            </a:r>
            <a:r>
              <a:rPr lang="en-US" dirty="0" err="1"/>
              <a:t>kvůli</a:t>
            </a:r>
            <a:r>
              <a:rPr lang="en-US" dirty="0"/>
              <a:t> tight </a:t>
            </a:r>
            <a:r>
              <a:rPr lang="en-US" dirty="0" err="1"/>
              <a:t>couplingu</a:t>
            </a:r>
            <a:r>
              <a:rPr lang="en-US" dirty="0"/>
              <a:t> </a:t>
            </a:r>
            <a:r>
              <a:rPr lang="en-US" dirty="0" err="1"/>
              <a:t>prakticky</a:t>
            </a:r>
            <a:r>
              <a:rPr lang="en-US" dirty="0"/>
              <a:t> </a:t>
            </a:r>
            <a:r>
              <a:rPr lang="en-US" dirty="0" err="1"/>
              <a:t>nemožné</a:t>
            </a:r>
            <a:endParaRPr lang="cs-CZ" dirty="0" err="1"/>
          </a:p>
          <a:p>
            <a:r>
              <a:rPr lang="en-US" dirty="0"/>
              <a:t>    * </a:t>
            </a:r>
            <a:r>
              <a:rPr lang="en-US" dirty="0" err="1"/>
              <a:t>Závisí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nezávislosti</a:t>
            </a:r>
            <a:r>
              <a:rPr lang="en-US" dirty="0"/>
              <a:t> </a:t>
            </a:r>
            <a:r>
              <a:rPr lang="en-US" dirty="0" err="1"/>
              <a:t>jednotlivých</a:t>
            </a:r>
            <a:r>
              <a:rPr lang="en-US" dirty="0"/>
              <a:t> </a:t>
            </a:r>
            <a:r>
              <a:rPr lang="en-US" dirty="0" err="1"/>
              <a:t>testovaných</a:t>
            </a:r>
            <a:r>
              <a:rPr lang="en-US" dirty="0"/>
              <a:t> </a:t>
            </a:r>
            <a:r>
              <a:rPr lang="en-US" dirty="0" err="1"/>
              <a:t>objektů</a:t>
            </a:r>
            <a:endParaRPr lang="cs-CZ"/>
          </a:p>
          <a:p>
            <a:r>
              <a:rPr lang="en-US" dirty="0"/>
              <a:t>    * Z unit </a:t>
            </a:r>
            <a:r>
              <a:rPr lang="en-US" dirty="0" err="1"/>
              <a:t>testů</a:t>
            </a:r>
            <a:r>
              <a:rPr lang="en-US" dirty="0"/>
              <a:t> se </a:t>
            </a:r>
            <a:r>
              <a:rPr lang="en-US" dirty="0" err="1"/>
              <a:t>stávají</a:t>
            </a:r>
            <a:r>
              <a:rPr lang="en-US" dirty="0"/>
              <a:t> testy </a:t>
            </a:r>
            <a:r>
              <a:rPr lang="en-US" dirty="0" err="1"/>
              <a:t>integrační</a:t>
            </a:r>
            <a:r>
              <a:rPr lang="en-US" dirty="0"/>
              <a:t>!</a:t>
            </a:r>
            <a:endParaRPr lang="cs-CZ" dirty="0"/>
          </a:p>
          <a:p>
            <a:r>
              <a:rPr lang="en-US" dirty="0"/>
              <a:t>- </a:t>
            </a:r>
            <a:r>
              <a:rPr lang="en-US" dirty="0" err="1"/>
              <a:t>Testování</a:t>
            </a:r>
            <a:r>
              <a:rPr lang="en-US" dirty="0"/>
              <a:t> </a:t>
            </a:r>
            <a:r>
              <a:rPr lang="en-US" dirty="0" err="1"/>
              <a:t>pomocí</a:t>
            </a:r>
            <a:r>
              <a:rPr lang="en-US" dirty="0"/>
              <a:t> </a:t>
            </a:r>
            <a:r>
              <a:rPr lang="en-US" dirty="0" err="1"/>
              <a:t>mocků</a:t>
            </a:r>
            <a:r>
              <a:rPr lang="en-US" dirty="0"/>
              <a:t> </a:t>
            </a:r>
            <a:r>
              <a:rPr lang="en-US" dirty="0" err="1"/>
              <a:t>musí</a:t>
            </a:r>
            <a:r>
              <a:rPr lang="en-US" dirty="0"/>
              <a:t> </a:t>
            </a:r>
            <a:r>
              <a:rPr lang="en-US" dirty="0" err="1"/>
              <a:t>být</a:t>
            </a:r>
            <a:r>
              <a:rPr lang="en-US" dirty="0"/>
              <a:t> </a:t>
            </a:r>
            <a:r>
              <a:rPr lang="en-US" dirty="0" err="1"/>
              <a:t>upraveno</a:t>
            </a:r>
            <a:endParaRPr lang="cs-CZ" dirty="0" err="1"/>
          </a:p>
          <a:p>
            <a:endParaRPr lang="en-US" dirty="0">
              <a:cs typeface="Calibri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05DE6D-B1CE-4290-B34D-0E3C20FF1341}" type="slidenum">
              <a:t>28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808858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</a:t>
            </a:r>
            <a:r>
              <a:rPr lang="en-US" dirty="0" err="1"/>
              <a:t>Ukázka</a:t>
            </a:r>
            <a:r>
              <a:rPr lang="en-US" dirty="0"/>
              <a:t>, </a:t>
            </a:r>
            <a:r>
              <a:rPr lang="en-US" dirty="0" err="1"/>
              <a:t>že</a:t>
            </a:r>
            <a:r>
              <a:rPr lang="en-US" dirty="0"/>
              <a:t> ze </a:t>
            </a:r>
            <a:r>
              <a:rPr lang="en-US" dirty="0" err="1"/>
              <a:t>signatur</a:t>
            </a:r>
            <a:r>
              <a:rPr lang="en-US" dirty="0"/>
              <a:t> to </a:t>
            </a:r>
            <a:r>
              <a:rPr lang="en-US" dirty="0" err="1"/>
              <a:t>vypozorovat</a:t>
            </a:r>
            <a:r>
              <a:rPr lang="en-US" dirty="0"/>
              <a:t> </a:t>
            </a:r>
            <a:r>
              <a:rPr lang="en-US" dirty="0" err="1"/>
              <a:t>prostě</a:t>
            </a:r>
            <a:r>
              <a:rPr lang="en-US" dirty="0"/>
              <a:t> </a:t>
            </a:r>
            <a:r>
              <a:rPr lang="en-US" dirty="0" err="1"/>
              <a:t>nejde</a:t>
            </a:r>
            <a:endParaRPr lang="cs-CZ" dirty="0" err="1"/>
          </a:p>
          <a:p>
            <a:pPr marL="171450" indent="-171450">
              <a:buFont typeface="Calibri"/>
              <a:buChar char="-"/>
            </a:pPr>
            <a:r>
              <a:rPr lang="en-US" dirty="0" err="1">
                <a:cs typeface="Calibri"/>
              </a:rPr>
              <a:t>Hlavičkový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soubor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možná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vypadá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nevinně</a:t>
            </a:r>
            <a:r>
              <a:rPr lang="en-US" dirty="0">
                <a:cs typeface="Calibri"/>
              </a:rPr>
              <a:t>...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05DE6D-B1CE-4290-B34D-0E3C20FF1341}" type="slidenum">
              <a:t>29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467301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running example: Logger</a:t>
            </a:r>
            <a:endParaRPr lang="cs-CZ" dirty="0"/>
          </a:p>
          <a:p>
            <a:r>
              <a:rPr lang="en-US" dirty="0"/>
              <a:t>- </a:t>
            </a:r>
            <a:r>
              <a:rPr lang="en-US" dirty="0" err="1"/>
              <a:t>popis</a:t>
            </a:r>
            <a:r>
              <a:rPr lang="en-US" dirty="0"/>
              <a:t> </a:t>
            </a:r>
            <a:r>
              <a:rPr lang="en-US" dirty="0" err="1"/>
              <a:t>loggeru</a:t>
            </a:r>
            <a:r>
              <a:rPr lang="en-US" dirty="0"/>
              <a:t> v C++</a:t>
            </a:r>
            <a:endParaRPr lang="cs-CZ" dirty="0"/>
          </a:p>
          <a:p>
            <a:r>
              <a:rPr lang="en-US" dirty="0"/>
              <a:t>- </a:t>
            </a:r>
            <a:r>
              <a:rPr lang="en-US" dirty="0" err="1"/>
              <a:t>vybrán</a:t>
            </a:r>
            <a:r>
              <a:rPr lang="en-US" dirty="0"/>
              <a:t> </a:t>
            </a:r>
            <a:r>
              <a:rPr lang="en-US" dirty="0" err="1"/>
              <a:t>protože</a:t>
            </a:r>
            <a:r>
              <a:rPr lang="en-US" dirty="0"/>
              <a:t> je to </a:t>
            </a:r>
            <a:r>
              <a:rPr lang="en-US" dirty="0" err="1"/>
              <a:t>typicky</a:t>
            </a:r>
            <a:r>
              <a:rPr lang="en-US" dirty="0"/>
              <a:t> singleton (a </a:t>
            </a:r>
            <a:r>
              <a:rPr lang="en-US" dirty="0" err="1"/>
              <a:t>není</a:t>
            </a:r>
            <a:r>
              <a:rPr lang="en-US" dirty="0"/>
              <a:t> </a:t>
            </a:r>
            <a:r>
              <a:rPr lang="en-US" dirty="0" err="1"/>
              <a:t>příliš</a:t>
            </a:r>
            <a:r>
              <a:rPr lang="en-US" dirty="0"/>
              <a:t> </a:t>
            </a:r>
            <a:r>
              <a:rPr lang="en-US" dirty="0" err="1"/>
              <a:t>složitý</a:t>
            </a:r>
            <a:r>
              <a:rPr lang="en-US" dirty="0"/>
              <a:t>)</a:t>
            </a:r>
            <a:endParaRPr lang="cs-CZ" dirty="0"/>
          </a:p>
          <a:p>
            <a:endParaRPr lang="en-US" dirty="0">
              <a:cs typeface="Calibri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05DE6D-B1CE-4290-B34D-0E3C20FF1341}" type="slidenum"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502375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</a:t>
            </a:r>
            <a:r>
              <a:rPr lang="en-US" dirty="0" err="1"/>
              <a:t>Zběžný</a:t>
            </a:r>
            <a:r>
              <a:rPr lang="en-US" dirty="0"/>
              <a:t> </a:t>
            </a:r>
            <a:r>
              <a:rPr lang="en-US" dirty="0" err="1"/>
              <a:t>pohled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hlavičkový</a:t>
            </a:r>
            <a:r>
              <a:rPr lang="en-US" dirty="0"/>
              <a:t> </a:t>
            </a:r>
            <a:r>
              <a:rPr lang="en-US" dirty="0" err="1"/>
              <a:t>soubor</a:t>
            </a:r>
            <a:r>
              <a:rPr lang="en-US" dirty="0"/>
              <a:t> </a:t>
            </a:r>
            <a:r>
              <a:rPr lang="en-US" dirty="0" err="1"/>
              <a:t>neodhaluje</a:t>
            </a:r>
            <a:r>
              <a:rPr lang="en-US" dirty="0"/>
              <a:t>, </a:t>
            </a:r>
            <a:r>
              <a:rPr lang="en-US" dirty="0" err="1"/>
              <a:t>že</a:t>
            </a:r>
            <a:r>
              <a:rPr lang="en-US" dirty="0"/>
              <a:t>, </a:t>
            </a:r>
            <a:r>
              <a:rPr lang="en-US" dirty="0" err="1"/>
              <a:t>popř</a:t>
            </a:r>
            <a:r>
              <a:rPr lang="en-US" dirty="0"/>
              <a:t>. </a:t>
            </a:r>
            <a:r>
              <a:rPr lang="en-US" dirty="0" err="1"/>
              <a:t>kde</a:t>
            </a:r>
            <a:r>
              <a:rPr lang="en-US" dirty="0"/>
              <a:t> </a:t>
            </a:r>
            <a:r>
              <a:rPr lang="en-US" dirty="0" err="1"/>
              <a:t>byl</a:t>
            </a:r>
            <a:r>
              <a:rPr lang="en-US" dirty="0"/>
              <a:t> Singleton </a:t>
            </a:r>
            <a:r>
              <a:rPr lang="en-US" dirty="0" err="1"/>
              <a:t>použit</a:t>
            </a:r>
            <a:endParaRPr lang="cs-CZ" dirty="0" err="1"/>
          </a:p>
          <a:p>
            <a:r>
              <a:rPr lang="en-US" dirty="0"/>
              <a:t>- ...ale </a:t>
            </a:r>
            <a:r>
              <a:rPr lang="en-US" dirty="0" err="1"/>
              <a:t>zdání</a:t>
            </a:r>
            <a:r>
              <a:rPr lang="en-US" dirty="0"/>
              <a:t> </a:t>
            </a:r>
            <a:r>
              <a:rPr lang="en-US" dirty="0" err="1"/>
              <a:t>klame</a:t>
            </a:r>
            <a:r>
              <a:rPr lang="en-US" dirty="0"/>
              <a:t> – Singleton </a:t>
            </a:r>
            <a:r>
              <a:rPr lang="en-US" dirty="0" err="1"/>
              <a:t>používáme</a:t>
            </a:r>
            <a:r>
              <a:rPr lang="en-US" dirty="0"/>
              <a:t> ZEVNITŘ.</a:t>
            </a:r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05DE6D-B1CE-4290-B34D-0E3C20FF1341}" type="slidenum">
              <a:t>30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6691722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</a:t>
            </a:r>
            <a:r>
              <a:rPr lang="en-US" dirty="0" err="1"/>
              <a:t>Koukání</a:t>
            </a:r>
            <a:r>
              <a:rPr lang="en-US" dirty="0"/>
              <a:t> do </a:t>
            </a:r>
            <a:r>
              <a:rPr lang="en-US" dirty="0" err="1"/>
              <a:t>implementace</a:t>
            </a:r>
            <a:r>
              <a:rPr lang="en-US" dirty="0"/>
              <a:t> je no-no</a:t>
            </a:r>
            <a:endParaRPr lang="cs-CZ" dirty="0"/>
          </a:p>
          <a:p>
            <a:r>
              <a:rPr lang="en-US" dirty="0"/>
              <a:t>- Ale pro </a:t>
            </a:r>
            <a:r>
              <a:rPr lang="en-US" dirty="0" err="1"/>
              <a:t>odhalení</a:t>
            </a:r>
            <a:r>
              <a:rPr lang="en-US" dirty="0"/>
              <a:t> </a:t>
            </a:r>
            <a:r>
              <a:rPr lang="en-US" dirty="0" err="1"/>
              <a:t>Singletonu</a:t>
            </a:r>
            <a:r>
              <a:rPr lang="en-US" dirty="0"/>
              <a:t> to je </a:t>
            </a:r>
            <a:r>
              <a:rPr lang="en-US" dirty="0" err="1"/>
              <a:t>jediná</a:t>
            </a:r>
            <a:r>
              <a:rPr lang="en-US" dirty="0"/>
              <a:t> </a:t>
            </a:r>
            <a:r>
              <a:rPr lang="en-US" dirty="0" err="1"/>
              <a:t>možnost</a:t>
            </a:r>
            <a:endParaRPr lang="en-US" dirty="0" err="1">
              <a:cs typeface="Calibri"/>
            </a:endParaRPr>
          </a:p>
          <a:p>
            <a:pPr marL="171450" indent="-171450">
              <a:buFont typeface="Calibri"/>
              <a:buChar char="-"/>
            </a:pPr>
            <a:r>
              <a:rPr lang="en-US" dirty="0">
                <a:cs typeface="Calibri"/>
              </a:rPr>
              <a:t>Singleton v </a:t>
            </a:r>
            <a:r>
              <a:rPr lang="en-US" dirty="0" err="1">
                <a:cs typeface="Calibri"/>
              </a:rPr>
              <a:t>návrhu</a:t>
            </a:r>
            <a:r>
              <a:rPr lang="en-US" dirty="0">
                <a:cs typeface="Calibri"/>
              </a:rPr>
              <a:t> je v </a:t>
            </a:r>
            <a:r>
              <a:rPr lang="en-US" dirty="0" err="1">
                <a:cs typeface="Calibri"/>
              </a:rPr>
              <a:t>podstatě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načasovaná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testovací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noční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můra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05DE6D-B1CE-4290-B34D-0E3C20FF1341}" type="slidenum">
              <a:t>31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4636773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Graf se </a:t>
            </a:r>
            <a:r>
              <a:rPr lang="en-US" dirty="0" err="1"/>
              <a:t>závislostmi</a:t>
            </a:r>
            <a:r>
              <a:rPr lang="en-US" dirty="0"/>
              <a:t> </a:t>
            </a:r>
            <a:r>
              <a:rPr lang="en-US" dirty="0" err="1"/>
              <a:t>opravdovými</a:t>
            </a:r>
            <a:r>
              <a:rPr lang="en-US" dirty="0"/>
              <a:t> </a:t>
            </a:r>
            <a:r>
              <a:rPr lang="en-US" dirty="0" err="1"/>
              <a:t>ukazuje</a:t>
            </a:r>
            <a:r>
              <a:rPr lang="en-US" dirty="0"/>
              <a:t>, </a:t>
            </a:r>
            <a:r>
              <a:rPr lang="en-US" dirty="0" err="1"/>
              <a:t>že</a:t>
            </a:r>
            <a:r>
              <a:rPr lang="en-US" dirty="0"/>
              <a:t> oba </a:t>
            </a:r>
            <a:r>
              <a:rPr lang="en-US" dirty="0" err="1"/>
              <a:t>repozitáře</a:t>
            </a:r>
            <a:r>
              <a:rPr lang="en-US" dirty="0"/>
              <a:t> </a:t>
            </a:r>
            <a:r>
              <a:rPr lang="en-US" dirty="0" err="1"/>
              <a:t>jsou</a:t>
            </a:r>
            <a:r>
              <a:rPr lang="en-US" dirty="0"/>
              <a:t> </a:t>
            </a:r>
            <a:r>
              <a:rPr lang="en-US" dirty="0" err="1"/>
              <a:t>pevně</a:t>
            </a:r>
            <a:r>
              <a:rPr lang="en-US" dirty="0"/>
              <a:t> </a:t>
            </a:r>
            <a:r>
              <a:rPr lang="en-US" dirty="0" err="1"/>
              <a:t>svázány</a:t>
            </a:r>
            <a:r>
              <a:rPr lang="en-US" dirty="0"/>
              <a:t> s Database </a:t>
            </a:r>
            <a:r>
              <a:rPr lang="en-US" dirty="0" err="1"/>
              <a:t>singletonem</a:t>
            </a:r>
            <a:endParaRPr lang="cs-CZ" dirty="0" err="1"/>
          </a:p>
          <a:p>
            <a:r>
              <a:rPr lang="en-US" dirty="0"/>
              <a:t>- </a:t>
            </a:r>
            <a:r>
              <a:rPr lang="en-US" dirty="0" err="1"/>
              <a:t>Takovéto</a:t>
            </a:r>
            <a:r>
              <a:rPr lang="en-US" dirty="0"/>
              <a:t> </a:t>
            </a:r>
            <a:r>
              <a:rPr lang="en-US" dirty="0" err="1"/>
              <a:t>schované</a:t>
            </a:r>
            <a:r>
              <a:rPr lang="en-US" dirty="0"/>
              <a:t> </a:t>
            </a:r>
            <a:r>
              <a:rPr lang="en-US" dirty="0" err="1"/>
              <a:t>závislosti</a:t>
            </a:r>
            <a:r>
              <a:rPr lang="en-US" dirty="0"/>
              <a:t> </a:t>
            </a:r>
            <a:r>
              <a:rPr lang="en-US" dirty="0" err="1"/>
              <a:t>jsou</a:t>
            </a:r>
            <a:r>
              <a:rPr lang="en-US" dirty="0"/>
              <a:t> </a:t>
            </a:r>
            <a:r>
              <a:rPr lang="en-US" dirty="0" err="1"/>
              <a:t>léčka</a:t>
            </a:r>
            <a:r>
              <a:rPr lang="en-US" dirty="0"/>
              <a:t>, a </a:t>
            </a:r>
            <a:r>
              <a:rPr lang="en-US" dirty="0" err="1"/>
              <a:t>určitě</a:t>
            </a:r>
            <a:r>
              <a:rPr lang="en-US" dirty="0"/>
              <a:t> </a:t>
            </a:r>
            <a:r>
              <a:rPr lang="en-US" dirty="0" err="1"/>
              <a:t>nás</a:t>
            </a:r>
            <a:r>
              <a:rPr lang="en-US" dirty="0"/>
              <a:t> v </a:t>
            </a:r>
            <a:r>
              <a:rPr lang="en-US" dirty="0" err="1"/>
              <a:t>budoucnosti</a:t>
            </a:r>
            <a:r>
              <a:rPr lang="en-US" dirty="0"/>
              <a:t> </a:t>
            </a:r>
            <a:r>
              <a:rPr lang="en-US" dirty="0" err="1"/>
              <a:t>kousnou</a:t>
            </a:r>
            <a:endParaRPr lang="en-US" dirty="0" err="1">
              <a:cs typeface="Calibri"/>
            </a:endParaRPr>
          </a:p>
          <a:p>
            <a:endParaRPr lang="en-US" dirty="0">
              <a:cs typeface="Calibri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05DE6D-B1CE-4290-B34D-0E3C20FF1341}" type="slidenum">
              <a:t>32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6452785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cs-CZ" dirty="0"/>
              <a:t>  Příklad unit testu - </a:t>
            </a:r>
            <a:r>
              <a:rPr lang="cs-CZ" dirty="0" err="1"/>
              <a:t>repozitář</a:t>
            </a:r>
            <a:r>
              <a:rPr lang="cs-CZ" dirty="0"/>
              <a:t> používá databázový </a:t>
            </a:r>
            <a:r>
              <a:rPr lang="cs-CZ" dirty="0" err="1"/>
              <a:t>Singleton</a:t>
            </a:r>
            <a:endParaRPr lang="cs-CZ" err="1">
              <a:cs typeface="Calibri"/>
            </a:endParaRPr>
          </a:p>
          <a:p>
            <a:pPr>
              <a:buFont typeface="Arial"/>
              <a:buChar char="•"/>
            </a:pPr>
            <a:r>
              <a:rPr lang="cs-CZ" dirty="0"/>
              <a:t>    * zároveň další příklad hledání jehly v kupce sena při prohledávání implementace</a:t>
            </a:r>
            <a:endParaRPr lang="cs-CZ" dirty="0">
              <a:cs typeface="Calibri"/>
            </a:endParaRPr>
          </a:p>
          <a:p>
            <a:pPr>
              <a:buFont typeface="Arial"/>
              <a:buChar char="•"/>
            </a:pPr>
            <a:r>
              <a:rPr lang="cs-CZ" dirty="0"/>
              <a:t>    * </a:t>
            </a:r>
            <a:r>
              <a:rPr lang="cs-CZ" i="1" dirty="0"/>
              <a:t>*</a:t>
            </a:r>
            <a:r>
              <a:rPr lang="cs-CZ" i="1" dirty="0" err="1"/>
              <a:t>Singleton</a:t>
            </a:r>
            <a:r>
              <a:rPr lang="cs-CZ" i="1" dirty="0"/>
              <a:t> se přece hodí na DB, ne?*</a:t>
            </a:r>
            <a:endParaRPr lang="cs-CZ"/>
          </a:p>
          <a:p>
            <a:pPr>
              <a:buFont typeface="Arial"/>
              <a:buChar char="•"/>
            </a:pPr>
            <a:r>
              <a:rPr lang="cs-CZ" dirty="0"/>
              <a:t> Co ale s unit testem? Unit test by testoval jen jednu metodu a její funkcionalitu, tedy na ostatní věci bychom chtěli </a:t>
            </a:r>
            <a:r>
              <a:rPr lang="cs-CZ" dirty="0" err="1"/>
              <a:t>mock</a:t>
            </a:r>
            <a:r>
              <a:rPr lang="cs-CZ" dirty="0"/>
              <a:t>.</a:t>
            </a:r>
            <a:endParaRPr lang="cs-CZ" dirty="0">
              <a:cs typeface="Calibri"/>
            </a:endParaRPr>
          </a:p>
          <a:p>
            <a:pPr>
              <a:buFont typeface="Arial"/>
              <a:buChar char="•"/>
            </a:pPr>
            <a:r>
              <a:rPr lang="cs-CZ" dirty="0"/>
              <a:t> Ale v kódu je hard-</a:t>
            </a:r>
            <a:r>
              <a:rPr lang="cs-CZ" dirty="0" err="1"/>
              <a:t>coded</a:t>
            </a:r>
            <a:r>
              <a:rPr lang="cs-CZ" dirty="0"/>
              <a:t> </a:t>
            </a:r>
            <a:r>
              <a:rPr lang="cs-CZ" dirty="0" err="1"/>
              <a:t>Singleton</a:t>
            </a:r>
            <a:r>
              <a:rPr lang="cs-CZ" dirty="0"/>
              <a:t>, takže to nejde</a:t>
            </a:r>
            <a:endParaRPr lang="cs-CZ" dirty="0">
              <a:cs typeface="Calibri"/>
            </a:endParaRPr>
          </a:p>
          <a:p>
            <a:pPr>
              <a:buFont typeface="Arial"/>
              <a:buChar char="•"/>
            </a:pPr>
            <a:r>
              <a:rPr lang="cs-CZ" dirty="0"/>
              <a:t>    * hluboce jsme spojili Database s </a:t>
            </a:r>
            <a:r>
              <a:rPr lang="cs-CZ" dirty="0" err="1"/>
              <a:t>RecordFinderem</a:t>
            </a:r>
            <a:endParaRPr lang="cs-CZ" dirty="0">
              <a:cs typeface="Calibri"/>
            </a:endParaRPr>
          </a:p>
          <a:p>
            <a:pPr>
              <a:buFont typeface="Arial"/>
              <a:buChar char="•"/>
            </a:pPr>
            <a:r>
              <a:rPr lang="cs-CZ" dirty="0"/>
              <a:t>        * </a:t>
            </a:r>
            <a:r>
              <a:rPr lang="cs-CZ" dirty="0" err="1"/>
              <a:t>nedejbože</a:t>
            </a:r>
            <a:r>
              <a:rPr lang="cs-CZ" dirty="0"/>
              <a:t>, aby se Database spojovala vždy s produkční</a:t>
            </a:r>
            <a:endParaRPr lang="cs-CZ" dirty="0">
              <a:cs typeface="Calibri"/>
            </a:endParaRPr>
          </a:p>
          <a:p>
            <a:pPr>
              <a:buFont typeface="Arial"/>
              <a:buChar char="•"/>
            </a:pPr>
            <a:r>
              <a:rPr lang="cs-CZ" dirty="0"/>
              <a:t> =&gt; Ne unit test, ale integrační test! (používající produkční DB)</a:t>
            </a:r>
            <a:endParaRPr lang="cs-CZ" dirty="0">
              <a:cs typeface="Calibri"/>
            </a:endParaRPr>
          </a:p>
          <a:p>
            <a:pPr>
              <a:buFont typeface="Arial"/>
              <a:buChar char="•"/>
            </a:pPr>
            <a:r>
              <a:rPr lang="cs-CZ" dirty="0"/>
              <a:t>    * co kdybychom chtěli testovat zápis do DB?</a:t>
            </a:r>
            <a:endParaRPr lang="cs-CZ" dirty="0">
              <a:cs typeface="Calibri"/>
            </a:endParaRPr>
          </a:p>
          <a:p>
            <a:pPr marL="285750" indent="-285750">
              <a:buFont typeface="Calibri"/>
              <a:buChar char="-"/>
            </a:pPr>
            <a:endParaRPr lang="cs-CZ" dirty="0">
              <a:cs typeface="Calibri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05DE6D-B1CE-4290-B34D-0E3C20FF1341}" type="slidenum">
              <a:t>33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432736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</a:t>
            </a:r>
            <a:r>
              <a:rPr lang="en-US" dirty="0" err="1"/>
              <a:t>Zabijeme</a:t>
            </a:r>
            <a:r>
              <a:rPr lang="en-US" dirty="0"/>
              <a:t> 2 </a:t>
            </a:r>
            <a:r>
              <a:rPr lang="en-US" dirty="0" err="1"/>
              <a:t>mouchy</a:t>
            </a:r>
            <a:r>
              <a:rPr lang="en-US" dirty="0"/>
              <a:t> </a:t>
            </a:r>
            <a:r>
              <a:rPr lang="en-US" dirty="0" err="1"/>
              <a:t>jednou</a:t>
            </a:r>
            <a:r>
              <a:rPr lang="en-US" dirty="0"/>
              <a:t> </a:t>
            </a:r>
            <a:r>
              <a:rPr lang="en-US" dirty="0" err="1"/>
              <a:t>ranou</a:t>
            </a:r>
            <a:r>
              <a:rPr lang="en-US" dirty="0"/>
              <a:t>: </a:t>
            </a:r>
            <a:endParaRPr lang="cs-CZ"/>
          </a:p>
          <a:p>
            <a:r>
              <a:rPr lang="en-US" dirty="0"/>
              <a:t>    * </a:t>
            </a:r>
            <a:r>
              <a:rPr lang="en-US" dirty="0" err="1"/>
              <a:t>Závislosti</a:t>
            </a:r>
            <a:r>
              <a:rPr lang="en-US" dirty="0"/>
              <a:t> </a:t>
            </a:r>
            <a:r>
              <a:rPr lang="en-US" dirty="0" err="1"/>
              <a:t>mezi</a:t>
            </a:r>
            <a:r>
              <a:rPr lang="en-US" dirty="0"/>
              <a:t> </a:t>
            </a:r>
            <a:r>
              <a:rPr lang="en-US" dirty="0" err="1"/>
              <a:t>moduly</a:t>
            </a:r>
            <a:r>
              <a:rPr lang="en-US" dirty="0"/>
              <a:t> </a:t>
            </a:r>
            <a:r>
              <a:rPr lang="en-US" dirty="0" err="1"/>
              <a:t>jsou</a:t>
            </a:r>
            <a:r>
              <a:rPr lang="en-US" dirty="0"/>
              <a:t> </a:t>
            </a:r>
            <a:r>
              <a:rPr lang="en-US" dirty="0" err="1"/>
              <a:t>skryté</a:t>
            </a:r>
            <a:r>
              <a:rPr lang="en-US" dirty="0"/>
              <a:t> </a:t>
            </a:r>
            <a:endParaRPr lang="cs-CZ"/>
          </a:p>
          <a:p>
            <a:r>
              <a:rPr lang="en-US" dirty="0"/>
              <a:t>    * </a:t>
            </a:r>
            <a:r>
              <a:rPr lang="en-US" dirty="0" err="1"/>
              <a:t>Testování</a:t>
            </a:r>
            <a:r>
              <a:rPr lang="en-US" dirty="0"/>
              <a:t> je </a:t>
            </a:r>
            <a:r>
              <a:rPr lang="en-US" dirty="0" err="1"/>
              <a:t>obtížné</a:t>
            </a:r>
            <a:r>
              <a:rPr lang="en-US" dirty="0"/>
              <a:t> </a:t>
            </a:r>
            <a:endParaRPr lang="cs-CZ"/>
          </a:p>
          <a:p>
            <a:r>
              <a:rPr lang="en-US" dirty="0"/>
              <a:t>- </a:t>
            </a:r>
            <a:r>
              <a:rPr lang="en-US" dirty="0" err="1"/>
              <a:t>Obecný</a:t>
            </a:r>
            <a:r>
              <a:rPr lang="en-US" dirty="0"/>
              <a:t> </a:t>
            </a:r>
            <a:r>
              <a:rPr lang="en-US" dirty="0" err="1"/>
              <a:t>abstraktní</a:t>
            </a:r>
            <a:r>
              <a:rPr lang="en-US" dirty="0"/>
              <a:t> </a:t>
            </a:r>
            <a:r>
              <a:rPr lang="en-US" dirty="0" err="1"/>
              <a:t>předek</a:t>
            </a:r>
            <a:r>
              <a:rPr lang="en-US" dirty="0"/>
              <a:t> pro DB</a:t>
            </a:r>
            <a:endParaRPr lang="cs-CZ" dirty="0"/>
          </a:p>
          <a:p>
            <a:r>
              <a:rPr lang="en-US" dirty="0"/>
              <a:t>    * od </a:t>
            </a:r>
            <a:r>
              <a:rPr lang="en-US" dirty="0" err="1"/>
              <a:t>něj</a:t>
            </a:r>
            <a:r>
              <a:rPr lang="en-US" dirty="0"/>
              <a:t> </a:t>
            </a:r>
            <a:r>
              <a:rPr lang="en-US" dirty="0" err="1"/>
              <a:t>pak</a:t>
            </a:r>
            <a:r>
              <a:rPr lang="en-US" dirty="0"/>
              <a:t> </a:t>
            </a:r>
            <a:r>
              <a:rPr lang="en-US" dirty="0" err="1"/>
              <a:t>bude</a:t>
            </a:r>
            <a:r>
              <a:rPr lang="en-US" dirty="0"/>
              <a:t> </a:t>
            </a:r>
            <a:r>
              <a:rPr lang="en-US" dirty="0" err="1"/>
              <a:t>dědit</a:t>
            </a:r>
            <a:r>
              <a:rPr lang="en-US" dirty="0"/>
              <a:t> Singleton DB (a Dummy DB)</a:t>
            </a:r>
            <a:endParaRPr lang="cs-CZ" dirty="0"/>
          </a:p>
          <a:p>
            <a:r>
              <a:rPr lang="en-US" dirty="0"/>
              <a:t>        * </a:t>
            </a:r>
            <a:r>
              <a:rPr lang="en-US" i="1" dirty="0"/>
              <a:t>*</a:t>
            </a:r>
            <a:r>
              <a:rPr lang="en-US" i="1" dirty="0" err="1"/>
              <a:t>ProdukčníDB</a:t>
            </a:r>
            <a:r>
              <a:rPr lang="en-US" i="1" dirty="0"/>
              <a:t> = </a:t>
            </a:r>
            <a:r>
              <a:rPr lang="en-US" i="1" dirty="0" err="1"/>
              <a:t>SingletonDB</a:t>
            </a:r>
            <a:r>
              <a:rPr lang="en-US" i="1" dirty="0"/>
              <a:t>*</a:t>
            </a:r>
            <a:endParaRPr lang="cs-CZ" dirty="0"/>
          </a:p>
          <a:p>
            <a:endParaRPr lang="en-US" dirty="0">
              <a:cs typeface="Calibri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05DE6D-B1CE-4290-B34D-0E3C20FF1341}" type="slidenum">
              <a:t>34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145536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- V </a:t>
            </a:r>
            <a:r>
              <a:rPr lang="en-US" err="1"/>
              <a:t>RecordFinderu</a:t>
            </a:r>
            <a:r>
              <a:rPr lang="en-US"/>
              <a:t> </a:t>
            </a:r>
            <a:r>
              <a:rPr lang="en-US" err="1"/>
              <a:t>pak</a:t>
            </a:r>
            <a:r>
              <a:rPr lang="en-US"/>
              <a:t> </a:t>
            </a:r>
            <a:r>
              <a:rPr lang="en-US" err="1"/>
              <a:t>můžeme</a:t>
            </a:r>
            <a:r>
              <a:rPr lang="en-US"/>
              <a:t> </a:t>
            </a:r>
            <a:r>
              <a:rPr lang="en-US" err="1"/>
              <a:t>použít</a:t>
            </a:r>
            <a:r>
              <a:rPr lang="en-US"/>
              <a:t> </a:t>
            </a:r>
            <a:r>
              <a:rPr lang="en-US" err="1"/>
              <a:t>abstraktní</a:t>
            </a:r>
            <a:r>
              <a:rPr lang="en-US"/>
              <a:t> </a:t>
            </a:r>
            <a:r>
              <a:rPr lang="en-US" err="1"/>
              <a:t>třídu</a:t>
            </a:r>
            <a:r>
              <a:rPr lang="en-US"/>
              <a:t> pro DB</a:t>
            </a:r>
            <a:endParaRPr lang="cs-CZ"/>
          </a:p>
          <a:p>
            <a:r>
              <a:rPr lang="en-US"/>
              <a:t>    * </a:t>
            </a:r>
            <a:r>
              <a:rPr lang="en-US" err="1"/>
              <a:t>tím</a:t>
            </a:r>
            <a:r>
              <a:rPr lang="en-US"/>
              <a:t> </a:t>
            </a:r>
            <a:r>
              <a:rPr lang="en-US" err="1"/>
              <a:t>pádem</a:t>
            </a:r>
            <a:r>
              <a:rPr lang="en-US"/>
              <a:t> </a:t>
            </a:r>
            <a:r>
              <a:rPr lang="en-US" err="1"/>
              <a:t>můžeme</a:t>
            </a:r>
            <a:r>
              <a:rPr lang="en-US"/>
              <a:t> </a:t>
            </a:r>
            <a:r>
              <a:rPr lang="en-US" err="1"/>
              <a:t>použít</a:t>
            </a:r>
            <a:r>
              <a:rPr lang="en-US"/>
              <a:t> mock</a:t>
            </a:r>
            <a:endParaRPr lang="cs-CZ"/>
          </a:p>
          <a:p>
            <a:r>
              <a:rPr lang="en-US" dirty="0"/>
              <a:t>    * taky je </a:t>
            </a:r>
            <a:r>
              <a:rPr lang="en-US" dirty="0" err="1"/>
              <a:t>rovnou</a:t>
            </a:r>
            <a:r>
              <a:rPr lang="en-US" dirty="0"/>
              <a:t> ze </a:t>
            </a:r>
            <a:r>
              <a:rPr lang="en-US" dirty="0" err="1"/>
              <a:t>signatury</a:t>
            </a:r>
            <a:r>
              <a:rPr lang="en-US" dirty="0"/>
              <a:t> </a:t>
            </a:r>
            <a:r>
              <a:rPr lang="en-US" dirty="0" err="1"/>
              <a:t>vidět</a:t>
            </a:r>
            <a:r>
              <a:rPr lang="en-US" dirty="0"/>
              <a:t>, </a:t>
            </a:r>
            <a:r>
              <a:rPr lang="en-US" dirty="0" err="1"/>
              <a:t>že</a:t>
            </a:r>
            <a:r>
              <a:rPr lang="en-US" dirty="0"/>
              <a:t> </a:t>
            </a:r>
            <a:r>
              <a:rPr lang="en-US" dirty="0" err="1"/>
              <a:t>závisí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DB!</a:t>
            </a:r>
            <a:endParaRPr lang="cs-CZ" dirty="0"/>
          </a:p>
          <a:p>
            <a:r>
              <a:rPr lang="en-US" dirty="0"/>
              <a:t>- A </a:t>
            </a:r>
            <a:r>
              <a:rPr lang="en-US" dirty="0" err="1"/>
              <a:t>máme</a:t>
            </a:r>
            <a:r>
              <a:rPr lang="en-US" dirty="0"/>
              <a:t> unit test</a:t>
            </a:r>
            <a:endParaRPr lang="cs-CZ" dirty="0"/>
          </a:p>
          <a:p>
            <a:endParaRPr lang="en-US" dirty="0">
              <a:cs typeface="Calibri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05DE6D-B1CE-4290-B34D-0E3C20FF1341}" type="slidenum">
              <a:t>35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48791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>
                <a:cs typeface="Calibri"/>
              </a:rPr>
              <a:t>Nyní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shrneme</a:t>
            </a:r>
            <a:r>
              <a:rPr lang="en-US" dirty="0">
                <a:cs typeface="Calibri"/>
              </a:rPr>
              <a:t> singleton do </a:t>
            </a:r>
            <a:r>
              <a:rPr lang="en-US" dirty="0" err="1">
                <a:cs typeface="Calibri"/>
              </a:rPr>
              <a:t>nějakých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výhod</a:t>
            </a:r>
            <a:r>
              <a:rPr lang="en-US" dirty="0">
                <a:cs typeface="Calibri"/>
              </a:rPr>
              <a:t> a </a:t>
            </a:r>
            <a:r>
              <a:rPr lang="en-US" dirty="0" err="1">
                <a:cs typeface="Calibri"/>
              </a:rPr>
              <a:t>nevýhod</a:t>
            </a:r>
            <a:r>
              <a:rPr lang="en-US" dirty="0">
                <a:cs typeface="Calibri"/>
              </a:rPr>
              <a:t>.</a:t>
            </a:r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Taky </a:t>
            </a:r>
            <a:r>
              <a:rPr lang="en-US" dirty="0" err="1">
                <a:cs typeface="Calibri"/>
              </a:rPr>
              <a:t>vypíchneme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nějaké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souvislosti</a:t>
            </a:r>
            <a:r>
              <a:rPr lang="en-US" dirty="0">
                <a:cs typeface="Calibri"/>
              </a:rPr>
              <a:t> a </a:t>
            </a:r>
            <a:r>
              <a:rPr lang="en-US" dirty="0" err="1">
                <a:cs typeface="Calibri"/>
              </a:rPr>
              <a:t>možná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použití</a:t>
            </a:r>
            <a:r>
              <a:rPr lang="en-US" dirty="0">
                <a:cs typeface="Calibri"/>
              </a:rPr>
              <a:t> u </a:t>
            </a:r>
            <a:r>
              <a:rPr lang="en-US" dirty="0" err="1">
                <a:cs typeface="Calibri"/>
              </a:rPr>
              <a:t>jiných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vzorů</a:t>
            </a:r>
            <a:r>
              <a:rPr lang="en-US" dirty="0">
                <a:cs typeface="Calibri"/>
              </a:rPr>
              <a:t>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05DE6D-B1CE-4290-B34D-0E3C20FF1341}" type="slidenum">
              <a:t>36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568564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</a:t>
            </a:r>
            <a:r>
              <a:rPr lang="en-US" dirty="0" err="1"/>
              <a:t>Obecně</a:t>
            </a:r>
            <a:r>
              <a:rPr lang="en-US" dirty="0"/>
              <a:t> se </a:t>
            </a:r>
            <a:r>
              <a:rPr lang="en-US" dirty="0" err="1"/>
              <a:t>dá</a:t>
            </a:r>
            <a:r>
              <a:rPr lang="en-US" dirty="0"/>
              <a:t> </a:t>
            </a:r>
            <a:r>
              <a:rPr lang="en-US" dirty="0" err="1"/>
              <a:t>říct</a:t>
            </a:r>
            <a:r>
              <a:rPr lang="en-US" dirty="0"/>
              <a:t>, </a:t>
            </a:r>
            <a:r>
              <a:rPr lang="en-US" dirty="0" err="1"/>
              <a:t>že</a:t>
            </a:r>
            <a:r>
              <a:rPr lang="en-US" dirty="0"/>
              <a:t> </a:t>
            </a:r>
            <a:r>
              <a:rPr lang="en-US" dirty="0" err="1"/>
              <a:t>pokud</a:t>
            </a:r>
            <a:r>
              <a:rPr lang="en-US" dirty="0"/>
              <a:t> je </a:t>
            </a:r>
            <a:r>
              <a:rPr lang="en-US" dirty="0" err="1"/>
              <a:t>logické</a:t>
            </a:r>
            <a:r>
              <a:rPr lang="en-US" dirty="0"/>
              <a:t>, </a:t>
            </a:r>
            <a:r>
              <a:rPr lang="en-US" dirty="0" err="1"/>
              <a:t>že</a:t>
            </a:r>
            <a:r>
              <a:rPr lang="en-US" dirty="0"/>
              <a:t> </a:t>
            </a:r>
            <a:r>
              <a:rPr lang="en-US" dirty="0" err="1"/>
              <a:t>jiný</a:t>
            </a:r>
            <a:r>
              <a:rPr lang="en-US" dirty="0"/>
              <a:t> </a:t>
            </a:r>
            <a:r>
              <a:rPr lang="en-US" dirty="0" err="1"/>
              <a:t>vzor</a:t>
            </a:r>
            <a:r>
              <a:rPr lang="en-US" dirty="0"/>
              <a:t> </a:t>
            </a:r>
            <a:r>
              <a:rPr lang="en-US" dirty="0" err="1"/>
              <a:t>může</a:t>
            </a:r>
            <a:r>
              <a:rPr lang="en-US" dirty="0"/>
              <a:t> </a:t>
            </a:r>
            <a:r>
              <a:rPr lang="en-US" dirty="0" err="1"/>
              <a:t>mít</a:t>
            </a:r>
            <a:r>
              <a:rPr lang="en-US" dirty="0"/>
              <a:t> </a:t>
            </a:r>
            <a:r>
              <a:rPr lang="en-US" dirty="0" err="1"/>
              <a:t>jedninou</a:t>
            </a:r>
            <a:r>
              <a:rPr lang="en-US" dirty="0"/>
              <a:t> </a:t>
            </a:r>
            <a:r>
              <a:rPr lang="en-US" dirty="0" err="1"/>
              <a:t>instanci</a:t>
            </a:r>
            <a:r>
              <a:rPr lang="en-US" dirty="0"/>
              <a:t>, </a:t>
            </a:r>
            <a:r>
              <a:rPr lang="en-US" dirty="0" err="1"/>
              <a:t>tak</a:t>
            </a:r>
            <a:r>
              <a:rPr lang="en-US" dirty="0"/>
              <a:t> se </a:t>
            </a:r>
            <a:r>
              <a:rPr lang="en-US" dirty="0" err="1"/>
              <a:t>dá</a:t>
            </a:r>
            <a:r>
              <a:rPr lang="en-US" dirty="0"/>
              <a:t> </a:t>
            </a:r>
            <a:r>
              <a:rPr lang="en-US" dirty="0" err="1"/>
              <a:t>implementovat</a:t>
            </a:r>
            <a:r>
              <a:rPr lang="en-US" dirty="0"/>
              <a:t> </a:t>
            </a:r>
            <a:r>
              <a:rPr lang="en-US" dirty="0" err="1"/>
              <a:t>Singletonem</a:t>
            </a:r>
            <a:endParaRPr lang="cs-CZ" dirty="0" err="1"/>
          </a:p>
          <a:p>
            <a:r>
              <a:rPr lang="en-US" dirty="0"/>
              <a:t>- A:</a:t>
            </a:r>
            <a:endParaRPr lang="cs-CZ" dirty="0"/>
          </a:p>
          <a:p>
            <a:r>
              <a:rPr lang="en-US" dirty="0"/>
              <a:t>    * </a:t>
            </a:r>
            <a:r>
              <a:rPr lang="en-US" dirty="0" err="1"/>
              <a:t>pokud</a:t>
            </a:r>
            <a:r>
              <a:rPr lang="en-US" dirty="0"/>
              <a:t> </a:t>
            </a:r>
            <a:r>
              <a:rPr lang="en-US" dirty="0" err="1"/>
              <a:t>máme</a:t>
            </a:r>
            <a:r>
              <a:rPr lang="en-US" dirty="0"/>
              <a:t> </a:t>
            </a:r>
            <a:r>
              <a:rPr lang="en-US" dirty="0" err="1"/>
              <a:t>právě</a:t>
            </a:r>
            <a:r>
              <a:rPr lang="en-US" dirty="0"/>
              <a:t> </a:t>
            </a:r>
            <a:r>
              <a:rPr lang="en-US" dirty="0" err="1"/>
              <a:t>jednu</a:t>
            </a:r>
            <a:r>
              <a:rPr lang="en-US" dirty="0"/>
              <a:t> </a:t>
            </a:r>
            <a:r>
              <a:rPr lang="en-US" dirty="0" err="1"/>
              <a:t>instanci</a:t>
            </a:r>
            <a:r>
              <a:rPr lang="en-US" dirty="0"/>
              <a:t>, </a:t>
            </a:r>
            <a:r>
              <a:rPr lang="en-US" dirty="0" err="1"/>
              <a:t>kterou</a:t>
            </a:r>
            <a:r>
              <a:rPr lang="en-US" dirty="0"/>
              <a:t> </a:t>
            </a:r>
            <a:r>
              <a:rPr lang="en-US" dirty="0" err="1"/>
              <a:t>klonujeme</a:t>
            </a:r>
            <a:endParaRPr lang="cs-CZ" dirty="0" err="1"/>
          </a:p>
          <a:p>
            <a:r>
              <a:rPr lang="en-US" dirty="0"/>
              <a:t>- Abstract Factory:</a:t>
            </a:r>
            <a:endParaRPr lang="cs-CZ" dirty="0"/>
          </a:p>
          <a:p>
            <a:r>
              <a:rPr lang="en-US" dirty="0"/>
              <a:t>    * </a:t>
            </a:r>
            <a:r>
              <a:rPr lang="en-US" dirty="0" err="1"/>
              <a:t>když</a:t>
            </a:r>
            <a:r>
              <a:rPr lang="en-US" dirty="0"/>
              <a:t> je </a:t>
            </a:r>
            <a:r>
              <a:rPr lang="en-US" dirty="0" err="1"/>
              <a:t>jen</a:t>
            </a:r>
            <a:r>
              <a:rPr lang="en-US" dirty="0"/>
              <a:t> </a:t>
            </a:r>
            <a:r>
              <a:rPr lang="en-US" dirty="0" err="1"/>
              <a:t>jedna</a:t>
            </a:r>
            <a:r>
              <a:rPr lang="en-US" dirty="0"/>
              <a:t> instance pro </a:t>
            </a:r>
            <a:r>
              <a:rPr lang="en-US" dirty="0" err="1"/>
              <a:t>jeden</a:t>
            </a:r>
            <a:r>
              <a:rPr lang="en-US" dirty="0"/>
              <a:t> </a:t>
            </a:r>
            <a:r>
              <a:rPr lang="en-US" dirty="0" err="1"/>
              <a:t>typ</a:t>
            </a:r>
            <a:r>
              <a:rPr lang="en-US" dirty="0"/>
              <a:t> factory</a:t>
            </a:r>
            <a:endParaRPr lang="cs-CZ" dirty="0"/>
          </a:p>
          <a:p>
            <a:r>
              <a:rPr lang="en-US" dirty="0"/>
              <a:t>- Builder:</a:t>
            </a:r>
            <a:endParaRPr lang="cs-CZ" dirty="0"/>
          </a:p>
          <a:p>
            <a:r>
              <a:rPr lang="en-US" dirty="0"/>
              <a:t>    * </a:t>
            </a:r>
            <a:r>
              <a:rPr lang="en-US" dirty="0" err="1"/>
              <a:t>pokud</a:t>
            </a:r>
            <a:r>
              <a:rPr lang="en-US" dirty="0"/>
              <a:t> </a:t>
            </a:r>
            <a:r>
              <a:rPr lang="en-US" dirty="0" err="1"/>
              <a:t>používáme</a:t>
            </a:r>
            <a:r>
              <a:rPr lang="en-US" dirty="0"/>
              <a:t> </a:t>
            </a:r>
            <a:r>
              <a:rPr lang="en-US" dirty="0" err="1"/>
              <a:t>jen</a:t>
            </a:r>
            <a:r>
              <a:rPr lang="en-US" dirty="0"/>
              <a:t> </a:t>
            </a:r>
            <a:r>
              <a:rPr lang="en-US" dirty="0" err="1"/>
              <a:t>jeden</a:t>
            </a:r>
            <a:r>
              <a:rPr lang="en-US" dirty="0"/>
              <a:t> </a:t>
            </a:r>
            <a:r>
              <a:rPr lang="en-US" dirty="0" err="1"/>
              <a:t>builderbstract</a:t>
            </a:r>
            <a:r>
              <a:rPr lang="en-US" dirty="0"/>
              <a:t> Factory, Builder </a:t>
            </a:r>
            <a:r>
              <a:rPr lang="en-US" dirty="0" err="1"/>
              <a:t>i</a:t>
            </a:r>
            <a:r>
              <a:rPr lang="en-US" dirty="0"/>
              <a:t> Prototype by se </a:t>
            </a:r>
            <a:r>
              <a:rPr lang="en-US" dirty="0" err="1"/>
              <a:t>daly</a:t>
            </a:r>
            <a:r>
              <a:rPr lang="en-US" dirty="0"/>
              <a:t> </a:t>
            </a:r>
            <a:r>
              <a:rPr lang="en-US" dirty="0" err="1"/>
              <a:t>implementovat</a:t>
            </a:r>
            <a:r>
              <a:rPr lang="en-US" dirty="0"/>
              <a:t> </a:t>
            </a:r>
            <a:r>
              <a:rPr lang="en-US" dirty="0" err="1"/>
              <a:t>jako</a:t>
            </a:r>
            <a:r>
              <a:rPr lang="en-US" dirty="0"/>
              <a:t> Singleton</a:t>
            </a:r>
            <a:endParaRPr lang="cs-CZ" dirty="0"/>
          </a:p>
          <a:p>
            <a:r>
              <a:rPr lang="en-US" dirty="0"/>
              <a:t>- Facade:</a:t>
            </a:r>
            <a:endParaRPr lang="cs-CZ" dirty="0"/>
          </a:p>
          <a:p>
            <a:r>
              <a:rPr lang="en-US" dirty="0"/>
              <a:t>    * </a:t>
            </a:r>
            <a:r>
              <a:rPr lang="en-US" dirty="0" err="1"/>
              <a:t>často</a:t>
            </a:r>
            <a:r>
              <a:rPr lang="en-US" dirty="0"/>
              <a:t> </a:t>
            </a:r>
            <a:r>
              <a:rPr lang="en-US" dirty="0" err="1"/>
              <a:t>bývá</a:t>
            </a:r>
            <a:r>
              <a:rPr lang="en-US" dirty="0"/>
              <a:t> </a:t>
            </a:r>
            <a:r>
              <a:rPr lang="en-US" dirty="0" err="1"/>
              <a:t>jediná</a:t>
            </a:r>
            <a:r>
              <a:rPr lang="en-US" dirty="0"/>
              <a:t> instance, </a:t>
            </a:r>
            <a:r>
              <a:rPr lang="en-US" dirty="0" err="1"/>
              <a:t>která</a:t>
            </a:r>
            <a:r>
              <a:rPr lang="en-US" dirty="0"/>
              <a:t> se </a:t>
            </a:r>
            <a:r>
              <a:rPr lang="en-US" dirty="0" err="1"/>
              <a:t>stará</a:t>
            </a:r>
            <a:r>
              <a:rPr lang="en-US" dirty="0"/>
              <a:t> o </a:t>
            </a:r>
            <a:r>
              <a:rPr lang="en-US" dirty="0" err="1"/>
              <a:t>všechny</a:t>
            </a:r>
            <a:r>
              <a:rPr lang="en-US" dirty="0"/>
              <a:t> </a:t>
            </a:r>
            <a:r>
              <a:rPr lang="en-US" dirty="0" err="1"/>
              <a:t>subsystémy</a:t>
            </a:r>
            <a:endParaRPr lang="cs-CZ" dirty="0" err="1"/>
          </a:p>
          <a:p>
            <a:r>
              <a:rPr lang="en-US" dirty="0"/>
              <a:t>- </a:t>
            </a:r>
            <a:r>
              <a:rPr lang="en-US" dirty="0" err="1"/>
              <a:t>Monostate</a:t>
            </a:r>
            <a:r>
              <a:rPr lang="en-US" dirty="0"/>
              <a:t> </a:t>
            </a:r>
            <a:r>
              <a:rPr lang="en-US" dirty="0" err="1"/>
              <a:t>byl</a:t>
            </a:r>
            <a:r>
              <a:rPr lang="en-US" dirty="0"/>
              <a:t> </a:t>
            </a:r>
            <a:r>
              <a:rPr lang="en-US" dirty="0" err="1"/>
              <a:t>již</a:t>
            </a:r>
            <a:r>
              <a:rPr lang="en-US" dirty="0"/>
              <a:t> </a:t>
            </a:r>
            <a:r>
              <a:rPr lang="en-US" dirty="0" err="1"/>
              <a:t>ukázán</a:t>
            </a:r>
            <a:endParaRPr lang="cs-CZ" dirty="0" err="1"/>
          </a:p>
          <a:p>
            <a:r>
              <a:rPr lang="en-US" dirty="0"/>
              <a:t>    * </a:t>
            </a:r>
            <a:r>
              <a:rPr lang="en-US" dirty="0" err="1"/>
              <a:t>sdílená</a:t>
            </a:r>
            <a:r>
              <a:rPr lang="en-US" dirty="0"/>
              <a:t> data, ale </a:t>
            </a:r>
            <a:r>
              <a:rPr lang="en-US" dirty="0" err="1"/>
              <a:t>víc</a:t>
            </a:r>
            <a:r>
              <a:rPr lang="en-US" dirty="0"/>
              <a:t> </a:t>
            </a:r>
            <a:r>
              <a:rPr lang="en-US" dirty="0" err="1"/>
              <a:t>než</a:t>
            </a:r>
            <a:r>
              <a:rPr lang="en-US" dirty="0"/>
              <a:t> </a:t>
            </a:r>
            <a:r>
              <a:rPr lang="en-US" dirty="0" err="1"/>
              <a:t>jedna</a:t>
            </a:r>
            <a:r>
              <a:rPr lang="en-US" dirty="0"/>
              <a:t> instance</a:t>
            </a:r>
            <a:endParaRPr lang="cs-CZ" dirty="0"/>
          </a:p>
          <a:p>
            <a:endParaRPr lang="en-US" dirty="0">
              <a:cs typeface="Calibri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05DE6D-B1CE-4290-B34D-0E3C20FF1341}" type="slidenum">
              <a:t>39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934633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Odkaz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použité</a:t>
            </a:r>
            <a:r>
              <a:rPr lang="en-US" dirty="0"/>
              <a:t> </a:t>
            </a:r>
            <a:r>
              <a:rPr lang="en-US" dirty="0" err="1"/>
              <a:t>kódy</a:t>
            </a:r>
            <a:r>
              <a:rPr lang="en-US" dirty="0"/>
              <a:t>, </a:t>
            </a:r>
            <a:r>
              <a:rPr lang="en-US" dirty="0" err="1"/>
              <a:t>materiály</a:t>
            </a:r>
            <a:r>
              <a:rPr lang="en-US" dirty="0"/>
              <a:t>. Na </a:t>
            </a:r>
            <a:r>
              <a:rPr lang="en-US" dirty="0" err="1"/>
              <a:t>větvi</a:t>
            </a:r>
            <a:r>
              <a:rPr lang="en-US" dirty="0"/>
              <a:t>  'public' </a:t>
            </a:r>
            <a:r>
              <a:rPr lang="en-US" dirty="0" err="1"/>
              <a:t>jsou</a:t>
            </a:r>
            <a:r>
              <a:rPr lang="en-US" dirty="0"/>
              <a:t> </a:t>
            </a:r>
            <a:r>
              <a:rPr lang="en-US" dirty="0" err="1"/>
              <a:t>jen</a:t>
            </a:r>
            <a:r>
              <a:rPr lang="en-US" dirty="0"/>
              <a:t> </a:t>
            </a:r>
            <a:r>
              <a:rPr lang="en-US" dirty="0" err="1"/>
              <a:t>kódy</a:t>
            </a:r>
            <a:r>
              <a:rPr lang="en-US" dirty="0"/>
              <a:t>, </a:t>
            </a:r>
            <a:r>
              <a:rPr lang="en-US" dirty="0" err="1"/>
              <a:t>poznámky</a:t>
            </a:r>
            <a:r>
              <a:rPr lang="en-US" dirty="0"/>
              <a:t> a </a:t>
            </a:r>
            <a:r>
              <a:rPr lang="en-US" dirty="0" err="1"/>
              <a:t>prezentace</a:t>
            </a:r>
            <a:r>
              <a:rPr lang="en-US" dirty="0"/>
              <a:t>.</a:t>
            </a:r>
            <a:endParaRPr lang="en-US" dirty="0">
              <a:cs typeface="Calibri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05DE6D-B1CE-4290-B34D-0E3C20FF1341}" type="slidenum">
              <a:t>40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6753105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Zde </a:t>
            </a:r>
            <a:r>
              <a:rPr lang="en-US" dirty="0" err="1">
                <a:cs typeface="Calibri"/>
              </a:rPr>
              <a:t>použité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zdroje</a:t>
            </a:r>
            <a:r>
              <a:rPr lang="en-US" dirty="0">
                <a:cs typeface="Calibri"/>
              </a:rPr>
              <a:t>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05DE6D-B1CE-4290-B34D-0E3C20FF1341}" type="slidenum">
              <a:t>41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53961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</a:t>
            </a:r>
            <a:r>
              <a:rPr lang="en-US" dirty="0" err="1"/>
              <a:t>Zakázání</a:t>
            </a:r>
            <a:r>
              <a:rPr lang="en-US" dirty="0"/>
              <a:t> </a:t>
            </a:r>
            <a:r>
              <a:rPr lang="en-US" dirty="0" err="1"/>
              <a:t>vytváření</a:t>
            </a:r>
            <a:r>
              <a:rPr lang="en-US" dirty="0"/>
              <a:t> </a:t>
            </a:r>
            <a:r>
              <a:rPr lang="en-US" dirty="0" err="1"/>
              <a:t>dalších</a:t>
            </a:r>
            <a:r>
              <a:rPr lang="en-US" dirty="0"/>
              <a:t> </a:t>
            </a:r>
            <a:r>
              <a:rPr lang="en-US" dirty="0" err="1"/>
              <a:t>instancí</a:t>
            </a:r>
            <a:r>
              <a:rPr lang="en-US" dirty="0"/>
              <a:t>:</a:t>
            </a:r>
            <a:endParaRPr lang="cs-CZ" dirty="0"/>
          </a:p>
          <a:p>
            <a:r>
              <a:rPr lang="en-US" dirty="0"/>
              <a:t>    * </a:t>
            </a:r>
            <a:r>
              <a:rPr lang="en-US" dirty="0" err="1"/>
              <a:t>konstruktor</a:t>
            </a:r>
            <a:r>
              <a:rPr lang="en-US" dirty="0"/>
              <a:t> je </a:t>
            </a:r>
            <a:r>
              <a:rPr lang="en-US" dirty="0" err="1"/>
              <a:t>privátní</a:t>
            </a:r>
            <a:endParaRPr lang="cs-CZ" dirty="0" err="1"/>
          </a:p>
          <a:p>
            <a:r>
              <a:rPr lang="en-US" dirty="0"/>
              <a:t>    * </a:t>
            </a:r>
            <a:r>
              <a:rPr lang="en-US" dirty="0" err="1"/>
              <a:t>vytvoření</a:t>
            </a:r>
            <a:r>
              <a:rPr lang="en-US" dirty="0"/>
              <a:t> instance je </a:t>
            </a:r>
            <a:r>
              <a:rPr lang="en-US" dirty="0" err="1"/>
              <a:t>možné</a:t>
            </a:r>
            <a:r>
              <a:rPr lang="en-US" dirty="0"/>
              <a:t> </a:t>
            </a:r>
            <a:r>
              <a:rPr lang="en-US" dirty="0" err="1"/>
              <a:t>jen</a:t>
            </a:r>
            <a:r>
              <a:rPr lang="en-US" dirty="0"/>
              <a:t> </a:t>
            </a:r>
            <a:r>
              <a:rPr lang="en-US" dirty="0" err="1"/>
              <a:t>přes</a:t>
            </a:r>
            <a:r>
              <a:rPr lang="en-US" dirty="0"/>
              <a:t> </a:t>
            </a:r>
            <a:r>
              <a:rPr lang="en-US" dirty="0" err="1"/>
              <a:t>statickou</a:t>
            </a:r>
            <a:r>
              <a:rPr lang="en-US" dirty="0"/>
              <a:t> </a:t>
            </a:r>
            <a:r>
              <a:rPr lang="en-US" dirty="0" err="1"/>
              <a:t>metodu</a:t>
            </a:r>
            <a:r>
              <a:rPr lang="en-US" dirty="0"/>
              <a:t> (ta </a:t>
            </a:r>
            <a:r>
              <a:rPr lang="en-US" dirty="0" err="1"/>
              <a:t>používá</a:t>
            </a:r>
            <a:r>
              <a:rPr lang="en-US" dirty="0"/>
              <a:t> </a:t>
            </a:r>
            <a:r>
              <a:rPr lang="en-US" dirty="0" err="1"/>
              <a:t>ctor</a:t>
            </a:r>
            <a:r>
              <a:rPr lang="en-US" dirty="0"/>
              <a:t>)</a:t>
            </a:r>
            <a:endParaRPr lang="cs-CZ" dirty="0"/>
          </a:p>
          <a:p>
            <a:r>
              <a:rPr lang="en-US" dirty="0"/>
              <a:t>    * delete copy a move </a:t>
            </a:r>
            <a:r>
              <a:rPr lang="en-US" dirty="0" err="1"/>
              <a:t>ctoru</a:t>
            </a:r>
            <a:r>
              <a:rPr lang="en-US" dirty="0"/>
              <a:t> a </a:t>
            </a:r>
            <a:r>
              <a:rPr lang="en-US" dirty="0" err="1"/>
              <a:t>asgn</a:t>
            </a:r>
            <a:endParaRPr lang="cs-CZ" dirty="0" err="1"/>
          </a:p>
          <a:p>
            <a:r>
              <a:rPr lang="en-US" dirty="0"/>
              <a:t>    * </a:t>
            </a:r>
            <a:r>
              <a:rPr lang="en-US" dirty="0" err="1"/>
              <a:t>jinak</a:t>
            </a:r>
            <a:r>
              <a:rPr lang="en-US" dirty="0"/>
              <a:t> </a:t>
            </a:r>
            <a:r>
              <a:rPr lang="en-US" dirty="0" err="1"/>
              <a:t>porušujeme</a:t>
            </a:r>
            <a:r>
              <a:rPr lang="en-US" dirty="0"/>
              <a:t> </a:t>
            </a:r>
            <a:r>
              <a:rPr lang="en-US" dirty="0" err="1"/>
              <a:t>singletonní</a:t>
            </a:r>
            <a:r>
              <a:rPr lang="en-US" dirty="0"/>
              <a:t> </a:t>
            </a:r>
            <a:r>
              <a:rPr lang="en-US" dirty="0" err="1"/>
              <a:t>definici</a:t>
            </a:r>
            <a:r>
              <a:rPr lang="en-US" dirty="0"/>
              <a:t> (copy </a:t>
            </a:r>
            <a:r>
              <a:rPr lang="en-US" dirty="0" err="1"/>
              <a:t>značí</a:t>
            </a:r>
            <a:r>
              <a:rPr lang="en-US" dirty="0"/>
              <a:t> 2 </a:t>
            </a:r>
            <a:r>
              <a:rPr lang="en-US" dirty="0" err="1"/>
              <a:t>singletony</a:t>
            </a:r>
            <a:r>
              <a:rPr lang="en-US" dirty="0"/>
              <a:t>, move </a:t>
            </a:r>
            <a:r>
              <a:rPr lang="en-US" dirty="0" err="1"/>
              <a:t>zakázán</a:t>
            </a:r>
            <a:r>
              <a:rPr lang="en-US" dirty="0"/>
              <a:t> </a:t>
            </a:r>
            <a:r>
              <a:rPr lang="en-US" dirty="0" err="1"/>
              <a:t>protože</a:t>
            </a:r>
            <a:r>
              <a:rPr lang="en-US" dirty="0"/>
              <a:t> je </a:t>
            </a:r>
            <a:r>
              <a:rPr lang="en-US" dirty="0" err="1"/>
              <a:t>globální</a:t>
            </a:r>
            <a:r>
              <a:rPr lang="en-US" dirty="0"/>
              <a:t>)</a:t>
            </a:r>
            <a:endParaRPr lang="cs-CZ" dirty="0"/>
          </a:p>
          <a:p>
            <a:r>
              <a:rPr lang="en-US" dirty="0"/>
              <a:t>- Data </a:t>
            </a:r>
            <a:r>
              <a:rPr lang="en-US" dirty="0" err="1"/>
              <a:t>definovaná</a:t>
            </a:r>
            <a:r>
              <a:rPr lang="en-US" dirty="0"/>
              <a:t> pro business </a:t>
            </a:r>
            <a:r>
              <a:rPr lang="en-US" dirty="0" err="1"/>
              <a:t>NEjsou</a:t>
            </a:r>
            <a:r>
              <a:rPr lang="en-US" dirty="0"/>
              <a:t> </a:t>
            </a:r>
            <a:r>
              <a:rPr lang="en-US" dirty="0" err="1"/>
              <a:t>statická</a:t>
            </a:r>
            <a:endParaRPr lang="cs-CZ" dirty="0" err="1"/>
          </a:p>
          <a:p>
            <a:r>
              <a:rPr lang="en-US" dirty="0"/>
              <a:t>- </a:t>
            </a:r>
            <a:r>
              <a:rPr lang="en-US" dirty="0" err="1"/>
              <a:t>Statická</a:t>
            </a:r>
            <a:r>
              <a:rPr lang="en-US" dirty="0"/>
              <a:t> </a:t>
            </a:r>
            <a:r>
              <a:rPr lang="en-US" dirty="0" err="1"/>
              <a:t>proměnná</a:t>
            </a:r>
            <a:r>
              <a:rPr lang="en-US" dirty="0"/>
              <a:t> pro </a:t>
            </a:r>
            <a:r>
              <a:rPr lang="en-US" dirty="0" err="1"/>
              <a:t>instanci</a:t>
            </a:r>
            <a:r>
              <a:rPr lang="en-US" dirty="0"/>
              <a:t>:</a:t>
            </a:r>
            <a:endParaRPr lang="cs-CZ" dirty="0"/>
          </a:p>
          <a:p>
            <a:r>
              <a:rPr lang="en-US" dirty="0"/>
              <a:t>    * </a:t>
            </a:r>
            <a:r>
              <a:rPr lang="en-US" dirty="0" err="1"/>
              <a:t>zaručuje</a:t>
            </a:r>
            <a:r>
              <a:rPr lang="en-US" dirty="0"/>
              <a:t>, </a:t>
            </a:r>
            <a:r>
              <a:rPr lang="en-US" dirty="0" err="1"/>
              <a:t>že</a:t>
            </a:r>
            <a:r>
              <a:rPr lang="en-US" dirty="0"/>
              <a:t> </a:t>
            </a:r>
            <a:r>
              <a:rPr lang="en-US" dirty="0" err="1"/>
              <a:t>bude</a:t>
            </a:r>
            <a:r>
              <a:rPr lang="en-US" dirty="0"/>
              <a:t> </a:t>
            </a:r>
            <a:r>
              <a:rPr lang="en-US" dirty="0" err="1"/>
              <a:t>jenom</a:t>
            </a:r>
            <a:r>
              <a:rPr lang="en-US" dirty="0"/>
              <a:t> </a:t>
            </a:r>
            <a:r>
              <a:rPr lang="en-US" dirty="0" err="1"/>
              <a:t>jedna</a:t>
            </a:r>
            <a:r>
              <a:rPr lang="en-US" dirty="0"/>
              <a:t> instance (</a:t>
            </a:r>
            <a:r>
              <a:rPr lang="en-US" dirty="0" err="1"/>
              <a:t>pokud</a:t>
            </a:r>
            <a:r>
              <a:rPr lang="en-US" dirty="0"/>
              <a:t> to </a:t>
            </a:r>
            <a:r>
              <a:rPr lang="en-US" dirty="0" err="1"/>
              <a:t>správně</a:t>
            </a:r>
            <a:r>
              <a:rPr lang="en-US" dirty="0"/>
              <a:t> </a:t>
            </a:r>
            <a:r>
              <a:rPr lang="en-US" dirty="0" err="1"/>
              <a:t>nakódíme</a:t>
            </a:r>
            <a:r>
              <a:rPr lang="en-US" dirty="0"/>
              <a:t>)</a:t>
            </a:r>
            <a:endParaRPr lang="cs-CZ" dirty="0"/>
          </a:p>
          <a:p>
            <a:r>
              <a:rPr lang="en-US" dirty="0"/>
              <a:t>    * </a:t>
            </a:r>
            <a:r>
              <a:rPr lang="en-US" i="1" dirty="0"/>
              <a:t>*</a:t>
            </a:r>
            <a:r>
              <a:rPr lang="en-US" i="1" dirty="0" err="1"/>
              <a:t>jako</a:t>
            </a:r>
            <a:r>
              <a:rPr lang="en-US" i="1" dirty="0"/>
              <a:t> pointer </a:t>
            </a:r>
            <a:r>
              <a:rPr lang="en-US" i="1" dirty="0" err="1"/>
              <a:t>abychom</a:t>
            </a:r>
            <a:r>
              <a:rPr lang="en-US" i="1" dirty="0"/>
              <a:t> </a:t>
            </a:r>
            <a:r>
              <a:rPr lang="en-US" i="1" dirty="0" err="1"/>
              <a:t>zaručili</a:t>
            </a:r>
            <a:r>
              <a:rPr lang="en-US" i="1" dirty="0"/>
              <a:t> static </a:t>
            </a:r>
            <a:r>
              <a:rPr lang="en-US" i="1" dirty="0" err="1"/>
              <a:t>init</a:t>
            </a:r>
            <a:r>
              <a:rPr lang="en-US" i="1" dirty="0"/>
              <a:t> (</a:t>
            </a:r>
            <a:r>
              <a:rPr lang="en-US" i="1" dirty="0" err="1"/>
              <a:t>jinak</a:t>
            </a:r>
            <a:r>
              <a:rPr lang="en-US" i="1" dirty="0"/>
              <a:t> </a:t>
            </a:r>
            <a:r>
              <a:rPr lang="en-US" i="1" dirty="0" err="1"/>
              <a:t>problém</a:t>
            </a:r>
            <a:r>
              <a:rPr lang="en-US" i="1" dirty="0"/>
              <a:t> s </a:t>
            </a:r>
            <a:r>
              <a:rPr lang="en-US" i="1" dirty="0" err="1"/>
              <a:t>dynam</a:t>
            </a:r>
            <a:r>
              <a:rPr lang="en-US" i="1" dirty="0"/>
              <a:t>. </a:t>
            </a:r>
            <a:r>
              <a:rPr lang="en-US" i="1" dirty="0" err="1"/>
              <a:t>init</a:t>
            </a:r>
            <a:r>
              <a:rPr lang="en-US" i="1" dirty="0"/>
              <a:t> (</a:t>
            </a:r>
            <a:r>
              <a:rPr lang="en-US" i="1" dirty="0" err="1"/>
              <a:t>př</a:t>
            </a:r>
            <a:r>
              <a:rPr lang="en-US" i="1" dirty="0"/>
              <a:t>.: </a:t>
            </a:r>
            <a:r>
              <a:rPr lang="en-US" i="1" dirty="0" err="1"/>
              <a:t>přiřazení</a:t>
            </a:r>
            <a:r>
              <a:rPr lang="en-US" i="1" dirty="0"/>
              <a:t> do glob. prom.))*</a:t>
            </a:r>
            <a:endParaRPr lang="cs-CZ" dirty="0"/>
          </a:p>
          <a:p>
            <a:endParaRPr lang="en-US" dirty="0">
              <a:cs typeface="Calibri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05DE6D-B1CE-4290-B34D-0E3C20FF1341}" type="slidenum"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200534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</a:t>
            </a:r>
            <a:r>
              <a:rPr lang="en-US" dirty="0" err="1"/>
              <a:t>Statická</a:t>
            </a:r>
            <a:r>
              <a:rPr lang="en-US" dirty="0"/>
              <a:t> </a:t>
            </a:r>
            <a:r>
              <a:rPr lang="en-US" dirty="0" err="1"/>
              <a:t>metoda</a:t>
            </a:r>
            <a:r>
              <a:rPr lang="en-US" dirty="0"/>
              <a:t> pro </a:t>
            </a:r>
            <a:r>
              <a:rPr lang="en-US" dirty="0" err="1"/>
              <a:t>přístup</a:t>
            </a:r>
            <a:r>
              <a:rPr lang="en-US" dirty="0"/>
              <a:t> k </a:t>
            </a:r>
            <a:r>
              <a:rPr lang="en-US" dirty="0" err="1"/>
              <a:t>instanci</a:t>
            </a:r>
            <a:r>
              <a:rPr lang="en-US" dirty="0"/>
              <a:t>:</a:t>
            </a:r>
            <a:endParaRPr lang="cs-CZ" dirty="0"/>
          </a:p>
          <a:p>
            <a:r>
              <a:rPr lang="en-US" dirty="0"/>
              <a:t>    * </a:t>
            </a:r>
            <a:r>
              <a:rPr lang="en-US" dirty="0" err="1"/>
              <a:t>vytvoří</a:t>
            </a:r>
            <a:r>
              <a:rPr lang="en-US" dirty="0"/>
              <a:t> </a:t>
            </a:r>
            <a:r>
              <a:rPr lang="en-US" dirty="0" err="1"/>
              <a:t>instanci</a:t>
            </a:r>
            <a:r>
              <a:rPr lang="en-US" dirty="0"/>
              <a:t> </a:t>
            </a:r>
            <a:r>
              <a:rPr lang="en-US" dirty="0" err="1"/>
              <a:t>pokud</a:t>
            </a:r>
            <a:r>
              <a:rPr lang="en-US" dirty="0"/>
              <a:t> </a:t>
            </a:r>
            <a:r>
              <a:rPr lang="en-US" dirty="0" err="1"/>
              <a:t>neexistuje</a:t>
            </a:r>
            <a:r>
              <a:rPr lang="en-US" dirty="0"/>
              <a:t> =&gt; </a:t>
            </a:r>
            <a:r>
              <a:rPr lang="en-US" b="1" dirty="0"/>
              <a:t>**lazy </a:t>
            </a:r>
            <a:r>
              <a:rPr lang="en-US" b="1" dirty="0" err="1"/>
              <a:t>init</a:t>
            </a:r>
            <a:r>
              <a:rPr lang="en-US" b="1" dirty="0"/>
              <a:t>**</a:t>
            </a:r>
            <a:endParaRPr lang="cs-CZ" dirty="0"/>
          </a:p>
          <a:p>
            <a:r>
              <a:rPr lang="en-US" dirty="0"/>
              <a:t>    * </a:t>
            </a:r>
            <a:r>
              <a:rPr lang="en-US" dirty="0" err="1"/>
              <a:t>vrátí</a:t>
            </a:r>
            <a:r>
              <a:rPr lang="en-US" dirty="0"/>
              <a:t> </a:t>
            </a:r>
            <a:r>
              <a:rPr lang="en-US" dirty="0" err="1"/>
              <a:t>instanci</a:t>
            </a:r>
            <a:r>
              <a:rPr lang="en-US" dirty="0"/>
              <a:t> (ref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statickou</a:t>
            </a:r>
            <a:r>
              <a:rPr lang="en-US" dirty="0"/>
              <a:t> </a:t>
            </a:r>
            <a:r>
              <a:rPr lang="en-US" dirty="0" err="1"/>
              <a:t>proměnnou</a:t>
            </a:r>
            <a:r>
              <a:rPr lang="en-US" dirty="0"/>
              <a:t> =&gt; </a:t>
            </a:r>
            <a:r>
              <a:rPr lang="en-US" dirty="0" err="1"/>
              <a:t>odrazuje</a:t>
            </a:r>
            <a:r>
              <a:rPr lang="en-US" dirty="0"/>
              <a:t> od delete </a:t>
            </a:r>
            <a:r>
              <a:rPr lang="en-US" dirty="0" err="1"/>
              <a:t>pInstance</a:t>
            </a:r>
            <a:r>
              <a:rPr lang="en-US" dirty="0"/>
              <a:t>_)</a:t>
            </a:r>
            <a:endParaRPr lang="cs-CZ" dirty="0"/>
          </a:p>
          <a:p>
            <a:r>
              <a:rPr lang="en-US" dirty="0"/>
              <a:t>    * if overhead je </a:t>
            </a:r>
            <a:r>
              <a:rPr lang="en-US" dirty="0" err="1"/>
              <a:t>zanedbatelný</a:t>
            </a:r>
            <a:r>
              <a:rPr lang="en-US" dirty="0"/>
              <a:t> (</a:t>
            </a:r>
            <a:r>
              <a:rPr lang="en-US" dirty="0" err="1"/>
              <a:t>když</a:t>
            </a:r>
            <a:r>
              <a:rPr lang="en-US" dirty="0"/>
              <a:t> </a:t>
            </a:r>
            <a:r>
              <a:rPr lang="en-US" dirty="0" err="1"/>
              <a:t>už</a:t>
            </a:r>
            <a:r>
              <a:rPr lang="en-US" dirty="0"/>
              <a:t> instance </a:t>
            </a:r>
            <a:r>
              <a:rPr lang="en-US" dirty="0" err="1"/>
              <a:t>existuje</a:t>
            </a:r>
            <a:r>
              <a:rPr lang="en-US" dirty="0"/>
              <a:t>)</a:t>
            </a:r>
            <a:endParaRPr lang="cs-CZ" dirty="0"/>
          </a:p>
          <a:p>
            <a:r>
              <a:rPr lang="en-US" dirty="0"/>
              <a:t>        * </a:t>
            </a:r>
            <a:r>
              <a:rPr lang="en-US" i="1" dirty="0"/>
              <a:t>*</a:t>
            </a:r>
            <a:r>
              <a:rPr lang="en-US" i="1" dirty="0" err="1"/>
              <a:t>viditelné</a:t>
            </a:r>
            <a:r>
              <a:rPr lang="en-US" i="1" dirty="0"/>
              <a:t> u </a:t>
            </a:r>
            <a:r>
              <a:rPr lang="en-US" i="1" dirty="0" err="1"/>
              <a:t>velkých</a:t>
            </a:r>
            <a:r>
              <a:rPr lang="en-US" i="1" dirty="0"/>
              <a:t> </a:t>
            </a:r>
            <a:r>
              <a:rPr lang="en-US" i="1" dirty="0" err="1"/>
              <a:t>složitých</a:t>
            </a:r>
            <a:r>
              <a:rPr lang="en-US" i="1" dirty="0"/>
              <a:t> </a:t>
            </a:r>
            <a:r>
              <a:rPr lang="en-US" i="1" dirty="0" err="1"/>
              <a:t>konstrukcí</a:t>
            </a:r>
            <a:r>
              <a:rPr lang="en-US" i="1" dirty="0"/>
              <a:t>, e.g. </a:t>
            </a:r>
            <a:r>
              <a:rPr lang="en-US" i="1" dirty="0" err="1"/>
              <a:t>velký</a:t>
            </a:r>
            <a:r>
              <a:rPr lang="en-US" i="1" dirty="0"/>
              <a:t> dataset*</a:t>
            </a:r>
            <a:endParaRPr lang="cs-CZ" dirty="0"/>
          </a:p>
          <a:p>
            <a:r>
              <a:rPr lang="en-US" dirty="0"/>
              <a:t>- </a:t>
            </a:r>
            <a:r>
              <a:rPr lang="en-US" dirty="0" err="1"/>
              <a:t>Funkce</a:t>
            </a:r>
            <a:r>
              <a:rPr lang="en-US" dirty="0"/>
              <a:t> </a:t>
            </a:r>
            <a:r>
              <a:rPr lang="en-US" dirty="0" err="1"/>
              <a:t>definované</a:t>
            </a:r>
            <a:r>
              <a:rPr lang="en-US" dirty="0"/>
              <a:t> pro business </a:t>
            </a:r>
            <a:r>
              <a:rPr lang="en-US" dirty="0" err="1"/>
              <a:t>NEjsou</a:t>
            </a:r>
            <a:r>
              <a:rPr lang="en-US" dirty="0"/>
              <a:t> </a:t>
            </a:r>
            <a:r>
              <a:rPr lang="en-US" dirty="0" err="1"/>
              <a:t>statické</a:t>
            </a:r>
            <a:endParaRPr lang="cs-CZ" dirty="0" err="1"/>
          </a:p>
          <a:p>
            <a:r>
              <a:rPr lang="en-US" dirty="0"/>
              <a:t>- </a:t>
            </a:r>
            <a:r>
              <a:rPr lang="en-US" dirty="0" err="1"/>
              <a:t>Přístup</a:t>
            </a:r>
            <a:r>
              <a:rPr lang="en-US" dirty="0"/>
              <a:t> k </a:t>
            </a:r>
            <a:r>
              <a:rPr lang="en-US" dirty="0" err="1"/>
              <a:t>instanci</a:t>
            </a:r>
            <a:r>
              <a:rPr lang="en-US" dirty="0"/>
              <a:t>: `Logger::</a:t>
            </a:r>
            <a:r>
              <a:rPr lang="en-US" dirty="0" err="1"/>
              <a:t>getInstance</a:t>
            </a:r>
            <a:r>
              <a:rPr lang="en-US" dirty="0"/>
              <a:t>()`</a:t>
            </a:r>
            <a:endParaRPr lang="cs-CZ" dirty="0"/>
          </a:p>
          <a:p>
            <a:r>
              <a:rPr lang="en-US" dirty="0"/>
              <a:t>- </a:t>
            </a:r>
            <a:r>
              <a:rPr lang="en-US" dirty="0" err="1"/>
              <a:t>Pokusy</a:t>
            </a:r>
            <a:r>
              <a:rPr lang="en-US" dirty="0"/>
              <a:t> o e.g. </a:t>
            </a:r>
            <a:r>
              <a:rPr lang="en-US" dirty="0" err="1"/>
              <a:t>konstrukci</a:t>
            </a:r>
            <a:r>
              <a:rPr lang="en-US" dirty="0"/>
              <a:t> a copy assign </a:t>
            </a:r>
            <a:r>
              <a:rPr lang="en-US" dirty="0" err="1"/>
              <a:t>selžou</a:t>
            </a:r>
            <a:r>
              <a:rPr lang="en-US" dirty="0"/>
              <a:t> (</a:t>
            </a:r>
            <a:r>
              <a:rPr lang="en-US" dirty="0" err="1"/>
              <a:t>díky</a:t>
            </a:r>
            <a:r>
              <a:rPr lang="en-US" dirty="0"/>
              <a:t> delete, resp. default </a:t>
            </a:r>
            <a:r>
              <a:rPr lang="en-US" dirty="0" err="1"/>
              <a:t>ctor</a:t>
            </a:r>
            <a:r>
              <a:rPr lang="en-US" dirty="0"/>
              <a:t> je private)</a:t>
            </a:r>
            <a:endParaRPr lang="cs-CZ" dirty="0"/>
          </a:p>
          <a:p>
            <a:endParaRPr lang="en-US" dirty="0">
              <a:cs typeface="Calibri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05DE6D-B1CE-4290-B34D-0E3C20FF1341}" type="slidenum"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35515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>
                <a:cs typeface="Calibri"/>
              </a:rPr>
              <a:t>Teď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nastíníme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možná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zamýšlené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alternativy</a:t>
            </a:r>
            <a:r>
              <a:rPr lang="en-US" dirty="0">
                <a:cs typeface="Calibri"/>
              </a:rPr>
              <a:t> – ty ale, spoiler, NEBUDOU </a:t>
            </a:r>
            <a:r>
              <a:rPr lang="en-US" dirty="0" err="1">
                <a:cs typeface="Calibri"/>
              </a:rPr>
              <a:t>řešit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naše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problémy</a:t>
            </a:r>
            <a:r>
              <a:rPr lang="en-US" dirty="0">
                <a:cs typeface="Calibri"/>
              </a:rPr>
              <a:t>, </a:t>
            </a:r>
            <a:r>
              <a:rPr lang="en-US" dirty="0" err="1">
                <a:cs typeface="Calibri"/>
              </a:rPr>
              <a:t>aspoň</a:t>
            </a:r>
            <a:r>
              <a:rPr lang="en-US" dirty="0">
                <a:cs typeface="Calibri"/>
              </a:rPr>
              <a:t> ne </a:t>
            </a:r>
            <a:r>
              <a:rPr lang="en-US" dirty="0" err="1">
                <a:cs typeface="Calibri"/>
              </a:rPr>
              <a:t>všechny</a:t>
            </a:r>
            <a:r>
              <a:rPr lang="en-US" dirty="0">
                <a:cs typeface="Calibri"/>
              </a:rPr>
              <a:t>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05DE6D-B1CE-4290-B34D-0E3C20FF1341}" type="slidenum"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694650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</a:t>
            </a:r>
            <a:r>
              <a:rPr lang="en-US" dirty="0" err="1"/>
              <a:t>Komentáře</a:t>
            </a:r>
            <a:r>
              <a:rPr lang="en-US" dirty="0"/>
              <a:t>:</a:t>
            </a:r>
            <a:endParaRPr lang="cs-CZ" dirty="0"/>
          </a:p>
          <a:p>
            <a:r>
              <a:rPr lang="en-US" dirty="0"/>
              <a:t>    * </a:t>
            </a:r>
            <a:r>
              <a:rPr lang="en-US" dirty="0" err="1"/>
              <a:t>nelze</a:t>
            </a:r>
            <a:r>
              <a:rPr lang="en-US" dirty="0"/>
              <a:t> </a:t>
            </a:r>
            <a:r>
              <a:rPr lang="en-US" dirty="0" err="1"/>
              <a:t>vynutit</a:t>
            </a:r>
            <a:r>
              <a:rPr lang="en-US" dirty="0"/>
              <a:t>, aby se </a:t>
            </a:r>
            <a:r>
              <a:rPr lang="en-US" dirty="0" err="1"/>
              <a:t>jimi</a:t>
            </a:r>
            <a:r>
              <a:rPr lang="en-US" dirty="0"/>
              <a:t> </a:t>
            </a:r>
            <a:r>
              <a:rPr lang="en-US" dirty="0" err="1"/>
              <a:t>všichni</a:t>
            </a:r>
            <a:r>
              <a:rPr lang="en-US" dirty="0"/>
              <a:t> </a:t>
            </a:r>
            <a:r>
              <a:rPr lang="en-US" dirty="0" err="1"/>
              <a:t>drželi</a:t>
            </a:r>
            <a:r>
              <a:rPr lang="en-US" dirty="0"/>
              <a:t> (</a:t>
            </a:r>
            <a:r>
              <a:rPr lang="en-US" dirty="0" err="1"/>
              <a:t>nebo</a:t>
            </a:r>
            <a:r>
              <a:rPr lang="en-US" dirty="0"/>
              <a:t> je </a:t>
            </a:r>
            <a:r>
              <a:rPr lang="en-US" dirty="0" err="1"/>
              <a:t>četli</a:t>
            </a:r>
            <a:r>
              <a:rPr lang="en-US" dirty="0"/>
              <a:t>)</a:t>
            </a:r>
            <a:endParaRPr lang="cs-CZ" dirty="0"/>
          </a:p>
          <a:p>
            <a:r>
              <a:rPr lang="en-US" dirty="0"/>
              <a:t>    * </a:t>
            </a:r>
            <a:r>
              <a:rPr lang="en-US" dirty="0" err="1"/>
              <a:t>nemusí</a:t>
            </a:r>
            <a:r>
              <a:rPr lang="en-US" dirty="0"/>
              <a:t> </a:t>
            </a:r>
            <a:r>
              <a:rPr lang="en-US" dirty="0" err="1"/>
              <a:t>být</a:t>
            </a:r>
            <a:r>
              <a:rPr lang="en-US" dirty="0"/>
              <a:t> </a:t>
            </a:r>
            <a:r>
              <a:rPr lang="en-US" dirty="0" err="1"/>
              <a:t>zjistitelné</a:t>
            </a:r>
            <a:r>
              <a:rPr lang="en-US" dirty="0"/>
              <a:t> od IDE </a:t>
            </a:r>
            <a:r>
              <a:rPr lang="en-US" i="1" dirty="0"/>
              <a:t>*(pop-up </a:t>
            </a:r>
            <a:r>
              <a:rPr lang="en-US" i="1" dirty="0" err="1"/>
              <a:t>okénko</a:t>
            </a:r>
            <a:r>
              <a:rPr lang="en-US" i="1" dirty="0"/>
              <a:t> </a:t>
            </a:r>
            <a:r>
              <a:rPr lang="en-US" i="1" dirty="0" err="1"/>
              <a:t>neexistuje</a:t>
            </a:r>
            <a:r>
              <a:rPr lang="en-US" i="1" dirty="0"/>
              <a:t> </a:t>
            </a:r>
            <a:r>
              <a:rPr lang="en-US" i="1" dirty="0" err="1"/>
              <a:t>ve</a:t>
            </a:r>
            <a:r>
              <a:rPr lang="en-US" i="1" dirty="0"/>
              <a:t> </a:t>
            </a:r>
            <a:r>
              <a:rPr lang="en-US" i="1" dirty="0" err="1"/>
              <a:t>vimu</a:t>
            </a:r>
            <a:r>
              <a:rPr lang="en-US" i="1" dirty="0"/>
              <a:t>)*</a:t>
            </a:r>
            <a:endParaRPr lang="cs-CZ" dirty="0"/>
          </a:p>
          <a:p>
            <a:r>
              <a:rPr lang="en-US" dirty="0"/>
              <a:t>    * viz main()</a:t>
            </a:r>
            <a:endParaRPr lang="cs-CZ" dirty="0"/>
          </a:p>
          <a:p>
            <a:endParaRPr lang="en-US" dirty="0">
              <a:cs typeface="Calibri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05DE6D-B1CE-4290-B34D-0E3C20FF1341}" type="slidenum"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851537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</a:t>
            </a:r>
            <a:r>
              <a:rPr lang="en-US" dirty="0" err="1"/>
              <a:t>Nelze</a:t>
            </a:r>
            <a:r>
              <a:rPr lang="en-US" dirty="0"/>
              <a:t> </a:t>
            </a:r>
            <a:r>
              <a:rPr lang="en-US" dirty="0" err="1"/>
              <a:t>zaručit</a:t>
            </a:r>
            <a:r>
              <a:rPr lang="en-US" dirty="0"/>
              <a:t>, </a:t>
            </a:r>
            <a:r>
              <a:rPr lang="en-US" dirty="0" err="1"/>
              <a:t>že</a:t>
            </a:r>
            <a:r>
              <a:rPr lang="en-US" dirty="0"/>
              <a:t> </a:t>
            </a:r>
            <a:r>
              <a:rPr lang="en-US" dirty="0" err="1"/>
              <a:t>bude</a:t>
            </a:r>
            <a:r>
              <a:rPr lang="en-US" dirty="0"/>
              <a:t> </a:t>
            </a:r>
            <a:r>
              <a:rPr lang="en-US" dirty="0" err="1"/>
              <a:t>jenom</a:t>
            </a:r>
            <a:r>
              <a:rPr lang="en-US" dirty="0"/>
              <a:t> </a:t>
            </a:r>
            <a:r>
              <a:rPr lang="en-US" dirty="0" err="1"/>
              <a:t>jedna</a:t>
            </a:r>
            <a:r>
              <a:rPr lang="en-US" dirty="0"/>
              <a:t> instance</a:t>
            </a:r>
            <a:endParaRPr lang="cs-CZ" dirty="0"/>
          </a:p>
          <a:p>
            <a:pPr marL="171450" indent="-171450">
              <a:buFont typeface="Calibri"/>
              <a:buChar char="-"/>
            </a:pPr>
            <a:r>
              <a:rPr lang="en-US" dirty="0" err="1"/>
              <a:t>Lze</a:t>
            </a:r>
            <a:r>
              <a:rPr lang="en-US" dirty="0"/>
              <a:t> </a:t>
            </a:r>
            <a:r>
              <a:rPr lang="en-US" dirty="0" err="1"/>
              <a:t>pře-přiřadit</a:t>
            </a:r>
            <a:r>
              <a:rPr lang="en-US" dirty="0"/>
              <a:t> </a:t>
            </a:r>
            <a:r>
              <a:rPr lang="en-US" dirty="0" err="1"/>
              <a:t>globální</a:t>
            </a:r>
            <a:r>
              <a:rPr lang="en-US" dirty="0"/>
              <a:t> </a:t>
            </a:r>
            <a:r>
              <a:rPr lang="en-US" dirty="0" err="1"/>
              <a:t>proměnnou</a:t>
            </a:r>
            <a:endParaRPr lang="cs-CZ" dirty="0" err="1">
              <a:cs typeface="Calibri"/>
            </a:endParaRPr>
          </a:p>
          <a:p>
            <a:r>
              <a:rPr lang="en-US" dirty="0"/>
              <a:t>- A </a:t>
            </a:r>
            <a:r>
              <a:rPr lang="en-US" dirty="0" err="1"/>
              <a:t>lze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vytvořit</a:t>
            </a:r>
            <a:r>
              <a:rPr lang="en-US" dirty="0"/>
              <a:t> </a:t>
            </a:r>
            <a:r>
              <a:rPr lang="en-US" dirty="0" err="1"/>
              <a:t>další</a:t>
            </a:r>
            <a:r>
              <a:rPr lang="en-US" dirty="0"/>
              <a:t> </a:t>
            </a:r>
            <a:r>
              <a:rPr lang="en-US" dirty="0" err="1"/>
              <a:t>lokální</a:t>
            </a:r>
            <a:r>
              <a:rPr lang="en-US" dirty="0"/>
              <a:t> </a:t>
            </a:r>
            <a:r>
              <a:rPr lang="en-US" dirty="0" err="1"/>
              <a:t>proměnné</a:t>
            </a:r>
            <a:r>
              <a:rPr lang="en-US" dirty="0"/>
              <a:t> </a:t>
            </a:r>
            <a:r>
              <a:rPr lang="en-US" dirty="0" err="1"/>
              <a:t>stejného</a:t>
            </a:r>
            <a:r>
              <a:rPr lang="en-US" dirty="0"/>
              <a:t> </a:t>
            </a:r>
            <a:r>
              <a:rPr lang="en-US" dirty="0" err="1"/>
              <a:t>typu</a:t>
            </a:r>
            <a:endParaRPr lang="cs-CZ" dirty="0" err="1"/>
          </a:p>
          <a:p>
            <a:r>
              <a:rPr lang="en-US" dirty="0"/>
              <a:t>    * </a:t>
            </a:r>
            <a:r>
              <a:rPr lang="en-US" dirty="0" err="1"/>
              <a:t>řeší</a:t>
            </a:r>
            <a:r>
              <a:rPr lang="en-US" dirty="0"/>
              <a:t> </a:t>
            </a:r>
            <a:r>
              <a:rPr lang="en-US" dirty="0" err="1"/>
              <a:t>jen</a:t>
            </a:r>
            <a:r>
              <a:rPr lang="en-US" dirty="0"/>
              <a:t> </a:t>
            </a:r>
            <a:r>
              <a:rPr lang="en-US" dirty="0" err="1"/>
              <a:t>druhou</a:t>
            </a:r>
            <a:r>
              <a:rPr lang="en-US" dirty="0"/>
              <a:t> </a:t>
            </a:r>
            <a:r>
              <a:rPr lang="en-US" dirty="0" err="1"/>
              <a:t>část</a:t>
            </a:r>
            <a:r>
              <a:rPr lang="en-US" dirty="0"/>
              <a:t> </a:t>
            </a:r>
            <a:r>
              <a:rPr lang="en-US" dirty="0" err="1"/>
              <a:t>definice</a:t>
            </a:r>
            <a:endParaRPr lang="cs-CZ" dirty="0" err="1"/>
          </a:p>
          <a:p>
            <a:r>
              <a:rPr lang="en-US" dirty="0"/>
              <a:t>- </a:t>
            </a:r>
            <a:r>
              <a:rPr lang="en-US" dirty="0" err="1"/>
              <a:t>Nedeterministická</a:t>
            </a:r>
            <a:r>
              <a:rPr lang="en-US" dirty="0"/>
              <a:t> </a:t>
            </a:r>
            <a:r>
              <a:rPr lang="en-US" dirty="0" err="1"/>
              <a:t>instanciace</a:t>
            </a:r>
            <a:r>
              <a:rPr lang="en-US" dirty="0"/>
              <a:t> </a:t>
            </a:r>
            <a:r>
              <a:rPr lang="en-US" dirty="0" err="1"/>
              <a:t>ostatních</a:t>
            </a:r>
            <a:r>
              <a:rPr lang="en-US" dirty="0"/>
              <a:t> </a:t>
            </a:r>
            <a:r>
              <a:rPr lang="en-US" dirty="0" err="1"/>
              <a:t>možných</a:t>
            </a:r>
            <a:r>
              <a:rPr lang="en-US" dirty="0"/>
              <a:t> </a:t>
            </a:r>
            <a:r>
              <a:rPr lang="en-US" dirty="0" err="1"/>
              <a:t>objektů</a:t>
            </a:r>
            <a:r>
              <a:rPr lang="en-US" dirty="0"/>
              <a:t>,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kterých</a:t>
            </a:r>
            <a:r>
              <a:rPr lang="en-US" dirty="0"/>
              <a:t> </a:t>
            </a:r>
            <a:r>
              <a:rPr lang="en-US" dirty="0" err="1"/>
              <a:t>závisíme</a:t>
            </a:r>
            <a:r>
              <a:rPr lang="en-US" dirty="0"/>
              <a:t> (C++ </a:t>
            </a:r>
            <a:r>
              <a:rPr lang="en-US" dirty="0" err="1"/>
              <a:t>specifikum</a:t>
            </a:r>
            <a:r>
              <a:rPr lang="en-US" dirty="0"/>
              <a:t>)</a:t>
            </a:r>
            <a:endParaRPr lang="cs-CZ" dirty="0"/>
          </a:p>
          <a:p>
            <a:r>
              <a:rPr lang="en-US" dirty="0"/>
              <a:t>- </a:t>
            </a:r>
            <a:r>
              <a:rPr lang="en-US" i="1" dirty="0"/>
              <a:t>*</a:t>
            </a:r>
            <a:r>
              <a:rPr lang="en-US" i="1" dirty="0" err="1"/>
              <a:t>později</a:t>
            </a:r>
            <a:r>
              <a:rPr lang="en-US" i="1" dirty="0"/>
              <a:t> </a:t>
            </a:r>
            <a:r>
              <a:rPr lang="en-US" i="1" dirty="0" err="1"/>
              <a:t>dojde</a:t>
            </a:r>
            <a:r>
              <a:rPr lang="en-US" i="1" dirty="0"/>
              <a:t> </a:t>
            </a:r>
            <a:r>
              <a:rPr lang="en-US" i="1" dirty="0" err="1"/>
              <a:t>na</a:t>
            </a:r>
            <a:r>
              <a:rPr lang="en-US" i="1" dirty="0"/>
              <a:t> </a:t>
            </a:r>
            <a:r>
              <a:rPr lang="en-US" i="1" dirty="0" err="1"/>
              <a:t>odkazování</a:t>
            </a:r>
            <a:r>
              <a:rPr lang="en-US" i="1" dirty="0"/>
              <a:t> </a:t>
            </a:r>
            <a:r>
              <a:rPr lang="en-US" i="1" dirty="0" err="1"/>
              <a:t>singletonu</a:t>
            </a:r>
            <a:r>
              <a:rPr lang="en-US" i="1" dirty="0"/>
              <a:t> </a:t>
            </a:r>
            <a:r>
              <a:rPr lang="en-US" i="1" dirty="0" err="1"/>
              <a:t>na</a:t>
            </a:r>
            <a:r>
              <a:rPr lang="en-US" i="1" dirty="0"/>
              <a:t> </a:t>
            </a:r>
            <a:r>
              <a:rPr lang="en-US" i="1" dirty="0" err="1"/>
              <a:t>jiný</a:t>
            </a:r>
            <a:r>
              <a:rPr lang="en-US" i="1" dirty="0"/>
              <a:t> singleton*</a:t>
            </a:r>
            <a:endParaRPr lang="cs-CZ" dirty="0"/>
          </a:p>
          <a:p>
            <a:endParaRPr lang="en-US" dirty="0">
              <a:cs typeface="Calibri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05DE6D-B1CE-4290-B34D-0E3C20FF1341}" type="slidenum"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44507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Je </a:t>
            </a:r>
            <a:r>
              <a:rPr lang="en-US" dirty="0" err="1"/>
              <a:t>nemožné</a:t>
            </a:r>
            <a:r>
              <a:rPr lang="en-US" dirty="0"/>
              <a:t> </a:t>
            </a:r>
            <a:r>
              <a:rPr lang="en-US" dirty="0" err="1"/>
              <a:t>dědit</a:t>
            </a:r>
            <a:r>
              <a:rPr lang="en-US" dirty="0"/>
              <a:t> (</a:t>
            </a:r>
            <a:r>
              <a:rPr lang="en-US" dirty="0" err="1"/>
              <a:t>statické</a:t>
            </a:r>
            <a:r>
              <a:rPr lang="en-US" dirty="0"/>
              <a:t> </a:t>
            </a:r>
            <a:r>
              <a:rPr lang="en-US" dirty="0" err="1"/>
              <a:t>členy</a:t>
            </a:r>
            <a:r>
              <a:rPr lang="en-US" dirty="0"/>
              <a:t>)</a:t>
            </a:r>
            <a:endParaRPr lang="cs-CZ" dirty="0"/>
          </a:p>
          <a:p>
            <a:r>
              <a:rPr lang="en-US" dirty="0"/>
              <a:t>    * </a:t>
            </a:r>
            <a:r>
              <a:rPr lang="en-US" dirty="0" err="1"/>
              <a:t>Nutno</a:t>
            </a:r>
            <a:r>
              <a:rPr lang="en-US" dirty="0"/>
              <a:t> </a:t>
            </a:r>
            <a:r>
              <a:rPr lang="en-US" dirty="0" err="1"/>
              <a:t>upravovat</a:t>
            </a:r>
            <a:r>
              <a:rPr lang="en-US" dirty="0"/>
              <a:t> </a:t>
            </a:r>
            <a:r>
              <a:rPr lang="en-US" dirty="0" err="1"/>
              <a:t>třídu</a:t>
            </a:r>
            <a:r>
              <a:rPr lang="en-US" dirty="0"/>
              <a:t> "</a:t>
            </a:r>
            <a:r>
              <a:rPr lang="en-US" dirty="0" err="1"/>
              <a:t>centrálně</a:t>
            </a:r>
            <a:r>
              <a:rPr lang="en-US" dirty="0"/>
              <a:t>", </a:t>
            </a:r>
            <a:r>
              <a:rPr lang="en-US" dirty="0" err="1"/>
              <a:t>což</a:t>
            </a:r>
            <a:r>
              <a:rPr lang="en-US" dirty="0"/>
              <a:t> by </a:t>
            </a:r>
            <a:r>
              <a:rPr lang="en-US" dirty="0" err="1"/>
              <a:t>mohlo</a:t>
            </a:r>
            <a:r>
              <a:rPr lang="en-US" dirty="0"/>
              <a:t> </a:t>
            </a:r>
            <a:r>
              <a:rPr lang="en-US" dirty="0" err="1"/>
              <a:t>narušit</a:t>
            </a:r>
            <a:r>
              <a:rPr lang="en-US" dirty="0"/>
              <a:t> </a:t>
            </a:r>
            <a:r>
              <a:rPr lang="en-US" dirty="0" err="1"/>
              <a:t>jiná</a:t>
            </a:r>
            <a:r>
              <a:rPr lang="en-US" dirty="0"/>
              <a:t> </a:t>
            </a:r>
            <a:r>
              <a:rPr lang="en-US" dirty="0" err="1"/>
              <a:t>místa</a:t>
            </a:r>
            <a:r>
              <a:rPr lang="en-US" dirty="0"/>
              <a:t> v </a:t>
            </a:r>
            <a:r>
              <a:rPr lang="en-US" dirty="0" err="1"/>
              <a:t>kódu</a:t>
            </a:r>
            <a:r>
              <a:rPr lang="en-US" dirty="0"/>
              <a:t> (VS </a:t>
            </a:r>
            <a:r>
              <a:rPr lang="en-US" dirty="0" err="1"/>
              <a:t>virtualizace</a:t>
            </a:r>
            <a:r>
              <a:rPr lang="en-US" dirty="0"/>
              <a:t> </a:t>
            </a:r>
            <a:r>
              <a:rPr lang="en-US" dirty="0" err="1"/>
              <a:t>fcí</a:t>
            </a:r>
            <a:r>
              <a:rPr lang="en-US" dirty="0"/>
              <a:t> </a:t>
            </a:r>
            <a:r>
              <a:rPr lang="en-US" dirty="0" err="1"/>
              <a:t>tohle</a:t>
            </a:r>
            <a:r>
              <a:rPr lang="en-US" dirty="0"/>
              <a:t> </a:t>
            </a:r>
            <a:r>
              <a:rPr lang="en-US" dirty="0" err="1"/>
              <a:t>řeší</a:t>
            </a:r>
            <a:r>
              <a:rPr lang="en-US" dirty="0"/>
              <a:t>)</a:t>
            </a:r>
            <a:endParaRPr lang="cs-CZ" dirty="0" err="1"/>
          </a:p>
          <a:p>
            <a:r>
              <a:rPr lang="en-US" dirty="0"/>
              <a:t>- Eager </a:t>
            </a:r>
            <a:r>
              <a:rPr lang="en-US" dirty="0" err="1"/>
              <a:t>init</a:t>
            </a:r>
            <a:r>
              <a:rPr lang="en-US" dirty="0"/>
              <a:t> (</a:t>
            </a:r>
            <a:r>
              <a:rPr lang="en-US" dirty="0" err="1"/>
              <a:t>žijeme</a:t>
            </a:r>
            <a:r>
              <a:rPr lang="en-US" dirty="0"/>
              <a:t> </a:t>
            </a:r>
            <a:r>
              <a:rPr lang="en-US" dirty="0" err="1"/>
              <a:t>zbytečně</a:t>
            </a:r>
            <a:r>
              <a:rPr lang="en-US" dirty="0"/>
              <a:t>)</a:t>
            </a:r>
            <a:endParaRPr lang="cs-CZ" dirty="0"/>
          </a:p>
          <a:p>
            <a:r>
              <a:rPr lang="en-US" dirty="0"/>
              <a:t>- </a:t>
            </a:r>
            <a:r>
              <a:rPr lang="en-US" dirty="0" err="1"/>
              <a:t>Nemůžeme</a:t>
            </a:r>
            <a:r>
              <a:rPr lang="en-US" dirty="0"/>
              <a:t> </a:t>
            </a:r>
            <a:r>
              <a:rPr lang="en-US" dirty="0" err="1"/>
              <a:t>předávat</a:t>
            </a:r>
            <a:r>
              <a:rPr lang="en-US" dirty="0"/>
              <a:t> </a:t>
            </a:r>
            <a:r>
              <a:rPr lang="en-US" dirty="0" err="1"/>
              <a:t>jako</a:t>
            </a:r>
            <a:r>
              <a:rPr lang="en-US" dirty="0"/>
              <a:t> </a:t>
            </a:r>
            <a:r>
              <a:rPr lang="en-US" dirty="0" err="1"/>
              <a:t>parametr</a:t>
            </a:r>
            <a:r>
              <a:rPr lang="en-US" dirty="0"/>
              <a:t>/argument</a:t>
            </a:r>
            <a:endParaRPr lang="cs-CZ" dirty="0"/>
          </a:p>
          <a:p>
            <a:r>
              <a:rPr lang="en-US" dirty="0"/>
              <a:t>- </a:t>
            </a:r>
            <a:r>
              <a:rPr lang="en-US" i="1" dirty="0"/>
              <a:t>*</a:t>
            </a:r>
            <a:r>
              <a:rPr lang="en-US" i="1" dirty="0" err="1"/>
              <a:t>Nelze</a:t>
            </a:r>
            <a:r>
              <a:rPr lang="en-US" i="1" dirty="0"/>
              <a:t> </a:t>
            </a:r>
            <a:r>
              <a:rPr lang="en-US" i="1" dirty="0" err="1"/>
              <a:t>implementovat</a:t>
            </a:r>
            <a:r>
              <a:rPr lang="en-US" i="1" dirty="0"/>
              <a:t> interfaces*</a:t>
            </a:r>
            <a:endParaRPr lang="cs-CZ" dirty="0"/>
          </a:p>
          <a:p>
            <a:endParaRPr lang="en-US" dirty="0">
              <a:cs typeface="Calibri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05DE6D-B1CE-4290-B34D-0E3C20FF1341}" type="slidenum"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9483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2FBC40C-D20E-48D1-A51C-7B27C4883EA6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cs-CZ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8F9556C3-D2B4-44AA-98B8-5CED460A1219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cs-CZ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0BC7C16-E4DA-4EFF-BA5D-2F524A5494B3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cs-CZ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5DCFFD3A-3402-462B-BDF1-B3D023457606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cs-CZ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cs-CZ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242E89D-087F-4162-9054-066D5F72DE5E}" type="slidenum">
              <a:t>‹#›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cs-CZ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89756BE2-916A-44ED-97BB-AAB10E1ED7AF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cs-CZ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7CFA57A-7F52-4D85-B443-9246DD017F80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cs-CZ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7B5EBF06-836D-4886-AF06-3B7F10D4A1EE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1523880" y="1122480"/>
            <a:ext cx="9143640" cy="11066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cs-CZ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71315B1-1004-475D-A879-576004FBCC74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cs-CZ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5DBC5F19-C07B-48B5-A21A-98AB2DE5A71B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cs-CZ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A4A2309E-5E28-4065-AEE0-E7FB2C5595C9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cs-CZ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5D3E0129-2781-4EAA-A9A7-B217C9E0A341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indent="0" algn="ctr">
              <a:lnSpc>
                <a:spcPct val="90000"/>
              </a:lnSpc>
              <a:buNone/>
            </a:pPr>
            <a:r>
              <a:rPr lang="en-US" sz="6000" b="0" strike="noStrike" spc="-1">
                <a:solidFill>
                  <a:srgbClr val="000000"/>
                </a:solidFill>
                <a:latin typeface="Calibri Light"/>
              </a:rPr>
              <a:t>Click to edit Master title style</a:t>
            </a:r>
            <a:endParaRPr lang="cs-CZ" sz="6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 idx="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lang="en-US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</a:rPr>
              <a:t> </a:t>
            </a:r>
            <a:endParaRPr lang="cs-CZ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lang="cs-CZ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cs-CZ" sz="1400" b="0" strike="noStrike" spc="-1">
                <a:solidFill>
                  <a:srgbClr val="000000"/>
                </a:solidFill>
                <a:latin typeface="Times New Roman"/>
              </a:rPr>
              <a:t> 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lang="en-US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D01F133C-4BD6-4652-855E-A35970617985}" type="slidenum">
              <a:rPr lang="en-US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cs-CZ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800" b="0" strike="noStrike" spc="-1">
                <a:solidFill>
                  <a:srgbClr val="000000"/>
                </a:solidFill>
                <a:latin typeface="Calibri"/>
              </a:rPr>
              <a:t>Klikněte pro úpravu formátu textu osnovy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2000" b="0" strike="noStrike" spc="-1">
                <a:solidFill>
                  <a:srgbClr val="000000"/>
                </a:solidFill>
                <a:latin typeface="Calibri"/>
              </a:rPr>
              <a:t>Druhá úroveň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800" b="0" strike="noStrike" spc="-1">
                <a:solidFill>
                  <a:srgbClr val="000000"/>
                </a:solidFill>
                <a:latin typeface="Calibri"/>
              </a:rPr>
              <a:t>Třetí úroveň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1800" b="0" strike="noStrike" spc="-1">
                <a:solidFill>
                  <a:srgbClr val="000000"/>
                </a:solidFill>
                <a:latin typeface="Calibri"/>
              </a:rPr>
              <a:t>Čtvrtá úroveň osnovy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latin typeface="Calibri"/>
              </a:rPr>
              <a:t>Pátá úroveň osnovy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latin typeface="Calibri"/>
              </a:rPr>
              <a:t>Šestá úroveň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latin typeface="Calibri"/>
              </a:rPr>
              <a:t>Sedmá úroveň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mff.cuni.cz/sebaned/designpatterns_singleton/-/tree/public?ref_type=heads" TargetMode="Externa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1523879" y="1447740"/>
            <a:ext cx="9143640" cy="2387160"/>
          </a:xfrm>
          <a:prstGeom prst="rect">
            <a:avLst/>
          </a:prstGeom>
          <a:noFill/>
          <a:ln w="28440">
            <a:solidFill>
              <a:srgbClr val="FFD5CC"/>
            </a:solidFill>
            <a:round/>
          </a:ln>
        </p:spPr>
        <p:txBody>
          <a:bodyPr anchor="ctr">
            <a:normAutofit/>
          </a:bodyPr>
          <a:lstStyle/>
          <a:p>
            <a:pPr indent="0" algn="ctr">
              <a:lnSpc>
                <a:spcPct val="90000"/>
              </a:lnSpc>
              <a:buNone/>
            </a:pPr>
            <a:r>
              <a:rPr lang="cs-CZ" sz="6000" b="1" strike="noStrike" spc="-1" dirty="0" err="1">
                <a:solidFill>
                  <a:srgbClr val="000000"/>
                </a:solidFill>
                <a:latin typeface="Sitka Text"/>
              </a:rPr>
              <a:t>Singleton</a:t>
            </a:r>
            <a:endParaRPr lang="cs-CZ" sz="60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subTitle"/>
          </p:nvPr>
        </p:nvSpPr>
        <p:spPr>
          <a:xfrm>
            <a:off x="1523880" y="4216680"/>
            <a:ext cx="9143640" cy="1655280"/>
          </a:xfrm>
          <a:prstGeom prst="rect">
            <a:avLst/>
          </a:prstGeom>
          <a:solidFill>
            <a:srgbClr val="FFECE8"/>
          </a:solidFill>
          <a:ln w="57240">
            <a:noFill/>
          </a:ln>
        </p:spPr>
        <p:txBody>
          <a:bodyPr anchor="ctr">
            <a:normAutofit/>
          </a:bodyPr>
          <a:lstStyle/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cs-CZ" sz="2400" b="0" i="1" strike="noStrike" spc="-1" dirty="0">
                <a:solidFill>
                  <a:srgbClr val="000000"/>
                </a:solidFill>
                <a:latin typeface="Calibri"/>
              </a:rPr>
              <a:t>"</a:t>
            </a:r>
            <a:r>
              <a:rPr lang="cs-CZ" sz="2000" b="0" i="1" strike="noStrike" spc="-1" dirty="0">
                <a:solidFill>
                  <a:srgbClr val="000000"/>
                </a:solidFill>
                <a:latin typeface="Calibri"/>
                <a:ea typeface="Calibri"/>
              </a:rPr>
              <a:t>When discussing which patterns to drop, we found that we still love them all. </a:t>
            </a:r>
            <a:br>
              <a:rPr lang="cs-CZ" sz="2000" b="0" i="1" strike="noStrike" spc="-1" dirty="0">
                <a:solidFill>
                  <a:srgbClr val="000000"/>
                </a:solidFill>
                <a:latin typeface="Calibri"/>
                <a:ea typeface="Calibri"/>
              </a:rPr>
            </a:br>
            <a:r>
              <a:rPr lang="cs-CZ" sz="2000" b="0" i="1" strike="noStrike" spc="-1" dirty="0">
                <a:solidFill>
                  <a:srgbClr val="000000"/>
                </a:solidFill>
                <a:latin typeface="Calibri"/>
                <a:ea typeface="Calibri"/>
              </a:rPr>
              <a:t>(Not really—I'm in favor of dropping Singleton. Its use is almost always a design smell.)</a:t>
            </a:r>
            <a:r>
              <a:rPr lang="cs-CZ" sz="2400" b="0" i="1" strike="noStrike" spc="-1" dirty="0">
                <a:solidFill>
                  <a:srgbClr val="000000"/>
                </a:solidFill>
                <a:latin typeface="Calibri"/>
                <a:ea typeface="Calibri"/>
              </a:rPr>
              <a:t>"</a:t>
            </a:r>
            <a:endParaRPr lang="cs-CZ" sz="2400" b="0" strike="noStrike" spc="-1" dirty="0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cs-CZ" sz="2400" b="0" i="1" strike="noStrike" spc="-1" dirty="0">
                <a:solidFill>
                  <a:srgbClr val="000000"/>
                </a:solidFill>
                <a:latin typeface="Calibri"/>
                <a:ea typeface="Calibri"/>
              </a:rPr>
              <a:t> - </a:t>
            </a:r>
            <a:r>
              <a:rPr lang="cs-CZ" sz="16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Erich Gamma</a:t>
            </a:r>
            <a:endParaRPr lang="cs-CZ" sz="16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7D2E8754-16FE-0D70-7DD4-D8FCA085692A}"/>
              </a:ext>
            </a:extLst>
          </p:cNvPr>
          <p:cNvSpPr txBox="1"/>
          <p:nvPr/>
        </p:nvSpPr>
        <p:spPr>
          <a:xfrm>
            <a:off x="4375307" y="3105834"/>
            <a:ext cx="34407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/>
              <a:t>Oliver </a:t>
            </a:r>
            <a:r>
              <a:rPr lang="cs-CZ" dirty="0" err="1"/>
              <a:t>Lago</a:t>
            </a:r>
            <a:endParaRPr lang="cs-CZ" dirty="0"/>
          </a:p>
          <a:p>
            <a:pPr algn="ctr"/>
            <a:r>
              <a:rPr lang="cs-CZ" dirty="0"/>
              <a:t>Petr Tvrdek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16240" y="483120"/>
            <a:ext cx="9143640" cy="765000"/>
          </a:xfrm>
          <a:prstGeom prst="rect">
            <a:avLst/>
          </a:prstGeom>
          <a:noFill/>
          <a:ln w="28440">
            <a:solidFill>
              <a:srgbClr val="FFD5CC"/>
            </a:solidFill>
            <a:round/>
          </a:ln>
        </p:spPr>
        <p:txBody>
          <a:bodyPr anchor="ctr">
            <a:normAutofit/>
          </a:bodyPr>
          <a:lstStyle/>
          <a:p>
            <a:pPr marL="457200" indent="0">
              <a:lnSpc>
                <a:spcPct val="90000"/>
              </a:lnSpc>
              <a:buNone/>
            </a:pPr>
            <a:r>
              <a:rPr lang="cs-CZ" sz="4000" b="1" strike="noStrike" spc="-1">
                <a:solidFill>
                  <a:srgbClr val="000000"/>
                </a:solidFill>
                <a:latin typeface="Sitka Text"/>
                <a:ea typeface="Calibri"/>
              </a:rPr>
              <a:t>A nešlo by to jinak...?</a:t>
            </a:r>
            <a:endParaRPr lang="cs-CZ" sz="4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Obdélník 3"/>
          <p:cNvSpPr/>
          <p:nvPr/>
        </p:nvSpPr>
        <p:spPr>
          <a:xfrm>
            <a:off x="515880" y="1554480"/>
            <a:ext cx="10888920" cy="774000"/>
          </a:xfrm>
          <a:prstGeom prst="rect">
            <a:avLst/>
          </a:prstGeom>
          <a:solidFill>
            <a:srgbClr val="FFEC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cs-CZ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516240" y="1635480"/>
            <a:ext cx="10618560" cy="598320"/>
          </a:xfrm>
          <a:prstGeom prst="rect">
            <a:avLst/>
          </a:prstGeom>
          <a:noFill/>
          <a:ln w="57240">
            <a:noFill/>
          </a:ln>
        </p:spPr>
        <p:txBody>
          <a:bodyPr anchor="t">
            <a:normAutofit/>
          </a:bodyPr>
          <a:lstStyle/>
          <a:p>
            <a:pPr marL="457200" indent="-3200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cs-CZ" sz="3600" b="0" strike="noStrike" spc="-1">
                <a:solidFill>
                  <a:srgbClr val="000000"/>
                </a:solidFill>
                <a:latin typeface="Calibri"/>
                <a:ea typeface="Calibri"/>
              </a:rPr>
              <a:t>Monostate</a:t>
            </a:r>
            <a:endParaRPr lang="cs-CZ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TextovéPole 4"/>
          <p:cNvSpPr/>
          <p:nvPr/>
        </p:nvSpPr>
        <p:spPr>
          <a:xfrm>
            <a:off x="784800" y="2534040"/>
            <a:ext cx="10352880" cy="3741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numCol="1" spc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cs-CZ" sz="1600" b="1" strike="noStrike" spc="-1">
                <a:solidFill>
                  <a:srgbClr val="AE51D8"/>
                </a:solidFill>
                <a:latin typeface="Consolas"/>
                <a:ea typeface="Consolas"/>
              </a:rPr>
              <a:t>class</a:t>
            </a:r>
            <a:r>
              <a:rPr lang="cs-CZ" sz="1600" b="1" strike="noStrike" spc="-1">
                <a:solidFill>
                  <a:srgbClr val="A497B5"/>
                </a:solidFill>
                <a:latin typeface="Consolas"/>
                <a:ea typeface="Consolas"/>
              </a:rPr>
              <a:t> </a:t>
            </a:r>
            <a:r>
              <a:rPr lang="cs-CZ" sz="1600" b="1" strike="noStrike" spc="-1">
                <a:solidFill>
                  <a:srgbClr val="9F47FF"/>
                </a:solidFill>
                <a:latin typeface="Consolas"/>
                <a:ea typeface="Consolas"/>
              </a:rPr>
              <a:t>Logger</a:t>
            </a:r>
            <a:r>
              <a:rPr lang="cs-CZ" sz="1600" b="1" strike="noStrike" spc="-1">
                <a:solidFill>
                  <a:srgbClr val="A497B5"/>
                </a:solidFill>
                <a:latin typeface="Consolas"/>
                <a:ea typeface="Consolas"/>
              </a:rPr>
              <a:t> {</a:t>
            </a:r>
            <a:r>
              <a:rPr lang="cs-CZ" sz="1600" b="1" strike="noStrike" spc="-1">
                <a:solidFill>
                  <a:srgbClr val="60576F"/>
                </a:solidFill>
                <a:latin typeface="Consolas"/>
                <a:ea typeface="Consolas"/>
              </a:rPr>
              <a:t> // Cannot inherit static members</a:t>
            </a:r>
            <a:endParaRPr lang="cs-CZ" sz="16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600" b="1" strike="noStrike" spc="-1">
                <a:solidFill>
                  <a:srgbClr val="AE51D8"/>
                </a:solidFill>
                <a:latin typeface="Consolas"/>
                <a:ea typeface="Consolas"/>
              </a:rPr>
              <a:t>private:</a:t>
            </a:r>
            <a:endParaRPr lang="cs-CZ" sz="16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600" b="1" strike="noStrike" spc="-1">
                <a:solidFill>
                  <a:srgbClr val="60576F"/>
                </a:solidFill>
                <a:latin typeface="Consolas"/>
                <a:ea typeface="Consolas"/>
              </a:rPr>
              <a:t>    </a:t>
            </a:r>
            <a:r>
              <a:rPr lang="cs-CZ" sz="1600" b="1" strike="noStrike" spc="-1">
                <a:solidFill>
                  <a:srgbClr val="60576F"/>
                </a:solidFill>
                <a:highlight>
                  <a:srgbClr val="C7E8FF"/>
                </a:highlight>
                <a:latin typeface="Consolas"/>
                <a:ea typeface="Consolas"/>
              </a:rPr>
              <a:t>/* static members */</a:t>
            </a:r>
            <a:endParaRPr lang="cs-CZ" sz="16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600" b="1" strike="noStrike" spc="-1">
                <a:solidFill>
                  <a:srgbClr val="AE51D8"/>
                </a:solidFill>
                <a:latin typeface="Consolas"/>
                <a:ea typeface="Consolas"/>
              </a:rPr>
              <a:t>public:</a:t>
            </a:r>
            <a:endParaRPr lang="cs-CZ" sz="16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600" b="1" strike="noStrike" spc="-1">
                <a:solidFill>
                  <a:srgbClr val="60576F"/>
                </a:solidFill>
                <a:latin typeface="Consolas"/>
                <a:ea typeface="Consolas"/>
              </a:rPr>
              <a:t>    </a:t>
            </a:r>
            <a:r>
              <a:rPr lang="cs-CZ" sz="1600" b="1" strike="noStrike" spc="-1">
                <a:solidFill>
                  <a:srgbClr val="60576F"/>
                </a:solidFill>
                <a:highlight>
                  <a:srgbClr val="C7E8FF"/>
                </a:highlight>
                <a:latin typeface="Consolas"/>
                <a:ea typeface="Consolas"/>
              </a:rPr>
              <a:t>/* member functions, e.g.: */</a:t>
            </a:r>
            <a:endParaRPr lang="cs-CZ" sz="16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600" b="1" strike="noStrike" spc="-1">
                <a:solidFill>
                  <a:srgbClr val="A497B5"/>
                </a:solidFill>
                <a:latin typeface="Consolas"/>
                <a:ea typeface="Consolas"/>
              </a:rPr>
              <a:t>    </a:t>
            </a:r>
            <a:r>
              <a:rPr lang="cs-CZ" sz="1600" b="1" strike="noStrike" spc="-1">
                <a:solidFill>
                  <a:srgbClr val="AE51D8"/>
                </a:solidFill>
                <a:highlight>
                  <a:srgbClr val="C7E8FF"/>
                </a:highlight>
                <a:latin typeface="Consolas"/>
                <a:ea typeface="Consolas"/>
              </a:rPr>
              <a:t>void</a:t>
            </a:r>
            <a:r>
              <a:rPr lang="cs-CZ" sz="16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  <a:ea typeface="Consolas"/>
              </a:rPr>
              <a:t> </a:t>
            </a:r>
            <a:r>
              <a:rPr lang="cs-CZ" sz="1600" b="1" strike="noStrike" spc="-1">
                <a:solidFill>
                  <a:srgbClr val="008ED2"/>
                </a:solidFill>
                <a:highlight>
                  <a:srgbClr val="C7E8FF"/>
                </a:highlight>
                <a:latin typeface="Consolas"/>
                <a:ea typeface="Consolas"/>
              </a:rPr>
              <a:t>log</a:t>
            </a:r>
            <a:r>
              <a:rPr lang="cs-CZ" sz="16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  <a:ea typeface="Consolas"/>
              </a:rPr>
              <a:t>(std::string </a:t>
            </a:r>
            <a:r>
              <a:rPr lang="cs-CZ" sz="1600" b="1" strike="noStrike" spc="-1">
                <a:solidFill>
                  <a:srgbClr val="00B050"/>
                </a:solidFill>
                <a:highlight>
                  <a:srgbClr val="C7E8FF"/>
                </a:highlight>
                <a:latin typeface="Consolas"/>
                <a:ea typeface="Consolas"/>
              </a:rPr>
              <a:t>message</a:t>
            </a:r>
            <a:r>
              <a:rPr lang="cs-CZ" sz="16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  <a:ea typeface="Consolas"/>
              </a:rPr>
              <a:t>) {</a:t>
            </a:r>
            <a:r>
              <a:rPr lang="cs-CZ" sz="1600" b="1" strike="noStrike" spc="-1">
                <a:solidFill>
                  <a:srgbClr val="60576F"/>
                </a:solidFill>
                <a:highlight>
                  <a:srgbClr val="C7E8FF"/>
                </a:highlight>
                <a:latin typeface="Consolas"/>
                <a:ea typeface="Consolas"/>
              </a:rPr>
              <a:t> /* log message */</a:t>
            </a:r>
            <a:r>
              <a:rPr lang="cs-CZ" sz="16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  <a:ea typeface="Consolas"/>
              </a:rPr>
              <a:t> }</a:t>
            </a:r>
            <a:endParaRPr lang="cs-CZ" sz="16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600" b="1" strike="noStrike" spc="-1">
                <a:solidFill>
                  <a:srgbClr val="A497B5"/>
                </a:solidFill>
                <a:latin typeface="Consolas"/>
                <a:ea typeface="Consolas"/>
              </a:rPr>
              <a:t>};</a:t>
            </a:r>
            <a:endParaRPr lang="cs-CZ" sz="16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br>
              <a:rPr sz="1600"/>
            </a:br>
            <a:r>
              <a:rPr lang="cs-CZ" sz="1600" b="1" strike="noStrike" spc="-1">
                <a:solidFill>
                  <a:srgbClr val="AE51D8"/>
                </a:solidFill>
                <a:latin typeface="Consolas"/>
                <a:ea typeface="Consolas"/>
              </a:rPr>
              <a:t>int</a:t>
            </a:r>
            <a:r>
              <a:rPr lang="cs-CZ" sz="1600" b="1" strike="noStrike" spc="-1">
                <a:solidFill>
                  <a:srgbClr val="A497B5"/>
                </a:solidFill>
                <a:latin typeface="Consolas"/>
                <a:ea typeface="Consolas"/>
              </a:rPr>
              <a:t> </a:t>
            </a:r>
            <a:r>
              <a:rPr lang="cs-CZ" sz="1600" b="1" strike="noStrike" spc="-1">
                <a:solidFill>
                  <a:srgbClr val="008ED2"/>
                </a:solidFill>
                <a:latin typeface="Consolas"/>
                <a:ea typeface="Consolas"/>
              </a:rPr>
              <a:t>main</a:t>
            </a:r>
            <a:r>
              <a:rPr lang="cs-CZ" sz="1600" b="1" strike="noStrike" spc="-1">
                <a:solidFill>
                  <a:srgbClr val="A497B5"/>
                </a:solidFill>
                <a:latin typeface="Consolas"/>
                <a:ea typeface="Consolas"/>
              </a:rPr>
              <a:t>()</a:t>
            </a:r>
            <a:endParaRPr lang="cs-CZ" sz="16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600" b="1" strike="noStrike" spc="-1">
                <a:solidFill>
                  <a:srgbClr val="A497B5"/>
                </a:solidFill>
                <a:latin typeface="Consolas"/>
                <a:ea typeface="Consolas"/>
              </a:rPr>
              <a:t>{</a:t>
            </a:r>
            <a:endParaRPr lang="cs-CZ" sz="16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600" b="1" strike="noStrike" spc="-1">
                <a:solidFill>
                  <a:srgbClr val="A497B5"/>
                </a:solidFill>
                <a:latin typeface="Consolas"/>
                <a:ea typeface="Consolas"/>
              </a:rPr>
              <a:t>    Logger </a:t>
            </a:r>
            <a:r>
              <a:rPr lang="cs-CZ" sz="1600" b="1" strike="noStrike" spc="-1">
                <a:solidFill>
                  <a:srgbClr val="00B050"/>
                </a:solidFill>
                <a:latin typeface="Consolas"/>
                <a:ea typeface="Consolas"/>
              </a:rPr>
              <a:t>logger</a:t>
            </a:r>
            <a:r>
              <a:rPr lang="cs-CZ" sz="1600" b="1" strike="noStrike" spc="-1">
                <a:solidFill>
                  <a:srgbClr val="A497B5"/>
                </a:solidFill>
                <a:latin typeface="Consolas"/>
                <a:ea typeface="Consolas"/>
              </a:rPr>
              <a:t>;</a:t>
            </a:r>
            <a:endParaRPr lang="cs-CZ" sz="16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600" b="1" strike="noStrike" spc="-1">
                <a:solidFill>
                  <a:srgbClr val="A497B5"/>
                </a:solidFill>
                <a:latin typeface="Consolas"/>
                <a:ea typeface="Consolas"/>
              </a:rPr>
              <a:t>    </a:t>
            </a:r>
            <a:r>
              <a:rPr lang="cs-CZ" sz="1600" b="1" strike="noStrike" spc="-1">
                <a:solidFill>
                  <a:srgbClr val="00B050"/>
                </a:solidFill>
                <a:latin typeface="Consolas"/>
                <a:ea typeface="Consolas"/>
              </a:rPr>
              <a:t>logger</a:t>
            </a:r>
            <a:r>
              <a:rPr lang="cs-CZ" sz="1600" b="1" strike="noStrike" spc="-1">
                <a:solidFill>
                  <a:srgbClr val="A497B5"/>
                </a:solidFill>
                <a:latin typeface="Consolas"/>
                <a:ea typeface="Consolas"/>
              </a:rPr>
              <a:t>.</a:t>
            </a:r>
            <a:r>
              <a:rPr lang="cs-CZ" sz="1600" b="1" strike="noStrike" spc="-1">
                <a:solidFill>
                  <a:srgbClr val="008ED2"/>
                </a:solidFill>
                <a:latin typeface="Consolas"/>
                <a:ea typeface="Consolas"/>
              </a:rPr>
              <a:t>log</a:t>
            </a:r>
            <a:r>
              <a:rPr lang="cs-CZ" sz="1600" b="1" strike="noStrike" spc="-1">
                <a:solidFill>
                  <a:srgbClr val="A497B5"/>
                </a:solidFill>
                <a:latin typeface="Consolas"/>
                <a:ea typeface="Consolas"/>
              </a:rPr>
              <a:t>(</a:t>
            </a:r>
            <a:r>
              <a:rPr lang="cs-CZ" sz="1600" b="1" strike="noStrike" spc="-1">
                <a:solidFill>
                  <a:srgbClr val="D3D0C8"/>
                </a:solidFill>
                <a:latin typeface="Consolas"/>
                <a:ea typeface="Consolas"/>
              </a:rPr>
              <a:t>"</a:t>
            </a:r>
            <a:r>
              <a:rPr lang="cs-CZ" sz="1600" b="1" strike="noStrike" spc="-1">
                <a:solidFill>
                  <a:srgbClr val="C30051"/>
                </a:solidFill>
                <a:latin typeface="Consolas"/>
                <a:ea typeface="Consolas"/>
              </a:rPr>
              <a:t>Hello, World!</a:t>
            </a:r>
            <a:r>
              <a:rPr lang="cs-CZ" sz="1600" b="1" strike="noStrike" spc="-1">
                <a:solidFill>
                  <a:srgbClr val="D3D0C8"/>
                </a:solidFill>
                <a:latin typeface="Consolas"/>
                <a:ea typeface="Consolas"/>
              </a:rPr>
              <a:t>"</a:t>
            </a:r>
            <a:r>
              <a:rPr lang="cs-CZ" sz="1600" b="1" strike="noStrike" spc="-1">
                <a:solidFill>
                  <a:srgbClr val="A497B5"/>
                </a:solidFill>
                <a:latin typeface="Consolas"/>
                <a:ea typeface="Consolas"/>
              </a:rPr>
              <a:t>);</a:t>
            </a:r>
            <a:endParaRPr lang="cs-CZ" sz="16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600" b="1" strike="noStrike" spc="-1">
                <a:solidFill>
                  <a:srgbClr val="A497B5"/>
                </a:solidFill>
                <a:latin typeface="Consolas"/>
                <a:ea typeface="Consolas"/>
              </a:rPr>
              <a:t>    </a:t>
            </a:r>
            <a:r>
              <a:rPr lang="cs-CZ" sz="16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  <a:ea typeface="Consolas"/>
              </a:rPr>
              <a:t>Logger </a:t>
            </a:r>
            <a:r>
              <a:rPr lang="cs-CZ" sz="1600" b="1" strike="noStrike" spc="-1">
                <a:solidFill>
                  <a:srgbClr val="00B050"/>
                </a:solidFill>
                <a:highlight>
                  <a:srgbClr val="C7E8FF"/>
                </a:highlight>
                <a:latin typeface="Consolas"/>
                <a:ea typeface="Consolas"/>
              </a:rPr>
              <a:t>logger2</a:t>
            </a:r>
            <a:r>
              <a:rPr lang="cs-CZ" sz="16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  <a:ea typeface="Consolas"/>
              </a:rPr>
              <a:t>;</a:t>
            </a:r>
            <a:r>
              <a:rPr lang="cs-CZ" sz="1600" b="1" strike="noStrike" spc="-1">
                <a:solidFill>
                  <a:srgbClr val="60576F"/>
                </a:solidFill>
                <a:highlight>
                  <a:srgbClr val="C7E8FF"/>
                </a:highlight>
                <a:latin typeface="Consolas"/>
                <a:ea typeface="Consolas"/>
              </a:rPr>
              <a:t> // Multiple instances, same static data!</a:t>
            </a:r>
            <a:endParaRPr lang="cs-CZ" sz="16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600" b="1" strike="noStrike" spc="-1">
                <a:solidFill>
                  <a:srgbClr val="A497B5"/>
                </a:solidFill>
                <a:latin typeface="Consolas"/>
                <a:ea typeface="Consolas"/>
              </a:rPr>
              <a:t>    </a:t>
            </a:r>
            <a:r>
              <a:rPr lang="cs-CZ" sz="1600" b="1" strike="noStrike" spc="-1">
                <a:solidFill>
                  <a:srgbClr val="00B050"/>
                </a:solidFill>
                <a:latin typeface="Consolas"/>
                <a:ea typeface="Consolas"/>
              </a:rPr>
              <a:t>logger2</a:t>
            </a:r>
            <a:r>
              <a:rPr lang="cs-CZ" sz="1600" b="1" strike="noStrike" spc="-1">
                <a:solidFill>
                  <a:srgbClr val="A497B5"/>
                </a:solidFill>
                <a:latin typeface="Consolas"/>
                <a:ea typeface="Consolas"/>
              </a:rPr>
              <a:t>.</a:t>
            </a:r>
            <a:r>
              <a:rPr lang="cs-CZ" sz="1600" b="1" strike="noStrike" spc="-1">
                <a:solidFill>
                  <a:srgbClr val="008ED2"/>
                </a:solidFill>
                <a:latin typeface="Consolas"/>
                <a:ea typeface="Consolas"/>
              </a:rPr>
              <a:t>log</a:t>
            </a:r>
            <a:r>
              <a:rPr lang="cs-CZ" sz="1600" b="1" strike="noStrike" spc="-1">
                <a:solidFill>
                  <a:srgbClr val="A497B5"/>
                </a:solidFill>
                <a:latin typeface="Consolas"/>
                <a:ea typeface="Consolas"/>
              </a:rPr>
              <a:t>(</a:t>
            </a:r>
            <a:r>
              <a:rPr lang="cs-CZ" sz="1600" b="1" strike="noStrike" spc="-1">
                <a:solidFill>
                  <a:srgbClr val="D3D0C8"/>
                </a:solidFill>
                <a:latin typeface="Consolas"/>
                <a:ea typeface="Consolas"/>
              </a:rPr>
              <a:t>"</a:t>
            </a:r>
            <a:r>
              <a:rPr lang="cs-CZ" sz="1600" b="1" strike="noStrike" spc="-1">
                <a:solidFill>
                  <a:srgbClr val="C30051"/>
                </a:solidFill>
                <a:latin typeface="Consolas"/>
                <a:ea typeface="Consolas"/>
              </a:rPr>
              <a:t>Hello, World!</a:t>
            </a:r>
            <a:r>
              <a:rPr lang="cs-CZ" sz="1600" b="1" strike="noStrike" spc="-1">
                <a:solidFill>
                  <a:srgbClr val="D3D0C8"/>
                </a:solidFill>
                <a:latin typeface="Consolas"/>
                <a:ea typeface="Consolas"/>
              </a:rPr>
              <a:t>"</a:t>
            </a:r>
            <a:r>
              <a:rPr lang="cs-CZ" sz="1600" b="1" strike="noStrike" spc="-1">
                <a:solidFill>
                  <a:srgbClr val="A497B5"/>
                </a:solidFill>
                <a:latin typeface="Consolas"/>
                <a:ea typeface="Consolas"/>
              </a:rPr>
              <a:t>);</a:t>
            </a:r>
            <a:endParaRPr lang="cs-CZ" sz="16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600" b="1" strike="noStrike" spc="-1">
                <a:solidFill>
                  <a:srgbClr val="A497B5"/>
                </a:solidFill>
                <a:latin typeface="Consolas"/>
                <a:ea typeface="Consolas"/>
              </a:rPr>
              <a:t>}</a:t>
            </a:r>
            <a:endParaRPr lang="cs-CZ" sz="16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1523880" y="2633961"/>
            <a:ext cx="9143640" cy="1575999"/>
          </a:xfrm>
          <a:prstGeom prst="rect">
            <a:avLst/>
          </a:prstGeom>
          <a:solidFill>
            <a:srgbClr val="FFECE8"/>
          </a:solidFill>
          <a:ln w="28440">
            <a:solidFill>
              <a:srgbClr val="FFD5CC"/>
            </a:solidFill>
            <a:round/>
          </a:ln>
        </p:spPr>
        <p:txBody>
          <a:bodyPr anchor="ctr">
            <a:normAutofit/>
          </a:bodyPr>
          <a:lstStyle/>
          <a:p>
            <a:pPr algn="ctr"/>
            <a:r>
              <a:rPr lang="cs-CZ" sz="5000" b="1" i="1" spc="-1" dirty="0" err="1">
                <a:solidFill>
                  <a:srgbClr val="000000"/>
                </a:solidFill>
                <a:latin typeface="Sitka Text"/>
              </a:rPr>
              <a:t>Singleton</a:t>
            </a:r>
            <a:r>
              <a:rPr lang="cs-CZ" sz="5000" b="1" i="1" spc="-1" dirty="0">
                <a:solidFill>
                  <a:srgbClr val="000000"/>
                </a:solidFill>
                <a:latin typeface="Sitka Text"/>
              </a:rPr>
              <a:t> vs destrukce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2499131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516240" y="483120"/>
            <a:ext cx="9143640" cy="765000"/>
          </a:xfrm>
          <a:prstGeom prst="rect">
            <a:avLst/>
          </a:prstGeom>
          <a:noFill/>
          <a:ln w="28440">
            <a:solidFill>
              <a:srgbClr val="FFD5CC"/>
            </a:solidFill>
            <a:round/>
          </a:ln>
        </p:spPr>
        <p:txBody>
          <a:bodyPr anchor="ctr">
            <a:normAutofit/>
          </a:bodyPr>
          <a:lstStyle/>
          <a:p>
            <a:pPr marL="457200" indent="0">
              <a:lnSpc>
                <a:spcPct val="90000"/>
              </a:lnSpc>
              <a:buNone/>
            </a:pPr>
            <a:r>
              <a:rPr lang="cs-CZ" sz="4000" b="0" strike="noStrike" spc="-1">
                <a:solidFill>
                  <a:srgbClr val="000000"/>
                </a:solidFill>
                <a:latin typeface="Sitka Text"/>
              </a:rPr>
              <a:t>Singleton vs</a:t>
            </a:r>
            <a:r>
              <a:rPr lang="cs-CZ" sz="4000" b="1" strike="noStrike" spc="-1">
                <a:solidFill>
                  <a:srgbClr val="000000"/>
                </a:solidFill>
                <a:latin typeface="Sitka Text"/>
              </a:rPr>
              <a:t> destrukce</a:t>
            </a:r>
            <a:endParaRPr lang="cs-CZ" sz="4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Obdélník 3"/>
          <p:cNvSpPr/>
          <p:nvPr/>
        </p:nvSpPr>
        <p:spPr>
          <a:xfrm>
            <a:off x="515880" y="1554480"/>
            <a:ext cx="10888920" cy="4866480"/>
          </a:xfrm>
          <a:prstGeom prst="rect">
            <a:avLst/>
          </a:prstGeom>
          <a:solidFill>
            <a:srgbClr val="FFEC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cs-CZ" sz="1800" b="0" strike="noStrike" spc="-1" dirty="0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 type="subTitle"/>
          </p:nvPr>
        </p:nvSpPr>
        <p:spPr>
          <a:xfrm>
            <a:off x="786627" y="2112578"/>
            <a:ext cx="10348173" cy="4079061"/>
          </a:xfrm>
          <a:prstGeom prst="rect">
            <a:avLst/>
          </a:prstGeom>
          <a:noFill/>
          <a:ln w="57240">
            <a:noFill/>
          </a:ln>
        </p:spPr>
        <p:txBody>
          <a:bodyPr lIns="0" tIns="0" rIns="0" bIns="0" anchor="t">
            <a:noAutofit/>
          </a:bodyPr>
          <a:lstStyle/>
          <a:p>
            <a:pPr marL="360000" indent="-180000">
              <a:lnSpc>
                <a:spcPct val="100000"/>
              </a:lnSpc>
              <a:spcBef>
                <a:spcPts val="10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cs-CZ" sz="32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Resource</a:t>
            </a:r>
            <a:r>
              <a:rPr lang="cs-CZ" sz="32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cs-CZ" sz="32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leak</a:t>
            </a:r>
            <a:endParaRPr lang="cs-CZ" sz="3200" b="0" strike="noStrike" spc="-1" dirty="0">
              <a:solidFill>
                <a:srgbClr val="000000"/>
              </a:solidFill>
              <a:latin typeface="Calibri"/>
            </a:endParaRPr>
          </a:p>
          <a:p>
            <a:pPr marL="795600" lvl="1" indent="-360000">
              <a:spcBef>
                <a:spcPts val="101"/>
              </a:spcBef>
              <a:buClr>
                <a:srgbClr val="000000"/>
              </a:buClr>
              <a:buSzPct val="75000"/>
              <a:buFont typeface="Courier New"/>
              <a:buChar char="o"/>
            </a:pPr>
            <a:r>
              <a:rPr lang="cs-CZ" sz="32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File</a:t>
            </a:r>
            <a:r>
              <a:rPr lang="cs-CZ" sz="32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cs-CZ" sz="32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handles</a:t>
            </a:r>
            <a:r>
              <a:rPr lang="cs-CZ" sz="32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, OS-</a:t>
            </a:r>
            <a:r>
              <a:rPr lang="cs-CZ" sz="32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mutexy</a:t>
            </a:r>
            <a:r>
              <a:rPr lang="cs-CZ" sz="32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, spojení</a:t>
            </a:r>
          </a:p>
          <a:p>
            <a:pPr marL="702945" lvl="1">
              <a:spcBef>
                <a:spcPts val="101"/>
              </a:spcBef>
              <a:buClr>
                <a:srgbClr val="000000"/>
              </a:buClr>
            </a:pPr>
            <a:endParaRPr lang="cs-CZ" sz="3200" b="0" strike="noStrike" spc="-1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360000" indent="-180000">
              <a:lnSpc>
                <a:spcPct val="100000"/>
              </a:lnSpc>
              <a:spcBef>
                <a:spcPts val="10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cs-CZ" sz="3200" spc="-1" dirty="0">
                <a:solidFill>
                  <a:srgbClr val="000000"/>
                </a:solidFill>
                <a:latin typeface="Calibri"/>
                <a:ea typeface="Calibri"/>
              </a:rPr>
              <a:t>Mrtvý odkaz</a:t>
            </a:r>
          </a:p>
          <a:p>
            <a:pPr marL="795600" lvl="1" indent="-360000">
              <a:spcBef>
                <a:spcPts val="101"/>
              </a:spcBef>
              <a:buClr>
                <a:srgbClr val="000000"/>
              </a:buClr>
              <a:buSzPct val="75000"/>
              <a:buFont typeface="Courier New"/>
              <a:buChar char="o"/>
            </a:pPr>
            <a:r>
              <a:rPr lang="cs-CZ" sz="3200" spc="-1" dirty="0">
                <a:solidFill>
                  <a:srgbClr val="000000"/>
                </a:solidFill>
                <a:latin typeface="Calibri"/>
                <a:ea typeface="Calibri"/>
              </a:rPr>
              <a:t>"Neřeším"</a:t>
            </a:r>
          </a:p>
          <a:p>
            <a:pPr marL="795600" lvl="1" indent="-360000">
              <a:spcBef>
                <a:spcPts val="101"/>
              </a:spcBef>
              <a:buClr>
                <a:srgbClr val="000000"/>
              </a:buClr>
              <a:buSzPct val="75000"/>
              <a:buFont typeface="Courier New"/>
              <a:buChar char="o"/>
            </a:pPr>
            <a:r>
              <a:rPr lang="cs-CZ" sz="3200" spc="-1" dirty="0">
                <a:solidFill>
                  <a:srgbClr val="000000"/>
                </a:solidFill>
                <a:latin typeface="Calibri"/>
                <a:ea typeface="Calibri"/>
              </a:rPr>
              <a:t>Fénix</a:t>
            </a:r>
          </a:p>
          <a:p>
            <a:pPr marL="795600" lvl="1" indent="-360000">
              <a:spcBef>
                <a:spcPts val="101"/>
              </a:spcBef>
              <a:buClr>
                <a:srgbClr val="000000"/>
              </a:buClr>
              <a:buSzPct val="75000"/>
              <a:buFont typeface="Courier New"/>
              <a:buChar char="o"/>
            </a:pPr>
            <a:r>
              <a:rPr lang="cs-CZ" sz="3200" spc="-1" dirty="0">
                <a:solidFill>
                  <a:srgbClr val="000000"/>
                </a:solidFill>
                <a:latin typeface="Calibri"/>
                <a:ea typeface="Calibri"/>
              </a:rPr>
              <a:t>Dlouhověkost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516240" y="483120"/>
            <a:ext cx="9143640" cy="765000"/>
          </a:xfrm>
          <a:prstGeom prst="rect">
            <a:avLst/>
          </a:prstGeom>
          <a:noFill/>
          <a:ln w="28440">
            <a:solidFill>
              <a:srgbClr val="FFD5CC"/>
            </a:solidFill>
            <a:round/>
          </a:ln>
        </p:spPr>
        <p:txBody>
          <a:bodyPr anchor="ctr">
            <a:normAutofit/>
          </a:bodyPr>
          <a:lstStyle/>
          <a:p>
            <a:pPr marL="457200" indent="0">
              <a:lnSpc>
                <a:spcPct val="90000"/>
              </a:lnSpc>
              <a:buNone/>
            </a:pPr>
            <a:r>
              <a:rPr lang="cs-CZ" sz="4000" b="0" strike="noStrike" spc="-1" dirty="0" err="1">
                <a:solidFill>
                  <a:srgbClr val="000000"/>
                </a:solidFill>
                <a:latin typeface="Sitka Text"/>
              </a:rPr>
              <a:t>Singleton</a:t>
            </a:r>
            <a:r>
              <a:rPr lang="cs-CZ" sz="4000" b="0" strike="noStrike" spc="-1" dirty="0">
                <a:solidFill>
                  <a:srgbClr val="000000"/>
                </a:solidFill>
                <a:latin typeface="Sitka Text"/>
              </a:rPr>
              <a:t> vs</a:t>
            </a:r>
            <a:r>
              <a:rPr lang="cs-CZ" sz="4000" b="1" strike="noStrike" spc="-1" dirty="0">
                <a:solidFill>
                  <a:srgbClr val="000000"/>
                </a:solidFill>
                <a:latin typeface="Sitka Text"/>
              </a:rPr>
              <a:t> destrukce</a:t>
            </a:r>
            <a:endParaRPr lang="cs-CZ" sz="40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6" name="Obdélník 4"/>
          <p:cNvSpPr/>
          <p:nvPr/>
        </p:nvSpPr>
        <p:spPr>
          <a:xfrm>
            <a:off x="515880" y="1554480"/>
            <a:ext cx="10888920" cy="774000"/>
          </a:xfrm>
          <a:prstGeom prst="rect">
            <a:avLst/>
          </a:prstGeom>
          <a:solidFill>
            <a:srgbClr val="FFEC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cs-CZ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7" name="Podnadpis 2"/>
          <p:cNvSpPr/>
          <p:nvPr/>
        </p:nvSpPr>
        <p:spPr>
          <a:xfrm>
            <a:off x="516240" y="1635480"/>
            <a:ext cx="10618560" cy="598320"/>
          </a:xfrm>
          <a:prstGeom prst="rect">
            <a:avLst/>
          </a:prstGeom>
          <a:noFill/>
          <a:ln w="5715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rmAutofit/>
          </a:bodyPr>
          <a:lstStyle/>
          <a:p>
            <a:pPr marL="457200" indent="-3200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cs-CZ" sz="3600" b="0" strike="noStrike" spc="-1">
                <a:solidFill>
                  <a:srgbClr val="000000"/>
                </a:solidFill>
                <a:latin typeface="Calibri"/>
                <a:ea typeface="Calibri"/>
              </a:rPr>
              <a:t>Meyersův singleton (od C++11)</a:t>
            </a:r>
            <a:endParaRPr lang="cs-CZ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TextovéPole 7"/>
          <p:cNvSpPr/>
          <p:nvPr/>
        </p:nvSpPr>
        <p:spPr>
          <a:xfrm>
            <a:off x="938880" y="2463120"/>
            <a:ext cx="4561920" cy="4140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numCol="1" spc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class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 dirty="0">
                <a:solidFill>
                  <a:srgbClr val="9F47FF"/>
                </a:solidFill>
                <a:latin typeface="Consolas"/>
              </a:rPr>
              <a:t>Logger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{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private: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60576F"/>
                </a:solidFill>
                <a:latin typeface="Consolas"/>
              </a:rPr>
              <a:t>    /* delete copy-/move-</a:t>
            </a:r>
            <a:r>
              <a:rPr lang="en-US" sz="1400" b="1" strike="noStrike" spc="-1" dirty="0" err="1">
                <a:solidFill>
                  <a:srgbClr val="60576F"/>
                </a:solidFill>
                <a:latin typeface="Consolas"/>
              </a:rPr>
              <a:t>ctors</a:t>
            </a:r>
            <a:r>
              <a:rPr lang="en-US" sz="1400" b="1" strike="noStrike" spc="-1" dirty="0">
                <a:solidFill>
                  <a:srgbClr val="60576F"/>
                </a:solidFill>
                <a:latin typeface="Consolas"/>
              </a:rPr>
              <a:t>/assigns */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br>
              <a:rPr sz="1400" dirty="0"/>
            </a:b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400" b="1" strike="noStrike" spc="-1" dirty="0">
                <a:solidFill>
                  <a:srgbClr val="008ED2"/>
                </a:solidFill>
                <a:latin typeface="Consolas"/>
              </a:rPr>
              <a:t>Logger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() {</a:t>
            </a:r>
            <a:r>
              <a:rPr lang="en-US" sz="1400" b="1" strike="noStrike" spc="-1" dirty="0">
                <a:solidFill>
                  <a:srgbClr val="60576F"/>
                </a:solidFill>
                <a:latin typeface="Consolas"/>
              </a:rPr>
              <a:t> /* constructor code */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}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400" b="1" strike="noStrike" spc="-1" dirty="0">
                <a:solidFill>
                  <a:srgbClr val="008ED2"/>
                </a:solidFill>
                <a:latin typeface="Consolas"/>
              </a:rPr>
              <a:t>~Logger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() {</a:t>
            </a:r>
            <a:r>
              <a:rPr lang="en-US" sz="1400" b="1" strike="noStrike" spc="-1" dirty="0">
                <a:solidFill>
                  <a:srgbClr val="60576F"/>
                </a:solidFill>
                <a:latin typeface="Consolas"/>
              </a:rPr>
              <a:t> /* destructor code */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}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br>
              <a:rPr sz="1400" dirty="0"/>
            </a:br>
            <a:r>
              <a:rPr lang="en-US" sz="1400" b="1" strike="noStrike" spc="-1" dirty="0">
                <a:solidFill>
                  <a:srgbClr val="60576F"/>
                </a:solidFill>
                <a:latin typeface="Consolas"/>
              </a:rPr>
              <a:t>    /* fields needed for class */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public: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400" b="1" strike="noStrike" spc="-1" dirty="0">
                <a:solidFill>
                  <a:srgbClr val="AE51D8"/>
                </a:solidFill>
                <a:highlight>
                  <a:srgbClr val="C7E8FF"/>
                </a:highlight>
                <a:latin typeface="Consolas"/>
              </a:rPr>
              <a:t>static</a:t>
            </a:r>
            <a:r>
              <a:rPr lang="en-US" sz="14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Logger</a:t>
            </a:r>
            <a:r>
              <a:rPr lang="en-US" sz="1400" b="1" strike="noStrike" spc="-1" dirty="0">
                <a:solidFill>
                  <a:srgbClr val="AE51D8"/>
                </a:solidFill>
                <a:highlight>
                  <a:srgbClr val="C7E8FF"/>
                </a:highlight>
                <a:latin typeface="Consolas"/>
              </a:rPr>
              <a:t>&amp;</a:t>
            </a:r>
            <a:r>
              <a:rPr lang="en-US" sz="14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en-US" sz="1400" b="1" strike="noStrike" spc="-1" dirty="0" err="1">
                <a:solidFill>
                  <a:srgbClr val="008ED2"/>
                </a:solidFill>
                <a:highlight>
                  <a:srgbClr val="C7E8FF"/>
                </a:highlight>
                <a:latin typeface="Consolas"/>
              </a:rPr>
              <a:t>getInstance</a:t>
            </a:r>
            <a:r>
              <a:rPr lang="en-US" sz="14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() {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4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    </a:t>
            </a:r>
            <a:r>
              <a:rPr lang="en-US" sz="1400" b="1" strike="noStrike" spc="-1" dirty="0">
                <a:solidFill>
                  <a:srgbClr val="AE51D8"/>
                </a:solidFill>
                <a:highlight>
                  <a:srgbClr val="C7E8FF"/>
                </a:highlight>
                <a:latin typeface="Consolas"/>
              </a:rPr>
              <a:t>static</a:t>
            </a:r>
            <a:r>
              <a:rPr lang="en-US" sz="14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Logger </a:t>
            </a:r>
            <a:r>
              <a:rPr lang="en-US" sz="1400" b="1" strike="noStrike" spc="-1" dirty="0">
                <a:solidFill>
                  <a:srgbClr val="00B050"/>
                </a:solidFill>
                <a:highlight>
                  <a:srgbClr val="C7E8FF"/>
                </a:highlight>
                <a:latin typeface="Consolas"/>
              </a:rPr>
              <a:t>instance</a:t>
            </a:r>
            <a:r>
              <a:rPr lang="en-US" sz="14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;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4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    </a:t>
            </a:r>
            <a:r>
              <a:rPr lang="en-US" sz="1400" b="1" i="1" strike="noStrike" spc="-1" dirty="0">
                <a:solidFill>
                  <a:srgbClr val="E45100"/>
                </a:solidFill>
                <a:highlight>
                  <a:srgbClr val="C7E8FF"/>
                </a:highlight>
                <a:latin typeface="Consolas"/>
              </a:rPr>
              <a:t>return</a:t>
            </a:r>
            <a:r>
              <a:rPr lang="en-US" sz="14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en-US" sz="1400" b="1" strike="noStrike" spc="-1" dirty="0">
                <a:solidFill>
                  <a:srgbClr val="00B050"/>
                </a:solidFill>
                <a:highlight>
                  <a:srgbClr val="C7E8FF"/>
                </a:highlight>
                <a:latin typeface="Consolas"/>
              </a:rPr>
              <a:t>instance</a:t>
            </a:r>
            <a:r>
              <a:rPr lang="en-US" sz="14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;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4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}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60576F"/>
                </a:solidFill>
                <a:latin typeface="Consolas"/>
              </a:rPr>
              <a:t>    /* class functionality */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60576F"/>
                </a:solidFill>
                <a:latin typeface="Consolas"/>
              </a:rPr>
              <a:t>    // E.g.: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void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 dirty="0">
                <a:solidFill>
                  <a:srgbClr val="008ED2"/>
                </a:solidFill>
                <a:latin typeface="Consolas"/>
              </a:rPr>
              <a:t>log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(std::string </a:t>
            </a:r>
            <a:r>
              <a:rPr lang="en-US" sz="1400" b="1" strike="noStrike" spc="-1" dirty="0">
                <a:solidFill>
                  <a:srgbClr val="00B050"/>
                </a:solidFill>
                <a:latin typeface="Consolas"/>
              </a:rPr>
              <a:t>message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)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    {</a:t>
            </a:r>
            <a:r>
              <a:rPr lang="en-US" sz="1400" b="1" strike="noStrike" spc="-1" dirty="0">
                <a:solidFill>
                  <a:srgbClr val="60576F"/>
                </a:solidFill>
                <a:latin typeface="Consolas"/>
              </a:rPr>
              <a:t> /* log message */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}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};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TextovéPole 8"/>
          <p:cNvSpPr/>
          <p:nvPr/>
        </p:nvSpPr>
        <p:spPr>
          <a:xfrm>
            <a:off x="6150240" y="2794680"/>
            <a:ext cx="4979520" cy="3501000"/>
          </a:xfrm>
          <a:prstGeom prst="rect">
            <a:avLst/>
          </a:prstGeom>
          <a:solidFill>
            <a:srgbClr val="C7C7C7">
              <a:alpha val="9000"/>
            </a:srgbClr>
          </a:solidFill>
          <a:ln w="0">
            <a:solidFill>
              <a:srgbClr val="000000"/>
            </a:solidFill>
            <a:prstDash val="sysDot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numCol="1" spc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60576F"/>
                </a:solidFill>
                <a:latin typeface="Consolas"/>
              </a:rPr>
              <a:t>// Under the hood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static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Logger</a:t>
            </a: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&amp;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 dirty="0" err="1">
                <a:solidFill>
                  <a:srgbClr val="008ED2"/>
                </a:solidFill>
                <a:latin typeface="Consolas"/>
              </a:rPr>
              <a:t>getInstance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() {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extern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void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 dirty="0">
                <a:solidFill>
                  <a:srgbClr val="008ED2"/>
                </a:solidFill>
                <a:latin typeface="Consolas"/>
              </a:rPr>
              <a:t>__</a:t>
            </a:r>
            <a:r>
              <a:rPr lang="en-US" sz="1400" b="1" strike="noStrike" spc="-1" dirty="0" err="1">
                <a:solidFill>
                  <a:srgbClr val="008ED2"/>
                </a:solidFill>
                <a:latin typeface="Consolas"/>
              </a:rPr>
              <a:t>ConstructLogger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(</a:t>
            </a: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void</a:t>
            </a:r>
            <a:r>
              <a:rPr lang="en-US" sz="1400" b="1" i="1" strike="noStrike" spc="-1" dirty="0">
                <a:solidFill>
                  <a:srgbClr val="008ED2"/>
                </a:solidFill>
                <a:latin typeface="Consolas"/>
              </a:rPr>
              <a:t>*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 dirty="0">
                <a:solidFill>
                  <a:srgbClr val="00B050"/>
                </a:solidFill>
                <a:latin typeface="Consolas"/>
              </a:rPr>
              <a:t>memory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);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extern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void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 dirty="0">
                <a:solidFill>
                  <a:srgbClr val="008ED2"/>
                </a:solidFill>
                <a:latin typeface="Consolas"/>
              </a:rPr>
              <a:t>__</a:t>
            </a:r>
            <a:r>
              <a:rPr lang="en-US" sz="1400" b="1" strike="noStrike" spc="-1" dirty="0" err="1">
                <a:solidFill>
                  <a:srgbClr val="008ED2"/>
                </a:solidFill>
                <a:latin typeface="Consolas"/>
              </a:rPr>
              <a:t>DestroyLogger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();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br>
              <a:rPr sz="1400" dirty="0"/>
            </a:b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static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bool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 dirty="0">
                <a:solidFill>
                  <a:srgbClr val="00B050"/>
                </a:solidFill>
                <a:latin typeface="Consolas"/>
              </a:rPr>
              <a:t>__initialized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i="1" strike="noStrike" spc="-1" dirty="0">
                <a:solidFill>
                  <a:srgbClr val="008ED2"/>
                </a:solidFill>
                <a:latin typeface="Consolas"/>
              </a:rPr>
              <a:t>=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 dirty="0">
                <a:solidFill>
                  <a:srgbClr val="F99157"/>
                </a:solidFill>
                <a:latin typeface="Consolas"/>
              </a:rPr>
              <a:t>false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;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static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char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 dirty="0">
                <a:solidFill>
                  <a:srgbClr val="00B050"/>
                </a:solidFill>
                <a:latin typeface="Consolas"/>
              </a:rPr>
              <a:t>__buffer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[</a:t>
            </a:r>
            <a:r>
              <a:rPr lang="en-US" sz="1400" b="1" i="1" strike="noStrike" spc="-1" dirty="0" err="1">
                <a:solidFill>
                  <a:srgbClr val="008ED2"/>
                </a:solidFill>
                <a:latin typeface="Consolas"/>
              </a:rPr>
              <a:t>sizeof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(Logger)];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br>
              <a:rPr sz="1400" dirty="0"/>
            </a:b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400" b="1" i="1" strike="noStrike" spc="-1" dirty="0">
                <a:solidFill>
                  <a:srgbClr val="E45100"/>
                </a:solidFill>
                <a:latin typeface="Consolas"/>
              </a:rPr>
              <a:t>if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(</a:t>
            </a:r>
            <a:r>
              <a:rPr lang="en-US" sz="1400" b="1" i="1" strike="noStrike" spc="-1" dirty="0">
                <a:solidFill>
                  <a:srgbClr val="008ED2"/>
                </a:solidFill>
                <a:latin typeface="Consolas"/>
              </a:rPr>
              <a:t>!</a:t>
            </a:r>
            <a:r>
              <a:rPr lang="en-US" sz="1400" b="1" strike="noStrike" spc="-1" dirty="0">
                <a:solidFill>
                  <a:srgbClr val="00B050"/>
                </a:solidFill>
                <a:latin typeface="Consolas"/>
              </a:rPr>
              <a:t>__initialized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) {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    </a:t>
            </a:r>
            <a:r>
              <a:rPr lang="en-US" sz="1400" b="1" strike="noStrike" spc="-1" dirty="0">
                <a:solidFill>
                  <a:srgbClr val="008ED2"/>
                </a:solidFill>
                <a:latin typeface="Consolas"/>
              </a:rPr>
              <a:t>__</a:t>
            </a:r>
            <a:r>
              <a:rPr lang="en-US" sz="1400" b="1" strike="noStrike" spc="-1" dirty="0" err="1">
                <a:solidFill>
                  <a:srgbClr val="008ED2"/>
                </a:solidFill>
                <a:latin typeface="Consolas"/>
              </a:rPr>
              <a:t>ConstructLogger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(</a:t>
            </a:r>
            <a:r>
              <a:rPr lang="en-US" sz="1400" b="1" strike="noStrike" spc="-1" dirty="0">
                <a:solidFill>
                  <a:srgbClr val="00B050"/>
                </a:solidFill>
                <a:latin typeface="Consolas"/>
              </a:rPr>
              <a:t>__buffer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);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    </a:t>
            </a:r>
            <a:r>
              <a:rPr lang="en-US" sz="1400" b="1" strike="noStrike" spc="-1" dirty="0" err="1">
                <a:solidFill>
                  <a:srgbClr val="008ED2"/>
                </a:solidFill>
                <a:latin typeface="Consolas"/>
              </a:rPr>
              <a:t>atexit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(</a:t>
            </a:r>
            <a:r>
              <a:rPr lang="en-US" sz="1400" b="1" strike="noStrike" spc="-1" dirty="0">
                <a:solidFill>
                  <a:srgbClr val="008ED2"/>
                </a:solidFill>
                <a:latin typeface="Consolas"/>
              </a:rPr>
              <a:t>__</a:t>
            </a:r>
            <a:r>
              <a:rPr lang="en-US" sz="1400" b="1" strike="noStrike" spc="-1" dirty="0" err="1">
                <a:solidFill>
                  <a:srgbClr val="008ED2"/>
                </a:solidFill>
                <a:latin typeface="Consolas"/>
              </a:rPr>
              <a:t>DestroyLogger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);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    </a:t>
            </a:r>
            <a:r>
              <a:rPr lang="en-US" sz="1400" b="1" strike="noStrike" spc="-1" dirty="0">
                <a:solidFill>
                  <a:srgbClr val="00B050"/>
                </a:solidFill>
                <a:latin typeface="Consolas"/>
              </a:rPr>
              <a:t>__initialized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i="1" strike="noStrike" spc="-1" dirty="0">
                <a:solidFill>
                  <a:srgbClr val="008ED2"/>
                </a:solidFill>
                <a:latin typeface="Consolas"/>
              </a:rPr>
              <a:t>=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 dirty="0">
                <a:solidFill>
                  <a:srgbClr val="F99157"/>
                </a:solidFill>
                <a:latin typeface="Consolas"/>
              </a:rPr>
              <a:t>true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;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}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400" b="1" i="1" strike="noStrike" spc="-1" dirty="0">
                <a:solidFill>
                  <a:srgbClr val="E45100"/>
                </a:solidFill>
                <a:latin typeface="Consolas"/>
              </a:rPr>
              <a:t>return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i="1" strike="noStrike" spc="-1" dirty="0">
                <a:solidFill>
                  <a:srgbClr val="008ED2"/>
                </a:solidFill>
                <a:latin typeface="Consolas"/>
              </a:rPr>
              <a:t>*</a:t>
            </a:r>
            <a:r>
              <a:rPr lang="en-US" sz="1400" b="1" i="1" strike="noStrike" spc="-1" dirty="0" err="1">
                <a:solidFill>
                  <a:srgbClr val="008ED2"/>
                </a:solidFill>
                <a:latin typeface="Consolas"/>
              </a:rPr>
              <a:t>reinterpret_cast</a:t>
            </a:r>
            <a:r>
              <a:rPr lang="en-US" sz="1400" b="1" i="1" strike="noStrike" spc="-1" dirty="0">
                <a:solidFill>
                  <a:srgbClr val="008ED2"/>
                </a:solidFill>
                <a:latin typeface="Consolas"/>
              </a:rPr>
              <a:t>&lt;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Logger</a:t>
            </a:r>
            <a:r>
              <a:rPr lang="en-US" sz="1400" b="1" i="1" strike="noStrike" spc="-1" dirty="0">
                <a:solidFill>
                  <a:srgbClr val="008ED2"/>
                </a:solidFill>
                <a:latin typeface="Consolas"/>
              </a:rPr>
              <a:t>*&gt;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(</a:t>
            </a:r>
            <a:r>
              <a:rPr lang="en-US" sz="1400" b="1" strike="noStrike" spc="-1" dirty="0">
                <a:solidFill>
                  <a:srgbClr val="00B050"/>
                </a:solidFill>
                <a:latin typeface="Consolas"/>
              </a:rPr>
              <a:t>__buffer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);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}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9AE9C7-1DFE-E834-D131-CFA148CC4A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>
            <a:extLst>
              <a:ext uri="{FF2B5EF4-FFF2-40B4-BE49-F238E27FC236}">
                <a16:creationId xmlns:a16="http://schemas.microsoft.com/office/drawing/2014/main" id="{C032BBF0-F99C-E60E-DE70-1C258C5BA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240" y="483120"/>
            <a:ext cx="9143640" cy="765000"/>
          </a:xfrm>
          <a:prstGeom prst="rect">
            <a:avLst/>
          </a:prstGeom>
          <a:noFill/>
          <a:ln w="28440">
            <a:solidFill>
              <a:srgbClr val="FFD5CC"/>
            </a:solidFill>
            <a:round/>
          </a:ln>
        </p:spPr>
        <p:txBody>
          <a:bodyPr anchor="ctr">
            <a:normAutofit/>
          </a:bodyPr>
          <a:lstStyle/>
          <a:p>
            <a:pPr marL="457200" indent="0">
              <a:lnSpc>
                <a:spcPct val="90000"/>
              </a:lnSpc>
              <a:buNone/>
            </a:pPr>
            <a:r>
              <a:rPr lang="cs-CZ" sz="4000" b="0" strike="noStrike" spc="-1">
                <a:solidFill>
                  <a:srgbClr val="000000"/>
                </a:solidFill>
                <a:latin typeface="Sitka Text"/>
              </a:rPr>
              <a:t>Singleton vs</a:t>
            </a:r>
            <a:r>
              <a:rPr lang="cs-CZ" sz="4000" b="1" strike="noStrike" spc="-1">
                <a:solidFill>
                  <a:srgbClr val="000000"/>
                </a:solidFill>
                <a:latin typeface="Sitka Text"/>
              </a:rPr>
              <a:t> destrukce</a:t>
            </a:r>
            <a:endParaRPr lang="cs-CZ" sz="4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Obdélník 3">
            <a:extLst>
              <a:ext uri="{FF2B5EF4-FFF2-40B4-BE49-F238E27FC236}">
                <a16:creationId xmlns:a16="http://schemas.microsoft.com/office/drawing/2014/main" id="{21A8E9A7-7388-A616-952F-EC4B82AB3A66}"/>
              </a:ext>
            </a:extLst>
          </p:cNvPr>
          <p:cNvSpPr/>
          <p:nvPr/>
        </p:nvSpPr>
        <p:spPr>
          <a:xfrm>
            <a:off x="515880" y="1554480"/>
            <a:ext cx="10888920" cy="4961934"/>
          </a:xfrm>
          <a:prstGeom prst="rect">
            <a:avLst/>
          </a:prstGeom>
          <a:solidFill>
            <a:srgbClr val="FFEC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cs-CZ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2" name="PlaceHolder 2">
            <a:extLst>
              <a:ext uri="{FF2B5EF4-FFF2-40B4-BE49-F238E27FC236}">
                <a16:creationId xmlns:a16="http://schemas.microsoft.com/office/drawing/2014/main" id="{69E01E82-96BC-C42C-5145-DAB70255CF7A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786627" y="1783079"/>
            <a:ext cx="10348173" cy="4866479"/>
          </a:xfrm>
          <a:prstGeom prst="rect">
            <a:avLst/>
          </a:prstGeom>
          <a:noFill/>
          <a:ln w="57240">
            <a:noFill/>
          </a:ln>
        </p:spPr>
        <p:txBody>
          <a:bodyPr lIns="0" tIns="0" rIns="0" bIns="0" anchor="t">
            <a:noAutofit/>
          </a:bodyPr>
          <a:lstStyle/>
          <a:p>
            <a:pPr marL="136525">
              <a:lnSpc>
                <a:spcPct val="100000"/>
              </a:lnSpc>
              <a:spcBef>
                <a:spcPts val="101"/>
              </a:spcBef>
              <a:buClr>
                <a:srgbClr val="000000"/>
              </a:buClr>
            </a:pPr>
            <a:r>
              <a:rPr lang="cs-CZ" sz="2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Singletony</a:t>
            </a:r>
            <a:r>
              <a:rPr lang="cs-CZ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Keyboard</a:t>
            </a:r>
            <a:r>
              <a:rPr lang="cs-CZ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Display a </a:t>
            </a:r>
            <a:r>
              <a:rPr lang="cs-CZ" sz="2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Logger</a:t>
            </a:r>
            <a:endParaRPr lang="cs-CZ" sz="2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702945" indent="-566420">
              <a:lnSpc>
                <a:spcPct val="100000"/>
              </a:lnSpc>
              <a:spcBef>
                <a:spcPts val="101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cs-CZ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en-US" sz="2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eyboard</a:t>
            </a:r>
            <a:r>
              <a:rPr lang="cs-CZ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init</a:t>
            </a:r>
            <a:endParaRPr lang="cs-CZ" sz="2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702945" indent="-566420">
              <a:lnSpc>
                <a:spcPct val="150000"/>
              </a:lnSpc>
              <a:spcBef>
                <a:spcPts val="101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cs-CZ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Display </a:t>
            </a:r>
            <a:r>
              <a:rPr lang="cs-CZ" sz="2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init</a:t>
            </a:r>
            <a:r>
              <a:rPr lang="cs-CZ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při kterém dojde k </a:t>
            </a:r>
            <a:r>
              <a:rPr lang="cs-CZ" sz="2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chybě</a:t>
            </a:r>
          </a:p>
          <a:p>
            <a:pPr marL="702945" indent="-566420">
              <a:lnSpc>
                <a:spcPct val="150000"/>
              </a:lnSpc>
              <a:spcBef>
                <a:spcPts val="101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cs-CZ" sz="2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Logger</a:t>
            </a:r>
            <a:r>
              <a:rPr lang="cs-CZ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init</a:t>
            </a:r>
            <a:r>
              <a:rPr lang="cs-CZ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log té </a:t>
            </a:r>
            <a:r>
              <a:rPr lang="cs-CZ" sz="2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chyby</a:t>
            </a:r>
          </a:p>
          <a:p>
            <a:pPr marL="702945" indent="-566420">
              <a:lnSpc>
                <a:spcPct val="150000"/>
              </a:lnSpc>
              <a:spcBef>
                <a:spcPts val="101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cs-CZ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Ukončení procesu</a:t>
            </a:r>
          </a:p>
          <a:p>
            <a:pPr marL="702945" indent="-566420">
              <a:lnSpc>
                <a:spcPct val="150000"/>
              </a:lnSpc>
              <a:spcBef>
                <a:spcPts val="101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cs-CZ" sz="2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Logger</a:t>
            </a:r>
            <a:r>
              <a:rPr lang="cs-CZ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cs-CZ" sz="2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destroy</a:t>
            </a:r>
            <a:endParaRPr lang="cs-CZ" sz="2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702945" indent="-566420">
              <a:lnSpc>
                <a:spcPct val="150000"/>
              </a:lnSpc>
              <a:spcBef>
                <a:spcPts val="101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cs-CZ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Display </a:t>
            </a:r>
            <a:r>
              <a:rPr lang="cs-CZ" sz="2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destroy</a:t>
            </a:r>
            <a:r>
              <a:rPr lang="cs-CZ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, při kterém dojde k </a:t>
            </a:r>
            <a:r>
              <a:rPr lang="cs-CZ" sz="2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chybě</a:t>
            </a:r>
          </a:p>
          <a:p>
            <a:pPr marL="702945" indent="-566420">
              <a:lnSpc>
                <a:spcPct val="150000"/>
              </a:lnSpc>
              <a:spcBef>
                <a:spcPts val="101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cs-CZ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Ale </a:t>
            </a:r>
            <a:r>
              <a:rPr lang="cs-CZ" sz="2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Logger</a:t>
            </a:r>
            <a:r>
              <a:rPr lang="cs-CZ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už je destruován  </a:t>
            </a:r>
            <a:r>
              <a:rPr lang="cs-CZ" sz="26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UB</a:t>
            </a:r>
            <a:endParaRPr lang="cs-CZ" sz="2600" b="0" strike="noStrike" spc="-1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7F74667A-04B1-9886-4D41-1C7059C86CBB}"/>
              </a:ext>
            </a:extLst>
          </p:cNvPr>
          <p:cNvSpPr txBox="1"/>
          <p:nvPr/>
        </p:nvSpPr>
        <p:spPr>
          <a:xfrm>
            <a:off x="7805391" y="2046493"/>
            <a:ext cx="2931737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/>
              <a:t>⌨️ </a:t>
            </a:r>
            <a:r>
              <a:rPr lang="cs-CZ" sz="3600" dirty="0">
                <a:solidFill>
                  <a:srgbClr val="00B050"/>
                </a:solidFill>
                <a:sym typeface="Wingdings" panose="05000000000000000000" pitchFamily="2" charset="2"/>
              </a:rPr>
              <a:t></a:t>
            </a:r>
            <a:endParaRPr lang="cs-CZ" sz="3600" dirty="0">
              <a:solidFill>
                <a:srgbClr val="00B050"/>
              </a:solidFill>
            </a:endParaRPr>
          </a:p>
          <a:p>
            <a:r>
              <a:rPr lang="cs-CZ" sz="3600" dirty="0"/>
              <a:t>📺 </a:t>
            </a:r>
            <a:r>
              <a:rPr lang="cs-CZ" sz="3600" dirty="0">
                <a:solidFill>
                  <a:srgbClr val="FF0000"/>
                </a:solidFill>
                <a:sym typeface="Wingdings" panose="05000000000000000000" pitchFamily="2" charset="2"/>
              </a:rPr>
              <a:t></a:t>
            </a:r>
            <a:endParaRPr lang="cs-CZ" sz="3600" dirty="0">
              <a:solidFill>
                <a:srgbClr val="FF0000"/>
              </a:solidFill>
            </a:endParaRPr>
          </a:p>
          <a:p>
            <a:r>
              <a:rPr lang="cs-CZ" sz="3600" dirty="0"/>
              <a:t>📝 </a:t>
            </a:r>
            <a:r>
              <a:rPr lang="cs-CZ" sz="3600" dirty="0">
                <a:solidFill>
                  <a:srgbClr val="00B050"/>
                </a:solidFill>
                <a:sym typeface="Wingdings" panose="05000000000000000000" pitchFamily="2" charset="2"/>
              </a:rPr>
              <a:t></a:t>
            </a:r>
            <a:r>
              <a:rPr lang="cs-CZ" sz="4400" dirty="0">
                <a:sym typeface="Wingdings" panose="05000000000000000000" pitchFamily="2" charset="2"/>
              </a:rPr>
              <a:t> </a:t>
            </a:r>
            <a:endParaRPr lang="cs-CZ" sz="4400" dirty="0"/>
          </a:p>
          <a:p>
            <a:endParaRPr lang="cs-CZ" sz="2400" dirty="0"/>
          </a:p>
          <a:p>
            <a:r>
              <a:rPr lang="cs-CZ" dirty="0"/>
              <a:t> </a:t>
            </a:r>
          </a:p>
          <a:p>
            <a:r>
              <a:rPr lang="cs-CZ" sz="3600" strike="sngStrike" dirty="0"/>
              <a:t>📝</a:t>
            </a:r>
            <a:r>
              <a:rPr lang="cs-CZ" sz="3600" dirty="0">
                <a:solidFill>
                  <a:srgbClr val="00B050"/>
                </a:solidFill>
              </a:rPr>
              <a:t> </a:t>
            </a:r>
            <a:r>
              <a:rPr lang="cs-CZ" sz="3600" dirty="0">
                <a:solidFill>
                  <a:srgbClr val="00B050"/>
                </a:solidFill>
                <a:sym typeface="Wingdings" panose="05000000000000000000" pitchFamily="2" charset="2"/>
              </a:rPr>
              <a:t></a:t>
            </a:r>
          </a:p>
          <a:p>
            <a:r>
              <a:rPr lang="cs-CZ" sz="3600" strike="sngStrike" dirty="0"/>
              <a:t>📺</a:t>
            </a:r>
            <a:r>
              <a:rPr lang="cs-CZ" sz="3600" dirty="0"/>
              <a:t> </a:t>
            </a:r>
            <a:r>
              <a:rPr lang="cs-CZ" sz="3600" dirty="0">
                <a:solidFill>
                  <a:srgbClr val="FF0000"/>
                </a:solidFill>
                <a:sym typeface="Wingdings" panose="05000000000000000000" pitchFamily="2" charset="2"/>
              </a:rPr>
              <a:t></a:t>
            </a:r>
            <a:r>
              <a:rPr lang="cs-CZ" sz="3600" dirty="0">
                <a:sym typeface="Wingdings" panose="05000000000000000000" pitchFamily="2" charset="2"/>
              </a:rPr>
              <a:t> </a:t>
            </a:r>
            <a:r>
              <a:rPr lang="cs-CZ" sz="4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endParaRPr lang="cs-CZ" sz="4400" dirty="0"/>
          </a:p>
          <a:p>
            <a:r>
              <a:rPr lang="cs-CZ" sz="3600" strike="sngStrike" dirty="0"/>
              <a:t>📝</a:t>
            </a:r>
            <a:r>
              <a:rPr lang="cs-CZ" sz="3600" dirty="0"/>
              <a:t> ☠️</a:t>
            </a:r>
          </a:p>
        </p:txBody>
      </p:sp>
    </p:spTree>
    <p:extLst>
      <p:ext uri="{BB962C8B-B14F-4D97-AF65-F5344CB8AC3E}">
        <p14:creationId xmlns:p14="http://schemas.microsoft.com/office/powerpoint/2010/main" val="98927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516240" y="483120"/>
            <a:ext cx="9143640" cy="765000"/>
          </a:xfrm>
          <a:prstGeom prst="rect">
            <a:avLst/>
          </a:prstGeom>
          <a:noFill/>
          <a:ln w="28440">
            <a:solidFill>
              <a:srgbClr val="FFD5CC"/>
            </a:solidFill>
            <a:round/>
          </a:ln>
        </p:spPr>
        <p:txBody>
          <a:bodyPr anchor="ctr">
            <a:normAutofit/>
          </a:bodyPr>
          <a:lstStyle/>
          <a:p>
            <a:pPr marL="457200" indent="0">
              <a:lnSpc>
                <a:spcPct val="90000"/>
              </a:lnSpc>
              <a:buNone/>
            </a:pPr>
            <a:r>
              <a:rPr lang="cs-CZ" sz="4000" b="0" strike="noStrike" spc="-1">
                <a:solidFill>
                  <a:srgbClr val="000000"/>
                </a:solidFill>
                <a:latin typeface="Sitka Text"/>
              </a:rPr>
              <a:t>Singleton vs</a:t>
            </a:r>
            <a:r>
              <a:rPr lang="cs-CZ" sz="4000" b="1" strike="noStrike" spc="-1">
                <a:solidFill>
                  <a:srgbClr val="000000"/>
                </a:solidFill>
                <a:latin typeface="Sitka Text"/>
              </a:rPr>
              <a:t> destrukce</a:t>
            </a:r>
            <a:endParaRPr lang="cs-CZ" sz="4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4" name="Obdélník 3"/>
          <p:cNvSpPr/>
          <p:nvPr/>
        </p:nvSpPr>
        <p:spPr>
          <a:xfrm>
            <a:off x="515880" y="1554480"/>
            <a:ext cx="10888920" cy="774000"/>
          </a:xfrm>
          <a:prstGeom prst="rect">
            <a:avLst/>
          </a:prstGeom>
          <a:solidFill>
            <a:srgbClr val="FFEC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cs-CZ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A410E4B6-AB1D-59F0-111E-BC43C612F6D7}"/>
              </a:ext>
            </a:extLst>
          </p:cNvPr>
          <p:cNvSpPr/>
          <p:nvPr/>
        </p:nvSpPr>
        <p:spPr>
          <a:xfrm>
            <a:off x="516240" y="1635480"/>
            <a:ext cx="10618560" cy="598320"/>
          </a:xfrm>
          <a:prstGeom prst="rect">
            <a:avLst/>
          </a:prstGeom>
          <a:noFill/>
          <a:ln w="5715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1440" tIns="45720" rIns="91440" bIns="45720" anchor="t">
            <a:normAutofit/>
          </a:bodyPr>
          <a:lstStyle/>
          <a:p>
            <a:pPr marL="457200" indent="-3200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cs-CZ" sz="3600" spc="-1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Detekce mrtvého odkazu</a:t>
            </a:r>
            <a:endParaRPr lang="cs-CZ" sz="3600" b="0" strike="noStrike" spc="-1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C7CA3AC-5B29-DFF0-F146-31D34AC4FA19}"/>
              </a:ext>
            </a:extLst>
          </p:cNvPr>
          <p:cNvSpPr txBox="1"/>
          <p:nvPr/>
        </p:nvSpPr>
        <p:spPr>
          <a:xfrm>
            <a:off x="517743" y="2323579"/>
            <a:ext cx="5728570" cy="449353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300" b="1" dirty="0">
                <a:solidFill>
                  <a:srgbClr val="AE51D8"/>
                </a:solidFill>
                <a:latin typeface="Consolas"/>
              </a:rPr>
              <a:t>class</a:t>
            </a:r>
            <a:r>
              <a:rPr lang="en-US" sz="1300" b="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dirty="0">
                <a:solidFill>
                  <a:srgbClr val="9F47FF"/>
                </a:solidFill>
                <a:latin typeface="Consolas"/>
              </a:rPr>
              <a:t>Logger</a:t>
            </a:r>
            <a:r>
              <a:rPr lang="en-US" sz="1300" b="1" dirty="0">
                <a:solidFill>
                  <a:srgbClr val="A497B5"/>
                </a:solidFill>
                <a:latin typeface="Consolas"/>
              </a:rPr>
              <a:t> {</a:t>
            </a:r>
          </a:p>
          <a:p>
            <a:r>
              <a:rPr lang="en-US" sz="1300" b="1" dirty="0">
                <a:solidFill>
                  <a:srgbClr val="AE51D8"/>
                </a:solidFill>
                <a:latin typeface="Consolas"/>
              </a:rPr>
              <a:t>private:</a:t>
            </a:r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</a:rPr>
              <a:t>    </a:t>
            </a:r>
            <a:r>
              <a:rPr lang="en-US" sz="1300" b="1" dirty="0">
                <a:solidFill>
                  <a:srgbClr val="60576F"/>
                </a:solidFill>
                <a:latin typeface="Consolas"/>
              </a:rPr>
              <a:t>/* delete copy-/move-</a:t>
            </a:r>
            <a:r>
              <a:rPr lang="en-US" sz="1300" b="1" dirty="0" err="1">
                <a:solidFill>
                  <a:srgbClr val="60576F"/>
                </a:solidFill>
                <a:latin typeface="Consolas"/>
              </a:rPr>
              <a:t>ctors</a:t>
            </a:r>
            <a:r>
              <a:rPr lang="en-US" sz="1300" b="1" dirty="0">
                <a:solidFill>
                  <a:srgbClr val="60576F"/>
                </a:solidFill>
                <a:latin typeface="Consolas"/>
              </a:rPr>
              <a:t>/assigns */</a:t>
            </a:r>
            <a:br>
              <a:rPr lang="en-US" sz="1300" b="1" dirty="0">
                <a:latin typeface="Consolas"/>
              </a:rPr>
            </a:br>
            <a:r>
              <a:rPr lang="en-US" sz="1300" b="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300" b="1" dirty="0">
                <a:solidFill>
                  <a:srgbClr val="008ED2"/>
                </a:solidFill>
                <a:latin typeface="Consolas"/>
              </a:rPr>
              <a:t>Logger</a:t>
            </a:r>
            <a:r>
              <a:rPr lang="en-US" sz="1300" b="1" dirty="0">
                <a:solidFill>
                  <a:srgbClr val="A497B5"/>
                </a:solidFill>
                <a:latin typeface="Consolas"/>
              </a:rPr>
              <a:t>() {</a:t>
            </a:r>
            <a:r>
              <a:rPr lang="en-US" sz="1300" b="1" dirty="0">
                <a:solidFill>
                  <a:srgbClr val="60576F"/>
                </a:solidFill>
                <a:latin typeface="Consolas"/>
              </a:rPr>
              <a:t> /* constructor code */</a:t>
            </a:r>
            <a:r>
              <a:rPr lang="en-US" sz="1300" b="1" dirty="0">
                <a:solidFill>
                  <a:srgbClr val="A497B5"/>
                </a:solidFill>
                <a:latin typeface="Consolas"/>
              </a:rPr>
              <a:t> }</a:t>
            </a:r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</a:rPr>
              <a:t>    </a:t>
            </a:r>
            <a:endParaRPr lang="en-US" sz="1300" b="1">
              <a:solidFill>
                <a:srgbClr val="A497B5"/>
              </a:solidFill>
              <a:highlight>
                <a:srgbClr val="C7E8FF"/>
              </a:highlight>
              <a:latin typeface="Consolas"/>
            </a:endParaRPr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</a:rPr>
              <a:t>    </a:t>
            </a:r>
            <a:endParaRPr lang="en-US" sz="1300" b="1">
              <a:solidFill>
                <a:srgbClr val="A497B5"/>
              </a:solidFill>
              <a:highlight>
                <a:srgbClr val="C7E8FF"/>
              </a:highlight>
              <a:latin typeface="Consolas"/>
            </a:endParaRPr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</a:rPr>
              <a:t>    </a:t>
            </a:r>
            <a:endParaRPr lang="en-US" sz="1300" b="1">
              <a:solidFill>
                <a:srgbClr val="A497B5"/>
              </a:solidFill>
              <a:highlight>
                <a:srgbClr val="C7E8FF"/>
              </a:highlight>
              <a:latin typeface="Consolas"/>
            </a:endParaRPr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</a:rPr>
              <a:t>    </a:t>
            </a:r>
            <a:endParaRPr lang="en-US" sz="1300" b="1">
              <a:solidFill>
                <a:srgbClr val="A497B5"/>
              </a:solidFill>
              <a:highlight>
                <a:srgbClr val="C7E8FF"/>
              </a:highlight>
              <a:latin typeface="Consolas"/>
            </a:endParaRPr>
          </a:p>
          <a:p>
            <a:br>
              <a:rPr lang="en-US" sz="1300" b="1" dirty="0">
                <a:latin typeface="Consolas"/>
              </a:rPr>
            </a:br>
            <a:r>
              <a:rPr lang="en-US" sz="1300" b="1" dirty="0">
                <a:solidFill>
                  <a:srgbClr val="A497B5"/>
                </a:solidFill>
                <a:latin typeface="Consolas"/>
              </a:rPr>
              <a:t>    </a:t>
            </a:r>
            <a:endParaRPr lang="en-US" sz="1300" b="1">
              <a:solidFill>
                <a:srgbClr val="A497B5"/>
              </a:solidFill>
              <a:highlight>
                <a:srgbClr val="C7E8FF"/>
              </a:highlight>
              <a:latin typeface="Consolas"/>
            </a:endParaRPr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</a:rPr>
              <a:t>    </a:t>
            </a:r>
            <a:endParaRPr lang="en-US" sz="1300" b="1">
              <a:solidFill>
                <a:srgbClr val="A497B5"/>
              </a:solidFill>
              <a:highlight>
                <a:srgbClr val="C7E8FF"/>
              </a:highlight>
              <a:latin typeface="Consolas"/>
            </a:endParaRPr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</a:rPr>
              <a:t>    </a:t>
            </a:r>
            <a:endParaRPr lang="en-US" sz="1300" b="1">
              <a:solidFill>
                <a:srgbClr val="A497B5"/>
              </a:solidFill>
              <a:highlight>
                <a:srgbClr val="C7E8FF"/>
              </a:highlight>
              <a:latin typeface="Consolas"/>
            </a:endParaRPr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</a:rPr>
              <a:t>    </a:t>
            </a:r>
            <a:endParaRPr lang="en-US" sz="1300" b="1">
              <a:solidFill>
                <a:srgbClr val="A497B5"/>
              </a:solidFill>
              <a:highlight>
                <a:srgbClr val="C7E8FF"/>
              </a:highlight>
              <a:latin typeface="Consolas"/>
            </a:endParaRPr>
          </a:p>
          <a:p>
            <a:br>
              <a:rPr lang="en-US" sz="1300" b="1" dirty="0">
                <a:latin typeface="Consolas"/>
              </a:rPr>
            </a:br>
            <a:r>
              <a:rPr lang="en-US" sz="1300" b="1" dirty="0">
                <a:solidFill>
                  <a:srgbClr val="A497B5"/>
                </a:solidFill>
                <a:latin typeface="Consolas"/>
              </a:rPr>
              <a:t>    </a:t>
            </a:r>
            <a:endParaRPr lang="en-US" sz="1300" b="1">
              <a:solidFill>
                <a:srgbClr val="A497B5"/>
              </a:solidFill>
              <a:highlight>
                <a:srgbClr val="C7E8FF"/>
              </a:highlight>
              <a:latin typeface="Consolas"/>
            </a:endParaRPr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</a:rPr>
              <a:t>    </a:t>
            </a:r>
            <a:endParaRPr lang="en-US" sz="1300" b="1">
              <a:solidFill>
                <a:srgbClr val="A497B5"/>
              </a:solidFill>
              <a:highlight>
                <a:srgbClr val="C7E8FF"/>
              </a:highlight>
              <a:latin typeface="Consolas"/>
            </a:endParaRPr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</a:rPr>
              <a:t>    </a:t>
            </a:r>
            <a:endParaRPr lang="en-US" sz="1300" b="1">
              <a:solidFill>
                <a:srgbClr val="A497B5"/>
              </a:solidFill>
              <a:highlight>
                <a:srgbClr val="C7E8FF"/>
              </a:highlight>
              <a:latin typeface="Consolas"/>
            </a:endParaRPr>
          </a:p>
          <a:p>
            <a:br>
              <a:rPr lang="en-US" sz="1300" b="1" dirty="0">
                <a:latin typeface="Consolas"/>
              </a:rPr>
            </a:br>
            <a:r>
              <a:rPr lang="en-US" sz="1300" b="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300" b="1" dirty="0">
                <a:solidFill>
                  <a:srgbClr val="AE51D8"/>
                </a:solidFill>
                <a:latin typeface="Consolas"/>
              </a:rPr>
              <a:t>inline</a:t>
            </a:r>
            <a:r>
              <a:rPr lang="en-US" sz="1300" b="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dirty="0">
                <a:solidFill>
                  <a:srgbClr val="AE51D8"/>
                </a:solidFill>
                <a:latin typeface="Consolas"/>
              </a:rPr>
              <a:t>static</a:t>
            </a:r>
            <a:r>
              <a:rPr lang="en-US" sz="1300" b="1" dirty="0">
                <a:solidFill>
                  <a:srgbClr val="A497B5"/>
                </a:solidFill>
                <a:latin typeface="Consolas"/>
              </a:rPr>
              <a:t> Logger</a:t>
            </a:r>
            <a:r>
              <a:rPr lang="en-US" sz="1300" b="1" i="1" dirty="0">
                <a:solidFill>
                  <a:srgbClr val="008ED2"/>
                </a:solidFill>
                <a:latin typeface="Consolas"/>
              </a:rPr>
              <a:t>*</a:t>
            </a:r>
            <a:r>
              <a:rPr lang="en-US" sz="1300" b="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dirty="0">
                <a:solidFill>
                  <a:srgbClr val="00B050"/>
                </a:solidFill>
                <a:latin typeface="Consolas"/>
              </a:rPr>
              <a:t>instance_</a:t>
            </a:r>
            <a:r>
              <a:rPr lang="en-US" sz="1300" b="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i="1" dirty="0">
                <a:solidFill>
                  <a:srgbClr val="008ED2"/>
                </a:solidFill>
                <a:latin typeface="Consolas"/>
              </a:rPr>
              <a:t>=</a:t>
            </a:r>
            <a:r>
              <a:rPr lang="en-US" sz="1300" b="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err="1">
                <a:solidFill>
                  <a:srgbClr val="F99157"/>
                </a:solidFill>
                <a:latin typeface="Consolas"/>
              </a:rPr>
              <a:t>nullptr</a:t>
            </a:r>
            <a:r>
              <a:rPr lang="en-US" sz="1300" b="1" dirty="0">
                <a:solidFill>
                  <a:srgbClr val="A497B5"/>
                </a:solidFill>
                <a:latin typeface="Consolas"/>
              </a:rPr>
              <a:t>;</a:t>
            </a:r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</a:rPr>
              <a:t>    </a:t>
            </a:r>
            <a:endParaRPr lang="en-US" sz="1300" b="1">
              <a:solidFill>
                <a:srgbClr val="A497B5"/>
              </a:solidFill>
              <a:highlight>
                <a:srgbClr val="C7E8FF"/>
              </a:highlight>
              <a:latin typeface="Consolas"/>
            </a:endParaRPr>
          </a:p>
          <a:p>
            <a:r>
              <a:rPr lang="en-US" sz="1300" b="1" dirty="0">
                <a:solidFill>
                  <a:srgbClr val="60576F"/>
                </a:solidFill>
                <a:latin typeface="Consolas"/>
              </a:rPr>
              <a:t>    /* fields needed for class */</a:t>
            </a:r>
          </a:p>
          <a:p>
            <a:r>
              <a:rPr lang="en-US" sz="1300" b="1" dirty="0">
                <a:solidFill>
                  <a:schemeClr val="bg1">
                    <a:lumMod val="75000"/>
                  </a:schemeClr>
                </a:solidFill>
                <a:latin typeface="Consolas"/>
              </a:rPr>
              <a:t>...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401F058-41B7-95E9-C2C8-09F0AEB1084D}"/>
              </a:ext>
            </a:extLst>
          </p:cNvPr>
          <p:cNvSpPr txBox="1"/>
          <p:nvPr/>
        </p:nvSpPr>
        <p:spPr>
          <a:xfrm>
            <a:off x="6237962" y="2323578"/>
            <a:ext cx="5812076" cy="369331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300" b="1" dirty="0">
                <a:solidFill>
                  <a:schemeClr val="bg1">
                    <a:lumMod val="75000"/>
                  </a:schemeClr>
                </a:solidFill>
                <a:latin typeface="Consolas"/>
              </a:rPr>
              <a:t>...</a:t>
            </a:r>
          </a:p>
          <a:p>
            <a:r>
              <a:rPr lang="en-US" sz="1300" b="1" dirty="0">
                <a:solidFill>
                  <a:srgbClr val="AE51D8"/>
                </a:solidFill>
                <a:latin typeface="Consolas"/>
              </a:rPr>
              <a:t>public:</a:t>
            </a:r>
            <a:endParaRPr lang="en-US" dirty="0"/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</a:rPr>
              <a:t>    </a:t>
            </a:r>
            <a:endParaRPr lang="en-US" sz="1300" b="1">
              <a:solidFill>
                <a:srgbClr val="A497B5"/>
              </a:solidFill>
              <a:highlight>
                <a:srgbClr val="C7E8FF"/>
              </a:highlight>
              <a:latin typeface="Consolas"/>
            </a:endParaRPr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</a:rPr>
              <a:t>    </a:t>
            </a:r>
            <a:endParaRPr lang="en-US" sz="1300" b="1">
              <a:solidFill>
                <a:srgbClr val="A497B5"/>
              </a:solidFill>
              <a:highlight>
                <a:srgbClr val="C7E8FF"/>
              </a:highlight>
              <a:latin typeface="Consolas"/>
            </a:endParaRPr>
          </a:p>
          <a:p>
            <a:r>
              <a:rPr lang="en-US" sz="1300" b="1" dirty="0">
                <a:solidFill>
                  <a:srgbClr val="60576F"/>
                </a:solidFill>
                <a:latin typeface="Consolas"/>
              </a:rPr>
              <a:t>    </a:t>
            </a:r>
            <a:endParaRPr lang="en-US" sz="1300" b="1">
              <a:solidFill>
                <a:srgbClr val="60576F"/>
              </a:solidFill>
              <a:highlight>
                <a:srgbClr val="C7E8FF"/>
              </a:highlight>
              <a:latin typeface="Consolas"/>
            </a:endParaRPr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</a:rPr>
              <a:t>    </a:t>
            </a:r>
            <a:endParaRPr lang="en-US" sz="1300" b="1">
              <a:solidFill>
                <a:srgbClr val="A497B5"/>
              </a:solidFill>
              <a:highlight>
                <a:srgbClr val="C7E8FF"/>
              </a:highlight>
              <a:latin typeface="Consolas"/>
            </a:endParaRPr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</a:rPr>
              <a:t>    </a:t>
            </a:r>
            <a:endParaRPr lang="en-US" sz="1300" b="1">
              <a:solidFill>
                <a:srgbClr val="A497B5"/>
              </a:solidFill>
              <a:highlight>
                <a:srgbClr val="C7E8FF"/>
              </a:highlight>
              <a:latin typeface="Consolas"/>
            </a:endParaRPr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</a:rPr>
              <a:t>    </a:t>
            </a:r>
            <a:endParaRPr lang="en-US" sz="1300" b="1">
              <a:solidFill>
                <a:srgbClr val="A497B5"/>
              </a:solidFill>
              <a:highlight>
                <a:srgbClr val="C7E8FF"/>
              </a:highlight>
              <a:latin typeface="Consolas"/>
            </a:endParaRPr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</a:rPr>
              <a:t>    </a:t>
            </a:r>
            <a:endParaRPr lang="en-US" sz="1300" b="1" dirty="0">
              <a:solidFill>
                <a:srgbClr val="A497B5"/>
              </a:solidFill>
              <a:highlight>
                <a:srgbClr val="C7E8FF"/>
              </a:highlight>
              <a:latin typeface="Consolas"/>
            </a:endParaRPr>
          </a:p>
          <a:p>
            <a:r>
              <a:rPr lang="en-US" sz="1300" b="1" dirty="0">
                <a:solidFill>
                  <a:srgbClr val="60576F"/>
                </a:solidFill>
                <a:latin typeface="Consolas"/>
              </a:rPr>
              <a:t>    </a:t>
            </a:r>
            <a:endParaRPr lang="en-US" sz="1300" b="1">
              <a:solidFill>
                <a:srgbClr val="60576F"/>
              </a:solidFill>
              <a:highlight>
                <a:srgbClr val="C7E8FF"/>
              </a:highlight>
              <a:latin typeface="Consolas"/>
            </a:endParaRPr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</a:rPr>
              <a:t>    </a:t>
            </a:r>
            <a:endParaRPr lang="en-US" sz="1300" b="1">
              <a:solidFill>
                <a:srgbClr val="A497B5"/>
              </a:solidFill>
              <a:highlight>
                <a:srgbClr val="C7E8FF"/>
              </a:highlight>
              <a:latin typeface="Consolas"/>
            </a:endParaRPr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</a:rPr>
              <a:t>    </a:t>
            </a:r>
            <a:endParaRPr lang="en-US" sz="1300" b="1">
              <a:solidFill>
                <a:srgbClr val="A497B5"/>
              </a:solidFill>
              <a:highlight>
                <a:srgbClr val="C7E8FF"/>
              </a:highlight>
              <a:latin typeface="Consolas"/>
            </a:endParaRPr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</a:rPr>
              <a:t>    </a:t>
            </a:r>
            <a:endParaRPr lang="en-US" sz="1300" b="1">
              <a:solidFill>
                <a:srgbClr val="A497B5"/>
              </a:solidFill>
              <a:highlight>
                <a:srgbClr val="C7E8FF"/>
              </a:highlight>
              <a:latin typeface="Consolas"/>
            </a:endParaRPr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</a:rPr>
              <a:t>    </a:t>
            </a:r>
            <a:endParaRPr lang="en-US" sz="1300" b="1">
              <a:solidFill>
                <a:srgbClr val="A497B5"/>
              </a:solidFill>
              <a:highlight>
                <a:srgbClr val="C7E8FF"/>
              </a:highlight>
              <a:latin typeface="Consolas"/>
            </a:endParaRPr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</a:rPr>
              <a:t>    </a:t>
            </a:r>
            <a:endParaRPr lang="en-US" sz="1300" b="1">
              <a:solidFill>
                <a:srgbClr val="A497B5"/>
              </a:solidFill>
              <a:highlight>
                <a:srgbClr val="C7E8FF"/>
              </a:highlight>
              <a:latin typeface="Consolas"/>
            </a:endParaRPr>
          </a:p>
          <a:p>
            <a:r>
              <a:rPr lang="en-US" sz="1300" b="1" dirty="0">
                <a:solidFill>
                  <a:srgbClr val="60576F"/>
                </a:solidFill>
                <a:latin typeface="Consolas"/>
              </a:rPr>
              <a:t>    /* class functionality */</a:t>
            </a:r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</a:rPr>
              <a:t>};</a:t>
            </a:r>
          </a:p>
          <a:p>
            <a:endParaRPr lang="en-US" sz="1300" b="1">
              <a:solidFill>
                <a:srgbClr val="A497B5"/>
              </a:solidFill>
              <a:latin typeface="Consolas"/>
            </a:endParaRP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57C19BAE-CC74-FAAD-33E8-64DEEE73FA5A}"/>
              </a:ext>
            </a:extLst>
          </p:cNvPr>
          <p:cNvSpPr txBox="1"/>
          <p:nvPr/>
        </p:nvSpPr>
        <p:spPr>
          <a:xfrm>
            <a:off x="885645" y="6090249"/>
            <a:ext cx="5819954" cy="29238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300" b="1" dirty="0">
                <a:solidFill>
                  <a:srgbClr val="AE51D8"/>
                </a:solidFill>
                <a:latin typeface="Consolas"/>
              </a:rPr>
              <a:t>inline</a:t>
            </a:r>
            <a:r>
              <a:rPr lang="en-US" sz="1300" b="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en-US" sz="1300" b="1" dirty="0">
                <a:solidFill>
                  <a:srgbClr val="AE51D8"/>
                </a:solidFill>
                <a:latin typeface="Consolas"/>
              </a:rPr>
              <a:t>static</a:t>
            </a:r>
            <a:r>
              <a:rPr lang="en-US" sz="1300" b="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en-US" sz="1300" b="1" dirty="0">
                <a:solidFill>
                  <a:srgbClr val="AE51D8"/>
                </a:solidFill>
                <a:latin typeface="Consolas"/>
              </a:rPr>
              <a:t>bool</a:t>
            </a:r>
            <a:r>
              <a:rPr lang="en-US" sz="1300" b="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en-US" sz="1300" b="1" dirty="0">
                <a:solidFill>
                  <a:srgbClr val="00B050"/>
                </a:solidFill>
                <a:latin typeface="Consolas"/>
              </a:rPr>
              <a:t>destroyed_</a:t>
            </a:r>
            <a:r>
              <a:rPr lang="en-US" sz="1300" b="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en-US" sz="1300" b="1" i="1" dirty="0">
                <a:solidFill>
                  <a:srgbClr val="008ED2"/>
                </a:solidFill>
                <a:latin typeface="Consolas"/>
              </a:rPr>
              <a:t>=</a:t>
            </a:r>
            <a:r>
              <a:rPr lang="en-US" sz="1300" b="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en-US" sz="1300" b="1" dirty="0">
                <a:solidFill>
                  <a:srgbClr val="F99157"/>
                </a:solidFill>
                <a:latin typeface="Consolas"/>
              </a:rPr>
              <a:t>false</a:t>
            </a:r>
            <a:r>
              <a:rPr lang="en-US" sz="1300" b="1" dirty="0">
                <a:solidFill>
                  <a:srgbClr val="A497B5"/>
                </a:solidFill>
                <a:latin typeface="Consolas"/>
              </a:rPr>
              <a:t>;</a:t>
            </a:r>
            <a:endParaRPr lang="cs-CZ" dirty="0"/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A4609881-0C1C-D987-A0BA-F815C1C8B36D}"/>
              </a:ext>
            </a:extLst>
          </p:cNvPr>
          <p:cNvSpPr txBox="1"/>
          <p:nvPr/>
        </p:nvSpPr>
        <p:spPr>
          <a:xfrm>
            <a:off x="885645" y="3128512"/>
            <a:ext cx="2743200" cy="89255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300" b="1" dirty="0">
                <a:solidFill>
                  <a:srgbClr val="008ED2"/>
                </a:solidFill>
                <a:latin typeface="Consolas"/>
                <a:cs typeface="Segoe UI"/>
              </a:rPr>
              <a:t>~Logger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() {</a:t>
            </a:r>
            <a:r>
              <a:rPr lang="en-US" sz="1300" dirty="0">
                <a:latin typeface="Consolas"/>
                <a:cs typeface="Segoe UI"/>
              </a:rPr>
              <a:t>​</a:t>
            </a:r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    </a:t>
            </a:r>
            <a:r>
              <a:rPr lang="en-US" sz="1300" b="1" dirty="0">
                <a:solidFill>
                  <a:srgbClr val="00B050"/>
                </a:solidFill>
                <a:latin typeface="Consolas"/>
                <a:cs typeface="Segoe UI"/>
              </a:rPr>
              <a:t>destroyed_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 </a:t>
            </a:r>
            <a:r>
              <a:rPr lang="en-US" sz="1300" b="1" i="1" dirty="0">
                <a:solidFill>
                  <a:srgbClr val="008ED2"/>
                </a:solidFill>
                <a:latin typeface="Consolas"/>
                <a:cs typeface="Segoe UI"/>
              </a:rPr>
              <a:t>=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 </a:t>
            </a:r>
            <a:r>
              <a:rPr lang="en-US" sz="1300" b="1" dirty="0">
                <a:solidFill>
                  <a:srgbClr val="F99157"/>
                </a:solidFill>
                <a:latin typeface="Consolas"/>
                <a:cs typeface="Segoe UI"/>
              </a:rPr>
              <a:t>true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;</a:t>
            </a:r>
            <a:r>
              <a:rPr lang="en-US" sz="1300" dirty="0">
                <a:latin typeface="Consolas"/>
                <a:cs typeface="Segoe UI"/>
              </a:rPr>
              <a:t>​</a:t>
            </a:r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    </a:t>
            </a:r>
            <a:r>
              <a:rPr lang="en-US" sz="1300" b="1" dirty="0">
                <a:solidFill>
                  <a:srgbClr val="00B050"/>
                </a:solidFill>
                <a:latin typeface="Consolas"/>
                <a:cs typeface="Segoe UI"/>
              </a:rPr>
              <a:t>instance_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 </a:t>
            </a:r>
            <a:r>
              <a:rPr lang="en-US" sz="1300" b="1" i="1" dirty="0">
                <a:solidFill>
                  <a:srgbClr val="008ED2"/>
                </a:solidFill>
                <a:latin typeface="Consolas"/>
                <a:cs typeface="Segoe UI"/>
              </a:rPr>
              <a:t>=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 </a:t>
            </a:r>
            <a:r>
              <a:rPr lang="en-US" sz="1300" b="1" dirty="0" err="1">
                <a:solidFill>
                  <a:srgbClr val="F99157"/>
                </a:solidFill>
                <a:latin typeface="Consolas"/>
                <a:cs typeface="Segoe UI"/>
              </a:rPr>
              <a:t>nullptr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;</a:t>
            </a:r>
            <a:r>
              <a:rPr lang="en-US" sz="1300" dirty="0">
                <a:latin typeface="Consolas"/>
                <a:cs typeface="Segoe UI"/>
              </a:rPr>
              <a:t>​</a:t>
            </a:r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}</a:t>
            </a: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145B9A34-6426-EE90-1E99-48CDDA372700}"/>
              </a:ext>
            </a:extLst>
          </p:cNvPr>
          <p:cNvSpPr txBox="1"/>
          <p:nvPr/>
        </p:nvSpPr>
        <p:spPr>
          <a:xfrm>
            <a:off x="885645" y="4034287"/>
            <a:ext cx="4022784" cy="89255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300" b="1" dirty="0">
                <a:solidFill>
                  <a:srgbClr val="AE51D8"/>
                </a:solidFill>
                <a:latin typeface="Consolas"/>
                <a:cs typeface="Segoe UI"/>
              </a:rPr>
              <a:t>static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 </a:t>
            </a:r>
            <a:r>
              <a:rPr lang="en-US" sz="1300" b="1" dirty="0">
                <a:solidFill>
                  <a:srgbClr val="AE51D8"/>
                </a:solidFill>
                <a:latin typeface="Consolas"/>
                <a:cs typeface="Segoe UI"/>
              </a:rPr>
              <a:t>void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 </a:t>
            </a:r>
            <a:r>
              <a:rPr lang="en-US" sz="1300" b="1" dirty="0">
                <a:solidFill>
                  <a:srgbClr val="008ED2"/>
                </a:solidFill>
                <a:latin typeface="Consolas"/>
                <a:cs typeface="Segoe UI"/>
              </a:rPr>
              <a:t>Create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() {</a:t>
            </a:r>
            <a:r>
              <a:rPr lang="en-US" sz="1300" dirty="0">
                <a:latin typeface="Consolas"/>
                <a:cs typeface="Segoe UI"/>
              </a:rPr>
              <a:t>​</a:t>
            </a:r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    </a:t>
            </a:r>
            <a:r>
              <a:rPr lang="en-US" sz="1300" b="1" dirty="0">
                <a:solidFill>
                  <a:srgbClr val="AE51D8"/>
                </a:solidFill>
                <a:latin typeface="Consolas"/>
                <a:cs typeface="Segoe UI"/>
              </a:rPr>
              <a:t>static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 Logger </a:t>
            </a:r>
            <a:r>
              <a:rPr lang="en-US" sz="1300" b="1" dirty="0">
                <a:solidFill>
                  <a:srgbClr val="00B050"/>
                </a:solidFill>
                <a:latin typeface="Consolas"/>
                <a:cs typeface="Segoe UI"/>
              </a:rPr>
              <a:t>instance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;</a:t>
            </a:r>
            <a:r>
              <a:rPr lang="en-US" sz="1300" dirty="0">
                <a:latin typeface="Consolas"/>
                <a:cs typeface="Segoe UI"/>
              </a:rPr>
              <a:t>​</a:t>
            </a:r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    </a:t>
            </a:r>
            <a:r>
              <a:rPr lang="en-US" sz="1300" b="1" dirty="0">
                <a:solidFill>
                  <a:srgbClr val="00B050"/>
                </a:solidFill>
                <a:latin typeface="Consolas"/>
                <a:cs typeface="Segoe UI"/>
              </a:rPr>
              <a:t>instance_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 </a:t>
            </a:r>
            <a:r>
              <a:rPr lang="en-US" sz="1300" b="1" i="1" dirty="0">
                <a:solidFill>
                  <a:srgbClr val="008ED2"/>
                </a:solidFill>
                <a:latin typeface="Consolas"/>
                <a:cs typeface="Segoe UI"/>
              </a:rPr>
              <a:t>=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 </a:t>
            </a:r>
            <a:r>
              <a:rPr lang="en-US" sz="1300" b="1" i="1" dirty="0">
                <a:solidFill>
                  <a:srgbClr val="008ED2"/>
                </a:solidFill>
                <a:latin typeface="Consolas"/>
                <a:cs typeface="Segoe UI"/>
              </a:rPr>
              <a:t>&amp;</a:t>
            </a:r>
            <a:r>
              <a:rPr lang="en-US" sz="1300" b="1" dirty="0">
                <a:solidFill>
                  <a:srgbClr val="00B050"/>
                </a:solidFill>
                <a:latin typeface="Consolas"/>
                <a:cs typeface="Segoe UI"/>
              </a:rPr>
              <a:t>instance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;</a:t>
            </a:r>
            <a:r>
              <a:rPr lang="en-US" sz="1300" dirty="0">
                <a:latin typeface="Consolas"/>
                <a:cs typeface="Segoe UI"/>
              </a:rPr>
              <a:t>​</a:t>
            </a:r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}</a:t>
            </a: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6ECAC243-BF83-0F62-B565-A2F50B9F5E0A}"/>
              </a:ext>
            </a:extLst>
          </p:cNvPr>
          <p:cNvSpPr txBox="1"/>
          <p:nvPr/>
        </p:nvSpPr>
        <p:spPr>
          <a:xfrm>
            <a:off x="885645" y="5040702"/>
            <a:ext cx="6481313" cy="6924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300" b="1" dirty="0">
                <a:solidFill>
                  <a:srgbClr val="AE51D8"/>
                </a:solidFill>
                <a:latin typeface="Consolas"/>
                <a:cs typeface="Segoe UI"/>
              </a:rPr>
              <a:t>static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 </a:t>
            </a:r>
            <a:r>
              <a:rPr lang="en-US" sz="1300" b="1" dirty="0">
                <a:solidFill>
                  <a:srgbClr val="AE51D8"/>
                </a:solidFill>
                <a:latin typeface="Consolas"/>
                <a:cs typeface="Segoe UI"/>
              </a:rPr>
              <a:t>void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 </a:t>
            </a:r>
            <a:r>
              <a:rPr lang="en-US" sz="1300" b="1" err="1">
                <a:solidFill>
                  <a:srgbClr val="008ED2"/>
                </a:solidFill>
                <a:latin typeface="Consolas"/>
                <a:cs typeface="Segoe UI"/>
              </a:rPr>
              <a:t>OnDeadReference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() {</a:t>
            </a:r>
            <a:r>
              <a:rPr lang="en-US" sz="1300" dirty="0">
                <a:latin typeface="Consolas"/>
                <a:cs typeface="Segoe UI"/>
              </a:rPr>
              <a:t>​</a:t>
            </a:r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    </a:t>
            </a:r>
            <a:r>
              <a:rPr lang="en-US" sz="1300" b="1" i="1" dirty="0">
                <a:solidFill>
                  <a:srgbClr val="E45100"/>
                </a:solidFill>
                <a:latin typeface="Consolas"/>
                <a:cs typeface="Segoe UI"/>
              </a:rPr>
              <a:t>throw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 std::</a:t>
            </a:r>
            <a:r>
              <a:rPr lang="en-US" sz="1300" b="1" err="1">
                <a:solidFill>
                  <a:srgbClr val="008ED2"/>
                </a:solidFill>
                <a:latin typeface="Consolas"/>
                <a:cs typeface="Segoe UI"/>
              </a:rPr>
              <a:t>runtime_error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(</a:t>
            </a:r>
            <a:r>
              <a:rPr lang="en-US" sz="1300" b="1" dirty="0">
                <a:solidFill>
                  <a:srgbClr val="D3D0C8"/>
                </a:solidFill>
                <a:latin typeface="Consolas"/>
                <a:cs typeface="Segoe UI"/>
              </a:rPr>
              <a:t>"</a:t>
            </a:r>
            <a:r>
              <a:rPr lang="en-US" sz="1300" b="1" dirty="0">
                <a:solidFill>
                  <a:srgbClr val="C30051"/>
                </a:solidFill>
                <a:latin typeface="Consolas"/>
                <a:cs typeface="Segoe UI"/>
              </a:rPr>
              <a:t>Dead reference detected</a:t>
            </a:r>
            <a:r>
              <a:rPr lang="en-US" sz="1300" b="1" dirty="0">
                <a:solidFill>
                  <a:srgbClr val="D3D0C8"/>
                </a:solidFill>
                <a:latin typeface="Consolas"/>
                <a:cs typeface="Segoe UI"/>
              </a:rPr>
              <a:t>"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);</a:t>
            </a:r>
            <a:r>
              <a:rPr lang="en-US" sz="1300" dirty="0">
                <a:latin typeface="Consolas"/>
                <a:cs typeface="Segoe UI"/>
              </a:rPr>
              <a:t>​</a:t>
            </a:r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}</a:t>
            </a: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DA8BA369-B270-6943-CCE2-39E67D09DD15}"/>
              </a:ext>
            </a:extLst>
          </p:cNvPr>
          <p:cNvSpPr txBox="1"/>
          <p:nvPr/>
        </p:nvSpPr>
        <p:spPr>
          <a:xfrm>
            <a:off x="6599801" y="2713803"/>
            <a:ext cx="4856763" cy="269304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300" b="1" dirty="0">
                <a:solidFill>
                  <a:srgbClr val="AE51D8"/>
                </a:solidFill>
                <a:latin typeface="Consolas"/>
              </a:rPr>
              <a:t>static</a:t>
            </a:r>
            <a:r>
              <a:rPr lang="en-US" sz="1300" b="1" dirty="0">
                <a:solidFill>
                  <a:srgbClr val="A497B5"/>
                </a:solidFill>
                <a:latin typeface="Consolas"/>
              </a:rPr>
              <a:t> Logger</a:t>
            </a:r>
            <a:r>
              <a:rPr lang="en-US" sz="1300" b="1" dirty="0">
                <a:solidFill>
                  <a:srgbClr val="AE51D8"/>
                </a:solidFill>
                <a:latin typeface="Consolas"/>
              </a:rPr>
              <a:t>&amp;</a:t>
            </a:r>
            <a:r>
              <a:rPr lang="en-US" sz="1300" b="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en-US" sz="1300" b="1" err="1">
                <a:solidFill>
                  <a:srgbClr val="008ED2"/>
                </a:solidFill>
                <a:latin typeface="Consolas"/>
              </a:rPr>
              <a:t>getInstance</a:t>
            </a:r>
            <a:r>
              <a:rPr lang="en-US" sz="1300" b="1" dirty="0">
                <a:solidFill>
                  <a:srgbClr val="A497B5"/>
                </a:solidFill>
                <a:latin typeface="Consolas"/>
              </a:rPr>
              <a:t>() {</a:t>
            </a:r>
            <a:endParaRPr lang="en-US" sz="1300" dirty="0">
              <a:latin typeface="Consolas"/>
            </a:endParaRPr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</a:rPr>
              <a:t>    </a:t>
            </a:r>
            <a:r>
              <a:rPr lang="en-US" sz="1300" b="1" i="1" dirty="0">
                <a:solidFill>
                  <a:srgbClr val="E45100"/>
                </a:solidFill>
                <a:latin typeface="Consolas"/>
              </a:rPr>
              <a:t>if</a:t>
            </a:r>
            <a:r>
              <a:rPr lang="en-US" sz="1300" b="1" dirty="0">
                <a:solidFill>
                  <a:srgbClr val="A497B5"/>
                </a:solidFill>
                <a:latin typeface="Consolas"/>
              </a:rPr>
              <a:t> (</a:t>
            </a:r>
            <a:r>
              <a:rPr lang="en-US" sz="1300" b="1" i="1" dirty="0">
                <a:solidFill>
                  <a:srgbClr val="008ED2"/>
                </a:solidFill>
                <a:latin typeface="Consolas"/>
              </a:rPr>
              <a:t>!</a:t>
            </a:r>
            <a:r>
              <a:rPr lang="en-US" sz="1300" b="1" dirty="0">
                <a:solidFill>
                  <a:srgbClr val="00B050"/>
                </a:solidFill>
                <a:latin typeface="Consolas"/>
              </a:rPr>
              <a:t>instance_</a:t>
            </a:r>
            <a:r>
              <a:rPr lang="en-US" sz="1300" b="1" dirty="0">
                <a:solidFill>
                  <a:srgbClr val="A497B5"/>
                </a:solidFill>
                <a:latin typeface="Consolas"/>
              </a:rPr>
              <a:t>) {</a:t>
            </a:r>
            <a:endParaRPr lang="en-US" sz="1300" dirty="0">
              <a:latin typeface="Consolas"/>
            </a:endParaRPr>
          </a:p>
          <a:p>
            <a:r>
              <a:rPr lang="en-US" sz="1300" b="1" dirty="0">
                <a:solidFill>
                  <a:srgbClr val="60576F"/>
                </a:solidFill>
                <a:latin typeface="Consolas"/>
              </a:rPr>
              <a:t>        // Check for dead reference</a:t>
            </a:r>
            <a:endParaRPr lang="en-US" sz="1300" dirty="0">
              <a:latin typeface="Consolas"/>
            </a:endParaRPr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</a:rPr>
              <a:t>        </a:t>
            </a:r>
            <a:r>
              <a:rPr lang="en-US" sz="1300" b="1" i="1" dirty="0">
                <a:solidFill>
                  <a:srgbClr val="E45100"/>
                </a:solidFill>
                <a:latin typeface="Consolas"/>
              </a:rPr>
              <a:t>if</a:t>
            </a:r>
            <a:r>
              <a:rPr lang="en-US" sz="1300" b="1" dirty="0">
                <a:solidFill>
                  <a:srgbClr val="A497B5"/>
                </a:solidFill>
                <a:latin typeface="Consolas"/>
              </a:rPr>
              <a:t> (</a:t>
            </a:r>
            <a:r>
              <a:rPr lang="en-US" sz="1300" b="1" dirty="0">
                <a:solidFill>
                  <a:srgbClr val="00B050"/>
                </a:solidFill>
                <a:latin typeface="Consolas"/>
              </a:rPr>
              <a:t>destroyed_</a:t>
            </a:r>
            <a:r>
              <a:rPr lang="en-US" sz="1300" b="1" dirty="0">
                <a:solidFill>
                  <a:srgbClr val="A497B5"/>
                </a:solidFill>
                <a:latin typeface="Consolas"/>
              </a:rPr>
              <a:t>) {</a:t>
            </a:r>
            <a:endParaRPr lang="en-US" sz="1300" dirty="0">
              <a:latin typeface="Consolas"/>
            </a:endParaRPr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</a:rPr>
              <a:t>            </a:t>
            </a:r>
            <a:r>
              <a:rPr lang="en-US" sz="1300" b="1" err="1">
                <a:solidFill>
                  <a:srgbClr val="008ED2"/>
                </a:solidFill>
                <a:latin typeface="Consolas"/>
              </a:rPr>
              <a:t>OnDeadReference</a:t>
            </a:r>
            <a:r>
              <a:rPr lang="en-US" sz="1300" b="1" dirty="0">
                <a:solidFill>
                  <a:srgbClr val="A497B5"/>
                </a:solidFill>
                <a:latin typeface="Consolas"/>
              </a:rPr>
              <a:t>();</a:t>
            </a:r>
            <a:endParaRPr lang="en-US" sz="1300" dirty="0">
              <a:latin typeface="Consolas"/>
            </a:endParaRPr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</a:rPr>
              <a:t>        }</a:t>
            </a:r>
            <a:endParaRPr lang="en-US" sz="1300" dirty="0">
              <a:latin typeface="Consolas"/>
            </a:endParaRPr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</a:rPr>
              <a:t>        </a:t>
            </a:r>
            <a:r>
              <a:rPr lang="en-US" sz="1300" b="1" i="1" dirty="0">
                <a:solidFill>
                  <a:srgbClr val="E45100"/>
                </a:solidFill>
                <a:latin typeface="Consolas"/>
              </a:rPr>
              <a:t>else</a:t>
            </a:r>
            <a:r>
              <a:rPr lang="en-US" sz="1300" b="1" dirty="0">
                <a:solidFill>
                  <a:srgbClr val="A497B5"/>
                </a:solidFill>
                <a:latin typeface="Consolas"/>
              </a:rPr>
              <a:t> {</a:t>
            </a:r>
            <a:endParaRPr lang="en-US" sz="1300" dirty="0">
              <a:latin typeface="Consolas"/>
            </a:endParaRPr>
          </a:p>
          <a:p>
            <a:r>
              <a:rPr lang="en-US" sz="1300" b="1" dirty="0">
                <a:solidFill>
                  <a:srgbClr val="60576F"/>
                </a:solidFill>
                <a:latin typeface="Consolas"/>
              </a:rPr>
              <a:t>        // First call—initialize</a:t>
            </a:r>
            <a:endParaRPr lang="en-US" sz="1300" dirty="0">
              <a:latin typeface="Consolas"/>
            </a:endParaRPr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</a:rPr>
              <a:t>            </a:t>
            </a:r>
            <a:r>
              <a:rPr lang="en-US" sz="1300" b="1" dirty="0">
                <a:solidFill>
                  <a:srgbClr val="008ED2"/>
                </a:solidFill>
                <a:latin typeface="Consolas"/>
              </a:rPr>
              <a:t>Create</a:t>
            </a:r>
            <a:r>
              <a:rPr lang="en-US" sz="1300" b="1" dirty="0">
                <a:solidFill>
                  <a:srgbClr val="A497B5"/>
                </a:solidFill>
                <a:latin typeface="Consolas"/>
              </a:rPr>
              <a:t>();</a:t>
            </a:r>
            <a:endParaRPr lang="en-US" sz="1300" dirty="0">
              <a:latin typeface="Consolas"/>
            </a:endParaRPr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</a:rPr>
              <a:t>        }</a:t>
            </a:r>
            <a:endParaRPr lang="en-US" sz="1300" dirty="0">
              <a:latin typeface="Consolas"/>
            </a:endParaRPr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</a:rPr>
              <a:t>    }</a:t>
            </a:r>
            <a:endParaRPr lang="en-US" sz="1300" dirty="0">
              <a:latin typeface="Consolas"/>
            </a:endParaRPr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</a:rPr>
              <a:t>    </a:t>
            </a:r>
            <a:r>
              <a:rPr lang="en-US" sz="1300" b="1" i="1" dirty="0">
                <a:solidFill>
                  <a:srgbClr val="E45100"/>
                </a:solidFill>
                <a:latin typeface="Consolas"/>
              </a:rPr>
              <a:t>return</a:t>
            </a:r>
            <a:r>
              <a:rPr lang="en-US" sz="1300" b="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en-US" sz="1300" b="1" i="1" dirty="0">
                <a:solidFill>
                  <a:srgbClr val="008ED2"/>
                </a:solidFill>
                <a:latin typeface="Consolas"/>
              </a:rPr>
              <a:t>*</a:t>
            </a:r>
            <a:r>
              <a:rPr lang="en-US" sz="1300" b="1" dirty="0">
                <a:solidFill>
                  <a:srgbClr val="00B050"/>
                </a:solidFill>
                <a:latin typeface="Consolas"/>
              </a:rPr>
              <a:t>instance_</a:t>
            </a:r>
            <a:r>
              <a:rPr lang="en-US" sz="1300" b="1" dirty="0">
                <a:solidFill>
                  <a:srgbClr val="A497B5"/>
                </a:solidFill>
                <a:latin typeface="Consolas"/>
              </a:rPr>
              <a:t>;</a:t>
            </a:r>
            <a:endParaRPr lang="en-US" sz="1300" dirty="0">
              <a:latin typeface="Consolas"/>
            </a:endParaRPr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</a:rPr>
              <a:t>}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68648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516240" y="483120"/>
            <a:ext cx="9143640" cy="765000"/>
          </a:xfrm>
          <a:prstGeom prst="rect">
            <a:avLst/>
          </a:prstGeom>
          <a:noFill/>
          <a:ln w="28440">
            <a:solidFill>
              <a:srgbClr val="FFD5CC"/>
            </a:solidFill>
            <a:round/>
          </a:ln>
        </p:spPr>
        <p:txBody>
          <a:bodyPr anchor="ctr">
            <a:normAutofit/>
          </a:bodyPr>
          <a:lstStyle/>
          <a:p>
            <a:pPr marL="457200" indent="0">
              <a:lnSpc>
                <a:spcPct val="90000"/>
              </a:lnSpc>
              <a:buNone/>
            </a:pPr>
            <a:r>
              <a:rPr lang="cs-CZ" sz="4000" b="0" strike="noStrike" spc="-1">
                <a:solidFill>
                  <a:srgbClr val="000000"/>
                </a:solidFill>
                <a:latin typeface="Sitka Text"/>
              </a:rPr>
              <a:t>Singleton vs</a:t>
            </a:r>
            <a:r>
              <a:rPr lang="cs-CZ" sz="4000" b="1" strike="noStrike" spc="-1">
                <a:solidFill>
                  <a:srgbClr val="000000"/>
                </a:solidFill>
                <a:latin typeface="Sitka Text"/>
              </a:rPr>
              <a:t> destrukce</a:t>
            </a:r>
            <a:endParaRPr lang="cs-CZ" sz="4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4" name="Obdélník 3"/>
          <p:cNvSpPr/>
          <p:nvPr/>
        </p:nvSpPr>
        <p:spPr>
          <a:xfrm>
            <a:off x="515880" y="1554480"/>
            <a:ext cx="10888920" cy="774000"/>
          </a:xfrm>
          <a:prstGeom prst="rect">
            <a:avLst/>
          </a:prstGeom>
          <a:solidFill>
            <a:srgbClr val="FFEC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cs-CZ" sz="1800" b="0" strike="noStrike" spc="-1" dirty="0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A410E4B6-AB1D-59F0-111E-BC43C612F6D7}"/>
              </a:ext>
            </a:extLst>
          </p:cNvPr>
          <p:cNvSpPr/>
          <p:nvPr/>
        </p:nvSpPr>
        <p:spPr>
          <a:xfrm>
            <a:off x="516240" y="1635480"/>
            <a:ext cx="10618560" cy="598320"/>
          </a:xfrm>
          <a:prstGeom prst="rect">
            <a:avLst/>
          </a:prstGeom>
          <a:noFill/>
          <a:ln w="5715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1440" tIns="45720" rIns="91440" bIns="45720" anchor="t">
            <a:normAutofit/>
          </a:bodyPr>
          <a:lstStyle/>
          <a:p>
            <a:pPr marL="457200" indent="-3200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cs-CZ" sz="3600" spc="-1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Mrtvý odkaz – fénix </a:t>
            </a:r>
            <a:r>
              <a:rPr lang="cs-CZ" sz="2800" dirty="0"/>
              <a:t>🐦‍🔥</a:t>
            </a:r>
          </a:p>
          <a:p>
            <a:pPr marL="457200" indent="-3200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endParaRPr lang="cs-CZ" sz="3600" b="0" strike="noStrike" spc="-1" dirty="0">
              <a:solidFill>
                <a:srgbClr val="000000"/>
              </a:solidFill>
              <a:latin typeface="Arial"/>
              <a:ea typeface="Calibri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487C3DA-57EB-7E6B-5869-E432B69D67B3}"/>
              </a:ext>
            </a:extLst>
          </p:cNvPr>
          <p:cNvSpPr txBox="1"/>
          <p:nvPr/>
        </p:nvSpPr>
        <p:spPr>
          <a:xfrm>
            <a:off x="5507277" y="4494756"/>
            <a:ext cx="3233802" cy="7386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b="1" dirty="0">
                <a:solidFill>
                  <a:srgbClr val="AE51D8"/>
                </a:solidFill>
                <a:highlight>
                  <a:srgbClr val="C7E8FF"/>
                </a:highlight>
                <a:latin typeface="Consolas"/>
              </a:rPr>
              <a:t>void</a:t>
            </a:r>
            <a:r>
              <a:rPr lang="en-US" sz="1400" b="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en-US" sz="1400" b="1" dirty="0" err="1">
                <a:solidFill>
                  <a:srgbClr val="008ED2"/>
                </a:solidFill>
                <a:highlight>
                  <a:srgbClr val="C7E8FF"/>
                </a:highlight>
                <a:latin typeface="Consolas"/>
              </a:rPr>
              <a:t>KillPhoenix</a:t>
            </a:r>
            <a:r>
              <a:rPr lang="en-US" sz="1400" b="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() {</a:t>
            </a:r>
          </a:p>
          <a:p>
            <a:r>
              <a:rPr lang="en-US" sz="1400" b="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        </a:t>
            </a:r>
            <a:r>
              <a:rPr lang="en-US" sz="1400" b="1" dirty="0">
                <a:solidFill>
                  <a:srgbClr val="00B050"/>
                </a:solidFill>
                <a:highlight>
                  <a:srgbClr val="C7E8FF"/>
                </a:highlight>
                <a:latin typeface="Consolas"/>
              </a:rPr>
              <a:t>instance_</a:t>
            </a:r>
            <a:r>
              <a:rPr lang="en-US" sz="1400" b="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-&gt;</a:t>
            </a:r>
            <a:r>
              <a:rPr lang="en-US" sz="1400" b="1" dirty="0">
                <a:solidFill>
                  <a:srgbClr val="008ED2"/>
                </a:solidFill>
                <a:highlight>
                  <a:srgbClr val="C7E8FF"/>
                </a:highlight>
                <a:latin typeface="Consolas"/>
              </a:rPr>
              <a:t>~Logger</a:t>
            </a:r>
            <a:r>
              <a:rPr lang="en-US" sz="1400" b="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();</a:t>
            </a:r>
          </a:p>
          <a:p>
            <a:r>
              <a:rPr lang="en-US" sz="1400" b="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    }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83698E9-E2F2-113D-D0E8-F06C938CF9F5}"/>
              </a:ext>
            </a:extLst>
          </p:cNvPr>
          <p:cNvSpPr txBox="1"/>
          <p:nvPr/>
        </p:nvSpPr>
        <p:spPr>
          <a:xfrm>
            <a:off x="5507277" y="2563660"/>
            <a:ext cx="3432131" cy="160043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b="1" dirty="0">
                <a:solidFill>
                  <a:srgbClr val="AE51D8"/>
                </a:solidFill>
                <a:highlight>
                  <a:srgbClr val="C7E8FF"/>
                </a:highlight>
                <a:latin typeface="Consolas"/>
              </a:rPr>
              <a:t>static</a:t>
            </a:r>
            <a:r>
              <a:rPr lang="en-US" sz="1400" b="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en-US" sz="1400" b="1" dirty="0">
                <a:solidFill>
                  <a:srgbClr val="AE51D8"/>
                </a:solidFill>
                <a:highlight>
                  <a:srgbClr val="C7E8FF"/>
                </a:highlight>
                <a:latin typeface="Consolas"/>
              </a:rPr>
              <a:t>void</a:t>
            </a:r>
            <a:r>
              <a:rPr lang="en-US" sz="1400" b="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en-US" sz="1400" b="1" dirty="0" err="1">
                <a:solidFill>
                  <a:srgbClr val="008ED2"/>
                </a:solidFill>
                <a:highlight>
                  <a:srgbClr val="C7E8FF"/>
                </a:highlight>
                <a:latin typeface="Consolas"/>
              </a:rPr>
              <a:t>OnDeadReference</a:t>
            </a:r>
            <a:r>
              <a:rPr lang="en-US" sz="1400" b="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() {</a:t>
            </a:r>
          </a:p>
          <a:p>
            <a:r>
              <a:rPr lang="en-US" sz="1400" b="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        </a:t>
            </a:r>
            <a:r>
              <a:rPr lang="en-US" sz="1400" b="1" dirty="0">
                <a:solidFill>
                  <a:srgbClr val="008ED2"/>
                </a:solidFill>
                <a:highlight>
                  <a:srgbClr val="C7E8FF"/>
                </a:highlight>
                <a:latin typeface="Consolas"/>
              </a:rPr>
              <a:t>Create</a:t>
            </a:r>
            <a:r>
              <a:rPr lang="en-US" sz="1400" b="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();</a:t>
            </a:r>
          </a:p>
          <a:p>
            <a:r>
              <a:rPr lang="en-US" sz="1400" b="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        </a:t>
            </a:r>
            <a:r>
              <a:rPr lang="en-US" sz="1400" b="1" i="1" dirty="0">
                <a:solidFill>
                  <a:srgbClr val="008ED2"/>
                </a:solidFill>
                <a:highlight>
                  <a:srgbClr val="C7E8FF"/>
                </a:highlight>
                <a:latin typeface="Consolas"/>
              </a:rPr>
              <a:t>new</a:t>
            </a:r>
            <a:r>
              <a:rPr lang="en-US" sz="1400" b="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(</a:t>
            </a:r>
            <a:r>
              <a:rPr lang="en-US" sz="1400" b="1" dirty="0">
                <a:solidFill>
                  <a:srgbClr val="00B050"/>
                </a:solidFill>
                <a:highlight>
                  <a:srgbClr val="C7E8FF"/>
                </a:highlight>
                <a:latin typeface="Consolas"/>
              </a:rPr>
              <a:t>instance_</a:t>
            </a:r>
            <a:r>
              <a:rPr lang="en-US" sz="1400" b="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) Logger;</a:t>
            </a:r>
          </a:p>
          <a:p>
            <a:r>
              <a:rPr lang="en-US" sz="1400" b="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        </a:t>
            </a:r>
            <a:r>
              <a:rPr lang="en-US" sz="1400" b="1" dirty="0" err="1">
                <a:solidFill>
                  <a:srgbClr val="008ED2"/>
                </a:solidFill>
                <a:highlight>
                  <a:srgbClr val="C7E8FF"/>
                </a:highlight>
                <a:latin typeface="Consolas"/>
              </a:rPr>
              <a:t>atexit</a:t>
            </a:r>
            <a:r>
              <a:rPr lang="en-US" sz="1400" b="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(</a:t>
            </a:r>
            <a:r>
              <a:rPr lang="en-US" sz="1400" b="1" dirty="0" err="1">
                <a:solidFill>
                  <a:srgbClr val="008ED2"/>
                </a:solidFill>
                <a:highlight>
                  <a:srgbClr val="C7E8FF"/>
                </a:highlight>
                <a:latin typeface="Consolas"/>
              </a:rPr>
              <a:t>KillPhoenix</a:t>
            </a:r>
            <a:r>
              <a:rPr lang="en-US" sz="1400" b="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);</a:t>
            </a:r>
          </a:p>
          <a:p>
            <a:r>
              <a:rPr lang="en-US" sz="1400" b="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        </a:t>
            </a:r>
            <a:r>
              <a:rPr lang="en-US" sz="1400" b="1" dirty="0">
                <a:solidFill>
                  <a:srgbClr val="00B050"/>
                </a:solidFill>
                <a:highlight>
                  <a:srgbClr val="C7E8FF"/>
                </a:highlight>
                <a:latin typeface="Consolas"/>
              </a:rPr>
              <a:t>destroyed_</a:t>
            </a:r>
            <a:r>
              <a:rPr lang="en-US" sz="1400" b="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en-US" sz="1400" b="1" i="1" dirty="0">
                <a:solidFill>
                  <a:srgbClr val="008ED2"/>
                </a:solidFill>
                <a:highlight>
                  <a:srgbClr val="C7E8FF"/>
                </a:highlight>
                <a:latin typeface="Consolas"/>
              </a:rPr>
              <a:t>=</a:t>
            </a:r>
            <a:r>
              <a:rPr lang="en-US" sz="1400" b="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en-US" sz="1400" b="1" dirty="0">
                <a:solidFill>
                  <a:srgbClr val="F99157"/>
                </a:solidFill>
                <a:highlight>
                  <a:srgbClr val="C7E8FF"/>
                </a:highlight>
                <a:latin typeface="Consolas"/>
              </a:rPr>
              <a:t>false</a:t>
            </a:r>
            <a:r>
              <a:rPr lang="en-US" sz="1400" b="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;</a:t>
            </a:r>
          </a:p>
          <a:p>
            <a:r>
              <a:rPr lang="en-US" sz="1400" b="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    }</a:t>
            </a:r>
          </a:p>
          <a:p>
            <a:endParaRPr lang="en-US" sz="1400" b="1" dirty="0">
              <a:solidFill>
                <a:srgbClr val="A497B5"/>
              </a:solidFill>
              <a:latin typeface="Consola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EB7C38C-FE6D-357E-E80D-3A63C8C04B2B}"/>
              </a:ext>
            </a:extLst>
          </p:cNvPr>
          <p:cNvSpPr txBox="1"/>
          <p:nvPr/>
        </p:nvSpPr>
        <p:spPr>
          <a:xfrm>
            <a:off x="690270" y="2563660"/>
            <a:ext cx="4392460" cy="31085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b="1" dirty="0">
                <a:solidFill>
                  <a:srgbClr val="AE51D8"/>
                </a:solidFill>
                <a:latin typeface="Consolas"/>
              </a:rPr>
              <a:t>static</a:t>
            </a:r>
            <a:r>
              <a:rPr lang="en-US" sz="1400" b="1" dirty="0">
                <a:solidFill>
                  <a:srgbClr val="A497B5"/>
                </a:solidFill>
                <a:latin typeface="Consolas"/>
              </a:rPr>
              <a:t> Logger</a:t>
            </a:r>
            <a:r>
              <a:rPr lang="en-US" sz="1400" b="1" dirty="0">
                <a:solidFill>
                  <a:srgbClr val="AE51D8"/>
                </a:solidFill>
                <a:latin typeface="Consolas"/>
              </a:rPr>
              <a:t>&amp;</a:t>
            </a:r>
            <a:r>
              <a:rPr lang="en-US" sz="1400" b="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dirty="0" err="1">
                <a:solidFill>
                  <a:srgbClr val="008ED2"/>
                </a:solidFill>
                <a:latin typeface="Consolas"/>
              </a:rPr>
              <a:t>getInstance</a:t>
            </a:r>
            <a:r>
              <a:rPr lang="en-US" sz="1400" b="1" dirty="0">
                <a:solidFill>
                  <a:srgbClr val="A497B5"/>
                </a:solidFill>
                <a:latin typeface="Consolas"/>
              </a:rPr>
              <a:t>() {</a:t>
            </a:r>
          </a:p>
          <a:p>
            <a:r>
              <a:rPr lang="en-US" sz="1400" b="1" dirty="0">
                <a:solidFill>
                  <a:srgbClr val="A497B5"/>
                </a:solidFill>
                <a:latin typeface="Consolas"/>
              </a:rPr>
              <a:t>        </a:t>
            </a:r>
            <a:r>
              <a:rPr lang="en-US" sz="1400" b="1" i="1" dirty="0">
                <a:solidFill>
                  <a:srgbClr val="E45100"/>
                </a:solidFill>
                <a:latin typeface="Consolas"/>
              </a:rPr>
              <a:t>if</a:t>
            </a:r>
            <a:r>
              <a:rPr lang="en-US" sz="1400" b="1" dirty="0">
                <a:solidFill>
                  <a:srgbClr val="A497B5"/>
                </a:solidFill>
                <a:latin typeface="Consolas"/>
              </a:rPr>
              <a:t> (</a:t>
            </a:r>
            <a:r>
              <a:rPr lang="en-US" sz="1400" b="1" i="1" dirty="0">
                <a:solidFill>
                  <a:srgbClr val="008ED2"/>
                </a:solidFill>
                <a:latin typeface="Consolas"/>
              </a:rPr>
              <a:t>!</a:t>
            </a:r>
            <a:r>
              <a:rPr lang="en-US" sz="1400" b="1" dirty="0">
                <a:solidFill>
                  <a:srgbClr val="00B050"/>
                </a:solidFill>
                <a:latin typeface="Consolas"/>
              </a:rPr>
              <a:t>instance_</a:t>
            </a:r>
            <a:r>
              <a:rPr lang="en-US" sz="1400" b="1" dirty="0">
                <a:solidFill>
                  <a:srgbClr val="A497B5"/>
                </a:solidFill>
                <a:latin typeface="Consolas"/>
              </a:rPr>
              <a:t>) {</a:t>
            </a:r>
          </a:p>
          <a:p>
            <a:r>
              <a:rPr lang="en-US" sz="1400" b="1" dirty="0">
                <a:solidFill>
                  <a:srgbClr val="60576F"/>
                </a:solidFill>
                <a:latin typeface="Consolas"/>
              </a:rPr>
              <a:t>            // Check for dead reference</a:t>
            </a:r>
          </a:p>
          <a:p>
            <a:r>
              <a:rPr lang="en-US" sz="1400" b="1" dirty="0">
                <a:solidFill>
                  <a:srgbClr val="A497B5"/>
                </a:solidFill>
                <a:latin typeface="Consolas"/>
              </a:rPr>
              <a:t>            </a:t>
            </a:r>
            <a:r>
              <a:rPr lang="en-US" sz="1400" b="1" i="1" dirty="0">
                <a:solidFill>
                  <a:srgbClr val="E45100"/>
                </a:solidFill>
                <a:latin typeface="Consolas"/>
              </a:rPr>
              <a:t>if</a:t>
            </a:r>
            <a:r>
              <a:rPr lang="en-US" sz="1400" b="1" dirty="0">
                <a:solidFill>
                  <a:srgbClr val="A497B5"/>
                </a:solidFill>
                <a:latin typeface="Consolas"/>
              </a:rPr>
              <a:t> (</a:t>
            </a:r>
            <a:r>
              <a:rPr lang="en-US" sz="1400" b="1" dirty="0">
                <a:solidFill>
                  <a:srgbClr val="00B050"/>
                </a:solidFill>
                <a:latin typeface="Consolas"/>
              </a:rPr>
              <a:t>destroyed_</a:t>
            </a:r>
            <a:r>
              <a:rPr lang="en-US" sz="1400" b="1" dirty="0">
                <a:solidFill>
                  <a:srgbClr val="A497B5"/>
                </a:solidFill>
                <a:latin typeface="Consolas"/>
              </a:rPr>
              <a:t>) {</a:t>
            </a:r>
          </a:p>
          <a:p>
            <a:r>
              <a:rPr lang="en-US" sz="1400" b="1" dirty="0">
                <a:solidFill>
                  <a:srgbClr val="A497B5"/>
                </a:solidFill>
                <a:latin typeface="Consolas"/>
              </a:rPr>
              <a:t>                </a:t>
            </a:r>
            <a:r>
              <a:rPr lang="en-US" sz="1400" b="1" dirty="0" err="1">
                <a:solidFill>
                  <a:srgbClr val="008ED2"/>
                </a:solidFill>
                <a:latin typeface="Consolas"/>
              </a:rPr>
              <a:t>OnDeadReference</a:t>
            </a:r>
            <a:r>
              <a:rPr lang="en-US" sz="1400" b="1" dirty="0">
                <a:solidFill>
                  <a:srgbClr val="A497B5"/>
                </a:solidFill>
                <a:latin typeface="Consolas"/>
              </a:rPr>
              <a:t>();</a:t>
            </a:r>
          </a:p>
          <a:p>
            <a:r>
              <a:rPr lang="en-US" sz="1400" b="1" dirty="0">
                <a:solidFill>
                  <a:srgbClr val="A497B5"/>
                </a:solidFill>
                <a:latin typeface="Consolas"/>
              </a:rPr>
              <a:t>            }</a:t>
            </a:r>
          </a:p>
          <a:p>
            <a:r>
              <a:rPr lang="en-US" sz="1400" b="1" dirty="0">
                <a:solidFill>
                  <a:srgbClr val="A497B5"/>
                </a:solidFill>
                <a:latin typeface="Consolas"/>
              </a:rPr>
              <a:t>            </a:t>
            </a:r>
            <a:r>
              <a:rPr lang="en-US" sz="1400" b="1" i="1" dirty="0">
                <a:solidFill>
                  <a:srgbClr val="E45100"/>
                </a:solidFill>
                <a:latin typeface="Consolas"/>
              </a:rPr>
              <a:t>else</a:t>
            </a:r>
            <a:r>
              <a:rPr lang="en-US" sz="1400" b="1" dirty="0">
                <a:solidFill>
                  <a:srgbClr val="A497B5"/>
                </a:solidFill>
                <a:latin typeface="Consolas"/>
              </a:rPr>
              <a:t> {</a:t>
            </a:r>
          </a:p>
          <a:p>
            <a:r>
              <a:rPr lang="en-US" sz="1400" b="1" dirty="0">
                <a:solidFill>
                  <a:srgbClr val="60576F"/>
                </a:solidFill>
                <a:latin typeface="Consolas"/>
              </a:rPr>
              <a:t>            // First call—initialize</a:t>
            </a:r>
          </a:p>
          <a:p>
            <a:r>
              <a:rPr lang="en-US" sz="1400" b="1" dirty="0">
                <a:solidFill>
                  <a:srgbClr val="A497B5"/>
                </a:solidFill>
                <a:latin typeface="Consolas"/>
              </a:rPr>
              <a:t>                </a:t>
            </a:r>
            <a:r>
              <a:rPr lang="en-US" sz="1400" b="1" dirty="0">
                <a:solidFill>
                  <a:srgbClr val="008ED2"/>
                </a:solidFill>
                <a:latin typeface="Consolas"/>
              </a:rPr>
              <a:t>Create</a:t>
            </a:r>
            <a:r>
              <a:rPr lang="en-US" sz="1400" b="1" dirty="0">
                <a:solidFill>
                  <a:srgbClr val="A497B5"/>
                </a:solidFill>
                <a:latin typeface="Consolas"/>
              </a:rPr>
              <a:t>();</a:t>
            </a:r>
          </a:p>
          <a:p>
            <a:r>
              <a:rPr lang="en-US" sz="1400" b="1" dirty="0">
                <a:solidFill>
                  <a:srgbClr val="A497B5"/>
                </a:solidFill>
                <a:latin typeface="Consolas"/>
              </a:rPr>
              <a:t>            }</a:t>
            </a:r>
          </a:p>
          <a:p>
            <a:r>
              <a:rPr lang="en-US" sz="1400" b="1" dirty="0">
                <a:solidFill>
                  <a:srgbClr val="A497B5"/>
                </a:solidFill>
                <a:latin typeface="Consolas"/>
              </a:rPr>
              <a:t>        }</a:t>
            </a:r>
          </a:p>
          <a:p>
            <a:r>
              <a:rPr lang="en-US" sz="1400" b="1" dirty="0">
                <a:solidFill>
                  <a:srgbClr val="A497B5"/>
                </a:solidFill>
                <a:latin typeface="Consolas"/>
              </a:rPr>
              <a:t>        </a:t>
            </a:r>
            <a:r>
              <a:rPr lang="en-US" sz="1400" b="1" i="1" dirty="0">
                <a:solidFill>
                  <a:srgbClr val="E45100"/>
                </a:solidFill>
                <a:latin typeface="Consolas"/>
              </a:rPr>
              <a:t>return</a:t>
            </a:r>
            <a:r>
              <a:rPr lang="en-US" sz="1400" b="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i="1" dirty="0">
                <a:solidFill>
                  <a:srgbClr val="008ED2"/>
                </a:solidFill>
                <a:latin typeface="Consolas"/>
              </a:rPr>
              <a:t>*</a:t>
            </a:r>
            <a:r>
              <a:rPr lang="en-US" sz="1400" b="1" dirty="0">
                <a:solidFill>
                  <a:srgbClr val="00B050"/>
                </a:solidFill>
                <a:latin typeface="Consolas"/>
              </a:rPr>
              <a:t>instance_</a:t>
            </a:r>
            <a:r>
              <a:rPr lang="en-US" sz="1400" b="1" dirty="0">
                <a:solidFill>
                  <a:srgbClr val="A497B5"/>
                </a:solidFill>
                <a:latin typeface="Consolas"/>
              </a:rPr>
              <a:t>;</a:t>
            </a:r>
          </a:p>
          <a:p>
            <a:r>
              <a:rPr lang="en-US" sz="1400" b="1" dirty="0">
                <a:solidFill>
                  <a:srgbClr val="A497B5"/>
                </a:solidFill>
                <a:latin typeface="Consolas"/>
              </a:rPr>
              <a:t>    }</a:t>
            </a:r>
          </a:p>
          <a:p>
            <a:endParaRPr lang="en-US" sz="1400" b="1">
              <a:solidFill>
                <a:srgbClr val="A497B5"/>
              </a:solidFill>
              <a:latin typeface="Consola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516240" y="483120"/>
            <a:ext cx="9143640" cy="765000"/>
          </a:xfrm>
          <a:prstGeom prst="rect">
            <a:avLst/>
          </a:prstGeom>
          <a:noFill/>
          <a:ln w="28440">
            <a:solidFill>
              <a:srgbClr val="FFD5CC"/>
            </a:solidFill>
            <a:round/>
          </a:ln>
        </p:spPr>
        <p:txBody>
          <a:bodyPr anchor="ctr">
            <a:normAutofit/>
          </a:bodyPr>
          <a:lstStyle/>
          <a:p>
            <a:pPr marL="457200" indent="0">
              <a:lnSpc>
                <a:spcPct val="90000"/>
              </a:lnSpc>
              <a:buNone/>
            </a:pPr>
            <a:r>
              <a:rPr lang="cs-CZ" sz="4000" b="0" strike="noStrike" spc="-1">
                <a:solidFill>
                  <a:srgbClr val="000000"/>
                </a:solidFill>
                <a:latin typeface="Sitka Text"/>
              </a:rPr>
              <a:t>Singleton vs</a:t>
            </a:r>
            <a:r>
              <a:rPr lang="cs-CZ" sz="4000" b="1" strike="noStrike" spc="-1">
                <a:solidFill>
                  <a:srgbClr val="000000"/>
                </a:solidFill>
                <a:latin typeface="Sitka Text"/>
              </a:rPr>
              <a:t> destrukce</a:t>
            </a:r>
            <a:endParaRPr lang="cs-CZ" sz="4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0" name="Obdélník 3"/>
          <p:cNvSpPr/>
          <p:nvPr/>
        </p:nvSpPr>
        <p:spPr>
          <a:xfrm>
            <a:off x="515880" y="1554480"/>
            <a:ext cx="10888920" cy="774000"/>
          </a:xfrm>
          <a:prstGeom prst="rect">
            <a:avLst/>
          </a:prstGeom>
          <a:solidFill>
            <a:srgbClr val="FFEC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cs-CZ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2" name="TextovéPole 4"/>
          <p:cNvSpPr/>
          <p:nvPr/>
        </p:nvSpPr>
        <p:spPr>
          <a:xfrm>
            <a:off x="521280" y="2413800"/>
            <a:ext cx="4549680" cy="440120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lIns="91440" tIns="45720" rIns="91440" bIns="45720" numCol="1" spc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class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 dirty="0" err="1">
                <a:solidFill>
                  <a:srgbClr val="9F47FF"/>
                </a:solidFill>
                <a:latin typeface="Consolas"/>
              </a:rPr>
              <a:t>LifetimeTracker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{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public: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400" b="1" strike="noStrike" spc="-1" dirty="0" err="1">
                <a:solidFill>
                  <a:srgbClr val="008ED2"/>
                </a:solidFill>
                <a:latin typeface="Consolas"/>
              </a:rPr>
              <a:t>LifetimeTracker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(</a:t>
            </a: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unsigned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int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 dirty="0">
                <a:solidFill>
                  <a:srgbClr val="00B050"/>
                </a:solidFill>
                <a:latin typeface="Consolas"/>
              </a:rPr>
              <a:t>x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)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    : </a:t>
            </a:r>
            <a:r>
              <a:rPr lang="en-US" sz="1400" b="1" strike="noStrike" spc="-1" dirty="0">
                <a:solidFill>
                  <a:srgbClr val="00B050"/>
                </a:solidFill>
                <a:latin typeface="Consolas"/>
              </a:rPr>
              <a:t>longevity_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(</a:t>
            </a:r>
            <a:r>
              <a:rPr lang="en-US" sz="1400" b="1" strike="noStrike" spc="-1" dirty="0">
                <a:solidFill>
                  <a:srgbClr val="00B050"/>
                </a:solidFill>
                <a:latin typeface="Consolas"/>
              </a:rPr>
              <a:t>x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) {}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virtual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 dirty="0">
                <a:solidFill>
                  <a:srgbClr val="008ED2"/>
                </a:solidFill>
                <a:latin typeface="Consolas"/>
              </a:rPr>
              <a:t>~</a:t>
            </a:r>
            <a:r>
              <a:rPr lang="en-US" sz="1400" b="1" strike="noStrike" spc="-1" dirty="0" err="1">
                <a:solidFill>
                  <a:srgbClr val="008ED2"/>
                </a:solidFill>
                <a:latin typeface="Consolas"/>
              </a:rPr>
              <a:t>LifetimeTracker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() </a:t>
            </a:r>
            <a:r>
              <a:rPr lang="en-US" sz="1400" b="1" i="1" strike="noStrike" spc="-1" dirty="0">
                <a:solidFill>
                  <a:srgbClr val="008ED2"/>
                </a:solidFill>
                <a:latin typeface="Consolas"/>
              </a:rPr>
              <a:t>=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 dirty="0">
                <a:solidFill>
                  <a:srgbClr val="F99157"/>
                </a:solidFill>
                <a:latin typeface="Consolas"/>
              </a:rPr>
              <a:t>0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;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</a:t>
            </a:r>
            <a:r>
              <a:rPr lang="en-US" sz="1400" b="1" spc="-1" dirty="0">
                <a:solidFill>
                  <a:srgbClr val="A497B5"/>
                </a:solidFill>
                <a:latin typeface="Consolas"/>
              </a:rPr>
              <a:t> </a:t>
            </a:r>
          </a:p>
          <a:p>
            <a:r>
              <a:rPr lang="en-US" sz="1400" b="1" spc="-1" dirty="0">
                <a:solidFill>
                  <a:srgbClr val="AE51D8"/>
                </a:solidFill>
                <a:latin typeface="Consolas"/>
              </a:rPr>
              <a:t>    </a:t>
            </a:r>
            <a:endParaRPr lang="en-US" sz="1400" b="1" strike="noStrike" spc="-1">
              <a:solidFill>
                <a:srgbClr val="A497B5"/>
              </a:solidFill>
              <a:latin typeface="Consolas"/>
            </a:endParaRPr>
          </a:p>
          <a:p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   </a:t>
            </a:r>
            <a:r>
              <a:rPr lang="en-US" sz="1400" b="1" spc="-1" dirty="0">
                <a:solidFill>
                  <a:srgbClr val="AE51D8"/>
                </a:solidFill>
                <a:latin typeface="Consolas"/>
              </a:rPr>
              <a:t> </a:t>
            </a:r>
            <a:endParaRPr lang="en-US" sz="1400" b="1" strike="noStrike" spc="-1">
              <a:solidFill>
                <a:srgbClr val="A497B5"/>
              </a:solidFill>
              <a:latin typeface="Consolas"/>
            </a:endParaRPr>
          </a:p>
          <a:p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</a:t>
            </a:r>
            <a:r>
              <a:rPr lang="en-US" sz="1400" b="1" spc="-1" dirty="0">
                <a:solidFill>
                  <a:srgbClr val="A497B5"/>
                </a:solidFill>
                <a:latin typeface="Consolas"/>
              </a:rPr>
              <a:t> </a:t>
            </a:r>
            <a:endParaRPr lang="en-US" sz="1400" b="1" strike="noStrike" spc="-1" dirty="0">
              <a:solidFill>
                <a:srgbClr val="A497B5"/>
              </a:solidFill>
              <a:latin typeface="Consolas"/>
            </a:endParaRPr>
          </a:p>
          <a:p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</a:t>
            </a:r>
            <a:r>
              <a:rPr lang="en-US" sz="1400" b="1" spc="-1" dirty="0">
                <a:solidFill>
                  <a:srgbClr val="A497B5"/>
                </a:solidFill>
                <a:latin typeface="Consolas"/>
              </a:rPr>
              <a:t> 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private: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unsigned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int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 dirty="0">
                <a:solidFill>
                  <a:srgbClr val="00B050"/>
                </a:solidFill>
                <a:latin typeface="Consolas"/>
              </a:rPr>
              <a:t>longevity_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;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};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br>
              <a:rPr sz="1400" dirty="0"/>
            </a:b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400" b="1" strike="noStrike" spc="-1" dirty="0">
              <a:solidFill>
                <a:srgbClr val="A497B5"/>
              </a:solidFill>
              <a:latin typeface="Consolas"/>
            </a:endParaRPr>
          </a:p>
          <a:p>
            <a:pPr>
              <a:lnSpc>
                <a:spcPct val="100000"/>
              </a:lnSpc>
            </a:pPr>
            <a:endParaRPr lang="en-US" sz="1400" b="1" strike="noStrike" spc="-1" dirty="0">
              <a:solidFill>
                <a:srgbClr val="A497B5"/>
              </a:solidFill>
              <a:latin typeface="Consolas"/>
            </a:endParaRPr>
          </a:p>
          <a:p>
            <a:endParaRPr lang="en-US" sz="1400" b="1" strike="noStrike" spc="-1" dirty="0">
              <a:solidFill>
                <a:srgbClr val="A497B5"/>
              </a:solidFill>
              <a:latin typeface="Consolas"/>
            </a:endParaRPr>
          </a:p>
          <a:p>
            <a:pPr>
              <a:lnSpc>
                <a:spcPct val="100000"/>
              </a:lnSpc>
            </a:pP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TextovéPole 4"/>
          <p:cNvSpPr/>
          <p:nvPr/>
        </p:nvSpPr>
        <p:spPr>
          <a:xfrm>
            <a:off x="5087880" y="2327760"/>
            <a:ext cx="7155000" cy="483209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lIns="91440" tIns="45720" rIns="91440" bIns="45720" numCol="1" spcCol="0" anchor="t">
            <a:spAutoFit/>
          </a:bodyPr>
          <a:lstStyle/>
          <a:p>
            <a:endParaRPr lang="en-US" sz="1400" b="1" strike="noStrike" spc="-1" dirty="0">
              <a:solidFill>
                <a:srgbClr val="A497B5"/>
              </a:solidFill>
              <a:latin typeface="Consolas"/>
            </a:endParaRPr>
          </a:p>
          <a:p>
            <a:endParaRPr lang="en-US" sz="1400" b="1" strike="noStrike" spc="-1" dirty="0">
              <a:solidFill>
                <a:srgbClr val="A497B5"/>
              </a:solidFill>
              <a:latin typeface="Consolas"/>
            </a:endParaRPr>
          </a:p>
          <a:p>
            <a:endParaRPr lang="en-US" sz="1400" b="1" strike="noStrike" spc="-1" dirty="0">
              <a:solidFill>
                <a:srgbClr val="A497B5"/>
              </a:solidFill>
              <a:latin typeface="Consolas"/>
            </a:endParaRPr>
          </a:p>
          <a:p>
            <a:endParaRPr lang="en-US" sz="1400" b="1" strike="noStrike" spc="-1" dirty="0">
              <a:solidFill>
                <a:srgbClr val="A497B5"/>
              </a:solidFill>
              <a:latin typeface="Consolas"/>
            </a:endParaRPr>
          </a:p>
          <a:p>
            <a:pPr>
              <a:lnSpc>
                <a:spcPct val="100000"/>
              </a:lnSpc>
            </a:pPr>
            <a:endParaRPr lang="en-US" sz="1400" b="1" strike="noStrike" spc="-1" dirty="0">
              <a:solidFill>
                <a:srgbClr val="A497B5"/>
              </a:solidFill>
              <a:latin typeface="Consolas"/>
            </a:endParaRPr>
          </a:p>
          <a:p>
            <a:pPr>
              <a:lnSpc>
                <a:spcPct val="100000"/>
              </a:lnSpc>
            </a:pPr>
            <a:br>
              <a:rPr sz="1400" dirty="0"/>
            </a:b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template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&lt;</a:t>
            </a:r>
            <a:r>
              <a:rPr lang="en-US" sz="1400" b="1" strike="noStrike" spc="-1" dirty="0" err="1">
                <a:solidFill>
                  <a:srgbClr val="AE51D8"/>
                </a:solidFill>
                <a:latin typeface="Consolas"/>
              </a:rPr>
              <a:t>typename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T, </a:t>
            </a:r>
            <a:r>
              <a:rPr lang="en-US" sz="1400" b="1" strike="noStrike" spc="-1" dirty="0" err="1">
                <a:solidFill>
                  <a:srgbClr val="AE51D8"/>
                </a:solidFill>
                <a:latin typeface="Consolas"/>
              </a:rPr>
              <a:t>typename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Destroyer&gt;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class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 dirty="0" err="1">
                <a:solidFill>
                  <a:srgbClr val="9F47FF"/>
                </a:solidFill>
                <a:latin typeface="Consolas"/>
              </a:rPr>
              <a:t>ConcreteLifetimeTracker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: </a:t>
            </a: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public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 dirty="0" err="1">
                <a:solidFill>
                  <a:srgbClr val="A497B5"/>
                </a:solidFill>
                <a:latin typeface="Consolas"/>
              </a:rPr>
              <a:t>LifetimeTracker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{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public: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400" b="1" strike="noStrike" spc="-1" dirty="0" err="1">
                <a:solidFill>
                  <a:srgbClr val="008ED2"/>
                </a:solidFill>
                <a:latin typeface="Consolas"/>
              </a:rPr>
              <a:t>ConcreteLifetimeTracker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(T</a:t>
            </a: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*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 dirty="0">
                <a:solidFill>
                  <a:srgbClr val="00B050"/>
                </a:solidFill>
                <a:latin typeface="Consolas"/>
              </a:rPr>
              <a:t>p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, </a:t>
            </a: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unsigned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int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 dirty="0">
                <a:solidFill>
                  <a:srgbClr val="00B050"/>
                </a:solidFill>
                <a:latin typeface="Consolas"/>
              </a:rPr>
              <a:t>longevity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, Destroyer </a:t>
            </a:r>
            <a:r>
              <a:rPr lang="en-US" sz="1400" b="1" strike="noStrike" spc="-1" dirty="0">
                <a:solidFill>
                  <a:srgbClr val="00B050"/>
                </a:solidFill>
                <a:latin typeface="Consolas"/>
              </a:rPr>
              <a:t>d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)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    : </a:t>
            </a:r>
            <a:r>
              <a:rPr lang="en-US" sz="1400" b="1" strike="noStrike" spc="-1" dirty="0" err="1">
                <a:solidFill>
                  <a:srgbClr val="008ED2"/>
                </a:solidFill>
                <a:latin typeface="Consolas"/>
              </a:rPr>
              <a:t>LifetimeTracker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(</a:t>
            </a:r>
            <a:r>
              <a:rPr lang="en-US" sz="1400" b="1" strike="noStrike" spc="-1" dirty="0">
                <a:solidFill>
                  <a:srgbClr val="00B050"/>
                </a:solidFill>
                <a:latin typeface="Consolas"/>
              </a:rPr>
              <a:t>longevity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), </a:t>
            </a:r>
            <a:r>
              <a:rPr lang="en-US" sz="1400" b="1" strike="noStrike" spc="-1" dirty="0">
                <a:solidFill>
                  <a:srgbClr val="00B050"/>
                </a:solidFill>
                <a:latin typeface="Consolas"/>
              </a:rPr>
              <a:t>tracked_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(</a:t>
            </a:r>
            <a:r>
              <a:rPr lang="en-US" sz="1400" b="1" strike="noStrike" spc="-1" dirty="0">
                <a:solidFill>
                  <a:srgbClr val="00B050"/>
                </a:solidFill>
                <a:latin typeface="Consolas"/>
              </a:rPr>
              <a:t>p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), </a:t>
            </a:r>
            <a:r>
              <a:rPr lang="en-US" sz="1400" b="1" strike="noStrike" spc="-1" dirty="0">
                <a:solidFill>
                  <a:srgbClr val="00B050"/>
                </a:solidFill>
                <a:latin typeface="Consolas"/>
              </a:rPr>
              <a:t>destroyer_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(</a:t>
            </a:r>
            <a:r>
              <a:rPr lang="en-US" sz="1400" b="1" strike="noStrike" spc="-1" dirty="0">
                <a:solidFill>
                  <a:srgbClr val="00B050"/>
                </a:solidFill>
                <a:latin typeface="Consolas"/>
              </a:rPr>
              <a:t>d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) {}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400" b="1" strike="noStrike" spc="-1" dirty="0">
                <a:solidFill>
                  <a:srgbClr val="008ED2"/>
                </a:solidFill>
                <a:latin typeface="Consolas"/>
              </a:rPr>
              <a:t>~</a:t>
            </a:r>
            <a:r>
              <a:rPr lang="en-US" sz="1400" b="1" strike="noStrike" spc="-1" dirty="0" err="1">
                <a:solidFill>
                  <a:srgbClr val="008ED2"/>
                </a:solidFill>
                <a:latin typeface="Consolas"/>
              </a:rPr>
              <a:t>ConcreteLifetimeTracker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() {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    </a:t>
            </a:r>
            <a:r>
              <a:rPr lang="en-US" sz="1400" b="1" strike="noStrike" spc="-1" dirty="0">
                <a:solidFill>
                  <a:srgbClr val="00B050"/>
                </a:solidFill>
                <a:latin typeface="Consolas"/>
              </a:rPr>
              <a:t>destroyer_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(</a:t>
            </a:r>
            <a:r>
              <a:rPr lang="en-US" sz="1400" b="1" strike="noStrike" spc="-1" dirty="0">
                <a:solidFill>
                  <a:srgbClr val="00B050"/>
                </a:solidFill>
                <a:latin typeface="Consolas"/>
              </a:rPr>
              <a:t>tracked_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);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}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private: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T</a:t>
            </a:r>
            <a:r>
              <a:rPr lang="en-US" sz="1400" b="1" i="1" strike="noStrike" spc="-1" dirty="0">
                <a:solidFill>
                  <a:srgbClr val="008ED2"/>
                </a:solidFill>
                <a:latin typeface="Consolas"/>
              </a:rPr>
              <a:t>*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 dirty="0">
                <a:solidFill>
                  <a:srgbClr val="00B050"/>
                </a:solidFill>
                <a:latin typeface="Consolas"/>
              </a:rPr>
              <a:t>tracked_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;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Destroyer </a:t>
            </a:r>
            <a:r>
              <a:rPr lang="en-US" sz="1400" b="1" strike="noStrike" spc="-1" dirty="0" err="1">
                <a:solidFill>
                  <a:srgbClr val="00B050"/>
                </a:solidFill>
                <a:latin typeface="Consolas"/>
              </a:rPr>
              <a:t>destroyer</a:t>
            </a:r>
            <a:r>
              <a:rPr lang="en-US" sz="1400" b="1" strike="noStrike" spc="-1" dirty="0">
                <a:solidFill>
                  <a:srgbClr val="00B050"/>
                </a:solidFill>
                <a:latin typeface="Consolas"/>
              </a:rPr>
              <a:t>_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;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};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odnadpis 2">
            <a:extLst>
              <a:ext uri="{FF2B5EF4-FFF2-40B4-BE49-F238E27FC236}">
                <a16:creationId xmlns:a16="http://schemas.microsoft.com/office/drawing/2014/main" id="{4DD8A8D0-943A-DB39-B641-216D14051B9E}"/>
              </a:ext>
            </a:extLst>
          </p:cNvPr>
          <p:cNvSpPr/>
          <p:nvPr/>
        </p:nvSpPr>
        <p:spPr>
          <a:xfrm>
            <a:off x="516240" y="1635480"/>
            <a:ext cx="10618560" cy="598320"/>
          </a:xfrm>
          <a:prstGeom prst="rect">
            <a:avLst/>
          </a:prstGeom>
          <a:noFill/>
          <a:ln w="5715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1440" tIns="45720" rIns="91440" bIns="45720" anchor="t">
            <a:normAutofit/>
          </a:bodyPr>
          <a:lstStyle/>
          <a:p>
            <a:pPr marL="457200" indent="-3200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cs-CZ" sz="3600" spc="-1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Mrtvý odkaz - dlouhověkost: příprava</a:t>
            </a:r>
            <a:endParaRPr lang="cs-CZ" sz="3600" b="0" strike="noStrike" spc="-1" dirty="0">
              <a:solidFill>
                <a:srgbClr val="000000"/>
              </a:solidFill>
              <a:latin typeface="Arial"/>
              <a:ea typeface="Calibri"/>
            </a:endParaRP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58FBA575-4418-E421-5E69-00CD939C818D}"/>
              </a:ext>
            </a:extLst>
          </p:cNvPr>
          <p:cNvSpPr txBox="1"/>
          <p:nvPr/>
        </p:nvSpPr>
        <p:spPr>
          <a:xfrm>
            <a:off x="526211" y="5472023"/>
            <a:ext cx="6826369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1400" b="1" dirty="0" err="1">
                <a:solidFill>
                  <a:srgbClr val="AE51D8"/>
                </a:solidFill>
                <a:latin typeface="Consolas"/>
                <a:cs typeface="Segoe UI"/>
              </a:rPr>
              <a:t>using</a:t>
            </a:r>
            <a:r>
              <a:rPr lang="cs-CZ" sz="1400" b="1" i="1" dirty="0">
                <a:solidFill>
                  <a:srgbClr val="E45100"/>
                </a:solidFill>
                <a:latin typeface="Consolas"/>
                <a:cs typeface="Segoe UI"/>
              </a:rPr>
              <a:t> </a:t>
            </a:r>
            <a:r>
              <a:rPr lang="en-US" sz="1400" b="1" dirty="0" err="1">
                <a:solidFill>
                  <a:srgbClr val="A497B5"/>
                </a:solidFill>
                <a:latin typeface="Consolas"/>
                <a:cs typeface="Segoe UI"/>
              </a:rPr>
              <a:t>TrackerArray</a:t>
            </a:r>
            <a:r>
              <a:rPr lang="cs-CZ" sz="1400" b="1" i="1" dirty="0">
                <a:solidFill>
                  <a:srgbClr val="E45100"/>
                </a:solidFill>
                <a:latin typeface="Consolas"/>
                <a:cs typeface="Segoe UI"/>
              </a:rPr>
              <a:t> </a:t>
            </a:r>
            <a:r>
              <a:rPr lang="cs-CZ" sz="1400" b="1" dirty="0">
                <a:solidFill>
                  <a:srgbClr val="A497B5"/>
                </a:solidFill>
                <a:latin typeface="Consolas"/>
                <a:cs typeface="Segoe UI"/>
              </a:rPr>
              <a:t>=</a:t>
            </a:r>
            <a:r>
              <a:rPr lang="en-US" sz="1400" b="1" dirty="0">
                <a:solidFill>
                  <a:srgbClr val="A497B5"/>
                </a:solidFill>
                <a:latin typeface="Consolas"/>
                <a:cs typeface="Segoe UI"/>
              </a:rPr>
              <a:t> </a:t>
            </a:r>
            <a:r>
              <a:rPr lang="en-US" sz="1400" b="1" dirty="0" err="1">
                <a:solidFill>
                  <a:srgbClr val="A497B5"/>
                </a:solidFill>
                <a:latin typeface="Consolas"/>
                <a:cs typeface="Segoe UI"/>
              </a:rPr>
              <a:t>LifetimeTracker</a:t>
            </a:r>
            <a:r>
              <a:rPr lang="en-US" sz="1400" b="1" i="1" dirty="0">
                <a:solidFill>
                  <a:srgbClr val="008ED2"/>
                </a:solidFill>
                <a:latin typeface="Consolas"/>
                <a:cs typeface="Segoe UI"/>
              </a:rPr>
              <a:t>**</a:t>
            </a:r>
            <a:r>
              <a:rPr lang="en-US" sz="1400" b="1" dirty="0">
                <a:solidFill>
                  <a:srgbClr val="A497B5"/>
                </a:solidFill>
                <a:latin typeface="Consolas"/>
                <a:cs typeface="Segoe UI"/>
              </a:rPr>
              <a:t>;</a:t>
            </a:r>
            <a:endParaRPr lang="cs-CZ" sz="1400" b="1" dirty="0">
              <a:solidFill>
                <a:srgbClr val="A497B5"/>
              </a:solidFill>
              <a:latin typeface="Consolas"/>
              <a:cs typeface="Segoe UI"/>
            </a:endParaRPr>
          </a:p>
          <a:p>
            <a:r>
              <a:rPr lang="en-US" sz="1400" b="1" dirty="0">
                <a:solidFill>
                  <a:srgbClr val="AE51D8"/>
                </a:solidFill>
                <a:latin typeface="Consolas"/>
                <a:cs typeface="Segoe UI"/>
              </a:rPr>
              <a:t>extern</a:t>
            </a:r>
            <a:r>
              <a:rPr lang="en-US" sz="1400" b="1" dirty="0">
                <a:solidFill>
                  <a:srgbClr val="A497B5"/>
                </a:solidFill>
                <a:latin typeface="Consolas"/>
                <a:cs typeface="Segoe UI"/>
              </a:rPr>
              <a:t> </a:t>
            </a:r>
            <a:r>
              <a:rPr lang="en-US" sz="1400" b="1" dirty="0" err="1">
                <a:solidFill>
                  <a:srgbClr val="A497B5"/>
                </a:solidFill>
                <a:latin typeface="Consolas"/>
                <a:cs typeface="Segoe UI"/>
              </a:rPr>
              <a:t>TrackerArray</a:t>
            </a:r>
            <a:r>
              <a:rPr lang="en-US" sz="1400" b="1" dirty="0">
                <a:solidFill>
                  <a:srgbClr val="A497B5"/>
                </a:solidFill>
                <a:latin typeface="Consolas"/>
                <a:cs typeface="Segoe UI"/>
              </a:rPr>
              <a:t> </a:t>
            </a:r>
            <a:r>
              <a:rPr lang="en-US" sz="1400" b="1" dirty="0" err="1">
                <a:solidFill>
                  <a:srgbClr val="00B050"/>
                </a:solidFill>
                <a:latin typeface="Consolas"/>
                <a:cs typeface="Segoe UI"/>
              </a:rPr>
              <a:t>trackerArray</a:t>
            </a:r>
            <a:r>
              <a:rPr lang="en-US" sz="1400" b="1" dirty="0">
                <a:solidFill>
                  <a:srgbClr val="A497B5"/>
                </a:solidFill>
                <a:latin typeface="Consolas"/>
                <a:cs typeface="Segoe UI"/>
              </a:rPr>
              <a:t>;</a:t>
            </a:r>
            <a:r>
              <a:rPr lang="cs-CZ" sz="1400" dirty="0">
                <a:latin typeface="Consolas"/>
                <a:cs typeface="Segoe UI"/>
              </a:rPr>
              <a:t>​</a:t>
            </a:r>
          </a:p>
          <a:p>
            <a:r>
              <a:rPr lang="en-US" sz="1400" b="1" dirty="0">
                <a:solidFill>
                  <a:srgbClr val="AE51D8"/>
                </a:solidFill>
                <a:latin typeface="Consolas"/>
                <a:cs typeface="Segoe UI"/>
              </a:rPr>
              <a:t>extern</a:t>
            </a:r>
            <a:r>
              <a:rPr lang="en-US" sz="1400" b="1" dirty="0">
                <a:solidFill>
                  <a:srgbClr val="A497B5"/>
                </a:solidFill>
                <a:latin typeface="Consolas"/>
                <a:cs typeface="Segoe UI"/>
              </a:rPr>
              <a:t> </a:t>
            </a:r>
            <a:r>
              <a:rPr lang="en-US" sz="1400" b="1" dirty="0">
                <a:solidFill>
                  <a:srgbClr val="AE51D8"/>
                </a:solidFill>
                <a:latin typeface="Consolas"/>
                <a:cs typeface="Segoe UI"/>
              </a:rPr>
              <a:t>unsigned</a:t>
            </a:r>
            <a:r>
              <a:rPr lang="en-US" sz="1400" b="1" dirty="0">
                <a:solidFill>
                  <a:srgbClr val="A497B5"/>
                </a:solidFill>
                <a:latin typeface="Consolas"/>
                <a:cs typeface="Segoe UI"/>
              </a:rPr>
              <a:t> </a:t>
            </a:r>
            <a:r>
              <a:rPr lang="en-US" sz="1400" b="1" dirty="0">
                <a:solidFill>
                  <a:srgbClr val="AE51D8"/>
                </a:solidFill>
                <a:latin typeface="Consolas"/>
                <a:cs typeface="Segoe UI"/>
              </a:rPr>
              <a:t>int</a:t>
            </a:r>
            <a:r>
              <a:rPr lang="en-US" sz="1400" b="1" dirty="0">
                <a:solidFill>
                  <a:srgbClr val="A497B5"/>
                </a:solidFill>
                <a:latin typeface="Consolas"/>
                <a:cs typeface="Segoe UI"/>
              </a:rPr>
              <a:t> </a:t>
            </a:r>
            <a:r>
              <a:rPr lang="en-US" sz="1400" b="1" dirty="0">
                <a:solidFill>
                  <a:srgbClr val="00B050"/>
                </a:solidFill>
                <a:latin typeface="Consolas"/>
                <a:cs typeface="Segoe UI"/>
              </a:rPr>
              <a:t>elements</a:t>
            </a:r>
            <a:r>
              <a:rPr lang="en-US" sz="1400" b="1" dirty="0">
                <a:solidFill>
                  <a:srgbClr val="A497B5"/>
                </a:solidFill>
                <a:latin typeface="Consolas"/>
                <a:cs typeface="Segoe UI"/>
              </a:rPr>
              <a:t>;</a:t>
            </a:r>
            <a:r>
              <a:rPr lang="cs-CZ" sz="1400" dirty="0">
                <a:latin typeface="Consolas"/>
                <a:cs typeface="Segoe UI"/>
              </a:rPr>
              <a:t>​</a:t>
            </a:r>
          </a:p>
          <a:p>
            <a:r>
              <a:rPr lang="cs-CZ" sz="1400" dirty="0">
                <a:cs typeface="Segoe UI"/>
              </a:rPr>
              <a:t>​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9B8BC644-1E8A-0B7E-1BD7-E34F7F3B167D}"/>
              </a:ext>
            </a:extLst>
          </p:cNvPr>
          <p:cNvSpPr txBox="1"/>
          <p:nvPr/>
        </p:nvSpPr>
        <p:spPr>
          <a:xfrm>
            <a:off x="914401" y="3430438"/>
            <a:ext cx="5374256" cy="116955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b="1" dirty="0">
                <a:solidFill>
                  <a:srgbClr val="AE51D8"/>
                </a:solidFill>
                <a:latin typeface="Consolas"/>
                <a:cs typeface="Segoe UI"/>
              </a:rPr>
              <a:t>friend</a:t>
            </a:r>
            <a:r>
              <a:rPr lang="en-US" sz="1400" b="1" dirty="0">
                <a:solidFill>
                  <a:srgbClr val="A497B5"/>
                </a:solidFill>
                <a:latin typeface="Consolas"/>
                <a:cs typeface="Segoe UI"/>
              </a:rPr>
              <a:t> </a:t>
            </a:r>
            <a:r>
              <a:rPr lang="en-US" sz="1400" b="1" dirty="0">
                <a:solidFill>
                  <a:srgbClr val="AE51D8"/>
                </a:solidFill>
                <a:latin typeface="Consolas"/>
                <a:cs typeface="Segoe UI"/>
              </a:rPr>
              <a:t>inline</a:t>
            </a:r>
            <a:r>
              <a:rPr lang="en-US" sz="1400" b="1" dirty="0">
                <a:solidFill>
                  <a:srgbClr val="A497B5"/>
                </a:solidFill>
                <a:latin typeface="Consolas"/>
                <a:cs typeface="Segoe UI"/>
              </a:rPr>
              <a:t> </a:t>
            </a:r>
            <a:r>
              <a:rPr lang="en-US" sz="1400" b="1" dirty="0">
                <a:solidFill>
                  <a:srgbClr val="AE51D8"/>
                </a:solidFill>
                <a:latin typeface="Consolas"/>
                <a:cs typeface="Segoe UI"/>
              </a:rPr>
              <a:t>bool</a:t>
            </a:r>
            <a:r>
              <a:rPr lang="en-US" sz="1400" b="1" dirty="0">
                <a:solidFill>
                  <a:srgbClr val="A497B5"/>
                </a:solidFill>
                <a:latin typeface="Consolas"/>
                <a:cs typeface="Segoe UI"/>
              </a:rPr>
              <a:t> </a:t>
            </a:r>
            <a:r>
              <a:rPr lang="en-US" sz="1400" b="1" dirty="0">
                <a:solidFill>
                  <a:srgbClr val="008ED2"/>
                </a:solidFill>
                <a:latin typeface="Consolas"/>
                <a:cs typeface="Segoe UI"/>
              </a:rPr>
              <a:t>Compare</a:t>
            </a:r>
            <a:r>
              <a:rPr lang="en-US" sz="1400" b="1" dirty="0">
                <a:solidFill>
                  <a:srgbClr val="A497B5"/>
                </a:solidFill>
                <a:latin typeface="Consolas"/>
                <a:cs typeface="Segoe UI"/>
              </a:rPr>
              <a:t>(</a:t>
            </a:r>
            <a:r>
              <a:rPr lang="cs-CZ" sz="1400" dirty="0">
                <a:latin typeface="Consolas"/>
                <a:cs typeface="Segoe UI"/>
              </a:rPr>
              <a:t>​</a:t>
            </a:r>
          </a:p>
          <a:p>
            <a:r>
              <a:rPr lang="en-US" sz="1400" b="1" dirty="0">
                <a:solidFill>
                  <a:srgbClr val="AE51D8"/>
                </a:solidFill>
                <a:latin typeface="Consolas"/>
                <a:cs typeface="Segoe UI"/>
              </a:rPr>
              <a:t>    unsigned</a:t>
            </a:r>
            <a:r>
              <a:rPr lang="en-US" sz="1400" b="1" dirty="0">
                <a:solidFill>
                  <a:srgbClr val="A497B5"/>
                </a:solidFill>
                <a:latin typeface="Consolas"/>
                <a:cs typeface="Segoe UI"/>
              </a:rPr>
              <a:t> </a:t>
            </a:r>
            <a:r>
              <a:rPr lang="en-US" sz="1400" b="1" dirty="0">
                <a:solidFill>
                  <a:srgbClr val="AE51D8"/>
                </a:solidFill>
                <a:latin typeface="Consolas"/>
                <a:cs typeface="Segoe UI"/>
              </a:rPr>
              <a:t>int</a:t>
            </a:r>
            <a:r>
              <a:rPr lang="en-US" sz="1400" b="1" dirty="0">
                <a:solidFill>
                  <a:srgbClr val="A497B5"/>
                </a:solidFill>
                <a:latin typeface="Consolas"/>
                <a:cs typeface="Segoe UI"/>
              </a:rPr>
              <a:t> </a:t>
            </a:r>
            <a:r>
              <a:rPr lang="en-US" sz="1400" b="1" dirty="0">
                <a:solidFill>
                  <a:srgbClr val="00B050"/>
                </a:solidFill>
                <a:latin typeface="Consolas"/>
                <a:cs typeface="Segoe UI"/>
              </a:rPr>
              <a:t>longevity</a:t>
            </a:r>
            <a:r>
              <a:rPr lang="en-US" sz="1400" b="1" dirty="0">
                <a:solidFill>
                  <a:srgbClr val="A497B5"/>
                </a:solidFill>
                <a:latin typeface="Consolas"/>
                <a:cs typeface="Segoe UI"/>
              </a:rPr>
              <a:t>,</a:t>
            </a:r>
            <a:r>
              <a:rPr lang="cs-CZ" sz="1400" dirty="0">
                <a:latin typeface="Consolas"/>
                <a:cs typeface="Segoe UI"/>
              </a:rPr>
              <a:t>​</a:t>
            </a:r>
          </a:p>
          <a:p>
            <a:r>
              <a:rPr lang="en-US" sz="1400" b="1" dirty="0">
                <a:solidFill>
                  <a:srgbClr val="AE51D8"/>
                </a:solidFill>
                <a:latin typeface="Consolas"/>
                <a:cs typeface="Segoe UI"/>
              </a:rPr>
              <a:t>    const</a:t>
            </a:r>
            <a:r>
              <a:rPr lang="en-US" sz="1400" b="1" dirty="0">
                <a:solidFill>
                  <a:srgbClr val="A497B5"/>
                </a:solidFill>
                <a:latin typeface="Consolas"/>
                <a:cs typeface="Segoe UI"/>
              </a:rPr>
              <a:t> </a:t>
            </a:r>
            <a:r>
              <a:rPr lang="en-US" sz="1400" b="1" dirty="0" err="1">
                <a:solidFill>
                  <a:srgbClr val="A497B5"/>
                </a:solidFill>
                <a:latin typeface="Consolas"/>
                <a:cs typeface="Segoe UI"/>
              </a:rPr>
              <a:t>LifetimeTracker</a:t>
            </a:r>
            <a:r>
              <a:rPr lang="en-US" sz="1400" b="1" dirty="0">
                <a:solidFill>
                  <a:srgbClr val="AE51D8"/>
                </a:solidFill>
                <a:latin typeface="Consolas"/>
                <a:cs typeface="Segoe UI"/>
              </a:rPr>
              <a:t>*</a:t>
            </a:r>
            <a:r>
              <a:rPr lang="en-US" sz="1400" b="1" dirty="0">
                <a:solidFill>
                  <a:srgbClr val="A497B5"/>
                </a:solidFill>
                <a:latin typeface="Consolas"/>
                <a:cs typeface="Segoe UI"/>
              </a:rPr>
              <a:t> </a:t>
            </a:r>
            <a:r>
              <a:rPr lang="en-US" sz="1400" b="1" dirty="0" err="1">
                <a:solidFill>
                  <a:srgbClr val="00B050"/>
                </a:solidFill>
                <a:latin typeface="Consolas"/>
                <a:cs typeface="Segoe UI"/>
              </a:rPr>
              <a:t>ltt</a:t>
            </a:r>
            <a:r>
              <a:rPr lang="en-US" sz="1400" b="1" dirty="0">
                <a:solidFill>
                  <a:srgbClr val="A497B5"/>
                </a:solidFill>
                <a:latin typeface="Consolas"/>
                <a:cs typeface="Segoe UI"/>
              </a:rPr>
              <a:t>) {</a:t>
            </a:r>
            <a:r>
              <a:rPr lang="cs-CZ" sz="1400" dirty="0">
                <a:latin typeface="Consolas"/>
                <a:cs typeface="Segoe UI"/>
              </a:rPr>
              <a:t>​</a:t>
            </a:r>
          </a:p>
          <a:p>
            <a:r>
              <a:rPr lang="en-US" sz="1400" b="1" dirty="0">
                <a:solidFill>
                  <a:srgbClr val="A497B5"/>
                </a:solidFill>
                <a:latin typeface="Consolas"/>
                <a:cs typeface="Segoe UI"/>
              </a:rPr>
              <a:t>    </a:t>
            </a:r>
            <a:r>
              <a:rPr lang="en-US" sz="1400" b="1" i="1" dirty="0">
                <a:solidFill>
                  <a:srgbClr val="E45100"/>
                </a:solidFill>
                <a:latin typeface="Consolas"/>
                <a:cs typeface="Segoe UI"/>
              </a:rPr>
              <a:t>return</a:t>
            </a:r>
            <a:r>
              <a:rPr lang="en-US" sz="1400" b="1" dirty="0">
                <a:solidFill>
                  <a:srgbClr val="A497B5"/>
                </a:solidFill>
                <a:latin typeface="Consolas"/>
                <a:cs typeface="Segoe UI"/>
              </a:rPr>
              <a:t> </a:t>
            </a:r>
            <a:r>
              <a:rPr lang="en-US" sz="1400" b="1" dirty="0" err="1">
                <a:solidFill>
                  <a:srgbClr val="00B050"/>
                </a:solidFill>
                <a:latin typeface="Consolas"/>
                <a:cs typeface="Segoe UI"/>
              </a:rPr>
              <a:t>ltt</a:t>
            </a:r>
            <a:r>
              <a:rPr lang="en-US" sz="1400" b="1" dirty="0">
                <a:solidFill>
                  <a:srgbClr val="A497B5"/>
                </a:solidFill>
                <a:latin typeface="Consolas"/>
                <a:cs typeface="Segoe UI"/>
              </a:rPr>
              <a:t>-&gt;</a:t>
            </a:r>
            <a:r>
              <a:rPr lang="en-US" sz="1400" b="1" dirty="0">
                <a:solidFill>
                  <a:srgbClr val="00B050"/>
                </a:solidFill>
                <a:latin typeface="Consolas"/>
                <a:cs typeface="Segoe UI"/>
              </a:rPr>
              <a:t>longevity_</a:t>
            </a:r>
            <a:r>
              <a:rPr lang="en-US" sz="1400" b="1" dirty="0">
                <a:solidFill>
                  <a:srgbClr val="A497B5"/>
                </a:solidFill>
                <a:latin typeface="Consolas"/>
                <a:cs typeface="Segoe UI"/>
              </a:rPr>
              <a:t> </a:t>
            </a:r>
            <a:r>
              <a:rPr lang="en-US" sz="1400" b="1" i="1" dirty="0">
                <a:solidFill>
                  <a:srgbClr val="008ED2"/>
                </a:solidFill>
                <a:latin typeface="Consolas"/>
                <a:cs typeface="Segoe UI"/>
              </a:rPr>
              <a:t>&gt;</a:t>
            </a:r>
            <a:r>
              <a:rPr lang="en-US" sz="1400" b="1" dirty="0">
                <a:solidFill>
                  <a:srgbClr val="A497B5"/>
                </a:solidFill>
                <a:latin typeface="Consolas"/>
                <a:cs typeface="Segoe UI"/>
              </a:rPr>
              <a:t> </a:t>
            </a:r>
            <a:r>
              <a:rPr lang="en-US" sz="1400" b="1" dirty="0">
                <a:solidFill>
                  <a:srgbClr val="00B050"/>
                </a:solidFill>
                <a:latin typeface="Consolas"/>
                <a:cs typeface="Segoe UI"/>
              </a:rPr>
              <a:t>longevity</a:t>
            </a:r>
            <a:r>
              <a:rPr lang="en-US" sz="1400" b="1" dirty="0">
                <a:solidFill>
                  <a:srgbClr val="A497B5"/>
                </a:solidFill>
                <a:latin typeface="Consolas"/>
                <a:cs typeface="Segoe UI"/>
              </a:rPr>
              <a:t>;</a:t>
            </a:r>
            <a:r>
              <a:rPr lang="cs-CZ" sz="1400" dirty="0">
                <a:latin typeface="Consolas"/>
                <a:cs typeface="Segoe UI"/>
              </a:rPr>
              <a:t>​</a:t>
            </a:r>
          </a:p>
          <a:p>
            <a:r>
              <a:rPr lang="en-US" sz="1400" b="1" dirty="0">
                <a:solidFill>
                  <a:srgbClr val="A497B5"/>
                </a:solidFill>
                <a:latin typeface="Consolas"/>
                <a:cs typeface="Segoe UI"/>
              </a:rPr>
              <a:t>}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4FD52A1D-4663-89AC-0F66-C256FFDF4E59}"/>
              </a:ext>
            </a:extLst>
          </p:cNvPr>
          <p:cNvSpPr txBox="1"/>
          <p:nvPr/>
        </p:nvSpPr>
        <p:spPr>
          <a:xfrm>
            <a:off x="5098211" y="2337758"/>
            <a:ext cx="6696973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AE51D8"/>
                </a:solidFill>
                <a:latin typeface="Consolas"/>
                <a:cs typeface="Segoe UI"/>
              </a:rPr>
              <a:t>template</a:t>
            </a:r>
            <a:r>
              <a:rPr lang="en-US" sz="1400" b="1">
                <a:solidFill>
                  <a:srgbClr val="A497B5"/>
                </a:solidFill>
                <a:latin typeface="Consolas"/>
                <a:cs typeface="Segoe UI"/>
              </a:rPr>
              <a:t> &lt;</a:t>
            </a:r>
            <a:r>
              <a:rPr lang="en-US" sz="1400" b="1">
                <a:solidFill>
                  <a:srgbClr val="AE51D8"/>
                </a:solidFill>
                <a:latin typeface="Consolas"/>
                <a:cs typeface="Segoe UI"/>
              </a:rPr>
              <a:t>typename</a:t>
            </a:r>
            <a:r>
              <a:rPr lang="en-US" sz="1400" b="1">
                <a:solidFill>
                  <a:srgbClr val="A497B5"/>
                </a:solidFill>
                <a:latin typeface="Consolas"/>
                <a:cs typeface="Segoe UI"/>
              </a:rPr>
              <a:t> T&gt;</a:t>
            </a:r>
            <a:r>
              <a:rPr lang="cs-CZ" sz="1400">
                <a:latin typeface="Consolas"/>
                <a:cs typeface="Segoe UI"/>
              </a:rPr>
              <a:t>​</a:t>
            </a:r>
          </a:p>
          <a:p>
            <a:r>
              <a:rPr lang="en-US" sz="1400" b="1">
                <a:solidFill>
                  <a:srgbClr val="AE51D8"/>
                </a:solidFill>
                <a:latin typeface="Consolas"/>
                <a:cs typeface="Segoe UI"/>
              </a:rPr>
              <a:t>struct</a:t>
            </a:r>
            <a:r>
              <a:rPr lang="en-US" sz="1400" b="1">
                <a:solidFill>
                  <a:srgbClr val="A497B5"/>
                </a:solidFill>
                <a:latin typeface="Consolas"/>
                <a:cs typeface="Segoe UI"/>
              </a:rPr>
              <a:t> </a:t>
            </a:r>
            <a:r>
              <a:rPr lang="en-US" sz="1400" b="1">
                <a:solidFill>
                  <a:srgbClr val="9F47FF"/>
                </a:solidFill>
                <a:latin typeface="Consolas"/>
                <a:cs typeface="Segoe UI"/>
              </a:rPr>
              <a:t>Deleter</a:t>
            </a:r>
            <a:r>
              <a:rPr lang="en-US" sz="1400" b="1">
                <a:solidFill>
                  <a:srgbClr val="A497B5"/>
                </a:solidFill>
                <a:latin typeface="Consolas"/>
                <a:cs typeface="Segoe UI"/>
              </a:rPr>
              <a:t> {</a:t>
            </a:r>
            <a:r>
              <a:rPr lang="cs-CZ" sz="1400">
                <a:latin typeface="Consolas"/>
                <a:cs typeface="Segoe UI"/>
              </a:rPr>
              <a:t>​</a:t>
            </a:r>
          </a:p>
          <a:p>
            <a:r>
              <a:rPr lang="en-US" sz="1400" b="1">
                <a:solidFill>
                  <a:srgbClr val="A497B5"/>
                </a:solidFill>
                <a:latin typeface="Consolas"/>
                <a:cs typeface="Segoe UI"/>
              </a:rPr>
              <a:t>    </a:t>
            </a:r>
            <a:r>
              <a:rPr lang="en-US" sz="1400" b="1">
                <a:solidFill>
                  <a:srgbClr val="AE51D8"/>
                </a:solidFill>
                <a:latin typeface="Consolas"/>
                <a:cs typeface="Segoe UI"/>
              </a:rPr>
              <a:t>static</a:t>
            </a:r>
            <a:r>
              <a:rPr lang="en-US" sz="1400" b="1">
                <a:solidFill>
                  <a:srgbClr val="A497B5"/>
                </a:solidFill>
                <a:latin typeface="Consolas"/>
                <a:cs typeface="Segoe UI"/>
              </a:rPr>
              <a:t> </a:t>
            </a:r>
            <a:r>
              <a:rPr lang="en-US" sz="1400" b="1">
                <a:solidFill>
                  <a:srgbClr val="AE51D8"/>
                </a:solidFill>
                <a:latin typeface="Consolas"/>
                <a:cs typeface="Segoe UI"/>
              </a:rPr>
              <a:t>void</a:t>
            </a:r>
            <a:r>
              <a:rPr lang="en-US" sz="1400" b="1">
                <a:solidFill>
                  <a:srgbClr val="A497B5"/>
                </a:solidFill>
                <a:latin typeface="Consolas"/>
                <a:cs typeface="Segoe UI"/>
              </a:rPr>
              <a:t> </a:t>
            </a:r>
            <a:r>
              <a:rPr lang="en-US" sz="1400" b="1">
                <a:solidFill>
                  <a:srgbClr val="008ED2"/>
                </a:solidFill>
                <a:latin typeface="Consolas"/>
                <a:cs typeface="Segoe UI"/>
              </a:rPr>
              <a:t>Delete</a:t>
            </a:r>
            <a:r>
              <a:rPr lang="en-US" sz="1400" b="1">
                <a:solidFill>
                  <a:srgbClr val="A497B5"/>
                </a:solidFill>
                <a:latin typeface="Consolas"/>
                <a:cs typeface="Segoe UI"/>
              </a:rPr>
              <a:t>(T</a:t>
            </a:r>
            <a:r>
              <a:rPr lang="en-US" sz="1400" b="1">
                <a:solidFill>
                  <a:srgbClr val="AE51D8"/>
                </a:solidFill>
                <a:latin typeface="Consolas"/>
                <a:cs typeface="Segoe UI"/>
              </a:rPr>
              <a:t>*</a:t>
            </a:r>
            <a:r>
              <a:rPr lang="en-US" sz="1400" b="1">
                <a:solidFill>
                  <a:srgbClr val="A497B5"/>
                </a:solidFill>
                <a:latin typeface="Consolas"/>
                <a:cs typeface="Segoe UI"/>
              </a:rPr>
              <a:t> </a:t>
            </a:r>
            <a:r>
              <a:rPr lang="en-US" sz="1400" b="1">
                <a:solidFill>
                  <a:srgbClr val="00B050"/>
                </a:solidFill>
                <a:latin typeface="Consolas"/>
                <a:cs typeface="Segoe UI"/>
              </a:rPr>
              <a:t>p</a:t>
            </a:r>
            <a:r>
              <a:rPr lang="en-US" sz="1400" b="1">
                <a:solidFill>
                  <a:srgbClr val="A497B5"/>
                </a:solidFill>
                <a:latin typeface="Consolas"/>
                <a:cs typeface="Segoe UI"/>
              </a:rPr>
              <a:t>) {</a:t>
            </a:r>
            <a:r>
              <a:rPr lang="cs-CZ" sz="1400">
                <a:latin typeface="Consolas"/>
                <a:cs typeface="Segoe UI"/>
              </a:rPr>
              <a:t>​</a:t>
            </a:r>
          </a:p>
          <a:p>
            <a:r>
              <a:rPr lang="en-US" sz="1400" b="1">
                <a:solidFill>
                  <a:srgbClr val="A497B5"/>
                </a:solidFill>
                <a:latin typeface="Consolas"/>
                <a:cs typeface="Segoe UI"/>
              </a:rPr>
              <a:t>        </a:t>
            </a:r>
            <a:r>
              <a:rPr lang="en-US" sz="1400" b="1" i="1">
                <a:solidFill>
                  <a:srgbClr val="008ED2"/>
                </a:solidFill>
                <a:latin typeface="Consolas"/>
                <a:cs typeface="Segoe UI"/>
              </a:rPr>
              <a:t>delete</a:t>
            </a:r>
            <a:r>
              <a:rPr lang="en-US" sz="1400" b="1">
                <a:solidFill>
                  <a:srgbClr val="A497B5"/>
                </a:solidFill>
                <a:latin typeface="Consolas"/>
                <a:cs typeface="Segoe UI"/>
              </a:rPr>
              <a:t> </a:t>
            </a:r>
            <a:r>
              <a:rPr lang="en-US" sz="1400" b="1">
                <a:solidFill>
                  <a:srgbClr val="00B050"/>
                </a:solidFill>
                <a:latin typeface="Consolas"/>
                <a:cs typeface="Segoe UI"/>
              </a:rPr>
              <a:t>p</a:t>
            </a:r>
            <a:r>
              <a:rPr lang="en-US" sz="1400" b="1">
                <a:solidFill>
                  <a:srgbClr val="A497B5"/>
                </a:solidFill>
                <a:latin typeface="Consolas"/>
                <a:cs typeface="Segoe UI"/>
              </a:rPr>
              <a:t>;</a:t>
            </a:r>
            <a:r>
              <a:rPr lang="cs-CZ" sz="1400">
                <a:latin typeface="Consolas"/>
                <a:cs typeface="Segoe UI"/>
              </a:rPr>
              <a:t>​</a:t>
            </a:r>
          </a:p>
          <a:p>
            <a:r>
              <a:rPr lang="en-US" sz="1400" b="1">
                <a:solidFill>
                  <a:srgbClr val="A497B5"/>
                </a:solidFill>
                <a:latin typeface="Consolas"/>
                <a:cs typeface="Segoe UI"/>
              </a:rPr>
              <a:t>    }</a:t>
            </a:r>
            <a:r>
              <a:rPr lang="cs-CZ" sz="1400">
                <a:latin typeface="Consolas"/>
                <a:cs typeface="Segoe UI"/>
              </a:rPr>
              <a:t>​</a:t>
            </a:r>
          </a:p>
          <a:p>
            <a:r>
              <a:rPr lang="en-US" sz="1400" b="1">
                <a:solidFill>
                  <a:srgbClr val="A497B5"/>
                </a:solidFill>
                <a:latin typeface="Consolas"/>
                <a:cs typeface="Segoe UI"/>
              </a:rPr>
              <a:t>};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" grpId="0"/>
      <p:bldP spid="133" grpId="0"/>
      <p:bldP spid="2" grpId="0"/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516240" y="483120"/>
            <a:ext cx="9143640" cy="765000"/>
          </a:xfrm>
          <a:prstGeom prst="rect">
            <a:avLst/>
          </a:prstGeom>
          <a:noFill/>
          <a:ln w="28440">
            <a:solidFill>
              <a:srgbClr val="FFD5CC"/>
            </a:solidFill>
            <a:round/>
          </a:ln>
        </p:spPr>
        <p:txBody>
          <a:bodyPr anchor="ctr">
            <a:normAutofit/>
          </a:bodyPr>
          <a:lstStyle/>
          <a:p>
            <a:pPr marL="457200" indent="0">
              <a:lnSpc>
                <a:spcPct val="90000"/>
              </a:lnSpc>
              <a:buNone/>
            </a:pPr>
            <a:r>
              <a:rPr lang="cs-CZ" sz="4000" b="0" strike="noStrike" spc="-1">
                <a:solidFill>
                  <a:srgbClr val="000000"/>
                </a:solidFill>
                <a:latin typeface="Sitka Text"/>
              </a:rPr>
              <a:t>Singleton vs</a:t>
            </a:r>
            <a:r>
              <a:rPr lang="cs-CZ" sz="4000" b="1" strike="noStrike" spc="-1">
                <a:solidFill>
                  <a:srgbClr val="000000"/>
                </a:solidFill>
                <a:latin typeface="Sitka Text"/>
              </a:rPr>
              <a:t> destrukce</a:t>
            </a:r>
            <a:endParaRPr lang="cs-CZ" sz="4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5" name="Obdélník 3"/>
          <p:cNvSpPr/>
          <p:nvPr/>
        </p:nvSpPr>
        <p:spPr>
          <a:xfrm>
            <a:off x="515880" y="1554480"/>
            <a:ext cx="10888920" cy="774000"/>
          </a:xfrm>
          <a:prstGeom prst="rect">
            <a:avLst/>
          </a:prstGeom>
          <a:solidFill>
            <a:srgbClr val="FFEC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cs-CZ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7" name="TextBox 4"/>
          <p:cNvSpPr/>
          <p:nvPr/>
        </p:nvSpPr>
        <p:spPr>
          <a:xfrm>
            <a:off x="1587720" y="2778840"/>
            <a:ext cx="9016560" cy="2524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numCol="1" spc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1" strike="noStrike" spc="-1" dirty="0">
                <a:solidFill>
                  <a:srgbClr val="AE51D8"/>
                </a:solidFill>
                <a:latin typeface="Consolas"/>
              </a:rPr>
              <a:t>static</a:t>
            </a:r>
            <a:r>
              <a:rPr lang="en-US" sz="16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600" b="1" strike="noStrike" spc="-1" dirty="0">
                <a:solidFill>
                  <a:srgbClr val="AE51D8"/>
                </a:solidFill>
                <a:latin typeface="Consolas"/>
              </a:rPr>
              <a:t>void</a:t>
            </a:r>
            <a:r>
              <a:rPr lang="en-US" sz="16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600" b="1" strike="noStrike" spc="-1" dirty="0" err="1">
                <a:solidFill>
                  <a:srgbClr val="008ED2"/>
                </a:solidFill>
                <a:latin typeface="Consolas"/>
              </a:rPr>
              <a:t>AtExitFn</a:t>
            </a:r>
            <a:r>
              <a:rPr lang="en-US" sz="1600" b="1" strike="noStrike" spc="-1" dirty="0">
                <a:solidFill>
                  <a:srgbClr val="A497B5"/>
                </a:solidFill>
                <a:latin typeface="Consolas"/>
              </a:rPr>
              <a:t>() {</a:t>
            </a:r>
            <a:endParaRPr lang="cs-CZ" sz="16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600" b="1" strike="noStrike" spc="-1" dirty="0" err="1">
                <a:solidFill>
                  <a:srgbClr val="A497B5"/>
                </a:solidFill>
                <a:latin typeface="Consolas"/>
              </a:rPr>
              <a:t>LifetimeTracker</a:t>
            </a:r>
            <a:r>
              <a:rPr lang="en-US" sz="1600" b="1" i="1" strike="noStrike" spc="-1" dirty="0">
                <a:solidFill>
                  <a:srgbClr val="008ED2"/>
                </a:solidFill>
                <a:latin typeface="Consolas"/>
              </a:rPr>
              <a:t>*</a:t>
            </a:r>
            <a:r>
              <a:rPr lang="en-US" sz="16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600" b="1" strike="noStrike" spc="-1" dirty="0">
                <a:solidFill>
                  <a:srgbClr val="00B050"/>
                </a:solidFill>
                <a:latin typeface="Consolas"/>
              </a:rPr>
              <a:t>top </a:t>
            </a:r>
            <a:r>
              <a:rPr lang="en-US" sz="1600" b="1" i="1" strike="noStrike" spc="-1" dirty="0">
                <a:solidFill>
                  <a:srgbClr val="008ED2"/>
                </a:solidFill>
                <a:latin typeface="Consolas"/>
              </a:rPr>
              <a:t>=</a:t>
            </a:r>
            <a:r>
              <a:rPr lang="en-US" sz="16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600" b="1" strike="noStrike" spc="-1" dirty="0" err="1">
                <a:solidFill>
                  <a:srgbClr val="00B050"/>
                </a:solidFill>
                <a:latin typeface="Consolas"/>
              </a:rPr>
              <a:t>trackerArray</a:t>
            </a:r>
            <a:r>
              <a:rPr lang="en-US" sz="1600" b="1" strike="noStrike" spc="-1" dirty="0">
                <a:solidFill>
                  <a:srgbClr val="A497B5"/>
                </a:solidFill>
                <a:latin typeface="Consolas"/>
              </a:rPr>
              <a:t>[</a:t>
            </a:r>
            <a:r>
              <a:rPr lang="en-US" sz="1600" b="1" strike="noStrike" spc="-1" dirty="0">
                <a:solidFill>
                  <a:srgbClr val="00B050"/>
                </a:solidFill>
                <a:latin typeface="Consolas"/>
              </a:rPr>
              <a:t>elements </a:t>
            </a:r>
            <a:r>
              <a:rPr lang="en-US" sz="1600" b="1" i="1" strike="noStrike" spc="-1" dirty="0">
                <a:solidFill>
                  <a:srgbClr val="008ED2"/>
                </a:solidFill>
                <a:latin typeface="Consolas"/>
              </a:rPr>
              <a:t>-</a:t>
            </a:r>
            <a:r>
              <a:rPr lang="en-US" sz="16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600" b="1" strike="noStrike" spc="-1" dirty="0">
                <a:solidFill>
                  <a:srgbClr val="F99157"/>
                </a:solidFill>
                <a:latin typeface="Consolas"/>
              </a:rPr>
              <a:t>1</a:t>
            </a:r>
            <a:r>
              <a:rPr lang="en-US" sz="1600" b="1" strike="noStrike" spc="-1" dirty="0">
                <a:solidFill>
                  <a:srgbClr val="A497B5"/>
                </a:solidFill>
                <a:latin typeface="Consolas"/>
              </a:rPr>
              <a:t>];</a:t>
            </a:r>
            <a:endParaRPr lang="cs-CZ" sz="16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600" b="1" strike="noStrike" spc="-1" dirty="0" err="1">
                <a:solidFill>
                  <a:srgbClr val="00B050"/>
                </a:solidFill>
                <a:latin typeface="Consolas"/>
              </a:rPr>
              <a:t>trackerArray</a:t>
            </a:r>
            <a:r>
              <a:rPr lang="en-US" sz="1600" b="1" strike="noStrike" spc="-1" dirty="0">
                <a:solidFill>
                  <a:srgbClr val="00B050"/>
                </a:solidFill>
                <a:latin typeface="Consolas"/>
              </a:rPr>
              <a:t> </a:t>
            </a:r>
            <a:r>
              <a:rPr lang="en-US" sz="1600" b="1" i="1" strike="noStrike" spc="-1" dirty="0">
                <a:solidFill>
                  <a:srgbClr val="008ED2"/>
                </a:solidFill>
                <a:latin typeface="Consolas"/>
              </a:rPr>
              <a:t>=</a:t>
            </a:r>
            <a:r>
              <a:rPr lang="en-US" sz="16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600" b="1" i="1" strike="noStrike" spc="-1" dirty="0" err="1">
                <a:solidFill>
                  <a:srgbClr val="008ED2"/>
                </a:solidFill>
                <a:latin typeface="Consolas"/>
              </a:rPr>
              <a:t>static_cast</a:t>
            </a:r>
            <a:r>
              <a:rPr lang="en-US" sz="1600" b="1" i="1" strike="noStrike" spc="-1" dirty="0">
                <a:solidFill>
                  <a:srgbClr val="008ED2"/>
                </a:solidFill>
                <a:latin typeface="Consolas"/>
              </a:rPr>
              <a:t>&lt;</a:t>
            </a:r>
            <a:r>
              <a:rPr lang="en-US" sz="1600" b="1" strike="noStrike" spc="-1" dirty="0" err="1">
                <a:solidFill>
                  <a:srgbClr val="A497B5"/>
                </a:solidFill>
                <a:latin typeface="Consolas"/>
              </a:rPr>
              <a:t>TrackerArray</a:t>
            </a:r>
            <a:r>
              <a:rPr lang="en-US" sz="1600" b="1" i="1" strike="noStrike" spc="-1" dirty="0">
                <a:solidFill>
                  <a:srgbClr val="008ED2"/>
                </a:solidFill>
                <a:latin typeface="Consolas"/>
              </a:rPr>
              <a:t>&gt;</a:t>
            </a:r>
            <a:r>
              <a:rPr lang="en-US" sz="1600" b="1" strike="noStrike" spc="-1" dirty="0">
                <a:solidFill>
                  <a:srgbClr val="A497B5"/>
                </a:solidFill>
                <a:latin typeface="Consolas"/>
              </a:rPr>
              <a:t>(</a:t>
            </a:r>
            <a:endParaRPr lang="cs-CZ" sz="16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00" b="1" strike="noStrike" spc="-1" dirty="0">
                <a:solidFill>
                  <a:srgbClr val="A497B5"/>
                </a:solidFill>
                <a:latin typeface="Consolas"/>
              </a:rPr>
              <a:t>        std::</a:t>
            </a:r>
            <a:r>
              <a:rPr lang="en-US" sz="1600" b="1" strike="noStrike" spc="-1" dirty="0" err="1">
                <a:solidFill>
                  <a:srgbClr val="008ED2"/>
                </a:solidFill>
                <a:latin typeface="Consolas"/>
              </a:rPr>
              <a:t>realloc</a:t>
            </a:r>
            <a:r>
              <a:rPr lang="en-US" sz="1600" b="1" strike="noStrike" spc="-1" dirty="0">
                <a:solidFill>
                  <a:srgbClr val="A497B5"/>
                </a:solidFill>
                <a:latin typeface="Consolas"/>
              </a:rPr>
              <a:t>(</a:t>
            </a:r>
            <a:r>
              <a:rPr lang="en-US" sz="1600" b="1" strike="noStrike" spc="-1" dirty="0" err="1">
                <a:solidFill>
                  <a:srgbClr val="00B050"/>
                </a:solidFill>
                <a:latin typeface="Consolas"/>
              </a:rPr>
              <a:t>trackerArray</a:t>
            </a:r>
            <a:r>
              <a:rPr lang="en-US" sz="1600" b="1" strike="noStrike" spc="-1" dirty="0">
                <a:solidFill>
                  <a:srgbClr val="A497B5"/>
                </a:solidFill>
                <a:latin typeface="Consolas"/>
              </a:rPr>
              <a:t>, </a:t>
            </a:r>
            <a:r>
              <a:rPr lang="en-US" sz="1600" b="1" i="1" strike="noStrike" spc="-1" dirty="0" err="1">
                <a:solidFill>
                  <a:srgbClr val="008ED2"/>
                </a:solidFill>
                <a:latin typeface="Consolas"/>
              </a:rPr>
              <a:t>sizeof</a:t>
            </a:r>
            <a:r>
              <a:rPr lang="en-US" sz="1600" b="1" strike="noStrike" spc="-1" dirty="0">
                <a:solidFill>
                  <a:srgbClr val="A497B5"/>
                </a:solidFill>
                <a:latin typeface="Consolas"/>
              </a:rPr>
              <a:t>(</a:t>
            </a:r>
            <a:r>
              <a:rPr lang="en-US" sz="1600" b="1" strike="noStrike" spc="-1" dirty="0" err="1">
                <a:solidFill>
                  <a:srgbClr val="A497B5"/>
                </a:solidFill>
                <a:latin typeface="Consolas"/>
              </a:rPr>
              <a:t>LifetimeTracker</a:t>
            </a:r>
            <a:r>
              <a:rPr lang="en-US" sz="1600" b="1" i="1" strike="noStrike" spc="-1" dirty="0">
                <a:solidFill>
                  <a:srgbClr val="008ED2"/>
                </a:solidFill>
                <a:latin typeface="Consolas"/>
              </a:rPr>
              <a:t>*</a:t>
            </a:r>
            <a:r>
              <a:rPr lang="en-US" sz="1600" b="1" strike="noStrike" spc="-1" dirty="0">
                <a:solidFill>
                  <a:srgbClr val="A497B5"/>
                </a:solidFill>
                <a:latin typeface="Consolas"/>
              </a:rPr>
              <a:t>) </a:t>
            </a:r>
            <a:r>
              <a:rPr lang="en-US" sz="1600" b="1" i="1" strike="noStrike" spc="-1" dirty="0">
                <a:solidFill>
                  <a:srgbClr val="008ED2"/>
                </a:solidFill>
                <a:latin typeface="Consolas"/>
              </a:rPr>
              <a:t>*</a:t>
            </a:r>
            <a:r>
              <a:rPr lang="en-US" sz="1600" b="1" strike="noStrike" spc="-1" dirty="0">
                <a:solidFill>
                  <a:srgbClr val="A497B5"/>
                </a:solidFill>
                <a:latin typeface="Consolas"/>
              </a:rPr>
              <a:t> (</a:t>
            </a:r>
            <a:r>
              <a:rPr lang="en-US" sz="1600" b="1" i="1" strike="noStrike" spc="-1" dirty="0">
                <a:solidFill>
                  <a:srgbClr val="008ED2"/>
                </a:solidFill>
                <a:latin typeface="Consolas"/>
              </a:rPr>
              <a:t>--</a:t>
            </a:r>
            <a:r>
              <a:rPr lang="en-US" sz="1600" b="1" strike="noStrike" spc="-1" dirty="0">
                <a:solidFill>
                  <a:srgbClr val="00B050"/>
                </a:solidFill>
                <a:latin typeface="Consolas"/>
              </a:rPr>
              <a:t>elements</a:t>
            </a:r>
            <a:r>
              <a:rPr lang="en-US" sz="1600" b="1" strike="noStrike" spc="-1" dirty="0">
                <a:solidFill>
                  <a:srgbClr val="A497B5"/>
                </a:solidFill>
                <a:latin typeface="Consolas"/>
              </a:rPr>
              <a:t>))</a:t>
            </a:r>
            <a:endParaRPr lang="cs-CZ" sz="16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00" b="1" strike="noStrike" spc="-1" dirty="0">
                <a:solidFill>
                  <a:srgbClr val="A497B5"/>
                </a:solidFill>
                <a:latin typeface="Consolas"/>
              </a:rPr>
              <a:t>    );</a:t>
            </a:r>
            <a:endParaRPr lang="cs-CZ" sz="16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600" b="1" i="1" strike="noStrike" spc="-1" dirty="0">
                <a:solidFill>
                  <a:srgbClr val="008ED2"/>
                </a:solidFill>
                <a:latin typeface="Consolas"/>
              </a:rPr>
              <a:t>delete</a:t>
            </a:r>
            <a:r>
              <a:rPr lang="en-US" sz="16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600" b="1" strike="noStrike" spc="-1" dirty="0">
                <a:solidFill>
                  <a:srgbClr val="00B050"/>
                </a:solidFill>
                <a:latin typeface="Consolas"/>
              </a:rPr>
              <a:t>top</a:t>
            </a:r>
            <a:r>
              <a:rPr lang="en-US" sz="1600" b="1" strike="noStrike" spc="-1" dirty="0">
                <a:solidFill>
                  <a:srgbClr val="A497B5"/>
                </a:solidFill>
                <a:latin typeface="Consolas"/>
              </a:rPr>
              <a:t>;</a:t>
            </a:r>
            <a:r>
              <a:rPr lang="en-US" sz="1600" b="1" strike="noStrike" spc="-1" dirty="0">
                <a:solidFill>
                  <a:srgbClr val="60576F"/>
                </a:solidFill>
                <a:latin typeface="Consolas"/>
              </a:rPr>
              <a:t> // delete AFTER popping</a:t>
            </a:r>
            <a:endParaRPr lang="cs-CZ" sz="16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00" b="1" strike="noStrike" spc="-1" dirty="0">
                <a:solidFill>
                  <a:srgbClr val="A497B5"/>
                </a:solidFill>
                <a:latin typeface="Consolas"/>
              </a:rPr>
              <a:t>}</a:t>
            </a:r>
            <a:endParaRPr lang="cs-CZ" sz="16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br>
              <a:rPr sz="1600" dirty="0"/>
            </a:br>
            <a:endParaRPr lang="cs-CZ" sz="16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cs-CZ" sz="16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odnadpis 2">
            <a:extLst>
              <a:ext uri="{FF2B5EF4-FFF2-40B4-BE49-F238E27FC236}">
                <a16:creationId xmlns:a16="http://schemas.microsoft.com/office/drawing/2014/main" id="{0B017F1E-2E98-F451-09C5-71A5E19E0113}"/>
              </a:ext>
            </a:extLst>
          </p:cNvPr>
          <p:cNvSpPr/>
          <p:nvPr/>
        </p:nvSpPr>
        <p:spPr>
          <a:xfrm>
            <a:off x="516240" y="1635480"/>
            <a:ext cx="10618560" cy="598320"/>
          </a:xfrm>
          <a:prstGeom prst="rect">
            <a:avLst/>
          </a:prstGeom>
          <a:noFill/>
          <a:ln w="5715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1440" tIns="45720" rIns="91440" bIns="45720" anchor="t">
            <a:normAutofit/>
          </a:bodyPr>
          <a:lstStyle/>
          <a:p>
            <a:pPr marL="457200" indent="-3200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cs-CZ" sz="3600" spc="-1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Mrtvý odkaz - dlouhověkost: příprava</a:t>
            </a:r>
            <a:endParaRPr lang="cs-CZ" sz="3600" b="0" strike="noStrike" spc="-1" dirty="0">
              <a:solidFill>
                <a:srgbClr val="000000"/>
              </a:solidFill>
              <a:latin typeface="Arial"/>
              <a:ea typeface="Calibri"/>
            </a:endParaRPr>
          </a:p>
        </p:txBody>
      </p:sp>
      <p:graphicFrame>
        <p:nvGraphicFramePr>
          <p:cNvPr id="4" name="Tabulka 3">
            <a:extLst>
              <a:ext uri="{FF2B5EF4-FFF2-40B4-BE49-F238E27FC236}">
                <a16:creationId xmlns:a16="http://schemas.microsoft.com/office/drawing/2014/main" id="{2BB213BC-3805-08AC-817C-0F9ACC9971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6665478"/>
              </p:ext>
            </p:extLst>
          </p:nvPr>
        </p:nvGraphicFramePr>
        <p:xfrm>
          <a:off x="1989055" y="5361080"/>
          <a:ext cx="7381188" cy="7416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711658">
                  <a:extLst>
                    <a:ext uri="{9D8B030D-6E8A-4147-A177-3AD203B41FA5}">
                      <a16:colId xmlns:a16="http://schemas.microsoft.com/office/drawing/2014/main" val="2767184981"/>
                    </a:ext>
                  </a:extLst>
                </a:gridCol>
                <a:gridCol w="1634099">
                  <a:extLst>
                    <a:ext uri="{9D8B030D-6E8A-4147-A177-3AD203B41FA5}">
                      <a16:colId xmlns:a16="http://schemas.microsoft.com/office/drawing/2014/main" val="728011761"/>
                    </a:ext>
                  </a:extLst>
                </a:gridCol>
                <a:gridCol w="1590772">
                  <a:extLst>
                    <a:ext uri="{9D8B030D-6E8A-4147-A177-3AD203B41FA5}">
                      <a16:colId xmlns:a16="http://schemas.microsoft.com/office/drawing/2014/main" val="3320518231"/>
                    </a:ext>
                  </a:extLst>
                </a:gridCol>
                <a:gridCol w="1444659">
                  <a:extLst>
                    <a:ext uri="{9D8B030D-6E8A-4147-A177-3AD203B41FA5}">
                      <a16:colId xmlns:a16="http://schemas.microsoft.com/office/drawing/2014/main" val="1180502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cs-CZ" b="0" dirty="0" err="1"/>
                        <a:t>ConcreteLTT</a:t>
                      </a:r>
                      <a:r>
                        <a:rPr lang="cs-CZ" b="0" dirty="0"/>
                        <a:t>&lt;___&gt;*</a:t>
                      </a:r>
                      <a:endParaRPr lang="cs-CZ" b="0" dirty="0">
                        <a:latin typeface="Consolas" panose="020B0609020204030204" pitchFamily="49" charset="0"/>
                      </a:endParaRPr>
                    </a:p>
                  </a:txBody>
                  <a:tcPr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err="1"/>
                        <a:t>Logger</a:t>
                      </a:r>
                      <a:endParaRPr lang="cs-CZ" dirty="0">
                        <a:latin typeface="Consolas" panose="020B06090202040302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err="1"/>
                        <a:t>Keyboard</a:t>
                      </a:r>
                      <a:endParaRPr lang="cs-CZ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Display</a:t>
                      </a:r>
                      <a:endParaRPr lang="cs-CZ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82603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cs-CZ" b="0" dirty="0" err="1"/>
                        <a:t>longevity</a:t>
                      </a:r>
                      <a:endParaRPr lang="cs-CZ" b="0" dirty="0"/>
                    </a:p>
                  </a:txBody>
                  <a:tcPr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2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4848894"/>
                  </a:ext>
                </a:extLst>
              </a:tr>
            </a:tbl>
          </a:graphicData>
        </a:graphic>
      </p:graphicFrame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62886BF9-A856-4294-5B58-F8F4F1C90D19}"/>
              </a:ext>
            </a:extLst>
          </p:cNvPr>
          <p:cNvCxnSpPr/>
          <p:nvPr/>
        </p:nvCxnSpPr>
        <p:spPr>
          <a:xfrm>
            <a:off x="7927942" y="4836374"/>
            <a:ext cx="0" cy="1791092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Obdélník 8">
            <a:extLst>
              <a:ext uri="{FF2B5EF4-FFF2-40B4-BE49-F238E27FC236}">
                <a16:creationId xmlns:a16="http://schemas.microsoft.com/office/drawing/2014/main" id="{77050F28-4BC5-A7E7-ADA2-002E22F928C1}"/>
              </a:ext>
            </a:extLst>
          </p:cNvPr>
          <p:cNvSpPr/>
          <p:nvPr/>
        </p:nvSpPr>
        <p:spPr>
          <a:xfrm>
            <a:off x="7927942" y="5361080"/>
            <a:ext cx="1442301" cy="741680"/>
          </a:xfrm>
          <a:prstGeom prst="rect">
            <a:avLst/>
          </a:prstGeom>
          <a:solidFill>
            <a:srgbClr val="C0571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cxnSp>
        <p:nvCxnSpPr>
          <p:cNvPr id="11" name="Přímá spojnice se šipkou 10">
            <a:extLst>
              <a:ext uri="{FF2B5EF4-FFF2-40B4-BE49-F238E27FC236}">
                <a16:creationId xmlns:a16="http://schemas.microsoft.com/office/drawing/2014/main" id="{4A34BF2A-77AF-48A1-0802-AA43AF39FFA5}"/>
              </a:ext>
            </a:extLst>
          </p:cNvPr>
          <p:cNvCxnSpPr>
            <a:cxnSpLocks/>
          </p:cNvCxnSpPr>
          <p:nvPr/>
        </p:nvCxnSpPr>
        <p:spPr>
          <a:xfrm flipH="1">
            <a:off x="6096000" y="4212772"/>
            <a:ext cx="156754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B38E29B7-492A-18F7-FA47-D71C6B276665}"/>
              </a:ext>
            </a:extLst>
          </p:cNvPr>
          <p:cNvSpPr txBox="1"/>
          <p:nvPr/>
        </p:nvSpPr>
        <p:spPr>
          <a:xfrm>
            <a:off x="7663544" y="3829669"/>
            <a:ext cx="3471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Protože při tom </a:t>
            </a:r>
            <a:r>
              <a:rPr lang="cs-CZ" dirty="0" err="1"/>
              <a:t>deletu</a:t>
            </a:r>
            <a:r>
              <a:rPr lang="cs-CZ" dirty="0"/>
              <a:t> mohou do našeho </a:t>
            </a:r>
            <a:r>
              <a:rPr lang="cs-CZ" dirty="0" err="1"/>
              <a:t>trackerArraye</a:t>
            </a:r>
            <a:r>
              <a:rPr lang="cs-CZ" dirty="0"/>
              <a:t> přibýt nové prvky!</a:t>
            </a:r>
          </a:p>
        </p:txBody>
      </p: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0947842F-AB28-5155-4BBB-0BCD8772EEE1}"/>
              </a:ext>
            </a:extLst>
          </p:cNvPr>
          <p:cNvSpPr txBox="1"/>
          <p:nvPr/>
        </p:nvSpPr>
        <p:spPr>
          <a:xfrm>
            <a:off x="6096000" y="4929040"/>
            <a:ext cx="28372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/>
              <a:t>trackerArray</a:t>
            </a:r>
            <a:r>
              <a:rPr lang="cs-CZ" dirty="0"/>
              <a:t>  </a:t>
            </a:r>
            <a:r>
              <a:rPr lang="cs-CZ" dirty="0">
                <a:sym typeface="Wingdings" panose="05000000000000000000" pitchFamily="2" charset="2"/>
              </a:rPr>
              <a:t>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516240" y="483120"/>
            <a:ext cx="9143640" cy="765000"/>
          </a:xfrm>
          <a:prstGeom prst="rect">
            <a:avLst/>
          </a:prstGeom>
          <a:noFill/>
          <a:ln w="28440">
            <a:solidFill>
              <a:srgbClr val="FFD5CC"/>
            </a:solidFill>
            <a:round/>
          </a:ln>
        </p:spPr>
        <p:txBody>
          <a:bodyPr anchor="ctr">
            <a:normAutofit/>
          </a:bodyPr>
          <a:lstStyle/>
          <a:p>
            <a:pPr marL="457200" indent="0">
              <a:lnSpc>
                <a:spcPct val="90000"/>
              </a:lnSpc>
              <a:buNone/>
            </a:pPr>
            <a:r>
              <a:rPr lang="cs-CZ" sz="4000" b="0" strike="noStrike" spc="-1">
                <a:solidFill>
                  <a:srgbClr val="000000"/>
                </a:solidFill>
                <a:latin typeface="Sitka Text"/>
              </a:rPr>
              <a:t>Singleton vs</a:t>
            </a:r>
            <a:r>
              <a:rPr lang="cs-CZ" sz="4000" b="1" strike="noStrike" spc="-1">
                <a:solidFill>
                  <a:srgbClr val="000000"/>
                </a:solidFill>
                <a:latin typeface="Sitka Text"/>
              </a:rPr>
              <a:t> destrukce</a:t>
            </a:r>
            <a:endParaRPr lang="cs-CZ" sz="4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9" name="Obdélník 3"/>
          <p:cNvSpPr/>
          <p:nvPr/>
        </p:nvSpPr>
        <p:spPr>
          <a:xfrm>
            <a:off x="515880" y="1554480"/>
            <a:ext cx="10888920" cy="774000"/>
          </a:xfrm>
          <a:prstGeom prst="rect">
            <a:avLst/>
          </a:prstGeom>
          <a:solidFill>
            <a:srgbClr val="FFEC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cs-CZ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41" name="TextBox 6"/>
          <p:cNvSpPr/>
          <p:nvPr/>
        </p:nvSpPr>
        <p:spPr>
          <a:xfrm>
            <a:off x="226080" y="2500200"/>
            <a:ext cx="6291360" cy="429348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1440" tIns="45720" rIns="91440" bIns="45720" numCol="1" spc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E51D8"/>
                </a:solidFill>
                <a:latin typeface="Consolas"/>
              </a:rPr>
              <a:t>template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&lt;</a:t>
            </a:r>
            <a:r>
              <a:rPr lang="en-US" sz="1300" b="1" strike="noStrike" spc="-1" dirty="0" err="1">
                <a:solidFill>
                  <a:srgbClr val="AE51D8"/>
                </a:solidFill>
                <a:latin typeface="Consolas"/>
              </a:rPr>
              <a:t>typename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T, </a:t>
            </a:r>
            <a:r>
              <a:rPr lang="en-US" sz="1300" b="1" strike="noStrike" spc="-1" dirty="0" err="1">
                <a:solidFill>
                  <a:srgbClr val="AE51D8"/>
                </a:solidFill>
                <a:latin typeface="Consolas"/>
              </a:rPr>
              <a:t>typename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Destroyer&gt;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E51D8"/>
                </a:solidFill>
                <a:latin typeface="Consolas"/>
              </a:rPr>
              <a:t>void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 dirty="0" err="1">
                <a:solidFill>
                  <a:srgbClr val="008ED2"/>
                </a:solidFill>
                <a:latin typeface="Consolas"/>
              </a:rPr>
              <a:t>SetLongevity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(T</a:t>
            </a:r>
            <a:r>
              <a:rPr lang="en-US" sz="1300" b="1" strike="noStrike" spc="-1" dirty="0">
                <a:solidFill>
                  <a:srgbClr val="AE51D8"/>
                </a:solidFill>
                <a:latin typeface="Consolas"/>
              </a:rPr>
              <a:t>*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 dirty="0">
                <a:solidFill>
                  <a:srgbClr val="00B050"/>
                </a:solidFill>
                <a:latin typeface="Consolas"/>
              </a:rPr>
              <a:t>object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, </a:t>
            </a:r>
            <a:r>
              <a:rPr lang="en-US" sz="1300" b="1" strike="noStrike" spc="-1" dirty="0">
                <a:solidFill>
                  <a:srgbClr val="AE51D8"/>
                </a:solidFill>
                <a:latin typeface="Consolas"/>
              </a:rPr>
              <a:t>unsigned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 dirty="0">
                <a:solidFill>
                  <a:srgbClr val="AE51D8"/>
                </a:solidFill>
                <a:latin typeface="Consolas"/>
              </a:rPr>
              <a:t>int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 dirty="0">
                <a:solidFill>
                  <a:srgbClr val="00B050"/>
                </a:solidFill>
                <a:latin typeface="Consolas"/>
              </a:rPr>
              <a:t>longevity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, Destroyer </a:t>
            </a:r>
            <a:r>
              <a:rPr lang="en-US" sz="1300" b="1" strike="noStrike" spc="-1" dirty="0">
                <a:solidFill>
                  <a:srgbClr val="00B050"/>
                </a:solidFill>
                <a:latin typeface="Consolas"/>
              </a:rPr>
              <a:t>d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) {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</a:t>
            </a:r>
            <a:r>
              <a:rPr lang="en-US" sz="1300" b="1" spc="-1" dirty="0">
                <a:solidFill>
                  <a:srgbClr val="A497B5"/>
                </a:solidFill>
                <a:latin typeface="Consolas"/>
              </a:rPr>
              <a:t> </a:t>
            </a:r>
          </a:p>
          <a:p>
            <a:r>
              <a:rPr lang="en-US" sz="1300" b="1" spc="-1" dirty="0">
                <a:solidFill>
                  <a:srgbClr val="A497B5"/>
                </a:solidFill>
                <a:latin typeface="Consolas"/>
              </a:rPr>
              <a:t>    </a:t>
            </a:r>
            <a:endParaRPr lang="en-US" sz="1300" b="1" strike="noStrike" spc="-1" dirty="0">
              <a:solidFill>
                <a:srgbClr val="A497B5"/>
              </a:solidFill>
              <a:latin typeface="Consolas"/>
            </a:endParaRPr>
          </a:p>
          <a:p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</a:t>
            </a:r>
            <a:r>
              <a:rPr lang="en-US" sz="1300" b="1" spc="-1" dirty="0">
                <a:solidFill>
                  <a:srgbClr val="A497B5"/>
                </a:solidFill>
                <a:latin typeface="Consolas"/>
              </a:rPr>
              <a:t> 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</a:t>
            </a:r>
            <a:r>
              <a:rPr lang="en-US" sz="1300" b="1" spc="-1" dirty="0">
                <a:solidFill>
                  <a:srgbClr val="A497B5"/>
                </a:solidFill>
                <a:latin typeface="Consolas"/>
              </a:rPr>
              <a:t> </a:t>
            </a:r>
            <a:endParaRPr lang="en-US" sz="1300" b="1" strike="noStrike" spc="-1" dirty="0">
              <a:solidFill>
                <a:srgbClr val="A497B5"/>
              </a:solidFill>
              <a:latin typeface="Consolas"/>
            </a:endParaRPr>
          </a:p>
          <a:p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</a:t>
            </a:r>
            <a:r>
              <a:rPr lang="en-US" sz="1300" b="1" spc="-1" dirty="0">
                <a:solidFill>
                  <a:srgbClr val="A497B5"/>
                </a:solidFill>
                <a:latin typeface="Consolas"/>
              </a:rPr>
              <a:t> </a:t>
            </a:r>
            <a:endParaRPr lang="en-US" sz="1300" b="1" strike="noStrike" spc="-1" dirty="0">
              <a:solidFill>
                <a:srgbClr val="A497B5"/>
              </a:solidFill>
              <a:latin typeface="Consolas"/>
            </a:endParaRPr>
          </a:p>
          <a:p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</a:t>
            </a:r>
            <a:r>
              <a:rPr lang="en-US" sz="1300" b="1" spc="-1" dirty="0">
                <a:solidFill>
                  <a:srgbClr val="A497B5"/>
                </a:solidFill>
                <a:latin typeface="Consolas"/>
              </a:rPr>
              <a:t> 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</a:t>
            </a:r>
            <a:r>
              <a:rPr lang="en-US" sz="1300" b="1" spc="-1" dirty="0">
                <a:solidFill>
                  <a:srgbClr val="A497B5"/>
                </a:solidFill>
                <a:latin typeface="Consolas"/>
              </a:rPr>
              <a:t> 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  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</a:t>
            </a:r>
            <a:r>
              <a:rPr lang="en-US" sz="1300" b="1" spc="-1" dirty="0">
                <a:solidFill>
                  <a:srgbClr val="A497B5"/>
                </a:solidFill>
                <a:latin typeface="Consolas"/>
              </a:rPr>
              <a:t> </a:t>
            </a:r>
            <a:endParaRPr lang="en-US" sz="1300" b="1" strike="noStrike" spc="-1" dirty="0">
              <a:solidFill>
                <a:srgbClr val="A497B5"/>
              </a:solidFill>
              <a:latin typeface="Consolas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       </a:t>
            </a:r>
            <a:br>
              <a:rPr sz="1300" dirty="0"/>
            </a:b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</a:t>
            </a:r>
            <a:r>
              <a:rPr lang="en-US" sz="1300" b="1" spc="-1" dirty="0">
                <a:solidFill>
                  <a:srgbClr val="A497B5"/>
                </a:solidFill>
                <a:latin typeface="Consolas"/>
              </a:rPr>
              <a:t> </a:t>
            </a:r>
          </a:p>
          <a:p>
            <a:r>
              <a:rPr lang="en-US" sz="1300" b="1" spc="-1" dirty="0">
                <a:solidFill>
                  <a:srgbClr val="A497B5"/>
                </a:solidFill>
                <a:latin typeface="Consolas"/>
              </a:rPr>
              <a:t>    </a:t>
            </a:r>
          </a:p>
          <a:p>
            <a:r>
              <a:rPr lang="en-US" sz="1300" b="1" spc="-1" dirty="0">
                <a:solidFill>
                  <a:srgbClr val="A5D851"/>
                </a:solidFill>
                <a:latin typeface="Consolas"/>
              </a:rPr>
              <a:t>    </a:t>
            </a:r>
            <a:endParaRPr lang="en-US" sz="1300" b="1" spc="-1">
              <a:solidFill>
                <a:srgbClr val="008ED2"/>
              </a:solidFill>
              <a:latin typeface="Consolas"/>
            </a:endParaRPr>
          </a:p>
          <a:p>
            <a:r>
              <a:rPr lang="en-US" sz="1300" b="1" spc="-1" dirty="0">
                <a:solidFill>
                  <a:srgbClr val="A497B5"/>
                </a:solidFill>
                <a:latin typeface="Consolas"/>
              </a:rPr>
              <a:t>    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D9D9D9"/>
                </a:solidFill>
                <a:latin typeface="Consolas"/>
              </a:rPr>
              <a:t>...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TextovéPole 5"/>
          <p:cNvSpPr/>
          <p:nvPr/>
        </p:nvSpPr>
        <p:spPr>
          <a:xfrm>
            <a:off x="6309720" y="3249720"/>
            <a:ext cx="5643360" cy="309315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lIns="91440" tIns="45720" rIns="91440" bIns="45720" numCol="1" spcCol="0" anchor="t">
            <a:spAutoFit/>
          </a:bodyPr>
          <a:lstStyle/>
          <a:p>
            <a:pPr>
              <a:lnSpc>
                <a:spcPct val="100000"/>
              </a:lnSpc>
            </a:pPr>
            <a:endParaRPr lang="en-US" sz="1300" b="1" strike="noStrike" spc="-1" dirty="0">
              <a:solidFill>
                <a:srgbClr val="D9D9D9"/>
              </a:solidFill>
              <a:latin typeface="Consolas"/>
            </a:endParaRPr>
          </a:p>
          <a:p>
            <a:pPr>
              <a:lnSpc>
                <a:spcPct val="100000"/>
              </a:lnSpc>
            </a:pPr>
            <a:endParaRPr lang="en-US" sz="1300" b="1" strike="noStrike" spc="-1" dirty="0">
              <a:solidFill>
                <a:srgbClr val="A497B5"/>
              </a:solidFill>
              <a:latin typeface="Consolas"/>
            </a:endParaRPr>
          </a:p>
          <a:p>
            <a:pPr>
              <a:lnSpc>
                <a:spcPct val="100000"/>
              </a:lnSpc>
            </a:pPr>
            <a:endParaRPr lang="en-US" sz="1300" b="1" strike="noStrike" spc="-1" dirty="0">
              <a:solidFill>
                <a:srgbClr val="A497B5"/>
              </a:solidFill>
              <a:latin typeface="Consolas"/>
            </a:endParaRPr>
          </a:p>
          <a:p>
            <a:pPr>
              <a:lnSpc>
                <a:spcPct val="100000"/>
              </a:lnSpc>
            </a:pPr>
            <a:endParaRPr lang="en-US" sz="1300" b="1" strike="noStrike" spc="-1" dirty="0">
              <a:solidFill>
                <a:srgbClr val="A497B5"/>
              </a:solidFill>
              <a:latin typeface="Consolas"/>
            </a:endParaRPr>
          </a:p>
          <a:p>
            <a:pPr>
              <a:lnSpc>
                <a:spcPct val="100000"/>
              </a:lnSpc>
            </a:pPr>
            <a:endParaRPr lang="en-US" sz="1300" b="1" strike="noStrike" spc="-1" dirty="0">
              <a:solidFill>
                <a:srgbClr val="F99157"/>
              </a:solidFill>
              <a:latin typeface="Consolas"/>
            </a:endParaRPr>
          </a:p>
          <a:p>
            <a:pPr>
              <a:lnSpc>
                <a:spcPct val="100000"/>
              </a:lnSpc>
            </a:pPr>
            <a:endParaRPr lang="en-US" sz="1300" b="1" strike="noStrike" spc="-1" dirty="0">
              <a:solidFill>
                <a:srgbClr val="A497B5"/>
              </a:solidFill>
              <a:latin typeface="Consolas"/>
            </a:endParaRPr>
          </a:p>
          <a:p>
            <a:pPr>
              <a:lnSpc>
                <a:spcPct val="100000"/>
              </a:lnSpc>
            </a:pPr>
            <a:endParaRPr lang="en-US" sz="1300" b="1" strike="noStrike" spc="-1" dirty="0">
              <a:solidFill>
                <a:srgbClr val="A497B5"/>
              </a:solidFill>
              <a:latin typeface="Consolas"/>
            </a:endParaRPr>
          </a:p>
          <a:p>
            <a:pPr>
              <a:lnSpc>
                <a:spcPct val="100000"/>
              </a:lnSpc>
            </a:pPr>
            <a:endParaRPr lang="en-US" sz="1300" b="1" strike="noStrike" spc="-1" dirty="0">
              <a:solidFill>
                <a:srgbClr val="A497B5"/>
              </a:solidFill>
              <a:latin typeface="Consolas"/>
            </a:endParaRPr>
          </a:p>
          <a:p>
            <a:pPr>
              <a:lnSpc>
                <a:spcPct val="100000"/>
              </a:lnSpc>
            </a:pPr>
            <a:endParaRPr lang="en-US" sz="1300" b="1" strike="noStrike" spc="-1" dirty="0">
              <a:solidFill>
                <a:srgbClr val="A497B5"/>
              </a:solidFill>
              <a:latin typeface="Consolas"/>
            </a:endParaRPr>
          </a:p>
          <a:p>
            <a:pPr>
              <a:lnSpc>
                <a:spcPct val="100000"/>
              </a:lnSpc>
            </a:pPr>
            <a:endParaRPr lang="en-US" sz="1300" b="1" strike="noStrike" spc="-1" dirty="0">
              <a:solidFill>
                <a:srgbClr val="A497B5"/>
              </a:solidFill>
              <a:latin typeface="Consolas"/>
            </a:endParaRPr>
          </a:p>
          <a:p>
            <a:pPr>
              <a:lnSpc>
                <a:spcPct val="100000"/>
              </a:lnSpc>
            </a:pP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E51D8"/>
                </a:solidFill>
                <a:latin typeface="Consolas"/>
              </a:rPr>
              <a:t>template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&lt;</a:t>
            </a:r>
            <a:r>
              <a:rPr lang="en-US" sz="1300" b="1" strike="noStrike" spc="-1" dirty="0" err="1">
                <a:solidFill>
                  <a:srgbClr val="AE51D8"/>
                </a:solidFill>
                <a:latin typeface="Consolas"/>
              </a:rPr>
              <a:t>typename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T&gt;</a:t>
            </a:r>
            <a:r>
              <a:rPr lang="en-US" sz="1300" b="1" strike="noStrike" spc="-1" dirty="0">
                <a:solidFill>
                  <a:srgbClr val="000000"/>
                </a:solidFill>
                <a:latin typeface="Consolas"/>
              </a:rPr>
              <a:t>​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E51D8"/>
                </a:solidFill>
                <a:latin typeface="Consolas"/>
              </a:rPr>
              <a:t>void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en-US" sz="1300" b="1" strike="noStrike" spc="-1" dirty="0" err="1">
                <a:solidFill>
                  <a:srgbClr val="008ED2"/>
                </a:solidFill>
                <a:latin typeface="Consolas"/>
              </a:rPr>
              <a:t>SetLongevity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(T</a:t>
            </a:r>
            <a:r>
              <a:rPr lang="en-US" sz="1300" b="1" strike="noStrike" spc="-1" dirty="0">
                <a:solidFill>
                  <a:srgbClr val="AE51D8"/>
                </a:solidFill>
                <a:latin typeface="Consolas"/>
              </a:rPr>
              <a:t>*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en-US" sz="1300" b="1" strike="noStrike" spc="-1" dirty="0">
                <a:solidFill>
                  <a:srgbClr val="00B050"/>
                </a:solidFill>
                <a:latin typeface="Consolas"/>
              </a:rPr>
              <a:t>object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, </a:t>
            </a:r>
            <a:r>
              <a:rPr lang="en-US" sz="1300" b="1" strike="noStrike" spc="-1" dirty="0">
                <a:solidFill>
                  <a:srgbClr val="AE51D8"/>
                </a:solidFill>
                <a:latin typeface="Consolas"/>
              </a:rPr>
              <a:t>unsigned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en-US" sz="1300" b="1" strike="noStrike" spc="-1" dirty="0">
                <a:solidFill>
                  <a:srgbClr val="AE51D8"/>
                </a:solidFill>
                <a:latin typeface="Consolas"/>
              </a:rPr>
              <a:t>int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en-US" sz="1300" b="1" strike="noStrike" spc="-1" dirty="0">
                <a:solidFill>
                  <a:srgbClr val="00B050"/>
                </a:solidFill>
                <a:latin typeface="Consolas"/>
              </a:rPr>
              <a:t>longevity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) {</a:t>
            </a:r>
            <a:r>
              <a:rPr lang="en-US" sz="1300" b="1" strike="noStrike" spc="-1" dirty="0">
                <a:solidFill>
                  <a:srgbClr val="000000"/>
                </a:solidFill>
                <a:latin typeface="Consolas"/>
              </a:rPr>
              <a:t>​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 </a:t>
            </a:r>
            <a:r>
              <a:rPr lang="en-US" sz="1300" b="1" strike="noStrike" spc="-1" dirty="0" err="1">
                <a:solidFill>
                  <a:srgbClr val="008ED2"/>
                </a:solidFill>
                <a:latin typeface="Consolas"/>
              </a:rPr>
              <a:t>SetLongevity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(</a:t>
            </a:r>
            <a:r>
              <a:rPr lang="en-US" sz="1300" b="1" strike="noStrike" spc="-1" dirty="0">
                <a:solidFill>
                  <a:srgbClr val="00B050"/>
                </a:solidFill>
                <a:latin typeface="Consolas"/>
              </a:rPr>
              <a:t>object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, </a:t>
            </a:r>
            <a:r>
              <a:rPr lang="en-US" sz="1300" b="1" strike="noStrike" spc="-1" dirty="0">
                <a:solidFill>
                  <a:srgbClr val="00B050"/>
                </a:solidFill>
                <a:latin typeface="Consolas"/>
              </a:rPr>
              <a:t>longevity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, </a:t>
            </a:r>
            <a:r>
              <a:rPr lang="en-US" sz="1300" b="1" strike="noStrike" spc="-1" dirty="0" err="1">
                <a:solidFill>
                  <a:srgbClr val="9F47FF"/>
                </a:solidFill>
                <a:latin typeface="Consolas"/>
              </a:rPr>
              <a:t>Deleter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&lt;T&gt;::Delete);</a:t>
            </a:r>
            <a:r>
              <a:rPr lang="en-US" sz="1300" b="1" strike="noStrike" spc="-1" dirty="0">
                <a:solidFill>
                  <a:srgbClr val="000000"/>
                </a:solidFill>
                <a:latin typeface="Consolas"/>
              </a:rPr>
              <a:t>​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}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odnadpis 2">
            <a:extLst>
              <a:ext uri="{FF2B5EF4-FFF2-40B4-BE49-F238E27FC236}">
                <a16:creationId xmlns:a16="http://schemas.microsoft.com/office/drawing/2014/main" id="{4BC3C42A-9B06-5787-63CE-55C436553E95}"/>
              </a:ext>
            </a:extLst>
          </p:cNvPr>
          <p:cNvSpPr/>
          <p:nvPr/>
        </p:nvSpPr>
        <p:spPr>
          <a:xfrm>
            <a:off x="516240" y="1635480"/>
            <a:ext cx="10618560" cy="598320"/>
          </a:xfrm>
          <a:prstGeom prst="rect">
            <a:avLst/>
          </a:prstGeom>
          <a:noFill/>
          <a:ln w="5715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1440" tIns="45720" rIns="91440" bIns="45720" anchor="t">
            <a:normAutofit/>
          </a:bodyPr>
          <a:lstStyle/>
          <a:p>
            <a:pPr marL="457200" indent="-3200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cs-CZ" sz="3600" spc="-1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Mrtvý odkaz - dlouhověkost: příprava</a:t>
            </a:r>
            <a:endParaRPr lang="cs-CZ" sz="3600" b="0" strike="noStrike" spc="-1" dirty="0">
              <a:solidFill>
                <a:srgbClr val="000000"/>
              </a:solidFill>
              <a:latin typeface="Arial"/>
              <a:ea typeface="Calibri"/>
            </a:endParaRP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141CDE55-CCAC-BAF1-AB20-92EADD7CC222}"/>
              </a:ext>
            </a:extLst>
          </p:cNvPr>
          <p:cNvSpPr txBox="1"/>
          <p:nvPr/>
        </p:nvSpPr>
        <p:spPr>
          <a:xfrm>
            <a:off x="598098" y="2912852"/>
            <a:ext cx="7487726" cy="229293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300" b="1" dirty="0" err="1">
                <a:solidFill>
                  <a:srgbClr val="A497B5"/>
                </a:solidFill>
                <a:latin typeface="Consolas"/>
                <a:cs typeface="Segoe UI"/>
              </a:rPr>
              <a:t>TrackerArray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 </a:t>
            </a:r>
            <a:r>
              <a:rPr lang="en-US" sz="1300" b="1" dirty="0" err="1">
                <a:solidFill>
                  <a:srgbClr val="00B050"/>
                </a:solidFill>
                <a:latin typeface="Consolas"/>
                <a:cs typeface="Segoe UI"/>
              </a:rPr>
              <a:t>newArray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 </a:t>
            </a:r>
            <a:r>
              <a:rPr lang="en-US" sz="1300" b="1" i="1" dirty="0">
                <a:solidFill>
                  <a:srgbClr val="008ED2"/>
                </a:solidFill>
                <a:latin typeface="Consolas"/>
                <a:cs typeface="Segoe UI"/>
              </a:rPr>
              <a:t>=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 </a:t>
            </a:r>
            <a:r>
              <a:rPr lang="en-US" sz="1300" b="1" i="1" dirty="0" err="1">
                <a:solidFill>
                  <a:srgbClr val="008ED2"/>
                </a:solidFill>
                <a:latin typeface="Consolas"/>
                <a:cs typeface="Segoe UI"/>
              </a:rPr>
              <a:t>static_cast</a:t>
            </a:r>
            <a:r>
              <a:rPr lang="en-US" sz="1300" b="1" i="1" dirty="0">
                <a:solidFill>
                  <a:srgbClr val="008ED2"/>
                </a:solidFill>
                <a:latin typeface="Consolas"/>
                <a:cs typeface="Segoe UI"/>
              </a:rPr>
              <a:t>&lt;</a:t>
            </a:r>
            <a:r>
              <a:rPr lang="en-US" sz="1300" b="1" dirty="0" err="1">
                <a:solidFill>
                  <a:srgbClr val="A497B5"/>
                </a:solidFill>
                <a:latin typeface="Consolas"/>
                <a:cs typeface="Segoe UI"/>
              </a:rPr>
              <a:t>TrackerArray</a:t>
            </a:r>
            <a:r>
              <a:rPr lang="en-US" sz="1300" b="1" i="1" dirty="0">
                <a:solidFill>
                  <a:srgbClr val="008ED2"/>
                </a:solidFill>
                <a:latin typeface="Consolas"/>
                <a:cs typeface="Segoe UI"/>
              </a:rPr>
              <a:t>&gt;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(</a:t>
            </a:r>
            <a:r>
              <a:rPr lang="cs-CZ" sz="1300" dirty="0">
                <a:latin typeface="Consolas"/>
                <a:cs typeface="Segoe UI"/>
              </a:rPr>
              <a:t>​</a:t>
            </a:r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    std::</a:t>
            </a:r>
            <a:r>
              <a:rPr lang="en-US" sz="1300" b="1" dirty="0" err="1">
                <a:solidFill>
                  <a:srgbClr val="008ED2"/>
                </a:solidFill>
                <a:latin typeface="Consolas"/>
                <a:cs typeface="Segoe UI"/>
              </a:rPr>
              <a:t>realloc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(</a:t>
            </a:r>
            <a:r>
              <a:rPr lang="en-US" sz="1300" b="1" dirty="0" err="1">
                <a:solidFill>
                  <a:srgbClr val="00B050"/>
                </a:solidFill>
                <a:latin typeface="Consolas"/>
                <a:cs typeface="Segoe UI"/>
              </a:rPr>
              <a:t>trackerArray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, </a:t>
            </a:r>
            <a:r>
              <a:rPr lang="en-US" sz="1300" b="1" i="1" dirty="0" err="1">
                <a:solidFill>
                  <a:srgbClr val="008ED2"/>
                </a:solidFill>
                <a:latin typeface="Consolas"/>
                <a:cs typeface="Segoe UI"/>
              </a:rPr>
              <a:t>sizeof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(T</a:t>
            </a:r>
            <a:r>
              <a:rPr lang="en-US" sz="1300" b="1" i="1" dirty="0">
                <a:solidFill>
                  <a:srgbClr val="008ED2"/>
                </a:solidFill>
                <a:latin typeface="Consolas"/>
                <a:cs typeface="Segoe UI"/>
              </a:rPr>
              <a:t>*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) </a:t>
            </a:r>
            <a:r>
              <a:rPr lang="en-US" sz="1300" b="1" i="1" dirty="0">
                <a:solidFill>
                  <a:srgbClr val="008ED2"/>
                </a:solidFill>
                <a:latin typeface="Consolas"/>
                <a:cs typeface="Segoe UI"/>
              </a:rPr>
              <a:t>*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 (</a:t>
            </a:r>
            <a:r>
              <a:rPr lang="en-US" sz="1300" b="1" dirty="0">
                <a:solidFill>
                  <a:srgbClr val="00B050"/>
                </a:solidFill>
                <a:latin typeface="Consolas"/>
                <a:cs typeface="Segoe UI"/>
              </a:rPr>
              <a:t>elements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 </a:t>
            </a:r>
            <a:r>
              <a:rPr lang="en-US" sz="1300" b="1" i="1" dirty="0">
                <a:solidFill>
                  <a:srgbClr val="008ED2"/>
                </a:solidFill>
                <a:latin typeface="Consolas"/>
                <a:cs typeface="Segoe UI"/>
              </a:rPr>
              <a:t>+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 </a:t>
            </a:r>
            <a:r>
              <a:rPr lang="en-US" sz="1300" b="1" dirty="0">
                <a:solidFill>
                  <a:srgbClr val="F99157"/>
                </a:solidFill>
                <a:latin typeface="Consolas"/>
                <a:cs typeface="Segoe UI"/>
              </a:rPr>
              <a:t>1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))</a:t>
            </a:r>
            <a:r>
              <a:rPr lang="cs-CZ" sz="1300" dirty="0">
                <a:latin typeface="Consolas"/>
                <a:cs typeface="Segoe UI"/>
              </a:rPr>
              <a:t>​</a:t>
            </a:r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);</a:t>
            </a:r>
            <a:r>
              <a:rPr lang="cs-CZ" sz="1300" dirty="0">
                <a:latin typeface="Consolas"/>
                <a:cs typeface="Segoe UI"/>
              </a:rPr>
              <a:t>​</a:t>
            </a:r>
          </a:p>
          <a:p>
            <a:r>
              <a:rPr lang="en-US" sz="1300" b="1" i="1" dirty="0">
                <a:solidFill>
                  <a:srgbClr val="E45100"/>
                </a:solidFill>
                <a:latin typeface="Consolas"/>
                <a:cs typeface="Segoe UI"/>
              </a:rPr>
              <a:t>if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 (</a:t>
            </a:r>
            <a:r>
              <a:rPr lang="en-US" sz="1300" b="1" dirty="0" err="1">
                <a:solidFill>
                  <a:srgbClr val="00B050"/>
                </a:solidFill>
                <a:latin typeface="Consolas"/>
                <a:cs typeface="Segoe UI"/>
              </a:rPr>
              <a:t>newArray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 </a:t>
            </a:r>
            <a:r>
              <a:rPr lang="en-US" sz="1300" b="1" i="1" dirty="0">
                <a:solidFill>
                  <a:srgbClr val="008ED2"/>
                </a:solidFill>
                <a:latin typeface="Consolas"/>
                <a:cs typeface="Segoe UI"/>
              </a:rPr>
              <a:t>==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 </a:t>
            </a:r>
            <a:r>
              <a:rPr lang="en-US" sz="1300" b="1" dirty="0" err="1">
                <a:solidFill>
                  <a:srgbClr val="F99157"/>
                </a:solidFill>
                <a:latin typeface="Consolas"/>
                <a:cs typeface="Segoe UI"/>
              </a:rPr>
              <a:t>nullptr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) {</a:t>
            </a:r>
            <a:r>
              <a:rPr lang="cs-CZ" sz="1300" dirty="0">
                <a:latin typeface="Consolas"/>
                <a:cs typeface="Segoe UI"/>
              </a:rPr>
              <a:t>​</a:t>
            </a:r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    </a:t>
            </a:r>
            <a:r>
              <a:rPr lang="en-US" sz="1300" b="1" i="1" dirty="0">
                <a:solidFill>
                  <a:srgbClr val="E45100"/>
                </a:solidFill>
                <a:latin typeface="Consolas"/>
                <a:cs typeface="Segoe UI"/>
              </a:rPr>
              <a:t>throw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 std::</a:t>
            </a:r>
            <a:r>
              <a:rPr lang="en-US" sz="1300" b="1" dirty="0" err="1">
                <a:solidFill>
                  <a:srgbClr val="008ED2"/>
                </a:solidFill>
                <a:latin typeface="Consolas"/>
                <a:cs typeface="Segoe UI"/>
              </a:rPr>
              <a:t>bad_alloc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();</a:t>
            </a:r>
            <a:r>
              <a:rPr lang="cs-CZ" sz="1300" dirty="0">
                <a:latin typeface="Consolas"/>
                <a:cs typeface="Segoe UI"/>
              </a:rPr>
              <a:t>​</a:t>
            </a:r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}</a:t>
            </a:r>
          </a:p>
          <a:p>
            <a:r>
              <a:rPr lang="en-US" sz="1300" b="1" err="1">
                <a:solidFill>
                  <a:srgbClr val="00B050"/>
                </a:solidFill>
                <a:latin typeface="Consolas"/>
                <a:cs typeface="Segoe UI"/>
              </a:rPr>
              <a:t>trackerArray</a:t>
            </a:r>
            <a:r>
              <a:rPr lang="en-US" sz="1300" b="1">
                <a:solidFill>
                  <a:srgbClr val="00B050"/>
                </a:solidFill>
                <a:latin typeface="Consolas"/>
                <a:cs typeface="Segoe UI"/>
              </a:rPr>
              <a:t> </a:t>
            </a:r>
            <a:r>
              <a:rPr lang="en-US" sz="1300" b="1" i="1">
                <a:solidFill>
                  <a:srgbClr val="008ED2"/>
                </a:solidFill>
                <a:latin typeface="Consolas"/>
                <a:cs typeface="Segoe UI"/>
              </a:rPr>
              <a:t>=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 </a:t>
            </a:r>
            <a:r>
              <a:rPr lang="en-US" sz="1300" b="1" err="1">
                <a:solidFill>
                  <a:srgbClr val="00B050"/>
                </a:solidFill>
                <a:latin typeface="Consolas"/>
                <a:cs typeface="Segoe UI"/>
              </a:rPr>
              <a:t>newArray</a:t>
            </a:r>
            <a:r>
              <a:rPr lang="en-US" sz="1300" b="1">
                <a:solidFill>
                  <a:srgbClr val="A497B5"/>
                </a:solidFill>
                <a:latin typeface="Consolas"/>
                <a:cs typeface="Segoe UI"/>
              </a:rPr>
              <a:t>;</a:t>
            </a:r>
            <a:endParaRPr lang="cs-CZ" sz="1300">
              <a:solidFill>
                <a:srgbClr val="000000"/>
              </a:solidFill>
              <a:latin typeface="Consolas"/>
              <a:cs typeface="Segoe UI"/>
            </a:endParaRPr>
          </a:p>
          <a:p>
            <a:endParaRPr lang="cs-CZ" sz="1300" dirty="0">
              <a:solidFill>
                <a:srgbClr val="000000"/>
              </a:solidFill>
              <a:latin typeface="Arial"/>
              <a:cs typeface="Arial"/>
            </a:endParaRPr>
          </a:p>
          <a:p>
            <a:r>
              <a:rPr lang="en-US" sz="1300" b="1" dirty="0" err="1">
                <a:solidFill>
                  <a:srgbClr val="A497B5"/>
                </a:solidFill>
                <a:latin typeface="Consolas"/>
                <a:cs typeface="Segoe UI"/>
              </a:rPr>
              <a:t>LifetimeTracker</a:t>
            </a:r>
            <a:r>
              <a:rPr lang="en-US" sz="1300" b="1" i="1" dirty="0">
                <a:solidFill>
                  <a:srgbClr val="008ED2"/>
                </a:solidFill>
                <a:latin typeface="Consolas"/>
                <a:cs typeface="Segoe UI"/>
              </a:rPr>
              <a:t>*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 </a:t>
            </a:r>
            <a:r>
              <a:rPr lang="en-US" sz="1300" b="1" dirty="0">
                <a:solidFill>
                  <a:srgbClr val="00B050"/>
                </a:solidFill>
                <a:latin typeface="Consolas"/>
                <a:cs typeface="Segoe UI"/>
              </a:rPr>
              <a:t>p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 </a:t>
            </a:r>
            <a:endParaRPr lang="cs-CZ" sz="1300" dirty="0">
              <a:solidFill>
                <a:srgbClr val="000000"/>
              </a:solidFill>
              <a:latin typeface="Consolas"/>
              <a:cs typeface="Segoe UI"/>
            </a:endParaRPr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    </a:t>
            </a:r>
            <a:r>
              <a:rPr lang="en-US" sz="1300" b="1" i="1" dirty="0">
                <a:solidFill>
                  <a:srgbClr val="008ED2"/>
                </a:solidFill>
                <a:latin typeface="Consolas"/>
                <a:cs typeface="Segoe UI"/>
              </a:rPr>
              <a:t>=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 </a:t>
            </a:r>
            <a:r>
              <a:rPr lang="en-US" sz="1300" b="1" i="1" dirty="0">
                <a:solidFill>
                  <a:srgbClr val="008ED2"/>
                </a:solidFill>
                <a:latin typeface="Consolas"/>
                <a:cs typeface="Segoe UI"/>
              </a:rPr>
              <a:t>new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 </a:t>
            </a:r>
            <a:r>
              <a:rPr lang="en-US" sz="1300" b="1" dirty="0" err="1">
                <a:solidFill>
                  <a:srgbClr val="9F47FF"/>
                </a:solidFill>
                <a:latin typeface="Consolas"/>
                <a:cs typeface="Segoe UI"/>
              </a:rPr>
              <a:t>ConcreteLifetimeTracker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&lt;T, Destroyer&gt; (</a:t>
            </a:r>
            <a:endParaRPr lang="cs-CZ" sz="1300" dirty="0">
              <a:solidFill>
                <a:srgbClr val="000000"/>
              </a:solidFill>
              <a:latin typeface="Consolas"/>
              <a:cs typeface="Segoe UI"/>
            </a:endParaRPr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      </a:t>
            </a:r>
            <a:r>
              <a:rPr lang="en-US" sz="1300" b="1" dirty="0">
                <a:solidFill>
                  <a:srgbClr val="00B050"/>
                </a:solidFill>
                <a:latin typeface="Consolas"/>
                <a:cs typeface="Segoe UI"/>
              </a:rPr>
              <a:t>object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, </a:t>
            </a:r>
            <a:r>
              <a:rPr lang="en-US" sz="1300" b="1" dirty="0">
                <a:solidFill>
                  <a:srgbClr val="00B050"/>
                </a:solidFill>
                <a:latin typeface="Consolas"/>
                <a:cs typeface="Segoe UI"/>
              </a:rPr>
              <a:t>longevity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, </a:t>
            </a:r>
            <a:r>
              <a:rPr lang="en-US" sz="1300" b="1" dirty="0">
                <a:solidFill>
                  <a:srgbClr val="00B050"/>
                </a:solidFill>
                <a:latin typeface="Consolas"/>
                <a:cs typeface="Segoe UI"/>
              </a:rPr>
              <a:t>d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);</a:t>
            </a:r>
            <a:endParaRPr lang="en-US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2092494B-278A-852E-B48B-19707C273976}"/>
              </a:ext>
            </a:extLst>
          </p:cNvPr>
          <p:cNvSpPr txBox="1"/>
          <p:nvPr/>
        </p:nvSpPr>
        <p:spPr>
          <a:xfrm>
            <a:off x="598098" y="5414512"/>
            <a:ext cx="6179388" cy="6924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300" b="1" dirty="0" err="1">
                <a:solidFill>
                  <a:srgbClr val="A497B5"/>
                </a:solidFill>
                <a:latin typeface="Consolas"/>
                <a:cs typeface="Segoe UI"/>
              </a:rPr>
              <a:t>TrackerArray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 </a:t>
            </a:r>
            <a:r>
              <a:rPr lang="en-US" sz="1300" b="1" dirty="0">
                <a:solidFill>
                  <a:srgbClr val="00B050"/>
                </a:solidFill>
                <a:latin typeface="Consolas"/>
                <a:cs typeface="Segoe UI"/>
              </a:rPr>
              <a:t>pos </a:t>
            </a:r>
            <a:r>
              <a:rPr lang="en-US" sz="1300" b="1" i="1" dirty="0">
                <a:solidFill>
                  <a:srgbClr val="008ED2"/>
                </a:solidFill>
                <a:latin typeface="Consolas"/>
                <a:cs typeface="Segoe UI"/>
              </a:rPr>
              <a:t>=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 std::</a:t>
            </a:r>
            <a:r>
              <a:rPr lang="en-US" sz="1300" b="1" dirty="0" err="1">
                <a:solidFill>
                  <a:srgbClr val="008ED2"/>
                </a:solidFill>
                <a:latin typeface="Consolas"/>
                <a:cs typeface="Segoe UI"/>
              </a:rPr>
              <a:t>upper_bound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(</a:t>
            </a:r>
            <a:r>
              <a:rPr lang="cs-CZ" sz="1300" dirty="0">
                <a:latin typeface="Consolas"/>
                <a:cs typeface="Segoe UI"/>
              </a:rPr>
              <a:t>​</a:t>
            </a:r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    </a:t>
            </a:r>
            <a:r>
              <a:rPr lang="en-US" sz="1300" b="1" dirty="0" err="1">
                <a:solidFill>
                  <a:srgbClr val="00B050"/>
                </a:solidFill>
                <a:latin typeface="Consolas"/>
                <a:cs typeface="Segoe UI"/>
              </a:rPr>
              <a:t>trackerArray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, </a:t>
            </a:r>
            <a:r>
              <a:rPr lang="en-US" sz="1300" b="1" dirty="0" err="1">
                <a:solidFill>
                  <a:srgbClr val="00B050"/>
                </a:solidFill>
                <a:latin typeface="Consolas"/>
                <a:cs typeface="Segoe UI"/>
              </a:rPr>
              <a:t>trackerArray</a:t>
            </a:r>
            <a:r>
              <a:rPr lang="en-US" sz="1300" b="1" dirty="0">
                <a:solidFill>
                  <a:srgbClr val="00B050"/>
                </a:solidFill>
                <a:latin typeface="Consolas"/>
                <a:cs typeface="Segoe UI"/>
              </a:rPr>
              <a:t> </a:t>
            </a:r>
            <a:r>
              <a:rPr lang="en-US" sz="1300" b="1" i="1" dirty="0">
                <a:solidFill>
                  <a:srgbClr val="008ED2"/>
                </a:solidFill>
                <a:latin typeface="Consolas"/>
                <a:cs typeface="Segoe UI"/>
              </a:rPr>
              <a:t>+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 </a:t>
            </a:r>
            <a:r>
              <a:rPr lang="en-US" sz="1300" b="1" dirty="0">
                <a:solidFill>
                  <a:srgbClr val="00B050"/>
                </a:solidFill>
                <a:latin typeface="Consolas"/>
                <a:cs typeface="Segoe UI"/>
              </a:rPr>
              <a:t>elements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,</a:t>
            </a:r>
            <a:r>
              <a:rPr lang="cs-CZ" sz="1300" dirty="0">
                <a:latin typeface="Consolas"/>
                <a:cs typeface="Segoe UI"/>
              </a:rPr>
              <a:t>​</a:t>
            </a:r>
          </a:p>
          <a:p>
            <a:r>
              <a:rPr lang="en-US" sz="1300" b="1" dirty="0">
                <a:solidFill>
                  <a:srgbClr val="A5D851"/>
                </a:solidFill>
                <a:latin typeface="Consolas"/>
                <a:cs typeface="Segoe UI"/>
              </a:rPr>
              <a:t>    </a:t>
            </a:r>
            <a:r>
              <a:rPr lang="en-US" sz="1300" b="1" dirty="0">
                <a:solidFill>
                  <a:srgbClr val="00B050"/>
                </a:solidFill>
                <a:latin typeface="Consolas"/>
                <a:cs typeface="Segoe UI"/>
              </a:rPr>
              <a:t>longevity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, </a:t>
            </a:r>
            <a:r>
              <a:rPr lang="en-US" sz="1300" b="1" dirty="0">
                <a:solidFill>
                  <a:srgbClr val="008ED2"/>
                </a:solidFill>
                <a:latin typeface="Consolas"/>
                <a:cs typeface="Segoe UI"/>
              </a:rPr>
              <a:t>Compare</a:t>
            </a:r>
            <a:r>
              <a:rPr lang="cs-CZ" sz="1300" dirty="0">
                <a:latin typeface="Consolas"/>
                <a:cs typeface="Segoe UI"/>
              </a:rPr>
              <a:t>​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);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531D5143-24A4-6121-F7C0-12C32C3C9795}"/>
              </a:ext>
            </a:extLst>
          </p:cNvPr>
          <p:cNvSpPr txBox="1"/>
          <p:nvPr/>
        </p:nvSpPr>
        <p:spPr>
          <a:xfrm>
            <a:off x="6679721" y="3473569"/>
            <a:ext cx="6855124" cy="89255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std::</a:t>
            </a:r>
            <a:r>
              <a:rPr lang="en-US" sz="1300" b="1" dirty="0" err="1">
                <a:solidFill>
                  <a:srgbClr val="008ED2"/>
                </a:solidFill>
                <a:latin typeface="Consolas"/>
                <a:cs typeface="Segoe UI"/>
              </a:rPr>
              <a:t>copy_backward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(</a:t>
            </a:r>
            <a:r>
              <a:rPr lang="cs-CZ" sz="1300" dirty="0">
                <a:latin typeface="Consolas"/>
                <a:cs typeface="Segoe UI"/>
              </a:rPr>
              <a:t>​</a:t>
            </a:r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    </a:t>
            </a:r>
            <a:r>
              <a:rPr lang="en-US" sz="1300" b="1" dirty="0">
                <a:solidFill>
                  <a:srgbClr val="00B050"/>
                </a:solidFill>
                <a:latin typeface="Consolas"/>
                <a:cs typeface="Segoe UI"/>
              </a:rPr>
              <a:t>pos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,</a:t>
            </a:r>
            <a:r>
              <a:rPr lang="cs-CZ" sz="1300" dirty="0">
                <a:latin typeface="Consolas"/>
                <a:cs typeface="Segoe UI"/>
              </a:rPr>
              <a:t>​</a:t>
            </a:r>
          </a:p>
          <a:p>
            <a:r>
              <a:rPr lang="en-US" sz="1300" b="1" dirty="0">
                <a:solidFill>
                  <a:srgbClr val="A5D851"/>
                </a:solidFill>
                <a:latin typeface="Consolas"/>
                <a:cs typeface="Segoe UI"/>
              </a:rPr>
              <a:t>    </a:t>
            </a:r>
            <a:r>
              <a:rPr lang="en-US" sz="1300" b="1" dirty="0" err="1">
                <a:solidFill>
                  <a:srgbClr val="00B050"/>
                </a:solidFill>
                <a:latin typeface="Consolas"/>
                <a:cs typeface="Segoe UI"/>
              </a:rPr>
              <a:t>trackerArray</a:t>
            </a:r>
            <a:r>
              <a:rPr lang="en-US" sz="1300" b="1" dirty="0">
                <a:solidFill>
                  <a:srgbClr val="00B050"/>
                </a:solidFill>
                <a:latin typeface="Consolas"/>
                <a:cs typeface="Segoe UI"/>
              </a:rPr>
              <a:t> </a:t>
            </a:r>
            <a:r>
              <a:rPr lang="en-US" sz="1300" b="1" i="1" dirty="0">
                <a:solidFill>
                  <a:srgbClr val="008ED2"/>
                </a:solidFill>
                <a:latin typeface="Consolas"/>
                <a:cs typeface="Segoe UI"/>
              </a:rPr>
              <a:t>+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 </a:t>
            </a:r>
            <a:r>
              <a:rPr lang="en-US" sz="1300" b="1" dirty="0">
                <a:solidFill>
                  <a:srgbClr val="00B050"/>
                </a:solidFill>
                <a:latin typeface="Consolas"/>
                <a:cs typeface="Segoe UI"/>
              </a:rPr>
              <a:t>elements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,</a:t>
            </a:r>
            <a:r>
              <a:rPr lang="cs-CZ" sz="1300" dirty="0">
                <a:latin typeface="Consolas"/>
                <a:cs typeface="Segoe UI"/>
              </a:rPr>
              <a:t>​</a:t>
            </a:r>
          </a:p>
          <a:p>
            <a:r>
              <a:rPr lang="en-US" sz="1300" b="1" dirty="0">
                <a:solidFill>
                  <a:srgbClr val="A5D851"/>
                </a:solidFill>
                <a:latin typeface="Consolas"/>
                <a:cs typeface="Segoe UI"/>
              </a:rPr>
              <a:t>    </a:t>
            </a:r>
            <a:r>
              <a:rPr lang="en-US" sz="1300" b="1" dirty="0" err="1">
                <a:solidFill>
                  <a:srgbClr val="00B050"/>
                </a:solidFill>
                <a:latin typeface="Consolas"/>
                <a:cs typeface="Segoe UI"/>
              </a:rPr>
              <a:t>trackerArray</a:t>
            </a:r>
            <a:r>
              <a:rPr lang="en-US" sz="1300" b="1" dirty="0">
                <a:solidFill>
                  <a:srgbClr val="00B050"/>
                </a:solidFill>
                <a:latin typeface="Consolas"/>
                <a:cs typeface="Segoe UI"/>
              </a:rPr>
              <a:t> </a:t>
            </a:r>
            <a:r>
              <a:rPr lang="en-US" sz="1300" b="1" i="1" dirty="0">
                <a:solidFill>
                  <a:srgbClr val="008ED2"/>
                </a:solidFill>
                <a:latin typeface="Consolas"/>
                <a:cs typeface="Segoe UI"/>
              </a:rPr>
              <a:t>+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 </a:t>
            </a:r>
            <a:r>
              <a:rPr lang="en-US" sz="1300" b="1" dirty="0">
                <a:solidFill>
                  <a:srgbClr val="00B050"/>
                </a:solidFill>
                <a:latin typeface="Consolas"/>
                <a:cs typeface="Segoe UI"/>
              </a:rPr>
              <a:t>elements </a:t>
            </a:r>
            <a:r>
              <a:rPr lang="en-US" sz="1300" b="1" i="1" dirty="0">
                <a:solidFill>
                  <a:srgbClr val="008ED2"/>
                </a:solidFill>
                <a:latin typeface="Consolas"/>
                <a:cs typeface="Segoe UI"/>
              </a:rPr>
              <a:t>+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 </a:t>
            </a:r>
            <a:r>
              <a:rPr lang="en-US" sz="1300" b="1" dirty="0">
                <a:solidFill>
                  <a:srgbClr val="F99157"/>
                </a:solidFill>
                <a:latin typeface="Consolas"/>
                <a:cs typeface="Segoe UI"/>
              </a:rPr>
              <a:t>1</a:t>
            </a:r>
            <a:r>
              <a:rPr lang="cs-CZ" sz="1300" dirty="0">
                <a:latin typeface="Consolas"/>
                <a:cs typeface="Segoe UI"/>
              </a:rPr>
              <a:t>​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);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54804C88-C42E-5214-ECDE-E2B8B5A5E0A7}"/>
              </a:ext>
            </a:extLst>
          </p:cNvPr>
          <p:cNvSpPr txBox="1"/>
          <p:nvPr/>
        </p:nvSpPr>
        <p:spPr>
          <a:xfrm>
            <a:off x="6305909" y="4494361"/>
            <a:ext cx="4712898" cy="89255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300" b="1" i="1" dirty="0">
                <a:solidFill>
                  <a:srgbClr val="008ED2"/>
                </a:solidFill>
                <a:latin typeface="Consolas"/>
                <a:cs typeface="Segoe UI"/>
              </a:rPr>
              <a:t>    *</a:t>
            </a:r>
            <a:r>
              <a:rPr lang="en-US" sz="1300" b="1" dirty="0">
                <a:solidFill>
                  <a:srgbClr val="00B050"/>
                </a:solidFill>
                <a:latin typeface="Consolas"/>
                <a:cs typeface="Segoe UI"/>
              </a:rPr>
              <a:t>pos </a:t>
            </a:r>
            <a:r>
              <a:rPr lang="en-US" sz="1300" b="1" i="1" dirty="0">
                <a:solidFill>
                  <a:srgbClr val="008ED2"/>
                </a:solidFill>
                <a:latin typeface="Consolas"/>
                <a:cs typeface="Segoe UI"/>
              </a:rPr>
              <a:t>=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 </a:t>
            </a:r>
            <a:r>
              <a:rPr lang="en-US" sz="1300" b="1" dirty="0">
                <a:solidFill>
                  <a:srgbClr val="00B050"/>
                </a:solidFill>
                <a:latin typeface="Consolas"/>
                <a:cs typeface="Segoe UI"/>
              </a:rPr>
              <a:t>p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;</a:t>
            </a:r>
            <a:r>
              <a:rPr lang="cs-CZ" sz="1300" dirty="0">
                <a:latin typeface="Consolas"/>
                <a:cs typeface="Segoe UI"/>
              </a:rPr>
              <a:t>​</a:t>
            </a:r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    +</a:t>
            </a:r>
            <a:r>
              <a:rPr lang="en-US" sz="1300" b="1" i="1" dirty="0">
                <a:solidFill>
                  <a:srgbClr val="008ED2"/>
                </a:solidFill>
                <a:latin typeface="Consolas"/>
                <a:cs typeface="Segoe UI"/>
              </a:rPr>
              <a:t>+</a:t>
            </a:r>
            <a:r>
              <a:rPr lang="en-US" sz="1300" b="1" dirty="0">
                <a:solidFill>
                  <a:srgbClr val="00B050"/>
                </a:solidFill>
                <a:latin typeface="Consolas"/>
                <a:cs typeface="Segoe UI"/>
              </a:rPr>
              <a:t>elements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;</a:t>
            </a:r>
            <a:r>
              <a:rPr lang="cs-CZ" sz="1300" dirty="0">
                <a:latin typeface="Consolas"/>
                <a:cs typeface="Segoe UI"/>
              </a:rPr>
              <a:t>​</a:t>
            </a:r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    </a:t>
            </a:r>
            <a:r>
              <a:rPr lang="en-US" sz="1300" b="1" dirty="0" err="1">
                <a:solidFill>
                  <a:srgbClr val="008ED2"/>
                </a:solidFill>
                <a:latin typeface="Consolas"/>
                <a:cs typeface="Segoe UI"/>
              </a:rPr>
              <a:t>atexit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(</a:t>
            </a:r>
            <a:r>
              <a:rPr lang="en-US" sz="1300" b="1" dirty="0" err="1">
                <a:solidFill>
                  <a:srgbClr val="008ED2"/>
                </a:solidFill>
                <a:latin typeface="Consolas"/>
                <a:cs typeface="Segoe UI"/>
              </a:rPr>
              <a:t>AtExitFn</a:t>
            </a:r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);</a:t>
            </a:r>
            <a:r>
              <a:rPr lang="cs-CZ" sz="1300" dirty="0">
                <a:latin typeface="Consolas"/>
                <a:cs typeface="Segoe UI"/>
              </a:rPr>
              <a:t>​</a:t>
            </a:r>
          </a:p>
          <a:p>
            <a:r>
              <a:rPr lang="en-US" sz="1300" b="1" dirty="0">
                <a:solidFill>
                  <a:srgbClr val="A497B5"/>
                </a:solidFill>
                <a:latin typeface="Consolas"/>
                <a:cs typeface="Segoe UI"/>
              </a:rPr>
              <a:t>}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A6176F75-0827-38A4-25B0-247A10C30CC6}"/>
              </a:ext>
            </a:extLst>
          </p:cNvPr>
          <p:cNvSpPr txBox="1"/>
          <p:nvPr/>
        </p:nvSpPr>
        <p:spPr>
          <a:xfrm>
            <a:off x="6305910" y="3272287"/>
            <a:ext cx="2743200" cy="29238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300" b="1">
                <a:solidFill>
                  <a:srgbClr val="D9D9D9"/>
                </a:solidFill>
                <a:latin typeface="Consolas"/>
              </a:rPr>
              <a:t>...</a:t>
            </a:r>
            <a:endParaRPr lang="cs-CZ"/>
          </a:p>
        </p:txBody>
      </p:sp>
      <p:graphicFrame>
        <p:nvGraphicFramePr>
          <p:cNvPr id="8" name="Tabulka 7">
            <a:extLst>
              <a:ext uri="{FF2B5EF4-FFF2-40B4-BE49-F238E27FC236}">
                <a16:creationId xmlns:a16="http://schemas.microsoft.com/office/drawing/2014/main" id="{7245D52D-5050-23AA-D87E-A02F908AA5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1128319"/>
              </p:ext>
            </p:extLst>
          </p:nvPr>
        </p:nvGraphicFramePr>
        <p:xfrm>
          <a:off x="6856670" y="2461580"/>
          <a:ext cx="3817162" cy="70190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08359">
                  <a:extLst>
                    <a:ext uri="{9D8B030D-6E8A-4147-A177-3AD203B41FA5}">
                      <a16:colId xmlns:a16="http://schemas.microsoft.com/office/drawing/2014/main" val="3165026663"/>
                    </a:ext>
                  </a:extLst>
                </a:gridCol>
                <a:gridCol w="985944">
                  <a:extLst>
                    <a:ext uri="{9D8B030D-6E8A-4147-A177-3AD203B41FA5}">
                      <a16:colId xmlns:a16="http://schemas.microsoft.com/office/drawing/2014/main" val="966455961"/>
                    </a:ext>
                  </a:extLst>
                </a:gridCol>
                <a:gridCol w="1022859">
                  <a:extLst>
                    <a:ext uri="{9D8B030D-6E8A-4147-A177-3AD203B41FA5}">
                      <a16:colId xmlns:a16="http://schemas.microsoft.com/office/drawing/2014/main" val="975619990"/>
                    </a:ext>
                  </a:extLst>
                </a:gridCol>
              </a:tblGrid>
              <a:tr h="397106">
                <a:tc>
                  <a:txBody>
                    <a:bodyPr/>
                    <a:lstStyle/>
                    <a:p>
                      <a:pPr algn="l"/>
                      <a:r>
                        <a:rPr lang="cs-CZ" sz="1400" b="0" dirty="0" err="1"/>
                        <a:t>ConcreteLTT</a:t>
                      </a:r>
                      <a:r>
                        <a:rPr lang="cs-CZ" sz="1400" b="0" dirty="0"/>
                        <a:t>&lt;___&gt;*</a:t>
                      </a:r>
                      <a:endParaRPr lang="cs-CZ" sz="1400" b="0" dirty="0">
                        <a:latin typeface="Consolas" panose="020B0609020204030204" pitchFamily="49" charset="0"/>
                      </a:endParaRPr>
                    </a:p>
                  </a:txBody>
                  <a:tcPr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err="1"/>
                        <a:t>Logger</a:t>
                      </a:r>
                      <a:endParaRPr lang="cs-CZ" sz="1400" dirty="0">
                        <a:latin typeface="Consolas" panose="020B06090202040302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err="1"/>
                        <a:t>Keyboard</a:t>
                      </a:r>
                      <a:endParaRPr lang="cs-CZ" sz="14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9993587"/>
                  </a:ext>
                </a:extLst>
              </a:tr>
              <a:tr h="245739">
                <a:tc>
                  <a:txBody>
                    <a:bodyPr/>
                    <a:lstStyle/>
                    <a:p>
                      <a:pPr algn="l"/>
                      <a:r>
                        <a:rPr lang="cs-CZ" sz="1400" b="0" dirty="0" err="1"/>
                        <a:t>longevity</a:t>
                      </a:r>
                      <a:endParaRPr lang="cs-CZ" sz="1400" b="0" dirty="0"/>
                    </a:p>
                  </a:txBody>
                  <a:tcPr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/>
                        <a:t>2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1084481"/>
                  </a:ext>
                </a:extLst>
              </a:tr>
            </a:tbl>
          </a:graphicData>
        </a:graphic>
      </p:graphicFrame>
      <p:graphicFrame>
        <p:nvGraphicFramePr>
          <p:cNvPr id="9" name="Tabulka 8">
            <a:extLst>
              <a:ext uri="{FF2B5EF4-FFF2-40B4-BE49-F238E27FC236}">
                <a16:creationId xmlns:a16="http://schemas.microsoft.com/office/drawing/2014/main" id="{62A0E94B-434C-9D5C-6AF9-32B54263E6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9374126"/>
              </p:ext>
            </p:extLst>
          </p:nvPr>
        </p:nvGraphicFramePr>
        <p:xfrm>
          <a:off x="6856670" y="2461580"/>
          <a:ext cx="4548130" cy="701906"/>
        </p:xfrm>
        <a:graphic>
          <a:graphicData uri="http://schemas.openxmlformats.org/drawingml/2006/table">
            <a:tbl>
              <a:tblPr firstRow="1" bandRow="1">
                <a:solidFill>
                  <a:schemeClr val="bg1"/>
                </a:solidFill>
                <a:tableStyleId>{616DA210-FB5B-4158-B5E0-FEB733F419BA}</a:tableStyleId>
              </a:tblPr>
              <a:tblGrid>
                <a:gridCol w="1819244">
                  <a:extLst>
                    <a:ext uri="{9D8B030D-6E8A-4147-A177-3AD203B41FA5}">
                      <a16:colId xmlns:a16="http://schemas.microsoft.com/office/drawing/2014/main" val="3165026663"/>
                    </a:ext>
                  </a:extLst>
                </a:gridCol>
                <a:gridCol w="806540">
                  <a:extLst>
                    <a:ext uri="{9D8B030D-6E8A-4147-A177-3AD203B41FA5}">
                      <a16:colId xmlns:a16="http://schemas.microsoft.com/office/drawing/2014/main" val="966455961"/>
                    </a:ext>
                  </a:extLst>
                </a:gridCol>
                <a:gridCol w="1028664">
                  <a:extLst>
                    <a:ext uri="{9D8B030D-6E8A-4147-A177-3AD203B41FA5}">
                      <a16:colId xmlns:a16="http://schemas.microsoft.com/office/drawing/2014/main" val="975619990"/>
                    </a:ext>
                  </a:extLst>
                </a:gridCol>
                <a:gridCol w="893682">
                  <a:extLst>
                    <a:ext uri="{9D8B030D-6E8A-4147-A177-3AD203B41FA5}">
                      <a16:colId xmlns:a16="http://schemas.microsoft.com/office/drawing/2014/main" val="421011055"/>
                    </a:ext>
                  </a:extLst>
                </a:gridCol>
              </a:tblGrid>
              <a:tr h="386080">
                <a:tc>
                  <a:txBody>
                    <a:bodyPr/>
                    <a:lstStyle/>
                    <a:p>
                      <a:pPr algn="l"/>
                      <a:r>
                        <a:rPr lang="cs-CZ" sz="1400" b="0" dirty="0" err="1"/>
                        <a:t>ConcreteLTT</a:t>
                      </a:r>
                      <a:r>
                        <a:rPr lang="cs-CZ" sz="1400" b="0" dirty="0"/>
                        <a:t>&lt;___&gt;*</a:t>
                      </a:r>
                      <a:endParaRPr lang="cs-CZ" sz="1400" b="0" dirty="0">
                        <a:latin typeface="Consolas" panose="020B0609020204030204" pitchFamily="49" charset="0"/>
                      </a:endParaRPr>
                    </a:p>
                  </a:txBody>
                  <a:tcPr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err="1"/>
                        <a:t>Logger</a:t>
                      </a:r>
                      <a:endParaRPr lang="cs-CZ" sz="1400" dirty="0">
                        <a:latin typeface="Consolas" panose="020B06090202040302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err="1"/>
                        <a:t>Keyboard</a:t>
                      </a:r>
                      <a:endParaRPr lang="cs-CZ" sz="14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s-CZ" sz="14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9993587"/>
                  </a:ext>
                </a:extLst>
              </a:tr>
              <a:tr h="315826">
                <a:tc>
                  <a:txBody>
                    <a:bodyPr/>
                    <a:lstStyle/>
                    <a:p>
                      <a:pPr algn="l"/>
                      <a:r>
                        <a:rPr lang="cs-CZ" sz="1400" b="0" dirty="0" err="1"/>
                        <a:t>longevity</a:t>
                      </a:r>
                      <a:endParaRPr lang="cs-CZ" sz="1400" b="0" dirty="0"/>
                    </a:p>
                  </a:txBody>
                  <a:tcPr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/>
                        <a:t>2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cs-CZ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1084481"/>
                  </a:ext>
                </a:extLst>
              </a:tr>
            </a:tbl>
          </a:graphicData>
        </a:graphic>
      </p:graphicFrame>
      <p:cxnSp>
        <p:nvCxnSpPr>
          <p:cNvPr id="11" name="Přímá spojnice se šipkou 10">
            <a:extLst>
              <a:ext uri="{FF2B5EF4-FFF2-40B4-BE49-F238E27FC236}">
                <a16:creationId xmlns:a16="http://schemas.microsoft.com/office/drawing/2014/main" id="{3F451C6D-9404-6100-21DC-DAD4541C239A}"/>
              </a:ext>
            </a:extLst>
          </p:cNvPr>
          <p:cNvCxnSpPr/>
          <p:nvPr/>
        </p:nvCxnSpPr>
        <p:spPr>
          <a:xfrm flipV="1">
            <a:off x="11018807" y="3222121"/>
            <a:ext cx="0" cy="68786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832F2BEC-1FE2-7C42-7853-882538CB24A8}"/>
              </a:ext>
            </a:extLst>
          </p:cNvPr>
          <p:cNvSpPr txBox="1"/>
          <p:nvPr/>
        </p:nvSpPr>
        <p:spPr>
          <a:xfrm>
            <a:off x="10468770" y="3844852"/>
            <a:ext cx="1100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err="1"/>
              <a:t>pos</a:t>
            </a:r>
            <a:endParaRPr lang="cs-CZ" dirty="0"/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81880D94-718F-1B34-6C88-8C9567B9524A}"/>
              </a:ext>
            </a:extLst>
          </p:cNvPr>
          <p:cNvSpPr txBox="1"/>
          <p:nvPr/>
        </p:nvSpPr>
        <p:spPr>
          <a:xfrm>
            <a:off x="10468770" y="2456720"/>
            <a:ext cx="9360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b="1" dirty="0"/>
              <a:t>Display</a:t>
            </a:r>
          </a:p>
          <a:p>
            <a:pPr algn="ctr"/>
            <a:r>
              <a:rPr lang="cs-CZ" sz="1400" dirty="0"/>
              <a:t>1</a:t>
            </a:r>
            <a:r>
              <a:rPr lang="cs-CZ" sz="2800" dirty="0"/>
              <a:t> </a:t>
            </a:r>
            <a:endParaRPr lang="cs-CZ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" grpId="0"/>
      <p:bldP spid="142" grpId="0"/>
      <p:bldP spid="2" grpId="0"/>
      <p:bldP spid="3" grpId="0"/>
      <p:bldP spid="4" grpId="0"/>
      <p:bldP spid="6" grpId="0"/>
      <p:bldP spid="7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16240" y="483120"/>
            <a:ext cx="9143640" cy="765000"/>
          </a:xfrm>
          <a:prstGeom prst="rect">
            <a:avLst/>
          </a:prstGeom>
          <a:noFill/>
          <a:ln w="28440">
            <a:solidFill>
              <a:srgbClr val="FFD5CC"/>
            </a:solidFill>
            <a:round/>
          </a:ln>
        </p:spPr>
        <p:txBody>
          <a:bodyPr anchor="ctr">
            <a:normAutofit/>
          </a:bodyPr>
          <a:lstStyle/>
          <a:p>
            <a:pPr marL="457200" indent="0">
              <a:lnSpc>
                <a:spcPct val="90000"/>
              </a:lnSpc>
              <a:buNone/>
            </a:pPr>
            <a:r>
              <a:rPr lang="cs-CZ" sz="4000" b="1" spc="-1" dirty="0">
                <a:solidFill>
                  <a:srgbClr val="000000"/>
                </a:solidFill>
                <a:latin typeface="Sitka Text"/>
              </a:rPr>
              <a:t>Úvod</a:t>
            </a:r>
            <a:endParaRPr lang="cs-CZ" sz="40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Obdélník 3"/>
          <p:cNvSpPr/>
          <p:nvPr/>
        </p:nvSpPr>
        <p:spPr>
          <a:xfrm>
            <a:off x="515880" y="1554480"/>
            <a:ext cx="10888920" cy="4866480"/>
          </a:xfrm>
          <a:prstGeom prst="rect">
            <a:avLst/>
          </a:prstGeom>
          <a:solidFill>
            <a:srgbClr val="FFEC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cs-CZ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516240" y="1549564"/>
            <a:ext cx="10618560" cy="4408560"/>
          </a:xfrm>
          <a:prstGeom prst="rect">
            <a:avLst/>
          </a:prstGeom>
          <a:noFill/>
          <a:ln w="57240">
            <a:noFill/>
          </a:ln>
        </p:spPr>
        <p:txBody>
          <a:bodyPr lIns="0" tIns="0" rIns="0" bIns="0" anchor="t">
            <a:normAutofit/>
          </a:bodyPr>
          <a:lstStyle/>
          <a:p>
            <a:pPr marL="457200" indent="-320040">
              <a:lnSpc>
                <a:spcPct val="250000"/>
              </a:lnSpc>
              <a:spcBef>
                <a:spcPts val="1000"/>
              </a:spcBef>
              <a:buClr>
                <a:srgbClr val="000000"/>
              </a:buClr>
              <a:buFont typeface="Arial"/>
              <a:buChar char="•"/>
            </a:pPr>
            <a:r>
              <a:rPr lang="cs-CZ" sz="36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Jedna unikátní instance</a:t>
            </a:r>
            <a:endParaRPr lang="cs-CZ" sz="3600" b="0" strike="noStrike" spc="-1" dirty="0">
              <a:solidFill>
                <a:srgbClr val="000000"/>
              </a:solidFill>
              <a:latin typeface="Arial"/>
            </a:endParaRPr>
          </a:p>
          <a:p>
            <a:pPr marL="457200" indent="-320040">
              <a:lnSpc>
                <a:spcPct val="250000"/>
              </a:lnSpc>
              <a:spcBef>
                <a:spcPts val="1000"/>
              </a:spcBef>
              <a:buClr>
                <a:srgbClr val="000000"/>
              </a:buClr>
              <a:buFont typeface="Arial"/>
              <a:buChar char="•"/>
            </a:pPr>
            <a:r>
              <a:rPr lang="cs-CZ" sz="36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Globální přístupový bod</a:t>
            </a:r>
            <a:endParaRPr lang="cs-CZ" sz="3600" b="0" strike="noStrike" spc="-1" dirty="0">
              <a:solidFill>
                <a:srgbClr val="000000"/>
              </a:solidFill>
              <a:latin typeface="Arial"/>
            </a:endParaRPr>
          </a:p>
          <a:p>
            <a:pPr marL="457200" indent="-320040">
              <a:lnSpc>
                <a:spcPct val="250000"/>
              </a:lnSpc>
              <a:spcBef>
                <a:spcPts val="1000"/>
              </a:spcBef>
              <a:buClr>
                <a:srgbClr val="000000"/>
              </a:buClr>
              <a:buFont typeface="Arial"/>
              <a:buChar char="•"/>
            </a:pPr>
            <a:r>
              <a:rPr lang="cs-CZ" sz="36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Např.: </a:t>
            </a:r>
            <a:r>
              <a:rPr lang="cs-CZ" sz="36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logger</a:t>
            </a:r>
            <a:r>
              <a:rPr lang="cs-CZ" sz="36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, DB spojení, systémové zdroje</a:t>
            </a:r>
            <a:endParaRPr lang="cs-CZ" sz="36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516240" y="483120"/>
            <a:ext cx="9143640" cy="765000"/>
          </a:xfrm>
          <a:prstGeom prst="rect">
            <a:avLst/>
          </a:prstGeom>
          <a:noFill/>
          <a:ln w="28440">
            <a:solidFill>
              <a:srgbClr val="FFD5CC"/>
            </a:solidFill>
            <a:round/>
          </a:ln>
        </p:spPr>
        <p:txBody>
          <a:bodyPr anchor="ctr">
            <a:normAutofit/>
          </a:bodyPr>
          <a:lstStyle/>
          <a:p>
            <a:pPr marL="457200" indent="0">
              <a:lnSpc>
                <a:spcPct val="90000"/>
              </a:lnSpc>
              <a:buNone/>
            </a:pPr>
            <a:r>
              <a:rPr lang="cs-CZ" sz="4000" b="0" strike="noStrike" spc="-1">
                <a:solidFill>
                  <a:srgbClr val="000000"/>
                </a:solidFill>
                <a:latin typeface="Sitka Text"/>
              </a:rPr>
              <a:t>Singleton vs</a:t>
            </a:r>
            <a:r>
              <a:rPr lang="cs-CZ" sz="4000" b="1" strike="noStrike" spc="-1">
                <a:solidFill>
                  <a:srgbClr val="000000"/>
                </a:solidFill>
                <a:latin typeface="Sitka Text"/>
              </a:rPr>
              <a:t> destrukce</a:t>
            </a:r>
            <a:endParaRPr lang="cs-CZ" sz="4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4" name="Obdélník 3"/>
          <p:cNvSpPr/>
          <p:nvPr/>
        </p:nvSpPr>
        <p:spPr>
          <a:xfrm>
            <a:off x="515880" y="1554480"/>
            <a:ext cx="10888920" cy="774000"/>
          </a:xfrm>
          <a:prstGeom prst="rect">
            <a:avLst/>
          </a:prstGeom>
          <a:solidFill>
            <a:srgbClr val="FFEC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cs-CZ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46" name="TextovéPole 4"/>
          <p:cNvSpPr/>
          <p:nvPr/>
        </p:nvSpPr>
        <p:spPr>
          <a:xfrm>
            <a:off x="766800" y="2536560"/>
            <a:ext cx="4549680" cy="409342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lIns="91440" tIns="45720" rIns="91440" bIns="45720" numCol="1" spc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E51D8"/>
                </a:solidFill>
                <a:latin typeface="Consolas"/>
              </a:rPr>
              <a:t>class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 dirty="0">
                <a:solidFill>
                  <a:srgbClr val="9F47FF"/>
                </a:solidFill>
                <a:latin typeface="Consolas"/>
              </a:rPr>
              <a:t>Logger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{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E51D8"/>
                </a:solidFill>
                <a:latin typeface="Consolas"/>
              </a:rPr>
              <a:t>private: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60576F"/>
                </a:solidFill>
                <a:latin typeface="Consolas"/>
              </a:rPr>
              <a:t>    /* delete copy-/move-</a:t>
            </a:r>
            <a:r>
              <a:rPr lang="en-US" sz="1300" b="1" strike="noStrike" spc="-1" dirty="0" err="1">
                <a:solidFill>
                  <a:srgbClr val="60576F"/>
                </a:solidFill>
                <a:latin typeface="Consolas"/>
              </a:rPr>
              <a:t>ctors</a:t>
            </a:r>
            <a:r>
              <a:rPr lang="en-US" sz="1300" b="1" strike="noStrike" spc="-1" dirty="0">
                <a:solidFill>
                  <a:srgbClr val="60576F"/>
                </a:solidFill>
                <a:latin typeface="Consolas"/>
              </a:rPr>
              <a:t>/assigns */</a:t>
            </a:r>
            <a:br>
              <a:rPr sz="1300" dirty="0"/>
            </a:b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300" b="1" strike="noStrike" spc="-1" dirty="0">
                <a:solidFill>
                  <a:srgbClr val="008ED2"/>
                </a:solidFill>
                <a:latin typeface="Consolas"/>
              </a:rPr>
              <a:t>Logger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() {</a:t>
            </a:r>
            <a:r>
              <a:rPr lang="en-US" sz="1300" b="1" strike="noStrike" spc="-1" dirty="0">
                <a:solidFill>
                  <a:srgbClr val="60576F"/>
                </a:solidFill>
                <a:latin typeface="Consolas"/>
              </a:rPr>
              <a:t> /* constructor code */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}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300" b="1" strike="noStrike" spc="-1" dirty="0">
                <a:solidFill>
                  <a:srgbClr val="008ED2"/>
                </a:solidFill>
                <a:latin typeface="Consolas"/>
              </a:rPr>
              <a:t>~Logger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() {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     </a:t>
            </a:r>
            <a:r>
              <a:rPr lang="en-US" sz="1300" b="1" strike="noStrike" spc="-1" dirty="0">
                <a:solidFill>
                  <a:srgbClr val="00B050"/>
                </a:solidFill>
                <a:latin typeface="Consolas"/>
              </a:rPr>
              <a:t>destroyed_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i="1" strike="noStrike" spc="-1" dirty="0">
                <a:solidFill>
                  <a:srgbClr val="008ED2"/>
                </a:solidFill>
                <a:latin typeface="Consolas"/>
              </a:rPr>
              <a:t>=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 dirty="0">
                <a:solidFill>
                  <a:srgbClr val="F99157"/>
                </a:solidFill>
                <a:latin typeface="Consolas"/>
              </a:rPr>
              <a:t>true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;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     </a:t>
            </a:r>
            <a:r>
              <a:rPr lang="en-US" sz="1300" b="1" strike="noStrike" spc="-1" dirty="0">
                <a:solidFill>
                  <a:srgbClr val="00B050"/>
                </a:solidFill>
                <a:latin typeface="Consolas"/>
              </a:rPr>
              <a:t>instance_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i="1" strike="noStrike" spc="-1" dirty="0">
                <a:solidFill>
                  <a:srgbClr val="008ED2"/>
                </a:solidFill>
                <a:latin typeface="Consolas"/>
              </a:rPr>
              <a:t>=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 dirty="0" err="1">
                <a:solidFill>
                  <a:srgbClr val="F99157"/>
                </a:solidFill>
                <a:latin typeface="Consolas"/>
              </a:rPr>
              <a:t>nullptr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;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 }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br>
              <a:rPr sz="1300" dirty="0"/>
            </a:b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300" b="1" strike="noStrike" spc="-1" dirty="0">
                <a:solidFill>
                  <a:srgbClr val="AE51D8"/>
                </a:solidFill>
                <a:latin typeface="Consolas"/>
              </a:rPr>
              <a:t>static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 dirty="0">
                <a:solidFill>
                  <a:srgbClr val="AE51D8"/>
                </a:solidFill>
                <a:latin typeface="Consolas"/>
              </a:rPr>
              <a:t>void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 dirty="0">
                <a:solidFill>
                  <a:srgbClr val="008ED2"/>
                </a:solidFill>
                <a:latin typeface="Consolas"/>
              </a:rPr>
              <a:t>Create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() {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     </a:t>
            </a:r>
            <a:r>
              <a:rPr lang="en-US" sz="1300" b="1" strike="noStrike" spc="-1" dirty="0">
                <a:solidFill>
                  <a:srgbClr val="AE51D8"/>
                </a:solidFill>
                <a:latin typeface="Consolas"/>
              </a:rPr>
              <a:t>static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Logger </a:t>
            </a:r>
            <a:r>
              <a:rPr lang="en-US" sz="1300" b="1" strike="noStrike" spc="-1" dirty="0">
                <a:solidFill>
                  <a:srgbClr val="00B050"/>
                </a:solidFill>
                <a:latin typeface="Consolas"/>
              </a:rPr>
              <a:t>instance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;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     </a:t>
            </a:r>
            <a:r>
              <a:rPr lang="en-US" sz="1300" b="1" strike="noStrike" spc="-1" dirty="0">
                <a:solidFill>
                  <a:srgbClr val="00B050"/>
                </a:solidFill>
                <a:latin typeface="Consolas"/>
              </a:rPr>
              <a:t>instance_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i="1" strike="noStrike" spc="-1" dirty="0">
                <a:solidFill>
                  <a:srgbClr val="008ED2"/>
                </a:solidFill>
                <a:latin typeface="Consolas"/>
              </a:rPr>
              <a:t>=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i="1" strike="noStrike" spc="-1" dirty="0">
                <a:solidFill>
                  <a:srgbClr val="008ED2"/>
                </a:solidFill>
                <a:latin typeface="Consolas"/>
              </a:rPr>
              <a:t>&amp;</a:t>
            </a:r>
            <a:r>
              <a:rPr lang="en-US" sz="1300" b="1" strike="noStrike" spc="-1" dirty="0">
                <a:solidFill>
                  <a:srgbClr val="00B050"/>
                </a:solidFill>
                <a:latin typeface="Consolas"/>
              </a:rPr>
              <a:t>instance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;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     </a:t>
            </a:r>
            <a:r>
              <a:rPr lang="en-US" sz="1300" b="1" strike="noStrike" spc="-1" err="1">
                <a:solidFill>
                  <a:srgbClr val="008ED2"/>
                </a:solidFill>
                <a:highlight>
                  <a:srgbClr val="C7E8FF"/>
                </a:highlight>
                <a:latin typeface="Consolas"/>
              </a:rPr>
              <a:t>SetLongevity</a:t>
            </a:r>
            <a:r>
              <a:rPr lang="en-US" sz="13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(</a:t>
            </a:r>
            <a:r>
              <a:rPr lang="en-US" sz="1300" b="1" strike="noStrike" spc="-1" dirty="0">
                <a:solidFill>
                  <a:srgbClr val="00B050"/>
                </a:solidFill>
                <a:highlight>
                  <a:srgbClr val="C7E8FF"/>
                </a:highlight>
                <a:latin typeface="Consolas"/>
              </a:rPr>
              <a:t>instance_</a:t>
            </a:r>
            <a:r>
              <a:rPr lang="en-US" sz="13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, </a:t>
            </a:r>
            <a:r>
              <a:rPr lang="en-US" sz="1300" b="1" strike="noStrike" spc="-1" dirty="0">
                <a:solidFill>
                  <a:srgbClr val="00B050"/>
                </a:solidFill>
                <a:highlight>
                  <a:srgbClr val="C7E8FF"/>
                </a:highlight>
                <a:latin typeface="Consolas"/>
              </a:rPr>
              <a:t>longevity_</a:t>
            </a:r>
            <a:r>
              <a:rPr lang="en-US" sz="13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);</a:t>
            </a:r>
            <a:endParaRPr lang="cs-CZ" sz="1300" b="0" strike="noStrike" spc="-1" dirty="0">
              <a:solidFill>
                <a:srgbClr val="000000"/>
              </a:solidFill>
              <a:highlight>
                <a:srgbClr val="C7E8FF"/>
              </a:highlight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 }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br>
              <a:rPr sz="1300" dirty="0"/>
            </a:b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300" b="1" strike="noStrike" spc="-1" dirty="0">
                <a:solidFill>
                  <a:srgbClr val="AE51D8"/>
                </a:solidFill>
                <a:latin typeface="Consolas"/>
              </a:rPr>
              <a:t>static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 dirty="0">
                <a:solidFill>
                  <a:srgbClr val="AE51D8"/>
                </a:solidFill>
                <a:latin typeface="Consolas"/>
              </a:rPr>
              <a:t>void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 dirty="0" err="1">
                <a:solidFill>
                  <a:srgbClr val="008ED2"/>
                </a:solidFill>
                <a:latin typeface="Consolas"/>
              </a:rPr>
              <a:t>OnDeadReference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() {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     </a:t>
            </a:r>
            <a:r>
              <a:rPr lang="en-US" sz="1300" b="1" i="1" strike="noStrike" spc="-1" dirty="0">
                <a:solidFill>
                  <a:srgbClr val="E45100"/>
                </a:solidFill>
                <a:latin typeface="Consolas"/>
              </a:rPr>
              <a:t>throw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std::</a:t>
            </a:r>
            <a:r>
              <a:rPr lang="en-US" sz="1300" b="1" strike="noStrike" spc="-1" dirty="0" err="1">
                <a:solidFill>
                  <a:srgbClr val="008ED2"/>
                </a:solidFill>
                <a:latin typeface="Consolas"/>
              </a:rPr>
              <a:t>runtime_error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(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D3D0C8"/>
                </a:solidFill>
                <a:latin typeface="Consolas"/>
              </a:rPr>
              <a:t>            "</a:t>
            </a:r>
            <a:r>
              <a:rPr lang="en-US" sz="1300" b="1" strike="noStrike" spc="-1" dirty="0">
                <a:solidFill>
                  <a:srgbClr val="C30051"/>
                </a:solidFill>
                <a:latin typeface="Consolas"/>
              </a:rPr>
              <a:t>Dead reference detected</a:t>
            </a:r>
            <a:r>
              <a:rPr lang="en-US" sz="1300" b="1" strike="noStrike" spc="-1" dirty="0">
                <a:solidFill>
                  <a:srgbClr val="D3D0C8"/>
                </a:solidFill>
                <a:latin typeface="Consolas"/>
              </a:rPr>
              <a:t>"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);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 }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...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TextovéPole 5"/>
          <p:cNvSpPr/>
          <p:nvPr/>
        </p:nvSpPr>
        <p:spPr>
          <a:xfrm>
            <a:off x="5830560" y="2327760"/>
            <a:ext cx="5299200" cy="449353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lIns="91440" tIns="45720" rIns="91440" bIns="45720" numCol="1" spc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...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E51D8"/>
                </a:solidFill>
                <a:latin typeface="Consolas"/>
              </a:rPr>
              <a:t>    inline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 dirty="0">
                <a:solidFill>
                  <a:srgbClr val="AE51D8"/>
                </a:solidFill>
                <a:latin typeface="Consolas"/>
              </a:rPr>
              <a:t>static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Logger</a:t>
            </a:r>
            <a:r>
              <a:rPr lang="en-US" sz="1300" b="1" i="1" strike="noStrike" spc="-1" dirty="0">
                <a:solidFill>
                  <a:srgbClr val="008ED2"/>
                </a:solidFill>
                <a:latin typeface="Consolas"/>
              </a:rPr>
              <a:t>*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 dirty="0">
                <a:solidFill>
                  <a:srgbClr val="00B050"/>
                </a:solidFill>
                <a:latin typeface="Consolas"/>
              </a:rPr>
              <a:t>instance_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i="1" strike="noStrike" spc="-1" dirty="0">
                <a:solidFill>
                  <a:srgbClr val="008ED2"/>
                </a:solidFill>
                <a:latin typeface="Consolas"/>
              </a:rPr>
              <a:t>=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 dirty="0" err="1">
                <a:solidFill>
                  <a:srgbClr val="F99157"/>
                </a:solidFill>
                <a:latin typeface="Consolas"/>
              </a:rPr>
              <a:t>nullptr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;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300" b="1" strike="noStrike" spc="-1" dirty="0">
                <a:solidFill>
                  <a:srgbClr val="AE51D8"/>
                </a:solidFill>
                <a:latin typeface="Consolas"/>
              </a:rPr>
              <a:t>inline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 dirty="0">
                <a:solidFill>
                  <a:srgbClr val="AE51D8"/>
                </a:solidFill>
                <a:latin typeface="Consolas"/>
              </a:rPr>
              <a:t>static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 dirty="0">
                <a:solidFill>
                  <a:srgbClr val="AE51D8"/>
                </a:solidFill>
                <a:latin typeface="Consolas"/>
              </a:rPr>
              <a:t>bool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 dirty="0">
                <a:solidFill>
                  <a:srgbClr val="00B050"/>
                </a:solidFill>
                <a:latin typeface="Consolas"/>
              </a:rPr>
              <a:t>destroyed_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i="1" strike="noStrike" spc="-1" dirty="0">
                <a:solidFill>
                  <a:srgbClr val="008ED2"/>
                </a:solidFill>
                <a:latin typeface="Consolas"/>
              </a:rPr>
              <a:t>=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 dirty="0">
                <a:solidFill>
                  <a:srgbClr val="F99157"/>
                </a:solidFill>
                <a:latin typeface="Consolas"/>
              </a:rPr>
              <a:t>false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;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300" b="1" strike="noStrike" spc="-1" dirty="0">
                <a:solidFill>
                  <a:srgbClr val="AE51D8"/>
                </a:solidFill>
                <a:highlight>
                  <a:srgbClr val="C7E8FF"/>
                </a:highlight>
                <a:latin typeface="Consolas"/>
              </a:rPr>
              <a:t>inline</a:t>
            </a:r>
            <a:r>
              <a:rPr lang="en-US" sz="13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en-US" sz="1300" b="1" strike="noStrike" spc="-1" dirty="0">
                <a:solidFill>
                  <a:srgbClr val="AE51D8"/>
                </a:solidFill>
                <a:highlight>
                  <a:srgbClr val="C7E8FF"/>
                </a:highlight>
                <a:latin typeface="Consolas"/>
              </a:rPr>
              <a:t>static</a:t>
            </a:r>
            <a:r>
              <a:rPr lang="en-US" sz="13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en-US" sz="1300" b="1" strike="noStrike" spc="-1" dirty="0">
                <a:solidFill>
                  <a:srgbClr val="AE51D8"/>
                </a:solidFill>
                <a:highlight>
                  <a:srgbClr val="C7E8FF"/>
                </a:highlight>
                <a:latin typeface="Consolas"/>
              </a:rPr>
              <a:t>const</a:t>
            </a:r>
            <a:r>
              <a:rPr lang="en-US" sz="13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en-US" sz="1300" b="1" strike="noStrike" spc="-1" dirty="0">
                <a:solidFill>
                  <a:srgbClr val="AE51D8"/>
                </a:solidFill>
                <a:highlight>
                  <a:srgbClr val="C7E8FF"/>
                </a:highlight>
                <a:latin typeface="Consolas"/>
              </a:rPr>
              <a:t>unsigned</a:t>
            </a:r>
            <a:r>
              <a:rPr lang="en-US" sz="13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en-US" sz="1300" b="1" strike="noStrike" spc="-1" dirty="0">
                <a:solidFill>
                  <a:srgbClr val="AE51D8"/>
                </a:solidFill>
                <a:highlight>
                  <a:srgbClr val="C7E8FF"/>
                </a:highlight>
                <a:latin typeface="Consolas"/>
              </a:rPr>
              <a:t>int</a:t>
            </a:r>
            <a:r>
              <a:rPr lang="en-US" sz="13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en-US" sz="1300" b="1" strike="noStrike" spc="-1" dirty="0">
                <a:solidFill>
                  <a:srgbClr val="00B050"/>
                </a:solidFill>
                <a:highlight>
                  <a:srgbClr val="C7E8FF"/>
                </a:highlight>
                <a:latin typeface="Consolas"/>
              </a:rPr>
              <a:t>longevity_</a:t>
            </a:r>
            <a:r>
              <a:rPr lang="en-US" sz="13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en-US" sz="1300" b="1" i="1" strike="noStrike" spc="-1" dirty="0">
                <a:solidFill>
                  <a:srgbClr val="008ED2"/>
                </a:solidFill>
                <a:highlight>
                  <a:srgbClr val="C7E8FF"/>
                </a:highlight>
                <a:latin typeface="Consolas"/>
              </a:rPr>
              <a:t>=</a:t>
            </a:r>
            <a:r>
              <a:rPr lang="en-US" sz="13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en-US" sz="1300" b="1" strike="noStrike" spc="-1" dirty="0">
                <a:solidFill>
                  <a:srgbClr val="F99157"/>
                </a:solidFill>
                <a:highlight>
                  <a:srgbClr val="C7E8FF"/>
                </a:highlight>
                <a:latin typeface="Consolas"/>
              </a:rPr>
              <a:t>2</a:t>
            </a:r>
            <a:r>
              <a:rPr lang="en-US" sz="13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;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60576F"/>
                </a:solidFill>
                <a:latin typeface="Consolas"/>
              </a:rPr>
              <a:t>    /* fields needed for class */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E51D8"/>
                </a:solidFill>
                <a:latin typeface="Consolas"/>
              </a:rPr>
              <a:t>public: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300" b="1" strike="noStrike" spc="-1" dirty="0">
                <a:solidFill>
                  <a:srgbClr val="AE51D8"/>
                </a:solidFill>
                <a:latin typeface="Consolas"/>
              </a:rPr>
              <a:t>static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Logger</a:t>
            </a:r>
            <a:r>
              <a:rPr lang="en-US" sz="1300" b="1" strike="noStrike" spc="-1" dirty="0">
                <a:solidFill>
                  <a:srgbClr val="AE51D8"/>
                </a:solidFill>
                <a:latin typeface="Consolas"/>
              </a:rPr>
              <a:t>&amp;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 dirty="0" err="1">
                <a:solidFill>
                  <a:srgbClr val="008ED2"/>
                </a:solidFill>
                <a:latin typeface="Consolas"/>
              </a:rPr>
              <a:t>getInstance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() {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     </a:t>
            </a:r>
            <a:r>
              <a:rPr lang="en-US" sz="1300" b="1" i="1" strike="noStrike" spc="-1" dirty="0">
                <a:solidFill>
                  <a:srgbClr val="E45100"/>
                </a:solidFill>
                <a:latin typeface="Consolas"/>
              </a:rPr>
              <a:t>if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(</a:t>
            </a:r>
            <a:r>
              <a:rPr lang="en-US" sz="1300" b="1" i="1" strike="noStrike" spc="-1" dirty="0">
                <a:solidFill>
                  <a:srgbClr val="008ED2"/>
                </a:solidFill>
                <a:latin typeface="Consolas"/>
              </a:rPr>
              <a:t>!</a:t>
            </a:r>
            <a:r>
              <a:rPr lang="en-US" sz="1300" b="1" strike="noStrike" spc="-1" dirty="0">
                <a:solidFill>
                  <a:srgbClr val="00B050"/>
                </a:solidFill>
                <a:latin typeface="Consolas"/>
              </a:rPr>
              <a:t>instance_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) {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60576F"/>
                </a:solidFill>
                <a:latin typeface="Consolas"/>
              </a:rPr>
              <a:t>            // Check for dead reference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         </a:t>
            </a:r>
            <a:r>
              <a:rPr lang="en-US" sz="1300" b="1" i="1" strike="noStrike" spc="-1" dirty="0">
                <a:solidFill>
                  <a:srgbClr val="E45100"/>
                </a:solidFill>
                <a:latin typeface="Consolas"/>
              </a:rPr>
              <a:t>if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(</a:t>
            </a:r>
            <a:r>
              <a:rPr lang="en-US" sz="1300" b="1" strike="noStrike" spc="-1" dirty="0">
                <a:solidFill>
                  <a:srgbClr val="00B050"/>
                </a:solidFill>
                <a:latin typeface="Consolas"/>
              </a:rPr>
              <a:t>destroyed_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) {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             </a:t>
            </a:r>
            <a:r>
              <a:rPr lang="en-US" sz="1300" b="1" strike="noStrike" spc="-1" dirty="0" err="1">
                <a:solidFill>
                  <a:srgbClr val="008ED2"/>
                </a:solidFill>
                <a:latin typeface="Consolas"/>
              </a:rPr>
              <a:t>OnDeadReference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();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         }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         </a:t>
            </a:r>
            <a:r>
              <a:rPr lang="en-US" sz="1300" b="1" i="1" strike="noStrike" spc="-1" dirty="0">
                <a:solidFill>
                  <a:srgbClr val="E45100"/>
                </a:solidFill>
                <a:latin typeface="Consolas"/>
              </a:rPr>
              <a:t>else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{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60576F"/>
                </a:solidFill>
                <a:latin typeface="Consolas"/>
              </a:rPr>
              <a:t>            // First call—initialize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             </a:t>
            </a:r>
            <a:r>
              <a:rPr lang="en-US" sz="1300" b="1" strike="noStrike" spc="-1" dirty="0">
                <a:solidFill>
                  <a:srgbClr val="008ED2"/>
                </a:solidFill>
                <a:latin typeface="Consolas"/>
              </a:rPr>
              <a:t>Create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();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         }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     }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     </a:t>
            </a:r>
            <a:r>
              <a:rPr lang="en-US" sz="1300" b="1" i="1" strike="noStrike" spc="-1" dirty="0">
                <a:solidFill>
                  <a:srgbClr val="E45100"/>
                </a:solidFill>
                <a:latin typeface="Consolas"/>
              </a:rPr>
              <a:t>return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i="1" strike="noStrike" spc="-1" dirty="0">
                <a:solidFill>
                  <a:srgbClr val="008ED2"/>
                </a:solidFill>
                <a:latin typeface="Consolas"/>
              </a:rPr>
              <a:t>*</a:t>
            </a:r>
            <a:r>
              <a:rPr lang="en-US" sz="1300" b="1" strike="noStrike" spc="-1" dirty="0">
                <a:solidFill>
                  <a:srgbClr val="00B050"/>
                </a:solidFill>
                <a:latin typeface="Consolas"/>
              </a:rPr>
              <a:t>instance_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;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 }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60576F"/>
                </a:solidFill>
                <a:latin typeface="Consolas"/>
              </a:rPr>
              <a:t>    /* class functionality */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};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odnadpis 2">
            <a:extLst>
              <a:ext uri="{FF2B5EF4-FFF2-40B4-BE49-F238E27FC236}">
                <a16:creationId xmlns:a16="http://schemas.microsoft.com/office/drawing/2014/main" id="{3F27C8EB-DDE3-E28B-C952-2A233C1ED7E7}"/>
              </a:ext>
            </a:extLst>
          </p:cNvPr>
          <p:cNvSpPr/>
          <p:nvPr/>
        </p:nvSpPr>
        <p:spPr>
          <a:xfrm>
            <a:off x="516240" y="1635480"/>
            <a:ext cx="10618560" cy="598320"/>
          </a:xfrm>
          <a:prstGeom prst="rect">
            <a:avLst/>
          </a:prstGeom>
          <a:noFill/>
          <a:ln w="5715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1440" tIns="45720" rIns="91440" bIns="45720" anchor="t">
            <a:normAutofit/>
          </a:bodyPr>
          <a:lstStyle/>
          <a:p>
            <a:pPr marL="457200" indent="-3200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cs-CZ" sz="3600" spc="-1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Mrtvý odkaz - dlouhověkost</a:t>
            </a:r>
            <a:endParaRPr lang="cs-CZ" sz="3600" b="0" strike="noStrike" spc="-1" dirty="0">
              <a:solidFill>
                <a:srgbClr val="000000"/>
              </a:solidFill>
              <a:latin typeface="Arial"/>
              <a:ea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1523880" y="2633961"/>
            <a:ext cx="9143640" cy="1575999"/>
          </a:xfrm>
          <a:prstGeom prst="rect">
            <a:avLst/>
          </a:prstGeom>
          <a:solidFill>
            <a:srgbClr val="FFECE8"/>
          </a:solidFill>
          <a:ln w="28440">
            <a:solidFill>
              <a:srgbClr val="FFD5CC"/>
            </a:solidFill>
            <a:round/>
          </a:ln>
        </p:spPr>
        <p:txBody>
          <a:bodyPr anchor="ctr">
            <a:normAutofit/>
          </a:bodyPr>
          <a:lstStyle/>
          <a:p>
            <a:pPr algn="ctr"/>
            <a:r>
              <a:rPr lang="cs-CZ" sz="5000" b="1" i="1" spc="-1" dirty="0" err="1">
                <a:solidFill>
                  <a:srgbClr val="000000"/>
                </a:solidFill>
                <a:latin typeface="Sitka Text"/>
              </a:rPr>
              <a:t>Singleton</a:t>
            </a:r>
            <a:r>
              <a:rPr lang="cs-CZ" sz="5000" b="1" i="1" spc="-1" dirty="0">
                <a:solidFill>
                  <a:srgbClr val="000000"/>
                </a:solidFill>
                <a:latin typeface="Sitka Text"/>
              </a:rPr>
              <a:t> vs paralelizace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7915847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516240" y="483120"/>
            <a:ext cx="9143640" cy="765000"/>
          </a:xfrm>
          <a:prstGeom prst="rect">
            <a:avLst/>
          </a:prstGeom>
          <a:noFill/>
          <a:ln w="28440">
            <a:solidFill>
              <a:srgbClr val="FFD5CC"/>
            </a:solidFill>
            <a:round/>
          </a:ln>
        </p:spPr>
        <p:txBody>
          <a:bodyPr anchor="ctr">
            <a:normAutofit/>
          </a:bodyPr>
          <a:lstStyle/>
          <a:p>
            <a:pPr marL="457200" indent="0">
              <a:lnSpc>
                <a:spcPct val="90000"/>
              </a:lnSpc>
              <a:buNone/>
            </a:pPr>
            <a:r>
              <a:rPr lang="cs-CZ" sz="4000" b="0" strike="noStrike" spc="-1">
                <a:solidFill>
                  <a:srgbClr val="000000"/>
                </a:solidFill>
                <a:latin typeface="Sitka Text"/>
              </a:rPr>
              <a:t>Singleton vs</a:t>
            </a:r>
            <a:r>
              <a:rPr lang="cs-CZ" sz="4000" b="1" strike="noStrike" spc="-1">
                <a:solidFill>
                  <a:srgbClr val="000000"/>
                </a:solidFill>
                <a:latin typeface="Sitka Text"/>
              </a:rPr>
              <a:t> paralelizace</a:t>
            </a:r>
            <a:endParaRPr lang="cs-CZ" sz="4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Obdélník 5"/>
          <p:cNvSpPr/>
          <p:nvPr/>
        </p:nvSpPr>
        <p:spPr>
          <a:xfrm>
            <a:off x="515880" y="1554480"/>
            <a:ext cx="10888920" cy="774000"/>
          </a:xfrm>
          <a:prstGeom prst="rect">
            <a:avLst/>
          </a:prstGeom>
          <a:solidFill>
            <a:srgbClr val="FFEC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cs-CZ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subTitle"/>
          </p:nvPr>
        </p:nvSpPr>
        <p:spPr>
          <a:xfrm>
            <a:off x="516240" y="1635480"/>
            <a:ext cx="10618560" cy="598320"/>
          </a:xfrm>
          <a:prstGeom prst="rect">
            <a:avLst/>
          </a:prstGeom>
          <a:noFill/>
          <a:ln w="57240">
            <a:noFill/>
          </a:ln>
        </p:spPr>
        <p:txBody>
          <a:bodyPr anchor="t">
            <a:normAutofit/>
          </a:bodyPr>
          <a:lstStyle/>
          <a:p>
            <a:pPr marL="457200" indent="-3200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cs-CZ" sz="3600" b="0" strike="noStrike" spc="-1">
                <a:solidFill>
                  <a:srgbClr val="000000"/>
                </a:solidFill>
                <a:latin typeface="Calibri"/>
                <a:ea typeface="Calibri"/>
              </a:rPr>
              <a:t>Konstrukce v multithreaded prostředí</a:t>
            </a:r>
            <a:endParaRPr lang="cs-CZ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TextovéPole 8"/>
          <p:cNvSpPr/>
          <p:nvPr/>
        </p:nvSpPr>
        <p:spPr>
          <a:xfrm>
            <a:off x="717840" y="2782440"/>
            <a:ext cx="4660200" cy="1551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numCol="1" spc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cs-CZ" sz="1600" b="1" strike="noStrike" spc="-1" dirty="0">
                <a:solidFill>
                  <a:srgbClr val="AE51D8"/>
                </a:solidFill>
                <a:latin typeface="Consolas"/>
              </a:rPr>
              <a:t>static</a:t>
            </a:r>
            <a:r>
              <a:rPr lang="cs-CZ" sz="1600" b="1" strike="noStrike" spc="-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cs-CZ" sz="1600" b="1" strike="noStrike" spc="-1" dirty="0" err="1">
                <a:solidFill>
                  <a:srgbClr val="A497B5"/>
                </a:solidFill>
                <a:latin typeface="Consolas"/>
              </a:rPr>
              <a:t>Logger</a:t>
            </a:r>
            <a:r>
              <a:rPr lang="cs-CZ" sz="1600" b="1" strike="noStrike" spc="-1" dirty="0">
                <a:solidFill>
                  <a:srgbClr val="AE51D8"/>
                </a:solidFill>
                <a:latin typeface="Consolas"/>
              </a:rPr>
              <a:t>&amp;</a:t>
            </a:r>
            <a:r>
              <a:rPr lang="cs-CZ" sz="1600" b="1" strike="noStrike" spc="-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cs-CZ" sz="1600" b="1" strike="noStrike" spc="-1" dirty="0" err="1">
                <a:solidFill>
                  <a:srgbClr val="008ED2"/>
                </a:solidFill>
                <a:latin typeface="Consolas"/>
              </a:rPr>
              <a:t>getInstance</a:t>
            </a:r>
            <a:r>
              <a:rPr lang="cs-CZ" sz="1600" b="1" strike="noStrike" spc="-1" dirty="0">
                <a:solidFill>
                  <a:srgbClr val="A497B5"/>
                </a:solidFill>
                <a:latin typeface="Consolas"/>
              </a:rPr>
              <a:t>() {</a:t>
            </a:r>
            <a:r>
              <a:rPr lang="cs-CZ" sz="1600" b="0" strike="noStrike" spc="-1" dirty="0">
                <a:solidFill>
                  <a:srgbClr val="000000"/>
                </a:solidFill>
                <a:latin typeface="Consolas"/>
              </a:rPr>
              <a:t>​</a:t>
            </a:r>
            <a:endParaRPr lang="cs-CZ" sz="16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600" b="1" strike="noStrike" spc="-1" dirty="0">
                <a:solidFill>
                  <a:srgbClr val="A497B5"/>
                </a:solidFill>
                <a:latin typeface="Consolas"/>
              </a:rPr>
              <a:t>        </a:t>
            </a:r>
            <a:r>
              <a:rPr lang="cs-CZ" sz="1600" b="1" i="1" strike="noStrike" spc="-1" dirty="0" err="1">
                <a:solidFill>
                  <a:srgbClr val="E45100"/>
                </a:solidFill>
                <a:latin typeface="Consolas"/>
              </a:rPr>
              <a:t>if</a:t>
            </a:r>
            <a:r>
              <a:rPr lang="cs-CZ" sz="1600" b="1" strike="noStrike" spc="-1" dirty="0">
                <a:solidFill>
                  <a:srgbClr val="A497B5"/>
                </a:solidFill>
                <a:latin typeface="Consolas"/>
              </a:rPr>
              <a:t> (</a:t>
            </a:r>
            <a:r>
              <a:rPr lang="cs-CZ" sz="1600" b="1" strike="noStrike" spc="-1" dirty="0">
                <a:solidFill>
                  <a:srgbClr val="00B050"/>
                </a:solidFill>
                <a:latin typeface="Consolas"/>
              </a:rPr>
              <a:t>instance_</a:t>
            </a:r>
            <a:r>
              <a:rPr lang="cs-CZ" sz="1600" b="1" strike="noStrike" spc="-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cs-CZ" sz="1600" b="1" i="1" strike="noStrike" spc="-1" dirty="0">
                <a:solidFill>
                  <a:srgbClr val="008ED2"/>
                </a:solidFill>
                <a:latin typeface="Consolas"/>
              </a:rPr>
              <a:t>==</a:t>
            </a:r>
            <a:r>
              <a:rPr lang="cs-CZ" sz="1600" b="1" strike="noStrike" spc="-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cs-CZ" sz="1600" b="1" strike="noStrike" spc="-1" dirty="0" err="1">
                <a:solidFill>
                  <a:srgbClr val="F99157"/>
                </a:solidFill>
                <a:latin typeface="Consolas"/>
              </a:rPr>
              <a:t>nullptr</a:t>
            </a:r>
            <a:r>
              <a:rPr lang="cs-CZ" sz="1600" b="1" strike="noStrike" spc="-1" dirty="0">
                <a:solidFill>
                  <a:srgbClr val="A497B5"/>
                </a:solidFill>
                <a:latin typeface="Consolas"/>
              </a:rPr>
              <a:t>) {</a:t>
            </a:r>
            <a:r>
              <a:rPr lang="cs-CZ" sz="1600" b="0" strike="noStrike" spc="-1" dirty="0">
                <a:solidFill>
                  <a:srgbClr val="000000"/>
                </a:solidFill>
                <a:latin typeface="Consolas"/>
              </a:rPr>
              <a:t>​</a:t>
            </a:r>
            <a:endParaRPr lang="cs-CZ" sz="16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600" b="1" strike="noStrike" spc="-1" dirty="0">
                <a:solidFill>
                  <a:srgbClr val="A497B5"/>
                </a:solidFill>
                <a:latin typeface="Consolas"/>
              </a:rPr>
              <a:t>            </a:t>
            </a:r>
            <a:r>
              <a:rPr lang="cs-CZ" sz="1600" b="1" strike="noStrike" spc="-1" dirty="0">
                <a:solidFill>
                  <a:srgbClr val="00B050"/>
                </a:solidFill>
                <a:latin typeface="Consolas"/>
              </a:rPr>
              <a:t>instance_</a:t>
            </a:r>
            <a:r>
              <a:rPr lang="cs-CZ" sz="1600" b="1" strike="noStrike" spc="-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cs-CZ" sz="1600" b="1" i="1" strike="noStrike" spc="-1" dirty="0">
                <a:solidFill>
                  <a:srgbClr val="008ED2"/>
                </a:solidFill>
                <a:latin typeface="Consolas"/>
              </a:rPr>
              <a:t>=</a:t>
            </a:r>
            <a:r>
              <a:rPr lang="cs-CZ" sz="1600" b="1" strike="noStrike" spc="-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cs-CZ" sz="1600" b="1" i="1" strike="noStrike" spc="-1" dirty="0" err="1">
                <a:solidFill>
                  <a:srgbClr val="008ED2"/>
                </a:solidFill>
                <a:latin typeface="Consolas"/>
              </a:rPr>
              <a:t>new</a:t>
            </a:r>
            <a:r>
              <a:rPr lang="cs-CZ" sz="1600" b="1" strike="noStrike" spc="-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cs-CZ" sz="1600" b="1" strike="noStrike" spc="-1" dirty="0" err="1">
                <a:solidFill>
                  <a:srgbClr val="008ED2"/>
                </a:solidFill>
                <a:latin typeface="Consolas"/>
              </a:rPr>
              <a:t>Logger</a:t>
            </a:r>
            <a:r>
              <a:rPr lang="cs-CZ" sz="1600" b="1" strike="noStrike" spc="-1" dirty="0">
                <a:solidFill>
                  <a:srgbClr val="A497B5"/>
                </a:solidFill>
                <a:latin typeface="Consolas"/>
              </a:rPr>
              <a:t>();</a:t>
            </a:r>
            <a:r>
              <a:rPr lang="cs-CZ" sz="1600" b="0" strike="noStrike" spc="-1" dirty="0">
                <a:solidFill>
                  <a:srgbClr val="000000"/>
                </a:solidFill>
                <a:latin typeface="Consolas"/>
              </a:rPr>
              <a:t>​</a:t>
            </a:r>
            <a:endParaRPr lang="cs-CZ" sz="16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600" b="1" strike="noStrike" spc="-1" dirty="0">
                <a:solidFill>
                  <a:srgbClr val="A497B5"/>
                </a:solidFill>
                <a:latin typeface="Consolas"/>
              </a:rPr>
              <a:t>        }</a:t>
            </a:r>
            <a:r>
              <a:rPr lang="cs-CZ" sz="1600" b="0" strike="noStrike" spc="-1" dirty="0">
                <a:solidFill>
                  <a:srgbClr val="000000"/>
                </a:solidFill>
                <a:latin typeface="Consolas"/>
              </a:rPr>
              <a:t>​</a:t>
            </a:r>
            <a:endParaRPr lang="cs-CZ" sz="16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600" b="1" strike="noStrike" spc="-1" dirty="0">
                <a:solidFill>
                  <a:srgbClr val="A497B5"/>
                </a:solidFill>
                <a:latin typeface="Consolas"/>
              </a:rPr>
              <a:t>        </a:t>
            </a:r>
            <a:r>
              <a:rPr lang="cs-CZ" sz="1600" b="1" i="1" strike="noStrike" spc="-1" dirty="0">
                <a:solidFill>
                  <a:srgbClr val="E45100"/>
                </a:solidFill>
                <a:latin typeface="Consolas"/>
              </a:rPr>
              <a:t>return</a:t>
            </a:r>
            <a:r>
              <a:rPr lang="cs-CZ" sz="1600" b="1" strike="noStrike" spc="-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cs-CZ" sz="1600" b="1" i="1" strike="noStrike" spc="-1" dirty="0">
                <a:solidFill>
                  <a:srgbClr val="008ED2"/>
                </a:solidFill>
                <a:latin typeface="Consolas"/>
              </a:rPr>
              <a:t>*</a:t>
            </a:r>
            <a:r>
              <a:rPr lang="cs-CZ" sz="1600" b="1" strike="noStrike" spc="-1" dirty="0">
                <a:solidFill>
                  <a:srgbClr val="00B050"/>
                </a:solidFill>
                <a:latin typeface="Consolas"/>
              </a:rPr>
              <a:t>instance_</a:t>
            </a:r>
            <a:r>
              <a:rPr lang="cs-CZ" sz="1600" b="1" strike="noStrike" spc="-1" dirty="0">
                <a:solidFill>
                  <a:srgbClr val="A497B5"/>
                </a:solidFill>
                <a:latin typeface="Consolas"/>
              </a:rPr>
              <a:t>;</a:t>
            </a:r>
            <a:r>
              <a:rPr lang="cs-CZ" sz="1600" b="0" strike="noStrike" spc="-1" dirty="0">
                <a:solidFill>
                  <a:srgbClr val="000000"/>
                </a:solidFill>
                <a:latin typeface="Consolas"/>
              </a:rPr>
              <a:t>​</a:t>
            </a:r>
            <a:endParaRPr lang="cs-CZ" sz="16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600" b="1" strike="noStrike" spc="-1" dirty="0">
                <a:solidFill>
                  <a:srgbClr val="A497B5"/>
                </a:solidFill>
                <a:latin typeface="Consolas"/>
              </a:rPr>
              <a:t>    }</a:t>
            </a:r>
            <a:endParaRPr lang="cs-CZ" sz="1600" b="0" strike="noStrike" spc="-1" dirty="0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94" name="Tabulka 65"/>
          <p:cNvGraphicFramePr/>
          <p:nvPr/>
        </p:nvGraphicFramePr>
        <p:xfrm>
          <a:off x="7054560" y="2359800"/>
          <a:ext cx="4076640" cy="3705840"/>
        </p:xfrm>
        <a:graphic>
          <a:graphicData uri="http://schemas.openxmlformats.org/drawingml/2006/table">
            <a:tbl>
              <a:tblPr/>
              <a:tblGrid>
                <a:gridCol w="2038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8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86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Thread1</a:t>
                      </a:r>
                      <a:endParaRPr lang="cs-CZ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rgbClr val="C7E8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8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Thread2</a:t>
                      </a:r>
                      <a:endParaRPr lang="cs-CZ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800" b="0" strike="noStrike" spc="-1" dirty="0">
                          <a:solidFill>
                            <a:schemeClr val="dk1"/>
                          </a:solidFill>
                          <a:latin typeface="Calibri"/>
                        </a:rPr>
                        <a:t>Test</a:t>
                      </a:r>
                      <a:endParaRPr lang="cs-CZ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E5FDFF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800" b="0" strike="noStrike" spc="-1">
                        <a:solidFill>
                          <a:schemeClr val="dk1"/>
                        </a:solidFill>
                        <a:latin typeface="Calibri"/>
                      </a:endParaRPr>
                    </a:p>
                  </a:txBody>
                  <a:tcPr anchor="ctr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800" b="0" strike="noStrike" spc="-1" dirty="0" err="1">
                          <a:solidFill>
                            <a:schemeClr val="dk1"/>
                          </a:solidFill>
                          <a:latin typeface="Calibri"/>
                        </a:rPr>
                        <a:t>Sleep</a:t>
                      </a:r>
                      <a:endParaRPr lang="cs-CZ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E5FDFF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800" b="0" strike="noStrike" spc="-1">
                        <a:solidFill>
                          <a:schemeClr val="dk1"/>
                        </a:solidFill>
                        <a:latin typeface="Calibri"/>
                      </a:endParaRPr>
                    </a:p>
                  </a:txBody>
                  <a:tcPr anchor="ctr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endParaRPr lang="cs-CZ" sz="1800" b="0" strike="noStrike" spc="-1" dirty="0">
                        <a:solidFill>
                          <a:schemeClr val="dk1"/>
                        </a:solidFill>
                        <a:latin typeface="Calibri"/>
                      </a:endParaRPr>
                    </a:p>
                  </a:txBody>
                  <a:tcPr anchor="ctr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E5FD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8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Wakeup</a:t>
                      </a:r>
                      <a:endParaRPr lang="cs-CZ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endParaRPr lang="cs-CZ" sz="1800" b="0" strike="noStrike" spc="-1">
                        <a:solidFill>
                          <a:schemeClr val="dk1"/>
                        </a:solidFill>
                        <a:latin typeface="Calibri"/>
                      </a:endParaRPr>
                    </a:p>
                  </a:txBody>
                  <a:tcPr anchor="ctr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E5FD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8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Test</a:t>
                      </a:r>
                      <a:endParaRPr lang="cs-CZ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endParaRPr lang="cs-CZ" sz="1800" b="0" strike="noStrike" spc="-1">
                        <a:solidFill>
                          <a:schemeClr val="dk1"/>
                        </a:solidFill>
                        <a:latin typeface="Calibri"/>
                      </a:endParaRPr>
                    </a:p>
                  </a:txBody>
                  <a:tcPr anchor="ctr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E5FD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800" b="0" i="1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new Logger</a:t>
                      </a:r>
                      <a:endParaRPr lang="cs-CZ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endParaRPr lang="cs-CZ" sz="1800" b="0" strike="noStrike" spc="-1">
                        <a:solidFill>
                          <a:schemeClr val="dk1"/>
                        </a:solidFill>
                        <a:latin typeface="Calibri"/>
                      </a:endParaRPr>
                    </a:p>
                  </a:txBody>
                  <a:tcPr anchor="ctr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E5FD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8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Work</a:t>
                      </a:r>
                      <a:endParaRPr lang="cs-CZ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endParaRPr lang="cs-CZ" sz="1800" b="0" strike="noStrike" spc="-1">
                        <a:solidFill>
                          <a:schemeClr val="dk1"/>
                        </a:solidFill>
                        <a:latin typeface="Calibri"/>
                      </a:endParaRPr>
                    </a:p>
                  </a:txBody>
                  <a:tcPr anchor="ctr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E5FD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8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Sleep</a:t>
                      </a:r>
                      <a:endParaRPr lang="cs-CZ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8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Wakeup</a:t>
                      </a:r>
                      <a:endParaRPr lang="cs-CZ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E5FDFF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800" b="0" strike="noStrike" spc="-1">
                        <a:solidFill>
                          <a:schemeClr val="dk1"/>
                        </a:solidFill>
                        <a:latin typeface="Calibri"/>
                      </a:endParaRPr>
                    </a:p>
                  </a:txBody>
                  <a:tcPr anchor="ctr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cs-CZ" sz="1800" b="0" i="1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new Logger</a:t>
                      </a:r>
                      <a:endParaRPr lang="cs-CZ" sz="18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E5FDFF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1800" b="0" strike="noStrike" spc="-1" dirty="0">
                        <a:solidFill>
                          <a:schemeClr val="dk1"/>
                        </a:solidFill>
                        <a:latin typeface="Calibri"/>
                      </a:endParaRPr>
                    </a:p>
                  </a:txBody>
                  <a:tcPr anchor="ctr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95" name="Obdélník 67"/>
          <p:cNvSpPr/>
          <p:nvPr/>
        </p:nvSpPr>
        <p:spPr>
          <a:xfrm>
            <a:off x="598320" y="5382360"/>
            <a:ext cx="4764240" cy="692640"/>
          </a:xfrm>
          <a:prstGeom prst="rect">
            <a:avLst/>
          </a:prstGeom>
          <a:solidFill>
            <a:srgbClr val="FFC7C8"/>
          </a:solidFill>
          <a:ln>
            <a:solidFill>
              <a:srgbClr val="FF0004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cs-CZ" sz="2800" b="1" strike="noStrike" spc="-1">
                <a:solidFill>
                  <a:srgbClr val="000000"/>
                </a:solidFill>
                <a:latin typeface="Calibri"/>
                <a:ea typeface="Calibri"/>
              </a:rPr>
              <a:t>Data race!</a:t>
            </a:r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96" name="Přímá spojnice se šipkou 69"/>
          <p:cNvCxnSpPr/>
          <p:nvPr/>
        </p:nvCxnSpPr>
        <p:spPr>
          <a:xfrm flipV="1">
            <a:off x="5391000" y="4408200"/>
            <a:ext cx="1634760" cy="1207440"/>
          </a:xfrm>
          <a:prstGeom prst="straightConnector1">
            <a:avLst/>
          </a:prstGeom>
          <a:ln>
            <a:solidFill>
              <a:srgbClr val="FF0004"/>
            </a:solidFill>
            <a:tailEnd type="triangle" w="med" len="med"/>
          </a:ln>
        </p:spPr>
      </p:cxnSp>
      <p:sp>
        <p:nvSpPr>
          <p:cNvPr id="97" name="Obdélník: se zakulacenými rohy 71"/>
          <p:cNvSpPr/>
          <p:nvPr/>
        </p:nvSpPr>
        <p:spPr>
          <a:xfrm>
            <a:off x="7043400" y="4220640"/>
            <a:ext cx="4075200" cy="319680"/>
          </a:xfrm>
          <a:prstGeom prst="roundRect">
            <a:avLst>
              <a:gd name="adj" fmla="val 16667"/>
            </a:avLst>
          </a:prstGeom>
          <a:solidFill>
            <a:srgbClr val="FF0004">
              <a:alpha val="14000"/>
            </a:srgbClr>
          </a:solidFill>
          <a:ln w="28575">
            <a:solidFill>
              <a:srgbClr val="FF000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cs-CZ" sz="1800" b="0" strike="noStrike" spc="-1">
              <a:solidFill>
                <a:schemeClr val="lt1"/>
              </a:solidFill>
              <a:latin typeface="Calibri"/>
            </a:endParaRPr>
          </a:p>
        </p:txBody>
      </p:sp>
      <p:cxnSp>
        <p:nvCxnSpPr>
          <p:cNvPr id="98" name="Přímá spojnice se šipkou 73"/>
          <p:cNvCxnSpPr/>
          <p:nvPr/>
        </p:nvCxnSpPr>
        <p:spPr>
          <a:xfrm>
            <a:off x="5347080" y="5792040"/>
            <a:ext cx="1695960" cy="83880"/>
          </a:xfrm>
          <a:prstGeom prst="straightConnector1">
            <a:avLst/>
          </a:prstGeom>
          <a:ln>
            <a:solidFill>
              <a:srgbClr val="FF0004"/>
            </a:solidFill>
            <a:tailEnd type="triangle" w="med" len="med"/>
          </a:ln>
        </p:spPr>
      </p:cxnSp>
      <p:sp>
        <p:nvSpPr>
          <p:cNvPr id="99" name="Obdélník: se zakulacenými rohy 75"/>
          <p:cNvSpPr/>
          <p:nvPr/>
        </p:nvSpPr>
        <p:spPr>
          <a:xfrm>
            <a:off x="7060680" y="5725080"/>
            <a:ext cx="4075200" cy="319680"/>
          </a:xfrm>
          <a:prstGeom prst="roundRect">
            <a:avLst>
              <a:gd name="adj" fmla="val 16667"/>
            </a:avLst>
          </a:prstGeom>
          <a:solidFill>
            <a:srgbClr val="FF0004">
              <a:alpha val="14000"/>
            </a:srgbClr>
          </a:solidFill>
          <a:ln w="28575">
            <a:solidFill>
              <a:srgbClr val="FF000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cs-CZ" sz="1800" b="0" strike="noStrike" spc="-1">
              <a:solidFill>
                <a:schemeClr val="lt1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516240" y="483120"/>
            <a:ext cx="9143640" cy="765000"/>
          </a:xfrm>
          <a:prstGeom prst="rect">
            <a:avLst/>
          </a:prstGeom>
          <a:noFill/>
          <a:ln w="28440">
            <a:solidFill>
              <a:srgbClr val="FFD5CC"/>
            </a:solidFill>
            <a:round/>
          </a:ln>
        </p:spPr>
        <p:txBody>
          <a:bodyPr anchor="ctr">
            <a:normAutofit/>
          </a:bodyPr>
          <a:lstStyle/>
          <a:p>
            <a:pPr marL="457200" indent="0">
              <a:lnSpc>
                <a:spcPct val="90000"/>
              </a:lnSpc>
              <a:buNone/>
            </a:pPr>
            <a:r>
              <a:rPr lang="cs-CZ" sz="4000" b="0" strike="noStrike" spc="-1">
                <a:solidFill>
                  <a:srgbClr val="000000"/>
                </a:solidFill>
                <a:latin typeface="Sitka Text"/>
              </a:rPr>
              <a:t>Singleton vs</a:t>
            </a:r>
            <a:r>
              <a:rPr lang="cs-CZ" sz="4000" b="1" strike="noStrike" spc="-1">
                <a:solidFill>
                  <a:srgbClr val="000000"/>
                </a:solidFill>
                <a:latin typeface="Sitka Text"/>
              </a:rPr>
              <a:t> paralelizace</a:t>
            </a:r>
            <a:endParaRPr lang="cs-CZ" sz="4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Obdélník 4"/>
          <p:cNvSpPr/>
          <p:nvPr/>
        </p:nvSpPr>
        <p:spPr>
          <a:xfrm>
            <a:off x="515880" y="1554480"/>
            <a:ext cx="10888920" cy="774000"/>
          </a:xfrm>
          <a:prstGeom prst="rect">
            <a:avLst/>
          </a:prstGeom>
          <a:solidFill>
            <a:srgbClr val="FFEC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cs-CZ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02" name="Podnadpis 2"/>
          <p:cNvSpPr/>
          <p:nvPr/>
        </p:nvSpPr>
        <p:spPr>
          <a:xfrm>
            <a:off x="516240" y="1635480"/>
            <a:ext cx="10618560" cy="598320"/>
          </a:xfrm>
          <a:prstGeom prst="rect">
            <a:avLst/>
          </a:prstGeom>
          <a:noFill/>
          <a:ln w="5715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rmAutofit/>
          </a:bodyPr>
          <a:lstStyle/>
          <a:p>
            <a:pPr marL="457200" indent="-3200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cs-CZ" sz="3600" b="0" strike="noStrike" spc="-1">
                <a:solidFill>
                  <a:srgbClr val="000000"/>
                </a:solidFill>
                <a:latin typeface="Calibri"/>
                <a:ea typeface="Calibri"/>
              </a:rPr>
              <a:t>Lock-guard</a:t>
            </a:r>
            <a:endParaRPr lang="cs-CZ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subTitle"/>
          </p:nvPr>
        </p:nvSpPr>
        <p:spPr>
          <a:xfrm>
            <a:off x="516240" y="2581920"/>
            <a:ext cx="5147280" cy="3941280"/>
          </a:xfrm>
          <a:prstGeom prst="rect">
            <a:avLst/>
          </a:prstGeom>
          <a:noFill/>
          <a:ln w="57240">
            <a:noFill/>
          </a:ln>
        </p:spPr>
        <p:txBody>
          <a:bodyPr anchor="t">
            <a:no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cs-CZ" sz="1400" b="1" i="1" strike="noStrike" spc="-1">
                <a:solidFill>
                  <a:srgbClr val="E45100"/>
                </a:solidFill>
                <a:latin typeface="Consolas"/>
                <a:ea typeface="Calibri"/>
              </a:rPr>
              <a:t>#include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 </a:t>
            </a:r>
            <a:r>
              <a:rPr lang="cs-CZ" sz="1400" b="1" strike="noStrike" spc="-1">
                <a:solidFill>
                  <a:srgbClr val="D3D0C8"/>
                </a:solidFill>
                <a:latin typeface="Consolas"/>
                <a:ea typeface="Calibri"/>
              </a:rPr>
              <a:t>&lt;</a:t>
            </a:r>
            <a:r>
              <a:rPr lang="cs-CZ" sz="1400" b="1" strike="noStrike" spc="-1">
                <a:solidFill>
                  <a:srgbClr val="C30051"/>
                </a:solidFill>
                <a:latin typeface="Consolas"/>
                <a:ea typeface="Calibri"/>
              </a:rPr>
              <a:t>mutex</a:t>
            </a:r>
            <a:r>
              <a:rPr lang="cs-CZ" sz="1400" b="1" strike="noStrike" spc="-1">
                <a:solidFill>
                  <a:srgbClr val="D3D0C8"/>
                </a:solidFill>
                <a:latin typeface="Consolas"/>
                <a:ea typeface="Calibri"/>
              </a:rPr>
              <a:t>&gt;</a:t>
            </a:r>
            <a:br>
              <a:rPr sz="1400"/>
            </a:br>
            <a:r>
              <a:rPr lang="cs-CZ" sz="1400" b="1" i="1" strike="noStrike" spc="-1">
                <a:solidFill>
                  <a:srgbClr val="E45100"/>
                </a:solidFill>
                <a:latin typeface="Consolas"/>
                <a:ea typeface="Calibri"/>
              </a:rPr>
              <a:t>#include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 </a:t>
            </a:r>
            <a:r>
              <a:rPr lang="cs-CZ" sz="1400" b="1" strike="noStrike" spc="-1">
                <a:solidFill>
                  <a:srgbClr val="D3D0C8"/>
                </a:solidFill>
                <a:latin typeface="Consolas"/>
                <a:ea typeface="Calibri"/>
              </a:rPr>
              <a:t>&lt;</a:t>
            </a:r>
            <a:r>
              <a:rPr lang="cs-CZ" sz="1400" b="1" strike="noStrike" spc="-1">
                <a:solidFill>
                  <a:srgbClr val="C30051"/>
                </a:solidFill>
                <a:latin typeface="Consolas"/>
                <a:ea typeface="Calibri"/>
              </a:rPr>
              <a:t>string</a:t>
            </a:r>
            <a:r>
              <a:rPr lang="cs-CZ" sz="1400" b="1" strike="noStrike" spc="-1">
                <a:solidFill>
                  <a:srgbClr val="D3D0C8"/>
                </a:solidFill>
                <a:latin typeface="Consolas"/>
                <a:ea typeface="Calibri"/>
              </a:rPr>
              <a:t>&gt;</a:t>
            </a:r>
            <a:br>
              <a:rPr sz="1400"/>
            </a:b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cs-CZ" sz="1400" b="1" strike="noStrike" spc="-1">
                <a:solidFill>
                  <a:srgbClr val="AE51D8"/>
                </a:solidFill>
                <a:latin typeface="Consolas"/>
                <a:ea typeface="Calibri"/>
              </a:rPr>
              <a:t>class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 </a:t>
            </a:r>
            <a:r>
              <a:rPr lang="cs-CZ" sz="1400" b="1" strike="noStrike" spc="-1">
                <a:solidFill>
                  <a:srgbClr val="9F47FF"/>
                </a:solidFill>
                <a:latin typeface="Consolas"/>
                <a:ea typeface="Calibri"/>
              </a:rPr>
              <a:t>Logger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 {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cs-CZ" sz="1400" b="1" strike="noStrike" spc="-1">
                <a:solidFill>
                  <a:srgbClr val="AE51D8"/>
                </a:solidFill>
                <a:latin typeface="Consolas"/>
                <a:ea typeface="Calibri"/>
              </a:rPr>
              <a:t>private: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    /* delete copy-/move-ctors/assigns */</a:t>
            </a:r>
            <a:br>
              <a:rPr sz="1400"/>
            </a:b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    </a:t>
            </a:r>
            <a:r>
              <a:rPr lang="cs-CZ" sz="1400" b="1" strike="noStrike" spc="-1">
                <a:solidFill>
                  <a:srgbClr val="008ED2"/>
                </a:solidFill>
                <a:latin typeface="Consolas"/>
                <a:ea typeface="Calibri"/>
              </a:rPr>
              <a:t>Logger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() {</a:t>
            </a:r>
            <a:r>
              <a:rPr lang="cs-CZ" sz="1400" b="1" strike="noStrike" spc="-1">
                <a:solidFill>
                  <a:srgbClr val="60576F"/>
                </a:solidFill>
                <a:latin typeface="Consolas"/>
                <a:ea typeface="Calibri"/>
              </a:rPr>
              <a:t> /* constructor code */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 }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    </a:t>
            </a:r>
            <a:r>
              <a:rPr lang="cs-CZ" sz="1400" b="1" strike="noStrike" spc="-1">
                <a:solidFill>
                  <a:srgbClr val="008ED2"/>
                </a:solidFill>
                <a:latin typeface="Consolas"/>
                <a:ea typeface="Calibri"/>
              </a:rPr>
              <a:t>~Logger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() {</a:t>
            </a:r>
            <a:r>
              <a:rPr lang="cs-CZ" sz="1400" b="1" strike="noStrike" spc="-1">
                <a:solidFill>
                  <a:srgbClr val="60576F"/>
                </a:solidFill>
                <a:latin typeface="Consolas"/>
                <a:ea typeface="Calibri"/>
              </a:rPr>
              <a:t> /* destructor code */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 }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cs-CZ" sz="1400" b="1" strike="noStrike" spc="-1">
                <a:solidFill>
                  <a:srgbClr val="AE51D8"/>
                </a:solidFill>
                <a:latin typeface="Consolas"/>
                <a:ea typeface="Calibri"/>
              </a:rPr>
              <a:t>    inline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 </a:t>
            </a:r>
            <a:r>
              <a:rPr lang="cs-CZ" sz="1400" b="1" strike="noStrike" spc="-1">
                <a:solidFill>
                  <a:srgbClr val="AE51D8"/>
                </a:solidFill>
                <a:latin typeface="Consolas"/>
                <a:ea typeface="Calibri"/>
              </a:rPr>
              <a:t>static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 Logger</a:t>
            </a:r>
            <a:r>
              <a:rPr lang="cs-CZ" sz="1400" b="1" i="1" strike="noStrike" spc="-1">
                <a:solidFill>
                  <a:srgbClr val="008ED2"/>
                </a:solidFill>
                <a:latin typeface="Consolas"/>
                <a:ea typeface="Calibri"/>
              </a:rPr>
              <a:t>*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 </a:t>
            </a:r>
            <a:r>
              <a:rPr lang="cs-CZ" sz="1400" b="1" strike="noStrike" spc="-1">
                <a:solidFill>
                  <a:srgbClr val="00B050"/>
                </a:solidFill>
                <a:latin typeface="Consolas"/>
                <a:ea typeface="Calibri"/>
              </a:rPr>
              <a:t>instance_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 </a:t>
            </a:r>
            <a:r>
              <a:rPr lang="cs-CZ" sz="1400" b="1" i="1" strike="noStrike" spc="-1">
                <a:solidFill>
                  <a:srgbClr val="008ED2"/>
                </a:solidFill>
                <a:latin typeface="Consolas"/>
                <a:ea typeface="Calibri"/>
              </a:rPr>
              <a:t>=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 </a:t>
            </a:r>
            <a:r>
              <a:rPr lang="cs-CZ" sz="1400" b="1" strike="noStrike" spc="-1">
                <a:solidFill>
                  <a:srgbClr val="F99157"/>
                </a:solidFill>
                <a:latin typeface="Consolas"/>
                <a:ea typeface="Calibri"/>
              </a:rPr>
              <a:t>nullptr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    </a:t>
            </a:r>
            <a:r>
              <a:rPr lang="cs-CZ" sz="1400" b="1" strike="noStrike" spc="-1">
                <a:solidFill>
                  <a:srgbClr val="AE51D8"/>
                </a:solidFill>
                <a:highlight>
                  <a:srgbClr val="C7E8FF"/>
                </a:highlight>
                <a:latin typeface="Consolas"/>
                <a:ea typeface="Calibri"/>
              </a:rPr>
              <a:t>inline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  <a:ea typeface="Calibri"/>
              </a:rPr>
              <a:t> </a:t>
            </a:r>
            <a:r>
              <a:rPr lang="cs-CZ" sz="1400" b="1" strike="noStrike" spc="-1">
                <a:solidFill>
                  <a:srgbClr val="AE51D8"/>
                </a:solidFill>
                <a:highlight>
                  <a:srgbClr val="C7E8FF"/>
                </a:highlight>
                <a:latin typeface="Consolas"/>
                <a:ea typeface="Calibri"/>
              </a:rPr>
              <a:t>static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  <a:ea typeface="Calibri"/>
              </a:rPr>
              <a:t> std::mutex </a:t>
            </a:r>
            <a:r>
              <a:rPr lang="cs-CZ" sz="1400" b="1" strike="noStrike" spc="-1">
                <a:solidFill>
                  <a:srgbClr val="00B050"/>
                </a:solidFill>
                <a:highlight>
                  <a:srgbClr val="C7E8FF"/>
                </a:highlight>
                <a:latin typeface="Consolas"/>
                <a:ea typeface="Calibri"/>
              </a:rPr>
              <a:t>mutex_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  <a:ea typeface="Calibri"/>
              </a:rPr>
              <a:t>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cs-CZ" sz="1400" b="1" strike="noStrike" spc="-1">
                <a:solidFill>
                  <a:srgbClr val="60576F"/>
                </a:solidFill>
                <a:latin typeface="Consolas"/>
                <a:ea typeface="Calibri"/>
              </a:rPr>
              <a:t>    /* fields needed for class */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cs-CZ" sz="1400" b="1" strike="noStrike" spc="-1">
                <a:solidFill>
                  <a:srgbClr val="D3D0C8"/>
                </a:solidFill>
                <a:latin typeface="Consolas"/>
                <a:ea typeface="Calibri"/>
              </a:rPr>
              <a:t>...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cs-CZ" sz="1400" b="1" strike="noStrike" spc="-1">
                <a:solidFill>
                  <a:srgbClr val="60576F"/>
                </a:solidFill>
                <a:latin typeface="Consolas"/>
                <a:ea typeface="Calibri"/>
              </a:rPr>
              <a:t> 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TextovéPole 8"/>
          <p:cNvSpPr/>
          <p:nvPr/>
        </p:nvSpPr>
        <p:spPr>
          <a:xfrm>
            <a:off x="5821560" y="2586240"/>
            <a:ext cx="5933880" cy="3532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numCol="1" spcCol="0" anchor="t">
            <a:spAutoFit/>
          </a:bodyPr>
          <a:lstStyle/>
          <a:p>
            <a:pPr>
              <a:lnSpc>
                <a:spcPct val="60000"/>
              </a:lnSpc>
              <a:spcBef>
                <a:spcPts val="1001"/>
              </a:spcBef>
            </a:pPr>
            <a:r>
              <a:rPr lang="cs-CZ" sz="1400" b="1" strike="noStrike" spc="-1">
                <a:solidFill>
                  <a:srgbClr val="D9D9D9"/>
                </a:solidFill>
                <a:latin typeface="Consolas"/>
              </a:rPr>
              <a:t>...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</a:pPr>
            <a:r>
              <a:rPr lang="cs-CZ" sz="1400" b="1" strike="noStrike" spc="-1">
                <a:solidFill>
                  <a:srgbClr val="AE51D8"/>
                </a:solidFill>
                <a:latin typeface="Consolas"/>
              </a:rPr>
              <a:t>public: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   </a:t>
            </a:r>
            <a:r>
              <a:rPr lang="cs-CZ" sz="1400" b="1" strike="noStrike" spc="-1">
                <a:solidFill>
                  <a:srgbClr val="AE51D8"/>
                </a:solidFill>
                <a:highlight>
                  <a:srgbClr val="C7E8FF"/>
                </a:highlight>
                <a:latin typeface="Consolas"/>
              </a:rPr>
              <a:t>static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Logger</a:t>
            </a:r>
            <a:r>
              <a:rPr lang="cs-CZ" sz="1400" b="1" strike="noStrike" spc="-1">
                <a:solidFill>
                  <a:srgbClr val="AE51D8"/>
                </a:solidFill>
                <a:highlight>
                  <a:srgbClr val="C7E8FF"/>
                </a:highlight>
                <a:latin typeface="Consolas"/>
              </a:rPr>
              <a:t>&amp;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cs-CZ" sz="1400" b="1" strike="noStrike" spc="-1">
                <a:solidFill>
                  <a:srgbClr val="008ED2"/>
                </a:solidFill>
                <a:highlight>
                  <a:srgbClr val="C7E8FF"/>
                </a:highlight>
                <a:latin typeface="Consolas"/>
              </a:rPr>
              <a:t>getInstance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() {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   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    std::</a:t>
            </a:r>
            <a:r>
              <a:rPr lang="cs-CZ" sz="1400" b="1" strike="noStrike" spc="-1">
                <a:solidFill>
                  <a:srgbClr val="9F47FF"/>
                </a:solidFill>
                <a:highlight>
                  <a:srgbClr val="C7E8FF"/>
                </a:highlight>
                <a:latin typeface="Consolas"/>
              </a:rPr>
              <a:t>lock_guard</a:t>
            </a:r>
            <a:r>
              <a:rPr lang="cs-CZ" sz="1400" b="1" i="1" strike="noStrike" spc="-1">
                <a:solidFill>
                  <a:srgbClr val="008ED2"/>
                </a:solidFill>
                <a:highlight>
                  <a:srgbClr val="C7E8FF"/>
                </a:highlight>
                <a:latin typeface="Consolas"/>
              </a:rPr>
              <a:t>&lt;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std::mutex</a:t>
            </a:r>
            <a:r>
              <a:rPr lang="cs-CZ" sz="1400" b="1" i="1" strike="noStrike" spc="-1">
                <a:solidFill>
                  <a:srgbClr val="008ED2"/>
                </a:solidFill>
                <a:highlight>
                  <a:srgbClr val="C7E8FF"/>
                </a:highlight>
                <a:latin typeface="Consolas"/>
              </a:rPr>
              <a:t>&gt;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cs-CZ" sz="1400" b="1" strike="noStrike" spc="-1">
                <a:solidFill>
                  <a:srgbClr val="00B050"/>
                </a:solidFill>
                <a:highlight>
                  <a:srgbClr val="C7E8FF"/>
                </a:highlight>
                <a:latin typeface="Consolas"/>
              </a:rPr>
              <a:t>lock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(</a:t>
            </a:r>
            <a:r>
              <a:rPr lang="cs-CZ" sz="1400" b="1" strike="noStrike" spc="-1">
                <a:solidFill>
                  <a:srgbClr val="00B050"/>
                </a:solidFill>
                <a:highlight>
                  <a:srgbClr val="C7E8FF"/>
                </a:highlight>
                <a:latin typeface="Consolas"/>
              </a:rPr>
              <a:t>mutex_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);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   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    </a:t>
            </a:r>
            <a:r>
              <a:rPr lang="cs-CZ" sz="1400" b="1" i="1" strike="noStrike" spc="-1">
                <a:solidFill>
                  <a:srgbClr val="E45100"/>
                </a:solidFill>
                <a:highlight>
                  <a:srgbClr val="C7E8FF"/>
                </a:highlight>
                <a:latin typeface="Consolas"/>
              </a:rPr>
              <a:t>if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(</a:t>
            </a:r>
            <a:r>
              <a:rPr lang="cs-CZ" sz="1400" b="1" strike="noStrike" spc="-1">
                <a:solidFill>
                  <a:srgbClr val="00B050"/>
                </a:solidFill>
                <a:highlight>
                  <a:srgbClr val="C7E8FF"/>
                </a:highlight>
                <a:latin typeface="Consolas"/>
              </a:rPr>
              <a:t>instance_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cs-CZ" sz="1400" b="1" i="1" strike="noStrike" spc="-1">
                <a:solidFill>
                  <a:srgbClr val="008ED2"/>
                </a:solidFill>
                <a:highlight>
                  <a:srgbClr val="C7E8FF"/>
                </a:highlight>
                <a:latin typeface="Consolas"/>
              </a:rPr>
              <a:t>==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cs-CZ" sz="1400" b="1" strike="noStrike" spc="-1">
                <a:solidFill>
                  <a:srgbClr val="F99157"/>
                </a:solidFill>
                <a:highlight>
                  <a:srgbClr val="C7E8FF"/>
                </a:highlight>
                <a:latin typeface="Consolas"/>
              </a:rPr>
              <a:t>nullptr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) {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   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        </a:t>
            </a:r>
            <a:r>
              <a:rPr lang="cs-CZ" sz="1400" b="1" strike="noStrike" spc="-1">
                <a:solidFill>
                  <a:srgbClr val="00B050"/>
                </a:solidFill>
                <a:highlight>
                  <a:srgbClr val="C7E8FF"/>
                </a:highlight>
                <a:latin typeface="Consolas"/>
              </a:rPr>
              <a:t>instance_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cs-CZ" sz="1400" b="1" i="1" strike="noStrike" spc="-1">
                <a:solidFill>
                  <a:srgbClr val="008ED2"/>
                </a:solidFill>
                <a:highlight>
                  <a:srgbClr val="C7E8FF"/>
                </a:highlight>
                <a:latin typeface="Consolas"/>
              </a:rPr>
              <a:t>=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cs-CZ" sz="1400" b="1" i="1" strike="noStrike" spc="-1">
                <a:solidFill>
                  <a:srgbClr val="008ED2"/>
                </a:solidFill>
                <a:highlight>
                  <a:srgbClr val="C7E8FF"/>
                </a:highlight>
                <a:latin typeface="Consolas"/>
              </a:rPr>
              <a:t>new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cs-CZ" sz="1400" b="1" strike="noStrike" spc="-1">
                <a:solidFill>
                  <a:srgbClr val="008ED2"/>
                </a:solidFill>
                <a:highlight>
                  <a:srgbClr val="C7E8FF"/>
                </a:highlight>
                <a:latin typeface="Consolas"/>
              </a:rPr>
              <a:t>Logger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();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   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    }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   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    </a:t>
            </a:r>
            <a:r>
              <a:rPr lang="cs-CZ" sz="1400" b="1" i="1" strike="noStrike" spc="-1">
                <a:solidFill>
                  <a:srgbClr val="E45100"/>
                </a:solidFill>
                <a:highlight>
                  <a:srgbClr val="C7E8FF"/>
                </a:highlight>
                <a:latin typeface="Consolas"/>
              </a:rPr>
              <a:t>return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cs-CZ" sz="1400" b="1" i="1" strike="noStrike" spc="-1">
                <a:solidFill>
                  <a:srgbClr val="008ED2"/>
                </a:solidFill>
                <a:highlight>
                  <a:srgbClr val="C7E8FF"/>
                </a:highlight>
                <a:latin typeface="Consolas"/>
              </a:rPr>
              <a:t>*</a:t>
            </a:r>
            <a:r>
              <a:rPr lang="cs-CZ" sz="1400" b="1" strike="noStrike" spc="-1">
                <a:solidFill>
                  <a:srgbClr val="00B050"/>
                </a:solidFill>
                <a:highlight>
                  <a:srgbClr val="C7E8FF"/>
                </a:highlight>
                <a:latin typeface="Consolas"/>
              </a:rPr>
              <a:t>instance_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   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}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</a:pP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</a:pPr>
            <a:r>
              <a:rPr lang="cs-CZ" sz="1400" b="1" strike="noStrike" spc="-1">
                <a:solidFill>
                  <a:srgbClr val="60576F"/>
                </a:solidFill>
                <a:latin typeface="Consolas"/>
              </a:rPr>
              <a:t>    /* class functionality */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</a:pPr>
            <a:r>
              <a:rPr lang="cs-CZ" sz="1400" b="1" strike="noStrike" spc="-1">
                <a:solidFill>
                  <a:srgbClr val="60576F"/>
                </a:solidFill>
                <a:latin typeface="Consolas"/>
              </a:rPr>
              <a:t>    // E.g.: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   </a:t>
            </a:r>
            <a:r>
              <a:rPr lang="cs-CZ" sz="1400" b="1" strike="noStrike" spc="-1">
                <a:solidFill>
                  <a:srgbClr val="AE51D8"/>
                </a:solidFill>
                <a:latin typeface="Consolas"/>
              </a:rPr>
              <a:t>void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</a:t>
            </a:r>
            <a:r>
              <a:rPr lang="cs-CZ" sz="1400" b="1" strike="noStrike" spc="-1">
                <a:solidFill>
                  <a:srgbClr val="008ED2"/>
                </a:solidFill>
                <a:latin typeface="Consolas"/>
              </a:rPr>
              <a:t>log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(std::string </a:t>
            </a:r>
            <a:r>
              <a:rPr lang="cs-CZ" sz="1400" b="1" strike="noStrike" spc="-1">
                <a:solidFill>
                  <a:srgbClr val="00B050"/>
                </a:solidFill>
                <a:latin typeface="Consolas"/>
              </a:rPr>
              <a:t>message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) {</a:t>
            </a:r>
            <a:r>
              <a:rPr lang="cs-CZ" sz="1400" b="1" strike="noStrike" spc="-1">
                <a:solidFill>
                  <a:srgbClr val="60576F"/>
                </a:solidFill>
                <a:latin typeface="Consolas"/>
              </a:rPr>
              <a:t> /* log message */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}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};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516240" y="483120"/>
            <a:ext cx="9143640" cy="765000"/>
          </a:xfrm>
          <a:prstGeom prst="rect">
            <a:avLst/>
          </a:prstGeom>
          <a:noFill/>
          <a:ln w="28440">
            <a:solidFill>
              <a:srgbClr val="FFD5CC"/>
            </a:solidFill>
            <a:round/>
          </a:ln>
        </p:spPr>
        <p:txBody>
          <a:bodyPr anchor="ctr">
            <a:normAutofit/>
          </a:bodyPr>
          <a:lstStyle/>
          <a:p>
            <a:pPr marL="457200" indent="0">
              <a:lnSpc>
                <a:spcPct val="90000"/>
              </a:lnSpc>
              <a:buNone/>
            </a:pPr>
            <a:r>
              <a:rPr lang="cs-CZ" sz="4000" b="0" strike="noStrike" spc="-1">
                <a:solidFill>
                  <a:srgbClr val="000000"/>
                </a:solidFill>
                <a:latin typeface="Sitka Text"/>
              </a:rPr>
              <a:t>Singleton vs</a:t>
            </a:r>
            <a:r>
              <a:rPr lang="cs-CZ" sz="4000" b="1" strike="noStrike" spc="-1">
                <a:solidFill>
                  <a:srgbClr val="000000"/>
                </a:solidFill>
                <a:latin typeface="Sitka Text"/>
              </a:rPr>
              <a:t> paralelizace</a:t>
            </a:r>
            <a:endParaRPr lang="cs-CZ" sz="4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Obdélník 4"/>
          <p:cNvSpPr/>
          <p:nvPr/>
        </p:nvSpPr>
        <p:spPr>
          <a:xfrm>
            <a:off x="515880" y="1554480"/>
            <a:ext cx="10888920" cy="774000"/>
          </a:xfrm>
          <a:prstGeom prst="rect">
            <a:avLst/>
          </a:prstGeom>
          <a:solidFill>
            <a:srgbClr val="FFEC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cs-CZ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07" name="Podnadpis 2"/>
          <p:cNvSpPr/>
          <p:nvPr/>
        </p:nvSpPr>
        <p:spPr>
          <a:xfrm>
            <a:off x="516240" y="1635480"/>
            <a:ext cx="10618560" cy="598320"/>
          </a:xfrm>
          <a:prstGeom prst="rect">
            <a:avLst/>
          </a:prstGeom>
          <a:noFill/>
          <a:ln w="5715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rmAutofit/>
          </a:bodyPr>
          <a:lstStyle/>
          <a:p>
            <a:pPr marL="457200" indent="-3200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cs-CZ" sz="3600" b="0" strike="noStrike" spc="-1">
                <a:solidFill>
                  <a:srgbClr val="000000"/>
                </a:solidFill>
                <a:latin typeface="Calibri"/>
                <a:ea typeface="Calibri"/>
              </a:rPr>
              <a:t>Double-checked locking</a:t>
            </a:r>
            <a:endParaRPr lang="cs-CZ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TextovéPole 3"/>
          <p:cNvSpPr/>
          <p:nvPr/>
        </p:nvSpPr>
        <p:spPr>
          <a:xfrm>
            <a:off x="668520" y="2757960"/>
            <a:ext cx="4574160" cy="3287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numCol="1" spc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1" i="1" strike="noStrike" spc="-1">
                <a:solidFill>
                  <a:srgbClr val="E45100"/>
                </a:solidFill>
                <a:latin typeface="Consolas"/>
              </a:rPr>
              <a:t>#include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>
                <a:solidFill>
                  <a:srgbClr val="D3D0C8"/>
                </a:solidFill>
                <a:latin typeface="Consolas"/>
              </a:rPr>
              <a:t>&lt;</a:t>
            </a:r>
            <a:r>
              <a:rPr lang="en-US" sz="1400" b="1" strike="noStrike" spc="-1">
                <a:solidFill>
                  <a:srgbClr val="C30051"/>
                </a:solidFill>
                <a:latin typeface="Consolas"/>
              </a:rPr>
              <a:t>mutex</a:t>
            </a:r>
            <a:r>
              <a:rPr lang="en-US" sz="1400" b="1" strike="noStrike" spc="-1">
                <a:solidFill>
                  <a:srgbClr val="D3D0C8"/>
                </a:solidFill>
                <a:latin typeface="Consolas"/>
              </a:rPr>
              <a:t>&gt;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i="1" strike="noStrike" spc="-1">
                <a:solidFill>
                  <a:srgbClr val="E45100"/>
                </a:solidFill>
                <a:latin typeface="Consolas"/>
              </a:rPr>
              <a:t>#include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>
                <a:solidFill>
                  <a:srgbClr val="D3D0C8"/>
                </a:solidFill>
                <a:latin typeface="Consolas"/>
              </a:rPr>
              <a:t>&lt;</a:t>
            </a:r>
            <a:r>
              <a:rPr lang="en-US" sz="1400" b="1" strike="noStrike" spc="-1">
                <a:solidFill>
                  <a:srgbClr val="C30051"/>
                </a:solidFill>
                <a:latin typeface="Consolas"/>
              </a:rPr>
              <a:t>string</a:t>
            </a:r>
            <a:r>
              <a:rPr lang="en-US" sz="1400" b="1" strike="noStrike" spc="-1">
                <a:solidFill>
                  <a:srgbClr val="D3D0C8"/>
                </a:solidFill>
                <a:latin typeface="Consolas"/>
              </a:rPr>
              <a:t>&gt;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AE51D8"/>
                </a:solidFill>
                <a:latin typeface="Consolas"/>
              </a:rPr>
              <a:t>class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>
                <a:solidFill>
                  <a:srgbClr val="9F47FF"/>
                </a:solidFill>
                <a:latin typeface="Consolas"/>
              </a:rPr>
              <a:t>Logger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 {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AE51D8"/>
                </a:solidFill>
                <a:latin typeface="Consolas"/>
              </a:rPr>
              <a:t>private: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60576F"/>
                </a:solidFill>
                <a:latin typeface="Consolas"/>
              </a:rPr>
              <a:t>    /* delete copy-/move-ctors/assigns */</a:t>
            </a:r>
            <a:br>
              <a:rPr sz="1400"/>
            </a:b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400" b="1" strike="noStrike" spc="-1">
                <a:solidFill>
                  <a:srgbClr val="008ED2"/>
                </a:solidFill>
                <a:latin typeface="Consolas"/>
              </a:rPr>
              <a:t>Logger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() {</a:t>
            </a:r>
            <a:r>
              <a:rPr lang="en-US" sz="1400" b="1" strike="noStrike" spc="-1">
                <a:solidFill>
                  <a:srgbClr val="60576F"/>
                </a:solidFill>
                <a:latin typeface="Consolas"/>
              </a:rPr>
              <a:t> /* constructor code */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 }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400" b="1" strike="noStrike" spc="-1">
                <a:solidFill>
                  <a:srgbClr val="008ED2"/>
                </a:solidFill>
                <a:latin typeface="Consolas"/>
              </a:rPr>
              <a:t>~Logger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() {</a:t>
            </a:r>
            <a:r>
              <a:rPr lang="en-US" sz="1400" b="1" strike="noStrike" spc="-1">
                <a:solidFill>
                  <a:srgbClr val="60576F"/>
                </a:solidFill>
                <a:latin typeface="Consolas"/>
              </a:rPr>
              <a:t> /* destructor code */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 }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400" b="1" strike="noStrike" spc="-1">
                <a:solidFill>
                  <a:srgbClr val="AE51D8"/>
                </a:solidFill>
                <a:highlight>
                  <a:srgbClr val="C7E8FF"/>
                </a:highlight>
                <a:latin typeface="Consolas"/>
              </a:rPr>
              <a:t>inline</a:t>
            </a:r>
            <a:r>
              <a:rPr lang="en-US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en-US" sz="1400" b="1" strike="noStrike" spc="-1">
                <a:solidFill>
                  <a:srgbClr val="AE51D8"/>
                </a:solidFill>
                <a:highlight>
                  <a:srgbClr val="C7E8FF"/>
                </a:highlight>
                <a:latin typeface="Consolas"/>
              </a:rPr>
              <a:t>static</a:t>
            </a:r>
            <a:r>
              <a:rPr lang="en-US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std::</a:t>
            </a:r>
            <a:r>
              <a:rPr lang="en-US" sz="1400" b="1" strike="noStrike" spc="-1">
                <a:solidFill>
                  <a:srgbClr val="9F47FF"/>
                </a:solidFill>
                <a:highlight>
                  <a:srgbClr val="C7E8FF"/>
                </a:highlight>
                <a:latin typeface="Consolas"/>
              </a:rPr>
              <a:t>atomic</a:t>
            </a:r>
            <a:r>
              <a:rPr lang="en-US" sz="1400" b="1" i="1" strike="noStrike" spc="-1">
                <a:solidFill>
                  <a:srgbClr val="008ED2"/>
                </a:solidFill>
                <a:highlight>
                  <a:srgbClr val="C7E8FF"/>
                </a:highlight>
                <a:latin typeface="Consolas"/>
              </a:rPr>
              <a:t>&lt;</a:t>
            </a:r>
            <a:r>
              <a:rPr lang="en-US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Logger</a:t>
            </a:r>
            <a:r>
              <a:rPr lang="en-US" sz="1400" b="1" i="1" strike="noStrike" spc="-1">
                <a:solidFill>
                  <a:srgbClr val="008ED2"/>
                </a:solidFill>
                <a:highlight>
                  <a:srgbClr val="C7E8FF"/>
                </a:highlight>
                <a:latin typeface="Consolas"/>
              </a:rPr>
              <a:t>*&gt;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 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A5D851"/>
                </a:solidFill>
                <a:latin typeface="Consolas"/>
              </a:rPr>
              <a:t>    </a:t>
            </a:r>
            <a:r>
              <a:rPr lang="en-US" sz="1400" b="1" strike="noStrike" spc="-1">
                <a:solidFill>
                  <a:srgbClr val="A5D851"/>
                </a:solidFill>
                <a:highlight>
                  <a:srgbClr val="C7E8FF"/>
                </a:highlight>
                <a:latin typeface="Consolas"/>
              </a:rPr>
              <a:t>    </a:t>
            </a:r>
            <a:r>
              <a:rPr lang="en-US" sz="1400" b="1" strike="noStrike" spc="-1">
                <a:solidFill>
                  <a:srgbClr val="00B050"/>
                </a:solidFill>
                <a:highlight>
                  <a:srgbClr val="C7E8FF"/>
                </a:highlight>
                <a:latin typeface="Consolas"/>
              </a:rPr>
              <a:t>instance_</a:t>
            </a:r>
            <a:r>
              <a:rPr lang="en-US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en-US" sz="1400" b="1" i="1" strike="noStrike" spc="-1">
                <a:solidFill>
                  <a:srgbClr val="008ED2"/>
                </a:solidFill>
                <a:highlight>
                  <a:srgbClr val="C7E8FF"/>
                </a:highlight>
                <a:latin typeface="Consolas"/>
              </a:rPr>
              <a:t>=</a:t>
            </a:r>
            <a:r>
              <a:rPr lang="en-US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en-US" sz="1400" b="1" strike="noStrike" spc="-1">
                <a:solidFill>
                  <a:srgbClr val="F99157"/>
                </a:solidFill>
                <a:highlight>
                  <a:srgbClr val="C7E8FF"/>
                </a:highlight>
                <a:latin typeface="Consolas"/>
              </a:rPr>
              <a:t>nullptr</a:t>
            </a:r>
            <a:r>
              <a:rPr lang="en-US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400" b="1" strike="noStrike" spc="-1">
                <a:solidFill>
                  <a:srgbClr val="AE51D8"/>
                </a:solidFill>
                <a:highlight>
                  <a:srgbClr val="C7E8FF"/>
                </a:highlight>
                <a:latin typeface="Consolas"/>
              </a:rPr>
              <a:t>inline</a:t>
            </a:r>
            <a:r>
              <a:rPr lang="en-US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en-US" sz="1400" b="1" strike="noStrike" spc="-1">
                <a:solidFill>
                  <a:srgbClr val="AE51D8"/>
                </a:solidFill>
                <a:highlight>
                  <a:srgbClr val="C7E8FF"/>
                </a:highlight>
                <a:latin typeface="Consolas"/>
              </a:rPr>
              <a:t>static</a:t>
            </a:r>
            <a:r>
              <a:rPr lang="en-US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std::mutex </a:t>
            </a:r>
            <a:r>
              <a:rPr lang="en-US" sz="1400" b="1" strike="noStrike" spc="-1">
                <a:solidFill>
                  <a:srgbClr val="00B050"/>
                </a:solidFill>
                <a:highlight>
                  <a:srgbClr val="C7E8FF"/>
                </a:highlight>
                <a:latin typeface="Consolas"/>
              </a:rPr>
              <a:t>mutex_</a:t>
            </a:r>
            <a:r>
              <a:rPr lang="en-US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60576F"/>
                </a:solidFill>
                <a:latin typeface="Consolas"/>
              </a:rPr>
              <a:t>    /* fields needed for class */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D3D0C8"/>
                </a:solidFill>
                <a:latin typeface="Consolas"/>
              </a:rPr>
              <a:t>...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TextovéPole 7"/>
          <p:cNvSpPr/>
          <p:nvPr/>
        </p:nvSpPr>
        <p:spPr>
          <a:xfrm>
            <a:off x="5337720" y="2653200"/>
            <a:ext cx="6064920" cy="3501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numCol="1" spc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D3D0C8"/>
                </a:solidFill>
                <a:latin typeface="Consolas"/>
              </a:rPr>
              <a:t>...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400" b="1" strike="noStrike" spc="-1">
                <a:solidFill>
                  <a:srgbClr val="AE51D8"/>
                </a:solidFill>
                <a:latin typeface="Consolas"/>
              </a:rPr>
              <a:t>public: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   </a:t>
            </a:r>
            <a:r>
              <a:rPr lang="cs-CZ" sz="1400" b="1" strike="noStrike" spc="-1">
                <a:solidFill>
                  <a:srgbClr val="AE51D8"/>
                </a:solidFill>
                <a:highlight>
                  <a:srgbClr val="C7E8FF"/>
                </a:highlight>
                <a:latin typeface="Consolas"/>
              </a:rPr>
              <a:t>static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Logger</a:t>
            </a:r>
            <a:r>
              <a:rPr lang="cs-CZ" sz="1400" b="1" strike="noStrike" spc="-1">
                <a:solidFill>
                  <a:srgbClr val="AE51D8"/>
                </a:solidFill>
                <a:highlight>
                  <a:srgbClr val="C7E8FF"/>
                </a:highlight>
                <a:latin typeface="Consolas"/>
              </a:rPr>
              <a:t>&amp;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cs-CZ" sz="1400" b="1" strike="noStrike" spc="-1">
                <a:solidFill>
                  <a:srgbClr val="008ED2"/>
                </a:solidFill>
                <a:highlight>
                  <a:srgbClr val="C7E8FF"/>
                </a:highlight>
                <a:latin typeface="Consolas"/>
              </a:rPr>
              <a:t>getInstance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() {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   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    </a:t>
            </a:r>
            <a:r>
              <a:rPr lang="cs-CZ" sz="1400" b="1" i="1" strike="noStrike" spc="-1">
                <a:solidFill>
                  <a:srgbClr val="E45100"/>
                </a:solidFill>
                <a:highlight>
                  <a:srgbClr val="C7E8FF"/>
                </a:highlight>
                <a:latin typeface="Consolas"/>
              </a:rPr>
              <a:t>if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(</a:t>
            </a:r>
            <a:r>
              <a:rPr lang="cs-CZ" sz="1400" b="1" strike="noStrike" spc="-1">
                <a:solidFill>
                  <a:srgbClr val="00B050"/>
                </a:solidFill>
                <a:highlight>
                  <a:srgbClr val="C7E8FF"/>
                </a:highlight>
                <a:latin typeface="Consolas"/>
              </a:rPr>
              <a:t>instance_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cs-CZ" sz="1400" b="1" i="1" strike="noStrike" spc="-1">
                <a:solidFill>
                  <a:srgbClr val="008ED2"/>
                </a:solidFill>
                <a:highlight>
                  <a:srgbClr val="C7E8FF"/>
                </a:highlight>
                <a:latin typeface="Consolas"/>
              </a:rPr>
              <a:t>==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cs-CZ" sz="1400" b="1" strike="noStrike" spc="-1">
                <a:solidFill>
                  <a:srgbClr val="F99157"/>
                </a:solidFill>
                <a:highlight>
                  <a:srgbClr val="C7E8FF"/>
                </a:highlight>
                <a:latin typeface="Consolas"/>
              </a:rPr>
              <a:t>nullptr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) {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   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        std::</a:t>
            </a:r>
            <a:r>
              <a:rPr lang="cs-CZ" sz="1400" b="1" strike="noStrike" spc="-1">
                <a:solidFill>
                  <a:srgbClr val="9F47FF"/>
                </a:solidFill>
                <a:highlight>
                  <a:srgbClr val="C7E8FF"/>
                </a:highlight>
                <a:latin typeface="Consolas"/>
              </a:rPr>
              <a:t>lock_guard</a:t>
            </a:r>
            <a:r>
              <a:rPr lang="cs-CZ" sz="1400" b="1" i="1" strike="noStrike" spc="-1">
                <a:solidFill>
                  <a:srgbClr val="008ED2"/>
                </a:solidFill>
                <a:highlight>
                  <a:srgbClr val="C7E8FF"/>
                </a:highlight>
                <a:latin typeface="Consolas"/>
              </a:rPr>
              <a:t>&lt;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std::mutex</a:t>
            </a:r>
            <a:r>
              <a:rPr lang="cs-CZ" sz="1400" b="1" i="1" strike="noStrike" spc="-1">
                <a:solidFill>
                  <a:srgbClr val="008ED2"/>
                </a:solidFill>
                <a:highlight>
                  <a:srgbClr val="C7E8FF"/>
                </a:highlight>
                <a:latin typeface="Consolas"/>
              </a:rPr>
              <a:t>&gt;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cs-CZ" sz="1400" b="1" strike="noStrike" spc="-1">
                <a:solidFill>
                  <a:srgbClr val="00B050"/>
                </a:solidFill>
                <a:highlight>
                  <a:srgbClr val="C7E8FF"/>
                </a:highlight>
                <a:latin typeface="Consolas"/>
              </a:rPr>
              <a:t>lock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(</a:t>
            </a:r>
            <a:r>
              <a:rPr lang="cs-CZ" sz="1400" b="1" strike="noStrike" spc="-1">
                <a:solidFill>
                  <a:srgbClr val="00B050"/>
                </a:solidFill>
                <a:highlight>
                  <a:srgbClr val="C7E8FF"/>
                </a:highlight>
                <a:latin typeface="Consolas"/>
              </a:rPr>
              <a:t>mutex_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);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   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        </a:t>
            </a:r>
            <a:r>
              <a:rPr lang="cs-CZ" sz="1400" b="1" i="1" strike="noStrike" spc="-1">
                <a:solidFill>
                  <a:srgbClr val="E45100"/>
                </a:solidFill>
                <a:highlight>
                  <a:srgbClr val="C7E8FF"/>
                </a:highlight>
                <a:latin typeface="Consolas"/>
              </a:rPr>
              <a:t>if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(</a:t>
            </a:r>
            <a:r>
              <a:rPr lang="cs-CZ" sz="1400" b="1" strike="noStrike" spc="-1">
                <a:solidFill>
                  <a:srgbClr val="00B050"/>
                </a:solidFill>
                <a:highlight>
                  <a:srgbClr val="C7E8FF"/>
                </a:highlight>
                <a:latin typeface="Consolas"/>
              </a:rPr>
              <a:t>instance_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cs-CZ" sz="1400" b="1" i="1" strike="noStrike" spc="-1">
                <a:solidFill>
                  <a:srgbClr val="008ED2"/>
                </a:solidFill>
                <a:highlight>
                  <a:srgbClr val="C7E8FF"/>
                </a:highlight>
                <a:latin typeface="Consolas"/>
              </a:rPr>
              <a:t>==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cs-CZ" sz="1400" b="1" strike="noStrike" spc="-1">
                <a:solidFill>
                  <a:srgbClr val="F99157"/>
                </a:solidFill>
                <a:highlight>
                  <a:srgbClr val="C7E8FF"/>
                </a:highlight>
                <a:latin typeface="Consolas"/>
              </a:rPr>
              <a:t>nullptr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) {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   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            </a:t>
            </a:r>
            <a:r>
              <a:rPr lang="cs-CZ" sz="1400" b="1" strike="noStrike" spc="-1">
                <a:solidFill>
                  <a:srgbClr val="00B050"/>
                </a:solidFill>
                <a:highlight>
                  <a:srgbClr val="C7E8FF"/>
                </a:highlight>
                <a:latin typeface="Consolas"/>
              </a:rPr>
              <a:t>instance_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cs-CZ" sz="1400" b="1" i="1" strike="noStrike" spc="-1">
                <a:solidFill>
                  <a:srgbClr val="008ED2"/>
                </a:solidFill>
                <a:highlight>
                  <a:srgbClr val="C7E8FF"/>
                </a:highlight>
                <a:latin typeface="Consolas"/>
              </a:rPr>
              <a:t>=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cs-CZ" sz="1400" b="1" i="1" strike="noStrike" spc="-1">
                <a:solidFill>
                  <a:srgbClr val="008ED2"/>
                </a:solidFill>
                <a:highlight>
                  <a:srgbClr val="C7E8FF"/>
                </a:highlight>
                <a:latin typeface="Consolas"/>
              </a:rPr>
              <a:t>new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cs-CZ" sz="1400" b="1" strike="noStrike" spc="-1">
                <a:solidFill>
                  <a:srgbClr val="008ED2"/>
                </a:solidFill>
                <a:highlight>
                  <a:srgbClr val="C7E8FF"/>
                </a:highlight>
                <a:latin typeface="Consolas"/>
              </a:rPr>
              <a:t>Logger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();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   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        }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   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    }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   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    </a:t>
            </a:r>
            <a:r>
              <a:rPr lang="cs-CZ" sz="1400" b="1" i="1" strike="noStrike" spc="-1">
                <a:solidFill>
                  <a:srgbClr val="E45100"/>
                </a:solidFill>
                <a:highlight>
                  <a:srgbClr val="C7E8FF"/>
                </a:highlight>
                <a:latin typeface="Consolas"/>
              </a:rPr>
              <a:t>return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cs-CZ" sz="1400" b="1" i="1" strike="noStrike" spc="-1">
                <a:solidFill>
                  <a:srgbClr val="008ED2"/>
                </a:solidFill>
                <a:highlight>
                  <a:srgbClr val="C7E8FF"/>
                </a:highlight>
                <a:latin typeface="Consolas"/>
              </a:rPr>
              <a:t>*</a:t>
            </a:r>
            <a:r>
              <a:rPr lang="cs-CZ" sz="1400" b="1" strike="noStrike" spc="-1">
                <a:solidFill>
                  <a:srgbClr val="00B050"/>
                </a:solidFill>
                <a:highlight>
                  <a:srgbClr val="C7E8FF"/>
                </a:highlight>
                <a:latin typeface="Consolas"/>
              </a:rPr>
              <a:t>instance_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   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}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400" b="1" strike="noStrike" spc="-1">
                <a:solidFill>
                  <a:srgbClr val="60576F"/>
                </a:solidFill>
                <a:latin typeface="Consolas"/>
              </a:rPr>
              <a:t>    /* class functionality */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400" b="1" strike="noStrike" spc="-1">
                <a:solidFill>
                  <a:srgbClr val="60576F"/>
                </a:solidFill>
                <a:latin typeface="Consolas"/>
              </a:rPr>
              <a:t>    // E.g.: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   </a:t>
            </a:r>
            <a:r>
              <a:rPr lang="cs-CZ" sz="1400" b="1" strike="noStrike" spc="-1">
                <a:solidFill>
                  <a:srgbClr val="AE51D8"/>
                </a:solidFill>
                <a:latin typeface="Consolas"/>
              </a:rPr>
              <a:t>void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cs-CZ" sz="1400" b="1" strike="noStrike" spc="-1">
                <a:solidFill>
                  <a:srgbClr val="008ED2"/>
                </a:solidFill>
                <a:latin typeface="Consolas"/>
              </a:rPr>
              <a:t>log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(std::string </a:t>
            </a:r>
            <a:r>
              <a:rPr lang="cs-CZ" sz="1400" b="1" strike="noStrike" spc="-1">
                <a:solidFill>
                  <a:srgbClr val="00B050"/>
                </a:solidFill>
                <a:latin typeface="Consolas"/>
              </a:rPr>
              <a:t>message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) {</a:t>
            </a:r>
            <a:r>
              <a:rPr lang="cs-CZ" sz="1400" b="1" strike="noStrike" spc="-1">
                <a:solidFill>
                  <a:srgbClr val="60576F"/>
                </a:solidFill>
                <a:latin typeface="Consolas"/>
              </a:rPr>
              <a:t> /* log message */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 }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};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516240" y="483120"/>
            <a:ext cx="9143640" cy="765000"/>
          </a:xfrm>
          <a:prstGeom prst="rect">
            <a:avLst/>
          </a:prstGeom>
          <a:noFill/>
          <a:ln w="28440">
            <a:solidFill>
              <a:srgbClr val="FFD5CC"/>
            </a:solidFill>
            <a:round/>
          </a:ln>
        </p:spPr>
        <p:txBody>
          <a:bodyPr anchor="ctr">
            <a:normAutofit/>
          </a:bodyPr>
          <a:lstStyle/>
          <a:p>
            <a:pPr marL="457200" indent="0">
              <a:lnSpc>
                <a:spcPct val="90000"/>
              </a:lnSpc>
              <a:buNone/>
            </a:pPr>
            <a:r>
              <a:rPr lang="cs-CZ" sz="4000" b="0" strike="noStrike" spc="-1">
                <a:solidFill>
                  <a:srgbClr val="000000"/>
                </a:solidFill>
                <a:latin typeface="Sitka Text"/>
              </a:rPr>
              <a:t>Singleton vs</a:t>
            </a:r>
            <a:r>
              <a:rPr lang="cs-CZ" sz="4000" b="1" strike="noStrike" spc="-1">
                <a:solidFill>
                  <a:srgbClr val="000000"/>
                </a:solidFill>
                <a:latin typeface="Sitka Text"/>
              </a:rPr>
              <a:t> paralelizace</a:t>
            </a:r>
            <a:endParaRPr lang="cs-CZ" sz="4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1" name="Obdélník 4"/>
          <p:cNvSpPr/>
          <p:nvPr/>
        </p:nvSpPr>
        <p:spPr>
          <a:xfrm>
            <a:off x="515880" y="1554480"/>
            <a:ext cx="10888920" cy="774000"/>
          </a:xfrm>
          <a:prstGeom prst="rect">
            <a:avLst/>
          </a:prstGeom>
          <a:solidFill>
            <a:srgbClr val="FFEC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cs-CZ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2" name="Podnadpis 2"/>
          <p:cNvSpPr/>
          <p:nvPr/>
        </p:nvSpPr>
        <p:spPr>
          <a:xfrm>
            <a:off x="516240" y="1635480"/>
            <a:ext cx="10618560" cy="598320"/>
          </a:xfrm>
          <a:prstGeom prst="rect">
            <a:avLst/>
          </a:prstGeom>
          <a:noFill/>
          <a:ln w="5715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rmAutofit/>
          </a:bodyPr>
          <a:lstStyle/>
          <a:p>
            <a:pPr marL="457200" indent="-3200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cs-CZ" sz="3600" b="0" strike="noStrike" spc="-1">
                <a:solidFill>
                  <a:srgbClr val="000000"/>
                </a:solidFill>
                <a:latin typeface="Calibri"/>
                <a:ea typeface="Calibri"/>
              </a:rPr>
              <a:t>Call_once</a:t>
            </a:r>
            <a:endParaRPr lang="cs-CZ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TextovéPole 9"/>
          <p:cNvSpPr/>
          <p:nvPr/>
        </p:nvSpPr>
        <p:spPr>
          <a:xfrm>
            <a:off x="668520" y="2757960"/>
            <a:ext cx="4574160" cy="3287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numCol="1" spc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1" i="1" strike="noStrike" spc="-1">
                <a:solidFill>
                  <a:srgbClr val="E45100"/>
                </a:solidFill>
                <a:latin typeface="Consolas"/>
              </a:rPr>
              <a:t>#include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>
                <a:solidFill>
                  <a:srgbClr val="D3D0C8"/>
                </a:solidFill>
                <a:latin typeface="Consolas"/>
              </a:rPr>
              <a:t>&lt;</a:t>
            </a:r>
            <a:r>
              <a:rPr lang="en-US" sz="1400" b="1" strike="noStrike" spc="-1">
                <a:solidFill>
                  <a:srgbClr val="C30051"/>
                </a:solidFill>
                <a:latin typeface="Consolas"/>
              </a:rPr>
              <a:t>mutex</a:t>
            </a:r>
            <a:r>
              <a:rPr lang="en-US" sz="1400" b="1" strike="noStrike" spc="-1">
                <a:solidFill>
                  <a:srgbClr val="D3D0C8"/>
                </a:solidFill>
                <a:latin typeface="Consolas"/>
              </a:rPr>
              <a:t>&gt;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i="1" strike="noStrike" spc="-1">
                <a:solidFill>
                  <a:srgbClr val="E45100"/>
                </a:solidFill>
                <a:latin typeface="Consolas"/>
              </a:rPr>
              <a:t>#include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>
                <a:solidFill>
                  <a:srgbClr val="D3D0C8"/>
                </a:solidFill>
                <a:latin typeface="Consolas"/>
              </a:rPr>
              <a:t>&lt;</a:t>
            </a:r>
            <a:r>
              <a:rPr lang="en-US" sz="1400" b="1" strike="noStrike" spc="-1">
                <a:solidFill>
                  <a:srgbClr val="C30051"/>
                </a:solidFill>
                <a:latin typeface="Consolas"/>
              </a:rPr>
              <a:t>string</a:t>
            </a:r>
            <a:r>
              <a:rPr lang="en-US" sz="1400" b="1" strike="noStrike" spc="-1">
                <a:solidFill>
                  <a:srgbClr val="D3D0C8"/>
                </a:solidFill>
                <a:latin typeface="Consolas"/>
              </a:rPr>
              <a:t>&gt;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AE51D8"/>
                </a:solidFill>
                <a:latin typeface="Consolas"/>
              </a:rPr>
              <a:t>class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>
                <a:solidFill>
                  <a:srgbClr val="9F47FF"/>
                </a:solidFill>
                <a:latin typeface="Consolas"/>
              </a:rPr>
              <a:t>Logger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 {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AE51D8"/>
                </a:solidFill>
                <a:latin typeface="Consolas"/>
              </a:rPr>
              <a:t>private: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60576F"/>
                </a:solidFill>
                <a:latin typeface="Consolas"/>
              </a:rPr>
              <a:t>    /* delete copy-/move-ctors/assigns */</a:t>
            </a:r>
            <a:br>
              <a:rPr sz="1400"/>
            </a:b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400" b="1" strike="noStrike" spc="-1">
                <a:solidFill>
                  <a:srgbClr val="008ED2"/>
                </a:solidFill>
                <a:latin typeface="Consolas"/>
              </a:rPr>
              <a:t>Logger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() {</a:t>
            </a:r>
            <a:r>
              <a:rPr lang="en-US" sz="1400" b="1" strike="noStrike" spc="-1">
                <a:solidFill>
                  <a:srgbClr val="60576F"/>
                </a:solidFill>
                <a:latin typeface="Consolas"/>
              </a:rPr>
              <a:t> /* constructor code */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 }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400" b="1" strike="noStrike" spc="-1">
                <a:solidFill>
                  <a:srgbClr val="008ED2"/>
                </a:solidFill>
                <a:latin typeface="Consolas"/>
              </a:rPr>
              <a:t>~Logger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() {</a:t>
            </a:r>
            <a:r>
              <a:rPr lang="en-US" sz="1400" b="1" strike="noStrike" spc="-1">
                <a:solidFill>
                  <a:srgbClr val="60576F"/>
                </a:solidFill>
                <a:latin typeface="Consolas"/>
              </a:rPr>
              <a:t> /* destructor code */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 }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400" b="1" strike="noStrike" spc="-1">
                <a:solidFill>
                  <a:srgbClr val="AE51D8"/>
                </a:solidFill>
                <a:highlight>
                  <a:srgbClr val="C7E8FF"/>
                </a:highlight>
                <a:latin typeface="Consolas"/>
              </a:rPr>
              <a:t>inline</a:t>
            </a:r>
            <a:r>
              <a:rPr lang="en-US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en-US" sz="1400" b="1" strike="noStrike" spc="-1">
                <a:solidFill>
                  <a:srgbClr val="AE51D8"/>
                </a:solidFill>
                <a:highlight>
                  <a:srgbClr val="C7E8FF"/>
                </a:highlight>
                <a:latin typeface="Consolas"/>
              </a:rPr>
              <a:t>static</a:t>
            </a:r>
            <a:r>
              <a:rPr lang="en-US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std::</a:t>
            </a:r>
            <a:r>
              <a:rPr lang="en-US" sz="1400" b="1" strike="noStrike" spc="-1">
                <a:solidFill>
                  <a:srgbClr val="9F47FF"/>
                </a:solidFill>
                <a:highlight>
                  <a:srgbClr val="C7E8FF"/>
                </a:highlight>
                <a:latin typeface="Consolas"/>
              </a:rPr>
              <a:t>atomic</a:t>
            </a:r>
            <a:r>
              <a:rPr lang="en-US" sz="1400" b="1" i="1" strike="noStrike" spc="-1">
                <a:solidFill>
                  <a:srgbClr val="008ED2"/>
                </a:solidFill>
                <a:highlight>
                  <a:srgbClr val="C7E8FF"/>
                </a:highlight>
                <a:latin typeface="Consolas"/>
              </a:rPr>
              <a:t>&lt;</a:t>
            </a:r>
            <a:r>
              <a:rPr lang="en-US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Logger</a:t>
            </a:r>
            <a:r>
              <a:rPr lang="en-US" sz="1400" b="1" i="1" strike="noStrike" spc="-1">
                <a:solidFill>
                  <a:srgbClr val="008ED2"/>
                </a:solidFill>
                <a:highlight>
                  <a:srgbClr val="C7E8FF"/>
                </a:highlight>
                <a:latin typeface="Consolas"/>
              </a:rPr>
              <a:t>*&gt;</a:t>
            </a:r>
            <a:r>
              <a:rPr lang="en-US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 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A5D851"/>
                </a:solidFill>
                <a:latin typeface="Consolas"/>
              </a:rPr>
              <a:t>    </a:t>
            </a:r>
            <a:r>
              <a:rPr lang="en-US" sz="1400" b="1" strike="noStrike" spc="-1">
                <a:solidFill>
                  <a:srgbClr val="A5D851"/>
                </a:solidFill>
                <a:highlight>
                  <a:srgbClr val="C7E8FF"/>
                </a:highlight>
                <a:latin typeface="Consolas"/>
              </a:rPr>
              <a:t>    </a:t>
            </a:r>
            <a:r>
              <a:rPr lang="en-US" sz="1400" b="1" strike="noStrike" spc="-1">
                <a:solidFill>
                  <a:srgbClr val="00B050"/>
                </a:solidFill>
                <a:highlight>
                  <a:srgbClr val="C7E8FF"/>
                </a:highlight>
                <a:latin typeface="Consolas"/>
              </a:rPr>
              <a:t>instance_</a:t>
            </a:r>
            <a:r>
              <a:rPr lang="en-US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en-US" sz="1400" b="1" i="1" strike="noStrike" spc="-1">
                <a:solidFill>
                  <a:srgbClr val="008ED2"/>
                </a:solidFill>
                <a:highlight>
                  <a:srgbClr val="C7E8FF"/>
                </a:highlight>
                <a:latin typeface="Consolas"/>
              </a:rPr>
              <a:t>=</a:t>
            </a:r>
            <a:r>
              <a:rPr lang="en-US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en-US" sz="1400" b="1" strike="noStrike" spc="-1">
                <a:solidFill>
                  <a:srgbClr val="F99157"/>
                </a:solidFill>
                <a:highlight>
                  <a:srgbClr val="C7E8FF"/>
                </a:highlight>
                <a:latin typeface="Consolas"/>
              </a:rPr>
              <a:t>nullptr</a:t>
            </a:r>
            <a:r>
              <a:rPr lang="en-US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400" b="1" strike="noStrike" spc="-1">
                <a:solidFill>
                  <a:srgbClr val="AE51D8"/>
                </a:solidFill>
                <a:highlight>
                  <a:srgbClr val="C7E8FF"/>
                </a:highlight>
                <a:latin typeface="Consolas"/>
              </a:rPr>
              <a:t>inline</a:t>
            </a:r>
            <a:r>
              <a:rPr lang="en-US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en-US" sz="1400" b="1" strike="noStrike" spc="-1">
                <a:solidFill>
                  <a:srgbClr val="AE51D8"/>
                </a:solidFill>
                <a:highlight>
                  <a:srgbClr val="C7E8FF"/>
                </a:highlight>
                <a:latin typeface="Consolas"/>
              </a:rPr>
              <a:t>static</a:t>
            </a:r>
            <a:r>
              <a:rPr lang="en-US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std::once_flag </a:t>
            </a:r>
            <a:r>
              <a:rPr lang="en-US" sz="1400" b="1" strike="noStrike" spc="-1">
                <a:solidFill>
                  <a:srgbClr val="00B050"/>
                </a:solidFill>
                <a:highlight>
                  <a:srgbClr val="C7E8FF"/>
                </a:highlight>
                <a:latin typeface="Consolas"/>
              </a:rPr>
              <a:t>flag_</a:t>
            </a:r>
            <a:r>
              <a:rPr lang="en-US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60576F"/>
                </a:solidFill>
                <a:latin typeface="Consolas"/>
              </a:rPr>
              <a:t>    /* fields needed for class */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D3D0C8"/>
                </a:solidFill>
                <a:latin typeface="Consolas"/>
              </a:rPr>
              <a:t>...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TextovéPole 11"/>
          <p:cNvSpPr/>
          <p:nvPr/>
        </p:nvSpPr>
        <p:spPr>
          <a:xfrm>
            <a:off x="5337720" y="2874240"/>
            <a:ext cx="6064920" cy="3074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numCol="1" spc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D3D0C8"/>
                </a:solidFill>
                <a:latin typeface="Consolas"/>
              </a:rPr>
              <a:t>...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400" b="1" strike="noStrike" spc="-1">
                <a:solidFill>
                  <a:srgbClr val="AE51D8"/>
                </a:solidFill>
                <a:latin typeface="Consolas"/>
              </a:rPr>
              <a:t>public: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   </a:t>
            </a:r>
            <a:r>
              <a:rPr lang="cs-CZ" sz="1400" b="1" strike="noStrike" spc="-1">
                <a:solidFill>
                  <a:srgbClr val="AE51D8"/>
                </a:solidFill>
                <a:highlight>
                  <a:srgbClr val="C7E8FF"/>
                </a:highlight>
                <a:latin typeface="Consolas"/>
              </a:rPr>
              <a:t>static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Logger</a:t>
            </a:r>
            <a:r>
              <a:rPr lang="cs-CZ" sz="1400" b="1" strike="noStrike" spc="-1">
                <a:solidFill>
                  <a:srgbClr val="AE51D8"/>
                </a:solidFill>
                <a:highlight>
                  <a:srgbClr val="C7E8FF"/>
                </a:highlight>
                <a:latin typeface="Consolas"/>
              </a:rPr>
              <a:t>&amp;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cs-CZ" sz="1400" b="1" strike="noStrike" spc="-1">
                <a:solidFill>
                  <a:srgbClr val="008ED2"/>
                </a:solidFill>
                <a:highlight>
                  <a:srgbClr val="C7E8FF"/>
                </a:highlight>
                <a:latin typeface="Consolas"/>
              </a:rPr>
              <a:t>getInstance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() {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   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    std::</a:t>
            </a:r>
            <a:r>
              <a:rPr lang="cs-CZ" sz="1400" b="1" strike="noStrike" spc="-1">
                <a:solidFill>
                  <a:srgbClr val="008ED2"/>
                </a:solidFill>
                <a:highlight>
                  <a:srgbClr val="C7E8FF"/>
                </a:highlight>
                <a:latin typeface="Consolas"/>
              </a:rPr>
              <a:t>call_once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(</a:t>
            </a:r>
            <a:r>
              <a:rPr lang="cs-CZ" sz="1400" b="1" strike="noStrike" spc="-1">
                <a:solidFill>
                  <a:srgbClr val="00B050"/>
                </a:solidFill>
                <a:highlight>
                  <a:srgbClr val="C7E8FF"/>
                </a:highlight>
                <a:latin typeface="Consolas"/>
              </a:rPr>
              <a:t>flag_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, [</a:t>
            </a:r>
            <a:r>
              <a:rPr lang="cs-CZ" sz="1400" b="1" i="1" strike="noStrike" spc="-1">
                <a:solidFill>
                  <a:srgbClr val="008ED2"/>
                </a:solidFill>
                <a:highlight>
                  <a:srgbClr val="C7E8FF"/>
                </a:highlight>
                <a:latin typeface="Consolas"/>
              </a:rPr>
              <a:t>&amp;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]</a:t>
            </a:r>
            <a:r>
              <a:rPr lang="cs-CZ" sz="1400" b="1" strike="noStrike" spc="-1">
                <a:solidFill>
                  <a:srgbClr val="A6A6A6"/>
                </a:solidFill>
                <a:highlight>
                  <a:srgbClr val="C7E8FF"/>
                </a:highlight>
                <a:latin typeface="Consolas"/>
              </a:rPr>
              <a:t>()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{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   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        </a:t>
            </a:r>
            <a:r>
              <a:rPr lang="cs-CZ" sz="1400" b="1" strike="noStrike" spc="-1">
                <a:solidFill>
                  <a:srgbClr val="00B050"/>
                </a:solidFill>
                <a:highlight>
                  <a:srgbClr val="C7E8FF"/>
                </a:highlight>
                <a:latin typeface="Consolas"/>
              </a:rPr>
              <a:t>instance_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cs-CZ" sz="1400" b="1" i="1" strike="noStrike" spc="-1">
                <a:solidFill>
                  <a:srgbClr val="008ED2"/>
                </a:solidFill>
                <a:highlight>
                  <a:srgbClr val="C7E8FF"/>
                </a:highlight>
                <a:latin typeface="Consolas"/>
              </a:rPr>
              <a:t>=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cs-CZ" sz="1400" b="1" i="1" strike="noStrike" spc="-1">
                <a:solidFill>
                  <a:srgbClr val="008ED2"/>
                </a:solidFill>
                <a:highlight>
                  <a:srgbClr val="C7E8FF"/>
                </a:highlight>
                <a:latin typeface="Consolas"/>
              </a:rPr>
              <a:t>new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cs-CZ" sz="1400" b="1" strike="noStrike" spc="-1">
                <a:solidFill>
                  <a:srgbClr val="008ED2"/>
                </a:solidFill>
                <a:highlight>
                  <a:srgbClr val="C7E8FF"/>
                </a:highlight>
                <a:latin typeface="Consolas"/>
              </a:rPr>
              <a:t>Logger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();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   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    });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   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    </a:t>
            </a:r>
            <a:r>
              <a:rPr lang="cs-CZ" sz="1400" b="1" i="1" strike="noStrike" spc="-1">
                <a:solidFill>
                  <a:srgbClr val="E45100"/>
                </a:solidFill>
                <a:highlight>
                  <a:srgbClr val="C7E8FF"/>
                </a:highlight>
                <a:latin typeface="Consolas"/>
              </a:rPr>
              <a:t>return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cs-CZ" sz="1400" b="1" i="1" strike="noStrike" spc="-1">
                <a:solidFill>
                  <a:srgbClr val="008ED2"/>
                </a:solidFill>
                <a:highlight>
                  <a:srgbClr val="C7E8FF"/>
                </a:highlight>
                <a:latin typeface="Consolas"/>
              </a:rPr>
              <a:t>*</a:t>
            </a:r>
            <a:r>
              <a:rPr lang="cs-CZ" sz="1400" b="1" strike="noStrike" spc="-1">
                <a:solidFill>
                  <a:srgbClr val="00B050"/>
                </a:solidFill>
                <a:highlight>
                  <a:srgbClr val="C7E8FF"/>
                </a:highlight>
                <a:latin typeface="Consolas"/>
              </a:rPr>
              <a:t>instance_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   </a:t>
            </a:r>
            <a:r>
              <a:rPr lang="cs-CZ" sz="14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}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400" b="1" strike="noStrike" spc="-1">
                <a:solidFill>
                  <a:srgbClr val="60576F"/>
                </a:solidFill>
                <a:latin typeface="Consolas"/>
              </a:rPr>
              <a:t>    /* class functionality */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400" b="1" strike="noStrike" spc="-1">
                <a:solidFill>
                  <a:srgbClr val="60576F"/>
                </a:solidFill>
                <a:latin typeface="Consolas"/>
              </a:rPr>
              <a:t>    // E.g.: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   </a:t>
            </a:r>
            <a:r>
              <a:rPr lang="cs-CZ" sz="1400" b="1" strike="noStrike" spc="-1">
                <a:solidFill>
                  <a:srgbClr val="AE51D8"/>
                </a:solidFill>
                <a:latin typeface="Consolas"/>
              </a:rPr>
              <a:t>void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cs-CZ" sz="1400" b="1" strike="noStrike" spc="-1">
                <a:solidFill>
                  <a:srgbClr val="008ED2"/>
                </a:solidFill>
                <a:latin typeface="Consolas"/>
              </a:rPr>
              <a:t>log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(std::string </a:t>
            </a:r>
            <a:r>
              <a:rPr lang="cs-CZ" sz="1400" b="1" strike="noStrike" spc="-1">
                <a:solidFill>
                  <a:srgbClr val="00B050"/>
                </a:solidFill>
                <a:latin typeface="Consolas"/>
              </a:rPr>
              <a:t>message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) {</a:t>
            </a:r>
            <a:r>
              <a:rPr lang="cs-CZ" sz="1400" b="1" strike="noStrike" spc="-1">
                <a:solidFill>
                  <a:srgbClr val="60576F"/>
                </a:solidFill>
                <a:latin typeface="Consolas"/>
              </a:rPr>
              <a:t> /* log message */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 }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};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8AD489-3FA9-04D4-FBB6-6A5F0A71AC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>
            <a:extLst>
              <a:ext uri="{FF2B5EF4-FFF2-40B4-BE49-F238E27FC236}">
                <a16:creationId xmlns:a16="http://schemas.microsoft.com/office/drawing/2014/main" id="{E09E6FEB-E8E5-DADE-A051-09DF768A3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240" y="483120"/>
            <a:ext cx="9143640" cy="765000"/>
          </a:xfrm>
          <a:prstGeom prst="rect">
            <a:avLst/>
          </a:prstGeom>
          <a:noFill/>
          <a:ln w="28440">
            <a:solidFill>
              <a:srgbClr val="FFD5CC"/>
            </a:solidFill>
            <a:round/>
          </a:ln>
        </p:spPr>
        <p:txBody>
          <a:bodyPr anchor="ctr">
            <a:normAutofit/>
          </a:bodyPr>
          <a:lstStyle/>
          <a:p>
            <a:pPr marL="457200" indent="0">
              <a:lnSpc>
                <a:spcPct val="90000"/>
              </a:lnSpc>
              <a:buNone/>
            </a:pPr>
            <a:r>
              <a:rPr lang="cs-CZ" sz="4000" b="0" strike="noStrike" spc="-1" dirty="0" err="1">
                <a:solidFill>
                  <a:srgbClr val="000000"/>
                </a:solidFill>
                <a:latin typeface="Sitka Text"/>
              </a:rPr>
              <a:t>Singleton</a:t>
            </a:r>
            <a:r>
              <a:rPr lang="cs-CZ" sz="4000" b="0" strike="noStrike" spc="-1" dirty="0">
                <a:solidFill>
                  <a:srgbClr val="000000"/>
                </a:solidFill>
                <a:latin typeface="Sitka Text"/>
              </a:rPr>
              <a:t> vs</a:t>
            </a:r>
            <a:r>
              <a:rPr lang="cs-CZ" sz="4000" b="1" strike="noStrike" spc="-1" dirty="0">
                <a:solidFill>
                  <a:srgbClr val="000000"/>
                </a:solidFill>
                <a:latin typeface="Sitka Text"/>
              </a:rPr>
              <a:t> paralelizace</a:t>
            </a:r>
            <a:endParaRPr lang="cs-CZ" sz="40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6" name="Obdélník 4">
            <a:extLst>
              <a:ext uri="{FF2B5EF4-FFF2-40B4-BE49-F238E27FC236}">
                <a16:creationId xmlns:a16="http://schemas.microsoft.com/office/drawing/2014/main" id="{A465996A-DBE4-7DA1-2CBE-FC7AF709F974}"/>
              </a:ext>
            </a:extLst>
          </p:cNvPr>
          <p:cNvSpPr/>
          <p:nvPr/>
        </p:nvSpPr>
        <p:spPr>
          <a:xfrm>
            <a:off x="515880" y="1554480"/>
            <a:ext cx="10888920" cy="774000"/>
          </a:xfrm>
          <a:prstGeom prst="rect">
            <a:avLst/>
          </a:prstGeom>
          <a:solidFill>
            <a:srgbClr val="FFEC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cs-CZ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7" name="Podnadpis 2">
            <a:extLst>
              <a:ext uri="{FF2B5EF4-FFF2-40B4-BE49-F238E27FC236}">
                <a16:creationId xmlns:a16="http://schemas.microsoft.com/office/drawing/2014/main" id="{98FB6E22-C8A1-79BB-BD91-13613D9DEC9C}"/>
              </a:ext>
            </a:extLst>
          </p:cNvPr>
          <p:cNvSpPr/>
          <p:nvPr/>
        </p:nvSpPr>
        <p:spPr>
          <a:xfrm>
            <a:off x="516240" y="1635480"/>
            <a:ext cx="10618560" cy="598320"/>
          </a:xfrm>
          <a:prstGeom prst="rect">
            <a:avLst/>
          </a:prstGeom>
          <a:noFill/>
          <a:ln w="5715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rmAutofit/>
          </a:bodyPr>
          <a:lstStyle/>
          <a:p>
            <a:pPr marL="457200" indent="-3200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cs-CZ" sz="3600" b="0" strike="noStrike" spc="-1">
                <a:solidFill>
                  <a:srgbClr val="000000"/>
                </a:solidFill>
                <a:latin typeface="Calibri"/>
                <a:ea typeface="Calibri"/>
              </a:rPr>
              <a:t>Meyersův singleton (od C++11)</a:t>
            </a:r>
            <a:endParaRPr lang="cs-CZ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TextovéPole 7">
            <a:extLst>
              <a:ext uri="{FF2B5EF4-FFF2-40B4-BE49-F238E27FC236}">
                <a16:creationId xmlns:a16="http://schemas.microsoft.com/office/drawing/2014/main" id="{465935B4-C857-DB56-F8FE-EE348E96C10A}"/>
              </a:ext>
            </a:extLst>
          </p:cNvPr>
          <p:cNvSpPr/>
          <p:nvPr/>
        </p:nvSpPr>
        <p:spPr>
          <a:xfrm>
            <a:off x="938880" y="2463120"/>
            <a:ext cx="4561920" cy="4140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numCol="1" spc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class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 dirty="0">
                <a:solidFill>
                  <a:srgbClr val="9F47FF"/>
                </a:solidFill>
                <a:latin typeface="Consolas"/>
              </a:rPr>
              <a:t>Logger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{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private: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60576F"/>
                </a:solidFill>
                <a:latin typeface="Consolas"/>
              </a:rPr>
              <a:t>    /* delete copy-/move-</a:t>
            </a:r>
            <a:r>
              <a:rPr lang="en-US" sz="1400" b="1" strike="noStrike" spc="-1" dirty="0" err="1">
                <a:solidFill>
                  <a:srgbClr val="60576F"/>
                </a:solidFill>
                <a:latin typeface="Consolas"/>
              </a:rPr>
              <a:t>ctors</a:t>
            </a:r>
            <a:r>
              <a:rPr lang="en-US" sz="1400" b="1" strike="noStrike" spc="-1" dirty="0">
                <a:solidFill>
                  <a:srgbClr val="60576F"/>
                </a:solidFill>
                <a:latin typeface="Consolas"/>
              </a:rPr>
              <a:t>/assigns */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br>
              <a:rPr sz="1400" dirty="0"/>
            </a:b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400" b="1" strike="noStrike" spc="-1" dirty="0">
                <a:solidFill>
                  <a:srgbClr val="008ED2"/>
                </a:solidFill>
                <a:latin typeface="Consolas"/>
              </a:rPr>
              <a:t>Logger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() {</a:t>
            </a:r>
            <a:r>
              <a:rPr lang="en-US" sz="1400" b="1" strike="noStrike" spc="-1" dirty="0">
                <a:solidFill>
                  <a:srgbClr val="60576F"/>
                </a:solidFill>
                <a:latin typeface="Consolas"/>
              </a:rPr>
              <a:t> /* constructor code */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}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400" b="1" strike="noStrike" spc="-1" dirty="0">
                <a:solidFill>
                  <a:srgbClr val="008ED2"/>
                </a:solidFill>
                <a:latin typeface="Consolas"/>
              </a:rPr>
              <a:t>~Logger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() {</a:t>
            </a:r>
            <a:r>
              <a:rPr lang="en-US" sz="1400" b="1" strike="noStrike" spc="-1" dirty="0">
                <a:solidFill>
                  <a:srgbClr val="60576F"/>
                </a:solidFill>
                <a:latin typeface="Consolas"/>
              </a:rPr>
              <a:t> /* destructor code */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}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br>
              <a:rPr sz="1400" dirty="0"/>
            </a:br>
            <a:r>
              <a:rPr lang="en-US" sz="1400" b="1" strike="noStrike" spc="-1" dirty="0">
                <a:solidFill>
                  <a:srgbClr val="60576F"/>
                </a:solidFill>
                <a:latin typeface="Consolas"/>
              </a:rPr>
              <a:t>    /* fields needed for class */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public: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400" b="1" strike="noStrike" spc="-1" dirty="0">
                <a:solidFill>
                  <a:srgbClr val="AE51D8"/>
                </a:solidFill>
                <a:highlight>
                  <a:srgbClr val="C7E8FF"/>
                </a:highlight>
                <a:latin typeface="Consolas"/>
              </a:rPr>
              <a:t>static</a:t>
            </a:r>
            <a:r>
              <a:rPr lang="en-US" sz="14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Logger</a:t>
            </a:r>
            <a:r>
              <a:rPr lang="en-US" sz="1400" b="1" strike="noStrike" spc="-1" dirty="0">
                <a:solidFill>
                  <a:srgbClr val="AE51D8"/>
                </a:solidFill>
                <a:highlight>
                  <a:srgbClr val="C7E8FF"/>
                </a:highlight>
                <a:latin typeface="Consolas"/>
              </a:rPr>
              <a:t>&amp;</a:t>
            </a:r>
            <a:r>
              <a:rPr lang="en-US" sz="14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en-US" sz="1400" b="1" strike="noStrike" spc="-1" dirty="0" err="1">
                <a:solidFill>
                  <a:srgbClr val="008ED2"/>
                </a:solidFill>
                <a:highlight>
                  <a:srgbClr val="C7E8FF"/>
                </a:highlight>
                <a:latin typeface="Consolas"/>
              </a:rPr>
              <a:t>getInstance</a:t>
            </a:r>
            <a:r>
              <a:rPr lang="en-US" sz="14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() {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4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    </a:t>
            </a:r>
            <a:r>
              <a:rPr lang="en-US" sz="1400" b="1" strike="noStrike" spc="-1" dirty="0">
                <a:solidFill>
                  <a:srgbClr val="AE51D8"/>
                </a:solidFill>
                <a:highlight>
                  <a:srgbClr val="C7E8FF"/>
                </a:highlight>
                <a:latin typeface="Consolas"/>
              </a:rPr>
              <a:t>static</a:t>
            </a:r>
            <a:r>
              <a:rPr lang="en-US" sz="14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Logger </a:t>
            </a:r>
            <a:r>
              <a:rPr lang="en-US" sz="1400" b="1" strike="noStrike" spc="-1" dirty="0">
                <a:solidFill>
                  <a:srgbClr val="00B050"/>
                </a:solidFill>
                <a:highlight>
                  <a:srgbClr val="C7E8FF"/>
                </a:highlight>
                <a:latin typeface="Consolas"/>
              </a:rPr>
              <a:t>instance</a:t>
            </a:r>
            <a:r>
              <a:rPr lang="en-US" sz="14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;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4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    </a:t>
            </a:r>
            <a:r>
              <a:rPr lang="en-US" sz="1400" b="1" i="1" strike="noStrike" spc="-1" dirty="0">
                <a:solidFill>
                  <a:srgbClr val="E45100"/>
                </a:solidFill>
                <a:highlight>
                  <a:srgbClr val="C7E8FF"/>
                </a:highlight>
                <a:latin typeface="Consolas"/>
              </a:rPr>
              <a:t>return</a:t>
            </a:r>
            <a:r>
              <a:rPr lang="en-US" sz="14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en-US" sz="1400" b="1" strike="noStrike" spc="-1" dirty="0">
                <a:solidFill>
                  <a:srgbClr val="00B050"/>
                </a:solidFill>
                <a:highlight>
                  <a:srgbClr val="C7E8FF"/>
                </a:highlight>
                <a:latin typeface="Consolas"/>
              </a:rPr>
              <a:t>instance</a:t>
            </a:r>
            <a:r>
              <a:rPr lang="en-US" sz="14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;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4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}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60576F"/>
                </a:solidFill>
                <a:latin typeface="Consolas"/>
              </a:rPr>
              <a:t>    /* class functionality */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60576F"/>
                </a:solidFill>
                <a:latin typeface="Consolas"/>
              </a:rPr>
              <a:t>    // E.g.: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void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 dirty="0">
                <a:solidFill>
                  <a:srgbClr val="008ED2"/>
                </a:solidFill>
                <a:latin typeface="Consolas"/>
              </a:rPr>
              <a:t>log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(std::string </a:t>
            </a:r>
            <a:r>
              <a:rPr lang="en-US" sz="1400" b="1" strike="noStrike" spc="-1" dirty="0">
                <a:solidFill>
                  <a:srgbClr val="00B050"/>
                </a:solidFill>
                <a:latin typeface="Consolas"/>
              </a:rPr>
              <a:t>message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)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    {</a:t>
            </a:r>
            <a:r>
              <a:rPr lang="en-US" sz="1400" b="1" strike="noStrike" spc="-1" dirty="0">
                <a:solidFill>
                  <a:srgbClr val="60576F"/>
                </a:solidFill>
                <a:latin typeface="Consolas"/>
              </a:rPr>
              <a:t> /* log message */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}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};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TextovéPole 8">
            <a:extLst>
              <a:ext uri="{FF2B5EF4-FFF2-40B4-BE49-F238E27FC236}">
                <a16:creationId xmlns:a16="http://schemas.microsoft.com/office/drawing/2014/main" id="{0B6DF1C6-5689-E361-E7FF-0FD872CED54A}"/>
              </a:ext>
            </a:extLst>
          </p:cNvPr>
          <p:cNvSpPr/>
          <p:nvPr/>
        </p:nvSpPr>
        <p:spPr>
          <a:xfrm>
            <a:off x="6150240" y="2794680"/>
            <a:ext cx="4979520" cy="3501000"/>
          </a:xfrm>
          <a:prstGeom prst="rect">
            <a:avLst/>
          </a:prstGeom>
          <a:solidFill>
            <a:srgbClr val="C7C7C7">
              <a:alpha val="9000"/>
            </a:srgbClr>
          </a:solidFill>
          <a:ln w="0">
            <a:solidFill>
              <a:srgbClr val="000000"/>
            </a:solidFill>
            <a:prstDash val="sysDot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numCol="1" spc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60576F"/>
                </a:solidFill>
                <a:latin typeface="Consolas"/>
              </a:rPr>
              <a:t>// Under the hood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static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Logger</a:t>
            </a: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&amp;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 dirty="0" err="1">
                <a:solidFill>
                  <a:srgbClr val="008ED2"/>
                </a:solidFill>
                <a:latin typeface="Consolas"/>
              </a:rPr>
              <a:t>getInstance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() {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extern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void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 dirty="0">
                <a:solidFill>
                  <a:srgbClr val="008ED2"/>
                </a:solidFill>
                <a:latin typeface="Consolas"/>
              </a:rPr>
              <a:t>__</a:t>
            </a:r>
            <a:r>
              <a:rPr lang="en-US" sz="1400" b="1" strike="noStrike" spc="-1" dirty="0" err="1">
                <a:solidFill>
                  <a:srgbClr val="008ED2"/>
                </a:solidFill>
                <a:latin typeface="Consolas"/>
              </a:rPr>
              <a:t>ConstructLogger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(</a:t>
            </a: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void</a:t>
            </a:r>
            <a:r>
              <a:rPr lang="en-US" sz="1400" b="1" i="1" strike="noStrike" spc="-1" dirty="0">
                <a:solidFill>
                  <a:srgbClr val="008ED2"/>
                </a:solidFill>
                <a:latin typeface="Consolas"/>
              </a:rPr>
              <a:t>*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 dirty="0">
                <a:solidFill>
                  <a:srgbClr val="00B050"/>
                </a:solidFill>
                <a:latin typeface="Consolas"/>
              </a:rPr>
              <a:t>memory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);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extern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void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 dirty="0">
                <a:solidFill>
                  <a:srgbClr val="008ED2"/>
                </a:solidFill>
                <a:latin typeface="Consolas"/>
              </a:rPr>
              <a:t>__</a:t>
            </a:r>
            <a:r>
              <a:rPr lang="en-US" sz="1400" b="1" strike="noStrike" spc="-1" dirty="0" err="1">
                <a:solidFill>
                  <a:srgbClr val="008ED2"/>
                </a:solidFill>
                <a:latin typeface="Consolas"/>
              </a:rPr>
              <a:t>DestroyLogger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();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br>
              <a:rPr sz="1400" dirty="0"/>
            </a:b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static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bool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 dirty="0">
                <a:solidFill>
                  <a:srgbClr val="00B050"/>
                </a:solidFill>
                <a:latin typeface="Consolas"/>
              </a:rPr>
              <a:t>__initialized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i="1" strike="noStrike" spc="-1" dirty="0">
                <a:solidFill>
                  <a:srgbClr val="008ED2"/>
                </a:solidFill>
                <a:latin typeface="Consolas"/>
              </a:rPr>
              <a:t>=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 dirty="0">
                <a:solidFill>
                  <a:srgbClr val="F99157"/>
                </a:solidFill>
                <a:latin typeface="Consolas"/>
              </a:rPr>
              <a:t>false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;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static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char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 dirty="0">
                <a:solidFill>
                  <a:srgbClr val="00B050"/>
                </a:solidFill>
                <a:latin typeface="Consolas"/>
              </a:rPr>
              <a:t>__buffer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[</a:t>
            </a:r>
            <a:r>
              <a:rPr lang="en-US" sz="1400" b="1" i="1" strike="noStrike" spc="-1" dirty="0" err="1">
                <a:solidFill>
                  <a:srgbClr val="008ED2"/>
                </a:solidFill>
                <a:latin typeface="Consolas"/>
              </a:rPr>
              <a:t>sizeof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(Logger)];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br>
              <a:rPr sz="1400" dirty="0"/>
            </a:b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400" b="1" i="1" strike="noStrike" spc="-1" dirty="0">
                <a:solidFill>
                  <a:srgbClr val="E45100"/>
                </a:solidFill>
                <a:latin typeface="Consolas"/>
              </a:rPr>
              <a:t>if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(</a:t>
            </a:r>
            <a:r>
              <a:rPr lang="en-US" sz="1400" b="1" i="1" strike="noStrike" spc="-1" dirty="0">
                <a:solidFill>
                  <a:srgbClr val="008ED2"/>
                </a:solidFill>
                <a:latin typeface="Consolas"/>
              </a:rPr>
              <a:t>!</a:t>
            </a:r>
            <a:r>
              <a:rPr lang="en-US" sz="1400" b="1" strike="noStrike" spc="-1" dirty="0">
                <a:solidFill>
                  <a:srgbClr val="00B050"/>
                </a:solidFill>
                <a:latin typeface="Consolas"/>
              </a:rPr>
              <a:t>__initialized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) {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    </a:t>
            </a:r>
            <a:r>
              <a:rPr lang="en-US" sz="1400" b="1" strike="noStrike" spc="-1" dirty="0">
                <a:solidFill>
                  <a:srgbClr val="008ED2"/>
                </a:solidFill>
                <a:latin typeface="Consolas"/>
              </a:rPr>
              <a:t>__</a:t>
            </a:r>
            <a:r>
              <a:rPr lang="en-US" sz="1400" b="1" strike="noStrike" spc="-1" dirty="0" err="1">
                <a:solidFill>
                  <a:srgbClr val="008ED2"/>
                </a:solidFill>
                <a:latin typeface="Consolas"/>
              </a:rPr>
              <a:t>ConstructLogger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(</a:t>
            </a:r>
            <a:r>
              <a:rPr lang="en-US" sz="1400" b="1" strike="noStrike" spc="-1" dirty="0">
                <a:solidFill>
                  <a:srgbClr val="00B050"/>
                </a:solidFill>
                <a:latin typeface="Consolas"/>
              </a:rPr>
              <a:t>__buffer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);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    </a:t>
            </a:r>
            <a:r>
              <a:rPr lang="en-US" sz="1400" b="1" strike="noStrike" spc="-1" dirty="0" err="1">
                <a:solidFill>
                  <a:srgbClr val="008ED2"/>
                </a:solidFill>
                <a:latin typeface="Consolas"/>
              </a:rPr>
              <a:t>atexit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(</a:t>
            </a:r>
            <a:r>
              <a:rPr lang="en-US" sz="1400" b="1" strike="noStrike" spc="-1" dirty="0">
                <a:solidFill>
                  <a:srgbClr val="008ED2"/>
                </a:solidFill>
                <a:latin typeface="Consolas"/>
              </a:rPr>
              <a:t>__</a:t>
            </a:r>
            <a:r>
              <a:rPr lang="en-US" sz="1400" b="1" strike="noStrike" spc="-1" dirty="0" err="1">
                <a:solidFill>
                  <a:srgbClr val="008ED2"/>
                </a:solidFill>
                <a:latin typeface="Consolas"/>
              </a:rPr>
              <a:t>DestroyLogger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);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    </a:t>
            </a:r>
            <a:r>
              <a:rPr lang="en-US" sz="1400" b="1" strike="noStrike" spc="-1" dirty="0">
                <a:solidFill>
                  <a:srgbClr val="00B050"/>
                </a:solidFill>
                <a:latin typeface="Consolas"/>
              </a:rPr>
              <a:t>__initialized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i="1" strike="noStrike" spc="-1" dirty="0">
                <a:solidFill>
                  <a:srgbClr val="008ED2"/>
                </a:solidFill>
                <a:latin typeface="Consolas"/>
              </a:rPr>
              <a:t>=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 dirty="0">
                <a:solidFill>
                  <a:srgbClr val="F99157"/>
                </a:solidFill>
                <a:latin typeface="Consolas"/>
              </a:rPr>
              <a:t>true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;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}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400" b="1" i="1" strike="noStrike" spc="-1" dirty="0">
                <a:solidFill>
                  <a:srgbClr val="E45100"/>
                </a:solidFill>
                <a:latin typeface="Consolas"/>
              </a:rPr>
              <a:t>return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i="1" strike="noStrike" spc="-1" dirty="0">
                <a:solidFill>
                  <a:srgbClr val="008ED2"/>
                </a:solidFill>
                <a:latin typeface="Consolas"/>
              </a:rPr>
              <a:t>*</a:t>
            </a:r>
            <a:r>
              <a:rPr lang="en-US" sz="1400" b="1" i="1" strike="noStrike" spc="-1" dirty="0" err="1">
                <a:solidFill>
                  <a:srgbClr val="008ED2"/>
                </a:solidFill>
                <a:latin typeface="Consolas"/>
              </a:rPr>
              <a:t>reinterpret_cast</a:t>
            </a:r>
            <a:r>
              <a:rPr lang="en-US" sz="1400" b="1" i="1" strike="noStrike" spc="-1" dirty="0">
                <a:solidFill>
                  <a:srgbClr val="008ED2"/>
                </a:solidFill>
                <a:latin typeface="Consolas"/>
              </a:rPr>
              <a:t>&lt;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Logger</a:t>
            </a:r>
            <a:r>
              <a:rPr lang="en-US" sz="1400" b="1" i="1" strike="noStrike" spc="-1" dirty="0">
                <a:solidFill>
                  <a:srgbClr val="008ED2"/>
                </a:solidFill>
                <a:latin typeface="Consolas"/>
              </a:rPr>
              <a:t>*&gt;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(</a:t>
            </a:r>
            <a:r>
              <a:rPr lang="en-US" sz="1400" b="1" strike="noStrike" spc="-1" dirty="0">
                <a:solidFill>
                  <a:srgbClr val="00B050"/>
                </a:solidFill>
                <a:latin typeface="Consolas"/>
              </a:rPr>
              <a:t>__buffer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);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}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551190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1523880" y="2633961"/>
            <a:ext cx="9143640" cy="1575999"/>
          </a:xfrm>
          <a:prstGeom prst="rect">
            <a:avLst/>
          </a:prstGeom>
          <a:solidFill>
            <a:srgbClr val="FFECE8"/>
          </a:solidFill>
          <a:ln w="28440">
            <a:solidFill>
              <a:srgbClr val="FFD5CC"/>
            </a:solidFill>
            <a:round/>
          </a:ln>
        </p:spPr>
        <p:txBody>
          <a:bodyPr anchor="ctr">
            <a:normAutofit/>
          </a:bodyPr>
          <a:lstStyle/>
          <a:p>
            <a:pPr algn="ctr"/>
            <a:r>
              <a:rPr lang="cs-CZ" sz="5000" b="1" i="1" spc="-1" dirty="0" err="1">
                <a:solidFill>
                  <a:srgbClr val="000000"/>
                </a:solidFill>
                <a:latin typeface="Sitka Text"/>
              </a:rPr>
              <a:t>Singleton</a:t>
            </a:r>
            <a:r>
              <a:rPr lang="cs-CZ" sz="5000" b="1" i="1" spc="-1" dirty="0">
                <a:solidFill>
                  <a:srgbClr val="000000"/>
                </a:solidFill>
                <a:latin typeface="Sitka Text"/>
              </a:rPr>
              <a:t> vs testování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9220549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516240" y="483120"/>
            <a:ext cx="9143640" cy="765000"/>
          </a:xfrm>
          <a:prstGeom prst="rect">
            <a:avLst/>
          </a:prstGeom>
          <a:noFill/>
          <a:ln w="28440">
            <a:solidFill>
              <a:srgbClr val="FFD5CC"/>
            </a:solidFill>
            <a:round/>
          </a:ln>
        </p:spPr>
        <p:txBody>
          <a:bodyPr anchor="ctr">
            <a:normAutofit/>
          </a:bodyPr>
          <a:lstStyle/>
          <a:p>
            <a:pPr marL="457200" indent="0">
              <a:lnSpc>
                <a:spcPct val="90000"/>
              </a:lnSpc>
              <a:buNone/>
            </a:pPr>
            <a:r>
              <a:rPr lang="cs-CZ" sz="4000" b="0" strike="noStrike" spc="-1">
                <a:solidFill>
                  <a:srgbClr val="000000"/>
                </a:solidFill>
                <a:latin typeface="Sitka Text"/>
              </a:rPr>
              <a:t>Singleton vs</a:t>
            </a:r>
            <a:r>
              <a:rPr lang="cs-CZ" sz="4000" b="1" strike="noStrike" spc="-1">
                <a:solidFill>
                  <a:srgbClr val="000000"/>
                </a:solidFill>
                <a:latin typeface="Sitka Text"/>
              </a:rPr>
              <a:t> testování</a:t>
            </a:r>
            <a:endParaRPr lang="cs-CZ" sz="4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9" name="Obdélník 3"/>
          <p:cNvSpPr/>
          <p:nvPr/>
        </p:nvSpPr>
        <p:spPr>
          <a:xfrm>
            <a:off x="515880" y="1554480"/>
            <a:ext cx="10888920" cy="4866480"/>
          </a:xfrm>
          <a:prstGeom prst="rect">
            <a:avLst/>
          </a:prstGeom>
          <a:solidFill>
            <a:srgbClr val="FFEC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cs-CZ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5A84C3D2-71AD-D187-095B-48B6EC0334B9}"/>
              </a:ext>
            </a:extLst>
          </p:cNvPr>
          <p:cNvSpPr txBox="1"/>
          <p:nvPr/>
        </p:nvSpPr>
        <p:spPr>
          <a:xfrm>
            <a:off x="639804" y="1938971"/>
            <a:ext cx="10764398" cy="41270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240000"/>
              </a:lnSpc>
              <a:spcBef>
                <a:spcPts val="1000"/>
              </a:spcBef>
              <a:buFont typeface="Arial"/>
              <a:buChar char="•"/>
            </a:pPr>
            <a:r>
              <a:rPr lang="cs-CZ" sz="3600" dirty="0">
                <a:latin typeface="Calibri"/>
              </a:rPr>
              <a:t>Vnitřní závislosti v kódu</a:t>
            </a:r>
            <a:endParaRPr lang="cs-CZ"/>
          </a:p>
          <a:p>
            <a:pPr marL="285750" indent="-285750">
              <a:lnSpc>
                <a:spcPct val="240000"/>
              </a:lnSpc>
              <a:spcBef>
                <a:spcPts val="1000"/>
              </a:spcBef>
              <a:buFont typeface="Arial"/>
              <a:buChar char="•"/>
            </a:pPr>
            <a:r>
              <a:rPr lang="cs-CZ" sz="3600" dirty="0">
                <a:latin typeface="Calibri"/>
              </a:rPr>
              <a:t>Trpí hlavně unit test</a:t>
            </a:r>
          </a:p>
          <a:p>
            <a:pPr marL="742950" lvl="1" indent="-285750">
              <a:lnSpc>
                <a:spcPct val="240000"/>
              </a:lnSpc>
              <a:spcBef>
                <a:spcPts val="1000"/>
              </a:spcBef>
              <a:buFont typeface="Courier New"/>
              <a:buChar char="o"/>
            </a:pPr>
            <a:r>
              <a:rPr lang="cs-CZ" sz="3600" dirty="0">
                <a:latin typeface="Calibri"/>
              </a:rPr>
              <a:t> </a:t>
            </a:r>
            <a:r>
              <a:rPr lang="cs-CZ" sz="3600" dirty="0" err="1">
                <a:latin typeface="Calibri"/>
              </a:rPr>
              <a:t>Mock</a:t>
            </a:r>
            <a:r>
              <a:rPr lang="cs-CZ" sz="3600" dirty="0">
                <a:latin typeface="Calibri"/>
              </a:rPr>
              <a:t> objekty se musejí vytvářet speciálněji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516240" y="483120"/>
            <a:ext cx="9143640" cy="765000"/>
          </a:xfrm>
          <a:prstGeom prst="rect">
            <a:avLst/>
          </a:prstGeom>
          <a:noFill/>
          <a:ln w="28440">
            <a:solidFill>
              <a:srgbClr val="FFD5CC"/>
            </a:solidFill>
            <a:round/>
          </a:ln>
        </p:spPr>
        <p:txBody>
          <a:bodyPr anchor="ctr">
            <a:normAutofit/>
          </a:bodyPr>
          <a:lstStyle/>
          <a:p>
            <a:pPr marL="457200" indent="0">
              <a:lnSpc>
                <a:spcPct val="90000"/>
              </a:lnSpc>
              <a:buNone/>
            </a:pPr>
            <a:r>
              <a:rPr lang="cs-CZ" sz="4000" b="0" strike="noStrike" spc="-1">
                <a:solidFill>
                  <a:srgbClr val="000000"/>
                </a:solidFill>
                <a:latin typeface="Sitka Text"/>
              </a:rPr>
              <a:t>Singleton vs</a:t>
            </a:r>
            <a:r>
              <a:rPr lang="cs-CZ" sz="4000" b="1" strike="noStrike" spc="-1">
                <a:solidFill>
                  <a:srgbClr val="000000"/>
                </a:solidFill>
                <a:latin typeface="Sitka Text"/>
              </a:rPr>
              <a:t> testování</a:t>
            </a:r>
            <a:endParaRPr lang="cs-CZ" sz="4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2" name="Obdélník 3"/>
          <p:cNvSpPr/>
          <p:nvPr/>
        </p:nvSpPr>
        <p:spPr>
          <a:xfrm>
            <a:off x="515880" y="1554480"/>
            <a:ext cx="10888920" cy="774000"/>
          </a:xfrm>
          <a:prstGeom prst="rect">
            <a:avLst/>
          </a:prstGeom>
          <a:solidFill>
            <a:srgbClr val="FFEC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cs-CZ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3" name="Podnadpis 2"/>
          <p:cNvSpPr/>
          <p:nvPr/>
        </p:nvSpPr>
        <p:spPr>
          <a:xfrm>
            <a:off x="516240" y="1635480"/>
            <a:ext cx="10618560" cy="598320"/>
          </a:xfrm>
          <a:prstGeom prst="rect">
            <a:avLst/>
          </a:prstGeom>
          <a:noFill/>
          <a:ln w="5715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rmAutofit/>
          </a:bodyPr>
          <a:lstStyle/>
          <a:p>
            <a:pPr marL="457200" indent="-3200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cs-CZ" sz="3600" b="0" strike="noStrike" spc="-1">
                <a:solidFill>
                  <a:srgbClr val="000000"/>
                </a:solidFill>
                <a:latin typeface="Calibri"/>
                <a:ea typeface="Calibri"/>
              </a:rPr>
              <a:t>Graf závislostí (hlavičkový soubor)</a:t>
            </a:r>
            <a:endParaRPr lang="cs-CZ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TextovéPole 2"/>
          <p:cNvSpPr/>
          <p:nvPr/>
        </p:nvSpPr>
        <p:spPr>
          <a:xfrm>
            <a:off x="435240" y="2463120"/>
            <a:ext cx="6651000" cy="4353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numCol="1" spc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1" i="1" strike="noStrike" spc="-1">
                <a:solidFill>
                  <a:srgbClr val="E45100"/>
                </a:solidFill>
                <a:latin typeface="Consolas"/>
              </a:rPr>
              <a:t>#include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>
                <a:solidFill>
                  <a:srgbClr val="D3D0C8"/>
                </a:solidFill>
                <a:latin typeface="Consolas"/>
              </a:rPr>
              <a:t>&lt;</a:t>
            </a:r>
            <a:r>
              <a:rPr lang="en-US" sz="1400" b="1" strike="noStrike" spc="-1">
                <a:solidFill>
                  <a:srgbClr val="C30051"/>
                </a:solidFill>
                <a:latin typeface="Consolas"/>
              </a:rPr>
              <a:t>string</a:t>
            </a:r>
            <a:r>
              <a:rPr lang="en-US" sz="1400" b="1" strike="noStrike" spc="-1">
                <a:solidFill>
                  <a:srgbClr val="D3D0C8"/>
                </a:solidFill>
                <a:latin typeface="Consolas"/>
              </a:rPr>
              <a:t>&gt;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i="1" strike="noStrike" spc="-1">
                <a:solidFill>
                  <a:srgbClr val="E45100"/>
                </a:solidFill>
                <a:latin typeface="Consolas"/>
              </a:rPr>
              <a:t>#include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>
                <a:solidFill>
                  <a:srgbClr val="D3D0C8"/>
                </a:solidFill>
                <a:latin typeface="Consolas"/>
              </a:rPr>
              <a:t>&lt;</a:t>
            </a:r>
            <a:r>
              <a:rPr lang="en-US" sz="1400" b="1" strike="noStrike" spc="-1">
                <a:solidFill>
                  <a:srgbClr val="C30051"/>
                </a:solidFill>
                <a:latin typeface="Consolas"/>
              </a:rPr>
              <a:t>map</a:t>
            </a:r>
            <a:r>
              <a:rPr lang="en-US" sz="1400" b="1" strike="noStrike" spc="-1">
                <a:solidFill>
                  <a:srgbClr val="D3D0C8"/>
                </a:solidFill>
                <a:latin typeface="Consolas"/>
              </a:rPr>
              <a:t>&gt;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AE51D8"/>
                </a:solidFill>
                <a:latin typeface="Consolas"/>
              </a:rPr>
              <a:t>class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>
                <a:solidFill>
                  <a:srgbClr val="9F47FF"/>
                </a:solidFill>
                <a:latin typeface="Consolas"/>
              </a:rPr>
              <a:t>Database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 {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AE51D8"/>
                </a:solidFill>
                <a:latin typeface="Consolas"/>
              </a:rPr>
              <a:t>public: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400" b="1" strike="noStrike" spc="-1">
                <a:solidFill>
                  <a:srgbClr val="AE51D8"/>
                </a:solidFill>
                <a:latin typeface="Consolas"/>
              </a:rPr>
              <a:t>static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 Database</a:t>
            </a:r>
            <a:r>
              <a:rPr lang="en-US" sz="1400" b="1" strike="noStrike" spc="-1">
                <a:solidFill>
                  <a:srgbClr val="AE51D8"/>
                </a:solidFill>
                <a:latin typeface="Consolas"/>
              </a:rPr>
              <a:t>&amp;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>
                <a:solidFill>
                  <a:srgbClr val="008ED2"/>
                </a:solidFill>
                <a:latin typeface="Consolas"/>
              </a:rPr>
              <a:t>getInstance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();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    std::string </a:t>
            </a:r>
            <a:r>
              <a:rPr lang="en-US" sz="1400" b="1" strike="noStrike" spc="-1">
                <a:solidFill>
                  <a:srgbClr val="008ED2"/>
                </a:solidFill>
                <a:latin typeface="Consolas"/>
              </a:rPr>
              <a:t>getUserData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(</a:t>
            </a:r>
            <a:r>
              <a:rPr lang="en-US" sz="1400" b="1" strike="noStrike" spc="-1">
                <a:solidFill>
                  <a:srgbClr val="AE51D8"/>
                </a:solidFill>
                <a:latin typeface="Consolas"/>
              </a:rPr>
              <a:t>const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 std::string</a:t>
            </a:r>
            <a:r>
              <a:rPr lang="en-US" sz="1400" b="1" strike="noStrike" spc="-1">
                <a:solidFill>
                  <a:srgbClr val="AE51D8"/>
                </a:solidFill>
                <a:latin typeface="Consolas"/>
              </a:rPr>
              <a:t>&amp;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>
                <a:solidFill>
                  <a:srgbClr val="00B050"/>
                </a:solidFill>
                <a:latin typeface="Consolas"/>
              </a:rPr>
              <a:t>username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);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    std::string </a:t>
            </a:r>
            <a:r>
              <a:rPr lang="en-US" sz="1400" b="1" strike="noStrike" spc="-1">
                <a:solidFill>
                  <a:srgbClr val="008ED2"/>
                </a:solidFill>
                <a:latin typeface="Consolas"/>
              </a:rPr>
              <a:t>getProductData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(</a:t>
            </a:r>
            <a:r>
              <a:rPr lang="en-US" sz="1400" b="1" strike="noStrike" spc="-1">
                <a:solidFill>
                  <a:srgbClr val="AE51D8"/>
                </a:solidFill>
                <a:latin typeface="Consolas"/>
              </a:rPr>
              <a:t>const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 std::string</a:t>
            </a:r>
            <a:r>
              <a:rPr lang="en-US" sz="1400" b="1" strike="noStrike" spc="-1">
                <a:solidFill>
                  <a:srgbClr val="AE51D8"/>
                </a:solidFill>
                <a:latin typeface="Consolas"/>
              </a:rPr>
              <a:t>&amp;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>
                <a:solidFill>
                  <a:srgbClr val="00B050"/>
                </a:solidFill>
                <a:latin typeface="Consolas"/>
              </a:rPr>
              <a:t>productName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);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br>
              <a:rPr sz="1400"/>
            </a:br>
            <a:r>
              <a:rPr lang="en-US" sz="1400" b="1" strike="noStrike" spc="-1">
                <a:solidFill>
                  <a:srgbClr val="AE51D8"/>
                </a:solidFill>
                <a:latin typeface="Consolas"/>
              </a:rPr>
              <a:t>private: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400" b="1" strike="noStrike" spc="-1">
                <a:solidFill>
                  <a:srgbClr val="008ED2"/>
                </a:solidFill>
                <a:latin typeface="Consolas"/>
              </a:rPr>
              <a:t>Database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() </a:t>
            </a:r>
            <a:r>
              <a:rPr lang="en-US" sz="1400" b="1" i="1" strike="noStrike" spc="-1">
                <a:solidFill>
                  <a:srgbClr val="008ED2"/>
                </a:solidFill>
                <a:latin typeface="Consolas"/>
              </a:rPr>
              <a:t>=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i="1" strike="noStrike" spc="-1">
                <a:solidFill>
                  <a:srgbClr val="E45100"/>
                </a:solidFill>
                <a:latin typeface="Consolas"/>
              </a:rPr>
              <a:t>default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400" b="1" strike="noStrike" spc="-1">
                <a:solidFill>
                  <a:srgbClr val="008ED2"/>
                </a:solidFill>
                <a:latin typeface="Consolas"/>
              </a:rPr>
              <a:t>~Database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() </a:t>
            </a:r>
            <a:r>
              <a:rPr lang="en-US" sz="1400" b="1" i="1" strike="noStrike" spc="-1">
                <a:solidFill>
                  <a:srgbClr val="008ED2"/>
                </a:solidFill>
                <a:latin typeface="Consolas"/>
              </a:rPr>
              <a:t>=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i="1" strike="noStrike" spc="-1">
                <a:solidFill>
                  <a:srgbClr val="E45100"/>
                </a:solidFill>
                <a:latin typeface="Consolas"/>
              </a:rPr>
              <a:t>default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60576F"/>
                </a:solidFill>
                <a:latin typeface="Consolas"/>
              </a:rPr>
              <a:t>    /* delete copy-/move-ctors/assigns */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};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AE51D8"/>
                </a:solidFill>
                <a:latin typeface="Consolas"/>
              </a:rPr>
              <a:t>class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>
                <a:solidFill>
                  <a:srgbClr val="9F47FF"/>
                </a:solidFill>
                <a:latin typeface="Consolas"/>
              </a:rPr>
              <a:t>UserRepository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 {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AE51D8"/>
                </a:solidFill>
                <a:latin typeface="Consolas"/>
              </a:rPr>
              <a:t>public: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    std::string </a:t>
            </a:r>
            <a:r>
              <a:rPr lang="en-US" sz="1400" b="1" strike="noStrike" spc="-1">
                <a:solidFill>
                  <a:srgbClr val="008ED2"/>
                </a:solidFill>
                <a:latin typeface="Consolas"/>
              </a:rPr>
              <a:t>getUserInfo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(</a:t>
            </a:r>
            <a:r>
              <a:rPr lang="en-US" sz="1400" b="1" strike="noStrike" spc="-1">
                <a:solidFill>
                  <a:srgbClr val="AE51D8"/>
                </a:solidFill>
                <a:latin typeface="Consolas"/>
              </a:rPr>
              <a:t>const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 std::string</a:t>
            </a:r>
            <a:r>
              <a:rPr lang="en-US" sz="1400" b="1" strike="noStrike" spc="-1">
                <a:solidFill>
                  <a:srgbClr val="AE51D8"/>
                </a:solidFill>
                <a:latin typeface="Consolas"/>
              </a:rPr>
              <a:t>&amp;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>
                <a:solidFill>
                  <a:srgbClr val="00B050"/>
                </a:solidFill>
                <a:latin typeface="Consolas"/>
              </a:rPr>
              <a:t>username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);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};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TextovéPole 4"/>
          <p:cNvSpPr/>
          <p:nvPr/>
        </p:nvSpPr>
        <p:spPr>
          <a:xfrm>
            <a:off x="6850800" y="2573640"/>
            <a:ext cx="4906080" cy="4140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numCol="1" spc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AE51D8"/>
                </a:solidFill>
                <a:latin typeface="Consolas"/>
              </a:rPr>
              <a:t>class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>
                <a:solidFill>
                  <a:srgbClr val="9F47FF"/>
                </a:solidFill>
                <a:latin typeface="Consolas"/>
              </a:rPr>
              <a:t>ProductRepository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 {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AE51D8"/>
                </a:solidFill>
                <a:latin typeface="Consolas"/>
              </a:rPr>
              <a:t>public: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    std::string </a:t>
            </a:r>
            <a:r>
              <a:rPr lang="en-US" sz="1400" b="1" strike="noStrike" spc="-1">
                <a:solidFill>
                  <a:srgbClr val="008ED2"/>
                </a:solidFill>
                <a:latin typeface="Consolas"/>
              </a:rPr>
              <a:t>getProductInfo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(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AE51D8"/>
                </a:solidFill>
                <a:latin typeface="Consolas"/>
              </a:rPr>
              <a:t>        const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 std::string</a:t>
            </a:r>
            <a:r>
              <a:rPr lang="en-US" sz="1400" b="1" strike="noStrike" spc="-1">
                <a:solidFill>
                  <a:srgbClr val="AE51D8"/>
                </a:solidFill>
                <a:latin typeface="Consolas"/>
              </a:rPr>
              <a:t>&amp;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>
                <a:solidFill>
                  <a:srgbClr val="00B050"/>
                </a:solidFill>
                <a:latin typeface="Consolas"/>
              </a:rPr>
              <a:t>productName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    );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};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br>
              <a:rPr sz="1400"/>
            </a:br>
            <a:r>
              <a:rPr lang="en-US" sz="1400" b="1" strike="noStrike" spc="-1">
                <a:solidFill>
                  <a:srgbClr val="AE51D8"/>
                </a:solidFill>
                <a:latin typeface="Consolas"/>
              </a:rPr>
              <a:t>class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>
                <a:solidFill>
                  <a:srgbClr val="9F47FF"/>
                </a:solidFill>
                <a:latin typeface="Consolas"/>
              </a:rPr>
              <a:t>Cache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 {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AE51D8"/>
                </a:solidFill>
                <a:latin typeface="Consolas"/>
              </a:rPr>
              <a:t>private: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    std::</a:t>
            </a:r>
            <a:r>
              <a:rPr lang="en-US" sz="1400" b="1" strike="noStrike" spc="-1">
                <a:solidFill>
                  <a:srgbClr val="9F47FF"/>
                </a:solidFill>
                <a:latin typeface="Consolas"/>
              </a:rPr>
              <a:t>map</a:t>
            </a:r>
            <a:r>
              <a:rPr lang="en-US" sz="1400" b="1" i="1" strike="noStrike" spc="-1">
                <a:solidFill>
                  <a:srgbClr val="008ED2"/>
                </a:solidFill>
                <a:latin typeface="Consolas"/>
              </a:rPr>
              <a:t>&lt;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std::string, std::string</a:t>
            </a:r>
            <a:r>
              <a:rPr lang="en-US" sz="1400" b="1" i="1" strike="noStrike" spc="-1">
                <a:solidFill>
                  <a:srgbClr val="008ED2"/>
                </a:solidFill>
                <a:latin typeface="Consolas"/>
              </a:rPr>
              <a:t>&gt;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>
                <a:solidFill>
                  <a:srgbClr val="00B050"/>
                </a:solidFill>
                <a:latin typeface="Consolas"/>
              </a:rPr>
              <a:t>cache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br>
              <a:rPr sz="1400"/>
            </a:br>
            <a:r>
              <a:rPr lang="en-US" sz="1400" b="1" strike="noStrike" spc="-1">
                <a:solidFill>
                  <a:srgbClr val="AE51D8"/>
                </a:solidFill>
                <a:latin typeface="Consolas"/>
              </a:rPr>
              <a:t>public: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400" b="1" strike="noStrike" spc="-1">
                <a:solidFill>
                  <a:srgbClr val="AE51D8"/>
                </a:solidFill>
                <a:latin typeface="Consolas"/>
              </a:rPr>
              <a:t>void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>
                <a:solidFill>
                  <a:srgbClr val="008ED2"/>
                </a:solidFill>
                <a:latin typeface="Consolas"/>
              </a:rPr>
              <a:t>add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(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AE51D8"/>
                </a:solidFill>
                <a:latin typeface="Consolas"/>
              </a:rPr>
              <a:t>        const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 std::string</a:t>
            </a:r>
            <a:r>
              <a:rPr lang="en-US" sz="1400" b="1" strike="noStrike" spc="-1">
                <a:solidFill>
                  <a:srgbClr val="AE51D8"/>
                </a:solidFill>
                <a:latin typeface="Consolas"/>
              </a:rPr>
              <a:t>&amp;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>
                <a:solidFill>
                  <a:srgbClr val="00B050"/>
                </a:solidFill>
                <a:latin typeface="Consolas"/>
              </a:rPr>
              <a:t>key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,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AE51D8"/>
                </a:solidFill>
                <a:latin typeface="Consolas"/>
              </a:rPr>
              <a:t>        const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 std::string</a:t>
            </a:r>
            <a:r>
              <a:rPr lang="en-US" sz="1400" b="1" strike="noStrike" spc="-1">
                <a:solidFill>
                  <a:srgbClr val="AE51D8"/>
                </a:solidFill>
                <a:latin typeface="Consolas"/>
              </a:rPr>
              <a:t>&amp;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>
                <a:solidFill>
                  <a:srgbClr val="00B050"/>
                </a:solidFill>
                <a:latin typeface="Consolas"/>
              </a:rPr>
              <a:t>value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    );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    std::string </a:t>
            </a:r>
            <a:r>
              <a:rPr lang="en-US" sz="1400" b="1" strike="noStrike" spc="-1">
                <a:solidFill>
                  <a:srgbClr val="008ED2"/>
                </a:solidFill>
                <a:latin typeface="Consolas"/>
              </a:rPr>
              <a:t>get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(</a:t>
            </a:r>
            <a:r>
              <a:rPr lang="en-US" sz="1400" b="1" strike="noStrike" spc="-1">
                <a:solidFill>
                  <a:srgbClr val="AE51D8"/>
                </a:solidFill>
                <a:latin typeface="Consolas"/>
              </a:rPr>
              <a:t>const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 std::string</a:t>
            </a:r>
            <a:r>
              <a:rPr lang="en-US" sz="1400" b="1" strike="noStrike" spc="-1">
                <a:solidFill>
                  <a:srgbClr val="AE51D8"/>
                </a:solidFill>
                <a:latin typeface="Consolas"/>
              </a:rPr>
              <a:t>&amp;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>
                <a:solidFill>
                  <a:srgbClr val="00B050"/>
                </a:solidFill>
                <a:latin typeface="Consolas"/>
              </a:rPr>
              <a:t>key</a:t>
            </a: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);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>
                <a:solidFill>
                  <a:srgbClr val="A497B5"/>
                </a:solidFill>
                <a:latin typeface="Consolas"/>
              </a:rPr>
              <a:t>};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516240" y="483120"/>
            <a:ext cx="9143640" cy="765000"/>
          </a:xfrm>
          <a:prstGeom prst="rect">
            <a:avLst/>
          </a:prstGeom>
          <a:noFill/>
          <a:ln w="28440">
            <a:solidFill>
              <a:srgbClr val="FFD5CC"/>
            </a:solidFill>
            <a:round/>
          </a:ln>
        </p:spPr>
        <p:txBody>
          <a:bodyPr anchor="ctr">
            <a:normAutofit/>
          </a:bodyPr>
          <a:lstStyle/>
          <a:p>
            <a:pPr marL="457200" indent="0">
              <a:lnSpc>
                <a:spcPct val="90000"/>
              </a:lnSpc>
              <a:buNone/>
            </a:pPr>
            <a:r>
              <a:rPr lang="cs-CZ" sz="4000" b="1" strike="noStrike" spc="-1">
                <a:solidFill>
                  <a:srgbClr val="000000"/>
                </a:solidFill>
                <a:latin typeface="Sitka Text"/>
              </a:rPr>
              <a:t>Příklad: logger</a:t>
            </a:r>
            <a:endParaRPr lang="cs-CZ" sz="4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516240" y="1783080"/>
            <a:ext cx="5147280" cy="4408560"/>
          </a:xfrm>
          <a:prstGeom prst="rect">
            <a:avLst/>
          </a:prstGeom>
          <a:noFill/>
          <a:ln w="57240">
            <a:noFill/>
          </a:ln>
        </p:spPr>
        <p:txBody>
          <a:bodyPr anchor="t">
            <a:noAutofit/>
          </a:bodyPr>
          <a:lstStyle/>
          <a:p>
            <a:pPr indent="0">
              <a:lnSpc>
                <a:spcPct val="6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cs-CZ" sz="1400" b="1" i="1" strike="noStrike" spc="-1">
                <a:solidFill>
                  <a:srgbClr val="E45100"/>
                </a:solidFill>
                <a:latin typeface="Consolas"/>
                <a:ea typeface="Calibri"/>
              </a:rPr>
              <a:t>#include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 </a:t>
            </a:r>
            <a:r>
              <a:rPr lang="cs-CZ" sz="1400" b="1" strike="noStrike" spc="-1">
                <a:solidFill>
                  <a:srgbClr val="D3D0C8"/>
                </a:solidFill>
                <a:latin typeface="Consolas"/>
                <a:ea typeface="Calibri"/>
              </a:rPr>
              <a:t>&lt;</a:t>
            </a:r>
            <a:r>
              <a:rPr lang="cs-CZ" sz="1400" b="1" strike="noStrike" spc="-1">
                <a:solidFill>
                  <a:srgbClr val="C30051"/>
                </a:solidFill>
                <a:latin typeface="Consolas"/>
                <a:ea typeface="Calibri"/>
              </a:rPr>
              <a:t>iostream</a:t>
            </a:r>
            <a:r>
              <a:rPr lang="cs-CZ" sz="1400" b="1" strike="noStrike" spc="-1">
                <a:solidFill>
                  <a:srgbClr val="D3D0C8"/>
                </a:solidFill>
                <a:latin typeface="Consolas"/>
                <a:ea typeface="Calibri"/>
              </a:rPr>
              <a:t>&gt;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6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cs-CZ" sz="1400" b="1" i="1" strike="noStrike" spc="-1">
                <a:solidFill>
                  <a:srgbClr val="E45100"/>
                </a:solidFill>
                <a:latin typeface="Consolas"/>
                <a:ea typeface="Calibri"/>
              </a:rPr>
              <a:t>#include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 </a:t>
            </a:r>
            <a:r>
              <a:rPr lang="cs-CZ" sz="1400" b="1" strike="noStrike" spc="-1">
                <a:solidFill>
                  <a:srgbClr val="D3D0C8"/>
                </a:solidFill>
                <a:latin typeface="Consolas"/>
                <a:ea typeface="Calibri"/>
              </a:rPr>
              <a:t>&lt;</a:t>
            </a:r>
            <a:r>
              <a:rPr lang="cs-CZ" sz="1400" b="1" strike="noStrike" spc="-1">
                <a:solidFill>
                  <a:srgbClr val="C30051"/>
                </a:solidFill>
                <a:latin typeface="Consolas"/>
                <a:ea typeface="Calibri"/>
              </a:rPr>
              <a:t>string</a:t>
            </a:r>
            <a:r>
              <a:rPr lang="cs-CZ" sz="1400" b="1" strike="noStrike" spc="-1">
                <a:solidFill>
                  <a:srgbClr val="D3D0C8"/>
                </a:solidFill>
                <a:latin typeface="Consolas"/>
                <a:ea typeface="Calibri"/>
              </a:rPr>
              <a:t>&gt;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6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6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cs-CZ" sz="1400" b="1" strike="noStrike" spc="-1">
                <a:solidFill>
                  <a:srgbClr val="AE51D8"/>
                </a:solidFill>
                <a:latin typeface="Consolas"/>
                <a:ea typeface="Calibri"/>
              </a:rPr>
              <a:t>class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 </a:t>
            </a:r>
            <a:r>
              <a:rPr lang="cs-CZ" sz="1400" b="1" strike="noStrike" spc="-1">
                <a:solidFill>
                  <a:srgbClr val="9F47FF"/>
                </a:solidFill>
                <a:latin typeface="Consolas"/>
                <a:ea typeface="Calibri"/>
              </a:rPr>
              <a:t>Logger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 {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6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cs-CZ" sz="1400" b="1" strike="noStrike" spc="-1">
                <a:solidFill>
                  <a:srgbClr val="AE51D8"/>
                </a:solidFill>
                <a:latin typeface="Consolas"/>
                <a:ea typeface="Calibri"/>
              </a:rPr>
              <a:t>private: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6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    </a:t>
            </a:r>
            <a:r>
              <a:rPr lang="cs-CZ" sz="1400" b="1" strike="noStrike" spc="-1">
                <a:solidFill>
                  <a:srgbClr val="008ED2"/>
                </a:solidFill>
                <a:latin typeface="Consolas"/>
                <a:ea typeface="Calibri"/>
              </a:rPr>
              <a:t>Logger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(</a:t>
            </a:r>
            <a:r>
              <a:rPr lang="cs-CZ" sz="1400" b="1" strike="noStrike" spc="-1">
                <a:solidFill>
                  <a:srgbClr val="AE51D8"/>
                </a:solidFill>
                <a:latin typeface="Consolas"/>
                <a:ea typeface="Calibri"/>
              </a:rPr>
              <a:t>const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 Logger</a:t>
            </a:r>
            <a:r>
              <a:rPr lang="cs-CZ" sz="1400" b="1" strike="noStrike" spc="-1">
                <a:solidFill>
                  <a:srgbClr val="AE51D8"/>
                </a:solidFill>
                <a:latin typeface="Consolas"/>
                <a:ea typeface="Calibri"/>
              </a:rPr>
              <a:t>&amp;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) </a:t>
            </a:r>
            <a:r>
              <a:rPr lang="cs-CZ" sz="1400" b="1" i="1" strike="noStrike" spc="-1">
                <a:solidFill>
                  <a:srgbClr val="008ED2"/>
                </a:solidFill>
                <a:latin typeface="Consolas"/>
                <a:ea typeface="Calibri"/>
              </a:rPr>
              <a:t>=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 </a:t>
            </a:r>
            <a:r>
              <a:rPr lang="cs-CZ" sz="1400" b="1" i="1" strike="noStrike" spc="-1">
                <a:solidFill>
                  <a:srgbClr val="E45100"/>
                </a:solidFill>
                <a:latin typeface="Consolas"/>
                <a:ea typeface="Calibri"/>
              </a:rPr>
              <a:t>delete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6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    </a:t>
            </a:r>
            <a:r>
              <a:rPr lang="cs-CZ" sz="1400" b="1" strike="noStrike" spc="-1">
                <a:solidFill>
                  <a:srgbClr val="008ED2"/>
                </a:solidFill>
                <a:latin typeface="Consolas"/>
                <a:ea typeface="Calibri"/>
              </a:rPr>
              <a:t>Logger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(Logger</a:t>
            </a:r>
            <a:r>
              <a:rPr lang="cs-CZ" sz="1400" b="1" strike="noStrike" spc="-1">
                <a:solidFill>
                  <a:srgbClr val="AE51D8"/>
                </a:solidFill>
                <a:latin typeface="Consolas"/>
                <a:ea typeface="Calibri"/>
              </a:rPr>
              <a:t>&amp;&amp;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) </a:t>
            </a:r>
            <a:r>
              <a:rPr lang="cs-CZ" sz="1400" b="1" strike="noStrike" spc="-1">
                <a:solidFill>
                  <a:srgbClr val="AE51D8"/>
                </a:solidFill>
                <a:latin typeface="Consolas"/>
                <a:ea typeface="Calibri"/>
              </a:rPr>
              <a:t>noexcept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 </a:t>
            </a:r>
            <a:r>
              <a:rPr lang="cs-CZ" sz="1400" b="1" i="1" strike="noStrike" spc="-1">
                <a:solidFill>
                  <a:srgbClr val="008ED2"/>
                </a:solidFill>
                <a:latin typeface="Consolas"/>
                <a:ea typeface="Calibri"/>
              </a:rPr>
              <a:t>=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 </a:t>
            </a:r>
            <a:r>
              <a:rPr lang="cs-CZ" sz="1400" b="1" i="1" strike="noStrike" spc="-1">
                <a:solidFill>
                  <a:srgbClr val="E45100"/>
                </a:solidFill>
                <a:latin typeface="Consolas"/>
                <a:ea typeface="Calibri"/>
              </a:rPr>
              <a:t>delete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6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    Logger</a:t>
            </a:r>
            <a:r>
              <a:rPr lang="cs-CZ" sz="1400" b="1" strike="noStrike" spc="-1">
                <a:solidFill>
                  <a:srgbClr val="AE51D8"/>
                </a:solidFill>
                <a:latin typeface="Consolas"/>
                <a:ea typeface="Calibri"/>
              </a:rPr>
              <a:t>&amp;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 </a:t>
            </a:r>
            <a:r>
              <a:rPr lang="cs-CZ" sz="1400" b="1" i="1" strike="noStrike" spc="-1">
                <a:solidFill>
                  <a:srgbClr val="008ED2"/>
                </a:solidFill>
                <a:latin typeface="Consolas"/>
                <a:ea typeface="Calibri"/>
              </a:rPr>
              <a:t>operator=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(</a:t>
            </a:r>
            <a:r>
              <a:rPr lang="cs-CZ" sz="1400" b="1" strike="noStrike" spc="-1">
                <a:solidFill>
                  <a:srgbClr val="AE51D8"/>
                </a:solidFill>
                <a:latin typeface="Consolas"/>
                <a:ea typeface="Calibri"/>
              </a:rPr>
              <a:t>const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 Logger</a:t>
            </a:r>
            <a:r>
              <a:rPr lang="cs-CZ" sz="1400" b="1" strike="noStrike" spc="-1">
                <a:solidFill>
                  <a:srgbClr val="AE51D8"/>
                </a:solidFill>
                <a:latin typeface="Consolas"/>
                <a:ea typeface="Calibri"/>
              </a:rPr>
              <a:t>&amp;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) </a:t>
            </a:r>
            <a:r>
              <a:rPr lang="cs-CZ" sz="1400" b="1" i="1" strike="noStrike" spc="-1">
                <a:solidFill>
                  <a:srgbClr val="008ED2"/>
                </a:solidFill>
                <a:latin typeface="Consolas"/>
                <a:ea typeface="Calibri"/>
              </a:rPr>
              <a:t>=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 </a:t>
            </a:r>
            <a:r>
              <a:rPr lang="cs-CZ" sz="1400" b="1" i="1" strike="noStrike" spc="-1">
                <a:solidFill>
                  <a:srgbClr val="E45100"/>
                </a:solidFill>
                <a:latin typeface="Consolas"/>
                <a:ea typeface="Calibri"/>
              </a:rPr>
              <a:t>delete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;    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6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    Logger</a:t>
            </a:r>
            <a:r>
              <a:rPr lang="cs-CZ" sz="1400" b="1" strike="noStrike" spc="-1">
                <a:solidFill>
                  <a:srgbClr val="AE51D8"/>
                </a:solidFill>
                <a:latin typeface="Consolas"/>
                <a:ea typeface="Calibri"/>
              </a:rPr>
              <a:t>&amp;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 </a:t>
            </a:r>
            <a:r>
              <a:rPr lang="cs-CZ" sz="1400" b="1" i="1" strike="noStrike" spc="-1">
                <a:solidFill>
                  <a:srgbClr val="008ED2"/>
                </a:solidFill>
                <a:latin typeface="Consolas"/>
                <a:ea typeface="Calibri"/>
              </a:rPr>
              <a:t>operator=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(Logger</a:t>
            </a:r>
            <a:r>
              <a:rPr lang="cs-CZ" sz="1400" b="1" strike="noStrike" spc="-1">
                <a:solidFill>
                  <a:srgbClr val="AE51D8"/>
                </a:solidFill>
                <a:latin typeface="Consolas"/>
                <a:ea typeface="Calibri"/>
              </a:rPr>
              <a:t>&amp;&amp;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) </a:t>
            </a:r>
            <a:r>
              <a:rPr lang="cs-CZ" sz="1400" b="1" strike="noStrike" spc="-1">
                <a:solidFill>
                  <a:srgbClr val="AE51D8"/>
                </a:solidFill>
                <a:latin typeface="Consolas"/>
                <a:ea typeface="Calibri"/>
              </a:rPr>
              <a:t>noexcept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 </a:t>
            </a:r>
            <a:r>
              <a:rPr lang="cs-CZ" sz="1400" b="1" i="1" strike="noStrike" spc="-1">
                <a:solidFill>
                  <a:srgbClr val="008ED2"/>
                </a:solidFill>
                <a:latin typeface="Consolas"/>
                <a:ea typeface="Calibri"/>
              </a:rPr>
              <a:t>=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 </a:t>
            </a:r>
            <a:r>
              <a:rPr lang="cs-CZ" sz="1400" b="1" i="1" strike="noStrike" spc="-1">
                <a:solidFill>
                  <a:srgbClr val="E45100"/>
                </a:solidFill>
                <a:latin typeface="Consolas"/>
                <a:ea typeface="Calibri"/>
              </a:rPr>
              <a:t>delete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6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6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    </a:t>
            </a:r>
            <a:r>
              <a:rPr lang="cs-CZ" sz="1400" b="1" strike="noStrike" spc="-1">
                <a:solidFill>
                  <a:srgbClr val="008ED2"/>
                </a:solidFill>
                <a:latin typeface="Consolas"/>
                <a:ea typeface="Calibri"/>
              </a:rPr>
              <a:t>Logger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() {</a:t>
            </a:r>
            <a:r>
              <a:rPr lang="cs-CZ" sz="1400" b="1" strike="noStrike" spc="-1">
                <a:solidFill>
                  <a:srgbClr val="60576F"/>
                </a:solidFill>
                <a:latin typeface="Consolas"/>
                <a:ea typeface="Calibri"/>
              </a:rPr>
              <a:t> /* constructor code */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 }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6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    </a:t>
            </a:r>
            <a:r>
              <a:rPr lang="cs-CZ" sz="1400" b="1" strike="noStrike" spc="-1">
                <a:solidFill>
                  <a:srgbClr val="008ED2"/>
                </a:solidFill>
                <a:latin typeface="Consolas"/>
                <a:ea typeface="Calibri"/>
              </a:rPr>
              <a:t>~Logger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() {</a:t>
            </a:r>
            <a:r>
              <a:rPr lang="cs-CZ" sz="1400" b="1" strike="noStrike" spc="-1">
                <a:solidFill>
                  <a:srgbClr val="60576F"/>
                </a:solidFill>
                <a:latin typeface="Consolas"/>
                <a:ea typeface="Calibri"/>
              </a:rPr>
              <a:t> /* destructor code */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 }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6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6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    </a:t>
            </a:r>
            <a:r>
              <a:rPr lang="cs-CZ" sz="1400" b="1" strike="noStrike" spc="-1">
                <a:solidFill>
                  <a:srgbClr val="AE51D8"/>
                </a:solidFill>
                <a:latin typeface="Consolas"/>
                <a:ea typeface="Calibri"/>
              </a:rPr>
              <a:t>static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 Logger</a:t>
            </a:r>
            <a:r>
              <a:rPr lang="cs-CZ" sz="1400" b="1" i="1" strike="noStrike" spc="-1">
                <a:solidFill>
                  <a:srgbClr val="008ED2"/>
                </a:solidFill>
                <a:latin typeface="Consolas"/>
                <a:ea typeface="Calibri"/>
              </a:rPr>
              <a:t>*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 </a:t>
            </a:r>
            <a:r>
              <a:rPr lang="cs-CZ" sz="1400" b="1" strike="noStrike" spc="-1">
                <a:solidFill>
                  <a:srgbClr val="00B050"/>
                </a:solidFill>
                <a:latin typeface="Consolas"/>
                <a:ea typeface="Calibri"/>
              </a:rPr>
              <a:t>instance_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6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cs-CZ" sz="1400" b="1" strike="noStrike" spc="-1">
                <a:solidFill>
                  <a:srgbClr val="60576F"/>
                </a:solidFill>
                <a:latin typeface="Consolas"/>
                <a:ea typeface="Calibri"/>
              </a:rPr>
              <a:t>    /* fields needed for class */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6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cs-CZ" sz="1100" b="1" strike="noStrike" spc="-1">
                <a:solidFill>
                  <a:srgbClr val="60576F"/>
                </a:solidFill>
                <a:latin typeface="Consolas"/>
                <a:ea typeface="Calibri"/>
              </a:rPr>
              <a:t> </a:t>
            </a:r>
            <a:endParaRPr lang="cs-CZ" sz="11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TextovéPole 3"/>
          <p:cNvSpPr/>
          <p:nvPr/>
        </p:nvSpPr>
        <p:spPr>
          <a:xfrm>
            <a:off x="5895360" y="1492200"/>
            <a:ext cx="5933880" cy="4806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numCol="1" spcCol="0" anchor="t">
            <a:spAutoFit/>
          </a:bodyPr>
          <a:lstStyle/>
          <a:p>
            <a:pPr>
              <a:lnSpc>
                <a:spcPct val="60000"/>
              </a:lnSpc>
              <a:spcBef>
                <a:spcPts val="1001"/>
              </a:spcBef>
            </a:pPr>
            <a:r>
              <a:rPr lang="cs-CZ" sz="1400" b="1" strike="noStrike" spc="-1" dirty="0">
                <a:solidFill>
                  <a:srgbClr val="AE51D8"/>
                </a:solidFill>
                <a:latin typeface="Consolas"/>
              </a:rPr>
              <a:t>public: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</a:pPr>
            <a:r>
              <a:rPr lang="cs-CZ" sz="1400" b="1" strike="noStrike" spc="-1" dirty="0">
                <a:solidFill>
                  <a:srgbClr val="A497B5"/>
                </a:solidFill>
                <a:latin typeface="Consolas"/>
              </a:rPr>
              <a:t>    </a:t>
            </a:r>
            <a:r>
              <a:rPr lang="cs-CZ" sz="1400" b="1" strike="noStrike" spc="-1" dirty="0">
                <a:solidFill>
                  <a:srgbClr val="AE51D8"/>
                </a:solidFill>
                <a:latin typeface="Consolas"/>
              </a:rPr>
              <a:t>static</a:t>
            </a:r>
            <a:r>
              <a:rPr lang="cs-CZ" sz="1400" b="1" strike="noStrike" spc="-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cs-CZ" sz="1400" b="1" strike="noStrike" spc="-1" dirty="0" err="1">
                <a:solidFill>
                  <a:srgbClr val="A497B5"/>
                </a:solidFill>
                <a:latin typeface="Consolas"/>
              </a:rPr>
              <a:t>Logger</a:t>
            </a:r>
            <a:r>
              <a:rPr lang="cs-CZ" sz="1400" b="1" strike="noStrike" spc="-1" dirty="0">
                <a:solidFill>
                  <a:srgbClr val="AE51D8"/>
                </a:solidFill>
                <a:latin typeface="Consolas"/>
              </a:rPr>
              <a:t>&amp;</a:t>
            </a:r>
            <a:r>
              <a:rPr lang="cs-CZ" sz="1400" b="1" strike="noStrike" spc="-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cs-CZ" sz="1400" b="1" strike="noStrike" spc="-1" dirty="0" err="1">
                <a:solidFill>
                  <a:srgbClr val="008ED2"/>
                </a:solidFill>
                <a:latin typeface="Consolas"/>
              </a:rPr>
              <a:t>getInstance</a:t>
            </a:r>
            <a:r>
              <a:rPr lang="cs-CZ" sz="1400" b="1" strike="noStrike" spc="-1" dirty="0">
                <a:solidFill>
                  <a:srgbClr val="A497B5"/>
                </a:solidFill>
                <a:latin typeface="Consolas"/>
              </a:rPr>
              <a:t>() {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</a:pPr>
            <a:r>
              <a:rPr lang="cs-CZ" sz="1400" b="1" strike="noStrike" spc="-1" dirty="0">
                <a:solidFill>
                  <a:srgbClr val="A497B5"/>
                </a:solidFill>
                <a:latin typeface="Consolas"/>
              </a:rPr>
              <a:t>        </a:t>
            </a:r>
            <a:r>
              <a:rPr lang="cs-CZ" sz="1400" b="1" i="1" strike="noStrike" spc="-1" dirty="0" err="1">
                <a:solidFill>
                  <a:srgbClr val="E45100"/>
                </a:solidFill>
                <a:latin typeface="Consolas"/>
              </a:rPr>
              <a:t>if</a:t>
            </a:r>
            <a:r>
              <a:rPr lang="cs-CZ" sz="1400" b="1" strike="noStrike" spc="-1" dirty="0">
                <a:solidFill>
                  <a:srgbClr val="A497B5"/>
                </a:solidFill>
                <a:latin typeface="Consolas"/>
              </a:rPr>
              <a:t> (</a:t>
            </a:r>
            <a:r>
              <a:rPr lang="cs-CZ" sz="1400" b="1" strike="noStrike" spc="-1" dirty="0">
                <a:solidFill>
                  <a:srgbClr val="00B050"/>
                </a:solidFill>
                <a:latin typeface="Consolas"/>
              </a:rPr>
              <a:t>instance_</a:t>
            </a:r>
            <a:r>
              <a:rPr lang="cs-CZ" sz="1400" b="1" strike="noStrike" spc="-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cs-CZ" sz="1400" b="1" i="1" strike="noStrike" spc="-1" dirty="0">
                <a:solidFill>
                  <a:srgbClr val="008ED2"/>
                </a:solidFill>
                <a:latin typeface="Consolas"/>
              </a:rPr>
              <a:t>==</a:t>
            </a:r>
            <a:r>
              <a:rPr lang="cs-CZ" sz="1400" b="1" strike="noStrike" spc="-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cs-CZ" sz="1400" b="1" strike="noStrike" spc="-1" dirty="0" err="1">
                <a:solidFill>
                  <a:srgbClr val="F99157"/>
                </a:solidFill>
                <a:latin typeface="Consolas"/>
              </a:rPr>
              <a:t>nullptr</a:t>
            </a:r>
            <a:r>
              <a:rPr lang="cs-CZ" sz="1400" b="1" strike="noStrike" spc="-1" dirty="0">
                <a:solidFill>
                  <a:srgbClr val="A497B5"/>
                </a:solidFill>
                <a:latin typeface="Consolas"/>
              </a:rPr>
              <a:t>) {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</a:pPr>
            <a:r>
              <a:rPr lang="cs-CZ" sz="1400" b="1" strike="noStrike" spc="-1" dirty="0">
                <a:solidFill>
                  <a:srgbClr val="A497B5"/>
                </a:solidFill>
                <a:latin typeface="Consolas"/>
              </a:rPr>
              <a:t>            </a:t>
            </a:r>
            <a:r>
              <a:rPr lang="cs-CZ" sz="1400" b="1" strike="noStrike" spc="-1" dirty="0">
                <a:solidFill>
                  <a:srgbClr val="00B050"/>
                </a:solidFill>
                <a:latin typeface="Consolas"/>
              </a:rPr>
              <a:t>instance_</a:t>
            </a:r>
            <a:r>
              <a:rPr lang="cs-CZ" sz="1400" b="1" strike="noStrike" spc="-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cs-CZ" sz="1400" b="1" i="1" strike="noStrike" spc="-1" dirty="0">
                <a:solidFill>
                  <a:srgbClr val="008ED2"/>
                </a:solidFill>
                <a:latin typeface="Consolas"/>
              </a:rPr>
              <a:t>=</a:t>
            </a:r>
            <a:r>
              <a:rPr lang="cs-CZ" sz="1400" b="1" strike="noStrike" spc="-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cs-CZ" sz="1400" b="1" i="1" strike="noStrike" spc="-1" dirty="0" err="1">
                <a:solidFill>
                  <a:srgbClr val="008ED2"/>
                </a:solidFill>
                <a:latin typeface="Consolas"/>
              </a:rPr>
              <a:t>new</a:t>
            </a:r>
            <a:r>
              <a:rPr lang="cs-CZ" sz="1400" b="1" strike="noStrike" spc="-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cs-CZ" sz="1400" b="1" strike="noStrike" spc="-1" dirty="0" err="1">
                <a:solidFill>
                  <a:srgbClr val="008ED2"/>
                </a:solidFill>
                <a:latin typeface="Consolas"/>
              </a:rPr>
              <a:t>Logger</a:t>
            </a:r>
            <a:r>
              <a:rPr lang="cs-CZ" sz="1400" b="1" strike="noStrike" spc="-1" dirty="0">
                <a:solidFill>
                  <a:srgbClr val="A497B5"/>
                </a:solidFill>
                <a:latin typeface="Consolas"/>
              </a:rPr>
              <a:t>();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</a:pPr>
            <a:r>
              <a:rPr lang="cs-CZ" sz="1400" b="1" strike="noStrike" spc="-1" dirty="0">
                <a:solidFill>
                  <a:srgbClr val="A497B5"/>
                </a:solidFill>
                <a:latin typeface="Consolas"/>
              </a:rPr>
              <a:t>        }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</a:pPr>
            <a:r>
              <a:rPr lang="cs-CZ" sz="1400" b="1" strike="noStrike" spc="-1" dirty="0">
                <a:solidFill>
                  <a:srgbClr val="A497B5"/>
                </a:solidFill>
                <a:latin typeface="Consolas"/>
              </a:rPr>
              <a:t>        </a:t>
            </a:r>
            <a:r>
              <a:rPr lang="cs-CZ" sz="1400" b="1" i="1" strike="noStrike" spc="-1" dirty="0">
                <a:solidFill>
                  <a:srgbClr val="E45100"/>
                </a:solidFill>
                <a:latin typeface="Consolas"/>
              </a:rPr>
              <a:t>return</a:t>
            </a:r>
            <a:r>
              <a:rPr lang="cs-CZ" sz="1400" b="1" strike="noStrike" spc="-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cs-CZ" sz="1400" b="1" i="1" strike="noStrike" spc="-1" dirty="0">
                <a:solidFill>
                  <a:srgbClr val="008ED2"/>
                </a:solidFill>
                <a:latin typeface="Consolas"/>
              </a:rPr>
              <a:t>*</a:t>
            </a:r>
            <a:r>
              <a:rPr lang="cs-CZ" sz="1400" b="1" strike="noStrike" spc="-1" dirty="0">
                <a:solidFill>
                  <a:srgbClr val="00B050"/>
                </a:solidFill>
                <a:latin typeface="Consolas"/>
              </a:rPr>
              <a:t>instance_</a:t>
            </a:r>
            <a:r>
              <a:rPr lang="cs-CZ" sz="1400" b="1" strike="noStrike" spc="-1" dirty="0">
                <a:solidFill>
                  <a:srgbClr val="A497B5"/>
                </a:solidFill>
                <a:latin typeface="Consolas"/>
              </a:rPr>
              <a:t>;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</a:pPr>
            <a:r>
              <a:rPr lang="cs-CZ" sz="1400" b="1" strike="noStrike" spc="-1" dirty="0">
                <a:solidFill>
                  <a:srgbClr val="A497B5"/>
                </a:solidFill>
                <a:latin typeface="Consolas"/>
              </a:rPr>
              <a:t>    }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</a:pPr>
            <a:r>
              <a:rPr lang="cs-CZ" sz="1400" b="1" strike="noStrike" spc="-1" dirty="0">
                <a:solidFill>
                  <a:srgbClr val="60576F"/>
                </a:solidFill>
                <a:latin typeface="Consolas"/>
              </a:rPr>
              <a:t>    /* </a:t>
            </a:r>
            <a:r>
              <a:rPr lang="cs-CZ" sz="1400" b="1" strike="noStrike" spc="-1" dirty="0" err="1">
                <a:solidFill>
                  <a:srgbClr val="60576F"/>
                </a:solidFill>
                <a:latin typeface="Consolas"/>
              </a:rPr>
              <a:t>class</a:t>
            </a:r>
            <a:r>
              <a:rPr lang="cs-CZ" sz="1400" b="1" strike="noStrike" spc="-1" dirty="0">
                <a:solidFill>
                  <a:srgbClr val="60576F"/>
                </a:solidFill>
                <a:latin typeface="Consolas"/>
              </a:rPr>
              <a:t> </a:t>
            </a:r>
            <a:r>
              <a:rPr lang="cs-CZ" sz="1400" b="1" strike="noStrike" spc="-1" dirty="0" err="1">
                <a:solidFill>
                  <a:srgbClr val="60576F"/>
                </a:solidFill>
                <a:latin typeface="Consolas"/>
              </a:rPr>
              <a:t>functionality</a:t>
            </a:r>
            <a:r>
              <a:rPr lang="cs-CZ" sz="1400" b="1" strike="noStrike" spc="-1" dirty="0">
                <a:solidFill>
                  <a:srgbClr val="60576F"/>
                </a:solidFill>
                <a:latin typeface="Consolas"/>
              </a:rPr>
              <a:t> */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</a:pPr>
            <a:r>
              <a:rPr lang="cs-CZ" sz="1400" b="1" strike="noStrike" spc="-1" dirty="0">
                <a:solidFill>
                  <a:srgbClr val="60576F"/>
                </a:solidFill>
                <a:latin typeface="Consolas"/>
              </a:rPr>
              <a:t>    // </a:t>
            </a:r>
            <a:r>
              <a:rPr lang="cs-CZ" sz="1400" b="1" strike="noStrike" spc="-1" dirty="0" err="1">
                <a:solidFill>
                  <a:srgbClr val="60576F"/>
                </a:solidFill>
                <a:latin typeface="Consolas"/>
              </a:rPr>
              <a:t>E.g</a:t>
            </a:r>
            <a:r>
              <a:rPr lang="cs-CZ" sz="1400" b="1" strike="noStrike" spc="-1" dirty="0">
                <a:solidFill>
                  <a:srgbClr val="60576F"/>
                </a:solidFill>
                <a:latin typeface="Consolas"/>
              </a:rPr>
              <a:t>.: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</a:pPr>
            <a:r>
              <a:rPr lang="cs-CZ" sz="1400" b="1" strike="noStrike" spc="-1" dirty="0">
                <a:solidFill>
                  <a:srgbClr val="A497B5"/>
                </a:solidFill>
                <a:latin typeface="Consolas"/>
              </a:rPr>
              <a:t>    </a:t>
            </a:r>
            <a:r>
              <a:rPr lang="cs-CZ" sz="1400" b="1" strike="noStrike" spc="-1" dirty="0" err="1">
                <a:solidFill>
                  <a:srgbClr val="AE51D8"/>
                </a:solidFill>
                <a:latin typeface="Consolas"/>
              </a:rPr>
              <a:t>void</a:t>
            </a:r>
            <a:r>
              <a:rPr lang="cs-CZ" sz="1400" b="1" strike="noStrike" spc="-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cs-CZ" sz="1400" b="1" strike="noStrike" spc="-1" dirty="0">
                <a:solidFill>
                  <a:srgbClr val="008ED2"/>
                </a:solidFill>
                <a:latin typeface="Consolas"/>
              </a:rPr>
              <a:t>log</a:t>
            </a:r>
            <a:r>
              <a:rPr lang="cs-CZ" sz="1400" b="1" strike="noStrike" spc="-1" dirty="0">
                <a:solidFill>
                  <a:srgbClr val="A497B5"/>
                </a:solidFill>
                <a:latin typeface="Consolas"/>
              </a:rPr>
              <a:t>(</a:t>
            </a:r>
            <a:r>
              <a:rPr lang="cs-CZ" sz="1400" b="1" strike="noStrike" spc="-1" dirty="0" err="1">
                <a:solidFill>
                  <a:srgbClr val="A497B5"/>
                </a:solidFill>
                <a:latin typeface="Consolas"/>
              </a:rPr>
              <a:t>std</a:t>
            </a:r>
            <a:r>
              <a:rPr lang="cs-CZ" sz="1400" b="1" strike="noStrike" spc="-1" dirty="0">
                <a:solidFill>
                  <a:srgbClr val="A497B5"/>
                </a:solidFill>
                <a:latin typeface="Consolas"/>
              </a:rPr>
              <a:t>::</a:t>
            </a:r>
            <a:r>
              <a:rPr lang="cs-CZ" sz="1400" b="1" strike="noStrike" spc="-1" dirty="0" err="1">
                <a:solidFill>
                  <a:srgbClr val="A497B5"/>
                </a:solidFill>
                <a:latin typeface="Consolas"/>
              </a:rPr>
              <a:t>string</a:t>
            </a:r>
            <a:r>
              <a:rPr lang="cs-CZ" sz="1400" b="1" strike="noStrike" spc="-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cs-CZ" sz="1400" b="1" strike="noStrike" spc="-1" dirty="0" err="1">
                <a:solidFill>
                  <a:srgbClr val="00B050"/>
                </a:solidFill>
                <a:latin typeface="Consolas"/>
              </a:rPr>
              <a:t>message</a:t>
            </a:r>
            <a:r>
              <a:rPr lang="cs-CZ" sz="1400" b="1" strike="noStrike" spc="-1" dirty="0">
                <a:solidFill>
                  <a:srgbClr val="A497B5"/>
                </a:solidFill>
                <a:latin typeface="Consolas"/>
              </a:rPr>
              <a:t>) {</a:t>
            </a:r>
            <a:r>
              <a:rPr lang="cs-CZ" sz="1400" b="1" strike="noStrike" spc="-1" dirty="0">
                <a:solidFill>
                  <a:srgbClr val="60576F"/>
                </a:solidFill>
                <a:latin typeface="Consolas"/>
              </a:rPr>
              <a:t> /* log </a:t>
            </a:r>
            <a:r>
              <a:rPr lang="cs-CZ" sz="1400" b="1" strike="noStrike" spc="-1" dirty="0" err="1">
                <a:solidFill>
                  <a:srgbClr val="60576F"/>
                </a:solidFill>
                <a:latin typeface="Consolas"/>
              </a:rPr>
              <a:t>message</a:t>
            </a:r>
            <a:r>
              <a:rPr lang="cs-CZ" sz="1400" b="1" strike="noStrike" spc="-1" dirty="0">
                <a:solidFill>
                  <a:srgbClr val="60576F"/>
                </a:solidFill>
                <a:latin typeface="Consolas"/>
              </a:rPr>
              <a:t> */</a:t>
            </a:r>
            <a:r>
              <a:rPr lang="cs-CZ" sz="1400" b="1" strike="noStrike" spc="-1" dirty="0">
                <a:solidFill>
                  <a:srgbClr val="A497B5"/>
                </a:solidFill>
                <a:latin typeface="Consolas"/>
              </a:rPr>
              <a:t> }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</a:pPr>
            <a:r>
              <a:rPr lang="cs-CZ" sz="1400" b="1" strike="noStrike" spc="-1" dirty="0">
                <a:solidFill>
                  <a:srgbClr val="A497B5"/>
                </a:solidFill>
                <a:latin typeface="Consolas"/>
              </a:rPr>
              <a:t>};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</a:pP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</a:pPr>
            <a:r>
              <a:rPr lang="cs-CZ" sz="1400" b="1" strike="noStrike" spc="-1" dirty="0" err="1">
                <a:solidFill>
                  <a:srgbClr val="AE51D8"/>
                </a:solidFill>
                <a:latin typeface="Consolas"/>
              </a:rPr>
              <a:t>int</a:t>
            </a:r>
            <a:r>
              <a:rPr lang="cs-CZ" sz="1400" b="1" strike="noStrike" spc="-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cs-CZ" sz="1400" b="1" strike="noStrike" spc="-1" dirty="0" err="1">
                <a:solidFill>
                  <a:srgbClr val="008ED2"/>
                </a:solidFill>
                <a:latin typeface="Consolas"/>
              </a:rPr>
              <a:t>main</a:t>
            </a:r>
            <a:r>
              <a:rPr lang="cs-CZ" sz="1400" b="1" strike="noStrike" spc="-1" dirty="0">
                <a:solidFill>
                  <a:srgbClr val="A497B5"/>
                </a:solidFill>
                <a:latin typeface="Consolas"/>
              </a:rPr>
              <a:t>()</a:t>
            </a:r>
            <a:r>
              <a:rPr lang="cs-CZ" sz="1400" b="1" strike="noStrike" spc="-1" dirty="0">
                <a:solidFill>
                  <a:srgbClr val="000000"/>
                </a:solidFill>
                <a:latin typeface="Consolas"/>
              </a:rPr>
              <a:t>​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</a:pPr>
            <a:r>
              <a:rPr lang="cs-CZ" sz="1400" b="1" strike="noStrike" spc="-1" dirty="0">
                <a:solidFill>
                  <a:srgbClr val="A497B5"/>
                </a:solidFill>
                <a:latin typeface="Consolas"/>
              </a:rPr>
              <a:t>{</a:t>
            </a:r>
            <a:r>
              <a:rPr lang="cs-CZ" sz="1400" b="1" strike="noStrike" spc="-1" dirty="0">
                <a:solidFill>
                  <a:srgbClr val="000000"/>
                </a:solidFill>
                <a:latin typeface="Consolas"/>
              </a:rPr>
              <a:t>​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</a:pPr>
            <a:r>
              <a:rPr lang="cs-CZ" sz="1400" b="1" strike="noStrike" spc="-1" dirty="0">
                <a:solidFill>
                  <a:srgbClr val="A497B5"/>
                </a:solidFill>
                <a:latin typeface="Consolas"/>
              </a:rPr>
              <a:t>    </a:t>
            </a:r>
            <a:r>
              <a:rPr lang="cs-CZ" sz="1400" b="1" strike="noStrike" spc="-1" dirty="0" err="1">
                <a:solidFill>
                  <a:srgbClr val="A497B5"/>
                </a:solidFill>
                <a:latin typeface="Consolas"/>
              </a:rPr>
              <a:t>Logger</a:t>
            </a:r>
            <a:r>
              <a:rPr lang="cs-CZ" sz="1400" b="1" strike="noStrike" spc="-1" dirty="0">
                <a:solidFill>
                  <a:srgbClr val="A497B5"/>
                </a:solidFill>
                <a:latin typeface="Consolas"/>
              </a:rPr>
              <a:t>::</a:t>
            </a:r>
            <a:r>
              <a:rPr lang="cs-CZ" sz="1400" b="1" strike="noStrike" spc="-1" dirty="0" err="1">
                <a:solidFill>
                  <a:srgbClr val="008ED2"/>
                </a:solidFill>
                <a:latin typeface="Consolas"/>
              </a:rPr>
              <a:t>getInstance</a:t>
            </a:r>
            <a:r>
              <a:rPr lang="cs-CZ" sz="1400" b="1" strike="noStrike" spc="-1" dirty="0">
                <a:solidFill>
                  <a:srgbClr val="A497B5"/>
                </a:solidFill>
                <a:latin typeface="Consolas"/>
              </a:rPr>
              <a:t>().</a:t>
            </a:r>
            <a:r>
              <a:rPr lang="cs-CZ" sz="1400" b="1" strike="noStrike" spc="-1" dirty="0">
                <a:solidFill>
                  <a:srgbClr val="008ED2"/>
                </a:solidFill>
                <a:latin typeface="Consolas"/>
              </a:rPr>
              <a:t>log</a:t>
            </a:r>
            <a:r>
              <a:rPr lang="cs-CZ" sz="1400" b="1" strike="noStrike" spc="-1" dirty="0">
                <a:solidFill>
                  <a:srgbClr val="A497B5"/>
                </a:solidFill>
                <a:latin typeface="Consolas"/>
              </a:rPr>
              <a:t>(</a:t>
            </a:r>
            <a:r>
              <a:rPr lang="cs-CZ" sz="1400" b="1" strike="noStrike" spc="-1" dirty="0">
                <a:solidFill>
                  <a:srgbClr val="D3D0C8"/>
                </a:solidFill>
                <a:latin typeface="Consolas"/>
              </a:rPr>
              <a:t>"</a:t>
            </a:r>
            <a:r>
              <a:rPr lang="cs-CZ" sz="1400" b="1" strike="noStrike" spc="-1" dirty="0">
                <a:solidFill>
                  <a:srgbClr val="C30051"/>
                </a:solidFill>
                <a:latin typeface="Consolas"/>
              </a:rPr>
              <a:t>Hello, </a:t>
            </a:r>
            <a:r>
              <a:rPr lang="cs-CZ" sz="1400" b="1" strike="noStrike" spc="-1" dirty="0" err="1">
                <a:solidFill>
                  <a:srgbClr val="C30051"/>
                </a:solidFill>
                <a:latin typeface="Consolas"/>
              </a:rPr>
              <a:t>World</a:t>
            </a:r>
            <a:r>
              <a:rPr lang="cs-CZ" sz="1400" b="1" strike="noStrike" spc="-1" dirty="0">
                <a:solidFill>
                  <a:srgbClr val="C30051"/>
                </a:solidFill>
                <a:latin typeface="Consolas"/>
              </a:rPr>
              <a:t>!</a:t>
            </a:r>
            <a:r>
              <a:rPr lang="cs-CZ" sz="1400" b="1" strike="noStrike" spc="-1" dirty="0">
                <a:solidFill>
                  <a:srgbClr val="D3D0C8"/>
                </a:solidFill>
                <a:latin typeface="Consolas"/>
              </a:rPr>
              <a:t>"</a:t>
            </a:r>
            <a:r>
              <a:rPr lang="cs-CZ" sz="1400" b="1" strike="noStrike" spc="-1" dirty="0">
                <a:solidFill>
                  <a:srgbClr val="A497B5"/>
                </a:solidFill>
                <a:latin typeface="Consolas"/>
              </a:rPr>
              <a:t>);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</a:pPr>
            <a:r>
              <a:rPr lang="cs-CZ" sz="14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cs-CZ" sz="1400" b="1" strike="noStrike" spc="-1" dirty="0" err="1">
                <a:solidFill>
                  <a:srgbClr val="A497B5"/>
                </a:solidFill>
                <a:latin typeface="Consolas"/>
              </a:rPr>
              <a:t>Logger</a:t>
            </a:r>
            <a:r>
              <a:rPr lang="cs-CZ" sz="1400" b="1" strike="noStrike" spc="-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cs-CZ" sz="1400" b="1" strike="noStrike" spc="-1" dirty="0" err="1">
                <a:solidFill>
                  <a:srgbClr val="00B050"/>
                </a:solidFill>
                <a:latin typeface="Consolas"/>
              </a:rPr>
              <a:t>logger</a:t>
            </a:r>
            <a:r>
              <a:rPr lang="cs-CZ" sz="1400" b="1" strike="noStrike" spc="-1" dirty="0">
                <a:solidFill>
                  <a:srgbClr val="00B050"/>
                </a:solidFill>
                <a:latin typeface="Consolas"/>
              </a:rPr>
              <a:t> </a:t>
            </a:r>
            <a:r>
              <a:rPr lang="cs-CZ" sz="1400" b="1" i="1" strike="noStrike" spc="-1" dirty="0">
                <a:solidFill>
                  <a:srgbClr val="008ED2"/>
                </a:solidFill>
                <a:latin typeface="Consolas"/>
              </a:rPr>
              <a:t>=</a:t>
            </a:r>
            <a:r>
              <a:rPr lang="cs-CZ" sz="1400" b="1" strike="noStrike" spc="-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cs-CZ" sz="1400" b="1" strike="noStrike" spc="-1" dirty="0" err="1">
                <a:solidFill>
                  <a:srgbClr val="A497B5"/>
                </a:solidFill>
                <a:latin typeface="Consolas"/>
              </a:rPr>
              <a:t>Logger</a:t>
            </a:r>
            <a:r>
              <a:rPr lang="cs-CZ" sz="1400" b="1" strike="noStrike" spc="-1" dirty="0">
                <a:solidFill>
                  <a:srgbClr val="A497B5"/>
                </a:solidFill>
                <a:latin typeface="Consolas"/>
              </a:rPr>
              <a:t>::</a:t>
            </a:r>
            <a:r>
              <a:rPr lang="cs-CZ" sz="1400" b="1" strike="noStrike" spc="-1" dirty="0" err="1">
                <a:solidFill>
                  <a:srgbClr val="008ED2"/>
                </a:solidFill>
                <a:latin typeface="Consolas"/>
              </a:rPr>
              <a:t>getInstance</a:t>
            </a:r>
            <a:r>
              <a:rPr lang="cs-CZ" sz="1400" b="1" strike="noStrike" spc="-1" dirty="0">
                <a:solidFill>
                  <a:srgbClr val="A497B5"/>
                </a:solidFill>
                <a:latin typeface="Consolas"/>
              </a:rPr>
              <a:t>();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</a:pPr>
            <a:r>
              <a:rPr lang="cs-CZ" sz="14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cs-CZ" sz="1400" b="1" strike="noStrike" spc="-1" dirty="0" err="1">
                <a:solidFill>
                  <a:srgbClr val="A497B5"/>
                </a:solidFill>
                <a:latin typeface="Consolas"/>
              </a:rPr>
              <a:t>Logger</a:t>
            </a:r>
            <a:r>
              <a:rPr lang="cs-CZ" sz="1400" b="1" strike="noStrike" spc="-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cs-CZ" sz="1400" b="1" strike="noStrike" spc="-1" dirty="0">
                <a:solidFill>
                  <a:srgbClr val="00B050"/>
                </a:solidFill>
                <a:latin typeface="Consolas"/>
              </a:rPr>
              <a:t>logger2</a:t>
            </a:r>
            <a:r>
              <a:rPr lang="cs-CZ" sz="1400" b="1" strike="noStrike" spc="-1" dirty="0">
                <a:solidFill>
                  <a:srgbClr val="808080"/>
                </a:solidFill>
                <a:latin typeface="Consolas"/>
              </a:rPr>
              <a:t>;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</a:pPr>
            <a:r>
              <a:rPr lang="cs-CZ" sz="1400" b="1" strike="noStrike" spc="-1" dirty="0">
                <a:solidFill>
                  <a:srgbClr val="A497B5"/>
                </a:solidFill>
                <a:latin typeface="Consolas"/>
              </a:rPr>
              <a:t>    </a:t>
            </a:r>
            <a:r>
              <a:rPr lang="cs-CZ" sz="1400" b="1" strike="noStrike" spc="-1" dirty="0">
                <a:solidFill>
                  <a:srgbClr val="00B050"/>
                </a:solidFill>
                <a:latin typeface="Consolas"/>
              </a:rPr>
              <a:t>logger2 </a:t>
            </a:r>
            <a:r>
              <a:rPr lang="cs-CZ" sz="1400" b="1" i="1" strike="noStrike" spc="-1" dirty="0">
                <a:solidFill>
                  <a:srgbClr val="008ED2"/>
                </a:solidFill>
                <a:latin typeface="Consolas"/>
              </a:rPr>
              <a:t>=</a:t>
            </a:r>
            <a:r>
              <a:rPr lang="cs-CZ" sz="1400" b="1" strike="noStrike" spc="-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cs-CZ" sz="1400" b="1" strike="noStrike" spc="-1" dirty="0" err="1">
                <a:solidFill>
                  <a:srgbClr val="00B050"/>
                </a:solidFill>
                <a:latin typeface="Consolas"/>
              </a:rPr>
              <a:t>logger</a:t>
            </a:r>
            <a:r>
              <a:rPr lang="cs-CZ" sz="1400" b="1" strike="noStrike" spc="-1" dirty="0">
                <a:solidFill>
                  <a:srgbClr val="A497B5"/>
                </a:solidFill>
                <a:latin typeface="Consolas"/>
              </a:rPr>
              <a:t>;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</a:pPr>
            <a:r>
              <a:rPr lang="cs-CZ" sz="1400" b="1" strike="noStrike" spc="-1" dirty="0">
                <a:solidFill>
                  <a:srgbClr val="A497B5"/>
                </a:solidFill>
                <a:latin typeface="Consolas"/>
              </a:rPr>
              <a:t>}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516240" y="483120"/>
            <a:ext cx="9143640" cy="765000"/>
          </a:xfrm>
          <a:prstGeom prst="rect">
            <a:avLst/>
          </a:prstGeom>
          <a:noFill/>
          <a:ln w="28440">
            <a:solidFill>
              <a:srgbClr val="FFD5CC"/>
            </a:solidFill>
            <a:round/>
          </a:ln>
        </p:spPr>
        <p:txBody>
          <a:bodyPr anchor="ctr">
            <a:normAutofit/>
          </a:bodyPr>
          <a:lstStyle/>
          <a:p>
            <a:pPr marL="457200" indent="0">
              <a:lnSpc>
                <a:spcPct val="90000"/>
              </a:lnSpc>
              <a:buNone/>
            </a:pPr>
            <a:r>
              <a:rPr lang="cs-CZ" sz="4000" b="0" strike="noStrike" spc="-1">
                <a:solidFill>
                  <a:srgbClr val="000000"/>
                </a:solidFill>
                <a:latin typeface="Sitka Text"/>
              </a:rPr>
              <a:t>Singleton vs</a:t>
            </a:r>
            <a:r>
              <a:rPr lang="cs-CZ" sz="4000" b="1" strike="noStrike" spc="-1">
                <a:solidFill>
                  <a:srgbClr val="000000"/>
                </a:solidFill>
                <a:latin typeface="Sitka Text"/>
              </a:rPr>
              <a:t> testování</a:t>
            </a:r>
            <a:endParaRPr lang="cs-CZ" sz="4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7" name="Obdélník 3"/>
          <p:cNvSpPr/>
          <p:nvPr/>
        </p:nvSpPr>
        <p:spPr>
          <a:xfrm>
            <a:off x="515880" y="1554480"/>
            <a:ext cx="10888920" cy="774000"/>
          </a:xfrm>
          <a:prstGeom prst="rect">
            <a:avLst/>
          </a:prstGeom>
          <a:solidFill>
            <a:srgbClr val="FFEC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cs-CZ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8" name="Podnadpis 2"/>
          <p:cNvSpPr/>
          <p:nvPr/>
        </p:nvSpPr>
        <p:spPr>
          <a:xfrm>
            <a:off x="516240" y="1635480"/>
            <a:ext cx="10618560" cy="598320"/>
          </a:xfrm>
          <a:prstGeom prst="rect">
            <a:avLst/>
          </a:prstGeom>
          <a:noFill/>
          <a:ln w="5715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rmAutofit/>
          </a:bodyPr>
          <a:lstStyle/>
          <a:p>
            <a:pPr marL="457200" indent="-3200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cs-CZ" sz="36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Graf závislostí (z jen hlavičkového souboru)</a:t>
            </a:r>
            <a:endParaRPr lang="cs-CZ" sz="36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Ovál 5"/>
          <p:cNvSpPr/>
          <p:nvPr/>
        </p:nvSpPr>
        <p:spPr>
          <a:xfrm>
            <a:off x="4501080" y="2651760"/>
            <a:ext cx="2408400" cy="1560600"/>
          </a:xfrm>
          <a:prstGeom prst="ellipse">
            <a:avLst/>
          </a:prstGeom>
          <a:noFill/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cs-CZ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60" name="TextovéPole 6"/>
          <p:cNvSpPr/>
          <p:nvPr/>
        </p:nvSpPr>
        <p:spPr>
          <a:xfrm>
            <a:off x="4693320" y="2953800"/>
            <a:ext cx="2027160" cy="943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numCol="1" spcCol="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cs-CZ" sz="2800" b="0" strike="noStrike" spc="-1">
                <a:solidFill>
                  <a:srgbClr val="000000"/>
                </a:solidFill>
                <a:latin typeface="Calibri"/>
              </a:rPr>
              <a:t>Product Repository</a:t>
            </a:r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Ovál 8"/>
          <p:cNvSpPr/>
          <p:nvPr/>
        </p:nvSpPr>
        <p:spPr>
          <a:xfrm>
            <a:off x="715680" y="2651760"/>
            <a:ext cx="2408400" cy="1560600"/>
          </a:xfrm>
          <a:prstGeom prst="ellipse">
            <a:avLst/>
          </a:prstGeom>
          <a:noFill/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cs-CZ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62" name="TextovéPole 9"/>
          <p:cNvSpPr/>
          <p:nvPr/>
        </p:nvSpPr>
        <p:spPr>
          <a:xfrm>
            <a:off x="907920" y="3166920"/>
            <a:ext cx="2027160" cy="517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numCol="1" spcCol="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cs-CZ" sz="2800" b="0" strike="noStrike" spc="-1">
                <a:solidFill>
                  <a:srgbClr val="000000"/>
                </a:solidFill>
                <a:latin typeface="Calibri"/>
              </a:rPr>
              <a:t>Database</a:t>
            </a:r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Ovál 11"/>
          <p:cNvSpPr/>
          <p:nvPr/>
        </p:nvSpPr>
        <p:spPr>
          <a:xfrm>
            <a:off x="715680" y="4704120"/>
            <a:ext cx="2408400" cy="1560600"/>
          </a:xfrm>
          <a:prstGeom prst="ellipse">
            <a:avLst/>
          </a:prstGeom>
          <a:noFill/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cs-CZ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64" name="TextovéPole 12"/>
          <p:cNvSpPr/>
          <p:nvPr/>
        </p:nvSpPr>
        <p:spPr>
          <a:xfrm>
            <a:off x="907920" y="5006160"/>
            <a:ext cx="2027160" cy="943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numCol="1" spcCol="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cs-CZ" sz="2800" b="0" strike="noStrike" spc="-1">
                <a:solidFill>
                  <a:srgbClr val="000000"/>
                </a:solidFill>
                <a:latin typeface="Calibri"/>
              </a:rPr>
              <a:t>User Repository</a:t>
            </a:r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Ovál 13"/>
          <p:cNvSpPr/>
          <p:nvPr/>
        </p:nvSpPr>
        <p:spPr>
          <a:xfrm>
            <a:off x="4501080" y="4704120"/>
            <a:ext cx="2408400" cy="1560600"/>
          </a:xfrm>
          <a:prstGeom prst="ellipse">
            <a:avLst/>
          </a:prstGeom>
          <a:noFill/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cs-CZ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66" name="TextovéPole 14"/>
          <p:cNvSpPr/>
          <p:nvPr/>
        </p:nvSpPr>
        <p:spPr>
          <a:xfrm>
            <a:off x="4693320" y="5219640"/>
            <a:ext cx="2027160" cy="517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numCol="1" spcCol="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cs-CZ" sz="2800" b="0" strike="noStrike" spc="-1">
                <a:solidFill>
                  <a:srgbClr val="000000"/>
                </a:solidFill>
                <a:latin typeface="Calibri"/>
              </a:rPr>
              <a:t>Cache</a:t>
            </a:r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TextovéPole 15"/>
          <p:cNvSpPr/>
          <p:nvPr/>
        </p:nvSpPr>
        <p:spPr>
          <a:xfrm>
            <a:off x="7554600" y="2665080"/>
            <a:ext cx="3846240" cy="2040480"/>
          </a:xfrm>
          <a:prstGeom prst="rect">
            <a:avLst/>
          </a:prstGeom>
          <a:solidFill>
            <a:schemeClr val="bg1">
              <a:lumMod val="95000"/>
            </a:scheme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numCol="1" spcCol="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cs-CZ" sz="3200" b="0" i="1" strike="noStrike" spc="-1">
                <a:solidFill>
                  <a:srgbClr val="000000"/>
                </a:solidFill>
                <a:latin typeface="Calibri"/>
              </a:rPr>
              <a:t>"Veřejná rozhraní tříd nevykazují závislost, je to dobrý OO návrh."</a:t>
            </a:r>
            <a:endParaRPr lang="cs-CZ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TextovéPole 16"/>
          <p:cNvSpPr/>
          <p:nvPr/>
        </p:nvSpPr>
        <p:spPr>
          <a:xfrm>
            <a:off x="7554600" y="5217480"/>
            <a:ext cx="3846240" cy="1065600"/>
          </a:xfrm>
          <a:prstGeom prst="rect">
            <a:avLst/>
          </a:prstGeom>
          <a:solidFill>
            <a:srgbClr val="FFE6E6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numCol="1" spcCol="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cs-CZ" sz="3200" b="0" i="1" strike="noStrike" spc="-1">
                <a:solidFill>
                  <a:srgbClr val="000000"/>
                </a:solidFill>
                <a:latin typeface="Calibri"/>
              </a:rPr>
              <a:t>...ale Database je </a:t>
            </a:r>
            <a:r>
              <a:rPr lang="cs-CZ" sz="3200" b="1" strike="noStrike" spc="-1">
                <a:solidFill>
                  <a:srgbClr val="000000"/>
                </a:solidFill>
                <a:latin typeface="Calibri"/>
              </a:rPr>
              <a:t>používaný </a:t>
            </a:r>
            <a:r>
              <a:rPr lang="cs-CZ" sz="3200" b="0" i="1" strike="noStrike" spc="-1">
                <a:solidFill>
                  <a:srgbClr val="000000"/>
                </a:solidFill>
                <a:latin typeface="Calibri"/>
              </a:rPr>
              <a:t>singleton</a:t>
            </a:r>
            <a:endParaRPr lang="cs-CZ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516240" y="483120"/>
            <a:ext cx="9143640" cy="765000"/>
          </a:xfrm>
          <a:prstGeom prst="rect">
            <a:avLst/>
          </a:prstGeom>
          <a:noFill/>
          <a:ln w="28440">
            <a:solidFill>
              <a:srgbClr val="FFD5CC"/>
            </a:solidFill>
            <a:round/>
          </a:ln>
        </p:spPr>
        <p:txBody>
          <a:bodyPr anchor="ctr">
            <a:normAutofit/>
          </a:bodyPr>
          <a:lstStyle/>
          <a:p>
            <a:pPr marL="457200" indent="0">
              <a:lnSpc>
                <a:spcPct val="90000"/>
              </a:lnSpc>
              <a:buNone/>
            </a:pPr>
            <a:r>
              <a:rPr lang="cs-CZ" sz="4000" b="0" strike="noStrike" spc="-1">
                <a:solidFill>
                  <a:srgbClr val="000000"/>
                </a:solidFill>
                <a:latin typeface="Sitka Text"/>
              </a:rPr>
              <a:t>Singleton vs</a:t>
            </a:r>
            <a:r>
              <a:rPr lang="cs-CZ" sz="4000" b="1" strike="noStrike" spc="-1">
                <a:solidFill>
                  <a:srgbClr val="000000"/>
                </a:solidFill>
                <a:latin typeface="Sitka Text"/>
              </a:rPr>
              <a:t> testování</a:t>
            </a:r>
            <a:endParaRPr lang="cs-CZ" sz="4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0" name="Obdélník 3"/>
          <p:cNvSpPr/>
          <p:nvPr/>
        </p:nvSpPr>
        <p:spPr>
          <a:xfrm>
            <a:off x="515880" y="1554480"/>
            <a:ext cx="10888920" cy="774000"/>
          </a:xfrm>
          <a:prstGeom prst="rect">
            <a:avLst/>
          </a:prstGeom>
          <a:solidFill>
            <a:srgbClr val="FFEC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cs-CZ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1" name="Podnadpis 2"/>
          <p:cNvSpPr/>
          <p:nvPr/>
        </p:nvSpPr>
        <p:spPr>
          <a:xfrm>
            <a:off x="516240" y="1635480"/>
            <a:ext cx="10618560" cy="598320"/>
          </a:xfrm>
          <a:prstGeom prst="rect">
            <a:avLst/>
          </a:prstGeom>
          <a:noFill/>
          <a:ln w="5715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rmAutofit/>
          </a:bodyPr>
          <a:lstStyle/>
          <a:p>
            <a:pPr marL="457200" indent="-3200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cs-CZ" sz="3600" b="0" strike="noStrike" spc="-1">
                <a:solidFill>
                  <a:srgbClr val="000000"/>
                </a:solidFill>
                <a:latin typeface="Calibri"/>
                <a:ea typeface="Calibri"/>
              </a:rPr>
              <a:t>Graf závislostí (implementace)</a:t>
            </a:r>
            <a:endParaRPr lang="cs-CZ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TextovéPole 2"/>
          <p:cNvSpPr/>
          <p:nvPr/>
        </p:nvSpPr>
        <p:spPr>
          <a:xfrm>
            <a:off x="299880" y="2549160"/>
            <a:ext cx="8470080" cy="4051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numCol="1" spc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Database</a:t>
            </a:r>
            <a:r>
              <a:rPr lang="en-US" sz="1300" b="1" strike="noStrike" spc="-1">
                <a:solidFill>
                  <a:srgbClr val="AE51D8"/>
                </a:solidFill>
                <a:latin typeface="Consolas"/>
              </a:rPr>
              <a:t>&amp;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>
                <a:solidFill>
                  <a:srgbClr val="008ED2"/>
                </a:solidFill>
                <a:latin typeface="Consolas"/>
              </a:rPr>
              <a:t>Database::getInstance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() {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300" b="1" strike="noStrike" spc="-1">
                <a:solidFill>
                  <a:srgbClr val="AE51D8"/>
                </a:solidFill>
                <a:latin typeface="Consolas"/>
              </a:rPr>
              <a:t>static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Database 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instance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;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300" b="1" i="1" strike="noStrike" spc="-1">
                <a:solidFill>
                  <a:srgbClr val="E45100"/>
                </a:solidFill>
                <a:latin typeface="Consolas"/>
              </a:rPr>
              <a:t>return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instance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;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}</a:t>
            </a:r>
            <a:br>
              <a:rPr sz="1300"/>
            </a:b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std::string </a:t>
            </a:r>
            <a:r>
              <a:rPr lang="en-US" sz="1300" b="1" strike="noStrike" spc="-1">
                <a:solidFill>
                  <a:srgbClr val="008ED2"/>
                </a:solidFill>
                <a:latin typeface="Consolas"/>
              </a:rPr>
              <a:t>Database::getUserData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(</a:t>
            </a:r>
            <a:r>
              <a:rPr lang="en-US" sz="1300" b="1" strike="noStrike" spc="-1">
                <a:solidFill>
                  <a:srgbClr val="AE51D8"/>
                </a:solidFill>
                <a:latin typeface="Consolas"/>
              </a:rPr>
              <a:t>const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std::string</a:t>
            </a:r>
            <a:r>
              <a:rPr lang="en-US" sz="1300" b="1" strike="noStrike" spc="-1">
                <a:solidFill>
                  <a:srgbClr val="AE51D8"/>
                </a:solidFill>
                <a:latin typeface="Consolas"/>
              </a:rPr>
              <a:t>&amp;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username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) {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300" b="1" i="1" strike="noStrike" spc="-1">
                <a:solidFill>
                  <a:srgbClr val="E45100"/>
                </a:solidFill>
                <a:latin typeface="Consolas"/>
              </a:rPr>
              <a:t>return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>
                <a:solidFill>
                  <a:srgbClr val="D3D0C8"/>
                </a:solidFill>
                <a:latin typeface="Consolas"/>
              </a:rPr>
              <a:t>"</a:t>
            </a:r>
            <a:r>
              <a:rPr lang="en-US" sz="1300" b="1" strike="noStrike" spc="-1">
                <a:solidFill>
                  <a:srgbClr val="C30051"/>
                </a:solidFill>
                <a:latin typeface="Consolas"/>
              </a:rPr>
              <a:t>User data for </a:t>
            </a:r>
            <a:r>
              <a:rPr lang="en-US" sz="1300" b="1" strike="noStrike" spc="-1">
                <a:solidFill>
                  <a:srgbClr val="D3D0C8"/>
                </a:solidFill>
                <a:latin typeface="Consolas"/>
              </a:rPr>
              <a:t>"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i="1" strike="noStrike" spc="-1">
                <a:solidFill>
                  <a:srgbClr val="008ED2"/>
                </a:solidFill>
                <a:latin typeface="Consolas"/>
              </a:rPr>
              <a:t>+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username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;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}</a:t>
            </a:r>
            <a:br>
              <a:rPr sz="1300"/>
            </a:b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std::string </a:t>
            </a:r>
            <a:r>
              <a:rPr lang="en-US" sz="1300" b="1" strike="noStrike" spc="-1">
                <a:solidFill>
                  <a:srgbClr val="008ED2"/>
                </a:solidFill>
                <a:latin typeface="Consolas"/>
              </a:rPr>
              <a:t>Database::getProductData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(</a:t>
            </a:r>
            <a:r>
              <a:rPr lang="en-US" sz="1300" b="1" strike="noStrike" spc="-1">
                <a:solidFill>
                  <a:srgbClr val="AE51D8"/>
                </a:solidFill>
                <a:latin typeface="Consolas"/>
              </a:rPr>
              <a:t>const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std::string</a:t>
            </a:r>
            <a:r>
              <a:rPr lang="en-US" sz="1300" b="1" strike="noStrike" spc="-1">
                <a:solidFill>
                  <a:srgbClr val="AE51D8"/>
                </a:solidFill>
                <a:latin typeface="Consolas"/>
              </a:rPr>
              <a:t>&amp;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productName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) {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300" b="1" i="1" strike="noStrike" spc="-1">
                <a:solidFill>
                  <a:srgbClr val="E45100"/>
                </a:solidFill>
                <a:latin typeface="Consolas"/>
              </a:rPr>
              <a:t>return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>
                <a:solidFill>
                  <a:srgbClr val="D3D0C8"/>
                </a:solidFill>
                <a:latin typeface="Consolas"/>
              </a:rPr>
              <a:t>"</a:t>
            </a:r>
            <a:r>
              <a:rPr lang="en-US" sz="1300" b="1" strike="noStrike" spc="-1">
                <a:solidFill>
                  <a:srgbClr val="C30051"/>
                </a:solidFill>
                <a:latin typeface="Consolas"/>
              </a:rPr>
              <a:t>Product data for </a:t>
            </a:r>
            <a:r>
              <a:rPr lang="en-US" sz="1300" b="1" strike="noStrike" spc="-1">
                <a:solidFill>
                  <a:srgbClr val="D3D0C8"/>
                </a:solidFill>
                <a:latin typeface="Consolas"/>
              </a:rPr>
              <a:t>"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i="1" strike="noStrike" spc="-1">
                <a:solidFill>
                  <a:srgbClr val="008ED2"/>
                </a:solidFill>
                <a:latin typeface="Consolas"/>
              </a:rPr>
              <a:t>+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productName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;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}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std::string </a:t>
            </a:r>
            <a:r>
              <a:rPr lang="en-US" sz="1300" b="1" strike="noStrike" spc="-1">
                <a:solidFill>
                  <a:srgbClr val="008ED2"/>
                </a:solidFill>
                <a:latin typeface="Consolas"/>
              </a:rPr>
              <a:t>UserRepository::getUserInfo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(</a:t>
            </a:r>
            <a:r>
              <a:rPr lang="en-US" sz="1300" b="1" strike="noStrike" spc="-1">
                <a:solidFill>
                  <a:srgbClr val="AE51D8"/>
                </a:solidFill>
                <a:latin typeface="Consolas"/>
              </a:rPr>
              <a:t>const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std::string</a:t>
            </a:r>
            <a:r>
              <a:rPr lang="en-US" sz="1300" b="1" strike="noStrike" spc="-1">
                <a:solidFill>
                  <a:srgbClr val="AE51D8"/>
                </a:solidFill>
                <a:latin typeface="Consolas"/>
              </a:rPr>
              <a:t>&amp;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username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) {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   </a:t>
            </a:r>
            <a:r>
              <a:rPr lang="en-US" sz="1300" b="1" strike="noStrike" spc="-1">
                <a:solidFill>
                  <a:srgbClr val="AE51D8"/>
                </a:solidFill>
                <a:latin typeface="Consolas"/>
              </a:rPr>
              <a:t>auto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data </a:t>
            </a:r>
            <a:r>
              <a:rPr lang="en-US" sz="1300" b="1" i="1" strike="noStrike" spc="-1">
                <a:solidFill>
                  <a:srgbClr val="008ED2"/>
                </a:solidFill>
                <a:latin typeface="Consolas"/>
              </a:rPr>
              <a:t>=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Database::</a:t>
            </a:r>
            <a:r>
              <a:rPr lang="en-US" sz="1300" b="1" strike="noStrike" spc="-1">
                <a:solidFill>
                  <a:srgbClr val="008ED2"/>
                </a:solidFill>
                <a:latin typeface="Consolas"/>
              </a:rPr>
              <a:t>getInstance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().</a:t>
            </a:r>
            <a:r>
              <a:rPr lang="en-US" sz="1300" b="1" strike="noStrike" spc="-1">
                <a:solidFill>
                  <a:srgbClr val="008ED2"/>
                </a:solidFill>
                <a:latin typeface="Consolas"/>
              </a:rPr>
              <a:t>getUserData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(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username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);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   </a:t>
            </a:r>
            <a:r>
              <a:rPr lang="en-US" sz="1300" b="1" i="1" strike="noStrike" spc="-1">
                <a:solidFill>
                  <a:srgbClr val="E45100"/>
                </a:solidFill>
                <a:latin typeface="Consolas"/>
              </a:rPr>
              <a:t>return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</a:t>
            </a:r>
            <a:r>
              <a:rPr lang="en-US" sz="1300" b="1" strike="noStrike" spc="-1">
                <a:solidFill>
                  <a:srgbClr val="D3D0C8"/>
                </a:solidFill>
                <a:latin typeface="Consolas"/>
              </a:rPr>
              <a:t>"</a:t>
            </a:r>
            <a:r>
              <a:rPr lang="en-US" sz="1300" b="1" strike="noStrike" spc="-1">
                <a:solidFill>
                  <a:srgbClr val="C30051"/>
                </a:solidFill>
                <a:latin typeface="Consolas"/>
              </a:rPr>
              <a:t>Returning user info for </a:t>
            </a:r>
            <a:r>
              <a:rPr lang="en-US" sz="1300" b="1" strike="noStrike" spc="-1">
                <a:solidFill>
                  <a:srgbClr val="D3D0C8"/>
                </a:solidFill>
                <a:latin typeface="Consolas"/>
              </a:rPr>
              <a:t>"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</a:t>
            </a:r>
            <a:r>
              <a:rPr lang="en-US" sz="1300" b="1" i="1" strike="noStrike" spc="-1">
                <a:solidFill>
                  <a:srgbClr val="008ED2"/>
                </a:solidFill>
                <a:latin typeface="Consolas"/>
              </a:rPr>
              <a:t>+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username </a:t>
            </a:r>
            <a:r>
              <a:rPr lang="en-US" sz="1300" b="1" i="1" strike="noStrike" spc="-1">
                <a:solidFill>
                  <a:srgbClr val="008ED2"/>
                </a:solidFill>
                <a:latin typeface="Consolas"/>
              </a:rPr>
              <a:t>+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</a:t>
            </a:r>
            <a:r>
              <a:rPr lang="en-US" sz="1300" b="1" strike="noStrike" spc="-1">
                <a:solidFill>
                  <a:srgbClr val="D3D0C8"/>
                </a:solidFill>
                <a:latin typeface="Consolas"/>
              </a:rPr>
              <a:t>"</a:t>
            </a:r>
            <a:r>
              <a:rPr lang="en-US" sz="1300" b="1" strike="noStrike" spc="-1">
                <a:solidFill>
                  <a:srgbClr val="C30051"/>
                </a:solidFill>
                <a:latin typeface="Consolas"/>
              </a:rPr>
              <a:t> with data: </a:t>
            </a:r>
            <a:r>
              <a:rPr lang="en-US" sz="1300" b="1" strike="noStrike" spc="-1">
                <a:solidFill>
                  <a:srgbClr val="D3D0C8"/>
                </a:solidFill>
                <a:latin typeface="Consolas"/>
              </a:rPr>
              <a:t>"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</a:t>
            </a:r>
            <a:r>
              <a:rPr lang="en-US" sz="1300" b="1" i="1" strike="noStrike" spc="-1">
                <a:solidFill>
                  <a:srgbClr val="008ED2"/>
                </a:solidFill>
                <a:latin typeface="Consolas"/>
              </a:rPr>
              <a:t>+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data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;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}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br>
              <a:rPr sz="1300"/>
            </a:b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std::string </a:t>
            </a:r>
            <a:r>
              <a:rPr lang="en-US" sz="1300" b="1" strike="noStrike" spc="-1">
                <a:solidFill>
                  <a:srgbClr val="008ED2"/>
                </a:solidFill>
                <a:latin typeface="Consolas"/>
              </a:rPr>
              <a:t>ProductRepository::getProductInfo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(</a:t>
            </a:r>
            <a:r>
              <a:rPr lang="en-US" sz="1300" b="1" strike="noStrike" spc="-1">
                <a:solidFill>
                  <a:srgbClr val="AE51D8"/>
                </a:solidFill>
                <a:latin typeface="Consolas"/>
              </a:rPr>
              <a:t>const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std::string</a:t>
            </a:r>
            <a:r>
              <a:rPr lang="en-US" sz="1300" b="1" strike="noStrike" spc="-1">
                <a:solidFill>
                  <a:srgbClr val="AE51D8"/>
                </a:solidFill>
                <a:latin typeface="Consolas"/>
              </a:rPr>
              <a:t>&amp;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productName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) {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   </a:t>
            </a:r>
            <a:r>
              <a:rPr lang="en-US" sz="1300" b="1" strike="noStrike" spc="-1">
                <a:solidFill>
                  <a:srgbClr val="AE51D8"/>
                </a:solidFill>
                <a:latin typeface="Consolas"/>
              </a:rPr>
              <a:t>auto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data </a:t>
            </a:r>
            <a:r>
              <a:rPr lang="en-US" sz="1300" b="1" i="1" strike="noStrike" spc="-1">
                <a:solidFill>
                  <a:srgbClr val="008ED2"/>
                </a:solidFill>
                <a:latin typeface="Consolas"/>
              </a:rPr>
              <a:t>=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Database::</a:t>
            </a:r>
            <a:r>
              <a:rPr lang="en-US" sz="1300" b="1" strike="noStrike" spc="-1">
                <a:solidFill>
                  <a:srgbClr val="008ED2"/>
                </a:solidFill>
                <a:latin typeface="Consolas"/>
              </a:rPr>
              <a:t>getInstance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().</a:t>
            </a:r>
            <a:r>
              <a:rPr lang="en-US" sz="1300" b="1" strike="noStrike" spc="-1">
                <a:solidFill>
                  <a:srgbClr val="008ED2"/>
                </a:solidFill>
                <a:latin typeface="Consolas"/>
              </a:rPr>
              <a:t>getProductData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(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productName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);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   </a:t>
            </a:r>
            <a:r>
              <a:rPr lang="en-US" sz="1300" b="1" i="1" strike="noStrike" spc="-1">
                <a:solidFill>
                  <a:srgbClr val="E45100"/>
                </a:solidFill>
                <a:latin typeface="Consolas"/>
              </a:rPr>
              <a:t>return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</a:t>
            </a:r>
            <a:r>
              <a:rPr lang="en-US" sz="1300" b="1" strike="noStrike" spc="-1">
                <a:solidFill>
                  <a:srgbClr val="D3D0C8"/>
                </a:solidFill>
                <a:latin typeface="Consolas"/>
              </a:rPr>
              <a:t>"</a:t>
            </a:r>
            <a:r>
              <a:rPr lang="en-US" sz="1300" b="1" strike="noStrike" spc="-1">
                <a:solidFill>
                  <a:srgbClr val="C30051"/>
                </a:solidFill>
                <a:latin typeface="Consolas"/>
              </a:rPr>
              <a:t>Returning product info for </a:t>
            </a:r>
            <a:r>
              <a:rPr lang="en-US" sz="1300" b="1" strike="noStrike" spc="-1">
                <a:solidFill>
                  <a:srgbClr val="D3D0C8"/>
                </a:solidFill>
                <a:latin typeface="Consolas"/>
              </a:rPr>
              <a:t>"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</a:t>
            </a:r>
            <a:r>
              <a:rPr lang="en-US" sz="1300" b="1" i="1" strike="noStrike" spc="-1">
                <a:solidFill>
                  <a:srgbClr val="008ED2"/>
                </a:solidFill>
                <a:latin typeface="Consolas"/>
              </a:rPr>
              <a:t>+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productName </a:t>
            </a:r>
            <a:r>
              <a:rPr lang="en-US" sz="1300" b="1" i="1" strike="noStrike" spc="-1">
                <a:solidFill>
                  <a:srgbClr val="008ED2"/>
                </a:solidFill>
                <a:latin typeface="Consolas"/>
              </a:rPr>
              <a:t>+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</a:t>
            </a:r>
            <a:r>
              <a:rPr lang="en-US" sz="1300" b="1" strike="noStrike" spc="-1">
                <a:solidFill>
                  <a:srgbClr val="D3D0C8"/>
                </a:solidFill>
                <a:latin typeface="Consolas"/>
              </a:rPr>
              <a:t>"</a:t>
            </a:r>
            <a:r>
              <a:rPr lang="en-US" sz="1300" b="1" strike="noStrike" spc="-1">
                <a:solidFill>
                  <a:srgbClr val="C30051"/>
                </a:solidFill>
                <a:latin typeface="Consolas"/>
              </a:rPr>
              <a:t> with data: </a:t>
            </a:r>
            <a:r>
              <a:rPr lang="en-US" sz="1300" b="1" strike="noStrike" spc="-1">
                <a:solidFill>
                  <a:srgbClr val="D3D0C8"/>
                </a:solidFill>
                <a:latin typeface="Consolas"/>
              </a:rPr>
              <a:t>"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</a:t>
            </a:r>
            <a:r>
              <a:rPr lang="en-US" sz="1300" b="1" i="1" strike="noStrike" spc="-1">
                <a:solidFill>
                  <a:srgbClr val="008ED2"/>
                </a:solidFill>
                <a:latin typeface="Consolas"/>
              </a:rPr>
              <a:t>+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data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;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}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TextovéPole 5"/>
          <p:cNvSpPr/>
          <p:nvPr/>
        </p:nvSpPr>
        <p:spPr>
          <a:xfrm>
            <a:off x="7305480" y="2549160"/>
            <a:ext cx="4574160" cy="2863080"/>
          </a:xfrm>
          <a:prstGeom prst="rect">
            <a:avLst/>
          </a:prstGeom>
          <a:solidFill>
            <a:schemeClr val="bg1">
              <a:lumMod val="95000"/>
            </a:scheme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numCol="1" spc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E51D8"/>
                </a:solidFill>
                <a:latin typeface="Consolas"/>
              </a:rPr>
              <a:t>void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>
                <a:solidFill>
                  <a:srgbClr val="008ED2"/>
                </a:solidFill>
                <a:latin typeface="Consolas"/>
              </a:rPr>
              <a:t>Cache::add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(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E51D8"/>
                </a:solidFill>
                <a:latin typeface="Consolas"/>
              </a:rPr>
              <a:t>    const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std::string</a:t>
            </a:r>
            <a:r>
              <a:rPr lang="en-US" sz="1300" b="1" strike="noStrike" spc="-1">
                <a:solidFill>
                  <a:srgbClr val="AE51D8"/>
                </a:solidFill>
                <a:latin typeface="Consolas"/>
              </a:rPr>
              <a:t>&amp;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key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,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E51D8"/>
                </a:solidFill>
                <a:latin typeface="Consolas"/>
              </a:rPr>
              <a:t>    const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std::string</a:t>
            </a:r>
            <a:r>
              <a:rPr lang="en-US" sz="1300" b="1" strike="noStrike" spc="-1">
                <a:solidFill>
                  <a:srgbClr val="AE51D8"/>
                </a:solidFill>
                <a:latin typeface="Consolas"/>
              </a:rPr>
              <a:t>&amp;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value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) {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cache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[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key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] </a:t>
            </a:r>
            <a:r>
              <a:rPr lang="en-US" sz="1300" b="1" i="1" strike="noStrike" spc="-1">
                <a:solidFill>
                  <a:srgbClr val="008ED2"/>
                </a:solidFill>
                <a:latin typeface="Consolas"/>
              </a:rPr>
              <a:t>=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value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;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}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br>
              <a:rPr sz="1300"/>
            </a:br>
            <a:r>
              <a:rPr lang="en-US" sz="1300" b="1" strike="noStrike" spc="-1">
                <a:solidFill>
                  <a:srgbClr val="60576F"/>
                </a:solidFill>
                <a:latin typeface="Consolas"/>
              </a:rPr>
              <a:t>// No dependency on Database!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std::string </a:t>
            </a:r>
            <a:r>
              <a:rPr lang="en-US" sz="1300" b="1" strike="noStrike" spc="-1">
                <a:solidFill>
                  <a:srgbClr val="008ED2"/>
                </a:solidFill>
                <a:latin typeface="Consolas"/>
              </a:rPr>
              <a:t>Cache::get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(</a:t>
            </a:r>
            <a:r>
              <a:rPr lang="en-US" sz="1300" b="1" strike="noStrike" spc="-1">
                <a:solidFill>
                  <a:srgbClr val="AE51D8"/>
                </a:solidFill>
                <a:latin typeface="Consolas"/>
              </a:rPr>
              <a:t>const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std::string</a:t>
            </a:r>
            <a:r>
              <a:rPr lang="en-US" sz="1300" b="1" strike="noStrike" spc="-1">
                <a:solidFill>
                  <a:srgbClr val="AE51D8"/>
                </a:solidFill>
                <a:latin typeface="Consolas"/>
              </a:rPr>
              <a:t>&amp;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key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) {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300" b="1" i="1" strike="noStrike" spc="-1">
                <a:solidFill>
                  <a:srgbClr val="E45100"/>
                </a:solidFill>
                <a:latin typeface="Consolas"/>
              </a:rPr>
              <a:t>if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(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cache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.</a:t>
            </a:r>
            <a:r>
              <a:rPr lang="en-US" sz="1300" b="1" strike="noStrike" spc="-1">
                <a:solidFill>
                  <a:srgbClr val="008ED2"/>
                </a:solidFill>
                <a:latin typeface="Consolas"/>
              </a:rPr>
              <a:t>find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(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key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) </a:t>
            </a:r>
            <a:r>
              <a:rPr lang="en-US" sz="1300" b="1" i="1" strike="noStrike" spc="-1">
                <a:solidFill>
                  <a:srgbClr val="008ED2"/>
                </a:solidFill>
                <a:latin typeface="Consolas"/>
              </a:rPr>
              <a:t>!=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cache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.</a:t>
            </a:r>
            <a:r>
              <a:rPr lang="en-US" sz="1300" b="1" strike="noStrike" spc="-1">
                <a:solidFill>
                  <a:srgbClr val="008ED2"/>
                </a:solidFill>
                <a:latin typeface="Consolas"/>
              </a:rPr>
              <a:t>end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()) {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       </a:t>
            </a:r>
            <a:r>
              <a:rPr lang="en-US" sz="1300" b="1" i="1" strike="noStrike" spc="-1">
                <a:solidFill>
                  <a:srgbClr val="E45100"/>
                </a:solidFill>
                <a:latin typeface="Consolas"/>
              </a:rPr>
              <a:t>return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cache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[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key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];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   }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300" b="1" i="1" strike="noStrike" spc="-1">
                <a:solidFill>
                  <a:srgbClr val="E45100"/>
                </a:solidFill>
                <a:latin typeface="Consolas"/>
              </a:rPr>
              <a:t>return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>
                <a:solidFill>
                  <a:srgbClr val="D3D0C8"/>
                </a:solidFill>
                <a:latin typeface="Consolas"/>
              </a:rPr>
              <a:t>"</a:t>
            </a:r>
            <a:r>
              <a:rPr lang="en-US" sz="1300" b="1" strike="noStrike" spc="-1">
                <a:solidFill>
                  <a:srgbClr val="C30051"/>
                </a:solidFill>
                <a:latin typeface="Consolas"/>
              </a:rPr>
              <a:t>No data found for </a:t>
            </a:r>
            <a:r>
              <a:rPr lang="en-US" sz="1300" b="1" strike="noStrike" spc="-1">
                <a:solidFill>
                  <a:srgbClr val="D3D0C8"/>
                </a:solidFill>
                <a:latin typeface="Consolas"/>
              </a:rPr>
              <a:t>"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i="1" strike="noStrike" spc="-1">
                <a:solidFill>
                  <a:srgbClr val="008ED2"/>
                </a:solidFill>
                <a:latin typeface="Consolas"/>
              </a:rPr>
              <a:t>+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key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;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}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Obdélník 9"/>
          <p:cNvSpPr/>
          <p:nvPr/>
        </p:nvSpPr>
        <p:spPr>
          <a:xfrm>
            <a:off x="8402760" y="5775480"/>
            <a:ext cx="3105000" cy="594000"/>
          </a:xfrm>
          <a:prstGeom prst="rect">
            <a:avLst/>
          </a:prstGeom>
          <a:solidFill>
            <a:srgbClr val="FF0004">
              <a:alpha val="11000"/>
            </a:srgbClr>
          </a:solidFill>
          <a:ln>
            <a:solidFill>
              <a:srgbClr val="FF0004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cs-CZ" sz="1800" b="0" strike="noStrike" spc="-1">
                <a:solidFill>
                  <a:srgbClr val="000000"/>
                </a:solidFill>
                <a:latin typeface="Calibri"/>
              </a:rPr>
              <a:t>Schované vnitřní závislosti!</a:t>
            </a:r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Obdélník: se zakulacenými rohy 13"/>
          <p:cNvSpPr/>
          <p:nvPr/>
        </p:nvSpPr>
        <p:spPr>
          <a:xfrm>
            <a:off x="689400" y="4945680"/>
            <a:ext cx="5353200" cy="270720"/>
          </a:xfrm>
          <a:prstGeom prst="roundRect">
            <a:avLst>
              <a:gd name="adj" fmla="val 16667"/>
            </a:avLst>
          </a:prstGeom>
          <a:solidFill>
            <a:srgbClr val="FF0004">
              <a:alpha val="11000"/>
            </a:srgbClr>
          </a:solidFill>
          <a:ln w="28575">
            <a:solidFill>
              <a:srgbClr val="FF000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cs-CZ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6" name="Obdélník: se zakulacenými rohy 15"/>
          <p:cNvSpPr/>
          <p:nvPr/>
        </p:nvSpPr>
        <p:spPr>
          <a:xfrm>
            <a:off x="694440" y="5933880"/>
            <a:ext cx="5918760" cy="270720"/>
          </a:xfrm>
          <a:prstGeom prst="roundRect">
            <a:avLst>
              <a:gd name="adj" fmla="val 16667"/>
            </a:avLst>
          </a:prstGeom>
          <a:solidFill>
            <a:srgbClr val="FF0004">
              <a:alpha val="11000"/>
            </a:srgbClr>
          </a:solidFill>
          <a:ln w="28575">
            <a:solidFill>
              <a:srgbClr val="FF000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cs-CZ" sz="1800" b="0" strike="noStrike" spc="-1">
              <a:solidFill>
                <a:schemeClr val="lt1"/>
              </a:solidFill>
              <a:latin typeface="Calibri"/>
            </a:endParaRPr>
          </a:p>
        </p:txBody>
      </p:sp>
      <p:cxnSp>
        <p:nvCxnSpPr>
          <p:cNvPr id="177" name="Přímá spojnice se šipkou 19"/>
          <p:cNvCxnSpPr/>
          <p:nvPr/>
        </p:nvCxnSpPr>
        <p:spPr>
          <a:xfrm flipH="1" flipV="1">
            <a:off x="6624720" y="6096960"/>
            <a:ext cx="1770480" cy="27360"/>
          </a:xfrm>
          <a:prstGeom prst="straightConnector1">
            <a:avLst/>
          </a:prstGeom>
          <a:ln>
            <a:solidFill>
              <a:srgbClr val="FF0004"/>
            </a:solidFill>
            <a:tailEnd type="triangle" w="med" len="med"/>
          </a:ln>
        </p:spPr>
      </p:cxnSp>
      <p:cxnSp>
        <p:nvCxnSpPr>
          <p:cNvPr id="178" name="Spojnice: zakřivená 21"/>
          <p:cNvCxnSpPr/>
          <p:nvPr/>
        </p:nvCxnSpPr>
        <p:spPr>
          <a:xfrm rot="10800000">
            <a:off x="6031800" y="5011920"/>
            <a:ext cx="2342880" cy="818640"/>
          </a:xfrm>
          <a:prstGeom prst="curvedConnector3">
            <a:avLst>
              <a:gd name="adj1" fmla="val 24988"/>
            </a:avLst>
          </a:prstGeom>
          <a:ln>
            <a:solidFill>
              <a:srgbClr val="FF0004"/>
            </a:solidFill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3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6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9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516240" y="483120"/>
            <a:ext cx="9143640" cy="765000"/>
          </a:xfrm>
          <a:prstGeom prst="rect">
            <a:avLst/>
          </a:prstGeom>
          <a:noFill/>
          <a:ln w="28440">
            <a:solidFill>
              <a:srgbClr val="FFD5CC"/>
            </a:solidFill>
            <a:round/>
          </a:ln>
        </p:spPr>
        <p:txBody>
          <a:bodyPr anchor="ctr">
            <a:normAutofit/>
          </a:bodyPr>
          <a:lstStyle/>
          <a:p>
            <a:pPr marL="457200" indent="0">
              <a:lnSpc>
                <a:spcPct val="90000"/>
              </a:lnSpc>
              <a:buNone/>
            </a:pPr>
            <a:r>
              <a:rPr lang="cs-CZ" sz="4000" b="0" strike="noStrike" spc="-1">
                <a:solidFill>
                  <a:srgbClr val="000000"/>
                </a:solidFill>
                <a:latin typeface="Sitka Text"/>
              </a:rPr>
              <a:t>Singleton vs</a:t>
            </a:r>
            <a:r>
              <a:rPr lang="cs-CZ" sz="4000" b="1" strike="noStrike" spc="-1">
                <a:solidFill>
                  <a:srgbClr val="000000"/>
                </a:solidFill>
                <a:latin typeface="Sitka Text"/>
              </a:rPr>
              <a:t> testování</a:t>
            </a:r>
            <a:endParaRPr lang="cs-CZ" sz="4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0" name="Obdélník 3"/>
          <p:cNvSpPr/>
          <p:nvPr/>
        </p:nvSpPr>
        <p:spPr>
          <a:xfrm>
            <a:off x="515880" y="1554480"/>
            <a:ext cx="10888920" cy="774000"/>
          </a:xfrm>
          <a:prstGeom prst="rect">
            <a:avLst/>
          </a:prstGeom>
          <a:solidFill>
            <a:srgbClr val="FFEC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cs-CZ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1" name="Podnadpis 2"/>
          <p:cNvSpPr/>
          <p:nvPr/>
        </p:nvSpPr>
        <p:spPr>
          <a:xfrm>
            <a:off x="516240" y="1635480"/>
            <a:ext cx="10618560" cy="598320"/>
          </a:xfrm>
          <a:prstGeom prst="rect">
            <a:avLst/>
          </a:prstGeom>
          <a:noFill/>
          <a:ln w="5715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rmAutofit/>
          </a:bodyPr>
          <a:lstStyle/>
          <a:p>
            <a:pPr marL="457200" indent="-3200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cs-CZ" sz="3600" b="0" strike="noStrike" spc="-1">
                <a:solidFill>
                  <a:srgbClr val="000000"/>
                </a:solidFill>
                <a:latin typeface="Calibri"/>
                <a:ea typeface="Calibri"/>
              </a:rPr>
              <a:t>Graf závislostí</a:t>
            </a:r>
            <a:endParaRPr lang="cs-CZ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Ovál 4"/>
          <p:cNvSpPr/>
          <p:nvPr/>
        </p:nvSpPr>
        <p:spPr>
          <a:xfrm>
            <a:off x="4501080" y="2651760"/>
            <a:ext cx="2408400" cy="1560600"/>
          </a:xfrm>
          <a:prstGeom prst="ellipse">
            <a:avLst/>
          </a:prstGeom>
          <a:noFill/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cs-CZ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3" name="TextovéPole 6"/>
          <p:cNvSpPr/>
          <p:nvPr/>
        </p:nvSpPr>
        <p:spPr>
          <a:xfrm>
            <a:off x="4693320" y="2953800"/>
            <a:ext cx="2027160" cy="943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numCol="1" spcCol="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cs-CZ" sz="2800" b="0" strike="noStrike" spc="-1">
                <a:solidFill>
                  <a:srgbClr val="000000"/>
                </a:solidFill>
                <a:latin typeface="Calibri"/>
              </a:rPr>
              <a:t>Product Repository</a:t>
            </a:r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Ovál 9"/>
          <p:cNvSpPr/>
          <p:nvPr/>
        </p:nvSpPr>
        <p:spPr>
          <a:xfrm>
            <a:off x="715680" y="2651760"/>
            <a:ext cx="2408400" cy="1560600"/>
          </a:xfrm>
          <a:prstGeom prst="ellipse">
            <a:avLst/>
          </a:prstGeom>
          <a:noFill/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cs-CZ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5" name="TextovéPole 11"/>
          <p:cNvSpPr/>
          <p:nvPr/>
        </p:nvSpPr>
        <p:spPr>
          <a:xfrm>
            <a:off x="907920" y="3166920"/>
            <a:ext cx="2027160" cy="517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numCol="1" spcCol="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cs-CZ" sz="2800" b="0" strike="noStrike" spc="-1">
                <a:solidFill>
                  <a:srgbClr val="000000"/>
                </a:solidFill>
                <a:latin typeface="Calibri"/>
              </a:rPr>
              <a:t>Database</a:t>
            </a:r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Ovál 13"/>
          <p:cNvSpPr/>
          <p:nvPr/>
        </p:nvSpPr>
        <p:spPr>
          <a:xfrm>
            <a:off x="715680" y="4704120"/>
            <a:ext cx="2408400" cy="1560600"/>
          </a:xfrm>
          <a:prstGeom prst="ellipse">
            <a:avLst/>
          </a:prstGeom>
          <a:noFill/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cs-CZ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7" name="TextovéPole 15"/>
          <p:cNvSpPr/>
          <p:nvPr/>
        </p:nvSpPr>
        <p:spPr>
          <a:xfrm>
            <a:off x="907920" y="5006160"/>
            <a:ext cx="2027160" cy="943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numCol="1" spcCol="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cs-CZ" sz="2800" b="0" strike="noStrike" spc="-1">
                <a:solidFill>
                  <a:srgbClr val="000000"/>
                </a:solidFill>
                <a:latin typeface="Calibri"/>
              </a:rPr>
              <a:t>User Repository</a:t>
            </a:r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Ovál 17"/>
          <p:cNvSpPr/>
          <p:nvPr/>
        </p:nvSpPr>
        <p:spPr>
          <a:xfrm>
            <a:off x="4501080" y="4704120"/>
            <a:ext cx="2408400" cy="1560600"/>
          </a:xfrm>
          <a:prstGeom prst="ellipse">
            <a:avLst/>
          </a:prstGeom>
          <a:noFill/>
          <a:ln>
            <a:solidFill>
              <a:srgbClr val="1D315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cs-CZ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9" name="TextovéPole 19"/>
          <p:cNvSpPr/>
          <p:nvPr/>
        </p:nvSpPr>
        <p:spPr>
          <a:xfrm>
            <a:off x="4693320" y="5219640"/>
            <a:ext cx="2027160" cy="517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numCol="1" spcCol="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cs-CZ" sz="2800" b="0" strike="noStrike" spc="-1">
                <a:solidFill>
                  <a:srgbClr val="000000"/>
                </a:solidFill>
                <a:latin typeface="Calibri"/>
              </a:rPr>
              <a:t>Cache</a:t>
            </a:r>
            <a:endParaRPr lang="cs-CZ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TextovéPole 21"/>
          <p:cNvSpPr/>
          <p:nvPr/>
        </p:nvSpPr>
        <p:spPr>
          <a:xfrm>
            <a:off x="7554600" y="2660760"/>
            <a:ext cx="3846240" cy="1065600"/>
          </a:xfrm>
          <a:prstGeom prst="rect">
            <a:avLst/>
          </a:prstGeom>
          <a:solidFill>
            <a:srgbClr val="FFE6E6"/>
          </a:solidFill>
          <a:ln w="0">
            <a:solidFill>
              <a:srgbClr val="FFE6E6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numCol="1" spcCol="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cs-CZ" sz="3200" b="0" i="1" strike="noStrike" spc="-1">
                <a:solidFill>
                  <a:srgbClr val="000000"/>
                </a:solidFill>
                <a:latin typeface="Calibri"/>
              </a:rPr>
              <a:t>"Objekty na sobě závisí </a:t>
            </a:r>
            <a:r>
              <a:rPr lang="cs-CZ" sz="3200" b="1" i="1" strike="noStrike" spc="-1">
                <a:solidFill>
                  <a:srgbClr val="000000"/>
                </a:solidFill>
                <a:latin typeface="Calibri"/>
              </a:rPr>
              <a:t>v kódu</a:t>
            </a:r>
            <a:r>
              <a:rPr lang="cs-CZ" sz="3200" b="0" i="1" strike="noStrike" spc="-1">
                <a:solidFill>
                  <a:srgbClr val="000000"/>
                </a:solidFill>
                <a:latin typeface="Calibri"/>
              </a:rPr>
              <a:t>."</a:t>
            </a:r>
            <a:endParaRPr lang="cs-CZ" sz="3200" b="0" strike="noStrike" spc="-1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91" name="Přímá spojnice se šipkou 24"/>
          <p:cNvCxnSpPr/>
          <p:nvPr/>
        </p:nvCxnSpPr>
        <p:spPr>
          <a:xfrm flipH="1" flipV="1">
            <a:off x="3171960" y="3436920"/>
            <a:ext cx="1273680" cy="7920"/>
          </a:xfrm>
          <a:prstGeom prst="straightConnector1">
            <a:avLst/>
          </a:prstGeom>
          <a:ln>
            <a:solidFill>
              <a:srgbClr val="FF0000"/>
            </a:solidFill>
            <a:tailEnd type="triangle" w="med" len="med"/>
          </a:ln>
        </p:spPr>
      </p:cxnSp>
      <p:cxnSp>
        <p:nvCxnSpPr>
          <p:cNvPr id="192" name="Přímá spojnice se šipkou 25"/>
          <p:cNvCxnSpPr/>
          <p:nvPr/>
        </p:nvCxnSpPr>
        <p:spPr>
          <a:xfrm flipH="1" flipV="1">
            <a:off x="1967400" y="4260600"/>
            <a:ext cx="7920" cy="401040"/>
          </a:xfrm>
          <a:prstGeom prst="straightConnector1">
            <a:avLst/>
          </a:prstGeom>
          <a:ln>
            <a:solidFill>
              <a:srgbClr val="FF0000"/>
            </a:solidFill>
            <a:tailEnd type="triangle" w="med" len="med"/>
          </a:ln>
        </p:spPr>
      </p:cxnSp>
      <p:sp>
        <p:nvSpPr>
          <p:cNvPr id="193" name="TextovéPole 26"/>
          <p:cNvSpPr/>
          <p:nvPr/>
        </p:nvSpPr>
        <p:spPr>
          <a:xfrm>
            <a:off x="7605720" y="4297680"/>
            <a:ext cx="3808800" cy="2129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numCol="1" spcCol="0" anchor="t">
            <a:spAutoFit/>
          </a:bodyPr>
          <a:lstStyle/>
          <a:p>
            <a:pPr>
              <a:lnSpc>
                <a:spcPct val="100000"/>
              </a:lnSpc>
            </a:pPr>
            <a:endParaRPr lang="cs-CZ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4" name="TextovéPole 27"/>
          <p:cNvSpPr/>
          <p:nvPr/>
        </p:nvSpPr>
        <p:spPr>
          <a:xfrm>
            <a:off x="7557480" y="4122000"/>
            <a:ext cx="3843000" cy="2285280"/>
          </a:xfrm>
          <a:prstGeom prst="rect">
            <a:avLst/>
          </a:prstGeom>
          <a:solidFill>
            <a:schemeClr val="bg1">
              <a:lumMod val="95000"/>
            </a:scheme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numCol="1" spcCol="0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cs-CZ" sz="2400" b="0" strike="noStrike" spc="-1">
                <a:solidFill>
                  <a:srgbClr val="000000"/>
                </a:solidFill>
                <a:latin typeface="Calibri"/>
              </a:rPr>
              <a:t>Programátor bude možná muset při změnách či testování zkoumat</a:t>
            </a:r>
            <a:endParaRPr lang="cs-CZ" sz="2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2400" b="0" strike="noStrike" spc="-1">
                <a:solidFill>
                  <a:srgbClr val="000000"/>
                </a:solidFill>
                <a:latin typeface="Calibri"/>
              </a:rPr>
              <a:t>implementační kód...</a:t>
            </a:r>
            <a:endParaRPr lang="cs-CZ" sz="2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cs-CZ" sz="2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2400" b="0" strike="noStrike" spc="-1">
                <a:solidFill>
                  <a:srgbClr val="000000"/>
                </a:solidFill>
                <a:latin typeface="Calibri"/>
              </a:rPr>
              <a:t>…pokud k němu má přístup.</a:t>
            </a:r>
            <a:endParaRPr lang="cs-CZ" sz="2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title"/>
          </p:nvPr>
        </p:nvSpPr>
        <p:spPr>
          <a:xfrm>
            <a:off x="516240" y="483120"/>
            <a:ext cx="9143640" cy="765000"/>
          </a:xfrm>
          <a:prstGeom prst="rect">
            <a:avLst/>
          </a:prstGeom>
          <a:noFill/>
          <a:ln w="28440">
            <a:solidFill>
              <a:srgbClr val="FFD5CC"/>
            </a:solidFill>
            <a:round/>
          </a:ln>
        </p:spPr>
        <p:txBody>
          <a:bodyPr anchor="ctr">
            <a:normAutofit/>
          </a:bodyPr>
          <a:lstStyle/>
          <a:p>
            <a:pPr marL="457200" indent="0">
              <a:lnSpc>
                <a:spcPct val="90000"/>
              </a:lnSpc>
              <a:buNone/>
            </a:pPr>
            <a:r>
              <a:rPr lang="cs-CZ" sz="4000" b="0" strike="noStrike" spc="-1">
                <a:solidFill>
                  <a:srgbClr val="000000"/>
                </a:solidFill>
                <a:latin typeface="Sitka Text"/>
              </a:rPr>
              <a:t>Singleton vs</a:t>
            </a:r>
            <a:r>
              <a:rPr lang="cs-CZ" sz="4000" b="1" strike="noStrike" spc="-1">
                <a:solidFill>
                  <a:srgbClr val="000000"/>
                </a:solidFill>
                <a:latin typeface="Sitka Text"/>
              </a:rPr>
              <a:t> testování</a:t>
            </a:r>
            <a:endParaRPr lang="cs-CZ" sz="4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6" name="TextBox 3"/>
          <p:cNvSpPr/>
          <p:nvPr/>
        </p:nvSpPr>
        <p:spPr>
          <a:xfrm>
            <a:off x="383040" y="1295280"/>
            <a:ext cx="5660640" cy="5437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numCol="1" spc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E51D8"/>
                </a:solidFill>
                <a:latin typeface="Consolas"/>
              </a:rPr>
              <a:t>class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>
                <a:solidFill>
                  <a:srgbClr val="9F47FF"/>
                </a:solidFill>
                <a:latin typeface="Consolas"/>
              </a:rPr>
              <a:t>Database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{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E51D8"/>
                </a:solidFill>
                <a:latin typeface="Consolas"/>
              </a:rPr>
              <a:t>private: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   </a:t>
            </a:r>
            <a:r>
              <a:rPr lang="en-US" sz="1300" b="1" strike="noStrike" spc="-1">
                <a:solidFill>
                  <a:srgbClr val="60576F"/>
                </a:solidFill>
                <a:latin typeface="Consolas"/>
              </a:rPr>
              <a:t>/* delete copy-/move-ctors/assigns */</a:t>
            </a:r>
            <a:br>
              <a:rPr sz="1300"/>
            </a:b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300" b="1" strike="noStrike" spc="-1">
                <a:solidFill>
                  <a:srgbClr val="008ED2"/>
                </a:solidFill>
                <a:latin typeface="Consolas"/>
              </a:rPr>
              <a:t>Database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() {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       std::ifstream 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ifs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(</a:t>
            </a:r>
            <a:r>
              <a:rPr lang="en-US" sz="1300" b="1" strike="noStrike" spc="-1">
                <a:solidFill>
                  <a:srgbClr val="D3D0C8"/>
                </a:solidFill>
                <a:latin typeface="Consolas"/>
              </a:rPr>
              <a:t>"</a:t>
            </a:r>
            <a:r>
              <a:rPr lang="en-US" sz="1300" b="1" strike="noStrike" spc="-1">
                <a:solidFill>
                  <a:srgbClr val="C30051"/>
                </a:solidFill>
                <a:latin typeface="Consolas"/>
              </a:rPr>
              <a:t>cities.txt</a:t>
            </a:r>
            <a:r>
              <a:rPr lang="en-US" sz="1300" b="1" strike="noStrike" spc="-1">
                <a:solidFill>
                  <a:srgbClr val="D3D0C8"/>
                </a:solidFill>
                <a:latin typeface="Consolas"/>
              </a:rPr>
              <a:t>"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);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       std::string 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cityEntry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, 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populationEntry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;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       </a:t>
            </a:r>
            <a:r>
              <a:rPr lang="en-US" sz="1300" b="1" i="1" strike="noStrike" spc="-1">
                <a:solidFill>
                  <a:srgbClr val="E45100"/>
                </a:solidFill>
                <a:latin typeface="Consolas"/>
              </a:rPr>
              <a:t>while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(</a:t>
            </a:r>
            <a:r>
              <a:rPr lang="en-US" sz="1300" b="1" strike="noStrike" spc="-1">
                <a:solidFill>
                  <a:srgbClr val="008ED2"/>
                </a:solidFill>
                <a:latin typeface="Consolas"/>
              </a:rPr>
              <a:t>getline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(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ifs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, 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cityEntry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)) {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           </a:t>
            </a:r>
            <a:r>
              <a:rPr lang="en-US" sz="1300" b="1" strike="noStrike" spc="-1">
                <a:solidFill>
                  <a:srgbClr val="008ED2"/>
                </a:solidFill>
                <a:latin typeface="Consolas"/>
              </a:rPr>
              <a:t>getline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(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ifs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, 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populationEntry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);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           </a:t>
            </a:r>
            <a:r>
              <a:rPr lang="en-US" sz="1300" b="1" strike="noStrike" spc="-1">
                <a:solidFill>
                  <a:srgbClr val="AE51D8"/>
                </a:solidFill>
                <a:latin typeface="Consolas"/>
              </a:rPr>
              <a:t>int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population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i="1" strike="noStrike" spc="-1">
                <a:solidFill>
                  <a:srgbClr val="008ED2"/>
                </a:solidFill>
                <a:latin typeface="Consolas"/>
              </a:rPr>
              <a:t>=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std::</a:t>
            </a:r>
            <a:r>
              <a:rPr lang="en-US" sz="1300" b="1" strike="noStrike" spc="-1">
                <a:solidFill>
                  <a:srgbClr val="008ED2"/>
                </a:solidFill>
                <a:latin typeface="Consolas"/>
              </a:rPr>
              <a:t>stoi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(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populationEntry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);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           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cityPopulations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[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cityEntry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] </a:t>
            </a:r>
            <a:r>
              <a:rPr lang="en-US" sz="1300" b="1" i="1" strike="noStrike" spc="-1">
                <a:solidFill>
                  <a:srgbClr val="008ED2"/>
                </a:solidFill>
                <a:latin typeface="Consolas"/>
              </a:rPr>
              <a:t>=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population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;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       }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   }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300" b="1" strike="noStrike" spc="-1">
                <a:solidFill>
                  <a:srgbClr val="008ED2"/>
                </a:solidFill>
                <a:latin typeface="Consolas"/>
              </a:rPr>
              <a:t>~Database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() {</a:t>
            </a:r>
            <a:r>
              <a:rPr lang="en-US" sz="1300" b="1" strike="noStrike" spc="-1">
                <a:solidFill>
                  <a:srgbClr val="60576F"/>
                </a:solidFill>
                <a:latin typeface="Consolas"/>
              </a:rPr>
              <a:t> /* destructor code */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}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br>
              <a:rPr sz="1300"/>
            </a:b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   std::map</a:t>
            </a:r>
            <a:r>
              <a:rPr lang="en-US" sz="1300" b="1" i="1" strike="noStrike" spc="-1">
                <a:solidFill>
                  <a:srgbClr val="008ED2"/>
                </a:solidFill>
                <a:latin typeface="Consolas"/>
              </a:rPr>
              <a:t>&lt;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std::string, </a:t>
            </a:r>
            <a:r>
              <a:rPr lang="en-US" sz="1300" b="1" strike="noStrike" spc="-1">
                <a:solidFill>
                  <a:srgbClr val="AE51D8"/>
                </a:solidFill>
                <a:latin typeface="Consolas"/>
              </a:rPr>
              <a:t>int</a:t>
            </a:r>
            <a:r>
              <a:rPr lang="en-US" sz="1300" b="1" i="1" strike="noStrike" spc="-1">
                <a:solidFill>
                  <a:srgbClr val="008ED2"/>
                </a:solidFill>
                <a:latin typeface="Consolas"/>
              </a:rPr>
              <a:t>&gt;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cityPopulations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;</a:t>
            </a:r>
            <a:br>
              <a:rPr sz="1300"/>
            </a:br>
            <a:r>
              <a:rPr lang="en-US" sz="1300" b="1" strike="noStrike" spc="-1">
                <a:solidFill>
                  <a:srgbClr val="60576F"/>
                </a:solidFill>
                <a:latin typeface="Consolas"/>
              </a:rPr>
              <a:t>    /* other db members */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E51D8"/>
                </a:solidFill>
                <a:latin typeface="Consolas"/>
              </a:rPr>
              <a:t>public: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300" b="1" strike="noStrike" spc="-1">
                <a:solidFill>
                  <a:srgbClr val="AE51D8"/>
                </a:solidFill>
                <a:latin typeface="Consolas"/>
              </a:rPr>
              <a:t>static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Database</a:t>
            </a:r>
            <a:r>
              <a:rPr lang="en-US" sz="1300" b="1" strike="noStrike" spc="-1">
                <a:solidFill>
                  <a:srgbClr val="AE51D8"/>
                </a:solidFill>
                <a:latin typeface="Consolas"/>
              </a:rPr>
              <a:t>&amp;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>
                <a:solidFill>
                  <a:srgbClr val="008ED2"/>
                </a:solidFill>
                <a:latin typeface="Consolas"/>
              </a:rPr>
              <a:t>get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() {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       </a:t>
            </a:r>
            <a:r>
              <a:rPr lang="en-US" sz="1300" b="1" strike="noStrike" spc="-1">
                <a:solidFill>
                  <a:srgbClr val="AE51D8"/>
                </a:solidFill>
                <a:latin typeface="Consolas"/>
              </a:rPr>
              <a:t>static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Database 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db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;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       </a:t>
            </a:r>
            <a:r>
              <a:rPr lang="en-US" sz="1300" b="1" i="1" strike="noStrike" spc="-1">
                <a:solidFill>
                  <a:srgbClr val="E45100"/>
                </a:solidFill>
                <a:latin typeface="Consolas"/>
              </a:rPr>
              <a:t>return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db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;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   }</a:t>
            </a:r>
            <a:br>
              <a:rPr sz="1300"/>
            </a:b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300" b="1" strike="noStrike" spc="-1">
                <a:solidFill>
                  <a:srgbClr val="AE51D8"/>
                </a:solidFill>
                <a:latin typeface="Consolas"/>
              </a:rPr>
              <a:t>int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>
                <a:solidFill>
                  <a:srgbClr val="008ED2"/>
                </a:solidFill>
                <a:latin typeface="Consolas"/>
              </a:rPr>
              <a:t>getPopulation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(</a:t>
            </a:r>
            <a:r>
              <a:rPr lang="en-US" sz="1300" b="1" strike="noStrike" spc="-1">
                <a:solidFill>
                  <a:srgbClr val="AE51D8"/>
                </a:solidFill>
                <a:latin typeface="Consolas"/>
              </a:rPr>
              <a:t>const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std::string</a:t>
            </a:r>
            <a:r>
              <a:rPr lang="en-US" sz="1300" b="1" strike="noStrike" spc="-1">
                <a:solidFill>
                  <a:srgbClr val="AE51D8"/>
                </a:solidFill>
                <a:latin typeface="Consolas"/>
              </a:rPr>
              <a:t>&amp;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city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) </a:t>
            </a:r>
            <a:r>
              <a:rPr lang="en-US" sz="1300" b="1" strike="noStrike" spc="-1">
                <a:solidFill>
                  <a:srgbClr val="AE51D8"/>
                </a:solidFill>
                <a:latin typeface="Consolas"/>
              </a:rPr>
              <a:t>const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{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       </a:t>
            </a:r>
            <a:r>
              <a:rPr lang="en-US" sz="1300" b="1" i="1" strike="noStrike" spc="-1">
                <a:solidFill>
                  <a:srgbClr val="E45100"/>
                </a:solidFill>
                <a:latin typeface="Consolas"/>
              </a:rPr>
              <a:t>return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cityPopulations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.</a:t>
            </a:r>
            <a:r>
              <a:rPr lang="en-US" sz="1300" b="1" strike="noStrike" spc="-1">
                <a:solidFill>
                  <a:srgbClr val="008ED2"/>
                </a:solidFill>
                <a:latin typeface="Consolas"/>
              </a:rPr>
              <a:t>at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(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city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);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   }</a:t>
            </a:r>
            <a:br>
              <a:rPr sz="1300"/>
            </a:br>
            <a:r>
              <a:rPr lang="en-US" sz="1300" b="1" strike="noStrike" spc="-1">
                <a:solidFill>
                  <a:srgbClr val="60576F"/>
                </a:solidFill>
                <a:latin typeface="Consolas"/>
              </a:rPr>
              <a:t>    /* other db methods */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};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TextBox 4"/>
          <p:cNvSpPr/>
          <p:nvPr/>
        </p:nvSpPr>
        <p:spPr>
          <a:xfrm>
            <a:off x="5645880" y="1332360"/>
            <a:ext cx="6141600" cy="4264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numCol="1" spc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E51D8"/>
                </a:solidFill>
                <a:latin typeface="Consolas"/>
              </a:rPr>
              <a:t>class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>
                <a:solidFill>
                  <a:srgbClr val="9F47FF"/>
                </a:solidFill>
                <a:latin typeface="Consolas"/>
              </a:rPr>
              <a:t>RecordFinder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{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E51D8"/>
                </a:solidFill>
                <a:latin typeface="Consolas"/>
              </a:rPr>
              <a:t>public: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300" b="1" strike="noStrike" spc="-1">
                <a:solidFill>
                  <a:srgbClr val="AE51D8"/>
                </a:solidFill>
                <a:latin typeface="Consolas"/>
              </a:rPr>
              <a:t>int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>
                <a:solidFill>
                  <a:srgbClr val="008ED2"/>
                </a:solidFill>
                <a:latin typeface="Consolas"/>
              </a:rPr>
              <a:t>totalPopulation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(</a:t>
            </a:r>
            <a:r>
              <a:rPr lang="en-US" sz="1300" b="1" strike="noStrike" spc="-1">
                <a:solidFill>
                  <a:srgbClr val="AE51D8"/>
                </a:solidFill>
                <a:latin typeface="Consolas"/>
              </a:rPr>
              <a:t>const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std::vector&lt;std::string&gt;</a:t>
            </a:r>
            <a:r>
              <a:rPr lang="en-US" sz="1300" b="1" strike="noStrike" spc="-1">
                <a:solidFill>
                  <a:srgbClr val="AE51D8"/>
                </a:solidFill>
                <a:latin typeface="Consolas"/>
              </a:rPr>
              <a:t>&amp;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names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) {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       </a:t>
            </a:r>
            <a:r>
              <a:rPr lang="en-US" sz="1300" b="1" strike="noStrike" spc="-1">
                <a:solidFill>
                  <a:srgbClr val="AE51D8"/>
                </a:solidFill>
                <a:latin typeface="Consolas"/>
              </a:rPr>
              <a:t>int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result </a:t>
            </a:r>
            <a:r>
              <a:rPr lang="en-US" sz="1300" b="1" i="1" strike="noStrike" spc="-1">
                <a:solidFill>
                  <a:srgbClr val="008ED2"/>
                </a:solidFill>
                <a:latin typeface="Consolas"/>
              </a:rPr>
              <a:t>=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>
                <a:solidFill>
                  <a:srgbClr val="F99157"/>
                </a:solidFill>
                <a:latin typeface="Consolas"/>
              </a:rPr>
              <a:t>0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;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       </a:t>
            </a:r>
            <a:r>
              <a:rPr lang="en-US" sz="1300" b="1" i="1" strike="noStrike" spc="-1">
                <a:solidFill>
                  <a:srgbClr val="E45100"/>
                </a:solidFill>
                <a:latin typeface="Consolas"/>
              </a:rPr>
              <a:t>for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(</a:t>
            </a:r>
            <a:r>
              <a:rPr lang="en-US" sz="1300" b="1" strike="noStrike" spc="-1">
                <a:solidFill>
                  <a:srgbClr val="AE51D8"/>
                </a:solidFill>
                <a:latin typeface="Consolas"/>
              </a:rPr>
              <a:t>auto</a:t>
            </a:r>
            <a:r>
              <a:rPr lang="en-US" sz="1300" b="1" i="1" strike="noStrike" spc="-1">
                <a:solidFill>
                  <a:srgbClr val="008ED2"/>
                </a:solidFill>
                <a:latin typeface="Consolas"/>
              </a:rPr>
              <a:t>&amp;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name 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: 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names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)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            </a:t>
            </a:r>
            <a:r>
              <a:rPr lang="en-US" sz="1300" b="1" strike="noStrike" spc="-1">
                <a:solidFill>
                  <a:srgbClr val="60576F"/>
                </a:solidFill>
                <a:latin typeface="Consolas"/>
              </a:rPr>
              <a:t>// Tight coupling!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           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result </a:t>
            </a:r>
            <a:r>
              <a:rPr lang="en-US" sz="1300" b="1" i="1" strike="noStrike" spc="-1">
                <a:solidFill>
                  <a:srgbClr val="008ED2"/>
                </a:solidFill>
                <a:latin typeface="Consolas"/>
              </a:rPr>
              <a:t>+=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Database::</a:t>
            </a:r>
            <a:r>
              <a:rPr lang="en-US" sz="1300" b="1" strike="noStrike" spc="-1">
                <a:solidFill>
                  <a:srgbClr val="008ED2"/>
                </a:solidFill>
                <a:latin typeface="Consolas"/>
              </a:rPr>
              <a:t>get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().</a:t>
            </a:r>
            <a:r>
              <a:rPr lang="en-US" sz="1300" b="1" strike="noStrike" spc="-1">
                <a:solidFill>
                  <a:srgbClr val="008ED2"/>
                </a:solidFill>
                <a:latin typeface="Consolas"/>
              </a:rPr>
              <a:t>getPopulation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(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name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);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       </a:t>
            </a:r>
            <a:r>
              <a:rPr lang="en-US" sz="1300" b="1" i="1" strike="noStrike" spc="-1">
                <a:solidFill>
                  <a:srgbClr val="E45100"/>
                </a:solidFill>
                <a:latin typeface="Consolas"/>
              </a:rPr>
              <a:t>return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result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;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   }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};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br>
              <a:rPr sz="1300"/>
            </a:br>
            <a:r>
              <a:rPr lang="en-US" sz="1300" b="1" strike="noStrike" spc="-1">
                <a:solidFill>
                  <a:srgbClr val="008ED2"/>
                </a:solidFill>
                <a:latin typeface="Consolas"/>
              </a:rPr>
              <a:t>TEST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(RecordFinderTests, SingletonTotalPopulationTest) {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   RecordFinder 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rf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;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300" b="1" strike="noStrike" spc="-1">
                <a:solidFill>
                  <a:srgbClr val="008ED2"/>
                </a:solidFill>
                <a:latin typeface="Consolas"/>
              </a:rPr>
              <a:t>ASSERT_EQ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(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F99157"/>
                </a:solidFill>
                <a:latin typeface="Consolas"/>
              </a:rPr>
              <a:t>        1800000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,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5D851"/>
                </a:solidFill>
                <a:latin typeface="Consolas"/>
              </a:rPr>
              <a:t>        </a:t>
            </a:r>
            <a:r>
              <a:rPr lang="en-US" sz="1300" b="1" strike="noStrike" spc="-1">
                <a:solidFill>
                  <a:srgbClr val="00B050"/>
                </a:solidFill>
                <a:latin typeface="Consolas"/>
              </a:rPr>
              <a:t>rf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.</a:t>
            </a:r>
            <a:r>
              <a:rPr lang="en-US" sz="1300" b="1" strike="noStrike" spc="-1">
                <a:solidFill>
                  <a:srgbClr val="008ED2"/>
                </a:solidFill>
                <a:latin typeface="Consolas"/>
              </a:rPr>
              <a:t>totalPopulation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(std::vector</a:t>
            </a:r>
            <a:r>
              <a:rPr lang="en-US" sz="1300" b="1" i="1" strike="noStrike" spc="-1">
                <a:solidFill>
                  <a:srgbClr val="008ED2"/>
                </a:solidFill>
                <a:latin typeface="Consolas"/>
              </a:rPr>
              <a:t>&lt;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std::string</a:t>
            </a:r>
            <a:r>
              <a:rPr lang="en-US" sz="1300" b="1" i="1" strike="noStrike" spc="-1">
                <a:solidFill>
                  <a:srgbClr val="008ED2"/>
                </a:solidFill>
                <a:latin typeface="Consolas"/>
              </a:rPr>
              <a:t>&gt;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           {</a:t>
            </a:r>
            <a:r>
              <a:rPr lang="en-US" sz="1300" b="1" strike="noStrike" spc="-1">
                <a:solidFill>
                  <a:srgbClr val="D3D0C8"/>
                </a:solidFill>
                <a:latin typeface="Consolas"/>
              </a:rPr>
              <a:t>"</a:t>
            </a:r>
            <a:r>
              <a:rPr lang="en-US" sz="1300" b="1" strike="noStrike" spc="-1">
                <a:solidFill>
                  <a:srgbClr val="C30051"/>
                </a:solidFill>
                <a:latin typeface="Consolas"/>
              </a:rPr>
              <a:t>Prague</a:t>
            </a:r>
            <a:r>
              <a:rPr lang="en-US" sz="1300" b="1" strike="noStrike" spc="-1">
                <a:solidFill>
                  <a:srgbClr val="D3D0C8"/>
                </a:solidFill>
                <a:latin typeface="Consolas"/>
              </a:rPr>
              <a:t>"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, </a:t>
            </a:r>
            <a:r>
              <a:rPr lang="en-US" sz="1300" b="1" strike="noStrike" spc="-1">
                <a:solidFill>
                  <a:srgbClr val="D3D0C8"/>
                </a:solidFill>
                <a:latin typeface="Consolas"/>
              </a:rPr>
              <a:t>"</a:t>
            </a:r>
            <a:r>
              <a:rPr lang="en-US" sz="1300" b="1" strike="noStrike" spc="-1">
                <a:solidFill>
                  <a:srgbClr val="C30051"/>
                </a:solidFill>
                <a:latin typeface="Consolas"/>
              </a:rPr>
              <a:t>Bratislava</a:t>
            </a:r>
            <a:r>
              <a:rPr lang="en-US" sz="1300" b="1" strike="noStrike" spc="-1">
                <a:solidFill>
                  <a:srgbClr val="D3D0C8"/>
                </a:solidFill>
                <a:latin typeface="Consolas"/>
              </a:rPr>
              <a:t>"</a:t>
            </a: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}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       )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    );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A497B5"/>
                </a:solidFill>
                <a:latin typeface="Consolas"/>
              </a:rPr>
              <a:t>}</a:t>
            </a: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8" name="Obdélník 6"/>
          <p:cNvSpPr/>
          <p:nvPr/>
        </p:nvSpPr>
        <p:spPr>
          <a:xfrm>
            <a:off x="6313320" y="5591160"/>
            <a:ext cx="3768480" cy="901440"/>
          </a:xfrm>
          <a:prstGeom prst="rect">
            <a:avLst/>
          </a:prstGeom>
          <a:solidFill>
            <a:srgbClr val="FF0004">
              <a:alpha val="11000"/>
            </a:srgbClr>
          </a:solidFill>
          <a:ln>
            <a:solidFill>
              <a:srgbClr val="FF0004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cs-CZ" sz="1800" b="0" strike="noStrike" spc="-1">
                <a:solidFill>
                  <a:srgbClr val="000000"/>
                </a:solidFill>
                <a:latin typeface="Calibri"/>
              </a:rPr>
              <a:t>Nutí testovat i Database → nutí využívat </a:t>
            </a:r>
            <a:r>
              <a:rPr lang="cs-CZ" sz="1800" b="1" strike="noStrike" spc="-1">
                <a:solidFill>
                  <a:srgbClr val="000000"/>
                </a:solidFill>
                <a:latin typeface="Calibri"/>
              </a:rPr>
              <a:t>produkční </a:t>
            </a:r>
            <a:r>
              <a:rPr lang="cs-CZ" sz="1800" b="0" strike="noStrike" spc="-1">
                <a:solidFill>
                  <a:srgbClr val="000000"/>
                </a:solidFill>
                <a:latin typeface="Calibri"/>
              </a:rPr>
              <a:t>databázi!</a:t>
            </a:r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Obdélník: se zakulacenými rohy 8"/>
          <p:cNvSpPr/>
          <p:nvPr/>
        </p:nvSpPr>
        <p:spPr>
          <a:xfrm>
            <a:off x="6760800" y="2328120"/>
            <a:ext cx="4468320" cy="504000"/>
          </a:xfrm>
          <a:prstGeom prst="roundRect">
            <a:avLst>
              <a:gd name="adj" fmla="val 16667"/>
            </a:avLst>
          </a:prstGeom>
          <a:solidFill>
            <a:srgbClr val="FF0004">
              <a:alpha val="11000"/>
            </a:srgbClr>
          </a:solidFill>
          <a:ln w="28575">
            <a:solidFill>
              <a:srgbClr val="FF000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cs-CZ" sz="1800" b="0" strike="noStrike" spc="-1">
              <a:solidFill>
                <a:schemeClr val="lt1"/>
              </a:solidFill>
              <a:latin typeface="Calibri"/>
            </a:endParaRPr>
          </a:p>
        </p:txBody>
      </p:sp>
      <p:cxnSp>
        <p:nvCxnSpPr>
          <p:cNvPr id="200" name="Přímá spojnice se šipkou 11"/>
          <p:cNvCxnSpPr/>
          <p:nvPr/>
        </p:nvCxnSpPr>
        <p:spPr>
          <a:xfrm flipV="1">
            <a:off x="10050840" y="2804400"/>
            <a:ext cx="1136160" cy="2810160"/>
          </a:xfrm>
          <a:prstGeom prst="straightConnector1">
            <a:avLst/>
          </a:prstGeom>
          <a:ln>
            <a:solidFill>
              <a:srgbClr val="FF0004"/>
            </a:solidFill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3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title"/>
          </p:nvPr>
        </p:nvSpPr>
        <p:spPr>
          <a:xfrm>
            <a:off x="516240" y="483120"/>
            <a:ext cx="9143640" cy="765000"/>
          </a:xfrm>
          <a:prstGeom prst="rect">
            <a:avLst/>
          </a:prstGeom>
          <a:noFill/>
          <a:ln w="28440">
            <a:solidFill>
              <a:srgbClr val="FFD5CC"/>
            </a:solidFill>
            <a:round/>
          </a:ln>
        </p:spPr>
        <p:txBody>
          <a:bodyPr anchor="ctr">
            <a:normAutofit/>
          </a:bodyPr>
          <a:lstStyle/>
          <a:p>
            <a:pPr marL="457200" indent="0">
              <a:lnSpc>
                <a:spcPct val="90000"/>
              </a:lnSpc>
              <a:buNone/>
            </a:pPr>
            <a:r>
              <a:rPr lang="cs-CZ" sz="4000" b="0" strike="noStrike" spc="-1">
                <a:solidFill>
                  <a:srgbClr val="000000"/>
                </a:solidFill>
                <a:latin typeface="Sitka Text"/>
              </a:rPr>
              <a:t>Singleton vs</a:t>
            </a:r>
            <a:r>
              <a:rPr lang="cs-CZ" sz="4000" b="1" strike="noStrike" spc="-1">
                <a:solidFill>
                  <a:srgbClr val="000000"/>
                </a:solidFill>
                <a:latin typeface="Sitka Text"/>
              </a:rPr>
              <a:t> testování</a:t>
            </a:r>
            <a:endParaRPr lang="cs-CZ" sz="4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2" name="TextBox 5"/>
          <p:cNvSpPr/>
          <p:nvPr/>
        </p:nvSpPr>
        <p:spPr>
          <a:xfrm>
            <a:off x="510480" y="1446120"/>
            <a:ext cx="6242040" cy="5205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numCol="1" spc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class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 dirty="0" err="1">
                <a:solidFill>
                  <a:srgbClr val="9F47FF"/>
                </a:solidFill>
                <a:latin typeface="Consolas"/>
              </a:rPr>
              <a:t>SingletonDatabase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: </a:t>
            </a: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public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Database {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private: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onsolas"/>
              </a:rPr>
              <a:t>    </a:t>
            </a:r>
            <a:r>
              <a:rPr lang="en-US" sz="1400" b="1" strike="noStrike" spc="-1" dirty="0">
                <a:solidFill>
                  <a:srgbClr val="60576F"/>
                </a:solidFill>
                <a:latin typeface="Consolas"/>
              </a:rPr>
              <a:t>/* delete copy-/move-</a:t>
            </a:r>
            <a:r>
              <a:rPr lang="en-US" sz="1400" b="1" strike="noStrike" spc="-1" dirty="0" err="1">
                <a:solidFill>
                  <a:srgbClr val="60576F"/>
                </a:solidFill>
                <a:latin typeface="Consolas"/>
              </a:rPr>
              <a:t>ctors</a:t>
            </a:r>
            <a:r>
              <a:rPr lang="en-US" sz="1400" b="1" strike="noStrike" spc="-1" dirty="0">
                <a:solidFill>
                  <a:srgbClr val="60576F"/>
                </a:solidFill>
                <a:latin typeface="Consolas"/>
              </a:rPr>
              <a:t>/assigns */</a:t>
            </a:r>
            <a:br>
              <a:rPr sz="1400" dirty="0"/>
            </a:b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400" b="1" strike="noStrike" spc="-1" dirty="0" err="1">
                <a:solidFill>
                  <a:srgbClr val="008ED2"/>
                </a:solidFill>
                <a:latin typeface="Consolas"/>
              </a:rPr>
              <a:t>SingletonDatabase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() {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    std::</a:t>
            </a:r>
            <a:r>
              <a:rPr lang="en-US" sz="1400" b="1" strike="noStrike" spc="-1" dirty="0" err="1">
                <a:solidFill>
                  <a:srgbClr val="A497B5"/>
                </a:solidFill>
                <a:latin typeface="Consolas"/>
              </a:rPr>
              <a:t>ifstream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 dirty="0">
                <a:solidFill>
                  <a:srgbClr val="00B050"/>
                </a:solidFill>
                <a:latin typeface="Consolas"/>
              </a:rPr>
              <a:t>ifs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(</a:t>
            </a:r>
            <a:r>
              <a:rPr lang="en-US" sz="1400" b="1" strike="noStrike" spc="-1" dirty="0">
                <a:solidFill>
                  <a:srgbClr val="D3D0C8"/>
                </a:solidFill>
                <a:latin typeface="Consolas"/>
              </a:rPr>
              <a:t>"</a:t>
            </a:r>
            <a:r>
              <a:rPr lang="en-US" sz="1400" b="1" strike="noStrike" spc="-1" dirty="0">
                <a:solidFill>
                  <a:srgbClr val="C30051"/>
                </a:solidFill>
                <a:latin typeface="Consolas"/>
              </a:rPr>
              <a:t>cities.txt</a:t>
            </a:r>
            <a:r>
              <a:rPr lang="en-US" sz="1400" b="1" strike="noStrike" spc="-1" dirty="0">
                <a:solidFill>
                  <a:srgbClr val="D3D0C8"/>
                </a:solidFill>
                <a:latin typeface="Consolas"/>
              </a:rPr>
              <a:t>"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);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    std::string </a:t>
            </a:r>
            <a:r>
              <a:rPr lang="en-US" sz="1400" b="1" strike="noStrike" spc="-1" dirty="0" err="1">
                <a:solidFill>
                  <a:srgbClr val="00B050"/>
                </a:solidFill>
                <a:latin typeface="Consolas"/>
              </a:rPr>
              <a:t>cityEntry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, </a:t>
            </a:r>
            <a:r>
              <a:rPr lang="en-US" sz="1400" b="1" strike="noStrike" spc="-1" dirty="0" err="1">
                <a:solidFill>
                  <a:srgbClr val="00B050"/>
                </a:solidFill>
                <a:latin typeface="Consolas"/>
              </a:rPr>
              <a:t>populationEntry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;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    </a:t>
            </a:r>
            <a:r>
              <a:rPr lang="en-US" sz="1400" b="1" i="1" strike="noStrike" spc="-1" dirty="0">
                <a:solidFill>
                  <a:srgbClr val="E45100"/>
                </a:solidFill>
                <a:latin typeface="Consolas"/>
              </a:rPr>
              <a:t>while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(</a:t>
            </a:r>
            <a:r>
              <a:rPr lang="en-US" sz="1400" b="1" strike="noStrike" spc="-1" dirty="0" err="1">
                <a:solidFill>
                  <a:srgbClr val="008ED2"/>
                </a:solidFill>
                <a:latin typeface="Consolas"/>
              </a:rPr>
              <a:t>getline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(</a:t>
            </a:r>
            <a:r>
              <a:rPr lang="en-US" sz="1400" b="1" strike="noStrike" spc="-1" dirty="0">
                <a:solidFill>
                  <a:srgbClr val="00B050"/>
                </a:solidFill>
                <a:latin typeface="Consolas"/>
              </a:rPr>
              <a:t>ifs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, </a:t>
            </a:r>
            <a:r>
              <a:rPr lang="en-US" sz="1400" b="1" strike="noStrike" spc="-1" dirty="0" err="1">
                <a:solidFill>
                  <a:srgbClr val="00B050"/>
                </a:solidFill>
                <a:latin typeface="Consolas"/>
              </a:rPr>
              <a:t>cityEntry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)) {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        </a:t>
            </a:r>
            <a:r>
              <a:rPr lang="en-US" sz="1400" b="1" strike="noStrike" spc="-1" dirty="0" err="1">
                <a:solidFill>
                  <a:srgbClr val="008ED2"/>
                </a:solidFill>
                <a:latin typeface="Consolas"/>
              </a:rPr>
              <a:t>getline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(</a:t>
            </a:r>
            <a:r>
              <a:rPr lang="en-US" sz="1400" b="1" strike="noStrike" spc="-1" dirty="0">
                <a:solidFill>
                  <a:srgbClr val="00B050"/>
                </a:solidFill>
                <a:latin typeface="Consolas"/>
              </a:rPr>
              <a:t>ifs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, </a:t>
            </a:r>
            <a:r>
              <a:rPr lang="en-US" sz="1400" b="1" strike="noStrike" spc="-1" dirty="0" err="1">
                <a:solidFill>
                  <a:srgbClr val="00B050"/>
                </a:solidFill>
                <a:latin typeface="Consolas"/>
              </a:rPr>
              <a:t>populationEntry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);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        </a:t>
            </a: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int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 dirty="0">
                <a:solidFill>
                  <a:srgbClr val="00B050"/>
                </a:solidFill>
                <a:latin typeface="Consolas"/>
              </a:rPr>
              <a:t>population </a:t>
            </a:r>
            <a:r>
              <a:rPr lang="en-US" sz="1400" b="1" i="1" strike="noStrike" spc="-1" dirty="0">
                <a:solidFill>
                  <a:srgbClr val="008ED2"/>
                </a:solidFill>
                <a:latin typeface="Consolas"/>
              </a:rPr>
              <a:t>=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std::</a:t>
            </a:r>
            <a:r>
              <a:rPr lang="en-US" sz="1400" b="1" strike="noStrike" spc="-1" dirty="0" err="1">
                <a:solidFill>
                  <a:srgbClr val="008ED2"/>
                </a:solidFill>
                <a:latin typeface="Consolas"/>
              </a:rPr>
              <a:t>stoi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(</a:t>
            </a:r>
            <a:r>
              <a:rPr lang="en-US" sz="1400" b="1" strike="noStrike" spc="-1" dirty="0" err="1">
                <a:solidFill>
                  <a:srgbClr val="00B050"/>
                </a:solidFill>
                <a:latin typeface="Consolas"/>
              </a:rPr>
              <a:t>populationEntry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);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        </a:t>
            </a:r>
            <a:r>
              <a:rPr lang="en-US" sz="1400" b="1" strike="noStrike" spc="-1" dirty="0" err="1">
                <a:solidFill>
                  <a:srgbClr val="00B050"/>
                </a:solidFill>
                <a:latin typeface="Consolas"/>
              </a:rPr>
              <a:t>cityPopulations</a:t>
            </a:r>
            <a:r>
              <a:rPr lang="en-US" sz="1400" b="1" i="1" strike="noStrike" spc="-1" dirty="0">
                <a:solidFill>
                  <a:srgbClr val="008ED2"/>
                </a:solidFill>
                <a:latin typeface="Consolas"/>
              </a:rPr>
              <a:t>[</a:t>
            </a:r>
            <a:r>
              <a:rPr lang="en-US" sz="1400" b="1" strike="noStrike" spc="-1" dirty="0" err="1">
                <a:solidFill>
                  <a:srgbClr val="00B050"/>
                </a:solidFill>
                <a:latin typeface="Consolas"/>
              </a:rPr>
              <a:t>cityEntry</a:t>
            </a:r>
            <a:r>
              <a:rPr lang="en-US" sz="1400" b="1" i="1" strike="noStrike" spc="-1" dirty="0">
                <a:solidFill>
                  <a:srgbClr val="008ED2"/>
                </a:solidFill>
                <a:latin typeface="Consolas"/>
              </a:rPr>
              <a:t>]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i="1" strike="noStrike" spc="-1" dirty="0">
                <a:solidFill>
                  <a:srgbClr val="008ED2"/>
                </a:solidFill>
                <a:latin typeface="Consolas"/>
              </a:rPr>
              <a:t>=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400" b="1" strike="noStrike" spc="-1" dirty="0">
                <a:solidFill>
                  <a:srgbClr val="00B050"/>
                </a:solidFill>
                <a:latin typeface="Consolas"/>
              </a:rPr>
              <a:t>population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;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    }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}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8ED2"/>
                </a:solidFill>
                <a:latin typeface="Consolas"/>
              </a:rPr>
              <a:t>    ~</a:t>
            </a:r>
            <a:r>
              <a:rPr lang="en-US" sz="1400" b="1" strike="noStrike" spc="-1" dirty="0" err="1">
                <a:solidFill>
                  <a:srgbClr val="008ED2"/>
                </a:solidFill>
                <a:latin typeface="Consolas"/>
              </a:rPr>
              <a:t>SingletonDatabase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() {</a:t>
            </a:r>
            <a:r>
              <a:rPr lang="en-US" sz="1400" b="1" strike="noStrike" spc="-1" dirty="0">
                <a:solidFill>
                  <a:srgbClr val="60576F"/>
                </a:solidFill>
                <a:latin typeface="Consolas"/>
              </a:rPr>
              <a:t> /* destructor code */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}</a:t>
            </a:r>
            <a:br>
              <a:rPr sz="1400" dirty="0"/>
            </a:b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std::</a:t>
            </a:r>
            <a:r>
              <a:rPr lang="en-US" sz="1400" b="1" strike="noStrike" spc="-1" dirty="0">
                <a:solidFill>
                  <a:srgbClr val="9F47FF"/>
                </a:solidFill>
                <a:latin typeface="Consolas"/>
              </a:rPr>
              <a:t>map</a:t>
            </a:r>
            <a:r>
              <a:rPr lang="en-US" sz="1400" b="1" i="1" strike="noStrike" spc="-1" dirty="0">
                <a:solidFill>
                  <a:srgbClr val="008ED2"/>
                </a:solidFill>
                <a:latin typeface="Consolas"/>
              </a:rPr>
              <a:t>&lt;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std::string, </a:t>
            </a: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int</a:t>
            </a:r>
            <a:r>
              <a:rPr lang="en-US" sz="1400" b="1" i="1" strike="noStrike" spc="-1" dirty="0">
                <a:solidFill>
                  <a:srgbClr val="008ED2"/>
                </a:solidFill>
                <a:latin typeface="Consolas"/>
              </a:rPr>
              <a:t>&gt;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en-US" sz="1400" b="1" strike="noStrike" spc="-1" dirty="0" err="1">
                <a:solidFill>
                  <a:srgbClr val="00B050"/>
                </a:solidFill>
                <a:latin typeface="Consolas"/>
              </a:rPr>
              <a:t>cityPopulations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;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public: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 </a:t>
            </a: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static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en-US" sz="1400" b="1" strike="noStrike" spc="-1" dirty="0" err="1">
                <a:solidFill>
                  <a:srgbClr val="A497B5"/>
                </a:solidFill>
                <a:latin typeface="Consolas"/>
              </a:rPr>
              <a:t>SingletonDatabase</a:t>
            </a: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&amp;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en-US" sz="1400" b="1" strike="noStrike" spc="-1" dirty="0">
                <a:solidFill>
                  <a:srgbClr val="008ED2"/>
                </a:solidFill>
                <a:latin typeface="Consolas"/>
              </a:rPr>
              <a:t>get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() {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    </a:t>
            </a: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static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en-US" sz="1400" b="1" strike="noStrike" spc="-1" dirty="0" err="1">
                <a:solidFill>
                  <a:srgbClr val="A497B5"/>
                </a:solidFill>
                <a:latin typeface="Consolas"/>
              </a:rPr>
              <a:t>SingletonDatabase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en-US" sz="1400" b="1" strike="noStrike" spc="-1" dirty="0" err="1">
                <a:solidFill>
                  <a:srgbClr val="00B050"/>
                </a:solidFill>
                <a:latin typeface="Consolas"/>
              </a:rPr>
              <a:t>db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;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    </a:t>
            </a:r>
            <a:r>
              <a:rPr lang="en-US" sz="1400" b="1" i="1" strike="noStrike" spc="-1" dirty="0">
                <a:solidFill>
                  <a:srgbClr val="E45100"/>
                </a:solidFill>
                <a:latin typeface="Consolas"/>
              </a:rPr>
              <a:t>return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en-US" sz="1400" b="1" strike="noStrike" spc="-1" dirty="0" err="1">
                <a:solidFill>
                  <a:srgbClr val="00B050"/>
                </a:solidFill>
                <a:latin typeface="Consolas"/>
              </a:rPr>
              <a:t>db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;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}</a:t>
            </a:r>
            <a:br>
              <a:rPr sz="1400" dirty="0"/>
            </a:b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 </a:t>
            </a: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int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en-US" sz="1400" b="1" strike="noStrike" spc="-1" dirty="0" err="1">
                <a:solidFill>
                  <a:srgbClr val="008ED2"/>
                </a:solidFill>
                <a:latin typeface="Consolas"/>
              </a:rPr>
              <a:t>getPopulation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(</a:t>
            </a: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const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std::string</a:t>
            </a: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&amp;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en-US" sz="1400" b="1" strike="noStrike" spc="-1" dirty="0">
                <a:solidFill>
                  <a:srgbClr val="00B050"/>
                </a:solidFill>
                <a:latin typeface="Consolas"/>
              </a:rPr>
              <a:t>city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) </a:t>
            </a: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const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override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{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     </a:t>
            </a:r>
            <a:r>
              <a:rPr lang="en-US" sz="1400" b="1" i="1" strike="noStrike" spc="-1" dirty="0">
                <a:solidFill>
                  <a:srgbClr val="E45100"/>
                </a:solidFill>
                <a:latin typeface="Consolas"/>
              </a:rPr>
              <a:t>return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en-US" sz="1400" b="1" strike="noStrike" spc="-1" dirty="0">
                <a:solidFill>
                  <a:srgbClr val="00B050"/>
                </a:solidFill>
                <a:latin typeface="Consolas"/>
              </a:rPr>
              <a:t>cityPopulations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.</a:t>
            </a:r>
            <a:r>
              <a:rPr lang="en-US" sz="1400" b="1" strike="noStrike" spc="-1" dirty="0">
                <a:solidFill>
                  <a:srgbClr val="008ED2"/>
                </a:solidFill>
                <a:latin typeface="Consolas"/>
              </a:rPr>
              <a:t>at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(</a:t>
            </a:r>
            <a:r>
              <a:rPr lang="en-US" sz="1400" b="1" strike="noStrike" spc="-1" dirty="0">
                <a:solidFill>
                  <a:srgbClr val="00B050"/>
                </a:solidFill>
                <a:latin typeface="Consolas"/>
              </a:rPr>
              <a:t>city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);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}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};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3" name="TextovéPole 7"/>
          <p:cNvSpPr/>
          <p:nvPr/>
        </p:nvSpPr>
        <p:spPr>
          <a:xfrm>
            <a:off x="7071840" y="3483000"/>
            <a:ext cx="4598640" cy="1156680"/>
          </a:xfrm>
          <a:prstGeom prst="rect">
            <a:avLst/>
          </a:prstGeom>
          <a:solidFill>
            <a:schemeClr val="bg1">
              <a:lumMod val="95000"/>
            </a:schemeClr>
          </a:solidFill>
          <a:ln w="0">
            <a:solidFill>
              <a:srgbClr val="000000"/>
            </a:solidFill>
            <a:prstDash val="dash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numCol="1" spc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class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en-US" sz="1400" b="1" strike="noStrike" spc="-1" dirty="0">
                <a:solidFill>
                  <a:srgbClr val="9F47FF"/>
                </a:solidFill>
                <a:latin typeface="Consolas"/>
              </a:rPr>
              <a:t>Database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{</a:t>
            </a:r>
            <a:r>
              <a:rPr lang="en-US" sz="1400" b="1" strike="noStrike" spc="-1" dirty="0">
                <a:solidFill>
                  <a:srgbClr val="000000"/>
                </a:solidFill>
                <a:latin typeface="Consolas"/>
              </a:rPr>
              <a:t>​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public:</a:t>
            </a:r>
            <a:r>
              <a:rPr lang="en-US" sz="1400" b="1" strike="noStrike" spc="-1" dirty="0">
                <a:solidFill>
                  <a:srgbClr val="000000"/>
                </a:solidFill>
                <a:latin typeface="Consolas"/>
              </a:rPr>
              <a:t>​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   </a:t>
            </a: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virtual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int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en-US" sz="1400" b="1" strike="noStrike" spc="-1" dirty="0" err="1">
                <a:solidFill>
                  <a:srgbClr val="008ED2"/>
                </a:solidFill>
                <a:latin typeface="Consolas"/>
              </a:rPr>
              <a:t>getPopulation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(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        const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std::string</a:t>
            </a: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&amp;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en-US" sz="1400" b="1" strike="noStrike" spc="-1" dirty="0">
                <a:solidFill>
                  <a:srgbClr val="00B050"/>
                </a:solidFill>
                <a:latin typeface="Consolas"/>
              </a:rPr>
              <a:t>city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) </a:t>
            </a:r>
            <a:r>
              <a:rPr lang="en-US" sz="1400" b="1" strike="noStrike" spc="-1" dirty="0">
                <a:solidFill>
                  <a:srgbClr val="AE51D8"/>
                </a:solidFill>
                <a:latin typeface="Consolas"/>
              </a:rPr>
              <a:t>const </a:t>
            </a:r>
            <a:r>
              <a:rPr lang="en-US" sz="1400" b="1" i="1" strike="noStrike" spc="-1" dirty="0">
                <a:solidFill>
                  <a:srgbClr val="008ED2"/>
                </a:solidFill>
                <a:latin typeface="Consolas"/>
              </a:rPr>
              <a:t>=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en-US" sz="1400" b="1" strike="noStrike" spc="-1" dirty="0">
                <a:solidFill>
                  <a:srgbClr val="F99157"/>
                </a:solidFill>
                <a:latin typeface="Consolas"/>
              </a:rPr>
              <a:t>0</a:t>
            </a: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;</a:t>
            </a:r>
            <a:r>
              <a:rPr lang="en-US" sz="1400" b="1" strike="noStrike" spc="-1" dirty="0">
                <a:solidFill>
                  <a:srgbClr val="000000"/>
                </a:solidFill>
                <a:latin typeface="Consolas"/>
              </a:rPr>
              <a:t>​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A497B5"/>
                </a:solidFill>
                <a:latin typeface="Consolas"/>
              </a:rPr>
              <a:t>};</a:t>
            </a:r>
            <a:r>
              <a:rPr lang="en-US" sz="1400" b="1" strike="noStrike" spc="-1" dirty="0">
                <a:solidFill>
                  <a:srgbClr val="000000"/>
                </a:solidFill>
                <a:latin typeface="Consolas"/>
              </a:rPr>
              <a:t>​</a:t>
            </a:r>
            <a:endParaRPr lang="cs-CZ" sz="1400" b="0" strike="noStrike" spc="-1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204" name="Přímá spojnice se šipkou 10"/>
          <p:cNvCxnSpPr/>
          <p:nvPr/>
        </p:nvCxnSpPr>
        <p:spPr>
          <a:xfrm flipH="1">
            <a:off x="6491520" y="4114440"/>
            <a:ext cx="843480" cy="1320480"/>
          </a:xfrm>
          <a:prstGeom prst="straightConnector1">
            <a:avLst/>
          </a:prstGeom>
          <a:ln>
            <a:solidFill>
              <a:srgbClr val="4472C4"/>
            </a:solidFill>
            <a:tailEnd type="triangle" w="med" len="med"/>
          </a:ln>
        </p:spPr>
      </p:cxnSp>
      <p:cxnSp>
        <p:nvCxnSpPr>
          <p:cNvPr id="2" name="Přímá spojnice se šipkou 10">
            <a:extLst>
              <a:ext uri="{FF2B5EF4-FFF2-40B4-BE49-F238E27FC236}">
                <a16:creationId xmlns:a16="http://schemas.microsoft.com/office/drawing/2014/main" id="{0BAC1B75-7472-EB14-706A-5882E02545D8}"/>
              </a:ext>
            </a:extLst>
          </p:cNvPr>
          <p:cNvCxnSpPr>
            <a:cxnSpLocks/>
          </p:cNvCxnSpPr>
          <p:nvPr/>
        </p:nvCxnSpPr>
        <p:spPr>
          <a:xfrm flipH="1" flipV="1">
            <a:off x="4307305" y="1696452"/>
            <a:ext cx="3501190" cy="1813510"/>
          </a:xfrm>
          <a:prstGeom prst="straightConnector1">
            <a:avLst/>
          </a:prstGeom>
          <a:ln>
            <a:solidFill>
              <a:srgbClr val="4472C4"/>
            </a:solidFill>
            <a:tailEnd type="triangle" w="med" len="med"/>
          </a:ln>
        </p:spPr>
      </p:cxn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laceHolder 1"/>
          <p:cNvSpPr>
            <a:spLocks noGrp="1"/>
          </p:cNvSpPr>
          <p:nvPr>
            <p:ph type="title"/>
          </p:nvPr>
        </p:nvSpPr>
        <p:spPr>
          <a:xfrm>
            <a:off x="516240" y="483120"/>
            <a:ext cx="9143640" cy="765000"/>
          </a:xfrm>
          <a:prstGeom prst="rect">
            <a:avLst/>
          </a:prstGeom>
          <a:noFill/>
          <a:ln w="28440">
            <a:solidFill>
              <a:srgbClr val="FFD5CC"/>
            </a:solidFill>
            <a:round/>
          </a:ln>
        </p:spPr>
        <p:txBody>
          <a:bodyPr anchor="ctr">
            <a:normAutofit/>
          </a:bodyPr>
          <a:lstStyle/>
          <a:p>
            <a:pPr marL="457200" indent="0">
              <a:lnSpc>
                <a:spcPct val="90000"/>
              </a:lnSpc>
              <a:buNone/>
            </a:pPr>
            <a:r>
              <a:rPr lang="cs-CZ" sz="4000" b="0" strike="noStrike" spc="-1">
                <a:solidFill>
                  <a:srgbClr val="000000"/>
                </a:solidFill>
                <a:latin typeface="Sitka Text"/>
              </a:rPr>
              <a:t>Singleton vs</a:t>
            </a:r>
            <a:r>
              <a:rPr lang="cs-CZ" sz="4000" b="1" strike="noStrike" spc="-1">
                <a:solidFill>
                  <a:srgbClr val="000000"/>
                </a:solidFill>
                <a:latin typeface="Sitka Text"/>
              </a:rPr>
              <a:t> testování</a:t>
            </a:r>
            <a:endParaRPr lang="cs-CZ" sz="4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6" name="TextBox 5"/>
          <p:cNvSpPr/>
          <p:nvPr/>
        </p:nvSpPr>
        <p:spPr>
          <a:xfrm>
            <a:off x="365760" y="1568880"/>
            <a:ext cx="6011280" cy="489364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lIns="91440" tIns="45720" rIns="91440" bIns="45720" numCol="1" spc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E51D8"/>
                </a:solidFill>
                <a:latin typeface="Consolas"/>
              </a:rPr>
              <a:t>class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 dirty="0" err="1">
                <a:solidFill>
                  <a:srgbClr val="9F47FF"/>
                </a:solidFill>
                <a:latin typeface="Consolas"/>
              </a:rPr>
              <a:t>DummyDatabase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: </a:t>
            </a:r>
            <a:r>
              <a:rPr lang="en-US" sz="1300" b="1" strike="noStrike" spc="-1" dirty="0">
                <a:solidFill>
                  <a:srgbClr val="AE51D8"/>
                </a:solidFill>
                <a:latin typeface="Consolas"/>
              </a:rPr>
              <a:t>public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Database {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 std::</a:t>
            </a:r>
            <a:r>
              <a:rPr lang="en-US" sz="1300" b="1" strike="noStrike" spc="-1" dirty="0">
                <a:solidFill>
                  <a:srgbClr val="9F47FF"/>
                </a:solidFill>
                <a:latin typeface="Consolas"/>
              </a:rPr>
              <a:t>map</a:t>
            </a:r>
            <a:r>
              <a:rPr lang="en-US" sz="1300" b="1" i="1" strike="noStrike" spc="-1" dirty="0">
                <a:solidFill>
                  <a:srgbClr val="008ED2"/>
                </a:solidFill>
                <a:latin typeface="Consolas"/>
              </a:rPr>
              <a:t>&lt;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std::string, </a:t>
            </a:r>
            <a:r>
              <a:rPr lang="en-US" sz="1300" b="1" strike="noStrike" spc="-1" dirty="0">
                <a:solidFill>
                  <a:srgbClr val="AE51D8"/>
                </a:solidFill>
                <a:latin typeface="Consolas"/>
              </a:rPr>
              <a:t>int</a:t>
            </a:r>
            <a:r>
              <a:rPr lang="en-US" sz="1300" b="1" i="1" strike="noStrike" spc="-1" dirty="0">
                <a:solidFill>
                  <a:srgbClr val="008ED2"/>
                </a:solidFill>
                <a:latin typeface="Consolas"/>
              </a:rPr>
              <a:t>&gt;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 dirty="0" err="1">
                <a:solidFill>
                  <a:srgbClr val="00B050"/>
                </a:solidFill>
                <a:latin typeface="Consolas"/>
              </a:rPr>
              <a:t>cityPopulations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;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E51D8"/>
                </a:solidFill>
                <a:latin typeface="Consolas"/>
              </a:rPr>
              <a:t>public: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300" b="1" strike="noStrike" spc="-1" dirty="0" err="1">
                <a:solidFill>
                  <a:srgbClr val="008ED2"/>
                </a:solidFill>
                <a:latin typeface="Consolas"/>
              </a:rPr>
              <a:t>DummyDatabase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() {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     </a:t>
            </a:r>
            <a:r>
              <a:rPr lang="en-US" sz="1300" b="1" strike="noStrike" spc="-1" dirty="0" err="1">
                <a:solidFill>
                  <a:srgbClr val="00B050"/>
                </a:solidFill>
                <a:latin typeface="Consolas"/>
              </a:rPr>
              <a:t>cityPopulations</a:t>
            </a:r>
            <a:r>
              <a:rPr lang="en-US" sz="1300" b="1" i="1" strike="noStrike" spc="-1" dirty="0">
                <a:solidFill>
                  <a:srgbClr val="008ED2"/>
                </a:solidFill>
                <a:latin typeface="Consolas"/>
              </a:rPr>
              <a:t>[</a:t>
            </a:r>
            <a:r>
              <a:rPr lang="en-US" sz="1300" b="1" strike="noStrike" spc="-1" dirty="0">
                <a:solidFill>
                  <a:srgbClr val="D3D0C8"/>
                </a:solidFill>
                <a:latin typeface="Consolas"/>
              </a:rPr>
              <a:t>"</a:t>
            </a:r>
            <a:r>
              <a:rPr lang="en-US" sz="1300" b="1" strike="noStrike" spc="-1" dirty="0">
                <a:solidFill>
                  <a:srgbClr val="C30051"/>
                </a:solidFill>
                <a:latin typeface="Consolas"/>
              </a:rPr>
              <a:t>alpha</a:t>
            </a:r>
            <a:r>
              <a:rPr lang="en-US" sz="1300" b="1" strike="noStrike" spc="-1" dirty="0">
                <a:solidFill>
                  <a:srgbClr val="D3D0C8"/>
                </a:solidFill>
                <a:latin typeface="Consolas"/>
              </a:rPr>
              <a:t>"</a:t>
            </a:r>
            <a:r>
              <a:rPr lang="en-US" sz="1300" b="1" i="1" strike="noStrike" spc="-1" dirty="0">
                <a:solidFill>
                  <a:srgbClr val="008ED2"/>
                </a:solidFill>
                <a:latin typeface="Consolas"/>
              </a:rPr>
              <a:t>]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i="1" strike="noStrike" spc="-1" dirty="0">
                <a:solidFill>
                  <a:srgbClr val="008ED2"/>
                </a:solidFill>
                <a:latin typeface="Consolas"/>
              </a:rPr>
              <a:t>=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 dirty="0">
                <a:solidFill>
                  <a:srgbClr val="F99157"/>
                </a:solidFill>
                <a:latin typeface="Consolas"/>
              </a:rPr>
              <a:t>1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;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     </a:t>
            </a:r>
            <a:r>
              <a:rPr lang="en-US" sz="1300" b="1" strike="noStrike" spc="-1" dirty="0" err="1">
                <a:solidFill>
                  <a:srgbClr val="00B050"/>
                </a:solidFill>
                <a:latin typeface="Consolas"/>
              </a:rPr>
              <a:t>cityPopulations</a:t>
            </a:r>
            <a:r>
              <a:rPr lang="en-US" sz="1300" b="1" i="1" strike="noStrike" spc="-1" dirty="0">
                <a:solidFill>
                  <a:srgbClr val="008ED2"/>
                </a:solidFill>
                <a:latin typeface="Consolas"/>
              </a:rPr>
              <a:t>[</a:t>
            </a:r>
            <a:r>
              <a:rPr lang="en-US" sz="1300" b="1" strike="noStrike" spc="-1" dirty="0">
                <a:solidFill>
                  <a:srgbClr val="D3D0C8"/>
                </a:solidFill>
                <a:latin typeface="Consolas"/>
              </a:rPr>
              <a:t>"</a:t>
            </a:r>
            <a:r>
              <a:rPr lang="en-US" sz="1300" b="1" strike="noStrike" spc="-1" dirty="0">
                <a:solidFill>
                  <a:srgbClr val="C30051"/>
                </a:solidFill>
                <a:latin typeface="Consolas"/>
              </a:rPr>
              <a:t>beta</a:t>
            </a:r>
            <a:r>
              <a:rPr lang="en-US" sz="1300" b="1" strike="noStrike" spc="-1" dirty="0">
                <a:solidFill>
                  <a:srgbClr val="D3D0C8"/>
                </a:solidFill>
                <a:latin typeface="Consolas"/>
              </a:rPr>
              <a:t>"</a:t>
            </a:r>
            <a:r>
              <a:rPr lang="en-US" sz="1300" b="1" i="1" strike="noStrike" spc="-1" dirty="0">
                <a:solidFill>
                  <a:srgbClr val="008ED2"/>
                </a:solidFill>
                <a:latin typeface="Consolas"/>
              </a:rPr>
              <a:t>]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i="1" strike="noStrike" spc="-1" dirty="0">
                <a:solidFill>
                  <a:srgbClr val="008ED2"/>
                </a:solidFill>
                <a:latin typeface="Consolas"/>
              </a:rPr>
              <a:t>=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 dirty="0">
                <a:solidFill>
                  <a:srgbClr val="F99157"/>
                </a:solidFill>
                <a:latin typeface="Consolas"/>
              </a:rPr>
              <a:t>2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;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     </a:t>
            </a:r>
            <a:r>
              <a:rPr lang="en-US" sz="1300" b="1" strike="noStrike" spc="-1" dirty="0" err="1">
                <a:solidFill>
                  <a:srgbClr val="00B050"/>
                </a:solidFill>
                <a:latin typeface="Consolas"/>
              </a:rPr>
              <a:t>cityPopulations</a:t>
            </a:r>
            <a:r>
              <a:rPr lang="en-US" sz="1300" b="1" i="1" strike="noStrike" spc="-1" dirty="0">
                <a:solidFill>
                  <a:srgbClr val="008ED2"/>
                </a:solidFill>
                <a:latin typeface="Consolas"/>
              </a:rPr>
              <a:t>[</a:t>
            </a:r>
            <a:r>
              <a:rPr lang="en-US" sz="1300" b="1" strike="noStrike" spc="-1" dirty="0">
                <a:solidFill>
                  <a:srgbClr val="D3D0C8"/>
                </a:solidFill>
                <a:latin typeface="Consolas"/>
              </a:rPr>
              <a:t>"</a:t>
            </a:r>
            <a:r>
              <a:rPr lang="en-US" sz="1300" b="1" strike="noStrike" spc="-1" dirty="0">
                <a:solidFill>
                  <a:srgbClr val="C30051"/>
                </a:solidFill>
                <a:latin typeface="Consolas"/>
              </a:rPr>
              <a:t>gamma</a:t>
            </a:r>
            <a:r>
              <a:rPr lang="en-US" sz="1300" b="1" strike="noStrike" spc="-1" dirty="0">
                <a:solidFill>
                  <a:srgbClr val="D3D0C8"/>
                </a:solidFill>
                <a:latin typeface="Consolas"/>
              </a:rPr>
              <a:t>"</a:t>
            </a:r>
            <a:r>
              <a:rPr lang="en-US" sz="1300" b="1" i="1" strike="noStrike" spc="-1" dirty="0">
                <a:solidFill>
                  <a:srgbClr val="008ED2"/>
                </a:solidFill>
                <a:latin typeface="Consolas"/>
              </a:rPr>
              <a:t>]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i="1" strike="noStrike" spc="-1" dirty="0">
                <a:solidFill>
                  <a:srgbClr val="008ED2"/>
                </a:solidFill>
                <a:latin typeface="Consolas"/>
              </a:rPr>
              <a:t>=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 dirty="0">
                <a:solidFill>
                  <a:srgbClr val="F99157"/>
                </a:solidFill>
                <a:latin typeface="Consolas"/>
              </a:rPr>
              <a:t>3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;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 }</a:t>
            </a:r>
            <a:br>
              <a:rPr sz="1300" dirty="0"/>
            </a:b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300" b="1" strike="noStrike" spc="-1" dirty="0">
                <a:solidFill>
                  <a:srgbClr val="AE51D8"/>
                </a:solidFill>
                <a:latin typeface="Consolas"/>
              </a:rPr>
              <a:t>int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 dirty="0" err="1">
                <a:solidFill>
                  <a:srgbClr val="008ED2"/>
                </a:solidFill>
                <a:latin typeface="Consolas"/>
              </a:rPr>
              <a:t>getPopulation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(</a:t>
            </a:r>
            <a:r>
              <a:rPr lang="en-US" sz="1300" b="1" strike="noStrike" spc="-1" dirty="0">
                <a:solidFill>
                  <a:srgbClr val="AE51D8"/>
                </a:solidFill>
                <a:latin typeface="Consolas"/>
              </a:rPr>
              <a:t>const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std::string</a:t>
            </a:r>
            <a:r>
              <a:rPr lang="en-US" sz="1300" b="1" strike="noStrike" spc="-1" dirty="0">
                <a:solidFill>
                  <a:srgbClr val="AE51D8"/>
                </a:solidFill>
                <a:latin typeface="Consolas"/>
              </a:rPr>
              <a:t>&amp;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 dirty="0">
                <a:solidFill>
                  <a:srgbClr val="00B050"/>
                </a:solidFill>
                <a:latin typeface="Consolas"/>
              </a:rPr>
              <a:t>city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) </a:t>
            </a:r>
            <a:r>
              <a:rPr lang="en-US" sz="1300" b="1" strike="noStrike" spc="-1" dirty="0">
                <a:solidFill>
                  <a:srgbClr val="AE51D8"/>
                </a:solidFill>
                <a:latin typeface="Consolas"/>
              </a:rPr>
              <a:t>const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 dirty="0">
                <a:solidFill>
                  <a:srgbClr val="AE51D8"/>
                </a:solidFill>
                <a:latin typeface="Consolas"/>
              </a:rPr>
              <a:t>override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{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     </a:t>
            </a:r>
            <a:r>
              <a:rPr lang="en-US" sz="1300" b="1" i="1" strike="noStrike" spc="-1" dirty="0">
                <a:solidFill>
                  <a:srgbClr val="E45100"/>
                </a:solidFill>
                <a:latin typeface="Consolas"/>
              </a:rPr>
              <a:t>return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en-US" sz="1300" b="1" strike="noStrike" spc="-1" dirty="0">
                <a:solidFill>
                  <a:srgbClr val="00B050"/>
                </a:solidFill>
                <a:latin typeface="Consolas"/>
              </a:rPr>
              <a:t>cityPopulations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.</a:t>
            </a:r>
            <a:r>
              <a:rPr lang="en-US" sz="1300" b="1" strike="noStrike" spc="-1" dirty="0">
                <a:solidFill>
                  <a:srgbClr val="008ED2"/>
                </a:solidFill>
                <a:latin typeface="Consolas"/>
              </a:rPr>
              <a:t>at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(</a:t>
            </a:r>
            <a:r>
              <a:rPr lang="en-US" sz="1300" b="1" strike="noStrike" spc="-1" dirty="0">
                <a:solidFill>
                  <a:srgbClr val="00B050"/>
                </a:solidFill>
                <a:latin typeface="Consolas"/>
              </a:rPr>
              <a:t>city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);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 }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};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cs-CZ" sz="13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E51D8"/>
                </a:solidFill>
                <a:latin typeface="Consolas"/>
              </a:rPr>
              <a:t>class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en-US" sz="1300" b="1" strike="noStrike" spc="-1" dirty="0" err="1">
                <a:solidFill>
                  <a:srgbClr val="9F47FF"/>
                </a:solidFill>
                <a:latin typeface="Consolas"/>
              </a:rPr>
              <a:t>RecordFinder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{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en-US" sz="13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Database</a:t>
            </a:r>
            <a:r>
              <a:rPr lang="en-US" sz="1300" b="1" i="1" strike="noStrike" spc="-1" dirty="0">
                <a:solidFill>
                  <a:srgbClr val="008ED2"/>
                </a:solidFill>
                <a:highlight>
                  <a:srgbClr val="C7E8FF"/>
                </a:highlight>
                <a:latin typeface="Consolas"/>
              </a:rPr>
              <a:t>&amp;</a:t>
            </a:r>
            <a:r>
              <a:rPr lang="en-US" sz="13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 </a:t>
            </a:r>
            <a:r>
              <a:rPr lang="en-US" sz="1300" b="1" strike="noStrike" spc="-1" err="1">
                <a:solidFill>
                  <a:srgbClr val="00B050"/>
                </a:solidFill>
                <a:highlight>
                  <a:srgbClr val="C7E8FF"/>
                </a:highlight>
                <a:latin typeface="Consolas"/>
              </a:rPr>
              <a:t>db</a:t>
            </a:r>
            <a:r>
              <a:rPr lang="en-US" sz="13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;</a:t>
            </a:r>
            <a:endParaRPr lang="cs-CZ" sz="1300" b="0" strike="noStrike" spc="-1" dirty="0">
              <a:solidFill>
                <a:srgbClr val="000000"/>
              </a:solidFill>
              <a:highlight>
                <a:srgbClr val="C7E8FF"/>
              </a:highlight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E51D8"/>
                </a:solidFill>
                <a:latin typeface="Consolas"/>
              </a:rPr>
              <a:t>public: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 </a:t>
            </a:r>
            <a:r>
              <a:rPr lang="en-US" sz="1300" b="1" strike="noStrike" spc="-1" err="1">
                <a:solidFill>
                  <a:srgbClr val="008ED2"/>
                </a:solidFill>
                <a:highlight>
                  <a:srgbClr val="C7E8FF"/>
                </a:highlight>
                <a:latin typeface="Consolas"/>
              </a:rPr>
              <a:t>RecordFinder</a:t>
            </a:r>
            <a:r>
              <a:rPr lang="en-US" sz="13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(Database</a:t>
            </a:r>
            <a:r>
              <a:rPr lang="en-US" sz="1300" b="1" strike="noStrike" spc="-1" dirty="0">
                <a:solidFill>
                  <a:srgbClr val="AE51D8"/>
                </a:solidFill>
                <a:highlight>
                  <a:srgbClr val="C7E8FF"/>
                </a:highlight>
                <a:latin typeface="Consolas"/>
              </a:rPr>
              <a:t>&amp;</a:t>
            </a:r>
            <a:r>
              <a:rPr lang="en-US" sz="13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 </a:t>
            </a:r>
            <a:r>
              <a:rPr lang="en-US" sz="1300" b="1" strike="noStrike" spc="-1" err="1">
                <a:solidFill>
                  <a:srgbClr val="00B050"/>
                </a:solidFill>
                <a:highlight>
                  <a:srgbClr val="C7E8FF"/>
                </a:highlight>
                <a:latin typeface="Consolas"/>
              </a:rPr>
              <a:t>db</a:t>
            </a:r>
            <a:r>
              <a:rPr lang="en-US" sz="13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) : </a:t>
            </a:r>
            <a:r>
              <a:rPr lang="en-US" sz="1300" b="1" strike="noStrike" spc="-1" err="1">
                <a:solidFill>
                  <a:srgbClr val="00B050"/>
                </a:solidFill>
                <a:highlight>
                  <a:srgbClr val="C7E8FF"/>
                </a:highlight>
                <a:latin typeface="Consolas"/>
              </a:rPr>
              <a:t>db</a:t>
            </a:r>
            <a:r>
              <a:rPr lang="en-US" sz="13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(</a:t>
            </a:r>
            <a:r>
              <a:rPr lang="en-US" sz="1300" b="1" strike="noStrike" spc="-1" err="1">
                <a:solidFill>
                  <a:srgbClr val="00B050"/>
                </a:solidFill>
                <a:highlight>
                  <a:srgbClr val="C7E8FF"/>
                </a:highlight>
                <a:latin typeface="Consolas"/>
              </a:rPr>
              <a:t>db</a:t>
            </a:r>
            <a:r>
              <a:rPr lang="en-US" sz="13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) {}</a:t>
            </a:r>
            <a:endParaRPr lang="cs-CZ" sz="1300" b="0" strike="noStrike" spc="-1">
              <a:solidFill>
                <a:srgbClr val="000000"/>
              </a:solidFill>
              <a:highlight>
                <a:srgbClr val="C7E8FF"/>
              </a:highlight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 </a:t>
            </a:r>
            <a:r>
              <a:rPr lang="en-US" sz="1300" b="1" strike="noStrike" spc="-1" dirty="0">
                <a:solidFill>
                  <a:srgbClr val="AE51D8"/>
                </a:solidFill>
                <a:latin typeface="Consolas"/>
              </a:rPr>
              <a:t>int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en-US" sz="1300" b="1" strike="noStrike" spc="-1" dirty="0" err="1">
                <a:solidFill>
                  <a:srgbClr val="008ED2"/>
                </a:solidFill>
                <a:latin typeface="Consolas"/>
              </a:rPr>
              <a:t>totalPopulation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(</a:t>
            </a:r>
            <a:r>
              <a:rPr lang="en-US" sz="1300" b="1" strike="noStrike" spc="-1" dirty="0">
                <a:solidFill>
                  <a:srgbClr val="AE51D8"/>
                </a:solidFill>
                <a:latin typeface="Consolas"/>
              </a:rPr>
              <a:t>const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std::</a:t>
            </a:r>
            <a:r>
              <a:rPr lang="en-US" sz="1300" b="1" strike="noStrike" spc="-1" dirty="0">
                <a:solidFill>
                  <a:srgbClr val="9F47FF"/>
                </a:solidFill>
                <a:latin typeface="Consolas"/>
              </a:rPr>
              <a:t>vector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&lt;std::string&gt;</a:t>
            </a:r>
            <a:r>
              <a:rPr lang="en-US" sz="1300" b="1" strike="noStrike" spc="-1" dirty="0">
                <a:solidFill>
                  <a:srgbClr val="AE51D8"/>
                </a:solidFill>
                <a:latin typeface="Consolas"/>
              </a:rPr>
              <a:t>&amp;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en-US" sz="1300" b="1" strike="noStrike" spc="-1" dirty="0">
                <a:solidFill>
                  <a:srgbClr val="00B050"/>
                </a:solidFill>
                <a:latin typeface="Consolas"/>
              </a:rPr>
              <a:t>names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) {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     </a:t>
            </a:r>
            <a:r>
              <a:rPr lang="en-US" sz="1300" b="1" strike="noStrike" spc="-1" dirty="0">
                <a:solidFill>
                  <a:srgbClr val="AE51D8"/>
                </a:solidFill>
                <a:latin typeface="Consolas"/>
              </a:rPr>
              <a:t>int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en-US" sz="1300" b="1" strike="noStrike" spc="-1" dirty="0">
                <a:solidFill>
                  <a:srgbClr val="00B050"/>
                </a:solidFill>
                <a:latin typeface="Consolas"/>
              </a:rPr>
              <a:t>result </a:t>
            </a:r>
            <a:r>
              <a:rPr lang="en-US" sz="1300" b="1" i="1" strike="noStrike" spc="-1" dirty="0">
                <a:solidFill>
                  <a:srgbClr val="008ED2"/>
                </a:solidFill>
                <a:latin typeface="Consolas"/>
              </a:rPr>
              <a:t>=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en-US" sz="1300" b="1" strike="noStrike" spc="-1" dirty="0">
                <a:solidFill>
                  <a:srgbClr val="F99157"/>
                </a:solidFill>
                <a:latin typeface="Consolas"/>
              </a:rPr>
              <a:t>0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;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     </a:t>
            </a:r>
            <a:r>
              <a:rPr lang="en-US" sz="1300" b="1" i="1" strike="noStrike" spc="-1" dirty="0">
                <a:solidFill>
                  <a:srgbClr val="E45100"/>
                </a:solidFill>
                <a:latin typeface="Consolas"/>
              </a:rPr>
              <a:t>for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(</a:t>
            </a:r>
            <a:r>
              <a:rPr lang="en-US" sz="1300" b="1" strike="noStrike" spc="-1" dirty="0">
                <a:solidFill>
                  <a:srgbClr val="AE51D8"/>
                </a:solidFill>
                <a:latin typeface="Consolas"/>
              </a:rPr>
              <a:t>auto</a:t>
            </a:r>
            <a:r>
              <a:rPr lang="en-US" sz="1300" b="1" i="1" strike="noStrike" spc="-1" dirty="0">
                <a:solidFill>
                  <a:srgbClr val="008ED2"/>
                </a:solidFill>
                <a:latin typeface="Consolas"/>
              </a:rPr>
              <a:t>&amp;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en-US" sz="1300" b="1" strike="noStrike" spc="-1" dirty="0">
                <a:solidFill>
                  <a:srgbClr val="00B050"/>
                </a:solidFill>
                <a:latin typeface="Consolas"/>
              </a:rPr>
              <a:t>name 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: </a:t>
            </a:r>
            <a:r>
              <a:rPr lang="en-US" sz="1300" b="1" strike="noStrike" spc="-1" dirty="0">
                <a:solidFill>
                  <a:srgbClr val="00B050"/>
                </a:solidFill>
                <a:latin typeface="Consolas"/>
              </a:rPr>
              <a:t>names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)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         </a:t>
            </a:r>
            <a:r>
              <a:rPr lang="en-US" sz="1300" b="1" strike="noStrike" spc="-1" dirty="0">
                <a:solidFill>
                  <a:srgbClr val="00B050"/>
                </a:solidFill>
                <a:latin typeface="Consolas"/>
              </a:rPr>
              <a:t>result </a:t>
            </a:r>
            <a:r>
              <a:rPr lang="en-US" sz="1300" b="1" i="1" strike="noStrike" spc="-1" dirty="0">
                <a:solidFill>
                  <a:srgbClr val="008ED2"/>
                </a:solidFill>
                <a:latin typeface="Consolas"/>
              </a:rPr>
              <a:t>+=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en-US" sz="1300" b="1" strike="noStrike" spc="-1" dirty="0" err="1">
                <a:solidFill>
                  <a:srgbClr val="00B050"/>
                </a:solidFill>
                <a:latin typeface="Consolas"/>
              </a:rPr>
              <a:t>db</a:t>
            </a:r>
            <a:r>
              <a:rPr lang="en-US" sz="1300" b="1" strike="noStrike" spc="-1" dirty="0" err="1">
                <a:solidFill>
                  <a:srgbClr val="A497B5"/>
                </a:solidFill>
                <a:latin typeface="Consolas"/>
              </a:rPr>
              <a:t>.</a:t>
            </a:r>
            <a:r>
              <a:rPr lang="en-US" sz="1300" b="1" strike="noStrike" spc="-1" dirty="0" err="1">
                <a:solidFill>
                  <a:srgbClr val="008ED2"/>
                </a:solidFill>
                <a:latin typeface="Consolas"/>
              </a:rPr>
              <a:t>getPopulation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(</a:t>
            </a:r>
            <a:r>
              <a:rPr lang="en-US" sz="1300" b="1" strike="noStrike" spc="-1" dirty="0">
                <a:solidFill>
                  <a:srgbClr val="00B050"/>
                </a:solidFill>
                <a:latin typeface="Consolas"/>
              </a:rPr>
              <a:t>name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);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     </a:t>
            </a:r>
            <a:r>
              <a:rPr lang="en-US" sz="1300" b="1" i="1" strike="noStrike" spc="-1" dirty="0">
                <a:solidFill>
                  <a:srgbClr val="E45100"/>
                </a:solidFill>
                <a:latin typeface="Consolas"/>
              </a:rPr>
              <a:t>return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en-US" sz="1300" b="1" strike="noStrike" spc="-1" dirty="0">
                <a:solidFill>
                  <a:srgbClr val="00B050"/>
                </a:solidFill>
                <a:latin typeface="Consolas"/>
              </a:rPr>
              <a:t>result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;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 }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};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7" name="TextovéPole 2"/>
          <p:cNvSpPr/>
          <p:nvPr/>
        </p:nvSpPr>
        <p:spPr>
          <a:xfrm>
            <a:off x="6727680" y="2966760"/>
            <a:ext cx="5078160" cy="229293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lIns="91440" tIns="45720" rIns="91440" bIns="45720" numCol="1" spc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4297D3"/>
                </a:solidFill>
                <a:latin typeface="Consolas"/>
              </a:rPr>
              <a:t>TEST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(</a:t>
            </a:r>
            <a:r>
              <a:rPr lang="en-US" sz="1300" b="1" strike="noStrike" spc="-1" err="1">
                <a:solidFill>
                  <a:srgbClr val="A497B5"/>
                </a:solidFill>
                <a:latin typeface="Consolas"/>
              </a:rPr>
              <a:t>RecordFinderTests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, TotalPopulationTest) {</a:t>
            </a:r>
            <a:r>
              <a:rPr lang="en-US" sz="1300" b="0" strike="noStrike" spc="-1" dirty="0">
                <a:solidFill>
                  <a:srgbClr val="000000"/>
                </a:solidFill>
                <a:latin typeface="Consolas"/>
              </a:rPr>
              <a:t>​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 </a:t>
            </a:r>
            <a:r>
              <a:rPr lang="en-US" sz="1300" b="1" strike="noStrike" spc="-1" dirty="0" err="1">
                <a:solidFill>
                  <a:srgbClr val="A497B5"/>
                </a:solidFill>
                <a:latin typeface="Consolas"/>
              </a:rPr>
              <a:t>DummyDatabase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</a:t>
            </a:r>
            <a:r>
              <a:rPr lang="en-US" sz="1300" b="1" strike="noStrike" spc="-1" dirty="0" err="1">
                <a:solidFill>
                  <a:srgbClr val="00B050"/>
                </a:solidFill>
                <a:latin typeface="Consolas"/>
              </a:rPr>
              <a:t>db</a:t>
            </a:r>
            <a:r>
              <a:rPr lang="en-US" sz="1300" b="1" strike="noStrike" spc="-1" dirty="0">
                <a:solidFill>
                  <a:srgbClr val="00B050"/>
                </a:solidFill>
                <a:latin typeface="Consolas"/>
              </a:rPr>
              <a:t> 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{};</a:t>
            </a:r>
            <a:r>
              <a:rPr lang="en-US" sz="1300" b="0" strike="noStrike" spc="-1" dirty="0">
                <a:solidFill>
                  <a:srgbClr val="000000"/>
                </a:solidFill>
                <a:latin typeface="Consolas"/>
              </a:rPr>
              <a:t>​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 </a:t>
            </a:r>
            <a:r>
              <a:rPr lang="en-US" sz="1300" b="1" strike="noStrike" spc="-1" dirty="0" err="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RecordFinder</a:t>
            </a:r>
            <a:r>
              <a:rPr lang="en-US" sz="13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 </a:t>
            </a:r>
            <a:r>
              <a:rPr lang="en-US" sz="1300" b="1" strike="noStrike" spc="-1" dirty="0">
                <a:solidFill>
                  <a:srgbClr val="00B050"/>
                </a:solidFill>
                <a:highlight>
                  <a:srgbClr val="C7E8FF"/>
                </a:highlight>
                <a:latin typeface="Consolas"/>
              </a:rPr>
              <a:t>rf </a:t>
            </a:r>
            <a:r>
              <a:rPr lang="en-US" sz="13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{</a:t>
            </a:r>
            <a:r>
              <a:rPr lang="en-US" sz="1300" b="1" strike="noStrike" spc="-1" dirty="0" err="1">
                <a:solidFill>
                  <a:srgbClr val="00B050"/>
                </a:solidFill>
                <a:highlight>
                  <a:srgbClr val="C7E8FF"/>
                </a:highlight>
                <a:latin typeface="Consolas"/>
              </a:rPr>
              <a:t>db</a:t>
            </a:r>
            <a:r>
              <a:rPr lang="en-US" sz="13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};</a:t>
            </a:r>
            <a:r>
              <a:rPr lang="en-US" sz="1300" b="0" strike="noStrike" spc="-1" dirty="0">
                <a:solidFill>
                  <a:srgbClr val="000000"/>
                </a:solidFill>
                <a:highlight>
                  <a:srgbClr val="C7E8FF"/>
                </a:highlight>
                <a:latin typeface="Consolas"/>
              </a:rPr>
              <a:t>​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 </a:t>
            </a:r>
            <a:r>
              <a:rPr lang="en-US" sz="1300" b="1" strike="noStrike" spc="-1" dirty="0">
                <a:solidFill>
                  <a:srgbClr val="008ED2"/>
                </a:solidFill>
                <a:latin typeface="Consolas"/>
              </a:rPr>
              <a:t>ASSERT_EQ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(</a:t>
            </a:r>
            <a:r>
              <a:rPr lang="en-US" sz="1300" b="0" strike="noStrike" spc="-1" dirty="0">
                <a:solidFill>
                  <a:srgbClr val="000000"/>
                </a:solidFill>
                <a:latin typeface="Consolas"/>
              </a:rPr>
              <a:t>​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F99157"/>
                </a:solidFill>
                <a:latin typeface="Consolas"/>
              </a:rPr>
              <a:t>        3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,</a:t>
            </a:r>
            <a:r>
              <a:rPr lang="en-US" sz="1300" b="0" strike="noStrike" spc="-1" dirty="0">
                <a:solidFill>
                  <a:srgbClr val="000000"/>
                </a:solidFill>
                <a:latin typeface="Consolas"/>
              </a:rPr>
              <a:t>​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5D851"/>
                </a:solidFill>
                <a:latin typeface="Consolas"/>
              </a:rPr>
              <a:t>        </a:t>
            </a:r>
            <a:r>
              <a:rPr lang="en-US" sz="1300" b="1" strike="noStrike" spc="-1" dirty="0" err="1">
                <a:solidFill>
                  <a:srgbClr val="00B050"/>
                </a:solidFill>
                <a:latin typeface="Consolas"/>
              </a:rPr>
              <a:t>rf</a:t>
            </a:r>
            <a:r>
              <a:rPr lang="en-US" sz="1300" b="1" strike="noStrike" spc="-1" dirty="0" err="1">
                <a:solidFill>
                  <a:srgbClr val="A497B5"/>
                </a:solidFill>
                <a:latin typeface="Consolas"/>
              </a:rPr>
              <a:t>.</a:t>
            </a:r>
            <a:r>
              <a:rPr lang="en-US" sz="1300" b="1" strike="noStrike" spc="-1" dirty="0" err="1">
                <a:solidFill>
                  <a:srgbClr val="008ED2"/>
                </a:solidFill>
                <a:latin typeface="Consolas"/>
              </a:rPr>
              <a:t>totalPopulation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(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         std::</a:t>
            </a:r>
            <a:r>
              <a:rPr lang="en-US" sz="1300" b="1" strike="noStrike" spc="-1" dirty="0">
                <a:solidFill>
                  <a:srgbClr val="9F47FF"/>
                </a:solidFill>
                <a:latin typeface="Consolas"/>
              </a:rPr>
              <a:t>vector</a:t>
            </a:r>
            <a:r>
              <a:rPr lang="en-US" sz="1300" b="1" i="1" strike="noStrike" spc="-1" dirty="0">
                <a:solidFill>
                  <a:srgbClr val="008ED2"/>
                </a:solidFill>
                <a:latin typeface="Consolas"/>
              </a:rPr>
              <a:t>&lt;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std::string</a:t>
            </a:r>
            <a:r>
              <a:rPr lang="en-US" sz="1300" b="1" i="1" strike="noStrike" spc="-1" dirty="0">
                <a:solidFill>
                  <a:srgbClr val="008ED2"/>
                </a:solidFill>
                <a:latin typeface="Consolas"/>
              </a:rPr>
              <a:t>&gt;</a:t>
            </a:r>
            <a:r>
              <a:rPr lang="en-US" sz="1300" b="0" strike="noStrike" spc="-1" dirty="0">
                <a:solidFill>
                  <a:srgbClr val="000000"/>
                </a:solidFill>
                <a:latin typeface="Consolas"/>
              </a:rPr>
              <a:t>​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               {</a:t>
            </a:r>
            <a:r>
              <a:rPr lang="en-US" sz="1300" b="1" strike="noStrike" spc="-1" dirty="0">
                <a:solidFill>
                  <a:srgbClr val="D3D0C8"/>
                </a:solidFill>
                <a:latin typeface="Consolas"/>
              </a:rPr>
              <a:t>"</a:t>
            </a:r>
            <a:r>
              <a:rPr lang="en-US" sz="1300" b="1" strike="noStrike" spc="-1" dirty="0">
                <a:solidFill>
                  <a:srgbClr val="C30051"/>
                </a:solidFill>
                <a:latin typeface="Consolas"/>
              </a:rPr>
              <a:t>alpha</a:t>
            </a:r>
            <a:r>
              <a:rPr lang="en-US" sz="1300" b="1" strike="noStrike" spc="-1" dirty="0">
                <a:solidFill>
                  <a:srgbClr val="D3D0C8"/>
                </a:solidFill>
                <a:latin typeface="Consolas"/>
              </a:rPr>
              <a:t>"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, </a:t>
            </a:r>
            <a:r>
              <a:rPr lang="en-US" sz="1300" b="1" strike="noStrike" spc="-1" dirty="0">
                <a:solidFill>
                  <a:srgbClr val="D3D0C8"/>
                </a:solidFill>
                <a:latin typeface="Consolas"/>
              </a:rPr>
              <a:t>"</a:t>
            </a:r>
            <a:r>
              <a:rPr lang="en-US" sz="1300" b="1" strike="noStrike" spc="-1" dirty="0">
                <a:solidFill>
                  <a:srgbClr val="C30051"/>
                </a:solidFill>
                <a:latin typeface="Consolas"/>
              </a:rPr>
              <a:t>beta</a:t>
            </a:r>
            <a:r>
              <a:rPr lang="en-US" sz="1300" b="1" strike="noStrike" spc="-1" dirty="0">
                <a:solidFill>
                  <a:srgbClr val="D3D0C8"/>
                </a:solidFill>
                <a:latin typeface="Consolas"/>
              </a:rPr>
              <a:t>"</a:t>
            </a: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}</a:t>
            </a:r>
            <a:r>
              <a:rPr lang="en-US" sz="1300" b="0" strike="noStrike" spc="-1" dirty="0">
                <a:solidFill>
                  <a:srgbClr val="000000"/>
                </a:solidFill>
                <a:latin typeface="Consolas"/>
              </a:rPr>
              <a:t>​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       )</a:t>
            </a:r>
            <a:r>
              <a:rPr lang="en-US" sz="1300" b="0" strike="noStrike" spc="-1" dirty="0">
                <a:solidFill>
                  <a:srgbClr val="000000"/>
                </a:solidFill>
                <a:latin typeface="Consolas"/>
              </a:rPr>
              <a:t>​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    );</a:t>
            </a:r>
            <a:r>
              <a:rPr lang="en-US" sz="1300" b="0" strike="noStrike" spc="-1" dirty="0">
                <a:solidFill>
                  <a:srgbClr val="000000"/>
                </a:solidFill>
                <a:latin typeface="Consolas"/>
              </a:rPr>
              <a:t>​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A497B5"/>
                </a:solidFill>
                <a:latin typeface="Consolas"/>
              </a:rPr>
              <a:t>}</a:t>
            </a:r>
            <a:endParaRPr lang="cs-CZ" sz="13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1523880" y="2633961"/>
            <a:ext cx="9143640" cy="1575999"/>
          </a:xfrm>
          <a:prstGeom prst="rect">
            <a:avLst/>
          </a:prstGeom>
          <a:solidFill>
            <a:srgbClr val="FFECE8"/>
          </a:solidFill>
          <a:ln w="28440">
            <a:solidFill>
              <a:srgbClr val="FFD5CC"/>
            </a:solidFill>
            <a:round/>
          </a:ln>
        </p:spPr>
        <p:txBody>
          <a:bodyPr anchor="ctr">
            <a:normAutofit/>
          </a:bodyPr>
          <a:lstStyle/>
          <a:p>
            <a:pPr algn="ctr"/>
            <a:r>
              <a:rPr lang="cs-CZ" sz="5000" b="1" i="1" spc="-1" dirty="0">
                <a:solidFill>
                  <a:srgbClr val="000000"/>
                </a:solidFill>
                <a:latin typeface="Sitka Text"/>
              </a:rPr>
              <a:t>Závěr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2946073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PlaceHolder 1"/>
          <p:cNvSpPr>
            <a:spLocks noGrp="1"/>
          </p:cNvSpPr>
          <p:nvPr>
            <p:ph type="title"/>
          </p:nvPr>
        </p:nvSpPr>
        <p:spPr>
          <a:xfrm>
            <a:off x="516240" y="483120"/>
            <a:ext cx="9143640" cy="765000"/>
          </a:xfrm>
          <a:prstGeom prst="rect">
            <a:avLst/>
          </a:prstGeom>
          <a:noFill/>
          <a:ln w="28440">
            <a:solidFill>
              <a:srgbClr val="FFD5CC"/>
            </a:solidFill>
            <a:round/>
          </a:ln>
        </p:spPr>
        <p:txBody>
          <a:bodyPr anchor="ctr">
            <a:normAutofit/>
          </a:bodyPr>
          <a:lstStyle/>
          <a:p>
            <a:pPr marL="457200" indent="0">
              <a:lnSpc>
                <a:spcPct val="90000"/>
              </a:lnSpc>
              <a:buNone/>
            </a:pPr>
            <a:r>
              <a:rPr lang="cs-CZ" sz="4000" b="1" strike="noStrike" spc="-1">
                <a:solidFill>
                  <a:srgbClr val="000000"/>
                </a:solidFill>
                <a:latin typeface="Sitka Text"/>
              </a:rPr>
              <a:t>Výhody Singletonu</a:t>
            </a:r>
            <a:endParaRPr lang="cs-CZ" sz="4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9" name="Obdélník 3"/>
          <p:cNvSpPr/>
          <p:nvPr/>
        </p:nvSpPr>
        <p:spPr>
          <a:xfrm>
            <a:off x="515880" y="1554480"/>
            <a:ext cx="10888920" cy="4866480"/>
          </a:xfrm>
          <a:prstGeom prst="rect">
            <a:avLst/>
          </a:prstGeom>
          <a:solidFill>
            <a:srgbClr val="FFEC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cs-CZ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10" name="PlaceHolder 2"/>
          <p:cNvSpPr>
            <a:spLocks noGrp="1"/>
          </p:cNvSpPr>
          <p:nvPr>
            <p:ph type="subTitle"/>
          </p:nvPr>
        </p:nvSpPr>
        <p:spPr>
          <a:xfrm>
            <a:off x="516240" y="1549564"/>
            <a:ext cx="10618560" cy="4642076"/>
          </a:xfrm>
          <a:prstGeom prst="rect">
            <a:avLst/>
          </a:prstGeom>
          <a:noFill/>
          <a:ln w="57240">
            <a:noFill/>
          </a:ln>
        </p:spPr>
        <p:txBody>
          <a:bodyPr anchor="ctr">
            <a:normAutofit/>
          </a:bodyPr>
          <a:lstStyle/>
          <a:p>
            <a:pPr marL="457200" indent="-320040">
              <a:lnSpc>
                <a:spcPct val="17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cs-CZ" sz="36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Čistší globální </a:t>
            </a:r>
            <a:r>
              <a:rPr lang="cs-CZ" sz="36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namespace</a:t>
            </a:r>
            <a:endParaRPr lang="cs-CZ" sz="3600" b="0" strike="noStrike" spc="-1" dirty="0" err="1">
              <a:solidFill>
                <a:srgbClr val="000000"/>
              </a:solidFill>
              <a:latin typeface="Calibri"/>
            </a:endParaRPr>
          </a:p>
          <a:p>
            <a:pPr marL="457200" indent="-320040">
              <a:lnSpc>
                <a:spcPct val="17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cs-CZ" sz="36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Zajištění unikátnosti</a:t>
            </a:r>
            <a:endParaRPr lang="cs-CZ" sz="3600" b="0" strike="noStrike" spc="-1" dirty="0">
              <a:solidFill>
                <a:srgbClr val="000000"/>
              </a:solidFill>
              <a:latin typeface="Arial"/>
            </a:endParaRPr>
          </a:p>
          <a:p>
            <a:pPr marL="457200" indent="-320040">
              <a:lnSpc>
                <a:spcPct val="17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cs-CZ" sz="36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Lazy </a:t>
            </a:r>
            <a:r>
              <a:rPr lang="cs-CZ" sz="36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initialization</a:t>
            </a:r>
            <a:r>
              <a:rPr lang="cs-CZ" sz="36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(většinou)</a:t>
            </a:r>
          </a:p>
          <a:p>
            <a:pPr marL="457200" indent="-320040">
              <a:lnSpc>
                <a:spcPct val="17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cs-CZ" sz="3600" spc="-1" dirty="0">
                <a:solidFill>
                  <a:srgbClr val="000000"/>
                </a:solidFill>
                <a:latin typeface="Calibri"/>
                <a:cs typeface="Calibri"/>
              </a:rPr>
              <a:t>Globální přístup</a:t>
            </a:r>
            <a:endParaRPr lang="cs-CZ" sz="3600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PlaceHolder 1"/>
          <p:cNvSpPr>
            <a:spLocks noGrp="1"/>
          </p:cNvSpPr>
          <p:nvPr>
            <p:ph type="title"/>
          </p:nvPr>
        </p:nvSpPr>
        <p:spPr>
          <a:xfrm>
            <a:off x="516240" y="483120"/>
            <a:ext cx="9143640" cy="765000"/>
          </a:xfrm>
          <a:prstGeom prst="rect">
            <a:avLst/>
          </a:prstGeom>
          <a:noFill/>
          <a:ln w="28440">
            <a:solidFill>
              <a:srgbClr val="FFD5CC"/>
            </a:solidFill>
            <a:round/>
          </a:ln>
        </p:spPr>
        <p:txBody>
          <a:bodyPr anchor="ctr">
            <a:normAutofit/>
          </a:bodyPr>
          <a:lstStyle/>
          <a:p>
            <a:pPr marL="457200" indent="0">
              <a:lnSpc>
                <a:spcPct val="90000"/>
              </a:lnSpc>
              <a:buNone/>
            </a:pPr>
            <a:r>
              <a:rPr lang="cs-CZ" sz="4000" b="1" strike="noStrike" spc="-1">
                <a:solidFill>
                  <a:srgbClr val="000000"/>
                </a:solidFill>
                <a:latin typeface="Sitka Text"/>
              </a:rPr>
              <a:t>Nevýhody Singletonu</a:t>
            </a:r>
            <a:endParaRPr lang="cs-CZ" sz="4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2" name="Obdélník 3"/>
          <p:cNvSpPr/>
          <p:nvPr/>
        </p:nvSpPr>
        <p:spPr>
          <a:xfrm>
            <a:off x="515880" y="1554480"/>
            <a:ext cx="10888920" cy="4866480"/>
          </a:xfrm>
          <a:prstGeom prst="rect">
            <a:avLst/>
          </a:prstGeom>
          <a:solidFill>
            <a:srgbClr val="FFEC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cs-CZ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4DA2BDA9-5702-A7F8-E561-8225F90BEFD4}"/>
              </a:ext>
            </a:extLst>
          </p:cNvPr>
          <p:cNvSpPr txBox="1"/>
          <p:nvPr/>
        </p:nvSpPr>
        <p:spPr>
          <a:xfrm>
            <a:off x="602272" y="1786147"/>
            <a:ext cx="9660835" cy="441659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457200" indent="-457200">
              <a:spcBef>
                <a:spcPts val="1000"/>
              </a:spcBef>
              <a:buFont typeface="Arial"/>
              <a:buChar char="•"/>
            </a:pPr>
            <a:r>
              <a:rPr lang="cs-CZ" sz="3300" dirty="0">
                <a:latin typeface="Calibri"/>
              </a:rPr>
              <a:t>Globální přístup :</a:t>
            </a:r>
            <a:endParaRPr lang="cs-CZ" dirty="0"/>
          </a:p>
          <a:p>
            <a:pPr marL="914400" lvl="1" indent="-457200">
              <a:spcBef>
                <a:spcPts val="1000"/>
              </a:spcBef>
              <a:buFont typeface="Courier New"/>
              <a:buChar char="o"/>
            </a:pPr>
            <a:r>
              <a:rPr lang="cs-CZ" sz="3300" dirty="0">
                <a:latin typeface="Calibri"/>
              </a:rPr>
              <a:t>Závislosti schované v kódu programu </a:t>
            </a:r>
            <a:endParaRPr lang="cs-CZ" dirty="0">
              <a:latin typeface="Arial"/>
            </a:endParaRPr>
          </a:p>
          <a:p>
            <a:pPr marL="914400" lvl="1" indent="-457200">
              <a:spcBef>
                <a:spcPts val="1000"/>
              </a:spcBef>
              <a:buFont typeface="Courier New"/>
              <a:buChar char="o"/>
            </a:pPr>
            <a:r>
              <a:rPr lang="cs-CZ" sz="3300" dirty="0">
                <a:latin typeface="Calibri"/>
              </a:rPr>
              <a:t>Komplikace v </a:t>
            </a:r>
            <a:r>
              <a:rPr lang="cs-CZ" sz="3300" dirty="0" err="1">
                <a:latin typeface="Calibri"/>
              </a:rPr>
              <a:t>multithreaded</a:t>
            </a:r>
            <a:r>
              <a:rPr lang="cs-CZ" sz="3300" dirty="0">
                <a:latin typeface="Calibri"/>
              </a:rPr>
              <a:t> prostředí</a:t>
            </a:r>
            <a:endParaRPr lang="cs-CZ" dirty="0">
              <a:latin typeface="Arial"/>
            </a:endParaRPr>
          </a:p>
          <a:p>
            <a:pPr marL="457200" indent="-457200">
              <a:spcBef>
                <a:spcPts val="1000"/>
              </a:spcBef>
              <a:buFont typeface="Arial"/>
              <a:buChar char="•"/>
            </a:pPr>
            <a:r>
              <a:rPr lang="cs-CZ" sz="3300" dirty="0">
                <a:latin typeface="Calibri"/>
                <a:cs typeface="Calibri"/>
              </a:rPr>
              <a:t>Komplikace při testování</a:t>
            </a:r>
            <a:endParaRPr lang="cs-CZ" sz="3300" dirty="0">
              <a:latin typeface="Calibri"/>
            </a:endParaRPr>
          </a:p>
          <a:p>
            <a:pPr marL="457200" indent="-457200">
              <a:spcBef>
                <a:spcPts val="1000"/>
              </a:spcBef>
              <a:buFont typeface="Arial"/>
              <a:buChar char="•"/>
            </a:pPr>
            <a:r>
              <a:rPr lang="cs-CZ" sz="3300" dirty="0">
                <a:latin typeface="Calibri"/>
              </a:rPr>
              <a:t>Porušuje</a:t>
            </a:r>
            <a:r>
              <a:rPr lang="cs-CZ" sz="3300" i="1" dirty="0">
                <a:latin typeface="Calibri"/>
              </a:rPr>
              <a:t> Single </a:t>
            </a:r>
            <a:r>
              <a:rPr lang="cs-CZ" sz="3300" i="1" dirty="0" err="1">
                <a:latin typeface="Calibri"/>
              </a:rPr>
              <a:t>Responsibility</a:t>
            </a:r>
            <a:r>
              <a:rPr lang="cs-CZ" sz="3300" i="1" dirty="0">
                <a:latin typeface="Calibri"/>
              </a:rPr>
              <a:t> </a:t>
            </a:r>
            <a:r>
              <a:rPr lang="cs-CZ" sz="3300" i="1" dirty="0" err="1">
                <a:latin typeface="Calibri"/>
              </a:rPr>
              <a:t>Principle</a:t>
            </a:r>
            <a:r>
              <a:rPr lang="cs-CZ" sz="3300" i="1" dirty="0">
                <a:latin typeface="Calibri"/>
              </a:rPr>
              <a:t> </a:t>
            </a:r>
          </a:p>
          <a:p>
            <a:pPr marL="457200" indent="-457200">
              <a:spcBef>
                <a:spcPts val="1000"/>
              </a:spcBef>
              <a:buFont typeface="Arial"/>
              <a:buChar char="•"/>
            </a:pPr>
            <a:r>
              <a:rPr lang="cs-CZ" sz="3300" dirty="0">
                <a:latin typeface="Calibri"/>
              </a:rPr>
              <a:t>Dnes neoblíbený</a:t>
            </a:r>
          </a:p>
          <a:p>
            <a:pPr marL="914400" lvl="1" indent="-457200">
              <a:spcBef>
                <a:spcPts val="1000"/>
              </a:spcBef>
              <a:buFont typeface="Courier New"/>
              <a:buChar char="o"/>
            </a:pPr>
            <a:r>
              <a:rPr lang="cs-CZ" sz="3300" dirty="0">
                <a:latin typeface="Calibri"/>
              </a:rPr>
              <a:t>Dokonce přiřazován k anti-</a:t>
            </a:r>
            <a:r>
              <a:rPr lang="cs-CZ" sz="3300" dirty="0" err="1">
                <a:latin typeface="Calibri"/>
              </a:rPr>
              <a:t>patterns</a:t>
            </a:r>
            <a:endParaRPr lang="cs-CZ" dirty="0" err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PlaceHolder 1"/>
          <p:cNvSpPr>
            <a:spLocks noGrp="1"/>
          </p:cNvSpPr>
          <p:nvPr>
            <p:ph type="title"/>
          </p:nvPr>
        </p:nvSpPr>
        <p:spPr>
          <a:xfrm>
            <a:off x="516240" y="483120"/>
            <a:ext cx="9143640" cy="765000"/>
          </a:xfrm>
          <a:prstGeom prst="rect">
            <a:avLst/>
          </a:prstGeom>
          <a:noFill/>
          <a:ln w="28440">
            <a:solidFill>
              <a:srgbClr val="FFD5CC"/>
            </a:solidFill>
            <a:round/>
          </a:ln>
        </p:spPr>
        <p:txBody>
          <a:bodyPr anchor="ctr">
            <a:normAutofit/>
          </a:bodyPr>
          <a:lstStyle/>
          <a:p>
            <a:pPr marL="457200"/>
            <a:r>
              <a:rPr lang="cs-CZ" sz="4000" b="1" spc="-1" dirty="0">
                <a:solidFill>
                  <a:srgbClr val="000000"/>
                </a:solidFill>
                <a:latin typeface="Sitka Text"/>
              </a:rPr>
              <a:t>Související vzory</a:t>
            </a:r>
            <a:endParaRPr lang="cs-CZ" dirty="0"/>
          </a:p>
        </p:txBody>
      </p:sp>
      <p:sp>
        <p:nvSpPr>
          <p:cNvPr id="212" name="Obdélník 3"/>
          <p:cNvSpPr/>
          <p:nvPr/>
        </p:nvSpPr>
        <p:spPr>
          <a:xfrm>
            <a:off x="515880" y="1554480"/>
            <a:ext cx="10888920" cy="4866480"/>
          </a:xfrm>
          <a:prstGeom prst="rect">
            <a:avLst/>
          </a:prstGeom>
          <a:solidFill>
            <a:srgbClr val="FFEC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cs-CZ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213" name="PlaceHolder 2"/>
          <p:cNvSpPr>
            <a:spLocks noGrp="1"/>
          </p:cNvSpPr>
          <p:nvPr>
            <p:ph type="subTitle"/>
          </p:nvPr>
        </p:nvSpPr>
        <p:spPr>
          <a:xfrm>
            <a:off x="516240" y="1783080"/>
            <a:ext cx="10618560" cy="4408560"/>
          </a:xfrm>
          <a:prstGeom prst="rect">
            <a:avLst/>
          </a:prstGeom>
          <a:noFill/>
          <a:ln w="57240">
            <a:noFill/>
          </a:ln>
        </p:spPr>
        <p:txBody>
          <a:bodyPr anchor="ctr">
            <a:normAutofit/>
          </a:bodyPr>
          <a:lstStyle/>
          <a:p>
            <a:pPr marL="708660" indent="-57150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cs-CZ" sz="3600" i="1" spc="-1" dirty="0" err="1">
                <a:solidFill>
                  <a:srgbClr val="000000"/>
                </a:solidFill>
                <a:latin typeface="Calibri"/>
              </a:rPr>
              <a:t>Abstract</a:t>
            </a:r>
            <a:r>
              <a:rPr lang="cs-CZ" sz="3600" i="1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cs-CZ" sz="3600" i="1" spc="-1" dirty="0" err="1">
                <a:solidFill>
                  <a:srgbClr val="000000"/>
                </a:solidFill>
                <a:latin typeface="Calibri"/>
              </a:rPr>
              <a:t>Factory</a:t>
            </a:r>
            <a:r>
              <a:rPr lang="cs-CZ" sz="3600" i="1" spc="-1" dirty="0">
                <a:solidFill>
                  <a:srgbClr val="000000"/>
                </a:solidFill>
                <a:latin typeface="Calibri"/>
              </a:rPr>
              <a:t>, </a:t>
            </a:r>
            <a:r>
              <a:rPr lang="cs-CZ" sz="3600" i="1" spc="-1" dirty="0" err="1">
                <a:solidFill>
                  <a:srgbClr val="000000"/>
                </a:solidFill>
                <a:latin typeface="Calibri"/>
              </a:rPr>
              <a:t>Builder</a:t>
            </a:r>
            <a:r>
              <a:rPr lang="cs-CZ" sz="3600" i="1" spc="-1" dirty="0">
                <a:solidFill>
                  <a:srgbClr val="000000"/>
                </a:solidFill>
                <a:latin typeface="Calibri"/>
              </a:rPr>
              <a:t>, Prototype</a:t>
            </a:r>
          </a:p>
          <a:p>
            <a:pPr marL="708660" indent="-57150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cs-CZ" sz="3600" i="1" spc="-1" dirty="0" err="1">
                <a:solidFill>
                  <a:srgbClr val="000000"/>
                </a:solidFill>
                <a:latin typeface="Calibri"/>
              </a:rPr>
              <a:t>Facade</a:t>
            </a:r>
          </a:p>
          <a:p>
            <a:pPr marL="708660" indent="-57150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cs-CZ" sz="3600" i="1" spc="-1" dirty="0" err="1">
                <a:solidFill>
                  <a:srgbClr val="000000"/>
                </a:solidFill>
                <a:latin typeface="Calibri"/>
              </a:rPr>
              <a:t>Monostate</a:t>
            </a:r>
            <a:endParaRPr lang="cs-CZ" sz="3600" i="1" spc="-1" dirty="0">
              <a:solidFill>
                <a:srgbClr val="000000"/>
              </a:solidFill>
              <a:latin typeface="Calibri"/>
            </a:endParaRPr>
          </a:p>
          <a:p>
            <a:pPr marL="708660" indent="-571500">
              <a:lnSpc>
                <a:spcPct val="12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cs-CZ" sz="3600" i="1" spc="-1" dirty="0">
                <a:solidFill>
                  <a:srgbClr val="000000"/>
                </a:solidFill>
                <a:latin typeface="Calibri"/>
              </a:rPr>
              <a:t>Registry</a:t>
            </a:r>
          </a:p>
        </p:txBody>
      </p:sp>
    </p:spTree>
    <p:extLst>
      <p:ext uri="{BB962C8B-B14F-4D97-AF65-F5344CB8AC3E}">
        <p14:creationId xmlns:p14="http://schemas.microsoft.com/office/powerpoint/2010/main" val="3362861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16240" y="483120"/>
            <a:ext cx="9143640" cy="765000"/>
          </a:xfrm>
          <a:prstGeom prst="rect">
            <a:avLst/>
          </a:prstGeom>
          <a:noFill/>
          <a:ln w="28440">
            <a:solidFill>
              <a:srgbClr val="FFD5CC"/>
            </a:solidFill>
            <a:round/>
          </a:ln>
        </p:spPr>
        <p:txBody>
          <a:bodyPr anchor="ctr">
            <a:normAutofit/>
          </a:bodyPr>
          <a:lstStyle/>
          <a:p>
            <a:pPr marL="457200" indent="0">
              <a:lnSpc>
                <a:spcPct val="90000"/>
              </a:lnSpc>
              <a:buNone/>
            </a:pPr>
            <a:r>
              <a:rPr lang="cs-CZ" sz="4000" b="1" strike="noStrike" spc="-1" dirty="0">
                <a:solidFill>
                  <a:srgbClr val="000000"/>
                </a:solidFill>
                <a:latin typeface="Sitka Text"/>
                <a:ea typeface="Calibri"/>
              </a:rPr>
              <a:t>Struktura </a:t>
            </a:r>
            <a:r>
              <a:rPr lang="cs-CZ" sz="4000" b="1" strike="noStrike" spc="-1" dirty="0" err="1">
                <a:solidFill>
                  <a:srgbClr val="000000"/>
                </a:solidFill>
                <a:latin typeface="Sitka Text"/>
                <a:ea typeface="Calibri"/>
              </a:rPr>
              <a:t>singletonu</a:t>
            </a:r>
            <a:endParaRPr lang="cs-CZ" sz="4000" b="0" strike="noStrike" spc="-1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Obdélník 7"/>
          <p:cNvSpPr/>
          <p:nvPr/>
        </p:nvSpPr>
        <p:spPr>
          <a:xfrm>
            <a:off x="6903360" y="1670760"/>
            <a:ext cx="4776480" cy="1466640"/>
          </a:xfrm>
          <a:prstGeom prst="rect">
            <a:avLst/>
          </a:prstGeom>
          <a:solidFill>
            <a:srgbClr val="C7DFFF"/>
          </a:solidFill>
          <a:ln>
            <a:solidFill>
              <a:srgbClr val="4472C4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cs-CZ" sz="1800" b="0" strike="noStrike" spc="-1">
                <a:solidFill>
                  <a:srgbClr val="000000"/>
                </a:solidFill>
                <a:latin typeface="Calibri"/>
              </a:rPr>
              <a:t>Zajištění jediné instance</a:t>
            </a:r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51" name="Přímá spojnice se šipkou 8"/>
          <p:cNvCxnSpPr/>
          <p:nvPr/>
        </p:nvCxnSpPr>
        <p:spPr>
          <a:xfrm flipH="1">
            <a:off x="5698080" y="2653200"/>
            <a:ext cx="1205280" cy="243720"/>
          </a:xfrm>
          <a:prstGeom prst="straightConnector1">
            <a:avLst/>
          </a:prstGeom>
          <a:ln>
            <a:solidFill>
              <a:srgbClr val="4472C4"/>
            </a:solidFill>
            <a:tailEnd type="triangle" w="med" len="med"/>
          </a:ln>
        </p:spPr>
      </p:cxnSp>
      <p:sp>
        <p:nvSpPr>
          <p:cNvPr id="52" name="Obdélník: se zakulacenými rohy 9"/>
          <p:cNvSpPr/>
          <p:nvPr/>
        </p:nvSpPr>
        <p:spPr>
          <a:xfrm>
            <a:off x="517320" y="2770560"/>
            <a:ext cx="5168880" cy="1339920"/>
          </a:xfrm>
          <a:prstGeom prst="roundRect">
            <a:avLst>
              <a:gd name="adj" fmla="val 16667"/>
            </a:avLst>
          </a:prstGeom>
          <a:solidFill>
            <a:srgbClr val="4A83FF">
              <a:alpha val="10000"/>
            </a:srgbClr>
          </a:solidFill>
          <a:ln w="28575"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cs-CZ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3" name="Podnadpis 2"/>
          <p:cNvSpPr/>
          <p:nvPr/>
        </p:nvSpPr>
        <p:spPr>
          <a:xfrm>
            <a:off x="516240" y="1783080"/>
            <a:ext cx="5250960" cy="4408560"/>
          </a:xfrm>
          <a:prstGeom prst="rect">
            <a:avLst/>
          </a:prstGeom>
          <a:noFill/>
          <a:ln w="5715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noAutofit/>
          </a:bodyPr>
          <a:lstStyle/>
          <a:p>
            <a:pPr>
              <a:lnSpc>
                <a:spcPct val="6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cs-CZ" sz="1400" b="1" i="1" strike="noStrike" spc="-1">
                <a:solidFill>
                  <a:srgbClr val="E45100"/>
                </a:solidFill>
                <a:latin typeface="Consolas"/>
                <a:ea typeface="Calibri"/>
              </a:rPr>
              <a:t>#include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 </a:t>
            </a:r>
            <a:r>
              <a:rPr lang="cs-CZ" sz="1400" b="1" strike="noStrike" spc="-1">
                <a:solidFill>
                  <a:srgbClr val="D3D0C8"/>
                </a:solidFill>
                <a:latin typeface="Consolas"/>
                <a:ea typeface="Calibri"/>
              </a:rPr>
              <a:t>&lt;</a:t>
            </a:r>
            <a:r>
              <a:rPr lang="cs-CZ" sz="1400" b="1" strike="noStrike" spc="-1">
                <a:solidFill>
                  <a:srgbClr val="C30051"/>
                </a:solidFill>
                <a:latin typeface="Consolas"/>
                <a:ea typeface="Calibri"/>
              </a:rPr>
              <a:t>iostream</a:t>
            </a:r>
            <a:r>
              <a:rPr lang="cs-CZ" sz="1400" b="1" strike="noStrike" spc="-1">
                <a:solidFill>
                  <a:srgbClr val="D3D0C8"/>
                </a:solidFill>
                <a:latin typeface="Consolas"/>
                <a:ea typeface="Calibri"/>
              </a:rPr>
              <a:t>&gt;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cs-CZ" sz="1400" b="1" i="1" strike="noStrike" spc="-1">
                <a:solidFill>
                  <a:srgbClr val="E45100"/>
                </a:solidFill>
                <a:latin typeface="Consolas"/>
                <a:ea typeface="Calibri"/>
              </a:rPr>
              <a:t>#include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 </a:t>
            </a:r>
            <a:r>
              <a:rPr lang="cs-CZ" sz="1400" b="1" strike="noStrike" spc="-1">
                <a:solidFill>
                  <a:srgbClr val="D3D0C8"/>
                </a:solidFill>
                <a:latin typeface="Consolas"/>
                <a:ea typeface="Calibri"/>
              </a:rPr>
              <a:t>&lt;</a:t>
            </a:r>
            <a:r>
              <a:rPr lang="cs-CZ" sz="1400" b="1" strike="noStrike" spc="-1">
                <a:solidFill>
                  <a:srgbClr val="C30051"/>
                </a:solidFill>
                <a:latin typeface="Consolas"/>
                <a:ea typeface="Calibri"/>
              </a:rPr>
              <a:t>string</a:t>
            </a:r>
            <a:r>
              <a:rPr lang="cs-CZ" sz="1400" b="1" strike="noStrike" spc="-1">
                <a:solidFill>
                  <a:srgbClr val="D3D0C8"/>
                </a:solidFill>
                <a:latin typeface="Consolas"/>
                <a:ea typeface="Calibri"/>
              </a:rPr>
              <a:t>&gt;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  <a:tabLst>
                <a:tab pos="0" algn="l"/>
              </a:tabLst>
            </a:pP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cs-CZ" sz="1400" b="1" strike="noStrike" spc="-1">
                <a:solidFill>
                  <a:srgbClr val="AE51D8"/>
                </a:solidFill>
                <a:latin typeface="Consolas"/>
                <a:ea typeface="Calibri"/>
              </a:rPr>
              <a:t>class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 </a:t>
            </a:r>
            <a:r>
              <a:rPr lang="cs-CZ" sz="1400" b="1" strike="noStrike" spc="-1">
                <a:solidFill>
                  <a:srgbClr val="9F47FF"/>
                </a:solidFill>
                <a:latin typeface="Consolas"/>
                <a:ea typeface="Calibri"/>
              </a:rPr>
              <a:t>Logger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 {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cs-CZ" sz="1400" b="1" strike="noStrike" spc="-1">
                <a:solidFill>
                  <a:srgbClr val="AE51D8"/>
                </a:solidFill>
                <a:latin typeface="Consolas"/>
                <a:ea typeface="Calibri"/>
              </a:rPr>
              <a:t>private: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    </a:t>
            </a:r>
            <a:r>
              <a:rPr lang="cs-CZ" sz="1400" b="1" strike="noStrike" spc="-1">
                <a:solidFill>
                  <a:srgbClr val="008ED2"/>
                </a:solidFill>
                <a:latin typeface="Consolas"/>
                <a:ea typeface="Calibri"/>
              </a:rPr>
              <a:t>Logger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(</a:t>
            </a:r>
            <a:r>
              <a:rPr lang="cs-CZ" sz="1400" b="1" strike="noStrike" spc="-1">
                <a:solidFill>
                  <a:srgbClr val="AE51D8"/>
                </a:solidFill>
                <a:latin typeface="Consolas"/>
                <a:ea typeface="Calibri"/>
              </a:rPr>
              <a:t>const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 Logger</a:t>
            </a:r>
            <a:r>
              <a:rPr lang="cs-CZ" sz="1400" b="1" strike="noStrike" spc="-1">
                <a:solidFill>
                  <a:srgbClr val="AE51D8"/>
                </a:solidFill>
                <a:latin typeface="Consolas"/>
                <a:ea typeface="Calibri"/>
              </a:rPr>
              <a:t>&amp;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) </a:t>
            </a:r>
            <a:r>
              <a:rPr lang="cs-CZ" sz="1400" b="1" i="1" strike="noStrike" spc="-1">
                <a:solidFill>
                  <a:srgbClr val="008ED2"/>
                </a:solidFill>
                <a:latin typeface="Consolas"/>
                <a:ea typeface="Calibri"/>
              </a:rPr>
              <a:t>=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 </a:t>
            </a:r>
            <a:r>
              <a:rPr lang="cs-CZ" sz="1400" b="1" i="1" strike="noStrike" spc="-1">
                <a:solidFill>
                  <a:srgbClr val="E45100"/>
                </a:solidFill>
                <a:latin typeface="Consolas"/>
                <a:ea typeface="Calibri"/>
              </a:rPr>
              <a:t>delete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    </a:t>
            </a:r>
            <a:r>
              <a:rPr lang="cs-CZ" sz="1400" b="1" strike="noStrike" spc="-1">
                <a:solidFill>
                  <a:srgbClr val="008ED2"/>
                </a:solidFill>
                <a:latin typeface="Consolas"/>
                <a:ea typeface="Calibri"/>
              </a:rPr>
              <a:t>Logger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(Logger</a:t>
            </a:r>
            <a:r>
              <a:rPr lang="cs-CZ" sz="1400" b="1" strike="noStrike" spc="-1">
                <a:solidFill>
                  <a:srgbClr val="AE51D8"/>
                </a:solidFill>
                <a:latin typeface="Consolas"/>
                <a:ea typeface="Calibri"/>
              </a:rPr>
              <a:t>&amp;&amp;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) </a:t>
            </a:r>
            <a:r>
              <a:rPr lang="cs-CZ" sz="1400" b="1" strike="noStrike" spc="-1">
                <a:solidFill>
                  <a:srgbClr val="AE51D8"/>
                </a:solidFill>
                <a:latin typeface="Consolas"/>
                <a:ea typeface="Calibri"/>
              </a:rPr>
              <a:t>noexcept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 </a:t>
            </a:r>
            <a:r>
              <a:rPr lang="cs-CZ" sz="1400" b="1" i="1" strike="noStrike" spc="-1">
                <a:solidFill>
                  <a:srgbClr val="008ED2"/>
                </a:solidFill>
                <a:latin typeface="Consolas"/>
                <a:ea typeface="Calibri"/>
              </a:rPr>
              <a:t>=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 </a:t>
            </a:r>
            <a:r>
              <a:rPr lang="cs-CZ" sz="1400" b="1" i="1" strike="noStrike" spc="-1">
                <a:solidFill>
                  <a:srgbClr val="E45100"/>
                </a:solidFill>
                <a:latin typeface="Consolas"/>
                <a:ea typeface="Calibri"/>
              </a:rPr>
              <a:t>delete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    Logger</a:t>
            </a:r>
            <a:r>
              <a:rPr lang="cs-CZ" sz="1400" b="1" strike="noStrike" spc="-1">
                <a:solidFill>
                  <a:srgbClr val="AE51D8"/>
                </a:solidFill>
                <a:latin typeface="Consolas"/>
                <a:ea typeface="Calibri"/>
              </a:rPr>
              <a:t>&amp;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 </a:t>
            </a:r>
            <a:r>
              <a:rPr lang="cs-CZ" sz="1400" b="1" i="1" strike="noStrike" spc="-1">
                <a:solidFill>
                  <a:srgbClr val="008ED2"/>
                </a:solidFill>
                <a:latin typeface="Consolas"/>
                <a:ea typeface="Calibri"/>
              </a:rPr>
              <a:t>operator=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(</a:t>
            </a:r>
            <a:r>
              <a:rPr lang="cs-CZ" sz="1400" b="1" strike="noStrike" spc="-1">
                <a:solidFill>
                  <a:srgbClr val="AE51D8"/>
                </a:solidFill>
                <a:latin typeface="Consolas"/>
                <a:ea typeface="Calibri"/>
              </a:rPr>
              <a:t>const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 Logger</a:t>
            </a:r>
            <a:r>
              <a:rPr lang="cs-CZ" sz="1400" b="1" strike="noStrike" spc="-1">
                <a:solidFill>
                  <a:srgbClr val="AE51D8"/>
                </a:solidFill>
                <a:latin typeface="Consolas"/>
                <a:ea typeface="Calibri"/>
              </a:rPr>
              <a:t>&amp;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) </a:t>
            </a:r>
            <a:r>
              <a:rPr lang="cs-CZ" sz="1400" b="1" i="1" strike="noStrike" spc="-1">
                <a:solidFill>
                  <a:srgbClr val="008ED2"/>
                </a:solidFill>
                <a:latin typeface="Consolas"/>
                <a:ea typeface="Calibri"/>
              </a:rPr>
              <a:t>=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 </a:t>
            </a:r>
            <a:r>
              <a:rPr lang="cs-CZ" sz="1400" b="1" i="1" strike="noStrike" spc="-1">
                <a:solidFill>
                  <a:srgbClr val="E45100"/>
                </a:solidFill>
                <a:latin typeface="Consolas"/>
                <a:ea typeface="Calibri"/>
              </a:rPr>
              <a:t>delete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;    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    Logger</a:t>
            </a:r>
            <a:r>
              <a:rPr lang="cs-CZ" sz="1400" b="1" strike="noStrike" spc="-1">
                <a:solidFill>
                  <a:srgbClr val="AE51D8"/>
                </a:solidFill>
                <a:latin typeface="Consolas"/>
                <a:ea typeface="Calibri"/>
              </a:rPr>
              <a:t>&amp;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 </a:t>
            </a:r>
            <a:r>
              <a:rPr lang="cs-CZ" sz="1400" b="1" i="1" strike="noStrike" spc="-1">
                <a:solidFill>
                  <a:srgbClr val="008ED2"/>
                </a:solidFill>
                <a:latin typeface="Consolas"/>
                <a:ea typeface="Calibri"/>
              </a:rPr>
              <a:t>operator=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(Logger</a:t>
            </a:r>
            <a:r>
              <a:rPr lang="cs-CZ" sz="1400" b="1" strike="noStrike" spc="-1">
                <a:solidFill>
                  <a:srgbClr val="AE51D8"/>
                </a:solidFill>
                <a:latin typeface="Consolas"/>
                <a:ea typeface="Calibri"/>
              </a:rPr>
              <a:t>&amp;&amp;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) </a:t>
            </a:r>
            <a:r>
              <a:rPr lang="cs-CZ" sz="1400" b="1" strike="noStrike" spc="-1">
                <a:solidFill>
                  <a:srgbClr val="AE51D8"/>
                </a:solidFill>
                <a:latin typeface="Consolas"/>
                <a:ea typeface="Calibri"/>
              </a:rPr>
              <a:t>noexcept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 </a:t>
            </a:r>
            <a:r>
              <a:rPr lang="cs-CZ" sz="1400" b="1" i="1" strike="noStrike" spc="-1">
                <a:solidFill>
                  <a:srgbClr val="008ED2"/>
                </a:solidFill>
                <a:latin typeface="Consolas"/>
                <a:ea typeface="Calibri"/>
              </a:rPr>
              <a:t>=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 </a:t>
            </a:r>
            <a:r>
              <a:rPr lang="cs-CZ" sz="1400" b="1" i="1" strike="noStrike" spc="-1">
                <a:solidFill>
                  <a:srgbClr val="E45100"/>
                </a:solidFill>
                <a:latin typeface="Consolas"/>
                <a:ea typeface="Calibri"/>
              </a:rPr>
              <a:t>delete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  <a:tabLst>
                <a:tab pos="0" algn="l"/>
              </a:tabLst>
            </a:pP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    </a:t>
            </a:r>
            <a:r>
              <a:rPr lang="cs-CZ" sz="1400" b="1" strike="noStrike" spc="-1">
                <a:solidFill>
                  <a:srgbClr val="008ED2"/>
                </a:solidFill>
                <a:latin typeface="Consolas"/>
                <a:ea typeface="Calibri"/>
              </a:rPr>
              <a:t>Logger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() {</a:t>
            </a:r>
            <a:r>
              <a:rPr lang="cs-CZ" sz="1400" b="1" strike="noStrike" spc="-1">
                <a:solidFill>
                  <a:srgbClr val="60576F"/>
                </a:solidFill>
                <a:latin typeface="Consolas"/>
                <a:ea typeface="Calibri"/>
              </a:rPr>
              <a:t> /* constructor code */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 }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    </a:t>
            </a:r>
            <a:r>
              <a:rPr lang="cs-CZ" sz="1400" b="1" strike="noStrike" spc="-1">
                <a:solidFill>
                  <a:srgbClr val="008ED2"/>
                </a:solidFill>
                <a:latin typeface="Consolas"/>
                <a:ea typeface="Calibri"/>
              </a:rPr>
              <a:t>~Logger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() {</a:t>
            </a:r>
            <a:r>
              <a:rPr lang="cs-CZ" sz="1400" b="1" strike="noStrike" spc="-1">
                <a:solidFill>
                  <a:srgbClr val="60576F"/>
                </a:solidFill>
                <a:latin typeface="Consolas"/>
                <a:ea typeface="Calibri"/>
              </a:rPr>
              <a:t> /* destructor code */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 }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  <a:tabLst>
                <a:tab pos="0" algn="l"/>
              </a:tabLst>
            </a:pP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    </a:t>
            </a:r>
            <a:r>
              <a:rPr lang="cs-CZ" sz="1400" b="1" strike="noStrike" spc="-1">
                <a:solidFill>
                  <a:srgbClr val="AE51D8"/>
                </a:solidFill>
                <a:latin typeface="Consolas"/>
                <a:ea typeface="Calibri"/>
              </a:rPr>
              <a:t>static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 Logger</a:t>
            </a:r>
            <a:r>
              <a:rPr lang="cs-CZ" sz="1400" b="1" i="1" strike="noStrike" spc="-1">
                <a:solidFill>
                  <a:srgbClr val="008ED2"/>
                </a:solidFill>
                <a:latin typeface="Consolas"/>
                <a:ea typeface="Calibri"/>
              </a:rPr>
              <a:t>*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 </a:t>
            </a:r>
            <a:r>
              <a:rPr lang="cs-CZ" sz="1400" b="1" strike="noStrike" spc="-1">
                <a:solidFill>
                  <a:srgbClr val="00B050"/>
                </a:solidFill>
                <a:latin typeface="Consolas"/>
                <a:ea typeface="Calibri"/>
              </a:rPr>
              <a:t>instance_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  <a:ea typeface="Calibri"/>
              </a:rPr>
              <a:t>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cs-CZ" sz="1400" b="1" strike="noStrike" spc="-1">
                <a:solidFill>
                  <a:srgbClr val="60576F"/>
                </a:solidFill>
                <a:latin typeface="Consolas"/>
                <a:ea typeface="Calibri"/>
              </a:rPr>
              <a:t>    /* fields needed for class */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cs-CZ" sz="1100" b="1" strike="noStrike" spc="-1">
                <a:solidFill>
                  <a:srgbClr val="60576F"/>
                </a:solidFill>
                <a:latin typeface="Consolas"/>
                <a:ea typeface="Calibri"/>
              </a:rPr>
              <a:t> </a:t>
            </a:r>
            <a:endParaRPr lang="cs-CZ" sz="11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Obdélník 6"/>
          <p:cNvSpPr/>
          <p:nvPr/>
        </p:nvSpPr>
        <p:spPr>
          <a:xfrm>
            <a:off x="6896160" y="3310200"/>
            <a:ext cx="4776480" cy="1466640"/>
          </a:xfrm>
          <a:prstGeom prst="rect">
            <a:avLst/>
          </a:prstGeom>
          <a:solidFill>
            <a:srgbClr val="C7DFFF"/>
          </a:solidFill>
          <a:ln>
            <a:solidFill>
              <a:srgbClr val="4472C4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cs-CZ" sz="1800" b="0" strike="noStrike" spc="-1">
                <a:solidFill>
                  <a:srgbClr val="000000"/>
                </a:solidFill>
                <a:latin typeface="Calibri"/>
              </a:rPr>
              <a:t>Odstranění přístupu uživatele k vytváření a destrukci singletonu</a:t>
            </a:r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55" name="Přímá spojnice se šipkou 11"/>
          <p:cNvCxnSpPr/>
          <p:nvPr/>
        </p:nvCxnSpPr>
        <p:spPr>
          <a:xfrm flipH="1">
            <a:off x="4953240" y="4108320"/>
            <a:ext cx="1918080" cy="428040"/>
          </a:xfrm>
          <a:prstGeom prst="straightConnector1">
            <a:avLst/>
          </a:prstGeom>
          <a:ln>
            <a:solidFill>
              <a:srgbClr val="4472C4"/>
            </a:solidFill>
            <a:tailEnd type="triangle" w="med" len="med"/>
          </a:ln>
        </p:spPr>
      </p:cxnSp>
      <p:sp>
        <p:nvSpPr>
          <p:cNvPr id="56" name="Obdélník: se zakulacenými rohy 13"/>
          <p:cNvSpPr/>
          <p:nvPr/>
        </p:nvSpPr>
        <p:spPr>
          <a:xfrm>
            <a:off x="522360" y="4115160"/>
            <a:ext cx="4406760" cy="860400"/>
          </a:xfrm>
          <a:prstGeom prst="roundRect">
            <a:avLst>
              <a:gd name="adj" fmla="val 16667"/>
            </a:avLst>
          </a:prstGeom>
          <a:solidFill>
            <a:srgbClr val="4A83FF">
              <a:alpha val="10000"/>
            </a:srgbClr>
          </a:solidFill>
          <a:ln w="28575"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cs-CZ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7" name="Obdélník 15"/>
          <p:cNvSpPr/>
          <p:nvPr/>
        </p:nvSpPr>
        <p:spPr>
          <a:xfrm>
            <a:off x="6888600" y="4974480"/>
            <a:ext cx="4776480" cy="1466640"/>
          </a:xfrm>
          <a:prstGeom prst="rect">
            <a:avLst/>
          </a:prstGeom>
          <a:solidFill>
            <a:srgbClr val="C7DFFF"/>
          </a:solidFill>
          <a:ln>
            <a:solidFill>
              <a:srgbClr val="4472C4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cs-CZ" sz="1800" b="0" strike="noStrike" spc="-1">
                <a:solidFill>
                  <a:srgbClr val="000000"/>
                </a:solidFill>
                <a:latin typeface="Calibri"/>
              </a:rPr>
              <a:t>Data business logiky a třídou držená jediná instance</a:t>
            </a:r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58" name="Přímá spojnice se šipkou 17"/>
          <p:cNvCxnSpPr/>
          <p:nvPr/>
        </p:nvCxnSpPr>
        <p:spPr>
          <a:xfrm flipH="1" flipV="1">
            <a:off x="4221000" y="5266080"/>
            <a:ext cx="2667600" cy="433080"/>
          </a:xfrm>
          <a:prstGeom prst="straightConnector1">
            <a:avLst/>
          </a:prstGeom>
          <a:ln>
            <a:solidFill>
              <a:srgbClr val="4472C4"/>
            </a:solidFill>
            <a:tailEnd type="triangle" w="med" len="med"/>
          </a:ln>
        </p:spPr>
      </p:cxnSp>
      <p:sp>
        <p:nvSpPr>
          <p:cNvPr id="59" name="Obdélník: se zakulacenými rohy 19"/>
          <p:cNvSpPr/>
          <p:nvPr/>
        </p:nvSpPr>
        <p:spPr>
          <a:xfrm>
            <a:off x="527040" y="4980240"/>
            <a:ext cx="3681720" cy="577800"/>
          </a:xfrm>
          <a:prstGeom prst="roundRect">
            <a:avLst>
              <a:gd name="adj" fmla="val 16667"/>
            </a:avLst>
          </a:prstGeom>
          <a:solidFill>
            <a:srgbClr val="4A83FF">
              <a:alpha val="10000"/>
            </a:srgbClr>
          </a:solidFill>
          <a:ln w="28575"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cs-CZ" sz="1800" b="0" strike="noStrike" spc="-1">
              <a:solidFill>
                <a:schemeClr val="lt1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3">
            <a:extLst>
              <a:ext uri="{FF2B5EF4-FFF2-40B4-BE49-F238E27FC236}">
                <a16:creationId xmlns:a16="http://schemas.microsoft.com/office/drawing/2014/main" id="{CC04AA43-E6A4-06D2-FAE1-5B9EFDB6794E}"/>
              </a:ext>
            </a:extLst>
          </p:cNvPr>
          <p:cNvSpPr/>
          <p:nvPr/>
        </p:nvSpPr>
        <p:spPr>
          <a:xfrm>
            <a:off x="659654" y="993763"/>
            <a:ext cx="10888920" cy="4866480"/>
          </a:xfrm>
          <a:prstGeom prst="rect">
            <a:avLst/>
          </a:prstGeom>
          <a:solidFill>
            <a:srgbClr val="FFEC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cs-CZ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" name="Nadpis 8">
            <a:extLst>
              <a:ext uri="{FF2B5EF4-FFF2-40B4-BE49-F238E27FC236}">
                <a16:creationId xmlns:a16="http://schemas.microsoft.com/office/drawing/2014/main" id="{BF11F891-2DB4-10D1-9E3D-4AB6028617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3880" y="2229537"/>
            <a:ext cx="9143640" cy="2387160"/>
          </a:xfrm>
        </p:spPr>
        <p:txBody>
          <a:bodyPr/>
          <a:lstStyle/>
          <a:p>
            <a:pPr algn="ctr"/>
            <a:r>
              <a:rPr lang="cs-CZ" i="1" dirty="0">
                <a:latin typeface="Sitka Text"/>
              </a:rPr>
              <a:t>Děkujeme za vaši pozornost!</a:t>
            </a:r>
            <a:endParaRPr lang="cs-CZ"/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550DF647-A52B-68D7-25A1-435440C26884}"/>
              </a:ext>
            </a:extLst>
          </p:cNvPr>
          <p:cNvSpPr txBox="1"/>
          <p:nvPr/>
        </p:nvSpPr>
        <p:spPr>
          <a:xfrm>
            <a:off x="2254737" y="6181678"/>
            <a:ext cx="770860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cs-CZ" sz="1400" dirty="0">
                <a:latin typeface="Calibri"/>
                <a:hlinkClick r:id="rId3"/>
              </a:rPr>
              <a:t>GitLab s kódy, materiály, poznámkami</a:t>
            </a:r>
            <a:endParaRPr lang="cs-CZ" sz="140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6415369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PlaceHolder 1"/>
          <p:cNvSpPr>
            <a:spLocks noGrp="1"/>
          </p:cNvSpPr>
          <p:nvPr>
            <p:ph type="title"/>
          </p:nvPr>
        </p:nvSpPr>
        <p:spPr>
          <a:xfrm>
            <a:off x="516240" y="483120"/>
            <a:ext cx="9143640" cy="765000"/>
          </a:xfrm>
          <a:prstGeom prst="rect">
            <a:avLst/>
          </a:prstGeom>
          <a:noFill/>
          <a:ln w="28440">
            <a:solidFill>
              <a:srgbClr val="FFD5CC"/>
            </a:solidFill>
            <a:round/>
          </a:ln>
        </p:spPr>
        <p:txBody>
          <a:bodyPr anchor="ctr">
            <a:normAutofit/>
          </a:bodyPr>
          <a:lstStyle/>
          <a:p>
            <a:pPr marL="457200" indent="0">
              <a:lnSpc>
                <a:spcPct val="90000"/>
              </a:lnSpc>
              <a:buNone/>
            </a:pPr>
            <a:r>
              <a:rPr lang="cs-CZ" sz="4000" b="1" strike="noStrike" spc="-1">
                <a:solidFill>
                  <a:srgbClr val="000000"/>
                </a:solidFill>
                <a:latin typeface="Sitka Text"/>
              </a:rPr>
              <a:t>Reference</a:t>
            </a:r>
            <a:endParaRPr lang="cs-CZ" sz="4000" b="0" strike="noStrike" spc="-1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216" name="Tabulka 4"/>
          <p:cNvGraphicFramePr/>
          <p:nvPr/>
        </p:nvGraphicFramePr>
        <p:xfrm>
          <a:off x="442440" y="1413360"/>
          <a:ext cx="11297520" cy="4888080"/>
        </p:xfrm>
        <a:graphic>
          <a:graphicData uri="http://schemas.openxmlformats.org/drawingml/2006/table">
            <a:tbl>
              <a:tblPr/>
              <a:tblGrid>
                <a:gridCol w="460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367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94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12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[1]</a:t>
                      </a:r>
                      <a:endParaRPr lang="cs-CZ" sz="12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12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A. Alexandrescu, </a:t>
                      </a:r>
                      <a:r>
                        <a:rPr lang="cs-CZ" sz="1200" b="0" i="1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Modern C++ design: Generic programming and design patterns applied</a:t>
                      </a:r>
                      <a:r>
                        <a:rPr lang="cs-CZ" sz="12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. Boston, MA: Addison Wesley, 2001.</a:t>
                      </a:r>
                      <a:endParaRPr lang="cs-CZ" sz="12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94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12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[2]</a:t>
                      </a:r>
                      <a:endParaRPr lang="cs-CZ" sz="12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1200" b="0" i="1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Design patterns: Elements of reusable object-oriented software</a:t>
                      </a:r>
                      <a:r>
                        <a:rPr lang="cs-CZ" sz="12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. Addison-Wesley Professional, 1995.</a:t>
                      </a:r>
                      <a:endParaRPr lang="cs-CZ" sz="12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94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12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[3]</a:t>
                      </a:r>
                      <a:endParaRPr lang="cs-CZ" sz="12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12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D. Nesteruk, </a:t>
                      </a:r>
                      <a:r>
                        <a:rPr lang="cs-CZ" sz="1200" b="0" i="1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Design patterns in modern C++: Reusable approaches for object-oriented software design</a:t>
                      </a:r>
                      <a:r>
                        <a:rPr lang="cs-CZ" sz="12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, 1st ed. New York, NY: APRESS, 2018.</a:t>
                      </a:r>
                      <a:endParaRPr lang="cs-CZ" sz="12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94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12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[4]</a:t>
                      </a:r>
                      <a:endParaRPr lang="cs-CZ" sz="12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12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E. Freeman, E. Robson, E. Freeman, K. Sierra, and B. Bates, </a:t>
                      </a:r>
                      <a:r>
                        <a:rPr lang="cs-CZ" sz="1200" b="0" i="1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Head first design patterns</a:t>
                      </a:r>
                      <a:r>
                        <a:rPr lang="cs-CZ" sz="12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. “O’Reilly Media, Inc.,” 2004.</a:t>
                      </a:r>
                      <a:endParaRPr lang="cs-CZ" sz="12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94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12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[5]</a:t>
                      </a:r>
                      <a:endParaRPr lang="cs-CZ" sz="12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12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“Singleton,” </a:t>
                      </a:r>
                      <a:r>
                        <a:rPr lang="cs-CZ" sz="1200" b="0" i="1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Refactoring.guru</a:t>
                      </a:r>
                      <a:r>
                        <a:rPr lang="cs-CZ" sz="12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, 01-Jan-2023. [Online]. Available: https://refactoring.guru/design-patterns/singleton. [Accessed: 05-Mar-2024].</a:t>
                      </a:r>
                      <a:endParaRPr lang="cs-CZ" sz="12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53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12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[6]</a:t>
                      </a:r>
                      <a:endParaRPr lang="cs-CZ" sz="12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12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N. Byers, “The Singleton pattern: Pros, cons, and best practices,” </a:t>
                      </a:r>
                      <a:r>
                        <a:rPr lang="cs-CZ" sz="1200" b="0" i="1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Medium</a:t>
                      </a:r>
                      <a:r>
                        <a:rPr lang="cs-CZ" sz="12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, 14-Jan-2023. [Online]. Available: https://medium.com/@nathanbyers13/the-singleton-pattern-pros-cons-and-best-practices-9e4d256132de. [Accessed: 05-Mar-2024].</a:t>
                      </a:r>
                      <a:endParaRPr lang="cs-CZ" sz="12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94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12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[7]</a:t>
                      </a:r>
                      <a:endParaRPr lang="cs-CZ" sz="12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12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D. Soni, “What is a singleton?,” </a:t>
                      </a:r>
                      <a:r>
                        <a:rPr lang="cs-CZ" sz="1200" b="0" i="1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Better Programming</a:t>
                      </a:r>
                      <a:r>
                        <a:rPr lang="cs-CZ" sz="12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, 31-Jul-2019. [Online]. Available: https://betterprogramming.pub/what-is-a-singleton-2dc38ca08e92. [Accessed: 05-Mar-2024].</a:t>
                      </a:r>
                      <a:endParaRPr lang="cs-CZ" sz="12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94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12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[8]</a:t>
                      </a:r>
                      <a:endParaRPr lang="cs-CZ" sz="12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12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S. Yegge, “Singleton considered stupid,” </a:t>
                      </a:r>
                      <a:r>
                        <a:rPr lang="cs-CZ" sz="1200" b="0" i="1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Google.com</a:t>
                      </a:r>
                      <a:r>
                        <a:rPr lang="cs-CZ" sz="12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, 03-Sep-2004. [Online]. Available: https://sites.google.com/site/steveyegge2/singleton-considered-stupid. [Accessed: 05-Mar-2024].</a:t>
                      </a:r>
                      <a:endParaRPr lang="cs-CZ" sz="12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170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12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[9]</a:t>
                      </a:r>
                      <a:endParaRPr lang="cs-CZ" sz="12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12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“Why Singletons Are Controversial,” </a:t>
                      </a:r>
                      <a:r>
                        <a:rPr lang="cs-CZ" sz="1200" b="0" i="1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Archive.org</a:t>
                      </a:r>
                      <a:r>
                        <a:rPr lang="cs-CZ" sz="12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, 06-Feb-2016. [Online]. Available: https://web.archive.org/web/20210506162753/https://code.google.com/archive/p/google-singleton-detector/wikis/WhySingletonsAreControversial.wiki. [Accessed: 05-Mar-2024].</a:t>
                      </a:r>
                      <a:endParaRPr lang="cs-CZ" sz="12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453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12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[10]</a:t>
                      </a:r>
                      <a:endParaRPr lang="cs-CZ" sz="12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12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“Why Singletons Are Evil,” </a:t>
                      </a:r>
                      <a:r>
                        <a:rPr lang="cs-CZ" sz="1200" b="0" i="1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Archive.org</a:t>
                      </a:r>
                      <a:r>
                        <a:rPr lang="cs-CZ" sz="12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, 25-May-2004. [Online]. Available: https://web.archive.org/web/20210715184717/https://docs.microsoft.com/en-us/archive/blogs/scottdensmore/why-singletons-are-evil. [Accessed: 05-Mar-2024].</a:t>
                      </a:r>
                      <a:endParaRPr lang="cs-CZ" sz="12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22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12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[11]</a:t>
                      </a:r>
                      <a:endParaRPr lang="cs-CZ" sz="12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12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J. B. Rainsberger, “Use your singletons wisely,” </a:t>
                      </a:r>
                      <a:r>
                        <a:rPr lang="cs-CZ" sz="1200" b="0" i="1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Archive.org</a:t>
                      </a:r>
                      <a:r>
                        <a:rPr lang="cs-CZ" sz="1200" b="0" strike="noStrike" spc="-1">
                          <a:solidFill>
                            <a:schemeClr val="dk1"/>
                          </a:solidFill>
                          <a:latin typeface="Calibri"/>
                        </a:rPr>
                        <a:t>, 01-Jul-2001. [Online]. Available: https://web.archive.org/web/20210224180356/https://www.ibm.com/developerworks/library/co-single/. [Accessed: 05-Mar-2024].</a:t>
                      </a:r>
                      <a:endParaRPr lang="cs-CZ" sz="1200" b="0" strike="noStrike" spc="-1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16240" y="483120"/>
            <a:ext cx="9143640" cy="765000"/>
          </a:xfrm>
          <a:prstGeom prst="rect">
            <a:avLst/>
          </a:prstGeom>
          <a:noFill/>
          <a:ln w="28440">
            <a:solidFill>
              <a:srgbClr val="FFD5CC"/>
            </a:solidFill>
            <a:round/>
          </a:ln>
        </p:spPr>
        <p:txBody>
          <a:bodyPr anchor="ctr">
            <a:normAutofit/>
          </a:bodyPr>
          <a:lstStyle/>
          <a:p>
            <a:pPr marL="457200" indent="0">
              <a:lnSpc>
                <a:spcPct val="90000"/>
              </a:lnSpc>
              <a:buNone/>
            </a:pPr>
            <a:r>
              <a:rPr lang="cs-CZ" sz="4000" b="1" strike="noStrike" spc="-1" dirty="0">
                <a:solidFill>
                  <a:srgbClr val="000000"/>
                </a:solidFill>
                <a:latin typeface="Sitka Text"/>
                <a:ea typeface="Calibri"/>
              </a:rPr>
              <a:t>Struktura </a:t>
            </a:r>
            <a:r>
              <a:rPr lang="cs-CZ" sz="4000" b="1" strike="noStrike" spc="-1" dirty="0" err="1">
                <a:solidFill>
                  <a:srgbClr val="000000"/>
                </a:solidFill>
                <a:latin typeface="Sitka Text"/>
                <a:ea typeface="Calibri"/>
              </a:rPr>
              <a:t>singletonu</a:t>
            </a:r>
            <a:endParaRPr lang="cs-CZ" sz="4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TextovéPole 6"/>
          <p:cNvSpPr/>
          <p:nvPr/>
        </p:nvSpPr>
        <p:spPr>
          <a:xfrm>
            <a:off x="5895360" y="1492200"/>
            <a:ext cx="5933880" cy="4806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numCol="1" spcCol="0" anchor="t">
            <a:spAutoFit/>
          </a:bodyPr>
          <a:lstStyle/>
          <a:p>
            <a:pPr>
              <a:lnSpc>
                <a:spcPct val="60000"/>
              </a:lnSpc>
              <a:spcBef>
                <a:spcPts val="1001"/>
              </a:spcBef>
            </a:pPr>
            <a:r>
              <a:rPr lang="cs-CZ" sz="1400" b="1" strike="noStrike" spc="-1">
                <a:solidFill>
                  <a:srgbClr val="AE51D8"/>
                </a:solidFill>
                <a:latin typeface="Consolas"/>
              </a:rPr>
              <a:t>public: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   </a:t>
            </a:r>
            <a:r>
              <a:rPr lang="cs-CZ" sz="1400" b="1" strike="noStrike" spc="-1">
                <a:solidFill>
                  <a:srgbClr val="AE51D8"/>
                </a:solidFill>
                <a:latin typeface="Consolas"/>
              </a:rPr>
              <a:t>static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Logger</a:t>
            </a:r>
            <a:r>
              <a:rPr lang="cs-CZ" sz="1400" b="1" strike="noStrike" spc="-1">
                <a:solidFill>
                  <a:srgbClr val="AE51D8"/>
                </a:solidFill>
                <a:latin typeface="Consolas"/>
              </a:rPr>
              <a:t>&amp;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</a:t>
            </a:r>
            <a:r>
              <a:rPr lang="cs-CZ" sz="1400" b="1" strike="noStrike" spc="-1">
                <a:solidFill>
                  <a:srgbClr val="008ED2"/>
                </a:solidFill>
                <a:latin typeface="Consolas"/>
              </a:rPr>
              <a:t>getInstance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() {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       </a:t>
            </a:r>
            <a:r>
              <a:rPr lang="cs-CZ" sz="1400" b="1" i="1" strike="noStrike" spc="-1">
                <a:solidFill>
                  <a:srgbClr val="E45100"/>
                </a:solidFill>
                <a:latin typeface="Consolas"/>
              </a:rPr>
              <a:t>if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(</a:t>
            </a:r>
            <a:r>
              <a:rPr lang="cs-CZ" sz="1400" b="1" strike="noStrike" spc="-1">
                <a:solidFill>
                  <a:srgbClr val="00B050"/>
                </a:solidFill>
                <a:latin typeface="Consolas"/>
              </a:rPr>
              <a:t>instance_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</a:t>
            </a:r>
            <a:r>
              <a:rPr lang="cs-CZ" sz="1400" b="1" i="1" strike="noStrike" spc="-1">
                <a:solidFill>
                  <a:srgbClr val="008ED2"/>
                </a:solidFill>
                <a:latin typeface="Consolas"/>
              </a:rPr>
              <a:t>==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</a:t>
            </a:r>
            <a:r>
              <a:rPr lang="cs-CZ" sz="1400" b="1" strike="noStrike" spc="-1">
                <a:solidFill>
                  <a:srgbClr val="F99157"/>
                </a:solidFill>
                <a:latin typeface="Consolas"/>
              </a:rPr>
              <a:t>nullptr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) {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           </a:t>
            </a:r>
            <a:r>
              <a:rPr lang="cs-CZ" sz="1400" b="1" strike="noStrike" spc="-1">
                <a:solidFill>
                  <a:srgbClr val="00B050"/>
                </a:solidFill>
                <a:latin typeface="Consolas"/>
              </a:rPr>
              <a:t>instance_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</a:t>
            </a:r>
            <a:r>
              <a:rPr lang="cs-CZ" sz="1400" b="1" i="1" strike="noStrike" spc="-1">
                <a:solidFill>
                  <a:srgbClr val="008ED2"/>
                </a:solidFill>
                <a:latin typeface="Consolas"/>
              </a:rPr>
              <a:t>=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</a:t>
            </a:r>
            <a:r>
              <a:rPr lang="cs-CZ" sz="1400" b="1" i="1" strike="noStrike" spc="-1">
                <a:solidFill>
                  <a:srgbClr val="008ED2"/>
                </a:solidFill>
                <a:latin typeface="Consolas"/>
              </a:rPr>
              <a:t>new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</a:t>
            </a:r>
            <a:r>
              <a:rPr lang="cs-CZ" sz="1400" b="1" strike="noStrike" spc="-1">
                <a:solidFill>
                  <a:srgbClr val="008ED2"/>
                </a:solidFill>
                <a:latin typeface="Consolas"/>
              </a:rPr>
              <a:t>Logger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();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       }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       </a:t>
            </a:r>
            <a:r>
              <a:rPr lang="cs-CZ" sz="1400" b="1" i="1" strike="noStrike" spc="-1">
                <a:solidFill>
                  <a:srgbClr val="E45100"/>
                </a:solidFill>
                <a:latin typeface="Consolas"/>
              </a:rPr>
              <a:t>return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</a:t>
            </a:r>
            <a:r>
              <a:rPr lang="cs-CZ" sz="1400" b="1" i="1" strike="noStrike" spc="-1">
                <a:solidFill>
                  <a:srgbClr val="008ED2"/>
                </a:solidFill>
                <a:latin typeface="Consolas"/>
              </a:rPr>
              <a:t>*</a:t>
            </a:r>
            <a:r>
              <a:rPr lang="cs-CZ" sz="1400" b="1" strike="noStrike" spc="-1">
                <a:solidFill>
                  <a:srgbClr val="00B050"/>
                </a:solidFill>
                <a:latin typeface="Consolas"/>
              </a:rPr>
              <a:t>instance_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   }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</a:pPr>
            <a:r>
              <a:rPr lang="cs-CZ" sz="1400" b="1" strike="noStrike" spc="-1">
                <a:solidFill>
                  <a:srgbClr val="60576F"/>
                </a:solidFill>
                <a:latin typeface="Consolas"/>
              </a:rPr>
              <a:t>    /* class functionality */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</a:pPr>
            <a:r>
              <a:rPr lang="cs-CZ" sz="1400" b="1" strike="noStrike" spc="-1">
                <a:solidFill>
                  <a:srgbClr val="60576F"/>
                </a:solidFill>
                <a:latin typeface="Consolas"/>
              </a:rPr>
              <a:t>    // E.g.: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   </a:t>
            </a:r>
            <a:r>
              <a:rPr lang="cs-CZ" sz="1400" b="1" strike="noStrike" spc="-1">
                <a:solidFill>
                  <a:srgbClr val="AE51D8"/>
                </a:solidFill>
                <a:latin typeface="Consolas"/>
              </a:rPr>
              <a:t>void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</a:t>
            </a:r>
            <a:r>
              <a:rPr lang="cs-CZ" sz="1400" b="1" strike="noStrike" spc="-1">
                <a:solidFill>
                  <a:srgbClr val="008ED2"/>
                </a:solidFill>
                <a:latin typeface="Consolas"/>
              </a:rPr>
              <a:t>log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(std::string </a:t>
            </a:r>
            <a:r>
              <a:rPr lang="cs-CZ" sz="1400" b="1" strike="noStrike" spc="-1">
                <a:solidFill>
                  <a:srgbClr val="00B050"/>
                </a:solidFill>
                <a:latin typeface="Consolas"/>
              </a:rPr>
              <a:t>message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) {</a:t>
            </a:r>
            <a:r>
              <a:rPr lang="cs-CZ" sz="1400" b="1" strike="noStrike" spc="-1">
                <a:solidFill>
                  <a:srgbClr val="60576F"/>
                </a:solidFill>
                <a:latin typeface="Consolas"/>
              </a:rPr>
              <a:t> /* log message */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}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};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</a:pP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</a:pPr>
            <a:r>
              <a:rPr lang="cs-CZ" sz="1400" b="1" strike="noStrike" spc="-1">
                <a:solidFill>
                  <a:srgbClr val="AE51D8"/>
                </a:solidFill>
                <a:latin typeface="Consolas"/>
              </a:rPr>
              <a:t>int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</a:t>
            </a:r>
            <a:r>
              <a:rPr lang="cs-CZ" sz="1400" b="1" strike="noStrike" spc="-1">
                <a:solidFill>
                  <a:srgbClr val="008ED2"/>
                </a:solidFill>
                <a:latin typeface="Consolas"/>
              </a:rPr>
              <a:t>main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()</a:t>
            </a:r>
            <a:r>
              <a:rPr lang="cs-CZ" sz="1400" b="1" strike="noStrike" spc="-1">
                <a:solidFill>
                  <a:srgbClr val="000000"/>
                </a:solidFill>
                <a:latin typeface="Consolas"/>
              </a:rPr>
              <a:t>​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{</a:t>
            </a:r>
            <a:r>
              <a:rPr lang="cs-CZ" sz="1400" b="1" strike="noStrike" spc="-1">
                <a:solidFill>
                  <a:srgbClr val="000000"/>
                </a:solidFill>
                <a:latin typeface="Consolas"/>
              </a:rPr>
              <a:t>​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   Logger::</a:t>
            </a:r>
            <a:r>
              <a:rPr lang="cs-CZ" sz="1400" b="1" strike="noStrike" spc="-1">
                <a:solidFill>
                  <a:srgbClr val="008ED2"/>
                </a:solidFill>
                <a:latin typeface="Consolas"/>
              </a:rPr>
              <a:t>getInstance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().</a:t>
            </a:r>
            <a:r>
              <a:rPr lang="cs-CZ" sz="1400" b="1" strike="noStrike" spc="-1">
                <a:solidFill>
                  <a:srgbClr val="008ED2"/>
                </a:solidFill>
                <a:latin typeface="Consolas"/>
              </a:rPr>
              <a:t>log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(</a:t>
            </a:r>
            <a:r>
              <a:rPr lang="cs-CZ" sz="1400" b="1" strike="noStrike" spc="-1">
                <a:solidFill>
                  <a:srgbClr val="D3D0C8"/>
                </a:solidFill>
                <a:latin typeface="Consolas"/>
              </a:rPr>
              <a:t>"</a:t>
            </a:r>
            <a:r>
              <a:rPr lang="cs-CZ" sz="1400" b="1" strike="noStrike" spc="-1">
                <a:solidFill>
                  <a:srgbClr val="C30051"/>
                </a:solidFill>
                <a:latin typeface="Consolas"/>
              </a:rPr>
              <a:t>Hello, World!</a:t>
            </a:r>
            <a:r>
              <a:rPr lang="cs-CZ" sz="1400" b="1" strike="noStrike" spc="-1">
                <a:solidFill>
                  <a:srgbClr val="D3D0C8"/>
                </a:solidFill>
                <a:latin typeface="Consolas"/>
              </a:rPr>
              <a:t>"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);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   Logger </a:t>
            </a:r>
            <a:r>
              <a:rPr lang="cs-CZ" sz="1400" b="1" strike="noStrike" spc="-1">
                <a:solidFill>
                  <a:srgbClr val="00B050"/>
                </a:solidFill>
                <a:latin typeface="Consolas"/>
              </a:rPr>
              <a:t>logger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</a:t>
            </a:r>
            <a:r>
              <a:rPr lang="cs-CZ" sz="1400" b="1" i="1" strike="noStrike" spc="-1">
                <a:solidFill>
                  <a:srgbClr val="008ED2"/>
                </a:solidFill>
                <a:latin typeface="Consolas"/>
              </a:rPr>
              <a:t>=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Logger::</a:t>
            </a:r>
            <a:r>
              <a:rPr lang="cs-CZ" sz="1400" b="1" strike="noStrike" spc="-1">
                <a:solidFill>
                  <a:srgbClr val="008ED2"/>
                </a:solidFill>
                <a:latin typeface="Consolas"/>
              </a:rPr>
              <a:t>getInstance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();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   Logger </a:t>
            </a:r>
            <a:r>
              <a:rPr lang="cs-CZ" sz="1400" b="1" strike="noStrike" spc="-1">
                <a:solidFill>
                  <a:srgbClr val="00B050"/>
                </a:solidFill>
                <a:latin typeface="Consolas"/>
              </a:rPr>
              <a:t>logger2</a:t>
            </a:r>
            <a:r>
              <a:rPr lang="cs-CZ" sz="1400" b="1" strike="noStrike" spc="-1">
                <a:solidFill>
                  <a:srgbClr val="808080"/>
                </a:solidFill>
                <a:latin typeface="Consolas"/>
              </a:rPr>
              <a:t>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   </a:t>
            </a:r>
            <a:r>
              <a:rPr lang="cs-CZ" sz="1400" b="1" strike="noStrike" spc="-1">
                <a:solidFill>
                  <a:srgbClr val="00B050"/>
                </a:solidFill>
                <a:latin typeface="Consolas"/>
              </a:rPr>
              <a:t>logger2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</a:t>
            </a:r>
            <a:r>
              <a:rPr lang="cs-CZ" sz="1400" b="1" i="1" strike="noStrike" spc="-1">
                <a:solidFill>
                  <a:srgbClr val="008ED2"/>
                </a:solidFill>
                <a:latin typeface="Consolas"/>
              </a:rPr>
              <a:t>=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 </a:t>
            </a:r>
            <a:r>
              <a:rPr lang="cs-CZ" sz="1400" b="1" strike="noStrike" spc="-1">
                <a:solidFill>
                  <a:srgbClr val="00B050"/>
                </a:solidFill>
                <a:latin typeface="Consolas"/>
              </a:rPr>
              <a:t>logger</a:t>
            </a: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;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60000"/>
              </a:lnSpc>
              <a:spcBef>
                <a:spcPts val="1001"/>
              </a:spcBef>
            </a:pPr>
            <a:r>
              <a:rPr lang="cs-CZ" sz="1400" b="1" strike="noStrike" spc="-1">
                <a:solidFill>
                  <a:srgbClr val="A497B5"/>
                </a:solidFill>
                <a:latin typeface="Consolas"/>
              </a:rPr>
              <a:t>}</a:t>
            </a:r>
            <a:endParaRPr lang="cs-CZ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Obdélník 3"/>
          <p:cNvSpPr/>
          <p:nvPr/>
        </p:nvSpPr>
        <p:spPr>
          <a:xfrm>
            <a:off x="394560" y="2801880"/>
            <a:ext cx="4776480" cy="886680"/>
          </a:xfrm>
          <a:prstGeom prst="rect">
            <a:avLst/>
          </a:prstGeom>
          <a:solidFill>
            <a:srgbClr val="C7DFFF"/>
          </a:solidFill>
          <a:ln>
            <a:solidFill>
              <a:srgbClr val="4472C4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cs-CZ" sz="1800" b="0" strike="noStrike" spc="-1">
                <a:solidFill>
                  <a:srgbClr val="000000"/>
                </a:solidFill>
                <a:latin typeface="Calibri"/>
                <a:ea typeface="Calibri"/>
              </a:rPr>
              <a:t>Funkce pro business logiku</a:t>
            </a:r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63" name="Přímá spojnice se šipkou 5"/>
          <p:cNvCxnSpPr/>
          <p:nvPr/>
        </p:nvCxnSpPr>
        <p:spPr>
          <a:xfrm>
            <a:off x="5182200" y="3310200"/>
            <a:ext cx="711000" cy="329760"/>
          </a:xfrm>
          <a:prstGeom prst="straightConnector1">
            <a:avLst/>
          </a:prstGeom>
          <a:ln>
            <a:solidFill>
              <a:srgbClr val="4472C4"/>
            </a:solidFill>
            <a:tailEnd type="triangle" w="med" len="med"/>
          </a:ln>
        </p:spPr>
      </p:cxnSp>
      <p:sp>
        <p:nvSpPr>
          <p:cNvPr id="64" name="Obdélník: se zakulacenými rohy 8"/>
          <p:cNvSpPr/>
          <p:nvPr/>
        </p:nvSpPr>
        <p:spPr>
          <a:xfrm>
            <a:off x="5895360" y="1374840"/>
            <a:ext cx="4705200" cy="1863000"/>
          </a:xfrm>
          <a:prstGeom prst="roundRect">
            <a:avLst>
              <a:gd name="adj" fmla="val 16667"/>
            </a:avLst>
          </a:prstGeom>
          <a:solidFill>
            <a:srgbClr val="4A83FF">
              <a:alpha val="10000"/>
            </a:srgbClr>
          </a:solidFill>
          <a:ln w="28575"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cs-CZ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65" name="Obdélník: se zakulacenými rohy 10"/>
          <p:cNvSpPr/>
          <p:nvPr/>
        </p:nvSpPr>
        <p:spPr>
          <a:xfrm>
            <a:off x="5888520" y="3244680"/>
            <a:ext cx="5649480" cy="1067040"/>
          </a:xfrm>
          <a:prstGeom prst="roundRect">
            <a:avLst>
              <a:gd name="adj" fmla="val 16667"/>
            </a:avLst>
          </a:prstGeom>
          <a:solidFill>
            <a:srgbClr val="4A83FF">
              <a:alpha val="10000"/>
            </a:srgbClr>
          </a:solidFill>
          <a:ln w="28575"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cs-CZ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66" name="Obdélník: se zakulacenými rohy 12"/>
          <p:cNvSpPr/>
          <p:nvPr/>
        </p:nvSpPr>
        <p:spPr>
          <a:xfrm>
            <a:off x="5899680" y="4313880"/>
            <a:ext cx="5649480" cy="953280"/>
          </a:xfrm>
          <a:prstGeom prst="roundRect">
            <a:avLst>
              <a:gd name="adj" fmla="val 16667"/>
            </a:avLst>
          </a:prstGeom>
          <a:solidFill>
            <a:srgbClr val="4A83FF">
              <a:alpha val="10000"/>
            </a:srgbClr>
          </a:solidFill>
          <a:ln w="28575"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cs-CZ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67" name="Obdélník 14"/>
          <p:cNvSpPr/>
          <p:nvPr/>
        </p:nvSpPr>
        <p:spPr>
          <a:xfrm>
            <a:off x="399240" y="1487160"/>
            <a:ext cx="4776480" cy="898200"/>
          </a:xfrm>
          <a:prstGeom prst="rect">
            <a:avLst/>
          </a:prstGeom>
          <a:solidFill>
            <a:srgbClr val="C7DFFF"/>
          </a:solidFill>
          <a:ln>
            <a:solidFill>
              <a:srgbClr val="4472C4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cs-CZ" sz="1800" b="0" strike="noStrike" spc="-1">
                <a:solidFill>
                  <a:srgbClr val="000000"/>
                </a:solidFill>
                <a:latin typeface="Calibri"/>
              </a:rPr>
              <a:t>Globální přístupový bod &amp; zajištění jedinečnosti</a:t>
            </a:r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68" name="Přímá spojnice se šipkou 16"/>
          <p:cNvCxnSpPr/>
          <p:nvPr/>
        </p:nvCxnSpPr>
        <p:spPr>
          <a:xfrm>
            <a:off x="5175360" y="1927440"/>
            <a:ext cx="699480" cy="363960"/>
          </a:xfrm>
          <a:prstGeom prst="straightConnector1">
            <a:avLst/>
          </a:prstGeom>
          <a:ln>
            <a:solidFill>
              <a:srgbClr val="4472C4"/>
            </a:solidFill>
            <a:tailEnd type="triangle" w="med" len="med"/>
          </a:ln>
        </p:spPr>
      </p:cxnSp>
      <p:sp>
        <p:nvSpPr>
          <p:cNvPr id="69" name="Obdélník 18"/>
          <p:cNvSpPr/>
          <p:nvPr/>
        </p:nvSpPr>
        <p:spPr>
          <a:xfrm>
            <a:off x="392400" y="4141800"/>
            <a:ext cx="4776480" cy="898200"/>
          </a:xfrm>
          <a:prstGeom prst="rect">
            <a:avLst/>
          </a:prstGeom>
          <a:solidFill>
            <a:srgbClr val="C7DFFF"/>
          </a:solidFill>
          <a:ln>
            <a:solidFill>
              <a:srgbClr val="4472C4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cs-CZ" sz="1800" b="0" strike="noStrike" spc="-1">
                <a:solidFill>
                  <a:srgbClr val="000000"/>
                </a:solidFill>
                <a:latin typeface="Calibri"/>
              </a:rPr>
              <a:t>Příklad získání a použití singletonu</a:t>
            </a:r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70" name="Přímá spojnice se šipkou 20"/>
          <p:cNvCxnSpPr/>
          <p:nvPr/>
        </p:nvCxnSpPr>
        <p:spPr>
          <a:xfrm>
            <a:off x="5157000" y="4581720"/>
            <a:ext cx="711000" cy="216360"/>
          </a:xfrm>
          <a:prstGeom prst="straightConnector1">
            <a:avLst/>
          </a:prstGeom>
          <a:ln>
            <a:solidFill>
              <a:srgbClr val="4472C4"/>
            </a:solidFill>
            <a:tailEnd type="triangle" w="med" len="med"/>
          </a:ln>
        </p:spPr>
      </p:cxnSp>
      <p:sp>
        <p:nvSpPr>
          <p:cNvPr id="71" name="Obdélník 22"/>
          <p:cNvSpPr/>
          <p:nvPr/>
        </p:nvSpPr>
        <p:spPr>
          <a:xfrm>
            <a:off x="396720" y="5420160"/>
            <a:ext cx="4776480" cy="898200"/>
          </a:xfrm>
          <a:prstGeom prst="rect">
            <a:avLst/>
          </a:prstGeom>
          <a:solidFill>
            <a:srgbClr val="C7DFFF"/>
          </a:solidFill>
          <a:ln>
            <a:solidFill>
              <a:srgbClr val="4472C4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cs-CZ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Vytváří kompilační chyby</a:t>
            </a:r>
            <a:r>
              <a:rPr lang="cs-CZ" spc="-1" dirty="0">
                <a:solidFill>
                  <a:srgbClr val="000000"/>
                </a:solidFill>
                <a:latin typeface="Calibri"/>
                <a:ea typeface="Calibri"/>
                <a:sym typeface="Wingdings" panose="05000000000000000000" pitchFamily="2" charset="2"/>
              </a:rPr>
              <a:t> </a:t>
            </a:r>
            <a:endParaRPr lang="cs-CZ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Obdélník: se zakulacenými rohy 24"/>
          <p:cNvSpPr/>
          <p:nvPr/>
        </p:nvSpPr>
        <p:spPr>
          <a:xfrm>
            <a:off x="5874840" y="5274360"/>
            <a:ext cx="5649480" cy="1044000"/>
          </a:xfrm>
          <a:prstGeom prst="roundRect">
            <a:avLst>
              <a:gd name="adj" fmla="val 16667"/>
            </a:avLst>
          </a:prstGeom>
          <a:solidFill>
            <a:srgbClr val="4A83FF">
              <a:alpha val="10000"/>
            </a:srgbClr>
          </a:solidFill>
          <a:ln w="28575"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cs-CZ" sz="1800" b="0" strike="noStrike" spc="-1" dirty="0">
              <a:solidFill>
                <a:schemeClr val="lt1"/>
              </a:solidFill>
              <a:latin typeface="Calibri"/>
            </a:endParaRPr>
          </a:p>
        </p:txBody>
      </p:sp>
      <p:cxnSp>
        <p:nvCxnSpPr>
          <p:cNvPr id="73" name="Přímá spojnice se šipkou 26"/>
          <p:cNvCxnSpPr/>
          <p:nvPr/>
        </p:nvCxnSpPr>
        <p:spPr>
          <a:xfrm flipV="1">
            <a:off x="5184360" y="5677920"/>
            <a:ext cx="722520" cy="159840"/>
          </a:xfrm>
          <a:prstGeom prst="straightConnector1">
            <a:avLst/>
          </a:prstGeom>
          <a:ln>
            <a:solidFill>
              <a:srgbClr val="4472C4"/>
            </a:solidFill>
            <a:tailEnd type="triangle" w="med" len="med"/>
          </a:ln>
        </p:spPr>
      </p:cxnSp>
      <p:sp>
        <p:nvSpPr>
          <p:cNvPr id="2" name="Obdélník: se zakulacenými rohy 24">
            <a:extLst>
              <a:ext uri="{FF2B5EF4-FFF2-40B4-BE49-F238E27FC236}">
                <a16:creationId xmlns:a16="http://schemas.microsoft.com/office/drawing/2014/main" id="{C6BFE021-DBB2-F15B-F99B-0324356F342D}"/>
              </a:ext>
            </a:extLst>
          </p:cNvPr>
          <p:cNvSpPr/>
          <p:nvPr/>
        </p:nvSpPr>
        <p:spPr>
          <a:xfrm>
            <a:off x="5881680" y="5274360"/>
            <a:ext cx="5649480" cy="1044000"/>
          </a:xfrm>
          <a:prstGeom prst="roundRect">
            <a:avLst>
              <a:gd name="adj" fmla="val 16667"/>
            </a:avLst>
          </a:prstGeom>
          <a:solidFill>
            <a:srgbClr val="FF0000">
              <a:alpha val="10000"/>
            </a:srgbClr>
          </a:solidFill>
          <a:ln w="28575">
            <a:solidFill>
              <a:srgbClr val="4472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cs-CZ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3" name="Obdélník 22">
            <a:extLst>
              <a:ext uri="{FF2B5EF4-FFF2-40B4-BE49-F238E27FC236}">
                <a16:creationId xmlns:a16="http://schemas.microsoft.com/office/drawing/2014/main" id="{33B6CCC0-2FC2-EC28-B583-48C93276F932}"/>
              </a:ext>
            </a:extLst>
          </p:cNvPr>
          <p:cNvSpPr/>
          <p:nvPr/>
        </p:nvSpPr>
        <p:spPr>
          <a:xfrm>
            <a:off x="399240" y="5420159"/>
            <a:ext cx="4769640" cy="898200"/>
          </a:xfrm>
          <a:prstGeom prst="rect">
            <a:avLst/>
          </a:prstGeom>
          <a:solidFill>
            <a:srgbClr val="FFDBDC"/>
          </a:solidFill>
          <a:ln>
            <a:solidFill>
              <a:srgbClr val="4472C4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cs-CZ" sz="18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Vytváří kompilační chyby </a:t>
            </a:r>
            <a:r>
              <a:rPr lang="cs-CZ" sz="1800" b="0" strike="noStrike" spc="-1" dirty="0">
                <a:solidFill>
                  <a:srgbClr val="000000"/>
                </a:solidFill>
                <a:latin typeface="Calibri"/>
                <a:ea typeface="Calibri"/>
                <a:sym typeface="Wingdings" panose="05000000000000000000" pitchFamily="2" charset="2"/>
              </a:rPr>
              <a:t></a:t>
            </a:r>
            <a:endParaRPr lang="cs-CZ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1523880" y="2633961"/>
            <a:ext cx="9143640" cy="1575999"/>
          </a:xfrm>
          <a:prstGeom prst="rect">
            <a:avLst/>
          </a:prstGeom>
          <a:solidFill>
            <a:srgbClr val="FFECE8"/>
          </a:solidFill>
          <a:ln w="28440">
            <a:solidFill>
              <a:srgbClr val="FFD5CC"/>
            </a:solidFill>
            <a:round/>
          </a:ln>
        </p:spPr>
        <p:txBody>
          <a:bodyPr anchor="ctr">
            <a:normAutofit/>
          </a:bodyPr>
          <a:lstStyle/>
          <a:p>
            <a:pPr algn="ctr"/>
            <a:r>
              <a:rPr lang="cs-CZ" sz="5000" b="1" i="1" spc="-1" dirty="0">
                <a:solidFill>
                  <a:srgbClr val="000000"/>
                </a:solidFill>
                <a:latin typeface="Sitka Text"/>
              </a:rPr>
              <a:t>A nešlo by to jinak...?</a:t>
            </a:r>
            <a:endParaRPr lang="cs-CZ" sz="5000" b="1" i="1" strike="noStrike" spc="-1" dirty="0">
              <a:solidFill>
                <a:srgbClr val="000000"/>
              </a:solidFill>
              <a:latin typeface="Sitka Text"/>
            </a:endParaRPr>
          </a:p>
        </p:txBody>
      </p:sp>
    </p:spTree>
    <p:extLst>
      <p:ext uri="{BB962C8B-B14F-4D97-AF65-F5344CB8AC3E}">
        <p14:creationId xmlns:p14="http://schemas.microsoft.com/office/powerpoint/2010/main" val="1325810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516240" y="483120"/>
            <a:ext cx="9143640" cy="765000"/>
          </a:xfrm>
          <a:prstGeom prst="rect">
            <a:avLst/>
          </a:prstGeom>
          <a:noFill/>
          <a:ln w="28440">
            <a:solidFill>
              <a:srgbClr val="FFD5CC"/>
            </a:solidFill>
            <a:round/>
          </a:ln>
        </p:spPr>
        <p:txBody>
          <a:bodyPr anchor="ctr">
            <a:normAutofit/>
          </a:bodyPr>
          <a:lstStyle/>
          <a:p>
            <a:pPr marL="457200" indent="0">
              <a:lnSpc>
                <a:spcPct val="90000"/>
              </a:lnSpc>
              <a:buNone/>
            </a:pPr>
            <a:r>
              <a:rPr lang="cs-CZ" sz="4000" b="1" strike="noStrike" spc="-1">
                <a:solidFill>
                  <a:srgbClr val="000000"/>
                </a:solidFill>
                <a:latin typeface="Sitka Text"/>
                <a:ea typeface="Calibri"/>
              </a:rPr>
              <a:t>A nešlo by to jinak...?</a:t>
            </a:r>
            <a:endParaRPr lang="cs-CZ" sz="4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Obdélník 3"/>
          <p:cNvSpPr/>
          <p:nvPr/>
        </p:nvSpPr>
        <p:spPr>
          <a:xfrm>
            <a:off x="515880" y="1554480"/>
            <a:ext cx="10888920" cy="774000"/>
          </a:xfrm>
          <a:prstGeom prst="rect">
            <a:avLst/>
          </a:prstGeom>
          <a:solidFill>
            <a:srgbClr val="FFEC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cs-CZ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subTitle"/>
          </p:nvPr>
        </p:nvSpPr>
        <p:spPr>
          <a:xfrm>
            <a:off x="516240" y="1635480"/>
            <a:ext cx="10618560" cy="598320"/>
          </a:xfrm>
          <a:prstGeom prst="rect">
            <a:avLst/>
          </a:prstGeom>
          <a:noFill/>
          <a:ln w="57240">
            <a:noFill/>
          </a:ln>
        </p:spPr>
        <p:txBody>
          <a:bodyPr anchor="t">
            <a:normAutofit/>
          </a:bodyPr>
          <a:lstStyle/>
          <a:p>
            <a:pPr marL="457200" indent="-3200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cs-CZ" sz="3600" b="0" strike="noStrike" spc="-1">
                <a:solidFill>
                  <a:srgbClr val="000000"/>
                </a:solidFill>
                <a:latin typeface="Calibri"/>
                <a:ea typeface="Calibri"/>
              </a:rPr>
              <a:t>Poprosíme v komentářích</a:t>
            </a:r>
            <a:endParaRPr lang="cs-CZ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TextovéPole 4"/>
          <p:cNvSpPr/>
          <p:nvPr/>
        </p:nvSpPr>
        <p:spPr>
          <a:xfrm>
            <a:off x="779760" y="2763720"/>
            <a:ext cx="10366560" cy="31393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wrap="square" numCol="1" spc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cs-CZ" sz="1800" b="1" strike="noStrike" spc="-1" dirty="0">
                <a:solidFill>
                  <a:srgbClr val="60576F"/>
                </a:solidFill>
                <a:highlight>
                  <a:srgbClr val="C7E8FF"/>
                </a:highlight>
                <a:latin typeface="Consolas"/>
                <a:ea typeface="Consolas"/>
              </a:rPr>
              <a:t>// </a:t>
            </a:r>
            <a:r>
              <a:rPr lang="cs-CZ" sz="1800" b="1" strike="noStrike" spc="-1" dirty="0" err="1">
                <a:solidFill>
                  <a:srgbClr val="60576F"/>
                </a:solidFill>
                <a:highlight>
                  <a:srgbClr val="C7E8FF"/>
                </a:highlight>
                <a:latin typeface="Consolas"/>
                <a:ea typeface="Consolas"/>
              </a:rPr>
              <a:t>Please</a:t>
            </a:r>
            <a:r>
              <a:rPr lang="cs-CZ" sz="1800" b="1" strike="noStrike" spc="-1" dirty="0">
                <a:solidFill>
                  <a:srgbClr val="60576F"/>
                </a:solidFill>
                <a:highlight>
                  <a:srgbClr val="C7E8FF"/>
                </a:highlight>
                <a:latin typeface="Consolas"/>
                <a:ea typeface="Consolas"/>
              </a:rPr>
              <a:t> </a:t>
            </a:r>
            <a:r>
              <a:rPr lang="cs-CZ" sz="1800" b="1" strike="noStrike" spc="-1" dirty="0" err="1">
                <a:solidFill>
                  <a:srgbClr val="60576F"/>
                </a:solidFill>
                <a:highlight>
                  <a:srgbClr val="C7E8FF"/>
                </a:highlight>
                <a:latin typeface="Consolas"/>
                <a:ea typeface="Consolas"/>
              </a:rPr>
              <a:t>instantiate</a:t>
            </a:r>
            <a:r>
              <a:rPr lang="cs-CZ" sz="1800" b="1" strike="noStrike" spc="-1" dirty="0">
                <a:solidFill>
                  <a:srgbClr val="60576F"/>
                </a:solidFill>
                <a:highlight>
                  <a:srgbClr val="C7E8FF"/>
                </a:highlight>
                <a:latin typeface="Consolas"/>
                <a:ea typeface="Consolas"/>
              </a:rPr>
              <a:t> </a:t>
            </a:r>
            <a:r>
              <a:rPr lang="cs-CZ" sz="1800" b="1" strike="noStrike" spc="-1" dirty="0" err="1">
                <a:solidFill>
                  <a:srgbClr val="60576F"/>
                </a:solidFill>
                <a:highlight>
                  <a:srgbClr val="C7E8FF"/>
                </a:highlight>
                <a:latin typeface="Consolas"/>
                <a:ea typeface="Consolas"/>
              </a:rPr>
              <a:t>only</a:t>
            </a:r>
            <a:r>
              <a:rPr lang="cs-CZ" sz="1800" b="1" strike="noStrike" spc="-1" dirty="0">
                <a:solidFill>
                  <a:srgbClr val="60576F"/>
                </a:solidFill>
                <a:highlight>
                  <a:srgbClr val="C7E8FF"/>
                </a:highlight>
                <a:latin typeface="Consolas"/>
                <a:ea typeface="Consolas"/>
              </a:rPr>
              <a:t> </a:t>
            </a:r>
            <a:r>
              <a:rPr lang="cs-CZ" sz="1800" b="1" strike="noStrike" spc="-1" dirty="0" err="1">
                <a:solidFill>
                  <a:srgbClr val="60576F"/>
                </a:solidFill>
                <a:highlight>
                  <a:srgbClr val="C7E8FF"/>
                </a:highlight>
                <a:latin typeface="Consolas"/>
                <a:ea typeface="Consolas"/>
              </a:rPr>
              <a:t>once</a:t>
            </a:r>
            <a:r>
              <a:rPr lang="cs-CZ" sz="1800" b="1" strike="noStrike" spc="-1" dirty="0">
                <a:solidFill>
                  <a:srgbClr val="60576F"/>
                </a:solidFill>
                <a:highlight>
                  <a:srgbClr val="C7E8FF"/>
                </a:highlight>
                <a:latin typeface="Consolas"/>
                <a:ea typeface="Consolas"/>
              </a:rPr>
              <a:t> </a:t>
            </a:r>
            <a:r>
              <a:rPr lang="cs-CZ" sz="1800" b="1" strike="noStrike" spc="-1" dirty="0" err="1">
                <a:solidFill>
                  <a:srgbClr val="60576F"/>
                </a:solidFill>
                <a:highlight>
                  <a:srgbClr val="C7E8FF"/>
                </a:highlight>
                <a:latin typeface="Consolas"/>
                <a:ea typeface="Consolas"/>
              </a:rPr>
              <a:t>or</a:t>
            </a:r>
            <a:r>
              <a:rPr lang="cs-CZ" sz="1800" b="1" strike="noStrike" spc="-1" dirty="0">
                <a:solidFill>
                  <a:srgbClr val="60576F"/>
                </a:solidFill>
                <a:highlight>
                  <a:srgbClr val="C7E8FF"/>
                </a:highlight>
                <a:latin typeface="Consolas"/>
                <a:ea typeface="Consolas"/>
              </a:rPr>
              <a:t> </a:t>
            </a:r>
            <a:r>
              <a:rPr lang="cs-CZ" sz="1800" b="1" strike="noStrike" spc="-1" dirty="0" err="1">
                <a:solidFill>
                  <a:srgbClr val="60576F"/>
                </a:solidFill>
                <a:highlight>
                  <a:srgbClr val="C7E8FF"/>
                </a:highlight>
                <a:latin typeface="Consolas"/>
                <a:ea typeface="Consolas"/>
              </a:rPr>
              <a:t>it</a:t>
            </a:r>
            <a:r>
              <a:rPr lang="cs-CZ" sz="1800" b="1" strike="noStrike" spc="-1" dirty="0">
                <a:solidFill>
                  <a:srgbClr val="60576F"/>
                </a:solidFill>
                <a:highlight>
                  <a:srgbClr val="C7E8FF"/>
                </a:highlight>
                <a:latin typeface="Consolas"/>
                <a:ea typeface="Consolas"/>
              </a:rPr>
              <a:t> </a:t>
            </a:r>
            <a:r>
              <a:rPr lang="cs-CZ" sz="1800" b="1" strike="noStrike" spc="-1" dirty="0" err="1">
                <a:solidFill>
                  <a:srgbClr val="60576F"/>
                </a:solidFill>
                <a:highlight>
                  <a:srgbClr val="C7E8FF"/>
                </a:highlight>
                <a:latin typeface="Consolas"/>
                <a:ea typeface="Consolas"/>
              </a:rPr>
              <a:t>will</a:t>
            </a:r>
            <a:r>
              <a:rPr lang="cs-CZ" sz="1800" b="1" strike="noStrike" spc="-1" dirty="0">
                <a:solidFill>
                  <a:srgbClr val="60576F"/>
                </a:solidFill>
                <a:highlight>
                  <a:srgbClr val="C7E8FF"/>
                </a:highlight>
                <a:latin typeface="Consolas"/>
                <a:ea typeface="Consolas"/>
              </a:rPr>
              <a:t> </a:t>
            </a:r>
            <a:r>
              <a:rPr lang="cs-CZ" sz="1800" b="1" strike="noStrike" spc="-1" dirty="0" err="1">
                <a:solidFill>
                  <a:srgbClr val="60576F"/>
                </a:solidFill>
                <a:highlight>
                  <a:srgbClr val="C7E8FF"/>
                </a:highlight>
                <a:latin typeface="Consolas"/>
                <a:ea typeface="Consolas"/>
              </a:rPr>
              <a:t>break</a:t>
            </a:r>
            <a:r>
              <a:rPr lang="cs-CZ" sz="1800" b="1" strike="noStrike" spc="-1" dirty="0">
                <a:solidFill>
                  <a:srgbClr val="60576F"/>
                </a:solidFill>
                <a:highlight>
                  <a:srgbClr val="C7E8FF"/>
                </a:highlight>
                <a:latin typeface="Consolas"/>
                <a:ea typeface="Consolas"/>
              </a:rPr>
              <a:t>! :(</a:t>
            </a:r>
            <a:endParaRPr lang="cs-CZ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800" b="1" strike="noStrike" spc="-1" dirty="0" err="1">
                <a:solidFill>
                  <a:srgbClr val="AE51D8"/>
                </a:solidFill>
                <a:latin typeface="Consolas"/>
                <a:ea typeface="Consolas"/>
              </a:rPr>
              <a:t>class</a:t>
            </a:r>
            <a:r>
              <a:rPr lang="cs-CZ" sz="1800" b="1" strike="noStrike" spc="-1" dirty="0">
                <a:solidFill>
                  <a:srgbClr val="A497B5"/>
                </a:solidFill>
                <a:latin typeface="Consolas"/>
                <a:ea typeface="Consolas"/>
              </a:rPr>
              <a:t> </a:t>
            </a:r>
            <a:r>
              <a:rPr lang="cs-CZ" sz="1800" b="1" strike="noStrike" spc="-1" dirty="0" err="1">
                <a:solidFill>
                  <a:srgbClr val="9F47FF"/>
                </a:solidFill>
                <a:latin typeface="Consolas"/>
                <a:ea typeface="Consolas"/>
              </a:rPr>
              <a:t>Logger</a:t>
            </a:r>
            <a:r>
              <a:rPr lang="cs-CZ" sz="1800" b="1" strike="noStrike" spc="-1" dirty="0">
                <a:solidFill>
                  <a:srgbClr val="A497B5"/>
                </a:solidFill>
                <a:latin typeface="Consolas"/>
                <a:ea typeface="Consolas"/>
              </a:rPr>
              <a:t> {</a:t>
            </a:r>
            <a:r>
              <a:rPr lang="cs-CZ" sz="1800" b="1" strike="noStrike" spc="-1" dirty="0">
                <a:solidFill>
                  <a:srgbClr val="60576F"/>
                </a:solidFill>
                <a:latin typeface="Consolas"/>
                <a:ea typeface="Consolas"/>
              </a:rPr>
              <a:t> /* </a:t>
            </a:r>
            <a:r>
              <a:rPr lang="cs-CZ" sz="1800" b="1" strike="noStrike" spc="-1" dirty="0" err="1">
                <a:solidFill>
                  <a:srgbClr val="60576F"/>
                </a:solidFill>
                <a:latin typeface="Consolas"/>
                <a:ea typeface="Consolas"/>
              </a:rPr>
              <a:t>class</a:t>
            </a:r>
            <a:r>
              <a:rPr lang="cs-CZ" sz="1800" b="1" strike="noStrike" spc="-1" dirty="0">
                <a:solidFill>
                  <a:srgbClr val="60576F"/>
                </a:solidFill>
                <a:latin typeface="Consolas"/>
                <a:ea typeface="Consolas"/>
              </a:rPr>
              <a:t> body */</a:t>
            </a:r>
            <a:r>
              <a:rPr lang="cs-CZ" sz="1800" b="1" strike="noStrike" spc="-1" dirty="0">
                <a:solidFill>
                  <a:srgbClr val="A497B5"/>
                </a:solidFill>
                <a:latin typeface="Consolas"/>
                <a:ea typeface="Consolas"/>
              </a:rPr>
              <a:t> };</a:t>
            </a:r>
            <a:endParaRPr lang="cs-CZ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br>
              <a:rPr sz="1800" dirty="0"/>
            </a:br>
            <a:r>
              <a:rPr lang="cs-CZ" sz="1800" b="1" strike="noStrike" spc="-1" dirty="0" err="1">
                <a:solidFill>
                  <a:srgbClr val="AE51D8"/>
                </a:solidFill>
                <a:latin typeface="Consolas"/>
                <a:ea typeface="Consolas"/>
              </a:rPr>
              <a:t>int</a:t>
            </a:r>
            <a:r>
              <a:rPr lang="cs-CZ" sz="1800" b="1" strike="noStrike" spc="-1" dirty="0">
                <a:solidFill>
                  <a:srgbClr val="A497B5"/>
                </a:solidFill>
                <a:latin typeface="Consolas"/>
                <a:ea typeface="Consolas"/>
              </a:rPr>
              <a:t> </a:t>
            </a:r>
            <a:r>
              <a:rPr lang="cs-CZ" sz="1800" b="1" strike="noStrike" spc="-1" dirty="0" err="1">
                <a:solidFill>
                  <a:srgbClr val="008ED2"/>
                </a:solidFill>
                <a:latin typeface="Consolas"/>
                <a:ea typeface="Consolas"/>
              </a:rPr>
              <a:t>main</a:t>
            </a:r>
            <a:r>
              <a:rPr lang="cs-CZ" sz="1800" b="1" strike="noStrike" spc="-1" dirty="0">
                <a:solidFill>
                  <a:srgbClr val="A497B5"/>
                </a:solidFill>
                <a:latin typeface="Consolas"/>
                <a:ea typeface="Consolas"/>
              </a:rPr>
              <a:t>()</a:t>
            </a:r>
            <a:endParaRPr lang="cs-CZ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800" b="1" strike="noStrike" spc="-1" dirty="0">
                <a:solidFill>
                  <a:srgbClr val="A497B5"/>
                </a:solidFill>
                <a:latin typeface="Consolas"/>
                <a:ea typeface="Consolas"/>
              </a:rPr>
              <a:t>{</a:t>
            </a:r>
            <a:endParaRPr lang="cs-CZ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800" b="1" strike="noStrike" spc="-1" dirty="0">
                <a:solidFill>
                  <a:srgbClr val="A497B5"/>
                </a:solidFill>
                <a:latin typeface="Consolas"/>
                <a:ea typeface="Consolas"/>
              </a:rPr>
              <a:t>    </a:t>
            </a:r>
            <a:r>
              <a:rPr lang="cs-CZ" sz="1800" b="1" strike="noStrike" spc="-1" dirty="0" err="1">
                <a:solidFill>
                  <a:srgbClr val="A497B5"/>
                </a:solidFill>
                <a:highlight>
                  <a:srgbClr val="C7E8FF"/>
                </a:highlight>
                <a:latin typeface="Consolas"/>
                <a:ea typeface="Consolas"/>
              </a:rPr>
              <a:t>Logger</a:t>
            </a:r>
            <a:r>
              <a:rPr lang="cs-CZ" sz="18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  <a:ea typeface="Consolas"/>
              </a:rPr>
              <a:t> </a:t>
            </a:r>
            <a:r>
              <a:rPr lang="cs-CZ" sz="1800" b="1" strike="noStrike" spc="-1" dirty="0">
                <a:solidFill>
                  <a:srgbClr val="00B050"/>
                </a:solidFill>
                <a:highlight>
                  <a:srgbClr val="C7E8FF"/>
                </a:highlight>
                <a:latin typeface="Consolas"/>
                <a:ea typeface="Consolas"/>
              </a:rPr>
              <a:t>log1</a:t>
            </a:r>
            <a:r>
              <a:rPr lang="cs-CZ" sz="18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  <a:ea typeface="Consolas"/>
              </a:rPr>
              <a:t>;</a:t>
            </a:r>
            <a:endParaRPr lang="cs-CZ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800" b="1" strike="noStrike" spc="-1" dirty="0">
                <a:solidFill>
                  <a:srgbClr val="A497B5"/>
                </a:solidFill>
                <a:latin typeface="Consolas"/>
                <a:ea typeface="Consolas"/>
              </a:rPr>
              <a:t>    </a:t>
            </a:r>
            <a:r>
              <a:rPr lang="cs-CZ" sz="1800" b="1" strike="noStrike" spc="-1" dirty="0" err="1">
                <a:solidFill>
                  <a:srgbClr val="A497B5"/>
                </a:solidFill>
                <a:highlight>
                  <a:srgbClr val="C7E8FF"/>
                </a:highlight>
                <a:latin typeface="Consolas"/>
                <a:ea typeface="Consolas"/>
              </a:rPr>
              <a:t>Logger</a:t>
            </a:r>
            <a:r>
              <a:rPr lang="cs-CZ" sz="18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  <a:ea typeface="Consolas"/>
              </a:rPr>
              <a:t> </a:t>
            </a:r>
            <a:r>
              <a:rPr lang="cs-CZ" sz="1800" b="1" strike="noStrike" spc="-1" dirty="0">
                <a:solidFill>
                  <a:srgbClr val="00B050"/>
                </a:solidFill>
                <a:highlight>
                  <a:srgbClr val="C7E8FF"/>
                </a:highlight>
                <a:latin typeface="Consolas"/>
                <a:ea typeface="Consolas"/>
              </a:rPr>
              <a:t>log2</a:t>
            </a:r>
            <a:r>
              <a:rPr lang="cs-CZ" sz="18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  <a:ea typeface="Consolas"/>
              </a:rPr>
              <a:t>;</a:t>
            </a:r>
            <a:endParaRPr lang="cs-CZ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800" b="1" strike="noStrike" spc="-1" dirty="0">
                <a:solidFill>
                  <a:srgbClr val="60576F"/>
                </a:solidFill>
                <a:latin typeface="Consolas"/>
                <a:ea typeface="Consolas"/>
              </a:rPr>
              <a:t>    </a:t>
            </a:r>
            <a:r>
              <a:rPr lang="cs-CZ" sz="1800" b="1" strike="noStrike" spc="-1" dirty="0">
                <a:solidFill>
                  <a:srgbClr val="60576F"/>
                </a:solidFill>
                <a:highlight>
                  <a:srgbClr val="C7E8FF"/>
                </a:highlight>
                <a:latin typeface="Consolas"/>
                <a:ea typeface="Consolas"/>
              </a:rPr>
              <a:t>// </a:t>
            </a:r>
            <a:r>
              <a:rPr lang="cs-CZ" sz="1800" b="1" strike="noStrike" spc="-1" dirty="0" err="1">
                <a:solidFill>
                  <a:srgbClr val="60576F"/>
                </a:solidFill>
                <a:highlight>
                  <a:srgbClr val="C7E8FF"/>
                </a:highlight>
                <a:latin typeface="Consolas"/>
                <a:ea typeface="Consolas"/>
              </a:rPr>
              <a:t>Happily</a:t>
            </a:r>
            <a:r>
              <a:rPr lang="cs-CZ" sz="1800" b="1" strike="noStrike" spc="-1" dirty="0">
                <a:solidFill>
                  <a:srgbClr val="60576F"/>
                </a:solidFill>
                <a:highlight>
                  <a:srgbClr val="C7E8FF"/>
                </a:highlight>
                <a:latin typeface="Consolas"/>
                <a:ea typeface="Consolas"/>
              </a:rPr>
              <a:t> </a:t>
            </a:r>
            <a:r>
              <a:rPr lang="cs-CZ" sz="1800" b="1" strike="noStrike" spc="-1" dirty="0" err="1">
                <a:solidFill>
                  <a:srgbClr val="60576F"/>
                </a:solidFill>
                <a:highlight>
                  <a:srgbClr val="C7E8FF"/>
                </a:highlight>
                <a:latin typeface="Consolas"/>
                <a:ea typeface="Consolas"/>
              </a:rPr>
              <a:t>ignoring</a:t>
            </a:r>
            <a:r>
              <a:rPr lang="cs-CZ" sz="1800" b="1" strike="noStrike" spc="-1" dirty="0">
                <a:solidFill>
                  <a:srgbClr val="60576F"/>
                </a:solidFill>
                <a:highlight>
                  <a:srgbClr val="C7E8FF"/>
                </a:highlight>
                <a:latin typeface="Consolas"/>
                <a:ea typeface="Consolas"/>
              </a:rPr>
              <a:t> </a:t>
            </a:r>
            <a:r>
              <a:rPr lang="cs-CZ" sz="1800" b="1" strike="noStrike" spc="-1" dirty="0" err="1">
                <a:solidFill>
                  <a:srgbClr val="60576F"/>
                </a:solidFill>
                <a:highlight>
                  <a:srgbClr val="C7E8FF"/>
                </a:highlight>
                <a:latin typeface="Consolas"/>
                <a:ea typeface="Consolas"/>
              </a:rPr>
              <a:t>the</a:t>
            </a:r>
            <a:r>
              <a:rPr lang="cs-CZ" sz="1800" b="1" strike="noStrike" spc="-1" dirty="0">
                <a:solidFill>
                  <a:srgbClr val="60576F"/>
                </a:solidFill>
                <a:highlight>
                  <a:srgbClr val="C7E8FF"/>
                </a:highlight>
                <a:latin typeface="Consolas"/>
                <a:ea typeface="Consolas"/>
              </a:rPr>
              <a:t> </a:t>
            </a:r>
            <a:r>
              <a:rPr lang="cs-CZ" sz="1800" b="1" strike="noStrike" spc="-1" dirty="0" err="1">
                <a:solidFill>
                  <a:srgbClr val="60576F"/>
                </a:solidFill>
                <a:highlight>
                  <a:srgbClr val="C7E8FF"/>
                </a:highlight>
                <a:latin typeface="Consolas"/>
                <a:ea typeface="Consolas"/>
              </a:rPr>
              <a:t>plea</a:t>
            </a:r>
            <a:endParaRPr lang="cs-CZ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800" b="1" strike="noStrike" spc="-1" dirty="0">
                <a:solidFill>
                  <a:srgbClr val="A497B5"/>
                </a:solidFill>
                <a:latin typeface="Consolas"/>
                <a:ea typeface="Consolas"/>
              </a:rPr>
              <a:t>    </a:t>
            </a:r>
            <a:r>
              <a:rPr lang="cs-CZ" sz="1800" b="1" strike="noStrike" spc="-1" dirty="0">
                <a:solidFill>
                  <a:srgbClr val="00B050"/>
                </a:solidFill>
                <a:latin typeface="Consolas"/>
                <a:ea typeface="Consolas"/>
              </a:rPr>
              <a:t>log1</a:t>
            </a:r>
            <a:r>
              <a:rPr lang="cs-CZ" sz="1800" b="1" strike="noStrike" spc="-1" dirty="0">
                <a:solidFill>
                  <a:srgbClr val="A497B5"/>
                </a:solidFill>
                <a:latin typeface="Consolas"/>
                <a:ea typeface="Consolas"/>
              </a:rPr>
              <a:t>.</a:t>
            </a:r>
            <a:r>
              <a:rPr lang="cs-CZ" sz="1800" b="1" strike="noStrike" spc="-1" dirty="0">
                <a:solidFill>
                  <a:srgbClr val="008ED2"/>
                </a:solidFill>
                <a:latin typeface="Consolas"/>
                <a:ea typeface="Consolas"/>
              </a:rPr>
              <a:t>log</a:t>
            </a:r>
            <a:r>
              <a:rPr lang="cs-CZ" sz="1800" b="1" strike="noStrike" spc="-1" dirty="0">
                <a:solidFill>
                  <a:srgbClr val="A497B5"/>
                </a:solidFill>
                <a:latin typeface="Consolas"/>
                <a:ea typeface="Consolas"/>
              </a:rPr>
              <a:t>(</a:t>
            </a:r>
            <a:r>
              <a:rPr lang="cs-CZ" sz="1800" b="1" strike="noStrike" spc="-1" dirty="0">
                <a:solidFill>
                  <a:srgbClr val="D3D0C8"/>
                </a:solidFill>
                <a:latin typeface="Consolas"/>
                <a:ea typeface="Consolas"/>
              </a:rPr>
              <a:t>"</a:t>
            </a:r>
            <a:r>
              <a:rPr lang="cs-CZ" sz="1800" b="1" strike="noStrike" spc="-1" dirty="0">
                <a:solidFill>
                  <a:srgbClr val="C30051"/>
                </a:solidFill>
                <a:latin typeface="Consolas"/>
                <a:ea typeface="Consolas"/>
              </a:rPr>
              <a:t>Hello </a:t>
            </a:r>
            <a:r>
              <a:rPr lang="cs-CZ" sz="1800" b="1" strike="noStrike" spc="-1" dirty="0" err="1">
                <a:solidFill>
                  <a:srgbClr val="C30051"/>
                </a:solidFill>
                <a:latin typeface="Consolas"/>
                <a:ea typeface="Consolas"/>
              </a:rPr>
              <a:t>World</a:t>
            </a:r>
            <a:r>
              <a:rPr lang="cs-CZ" sz="1800" b="1" strike="noStrike" spc="-1" dirty="0">
                <a:solidFill>
                  <a:srgbClr val="C30051"/>
                </a:solidFill>
                <a:latin typeface="Consolas"/>
                <a:ea typeface="Consolas"/>
              </a:rPr>
              <a:t>!</a:t>
            </a:r>
            <a:r>
              <a:rPr lang="cs-CZ" sz="1800" b="1" strike="noStrike" spc="-1" dirty="0">
                <a:solidFill>
                  <a:srgbClr val="D3D0C8"/>
                </a:solidFill>
                <a:latin typeface="Consolas"/>
                <a:ea typeface="Consolas"/>
              </a:rPr>
              <a:t>"</a:t>
            </a:r>
            <a:r>
              <a:rPr lang="cs-CZ" sz="1800" b="1" strike="noStrike" spc="-1" dirty="0">
                <a:solidFill>
                  <a:srgbClr val="A497B5"/>
                </a:solidFill>
                <a:latin typeface="Consolas"/>
                <a:ea typeface="Consolas"/>
              </a:rPr>
              <a:t>);</a:t>
            </a:r>
            <a:endParaRPr lang="cs-CZ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800" b="1" strike="noStrike" spc="-1" dirty="0">
                <a:solidFill>
                  <a:srgbClr val="A497B5"/>
                </a:solidFill>
                <a:latin typeface="Consolas"/>
                <a:ea typeface="Consolas"/>
              </a:rPr>
              <a:t>    </a:t>
            </a:r>
            <a:r>
              <a:rPr lang="cs-CZ" sz="1800" b="1" strike="noStrike" spc="-1" dirty="0">
                <a:solidFill>
                  <a:srgbClr val="00B050"/>
                </a:solidFill>
                <a:latin typeface="Consolas"/>
                <a:ea typeface="Consolas"/>
              </a:rPr>
              <a:t>log2</a:t>
            </a:r>
            <a:r>
              <a:rPr lang="cs-CZ" sz="1800" b="1" strike="noStrike" spc="-1" dirty="0">
                <a:solidFill>
                  <a:srgbClr val="A497B5"/>
                </a:solidFill>
                <a:latin typeface="Consolas"/>
                <a:ea typeface="Consolas"/>
              </a:rPr>
              <a:t>.</a:t>
            </a:r>
            <a:r>
              <a:rPr lang="cs-CZ" sz="1800" b="1" strike="noStrike" spc="-1" dirty="0">
                <a:solidFill>
                  <a:srgbClr val="008ED2"/>
                </a:solidFill>
                <a:latin typeface="Consolas"/>
                <a:ea typeface="Consolas"/>
              </a:rPr>
              <a:t>log</a:t>
            </a:r>
            <a:r>
              <a:rPr lang="cs-CZ" sz="1800" b="1" strike="noStrike" spc="-1" dirty="0">
                <a:solidFill>
                  <a:srgbClr val="A497B5"/>
                </a:solidFill>
                <a:latin typeface="Consolas"/>
                <a:ea typeface="Consolas"/>
              </a:rPr>
              <a:t>(</a:t>
            </a:r>
            <a:r>
              <a:rPr lang="cs-CZ" sz="1800" b="1" strike="noStrike" spc="-1" dirty="0">
                <a:solidFill>
                  <a:srgbClr val="D3D0C8"/>
                </a:solidFill>
                <a:latin typeface="Consolas"/>
                <a:ea typeface="Consolas"/>
              </a:rPr>
              <a:t>"</a:t>
            </a:r>
            <a:r>
              <a:rPr lang="cs-CZ" sz="1800" b="1" strike="noStrike" spc="-1" dirty="0" err="1">
                <a:solidFill>
                  <a:srgbClr val="C30051"/>
                </a:solidFill>
                <a:latin typeface="Consolas"/>
                <a:ea typeface="Consolas"/>
              </a:rPr>
              <a:t>Goodbye</a:t>
            </a:r>
            <a:r>
              <a:rPr lang="cs-CZ" sz="1800" b="1" strike="noStrike" spc="-1" dirty="0">
                <a:solidFill>
                  <a:srgbClr val="C30051"/>
                </a:solidFill>
                <a:latin typeface="Consolas"/>
                <a:ea typeface="Consolas"/>
              </a:rPr>
              <a:t> </a:t>
            </a:r>
            <a:r>
              <a:rPr lang="cs-CZ" sz="1800" b="1" strike="noStrike" spc="-1" dirty="0" err="1">
                <a:solidFill>
                  <a:srgbClr val="C30051"/>
                </a:solidFill>
                <a:latin typeface="Consolas"/>
                <a:ea typeface="Consolas"/>
              </a:rPr>
              <a:t>World</a:t>
            </a:r>
            <a:r>
              <a:rPr lang="cs-CZ" sz="1800" b="1" strike="noStrike" spc="-1" dirty="0">
                <a:solidFill>
                  <a:srgbClr val="C30051"/>
                </a:solidFill>
                <a:latin typeface="Consolas"/>
                <a:ea typeface="Consolas"/>
              </a:rPr>
              <a:t>!</a:t>
            </a:r>
            <a:r>
              <a:rPr lang="cs-CZ" sz="1800" b="1" strike="noStrike" spc="-1" dirty="0">
                <a:solidFill>
                  <a:srgbClr val="D3D0C8"/>
                </a:solidFill>
                <a:latin typeface="Consolas"/>
                <a:ea typeface="Consolas"/>
              </a:rPr>
              <a:t>"</a:t>
            </a:r>
            <a:r>
              <a:rPr lang="cs-CZ" sz="1800" b="1" strike="noStrike" spc="-1" dirty="0">
                <a:solidFill>
                  <a:srgbClr val="A497B5"/>
                </a:solidFill>
                <a:latin typeface="Consolas"/>
                <a:ea typeface="Consolas"/>
              </a:rPr>
              <a:t>);</a:t>
            </a:r>
            <a:endParaRPr lang="cs-CZ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800" b="1" strike="noStrike" spc="-1" dirty="0">
                <a:solidFill>
                  <a:srgbClr val="A497B5"/>
                </a:solidFill>
                <a:latin typeface="Consolas"/>
                <a:ea typeface="Consolas"/>
              </a:rPr>
              <a:t>}</a:t>
            </a:r>
            <a:endParaRPr lang="cs-CZ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E9791327-BE44-2800-AFDC-460AD1796A7D}"/>
              </a:ext>
            </a:extLst>
          </p:cNvPr>
          <p:cNvSpPr txBox="1"/>
          <p:nvPr/>
        </p:nvSpPr>
        <p:spPr>
          <a:xfrm>
            <a:off x="5175315" y="4718745"/>
            <a:ext cx="2045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dirty="0">
                <a:solidFill>
                  <a:srgbClr val="FF0000"/>
                </a:solidFill>
                <a:sym typeface="Wingdings" panose="05000000000000000000" pitchFamily="2" charset="2"/>
              </a:rPr>
              <a:t>  ☠️</a:t>
            </a:r>
            <a:endParaRPr lang="cs-CZ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516240" y="483120"/>
            <a:ext cx="9143640" cy="765000"/>
          </a:xfrm>
          <a:prstGeom prst="rect">
            <a:avLst/>
          </a:prstGeom>
          <a:noFill/>
          <a:ln w="28440">
            <a:solidFill>
              <a:srgbClr val="FFD5CC"/>
            </a:solidFill>
            <a:round/>
          </a:ln>
        </p:spPr>
        <p:txBody>
          <a:bodyPr anchor="ctr">
            <a:normAutofit/>
          </a:bodyPr>
          <a:lstStyle/>
          <a:p>
            <a:pPr marL="457200" indent="0">
              <a:lnSpc>
                <a:spcPct val="90000"/>
              </a:lnSpc>
              <a:buNone/>
            </a:pPr>
            <a:r>
              <a:rPr lang="cs-CZ" sz="4000" b="1" strike="noStrike" spc="-1">
                <a:solidFill>
                  <a:srgbClr val="000000"/>
                </a:solidFill>
                <a:latin typeface="Sitka Text"/>
                <a:ea typeface="Calibri"/>
              </a:rPr>
              <a:t>A nešlo by to jinak...?</a:t>
            </a:r>
            <a:endParaRPr lang="cs-CZ" sz="4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Obdélník 3"/>
          <p:cNvSpPr/>
          <p:nvPr/>
        </p:nvSpPr>
        <p:spPr>
          <a:xfrm>
            <a:off x="515880" y="1554480"/>
            <a:ext cx="10888920" cy="774000"/>
          </a:xfrm>
          <a:prstGeom prst="rect">
            <a:avLst/>
          </a:prstGeom>
          <a:solidFill>
            <a:srgbClr val="FFEC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cs-CZ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subTitle"/>
          </p:nvPr>
        </p:nvSpPr>
        <p:spPr>
          <a:xfrm>
            <a:off x="516240" y="1635480"/>
            <a:ext cx="10618560" cy="598320"/>
          </a:xfrm>
          <a:prstGeom prst="rect">
            <a:avLst/>
          </a:prstGeom>
          <a:noFill/>
          <a:ln w="57240">
            <a:noFill/>
          </a:ln>
        </p:spPr>
        <p:txBody>
          <a:bodyPr anchor="t">
            <a:normAutofit/>
          </a:bodyPr>
          <a:lstStyle/>
          <a:p>
            <a:pPr marL="457200" indent="-3200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cs-CZ" sz="3600" b="0" strike="noStrike" spc="-1">
                <a:solidFill>
                  <a:srgbClr val="000000"/>
                </a:solidFill>
                <a:latin typeface="Calibri"/>
                <a:ea typeface="Calibri"/>
              </a:rPr>
              <a:t>Globální proměnná</a:t>
            </a:r>
            <a:endParaRPr lang="cs-CZ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TextovéPole 4"/>
          <p:cNvSpPr/>
          <p:nvPr/>
        </p:nvSpPr>
        <p:spPr>
          <a:xfrm>
            <a:off x="806040" y="2632320"/>
            <a:ext cx="10330920" cy="3416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wrap="square" numCol="1" spc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cs-CZ" sz="1800" b="1" strike="noStrike" spc="-1" dirty="0" err="1">
                <a:solidFill>
                  <a:srgbClr val="AE51D8"/>
                </a:solidFill>
                <a:latin typeface="Consolas"/>
              </a:rPr>
              <a:t>class</a:t>
            </a:r>
            <a:r>
              <a:rPr lang="cs-CZ" sz="18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cs-CZ" sz="1800" b="1" strike="noStrike" spc="-1" dirty="0" err="1">
                <a:solidFill>
                  <a:srgbClr val="9F47FF"/>
                </a:solidFill>
                <a:latin typeface="Consolas"/>
              </a:rPr>
              <a:t>Logger</a:t>
            </a:r>
            <a:r>
              <a:rPr lang="cs-CZ" sz="1800" b="1" strike="noStrike" spc="-1" dirty="0">
                <a:solidFill>
                  <a:srgbClr val="A497B5"/>
                </a:solidFill>
                <a:latin typeface="Consolas"/>
              </a:rPr>
              <a:t> {</a:t>
            </a:r>
            <a:r>
              <a:rPr lang="cs-CZ" sz="1800" b="1" strike="noStrike" spc="-1" dirty="0">
                <a:solidFill>
                  <a:srgbClr val="60576F"/>
                </a:solidFill>
                <a:latin typeface="Consolas"/>
              </a:rPr>
              <a:t> /* </a:t>
            </a:r>
            <a:r>
              <a:rPr lang="cs-CZ" sz="1800" b="1" strike="noStrike" spc="-1" dirty="0" err="1">
                <a:solidFill>
                  <a:srgbClr val="60576F"/>
                </a:solidFill>
                <a:latin typeface="Consolas"/>
              </a:rPr>
              <a:t>class</a:t>
            </a:r>
            <a:r>
              <a:rPr lang="cs-CZ" sz="1800" b="1" strike="noStrike" spc="-1" dirty="0">
                <a:solidFill>
                  <a:srgbClr val="60576F"/>
                </a:solidFill>
                <a:latin typeface="Consolas"/>
              </a:rPr>
              <a:t> body */</a:t>
            </a:r>
            <a:r>
              <a:rPr lang="cs-CZ" sz="1800" b="1" strike="noStrike" spc="-1" dirty="0">
                <a:solidFill>
                  <a:srgbClr val="A497B5"/>
                </a:solidFill>
                <a:latin typeface="Consolas"/>
              </a:rPr>
              <a:t> };</a:t>
            </a:r>
            <a:br>
              <a:rPr sz="1800" dirty="0"/>
            </a:br>
            <a:endParaRPr lang="cs-CZ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800" b="1" strike="noStrike" spc="-1" dirty="0" err="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Logger</a:t>
            </a:r>
            <a:r>
              <a:rPr lang="cs-CZ" sz="18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cs-CZ" sz="1800" b="1" strike="noStrike" spc="-1" dirty="0" err="1">
                <a:solidFill>
                  <a:srgbClr val="00B050"/>
                </a:solidFill>
                <a:highlight>
                  <a:srgbClr val="C7E8FF"/>
                </a:highlight>
                <a:latin typeface="Consolas"/>
              </a:rPr>
              <a:t>logger</a:t>
            </a:r>
            <a:r>
              <a:rPr lang="cs-CZ" sz="18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;</a:t>
            </a:r>
            <a:r>
              <a:rPr lang="cs-CZ" sz="1800" b="1" strike="noStrike" spc="-1" dirty="0">
                <a:solidFill>
                  <a:srgbClr val="60576F"/>
                </a:solidFill>
                <a:highlight>
                  <a:srgbClr val="C7E8FF"/>
                </a:highlight>
                <a:latin typeface="Consolas"/>
              </a:rPr>
              <a:t> // </a:t>
            </a:r>
            <a:r>
              <a:rPr lang="cs-CZ" sz="1800" b="1" strike="noStrike" spc="-1" dirty="0" err="1">
                <a:solidFill>
                  <a:srgbClr val="60576F"/>
                </a:solidFill>
                <a:highlight>
                  <a:srgbClr val="C7E8FF"/>
                </a:highlight>
                <a:latin typeface="Consolas"/>
              </a:rPr>
              <a:t>global</a:t>
            </a:r>
            <a:r>
              <a:rPr lang="cs-CZ" sz="1800" b="1" strike="noStrike" spc="-1" dirty="0">
                <a:solidFill>
                  <a:srgbClr val="60576F"/>
                </a:solidFill>
                <a:highlight>
                  <a:srgbClr val="C7E8FF"/>
                </a:highlight>
                <a:latin typeface="Consolas"/>
              </a:rPr>
              <a:t> instance </a:t>
            </a:r>
            <a:r>
              <a:rPr lang="cs-CZ" sz="1800" b="1" strike="noStrike" spc="-1" dirty="0" err="1">
                <a:solidFill>
                  <a:srgbClr val="60576F"/>
                </a:solidFill>
                <a:highlight>
                  <a:srgbClr val="C7E8FF"/>
                </a:highlight>
                <a:latin typeface="Consolas"/>
              </a:rPr>
              <a:t>of</a:t>
            </a:r>
            <a:r>
              <a:rPr lang="cs-CZ" sz="1800" b="1" strike="noStrike" spc="-1" dirty="0">
                <a:solidFill>
                  <a:srgbClr val="60576F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cs-CZ" sz="1800" b="1" strike="noStrike" spc="-1" dirty="0" err="1">
                <a:solidFill>
                  <a:srgbClr val="60576F"/>
                </a:solidFill>
                <a:highlight>
                  <a:srgbClr val="C7E8FF"/>
                </a:highlight>
                <a:latin typeface="Consolas"/>
              </a:rPr>
              <a:t>Logger</a:t>
            </a:r>
            <a:endParaRPr lang="cs-CZ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800" b="1" strike="noStrike" spc="-1" dirty="0" err="1">
                <a:solidFill>
                  <a:srgbClr val="AE51D8"/>
                </a:solidFill>
                <a:latin typeface="Consolas"/>
              </a:rPr>
              <a:t>int</a:t>
            </a:r>
            <a:r>
              <a:rPr lang="cs-CZ" sz="1800" b="1" strike="noStrike" spc="-1" dirty="0">
                <a:solidFill>
                  <a:srgbClr val="A497B5"/>
                </a:solidFill>
                <a:latin typeface="Consolas"/>
              </a:rPr>
              <a:t> </a:t>
            </a:r>
            <a:r>
              <a:rPr lang="cs-CZ" sz="1800" b="1" strike="noStrike" spc="-1" dirty="0" err="1">
                <a:solidFill>
                  <a:srgbClr val="008ED2"/>
                </a:solidFill>
                <a:latin typeface="Consolas"/>
              </a:rPr>
              <a:t>main</a:t>
            </a:r>
            <a:r>
              <a:rPr lang="cs-CZ" sz="1800" b="1" strike="noStrike" spc="-1" dirty="0">
                <a:solidFill>
                  <a:srgbClr val="A497B5"/>
                </a:solidFill>
                <a:latin typeface="Consolas"/>
              </a:rPr>
              <a:t>()</a:t>
            </a:r>
            <a:endParaRPr lang="cs-CZ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800" b="1" strike="noStrike" spc="-1" dirty="0">
                <a:solidFill>
                  <a:srgbClr val="A497B5"/>
                </a:solidFill>
                <a:latin typeface="Consolas"/>
              </a:rPr>
              <a:t>{</a:t>
            </a:r>
            <a:endParaRPr lang="cs-CZ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8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cs-CZ" sz="1800" b="1" strike="noStrike" spc="-1" dirty="0">
                <a:solidFill>
                  <a:srgbClr val="00B050"/>
                </a:solidFill>
                <a:latin typeface="Consolas"/>
              </a:rPr>
              <a:t>logger</a:t>
            </a:r>
            <a:r>
              <a:rPr lang="cs-CZ" sz="1800" b="1" strike="noStrike" spc="-1" dirty="0">
                <a:solidFill>
                  <a:srgbClr val="A497B5"/>
                </a:solidFill>
                <a:latin typeface="Consolas"/>
              </a:rPr>
              <a:t>.</a:t>
            </a:r>
            <a:r>
              <a:rPr lang="cs-CZ" sz="1800" b="1" strike="noStrike" spc="-1" dirty="0">
                <a:solidFill>
                  <a:srgbClr val="008ED2"/>
                </a:solidFill>
                <a:latin typeface="Consolas"/>
              </a:rPr>
              <a:t>log</a:t>
            </a:r>
            <a:r>
              <a:rPr lang="cs-CZ" sz="1800" b="1" strike="noStrike" spc="-1" dirty="0">
                <a:solidFill>
                  <a:srgbClr val="A497B5"/>
                </a:solidFill>
                <a:latin typeface="Consolas"/>
              </a:rPr>
              <a:t>(</a:t>
            </a:r>
            <a:r>
              <a:rPr lang="cs-CZ" sz="1800" b="1" strike="noStrike" spc="-1" dirty="0">
                <a:solidFill>
                  <a:srgbClr val="D3D0C8"/>
                </a:solidFill>
                <a:latin typeface="Consolas"/>
              </a:rPr>
              <a:t>"</a:t>
            </a:r>
            <a:r>
              <a:rPr lang="cs-CZ" sz="1800" b="1" strike="noStrike" spc="-1" dirty="0">
                <a:solidFill>
                  <a:srgbClr val="C30051"/>
                </a:solidFill>
                <a:latin typeface="Consolas"/>
              </a:rPr>
              <a:t>Hello, </a:t>
            </a:r>
            <a:r>
              <a:rPr lang="cs-CZ" sz="1800" b="1" strike="noStrike" spc="-1" dirty="0" err="1">
                <a:solidFill>
                  <a:srgbClr val="C30051"/>
                </a:solidFill>
                <a:latin typeface="Consolas"/>
              </a:rPr>
              <a:t>World</a:t>
            </a:r>
            <a:r>
              <a:rPr lang="cs-CZ" sz="1800" b="1" strike="noStrike" spc="-1" dirty="0">
                <a:solidFill>
                  <a:srgbClr val="C30051"/>
                </a:solidFill>
                <a:latin typeface="Consolas"/>
              </a:rPr>
              <a:t>!</a:t>
            </a:r>
            <a:r>
              <a:rPr lang="cs-CZ" sz="1800" b="1" strike="noStrike" spc="-1" dirty="0">
                <a:solidFill>
                  <a:srgbClr val="D3D0C8"/>
                </a:solidFill>
                <a:latin typeface="Consolas"/>
              </a:rPr>
              <a:t>"</a:t>
            </a:r>
            <a:r>
              <a:rPr lang="cs-CZ" sz="1800" b="1" strike="noStrike" spc="-1" dirty="0">
                <a:solidFill>
                  <a:srgbClr val="A497B5"/>
                </a:solidFill>
                <a:latin typeface="Consolas"/>
              </a:rPr>
              <a:t>);</a:t>
            </a:r>
            <a:endParaRPr lang="cs-CZ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8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cs-CZ" sz="1800" b="1" strike="noStrike" spc="-1" dirty="0" err="1">
                <a:solidFill>
                  <a:srgbClr val="00B050"/>
                </a:solidFill>
                <a:highlight>
                  <a:srgbClr val="C7E8FF"/>
                </a:highlight>
                <a:latin typeface="Consolas"/>
              </a:rPr>
              <a:t>logger</a:t>
            </a:r>
            <a:r>
              <a:rPr lang="cs-CZ" sz="1800" b="1" strike="noStrike" spc="-1" dirty="0">
                <a:solidFill>
                  <a:srgbClr val="00B050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cs-CZ" sz="1800" b="1" i="1" strike="noStrike" spc="-1" dirty="0">
                <a:solidFill>
                  <a:srgbClr val="008ED2"/>
                </a:solidFill>
                <a:highlight>
                  <a:srgbClr val="C7E8FF"/>
                </a:highlight>
                <a:latin typeface="Consolas"/>
              </a:rPr>
              <a:t>=</a:t>
            </a:r>
            <a:r>
              <a:rPr lang="cs-CZ" sz="18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cs-CZ" sz="1800" b="1" strike="noStrike" spc="-1" dirty="0" err="1">
                <a:solidFill>
                  <a:srgbClr val="008ED2"/>
                </a:solidFill>
                <a:highlight>
                  <a:srgbClr val="C7E8FF"/>
                </a:highlight>
                <a:latin typeface="Consolas"/>
              </a:rPr>
              <a:t>Logger</a:t>
            </a:r>
            <a:r>
              <a:rPr lang="cs-CZ" sz="18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();</a:t>
            </a:r>
            <a:r>
              <a:rPr lang="cs-CZ" sz="1800" b="1" strike="noStrike" spc="-1" dirty="0">
                <a:solidFill>
                  <a:srgbClr val="60576F"/>
                </a:solidFill>
                <a:highlight>
                  <a:srgbClr val="C7E8FF"/>
                </a:highlight>
                <a:latin typeface="Consolas"/>
              </a:rPr>
              <a:t> // New instance </a:t>
            </a:r>
            <a:r>
              <a:rPr lang="cs-CZ" sz="1800" b="1" strike="noStrike" spc="-1" dirty="0" err="1">
                <a:solidFill>
                  <a:srgbClr val="60576F"/>
                </a:solidFill>
                <a:highlight>
                  <a:srgbClr val="C7E8FF"/>
                </a:highlight>
                <a:latin typeface="Consolas"/>
              </a:rPr>
              <a:t>is</a:t>
            </a:r>
            <a:r>
              <a:rPr lang="cs-CZ" sz="1800" b="1" strike="noStrike" spc="-1" dirty="0">
                <a:solidFill>
                  <a:srgbClr val="60576F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cs-CZ" sz="1800" b="1" strike="noStrike" spc="-1" dirty="0" err="1">
                <a:solidFill>
                  <a:srgbClr val="60576F"/>
                </a:solidFill>
                <a:highlight>
                  <a:srgbClr val="C7E8FF"/>
                </a:highlight>
                <a:latin typeface="Consolas"/>
              </a:rPr>
              <a:t>possible</a:t>
            </a:r>
            <a:r>
              <a:rPr lang="cs-CZ" sz="1800" b="1" strike="noStrike" spc="-1" dirty="0">
                <a:solidFill>
                  <a:srgbClr val="60576F"/>
                </a:solidFill>
                <a:highlight>
                  <a:srgbClr val="C7E8FF"/>
                </a:highlight>
                <a:latin typeface="Consolas"/>
              </a:rPr>
              <a:t>!</a:t>
            </a:r>
            <a:endParaRPr lang="cs-CZ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8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cs-CZ" sz="1800" b="1" strike="noStrike" spc="-1" dirty="0">
                <a:solidFill>
                  <a:srgbClr val="00B050"/>
                </a:solidFill>
                <a:latin typeface="Consolas"/>
              </a:rPr>
              <a:t>logger</a:t>
            </a:r>
            <a:r>
              <a:rPr lang="cs-CZ" sz="1800" b="1" strike="noStrike" spc="-1" dirty="0">
                <a:solidFill>
                  <a:srgbClr val="A497B5"/>
                </a:solidFill>
                <a:latin typeface="Consolas"/>
              </a:rPr>
              <a:t>.</a:t>
            </a:r>
            <a:r>
              <a:rPr lang="cs-CZ" sz="1800" b="1" strike="noStrike" spc="-1" dirty="0">
                <a:solidFill>
                  <a:srgbClr val="008ED2"/>
                </a:solidFill>
                <a:latin typeface="Consolas"/>
              </a:rPr>
              <a:t>log</a:t>
            </a:r>
            <a:r>
              <a:rPr lang="cs-CZ" sz="1800" b="1" strike="noStrike" spc="-1" dirty="0">
                <a:solidFill>
                  <a:srgbClr val="A497B5"/>
                </a:solidFill>
                <a:latin typeface="Consolas"/>
              </a:rPr>
              <a:t>(</a:t>
            </a:r>
            <a:r>
              <a:rPr lang="cs-CZ" sz="1800" b="1" strike="noStrike" spc="-1" dirty="0">
                <a:solidFill>
                  <a:srgbClr val="D3D0C8"/>
                </a:solidFill>
                <a:latin typeface="Consolas"/>
              </a:rPr>
              <a:t>"</a:t>
            </a:r>
            <a:r>
              <a:rPr lang="cs-CZ" sz="1800" b="1" strike="noStrike" spc="-1" dirty="0">
                <a:solidFill>
                  <a:srgbClr val="C30051"/>
                </a:solidFill>
                <a:latin typeface="Consolas"/>
              </a:rPr>
              <a:t>New Hello, </a:t>
            </a:r>
            <a:r>
              <a:rPr lang="cs-CZ" sz="1800" b="1" strike="noStrike" spc="-1" dirty="0" err="1">
                <a:solidFill>
                  <a:srgbClr val="C30051"/>
                </a:solidFill>
                <a:latin typeface="Consolas"/>
              </a:rPr>
              <a:t>World</a:t>
            </a:r>
            <a:r>
              <a:rPr lang="cs-CZ" sz="1800" b="1" strike="noStrike" spc="-1" dirty="0">
                <a:solidFill>
                  <a:srgbClr val="C30051"/>
                </a:solidFill>
                <a:latin typeface="Consolas"/>
              </a:rPr>
              <a:t>!</a:t>
            </a:r>
            <a:r>
              <a:rPr lang="cs-CZ" sz="1800" b="1" strike="noStrike" spc="-1" dirty="0">
                <a:solidFill>
                  <a:srgbClr val="D3D0C8"/>
                </a:solidFill>
                <a:latin typeface="Consolas"/>
              </a:rPr>
              <a:t>"</a:t>
            </a:r>
            <a:r>
              <a:rPr lang="cs-CZ" sz="1800" b="1" strike="noStrike" spc="-1" dirty="0">
                <a:solidFill>
                  <a:srgbClr val="A497B5"/>
                </a:solidFill>
                <a:latin typeface="Consolas"/>
              </a:rPr>
              <a:t>);</a:t>
            </a:r>
            <a:endParaRPr lang="cs-CZ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8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cs-CZ" sz="1800" b="1" strike="noStrike" spc="-1" dirty="0" err="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Logger</a:t>
            </a:r>
            <a:r>
              <a:rPr lang="cs-CZ" sz="18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cs-CZ" sz="1800" b="1" strike="noStrike" spc="-1" dirty="0">
                <a:solidFill>
                  <a:srgbClr val="00B050"/>
                </a:solidFill>
                <a:highlight>
                  <a:srgbClr val="C7E8FF"/>
                </a:highlight>
                <a:latin typeface="Consolas"/>
              </a:rPr>
              <a:t>logger2 </a:t>
            </a:r>
            <a:r>
              <a:rPr lang="cs-CZ" sz="1800" b="1" i="1" strike="noStrike" spc="-1" dirty="0">
                <a:solidFill>
                  <a:srgbClr val="008ED2"/>
                </a:solidFill>
                <a:highlight>
                  <a:srgbClr val="C7E8FF"/>
                </a:highlight>
                <a:latin typeface="Consolas"/>
              </a:rPr>
              <a:t>=</a:t>
            </a:r>
            <a:r>
              <a:rPr lang="cs-CZ" sz="18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cs-CZ" sz="1800" b="1" strike="noStrike" spc="-1" dirty="0" err="1">
                <a:solidFill>
                  <a:srgbClr val="008ED2"/>
                </a:solidFill>
                <a:highlight>
                  <a:srgbClr val="C7E8FF"/>
                </a:highlight>
                <a:latin typeface="Consolas"/>
              </a:rPr>
              <a:t>Logger</a:t>
            </a:r>
            <a:r>
              <a:rPr lang="cs-CZ" sz="1800" b="1" strike="noStrike" spc="-1" dirty="0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();</a:t>
            </a:r>
            <a:r>
              <a:rPr lang="cs-CZ" sz="1800" b="1" strike="noStrike" spc="-1" dirty="0">
                <a:solidFill>
                  <a:srgbClr val="60576F"/>
                </a:solidFill>
                <a:highlight>
                  <a:srgbClr val="C7E8FF"/>
                </a:highlight>
                <a:latin typeface="Consolas"/>
              </a:rPr>
              <a:t> // 2 </a:t>
            </a:r>
            <a:r>
              <a:rPr lang="cs-CZ" sz="1800" b="1" strike="noStrike" spc="-1" dirty="0" err="1">
                <a:solidFill>
                  <a:srgbClr val="60576F"/>
                </a:solidFill>
                <a:highlight>
                  <a:srgbClr val="C7E8FF"/>
                </a:highlight>
                <a:latin typeface="Consolas"/>
              </a:rPr>
              <a:t>instances</a:t>
            </a:r>
            <a:r>
              <a:rPr lang="cs-CZ" sz="1800" b="1" strike="noStrike" spc="-1" dirty="0">
                <a:solidFill>
                  <a:srgbClr val="60576F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cs-CZ" sz="1800" b="1" strike="noStrike" spc="-1" dirty="0" err="1">
                <a:solidFill>
                  <a:srgbClr val="60576F"/>
                </a:solidFill>
                <a:highlight>
                  <a:srgbClr val="C7E8FF"/>
                </a:highlight>
                <a:latin typeface="Consolas"/>
              </a:rPr>
              <a:t>possible</a:t>
            </a:r>
            <a:r>
              <a:rPr lang="cs-CZ" sz="1800" b="1" strike="noStrike" spc="-1" dirty="0">
                <a:solidFill>
                  <a:srgbClr val="60576F"/>
                </a:solidFill>
                <a:highlight>
                  <a:srgbClr val="C7E8FF"/>
                </a:highlight>
                <a:latin typeface="Consolas"/>
              </a:rPr>
              <a:t>!</a:t>
            </a:r>
            <a:endParaRPr lang="cs-CZ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800" b="1" strike="noStrike" spc="-1" dirty="0">
                <a:solidFill>
                  <a:srgbClr val="A497B5"/>
                </a:solidFill>
                <a:latin typeface="Consolas"/>
              </a:rPr>
              <a:t>    </a:t>
            </a:r>
            <a:r>
              <a:rPr lang="cs-CZ" sz="1800" b="1" strike="noStrike" spc="-1" dirty="0">
                <a:solidFill>
                  <a:srgbClr val="00B050"/>
                </a:solidFill>
                <a:latin typeface="Consolas"/>
              </a:rPr>
              <a:t>logger2</a:t>
            </a:r>
            <a:r>
              <a:rPr lang="cs-CZ" sz="1800" b="1" strike="noStrike" spc="-1" dirty="0">
                <a:solidFill>
                  <a:srgbClr val="A497B5"/>
                </a:solidFill>
                <a:latin typeface="Consolas"/>
              </a:rPr>
              <a:t>.</a:t>
            </a:r>
            <a:r>
              <a:rPr lang="cs-CZ" sz="1800" b="1" strike="noStrike" spc="-1" dirty="0">
                <a:solidFill>
                  <a:srgbClr val="008ED2"/>
                </a:solidFill>
                <a:latin typeface="Consolas"/>
              </a:rPr>
              <a:t>log</a:t>
            </a:r>
            <a:r>
              <a:rPr lang="cs-CZ" sz="1800" b="1" strike="noStrike" spc="-1" dirty="0">
                <a:solidFill>
                  <a:srgbClr val="A497B5"/>
                </a:solidFill>
                <a:latin typeface="Consolas"/>
              </a:rPr>
              <a:t>(</a:t>
            </a:r>
            <a:r>
              <a:rPr lang="cs-CZ" sz="1800" b="1" strike="noStrike" spc="-1" dirty="0">
                <a:solidFill>
                  <a:srgbClr val="D3D0C8"/>
                </a:solidFill>
                <a:latin typeface="Consolas"/>
              </a:rPr>
              <a:t>"</a:t>
            </a:r>
            <a:r>
              <a:rPr lang="cs-CZ" sz="1800" b="1" strike="noStrike" spc="-1" dirty="0">
                <a:solidFill>
                  <a:srgbClr val="C30051"/>
                </a:solidFill>
                <a:latin typeface="Consolas"/>
              </a:rPr>
              <a:t>Hello, </a:t>
            </a:r>
            <a:r>
              <a:rPr lang="cs-CZ" sz="1800" b="1" strike="noStrike" spc="-1" dirty="0" err="1">
                <a:solidFill>
                  <a:srgbClr val="C30051"/>
                </a:solidFill>
                <a:latin typeface="Consolas"/>
              </a:rPr>
              <a:t>World</a:t>
            </a:r>
            <a:r>
              <a:rPr lang="cs-CZ" sz="1800" b="1" strike="noStrike" spc="-1" dirty="0">
                <a:solidFill>
                  <a:srgbClr val="C30051"/>
                </a:solidFill>
                <a:latin typeface="Consolas"/>
              </a:rPr>
              <a:t> 2!</a:t>
            </a:r>
            <a:r>
              <a:rPr lang="cs-CZ" sz="1800" b="1" strike="noStrike" spc="-1" dirty="0">
                <a:solidFill>
                  <a:srgbClr val="D3D0C8"/>
                </a:solidFill>
                <a:latin typeface="Consolas"/>
              </a:rPr>
              <a:t>"</a:t>
            </a:r>
            <a:r>
              <a:rPr lang="cs-CZ" sz="1800" b="1" strike="noStrike" spc="-1" dirty="0">
                <a:solidFill>
                  <a:srgbClr val="A497B5"/>
                </a:solidFill>
                <a:latin typeface="Consolas"/>
              </a:rPr>
              <a:t>);</a:t>
            </a:r>
            <a:endParaRPr lang="cs-CZ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800" b="1" strike="noStrike" spc="-1" dirty="0">
                <a:solidFill>
                  <a:srgbClr val="A497B5"/>
                </a:solidFill>
                <a:latin typeface="Consolas"/>
              </a:rPr>
              <a:t>}</a:t>
            </a:r>
            <a:endParaRPr lang="cs-CZ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cs-CZ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66503D2B-7F8C-AC51-117E-FC7009760671}"/>
              </a:ext>
            </a:extLst>
          </p:cNvPr>
          <p:cNvSpPr txBox="1"/>
          <p:nvPr/>
        </p:nvSpPr>
        <p:spPr>
          <a:xfrm>
            <a:off x="8144759" y="4340480"/>
            <a:ext cx="2045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dirty="0">
                <a:solidFill>
                  <a:srgbClr val="FF0000"/>
                </a:solidFill>
                <a:sym typeface="Wingdings" panose="05000000000000000000" pitchFamily="2" charset="2"/>
              </a:rPr>
              <a:t>  ☠️</a:t>
            </a:r>
            <a:endParaRPr lang="cs-CZ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16240" y="483120"/>
            <a:ext cx="9143640" cy="765000"/>
          </a:xfrm>
          <a:prstGeom prst="rect">
            <a:avLst/>
          </a:prstGeom>
          <a:noFill/>
          <a:ln w="28440">
            <a:solidFill>
              <a:srgbClr val="FFD5CC"/>
            </a:solidFill>
            <a:round/>
          </a:ln>
        </p:spPr>
        <p:txBody>
          <a:bodyPr anchor="ctr">
            <a:normAutofit/>
          </a:bodyPr>
          <a:lstStyle/>
          <a:p>
            <a:pPr marL="457200" indent="0">
              <a:lnSpc>
                <a:spcPct val="90000"/>
              </a:lnSpc>
              <a:buNone/>
            </a:pPr>
            <a:r>
              <a:rPr lang="cs-CZ" sz="4000" b="1" strike="noStrike" spc="-1">
                <a:solidFill>
                  <a:srgbClr val="000000"/>
                </a:solidFill>
                <a:latin typeface="Sitka Text"/>
                <a:ea typeface="Calibri"/>
              </a:rPr>
              <a:t>A nešlo by to jinak...?</a:t>
            </a:r>
            <a:endParaRPr lang="cs-CZ" sz="4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Obdélník 3"/>
          <p:cNvSpPr/>
          <p:nvPr/>
        </p:nvSpPr>
        <p:spPr>
          <a:xfrm>
            <a:off x="515880" y="1554480"/>
            <a:ext cx="10888920" cy="774000"/>
          </a:xfrm>
          <a:prstGeom prst="rect">
            <a:avLst/>
          </a:prstGeom>
          <a:solidFill>
            <a:srgbClr val="FFECE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cs-CZ" sz="1800" b="0" strike="noStrike" spc="-1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subTitle"/>
          </p:nvPr>
        </p:nvSpPr>
        <p:spPr>
          <a:xfrm>
            <a:off x="516240" y="1635480"/>
            <a:ext cx="10618560" cy="598320"/>
          </a:xfrm>
          <a:prstGeom prst="rect">
            <a:avLst/>
          </a:prstGeom>
          <a:noFill/>
          <a:ln w="57240">
            <a:noFill/>
          </a:ln>
        </p:spPr>
        <p:txBody>
          <a:bodyPr anchor="t">
            <a:normAutofit/>
          </a:bodyPr>
          <a:lstStyle/>
          <a:p>
            <a:pPr marL="457200" indent="-3200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cs-CZ" sz="3600" b="0" strike="noStrike" spc="-1">
                <a:solidFill>
                  <a:srgbClr val="000000"/>
                </a:solidFill>
                <a:latin typeface="Calibri"/>
                <a:ea typeface="Calibri"/>
              </a:rPr>
              <a:t>Statická třída</a:t>
            </a:r>
            <a:endParaRPr lang="cs-CZ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TextovéPole 4"/>
          <p:cNvSpPr/>
          <p:nvPr/>
        </p:nvSpPr>
        <p:spPr>
          <a:xfrm>
            <a:off x="780480" y="2526120"/>
            <a:ext cx="10353960" cy="381642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wrap="square" numCol="1" spc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cs-CZ" sz="1600" b="1" strike="noStrike" spc="-1">
                <a:solidFill>
                  <a:srgbClr val="AE51D8"/>
                </a:solidFill>
                <a:latin typeface="Consolas"/>
              </a:rPr>
              <a:t>class</a:t>
            </a:r>
            <a:r>
              <a:rPr lang="cs-CZ" sz="16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cs-CZ" sz="1600" b="1" strike="noStrike" spc="-1">
                <a:solidFill>
                  <a:srgbClr val="9F47FF"/>
                </a:solidFill>
                <a:latin typeface="Consolas"/>
              </a:rPr>
              <a:t>Logger</a:t>
            </a:r>
            <a:r>
              <a:rPr lang="cs-CZ" sz="1600" b="1" strike="noStrike" spc="-1">
                <a:solidFill>
                  <a:srgbClr val="A497B5"/>
                </a:solidFill>
                <a:latin typeface="Consolas"/>
              </a:rPr>
              <a:t> {</a:t>
            </a:r>
            <a:r>
              <a:rPr lang="cs-CZ" sz="1600" b="1" strike="noStrike" spc="-1">
                <a:solidFill>
                  <a:srgbClr val="60576F"/>
                </a:solidFill>
                <a:latin typeface="Consolas"/>
              </a:rPr>
              <a:t> // Cannot inherit static members</a:t>
            </a:r>
            <a:endParaRPr lang="cs-CZ" sz="16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600" b="1" strike="noStrike" spc="-1">
                <a:solidFill>
                  <a:srgbClr val="AE51D8"/>
                </a:solidFill>
                <a:latin typeface="Consolas"/>
              </a:rPr>
              <a:t>private:</a:t>
            </a:r>
            <a:endParaRPr lang="cs-CZ" sz="16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600" b="1" strike="noStrike" spc="-1">
                <a:solidFill>
                  <a:srgbClr val="A497B5"/>
                </a:solidFill>
                <a:latin typeface="Consolas"/>
              </a:rPr>
              <a:t>    </a:t>
            </a:r>
            <a:r>
              <a:rPr lang="cs-CZ" sz="1600" b="1" strike="noStrike" spc="-1">
                <a:solidFill>
                  <a:srgbClr val="008ED2"/>
                </a:solidFill>
                <a:highlight>
                  <a:srgbClr val="C7E8FF"/>
                </a:highlight>
                <a:latin typeface="Consolas"/>
              </a:rPr>
              <a:t>Logger</a:t>
            </a:r>
            <a:r>
              <a:rPr lang="cs-CZ" sz="16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() </a:t>
            </a:r>
            <a:r>
              <a:rPr lang="cs-CZ" sz="1600" b="1" i="1" strike="noStrike" spc="-1">
                <a:solidFill>
                  <a:srgbClr val="008ED2"/>
                </a:solidFill>
                <a:highlight>
                  <a:srgbClr val="C7E8FF"/>
                </a:highlight>
                <a:latin typeface="Consolas"/>
              </a:rPr>
              <a:t>=</a:t>
            </a:r>
            <a:r>
              <a:rPr lang="cs-CZ" sz="16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cs-CZ" sz="1600" b="1" i="1" strike="noStrike" spc="-1">
                <a:solidFill>
                  <a:srgbClr val="E45100"/>
                </a:solidFill>
                <a:highlight>
                  <a:srgbClr val="C7E8FF"/>
                </a:highlight>
                <a:latin typeface="Consolas"/>
              </a:rPr>
              <a:t>delete</a:t>
            </a:r>
            <a:r>
              <a:rPr lang="cs-CZ" sz="16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;</a:t>
            </a:r>
            <a:r>
              <a:rPr lang="cs-CZ" sz="1600" b="1" strike="noStrike" spc="-1">
                <a:solidFill>
                  <a:srgbClr val="60576F"/>
                </a:solidFill>
                <a:highlight>
                  <a:srgbClr val="C7E8FF"/>
                </a:highlight>
                <a:latin typeface="Consolas"/>
              </a:rPr>
              <a:t> // delete default constructor - no instance</a:t>
            </a:r>
            <a:endParaRPr lang="cs-CZ" sz="16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600" b="1" strike="noStrike" spc="-1">
                <a:solidFill>
                  <a:srgbClr val="60576F"/>
                </a:solidFill>
                <a:latin typeface="Consolas"/>
              </a:rPr>
              <a:t>    </a:t>
            </a:r>
            <a:r>
              <a:rPr lang="cs-CZ" sz="1600" b="1" strike="noStrike" spc="-1">
                <a:solidFill>
                  <a:srgbClr val="60576F"/>
                </a:solidFill>
                <a:highlight>
                  <a:srgbClr val="C7E8FF"/>
                </a:highlight>
                <a:latin typeface="Consolas"/>
              </a:rPr>
              <a:t>/* static members */</a:t>
            </a:r>
            <a:endParaRPr lang="cs-CZ" sz="16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600" b="1" strike="noStrike" spc="-1">
                <a:solidFill>
                  <a:srgbClr val="AE51D8"/>
                </a:solidFill>
                <a:latin typeface="Consolas"/>
              </a:rPr>
              <a:t>public:</a:t>
            </a:r>
            <a:endParaRPr lang="cs-CZ" sz="16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600" b="1" strike="noStrike" spc="-1">
                <a:solidFill>
                  <a:srgbClr val="60576F"/>
                </a:solidFill>
                <a:latin typeface="Consolas"/>
              </a:rPr>
              <a:t>    </a:t>
            </a:r>
            <a:r>
              <a:rPr lang="cs-CZ" sz="1600" b="1" strike="noStrike" spc="-1">
                <a:solidFill>
                  <a:srgbClr val="60576F"/>
                </a:solidFill>
                <a:highlight>
                  <a:srgbClr val="C7E8FF"/>
                </a:highlight>
                <a:latin typeface="Consolas"/>
              </a:rPr>
              <a:t>/* static member functions, e.g.: */</a:t>
            </a:r>
            <a:endParaRPr lang="cs-CZ" sz="16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600" b="1" strike="noStrike" spc="-1">
                <a:solidFill>
                  <a:srgbClr val="A497B5"/>
                </a:solidFill>
                <a:latin typeface="Consolas"/>
              </a:rPr>
              <a:t>    </a:t>
            </a:r>
            <a:r>
              <a:rPr lang="cs-CZ" sz="1600" b="1" strike="noStrike" spc="-1">
                <a:solidFill>
                  <a:srgbClr val="AE51D8"/>
                </a:solidFill>
                <a:highlight>
                  <a:srgbClr val="C7E8FF"/>
                </a:highlight>
                <a:latin typeface="Consolas"/>
              </a:rPr>
              <a:t>static</a:t>
            </a:r>
            <a:r>
              <a:rPr lang="cs-CZ" sz="16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cs-CZ" sz="1600" b="1" strike="noStrike" spc="-1">
                <a:solidFill>
                  <a:srgbClr val="AE51D8"/>
                </a:solidFill>
                <a:highlight>
                  <a:srgbClr val="C7E8FF"/>
                </a:highlight>
                <a:latin typeface="Consolas"/>
              </a:rPr>
              <a:t>void</a:t>
            </a:r>
            <a:r>
              <a:rPr lang="cs-CZ" sz="16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</a:t>
            </a:r>
            <a:r>
              <a:rPr lang="cs-CZ" sz="1600" b="1" strike="noStrike" spc="-1">
                <a:solidFill>
                  <a:srgbClr val="008ED2"/>
                </a:solidFill>
                <a:highlight>
                  <a:srgbClr val="C7E8FF"/>
                </a:highlight>
                <a:latin typeface="Consolas"/>
              </a:rPr>
              <a:t>log</a:t>
            </a:r>
            <a:r>
              <a:rPr lang="cs-CZ" sz="16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(std::string </a:t>
            </a:r>
            <a:r>
              <a:rPr lang="cs-CZ" sz="1600" b="1" strike="noStrike" spc="-1">
                <a:solidFill>
                  <a:srgbClr val="00B050"/>
                </a:solidFill>
                <a:highlight>
                  <a:srgbClr val="C7E8FF"/>
                </a:highlight>
                <a:latin typeface="Consolas"/>
              </a:rPr>
              <a:t>message</a:t>
            </a:r>
            <a:r>
              <a:rPr lang="cs-CZ" sz="16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) {</a:t>
            </a:r>
            <a:r>
              <a:rPr lang="cs-CZ" sz="1600" b="1" strike="noStrike" spc="-1">
                <a:solidFill>
                  <a:srgbClr val="60576F"/>
                </a:solidFill>
                <a:highlight>
                  <a:srgbClr val="C7E8FF"/>
                </a:highlight>
                <a:latin typeface="Consolas"/>
              </a:rPr>
              <a:t> /* log message */</a:t>
            </a:r>
            <a:r>
              <a:rPr lang="cs-CZ" sz="1600" b="1" strike="noStrike" spc="-1">
                <a:solidFill>
                  <a:srgbClr val="A497B5"/>
                </a:solidFill>
                <a:highlight>
                  <a:srgbClr val="C7E8FF"/>
                </a:highlight>
                <a:latin typeface="Consolas"/>
              </a:rPr>
              <a:t> }</a:t>
            </a:r>
            <a:endParaRPr lang="cs-CZ" sz="16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600" b="1" strike="noStrike" spc="-1">
                <a:solidFill>
                  <a:srgbClr val="A497B5"/>
                </a:solidFill>
                <a:latin typeface="Consolas"/>
              </a:rPr>
              <a:t>};</a:t>
            </a:r>
            <a:endParaRPr lang="cs-CZ" sz="16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cs-CZ" sz="16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600" b="1" strike="noStrike" spc="-1">
                <a:solidFill>
                  <a:srgbClr val="AE51D8"/>
                </a:solidFill>
                <a:latin typeface="Consolas"/>
              </a:rPr>
              <a:t>int</a:t>
            </a:r>
            <a:r>
              <a:rPr lang="cs-CZ" sz="1600" b="1" strike="noStrike" spc="-1">
                <a:solidFill>
                  <a:srgbClr val="A497B5"/>
                </a:solidFill>
                <a:latin typeface="Consolas"/>
              </a:rPr>
              <a:t> </a:t>
            </a:r>
            <a:r>
              <a:rPr lang="cs-CZ" sz="1600" b="1" strike="noStrike" spc="-1">
                <a:solidFill>
                  <a:srgbClr val="008ED2"/>
                </a:solidFill>
                <a:latin typeface="Consolas"/>
              </a:rPr>
              <a:t>main</a:t>
            </a:r>
            <a:r>
              <a:rPr lang="cs-CZ" sz="1600" b="1" strike="noStrike" spc="-1">
                <a:solidFill>
                  <a:srgbClr val="A497B5"/>
                </a:solidFill>
                <a:latin typeface="Consolas"/>
              </a:rPr>
              <a:t>()</a:t>
            </a:r>
            <a:endParaRPr lang="cs-CZ" sz="16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600" b="1" strike="noStrike" spc="-1">
                <a:solidFill>
                  <a:srgbClr val="A497B5"/>
                </a:solidFill>
                <a:latin typeface="Consolas"/>
              </a:rPr>
              <a:t>{</a:t>
            </a:r>
            <a:endParaRPr lang="cs-CZ" sz="16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600" b="1" strike="noStrike" spc="-1">
                <a:solidFill>
                  <a:srgbClr val="A497B5"/>
                </a:solidFill>
                <a:latin typeface="Consolas"/>
              </a:rPr>
              <a:t>    Logger::</a:t>
            </a:r>
            <a:r>
              <a:rPr lang="cs-CZ" sz="1600" b="1" strike="noStrike" spc="-1">
                <a:solidFill>
                  <a:srgbClr val="008ED2"/>
                </a:solidFill>
                <a:latin typeface="Consolas"/>
              </a:rPr>
              <a:t>log</a:t>
            </a:r>
            <a:r>
              <a:rPr lang="cs-CZ" sz="1600" b="1" strike="noStrike" spc="-1">
                <a:solidFill>
                  <a:srgbClr val="A497B5"/>
                </a:solidFill>
                <a:latin typeface="Consolas"/>
              </a:rPr>
              <a:t>(</a:t>
            </a:r>
            <a:r>
              <a:rPr lang="cs-CZ" sz="1600" b="1" strike="noStrike" spc="-1">
                <a:solidFill>
                  <a:srgbClr val="D3D0C8"/>
                </a:solidFill>
                <a:latin typeface="Consolas"/>
              </a:rPr>
              <a:t>"</a:t>
            </a:r>
            <a:r>
              <a:rPr lang="cs-CZ" sz="1600" b="1" strike="noStrike" spc="-1">
                <a:solidFill>
                  <a:srgbClr val="C30051"/>
                </a:solidFill>
                <a:latin typeface="Consolas"/>
              </a:rPr>
              <a:t>Hello, World!</a:t>
            </a:r>
            <a:r>
              <a:rPr lang="cs-CZ" sz="1600" b="1" strike="noStrike" spc="-1">
                <a:solidFill>
                  <a:srgbClr val="D3D0C8"/>
                </a:solidFill>
                <a:latin typeface="Consolas"/>
              </a:rPr>
              <a:t>"</a:t>
            </a:r>
            <a:r>
              <a:rPr lang="cs-CZ" sz="1600" b="1" strike="noStrike" spc="-1">
                <a:solidFill>
                  <a:srgbClr val="A497B5"/>
                </a:solidFill>
                <a:latin typeface="Consolas"/>
              </a:rPr>
              <a:t>);</a:t>
            </a:r>
            <a:r>
              <a:rPr lang="cs-CZ" sz="1600" b="1" strike="noStrike" spc="-1">
                <a:solidFill>
                  <a:srgbClr val="60576F"/>
                </a:solidFill>
                <a:latin typeface="Consolas"/>
              </a:rPr>
              <a:t> // call static member function</a:t>
            </a:r>
            <a:endParaRPr lang="cs-CZ" sz="16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600" b="1" strike="noStrike" spc="-1">
                <a:solidFill>
                  <a:srgbClr val="A497B5"/>
                </a:solidFill>
                <a:latin typeface="Consolas"/>
              </a:rPr>
              <a:t>    Logger </a:t>
            </a:r>
            <a:r>
              <a:rPr lang="cs-CZ" sz="1600" b="1" strike="noStrike" spc="-1">
                <a:solidFill>
                  <a:srgbClr val="00B050"/>
                </a:solidFill>
                <a:latin typeface="Consolas"/>
              </a:rPr>
              <a:t>logger</a:t>
            </a:r>
            <a:r>
              <a:rPr lang="cs-CZ" sz="1600" b="1" strike="noStrike" spc="-1">
                <a:solidFill>
                  <a:srgbClr val="A497B5"/>
                </a:solidFill>
                <a:latin typeface="Consolas"/>
              </a:rPr>
              <a:t>;</a:t>
            </a:r>
            <a:r>
              <a:rPr lang="cs-CZ" sz="1600" b="1" strike="noStrike" spc="-1">
                <a:solidFill>
                  <a:srgbClr val="60576F"/>
                </a:solidFill>
                <a:latin typeface="Consolas"/>
              </a:rPr>
              <a:t> // error: constructor is deleted</a:t>
            </a:r>
            <a:endParaRPr lang="cs-CZ" sz="16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cs-CZ" sz="1600" b="1" strike="noStrike" spc="-1">
                <a:solidFill>
                  <a:srgbClr val="A497B5"/>
                </a:solidFill>
                <a:latin typeface="Consolas"/>
              </a:rPr>
              <a:t>}</a:t>
            </a:r>
            <a:endParaRPr lang="cs-CZ" sz="16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cs-CZ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206</TotalTime>
  <Words>7593</Words>
  <Application>Microsoft Office PowerPoint</Application>
  <PresentationFormat>Širokoúhlá obrazovka</PresentationFormat>
  <Paragraphs>1129</Paragraphs>
  <Slides>41</Slides>
  <Notes>39</Notes>
  <HiddenSlides>0</HiddenSlides>
  <MMClips>0</MMClips>
  <ScaleCrop>false</ScaleCrop>
  <HeadingPairs>
    <vt:vector size="6" baseType="variant">
      <vt:variant>
        <vt:lpstr>Použitá písma</vt:lpstr>
      </vt:variant>
      <vt:variant>
        <vt:i4>10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41</vt:i4>
      </vt:variant>
    </vt:vector>
  </HeadingPairs>
  <TitlesOfParts>
    <vt:vector size="52" baseType="lpstr">
      <vt:lpstr>Arial</vt:lpstr>
      <vt:lpstr>Calibri</vt:lpstr>
      <vt:lpstr>Calibri Light</vt:lpstr>
      <vt:lpstr>Consolas</vt:lpstr>
      <vt:lpstr>Courier New</vt:lpstr>
      <vt:lpstr>Segoe UI</vt:lpstr>
      <vt:lpstr>Sitka Text</vt:lpstr>
      <vt:lpstr>Symbol</vt:lpstr>
      <vt:lpstr>Times New Roman</vt:lpstr>
      <vt:lpstr>Wingdings</vt:lpstr>
      <vt:lpstr>Office Theme</vt:lpstr>
      <vt:lpstr>Singleton</vt:lpstr>
      <vt:lpstr>Úvod</vt:lpstr>
      <vt:lpstr>Příklad: logger</vt:lpstr>
      <vt:lpstr>Struktura singletonu</vt:lpstr>
      <vt:lpstr>Struktura singletonu</vt:lpstr>
      <vt:lpstr>A nešlo by to jinak...?</vt:lpstr>
      <vt:lpstr>A nešlo by to jinak...?</vt:lpstr>
      <vt:lpstr>A nešlo by to jinak...?</vt:lpstr>
      <vt:lpstr>A nešlo by to jinak...?</vt:lpstr>
      <vt:lpstr>A nešlo by to jinak...?</vt:lpstr>
      <vt:lpstr>Singleton vs destrukce</vt:lpstr>
      <vt:lpstr>Singleton vs destrukce</vt:lpstr>
      <vt:lpstr>Singleton vs destrukce</vt:lpstr>
      <vt:lpstr>Singleton vs destrukce</vt:lpstr>
      <vt:lpstr>Singleton vs destrukce</vt:lpstr>
      <vt:lpstr>Singleton vs destrukce</vt:lpstr>
      <vt:lpstr>Singleton vs destrukce</vt:lpstr>
      <vt:lpstr>Singleton vs destrukce</vt:lpstr>
      <vt:lpstr>Singleton vs destrukce</vt:lpstr>
      <vt:lpstr>Singleton vs destrukce</vt:lpstr>
      <vt:lpstr>Singleton vs paralelizace</vt:lpstr>
      <vt:lpstr>Singleton vs paralelizace</vt:lpstr>
      <vt:lpstr>Singleton vs paralelizace</vt:lpstr>
      <vt:lpstr>Singleton vs paralelizace</vt:lpstr>
      <vt:lpstr>Singleton vs paralelizace</vt:lpstr>
      <vt:lpstr>Singleton vs paralelizace</vt:lpstr>
      <vt:lpstr>Singleton vs testování</vt:lpstr>
      <vt:lpstr>Singleton vs testování</vt:lpstr>
      <vt:lpstr>Singleton vs testování</vt:lpstr>
      <vt:lpstr>Singleton vs testování</vt:lpstr>
      <vt:lpstr>Singleton vs testování</vt:lpstr>
      <vt:lpstr>Singleton vs testování</vt:lpstr>
      <vt:lpstr>Singleton vs testování</vt:lpstr>
      <vt:lpstr>Singleton vs testování</vt:lpstr>
      <vt:lpstr>Singleton vs testování</vt:lpstr>
      <vt:lpstr>Závěr</vt:lpstr>
      <vt:lpstr>Výhody Singletonu</vt:lpstr>
      <vt:lpstr>Nevýhody Singletonu</vt:lpstr>
      <vt:lpstr>Související vzory</vt:lpstr>
      <vt:lpstr>Děkujeme za vaši pozornost!</vt:lpstr>
      <vt:lpstr>Reference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subject/>
  <dc:creator/>
  <dc:description/>
  <cp:lastModifiedBy>Petr Tvrdek</cp:lastModifiedBy>
  <cp:revision>2778</cp:revision>
  <dcterms:created xsi:type="dcterms:W3CDTF">2024-03-04T09:32:50Z</dcterms:created>
  <dcterms:modified xsi:type="dcterms:W3CDTF">2025-03-12T19:00:12Z</dcterms:modified>
  <dc:language>cs-CZ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Širokoúhlá obrazovka</vt:lpwstr>
  </property>
  <property fmtid="{D5CDD505-2E9C-101B-9397-08002B2CF9AE}" pid="3" name="Slides">
    <vt:i4>31</vt:i4>
  </property>
</Properties>
</file>