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96" y="1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46400" y="457200"/>
            <a:ext cx="3700800" cy="92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8042040" y="453600"/>
            <a:ext cx="3700800" cy="961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4241880" y="457200"/>
            <a:ext cx="3700800" cy="88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46400" y="3085920"/>
            <a:ext cx="11260440" cy="33022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46400" y="457200"/>
            <a:ext cx="3700800" cy="92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8042040" y="453600"/>
            <a:ext cx="3700800" cy="961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4241880" y="457200"/>
            <a:ext cx="3700800" cy="88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5" name="CustomShape 4"/>
          <p:cNvSpPr/>
          <p:nvPr/>
        </p:nvSpPr>
        <p:spPr>
          <a:xfrm>
            <a:off x="440280" y="614520"/>
            <a:ext cx="11306880" cy="11869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46400" y="457200"/>
            <a:ext cx="3700800" cy="92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8042040" y="453600"/>
            <a:ext cx="3700800" cy="961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6" name="CustomShape 3"/>
          <p:cNvSpPr/>
          <p:nvPr/>
        </p:nvSpPr>
        <p:spPr>
          <a:xfrm>
            <a:off x="4241880" y="457200"/>
            <a:ext cx="3700800" cy="88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7" name="CustomShape 4"/>
          <p:cNvSpPr/>
          <p:nvPr/>
        </p:nvSpPr>
        <p:spPr>
          <a:xfrm>
            <a:off x="440280" y="614520"/>
            <a:ext cx="11306880" cy="11869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446400" y="457200"/>
            <a:ext cx="3700800" cy="92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7" name="CustomShape 2"/>
          <p:cNvSpPr/>
          <p:nvPr/>
        </p:nvSpPr>
        <p:spPr>
          <a:xfrm>
            <a:off x="8042040" y="453600"/>
            <a:ext cx="3700800" cy="961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4241880" y="457200"/>
            <a:ext cx="3700800" cy="88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29" name="CustomShape 4"/>
          <p:cNvSpPr/>
          <p:nvPr/>
        </p:nvSpPr>
        <p:spPr>
          <a:xfrm>
            <a:off x="440280" y="614520"/>
            <a:ext cx="11306880" cy="11869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31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46400" y="457200"/>
            <a:ext cx="3700800" cy="9252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69" name="CustomShape 2"/>
          <p:cNvSpPr/>
          <p:nvPr/>
        </p:nvSpPr>
        <p:spPr>
          <a:xfrm>
            <a:off x="8042040" y="453600"/>
            <a:ext cx="3700800" cy="961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4241880" y="457200"/>
            <a:ext cx="3700800" cy="889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1" name="CustomShape 4"/>
          <p:cNvSpPr/>
          <p:nvPr/>
        </p:nvSpPr>
        <p:spPr>
          <a:xfrm>
            <a:off x="446040" y="606600"/>
            <a:ext cx="11297520" cy="1256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2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73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581040" y="1020600"/>
            <a:ext cx="10991160" cy="147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3600" b="0" strike="noStrike" cap="all" spc="-1" dirty="0">
                <a:solidFill>
                  <a:srgbClr val="558BB8"/>
                </a:solidFill>
                <a:latin typeface="Gill Sans MT"/>
                <a:ea typeface="DejaVu Sans"/>
              </a:rPr>
              <a:t>DeCorAtor</a:t>
            </a:r>
            <a:endParaRPr lang="en-US" sz="3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Implementace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5495040" y="1905120"/>
            <a:ext cx="6227640" cy="469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0" strike="noStrike" spc="-1" dirty="0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Espresso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Beverage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abstract override int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() return 10;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0" strike="noStrike" spc="-1" dirty="0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Latte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Beverage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abstract override int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() return 9;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0" strike="noStrike" spc="-1" dirty="0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Beer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Beverage 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en-US" sz="1400" b="1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abstract override int</a:t>
            </a:r>
            <a:r>
              <a:rPr lang="cs-CZ" sz="14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() return 8;</a:t>
            </a:r>
            <a:endParaRPr lang="en-US" sz="1400" b="0" strike="noStrike" spc="-1" dirty="0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4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1622160" y="5425200"/>
            <a:ext cx="5874480" cy="48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31" name="CustomShape 4"/>
          <p:cNvSpPr/>
          <p:nvPr/>
        </p:nvSpPr>
        <p:spPr>
          <a:xfrm>
            <a:off x="437400" y="1813680"/>
            <a:ext cx="5779080" cy="48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32" name="CustomShape 5"/>
          <p:cNvSpPr/>
          <p:nvPr/>
        </p:nvSpPr>
        <p:spPr>
          <a:xfrm>
            <a:off x="505080" y="3474720"/>
            <a:ext cx="4921920" cy="155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0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abstract</a:t>
            </a:r>
            <a:r>
              <a:rPr lang="cs-CZ" sz="20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2000" b="0" strike="noStrike" spc="-1" dirty="0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20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Beverage </a:t>
            </a:r>
            <a:r>
              <a:rPr lang="cs-CZ" sz="20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20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	public</a:t>
            </a:r>
            <a:r>
              <a:rPr lang="cs-CZ" sz="20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2000" b="1" strike="noStrike" spc="-1" dirty="0">
                <a:solidFill>
                  <a:srgbClr val="0000FF"/>
                </a:solidFill>
                <a:latin typeface="Consolas"/>
                <a:ea typeface="DejaVu Sans"/>
              </a:rPr>
              <a:t>abstract int</a:t>
            </a:r>
            <a:r>
              <a:rPr lang="cs-CZ" sz="2000" b="0" strike="noStrike" spc="-1" dirty="0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20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();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2000" b="1" strike="noStrike" spc="-1" dirty="0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Implementace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34" name="CustomShape 2"/>
          <p:cNvSpPr/>
          <p:nvPr/>
        </p:nvSpPr>
        <p:spPr>
          <a:xfrm>
            <a:off x="7223760" y="3383280"/>
            <a:ext cx="4479120" cy="1510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Beverage b 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=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>
                <a:solidFill>
                  <a:srgbClr val="0000FF"/>
                </a:solidFill>
                <a:latin typeface="Consolas"/>
                <a:ea typeface="DejaVu Sans"/>
              </a:rPr>
              <a:t>new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Espresso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();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 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=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>
                <a:solidFill>
                  <a:srgbClr val="0000FF"/>
                </a:solidFill>
                <a:latin typeface="Consolas"/>
                <a:ea typeface="DejaVu Sans"/>
              </a:rPr>
              <a:t>new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Cream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b 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);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 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=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400" b="1" strike="noStrike" spc="-1">
                <a:solidFill>
                  <a:srgbClr val="0000FF"/>
                </a:solidFill>
                <a:latin typeface="Consolas"/>
                <a:ea typeface="DejaVu Sans"/>
              </a:rPr>
              <a:t>new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Caramel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b 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);</a:t>
            </a: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en-US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Console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.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WriteLine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</a:t>
            </a:r>
            <a:r>
              <a:rPr lang="cs-CZ" sz="1400" b="0" strike="noStrike" spc="-1">
                <a:solidFill>
                  <a:srgbClr val="000000"/>
                </a:solidFill>
                <a:latin typeface="Consolas"/>
                <a:ea typeface="DejaVu Sans"/>
              </a:rPr>
              <a:t>$</a:t>
            </a:r>
            <a:r>
              <a:rPr lang="cs-CZ" sz="1400" b="0" strike="noStrike" spc="-1">
                <a:solidFill>
                  <a:srgbClr val="808080"/>
                </a:solidFill>
                <a:latin typeface="Consolas"/>
                <a:ea typeface="DejaVu Sans"/>
              </a:rPr>
              <a:t>"Price: {b.Cost()}"</a:t>
            </a:r>
            <a:r>
              <a:rPr lang="cs-CZ" sz="1400" b="1" strike="noStrike" spc="-1">
                <a:solidFill>
                  <a:srgbClr val="000080"/>
                </a:solidFill>
                <a:latin typeface="Consolas"/>
                <a:ea typeface="DejaVu Sans"/>
              </a:rPr>
              <a:t>);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35" name="CustomShape 3"/>
          <p:cNvSpPr/>
          <p:nvPr/>
        </p:nvSpPr>
        <p:spPr>
          <a:xfrm>
            <a:off x="443160" y="2399040"/>
            <a:ext cx="5874480" cy="381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abstract </a:t>
            </a:r>
            <a:r>
              <a:rPr lang="cs-CZ" sz="1300" b="0" strike="noStrike" spc="-1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Decorator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Beverage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en-US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abstract override int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();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0" strike="noStrike" spc="-1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Caramel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Decorator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		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private Beverage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beverage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	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		public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Caramel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Beverage b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)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=&gt; beverage = b;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en-US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override int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()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=&gt; beverage.Cost()+5;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0" strike="noStrike" spc="-1">
                <a:solidFill>
                  <a:srgbClr val="8000FF"/>
                </a:solidFill>
                <a:latin typeface="Consolas"/>
                <a:ea typeface="DejaVu Sans"/>
              </a:rPr>
              <a:t>class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Cream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: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Decorator 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{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		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private Beverage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beverage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	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		public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Cream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Beverage b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)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=&gt; beverage = b;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en-US" sz="1300" b="1" strike="noStrike" spc="-1">
                <a:solidFill>
                  <a:srgbClr val="000000"/>
                </a:solidFill>
                <a:latin typeface="Consolas"/>
                <a:ea typeface="DejaVu Sans"/>
              </a:rPr>
              <a:t>	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public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cs-CZ" sz="1300" b="1" strike="noStrike" spc="-1">
                <a:solidFill>
                  <a:srgbClr val="0000FF"/>
                </a:solidFill>
                <a:latin typeface="Consolas"/>
                <a:ea typeface="DejaVu Sans"/>
              </a:rPr>
              <a:t>override int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 Cost</a:t>
            </a: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() </a:t>
            </a:r>
            <a:r>
              <a:rPr lang="cs-CZ" sz="1300" b="0" strike="noStrike" spc="-1">
                <a:solidFill>
                  <a:srgbClr val="000000"/>
                </a:solidFill>
                <a:latin typeface="Consolas"/>
                <a:ea typeface="DejaVu Sans"/>
              </a:rPr>
              <a:t>=&gt; beverage.Cost()+5;</a:t>
            </a:r>
            <a:endParaRPr lang="en-US" sz="1300" b="0" strike="noStrike" spc="-1">
              <a:latin typeface="Arial"/>
            </a:endParaRPr>
          </a:p>
          <a:p>
            <a:pPr>
              <a:lnSpc>
                <a:spcPct val="120000"/>
              </a:lnSpc>
              <a:tabLst>
                <a:tab pos="0" algn="l"/>
              </a:tabLst>
            </a:pPr>
            <a:r>
              <a:rPr lang="cs-CZ" sz="1300" b="1" strike="noStrike" spc="-1">
                <a:solidFill>
                  <a:srgbClr val="000080"/>
                </a:solidFill>
                <a:latin typeface="Consolas"/>
                <a:ea typeface="DejaVu Sans"/>
              </a:rPr>
              <a:t>}</a:t>
            </a:r>
            <a:endParaRPr lang="en-US" sz="13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VyuŽITÍ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581040" y="1795320"/>
            <a:ext cx="11027160" cy="48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</a:pP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24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UI návrhový vzor</a:t>
            </a:r>
            <a:endParaRPr lang="en-US" sz="24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24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IOStream – Java, C#</a:t>
            </a:r>
            <a:endParaRPr lang="en-US" sz="24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24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Změny stavu (pattern state)</a:t>
            </a:r>
            <a:endParaRPr lang="en-U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581040" y="729720"/>
            <a:ext cx="11027160" cy="98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V</a:t>
            </a: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ýhody  vs.  Nevýhody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887040" y="2250720"/>
            <a:ext cx="5084640" cy="53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tabLst>
                <a:tab pos="0" algn="l"/>
              </a:tabLst>
            </a:pPr>
            <a:r>
              <a:rPr lang="cs-CZ" sz="2200" b="0" strike="noStrike" spc="-1">
                <a:solidFill>
                  <a:srgbClr val="DD8047"/>
                </a:solidFill>
                <a:latin typeface="Gill Sans MT"/>
                <a:ea typeface="DejaVu Sans"/>
              </a:rPr>
              <a:t>Výhody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581040" y="2926080"/>
            <a:ext cx="5390640" cy="359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Dynamické přidávání povinností objektům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Úspora paměti oproti dědičnosti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Kombinace chování díky vrstvení dekorátorů</a:t>
            </a:r>
            <a:endParaRPr lang="en-US" sz="1800" b="0" strike="noStrike" spc="-1">
              <a:latin typeface="Arial"/>
            </a:endParaRPr>
          </a:p>
          <a:p>
            <a:pPr marL="630000" lvl="1" indent="-303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6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Dekorátory jsou transparentní vůči komponentě</a:t>
            </a:r>
            <a:endParaRPr lang="en-US" sz="16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„Single Responsibility Principle“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„Open Closed Principle“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Umožňuje rozšířit chování objektu bez vytváření podtříd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241" name="CustomShape 4"/>
          <p:cNvSpPr/>
          <p:nvPr/>
        </p:nvSpPr>
        <p:spPr>
          <a:xfrm>
            <a:off x="6523560" y="2250720"/>
            <a:ext cx="5084640" cy="55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tabLst>
                <a:tab pos="0" algn="l"/>
              </a:tabLst>
            </a:pPr>
            <a:r>
              <a:rPr lang="cs-CZ" sz="2200" b="0" strike="noStrike" spc="-1">
                <a:solidFill>
                  <a:srgbClr val="DD8047"/>
                </a:solidFill>
                <a:latin typeface="Gill Sans MT"/>
                <a:ea typeface="DejaVu Sans"/>
              </a:rPr>
              <a:t>Nevýhody</a:t>
            </a:r>
            <a:endParaRPr lang="en-US" sz="2200" b="0" strike="noStrike" spc="-1">
              <a:latin typeface="Arial"/>
            </a:endParaRPr>
          </a:p>
        </p:txBody>
      </p:sp>
      <p:sp>
        <p:nvSpPr>
          <p:cNvPr id="242" name="CustomShape 5"/>
          <p:cNvSpPr/>
          <p:nvPr/>
        </p:nvSpPr>
        <p:spPr>
          <a:xfrm>
            <a:off x="6160680" y="2926080"/>
            <a:ext cx="5728680" cy="3590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Mnoho podobných malých tříd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Složité odstranění konkrétního dekorátoru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Často závislé na pořadí vrstev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Dlouhý řetěz dekorátorů může zhoršit výkon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Dekorátor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581040" y="1795320"/>
            <a:ext cx="11027160" cy="48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</a:pP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1" strike="noStrike" spc="-1">
                <a:solidFill>
                  <a:srgbClr val="000000"/>
                </a:solidFill>
                <a:latin typeface="Gill Sans MT"/>
                <a:ea typeface="DejaVu Sans"/>
              </a:rPr>
              <a:t>Adapter</a:t>
            </a:r>
            <a:endParaRPr lang="en-US" sz="17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7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Mění interface podle požadavků klienta</a:t>
            </a:r>
            <a:endParaRPr lang="en-US" sz="17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1" strike="noStrike" spc="-1">
                <a:solidFill>
                  <a:srgbClr val="000000"/>
                </a:solidFill>
                <a:latin typeface="Gill Sans MT"/>
                <a:ea typeface="DejaVu Sans"/>
              </a:rPr>
              <a:t>State</a:t>
            </a:r>
            <a:endParaRPr lang="en-US" sz="17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Vzor lze implementovat pomocí decorátorů (místo objektů podtřídy zapouzdřujících měnící funkce)</a:t>
            </a:r>
            <a:endParaRPr lang="en-US" sz="18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1" strike="noStrike" spc="-1">
                <a:solidFill>
                  <a:srgbClr val="000000"/>
                </a:solidFill>
                <a:latin typeface="Gill Sans MT"/>
                <a:ea typeface="DejaVu Sans"/>
              </a:rPr>
              <a:t>Chain of Responsibility</a:t>
            </a:r>
            <a:endParaRPr lang="en-US" sz="17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7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Podobná struktura s nezávislými operacemi</a:t>
            </a:r>
            <a:endParaRPr lang="en-US" sz="1700" b="0" strike="noStrike" spc="-1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1" strike="noStrike" spc="-1">
                <a:solidFill>
                  <a:srgbClr val="000000"/>
                </a:solidFill>
                <a:latin typeface="Gill Sans MT"/>
                <a:ea typeface="DejaVu Sans"/>
              </a:rPr>
              <a:t>Facade</a:t>
            </a:r>
            <a:endParaRPr lang="en-US" sz="17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7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Nepřidává nové funkce</a:t>
            </a:r>
            <a:endParaRPr lang="en-US" sz="17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7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Lze s decorátorem kombinovat</a:t>
            </a:r>
            <a:endParaRPr lang="en-US" sz="17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</a:pPr>
            <a:endParaRPr lang="en-US" sz="17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Obrázek 244"/>
          <p:cNvPicPr/>
          <p:nvPr/>
        </p:nvPicPr>
        <p:blipFill>
          <a:blip r:embed="rId2"/>
          <a:stretch/>
        </p:blipFill>
        <p:spPr>
          <a:xfrm>
            <a:off x="156960" y="365760"/>
            <a:ext cx="11820240" cy="5811120"/>
          </a:xfrm>
          <a:prstGeom prst="rect">
            <a:avLst/>
          </a:prstGeom>
          <a:ln>
            <a:noFill/>
          </a:ln>
        </p:spPr>
      </p:pic>
      <p:pic>
        <p:nvPicPr>
          <p:cNvPr id="246" name="Obrázek 245"/>
          <p:cNvPicPr/>
          <p:nvPr/>
        </p:nvPicPr>
        <p:blipFill>
          <a:blip r:embed="rId3"/>
          <a:stretch/>
        </p:blipFill>
        <p:spPr>
          <a:xfrm>
            <a:off x="662400" y="32040"/>
            <a:ext cx="10971360" cy="6856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Obrázek 210"/>
          <p:cNvPicPr/>
          <p:nvPr/>
        </p:nvPicPr>
        <p:blipFill>
          <a:blip r:embed="rId2"/>
          <a:stretch/>
        </p:blipFill>
        <p:spPr>
          <a:xfrm>
            <a:off x="156960" y="365760"/>
            <a:ext cx="11820240" cy="5811120"/>
          </a:xfrm>
          <a:prstGeom prst="rect">
            <a:avLst/>
          </a:prstGeom>
          <a:ln>
            <a:noFill/>
          </a:ln>
        </p:spPr>
      </p:pic>
      <p:pic>
        <p:nvPicPr>
          <p:cNvPr id="212" name="Obrázek 211"/>
          <p:cNvPicPr/>
          <p:nvPr/>
        </p:nvPicPr>
        <p:blipFill>
          <a:blip r:embed="rId3"/>
          <a:stretch/>
        </p:blipFill>
        <p:spPr>
          <a:xfrm>
            <a:off x="0" y="411480"/>
            <a:ext cx="12160080" cy="6079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MOTIVACE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14" name="Obrázek 213"/>
          <p:cNvPicPr/>
          <p:nvPr/>
        </p:nvPicPr>
        <p:blipFill>
          <a:blip r:embed="rId2"/>
          <a:stretch/>
        </p:blipFill>
        <p:spPr>
          <a:xfrm>
            <a:off x="1548000" y="2782080"/>
            <a:ext cx="3845520" cy="2702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MOTIVACE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16" name="Obrázek 215"/>
          <p:cNvPicPr/>
          <p:nvPr/>
        </p:nvPicPr>
        <p:blipFill>
          <a:blip r:embed="rId2"/>
          <a:stretch/>
        </p:blipFill>
        <p:spPr>
          <a:xfrm>
            <a:off x="1548000" y="2782080"/>
            <a:ext cx="3845520" cy="2702880"/>
          </a:xfrm>
          <a:prstGeom prst="rect">
            <a:avLst/>
          </a:prstGeom>
          <a:ln>
            <a:noFill/>
          </a:ln>
        </p:spPr>
      </p:pic>
      <p:pic>
        <p:nvPicPr>
          <p:cNvPr id="217" name="Obrázek 216"/>
          <p:cNvPicPr/>
          <p:nvPr/>
        </p:nvPicPr>
        <p:blipFill>
          <a:blip r:embed="rId3"/>
          <a:stretch/>
        </p:blipFill>
        <p:spPr>
          <a:xfrm>
            <a:off x="4937760" y="2651760"/>
            <a:ext cx="4702680" cy="2864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PŘÍKLAD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19" name="Obrázek 218"/>
          <p:cNvPicPr/>
          <p:nvPr/>
        </p:nvPicPr>
        <p:blipFill>
          <a:blip r:embed="rId2"/>
          <a:stretch/>
        </p:blipFill>
        <p:spPr>
          <a:xfrm rot="21591600">
            <a:off x="2851560" y="1834920"/>
            <a:ext cx="6284880" cy="5018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pŘÍKLAD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21" name="Obrázek 220"/>
          <p:cNvPicPr/>
          <p:nvPr/>
        </p:nvPicPr>
        <p:blipFill>
          <a:blip r:embed="rId2"/>
          <a:stretch/>
        </p:blipFill>
        <p:spPr>
          <a:xfrm>
            <a:off x="2926080" y="1828800"/>
            <a:ext cx="6307920" cy="5036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Dekorátor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581040" y="1795320"/>
            <a:ext cx="11027160" cy="48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Přidání nových vlastností zabalením třídy</a:t>
            </a:r>
            <a:endParaRPr lang="en-US" sz="1700" b="0" strike="noStrike" spc="-1" dirty="0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Kompozice místo dědičnosti</a:t>
            </a:r>
            <a:endParaRPr lang="en-US" sz="1700" b="0" strike="noStrike" spc="-1" dirty="0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1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Dynamické změny chování objektu</a:t>
            </a:r>
            <a:endParaRPr lang="en-US" sz="1700" b="0" strike="noStrike" spc="-1" dirty="0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Dekorátory </a:t>
            </a:r>
            <a:r>
              <a:rPr lang="cs-CZ" sz="1700" b="1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lze rekurzivně vrstvit</a:t>
            </a:r>
            <a:endParaRPr lang="en-US" sz="1700" b="0" strike="noStrike" spc="-1" dirty="0">
              <a:latin typeface="Arial"/>
            </a:endParaRPr>
          </a:p>
          <a:p>
            <a:pPr marL="630000" lvl="1" indent="-303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6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Dekorátor a rozšiřovaná komponenta</a:t>
            </a:r>
            <a:r>
              <a:rPr lang="en-US" dirty="0"/>
              <a:t> </a:t>
            </a:r>
            <a:r>
              <a:rPr lang="cs-CZ" sz="16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implementují stejný interface</a:t>
            </a:r>
            <a:endParaRPr lang="en-US" sz="1600" b="0" strike="noStrike" spc="-1" dirty="0">
              <a:latin typeface="Arial"/>
            </a:endParaRPr>
          </a:p>
          <a:p>
            <a:pPr marL="306000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Vhodné použití</a:t>
            </a:r>
            <a:endParaRPr lang="en-US" sz="1700" b="0" strike="noStrike" spc="-1" dirty="0">
              <a:latin typeface="Arial"/>
            </a:endParaRPr>
          </a:p>
          <a:p>
            <a:pPr marL="630000" lvl="1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Ro</a:t>
            </a:r>
            <a:r>
              <a:rPr lang="cs-CZ" sz="16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zšiřování pomocí podtříd není praktické</a:t>
            </a:r>
            <a:endParaRPr lang="en-US" sz="1600" b="0" strike="noStrike" spc="-1" dirty="0">
              <a:latin typeface="Arial"/>
            </a:endParaRPr>
          </a:p>
          <a:p>
            <a:pPr marL="630000" lvl="1" indent="-303480">
              <a:lnSpc>
                <a:spcPct val="100000"/>
              </a:lnSpc>
              <a:spcBef>
                <a:spcPts val="340"/>
              </a:spcBef>
              <a:spcAft>
                <a:spcPts val="601"/>
              </a:spcAft>
              <a:buClr>
                <a:srgbClr val="DD8047"/>
              </a:buClr>
              <a:buSzPct val="92000"/>
              <a:buFont typeface="Wingdings 2" charset="2"/>
              <a:buChar char=""/>
            </a:pPr>
            <a:r>
              <a:rPr lang="cs-CZ" sz="1700" b="0" strike="noStrike" spc="-1" dirty="0">
                <a:solidFill>
                  <a:srgbClr val="000000"/>
                </a:solidFill>
                <a:latin typeface="Gill Sans MT"/>
                <a:ea typeface="DejaVu Sans"/>
              </a:rPr>
              <a:t>Implementace objektů s mnoha různými kombinacemi</a:t>
            </a:r>
            <a:endParaRPr lang="en-US" sz="17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Obrázek 223"/>
          <p:cNvPicPr/>
          <p:nvPr/>
        </p:nvPicPr>
        <p:blipFill>
          <a:blip r:embed="rId2"/>
          <a:stretch/>
        </p:blipFill>
        <p:spPr>
          <a:xfrm>
            <a:off x="156960" y="365760"/>
            <a:ext cx="11820240" cy="5811120"/>
          </a:xfrm>
          <a:prstGeom prst="rect">
            <a:avLst/>
          </a:prstGeom>
          <a:ln>
            <a:noFill/>
          </a:ln>
        </p:spPr>
      </p:pic>
      <p:pic>
        <p:nvPicPr>
          <p:cNvPr id="225" name="Obrázek 224"/>
          <p:cNvPicPr/>
          <p:nvPr/>
        </p:nvPicPr>
        <p:blipFill>
          <a:blip r:embed="rId3"/>
          <a:stretch/>
        </p:blipFill>
        <p:spPr>
          <a:xfrm>
            <a:off x="2834640" y="9360"/>
            <a:ext cx="6582240" cy="684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581040" y="702000"/>
            <a:ext cx="11027160" cy="101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000000"/>
                </a:solidFill>
                <a:latin typeface="Gill Sans MT"/>
                <a:ea typeface="DejaVu Sans"/>
              </a:rPr>
              <a:t>ŘEŠENÍ PŘÍKLADU</a:t>
            </a:r>
            <a:endParaRPr lang="en-US" sz="2800" b="0" strike="noStrike" spc="-1">
              <a:latin typeface="Arial"/>
            </a:endParaRPr>
          </a:p>
        </p:txBody>
      </p:sp>
      <p:pic>
        <p:nvPicPr>
          <p:cNvPr id="227" name="Obrázek 226"/>
          <p:cNvPicPr/>
          <p:nvPr/>
        </p:nvPicPr>
        <p:blipFill>
          <a:blip r:embed="rId2"/>
          <a:stretch/>
        </p:blipFill>
        <p:spPr>
          <a:xfrm>
            <a:off x="1737360" y="1828800"/>
            <a:ext cx="8411040" cy="4988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TM03457464[[fn=Dividenda]]</Template>
  <TotalTime>703</TotalTime>
  <Words>348</Words>
  <Application>Microsoft Office PowerPoint</Application>
  <PresentationFormat>Widescreen</PresentationFormat>
  <Paragraphs>89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Consolas</vt:lpstr>
      <vt:lpstr>Gill Sans MT</vt:lpstr>
      <vt:lpstr>Symbol</vt:lpstr>
      <vt:lpstr>Wingdings</vt:lpstr>
      <vt:lpstr>Wingdings 2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Dekorátor</dc:title>
  <dc:subject/>
  <dc:creator>Kristýna Lhoťanová</dc:creator>
  <dc:description/>
  <cp:lastModifiedBy>Filip O</cp:lastModifiedBy>
  <cp:revision>129</cp:revision>
  <dcterms:created xsi:type="dcterms:W3CDTF">2022-03-13T18:30:37Z</dcterms:created>
  <dcterms:modified xsi:type="dcterms:W3CDTF">2023-07-10T12:44:58Z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Širokoúhlá obrazovka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15</vt:i4>
  </property>
</Properties>
</file>