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3" r:id="rId13"/>
    <p:sldId id="264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009999"/>
    <a:srgbClr val="CC9900"/>
    <a:srgbClr val="9900CC"/>
    <a:srgbClr val="339966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AC5D74-46C0-46C8-B5D9-5A27C430E010}" v="28" dt="2023-04-02T18:43:37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7" y="1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10.7.23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10.7.23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18.svg"/><Relationship Id="rId2" Type="http://schemas.openxmlformats.org/officeDocument/2006/relationships/image" Target="../media/image5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5" Type="http://schemas.openxmlformats.org/officeDocument/2006/relationships/image" Target="../media/image20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946EB2-0DAC-8142-3B1D-BB9F9A6BE6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/>
              <a:t>Chain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responsibility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920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EDE655-D6E8-FC8F-8D3A-E6239E0D1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Final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in C#	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FAB3EC1-7F78-17FF-AD29-86A644169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801" y="1788473"/>
            <a:ext cx="6521645" cy="4339649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protected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successor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void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successor)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.successor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successor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permit.SitePlan.MeetsZoningRegulations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	    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successor !=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null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?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successor.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 :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25AD1E0-1FA3-87FD-3083-5E192400AD12}"/>
              </a:ext>
            </a:extLst>
          </p:cNvPr>
          <p:cNvSpPr txBox="1"/>
          <p:nvPr/>
        </p:nvSpPr>
        <p:spPr>
          <a:xfrm>
            <a:off x="6986279" y="1788473"/>
            <a:ext cx="5104852" cy="43396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sz="1200" dirty="0">
              <a:solidFill>
                <a:srgbClr val="2B91AF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					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= 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					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();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        	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buildingDepartment.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SetSuccessor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entryPoint.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(permit);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25772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B7336B-A3D1-3B8F-5A1C-FE4A55785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Real-</a:t>
            </a:r>
            <a:r>
              <a:rPr lang="cs-CZ" dirty="0" err="1"/>
              <a:t>life</a:t>
            </a:r>
            <a:r>
              <a:rPr lang="cs-CZ" dirty="0"/>
              <a:t> </a:t>
            </a:r>
            <a:r>
              <a:rPr lang="cs-CZ" dirty="0" err="1"/>
              <a:t>examples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CA3F658-B7BB-CFFF-A989-D6161B966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dirty="0"/>
              <a:t>Web applications</a:t>
            </a:r>
            <a:r>
              <a:rPr lang="cs-CZ" b="1" dirty="0"/>
              <a:t>: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US" dirty="0"/>
              <a:t>Chain of Responsibility pattern is often used to handle requests through a middleware chain, where each middleware component can perform specific tasks or validations before passing the request to the next component. </a:t>
            </a:r>
            <a:r>
              <a:rPr lang="cs-CZ" dirty="0"/>
              <a:t>(</a:t>
            </a:r>
            <a:r>
              <a:rPr lang="en-US" dirty="0"/>
              <a:t>Express.js middleware in Node.js</a:t>
            </a:r>
            <a:r>
              <a:rPr lang="cs-CZ" dirty="0"/>
              <a:t>, </a:t>
            </a:r>
            <a:r>
              <a:rPr lang="en-US" dirty="0"/>
              <a:t>ASP.NET middleware in .NET</a:t>
            </a:r>
            <a:r>
              <a:rPr lang="cs-CZ" dirty="0"/>
              <a:t>)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r>
              <a:rPr lang="en-US" b="1" dirty="0"/>
              <a:t>GUI toolkits: </a:t>
            </a:r>
            <a:r>
              <a:rPr lang="cs-CZ" dirty="0"/>
              <a:t>T</a:t>
            </a:r>
            <a:r>
              <a:rPr lang="en-US" dirty="0"/>
              <a:t>he pattern is used to handle user input events and delegate them to the appropriate UI component or event handler. </a:t>
            </a:r>
            <a:r>
              <a:rPr lang="cs-CZ" dirty="0"/>
              <a:t>(</a:t>
            </a:r>
            <a:r>
              <a:rPr lang="en-US" dirty="0"/>
              <a:t>Java Swing</a:t>
            </a:r>
            <a:r>
              <a:rPr lang="cs-CZ" dirty="0"/>
              <a:t>,</a:t>
            </a:r>
            <a:r>
              <a:rPr lang="en-US" dirty="0"/>
              <a:t> WinForms</a:t>
            </a:r>
            <a:r>
              <a:rPr lang="cs-CZ" dirty="0"/>
              <a:t>)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b="1" dirty="0"/>
              <a:t>Logging frameworks</a:t>
            </a:r>
            <a:r>
              <a:rPr lang="cs-CZ" b="1" dirty="0"/>
              <a:t>: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US" dirty="0"/>
              <a:t>pattern is used to handle logging requests and pass them through a chain of loggers. 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en-US" b="1" dirty="0"/>
              <a:t>Exception handling: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US" dirty="0"/>
              <a:t>pattern is used to handle exceptions through a chain of handlers with increasing levels of abstraction or specificity, such as catching exceptions at the application level, then at the module level, and so on.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4335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A61623-279E-CBDE-B02D-264057712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Relation</a:t>
            </a:r>
            <a:r>
              <a:rPr lang="cs-CZ" dirty="0"/>
              <a:t> to </a:t>
            </a:r>
            <a:r>
              <a:rPr lang="cs-CZ" dirty="0" err="1"/>
              <a:t>composite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53977C-C8FD-834F-C697-AAE1F58B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B</a:t>
            </a:r>
            <a:r>
              <a:rPr lang="en-US" dirty="0" err="1"/>
              <a:t>oth</a:t>
            </a:r>
            <a:r>
              <a:rPr lang="en-US" dirty="0"/>
              <a:t> involve creating hierarchies of objects and delegating responsibilities</a:t>
            </a:r>
            <a:r>
              <a:rPr lang="cs-CZ" dirty="0"/>
              <a:t>.</a:t>
            </a:r>
          </a:p>
          <a:p>
            <a:r>
              <a:rPr lang="cs-CZ" dirty="0"/>
              <a:t>T</a:t>
            </a:r>
            <a:r>
              <a:rPr lang="en-US" dirty="0"/>
              <a:t>hey differ in their intent and implementation</a:t>
            </a:r>
            <a:r>
              <a:rPr lang="cs-CZ" dirty="0"/>
              <a:t>.</a:t>
            </a:r>
          </a:p>
          <a:p>
            <a:r>
              <a:rPr lang="en-US" dirty="0"/>
              <a:t>In some cases, the Composite and Chain of Responsibility patterns can be combined to create complex hierarchical structures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5991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D5018-B6BB-EFDA-6BD3-96299B121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Thank</a:t>
            </a:r>
            <a:r>
              <a:rPr lang="cs-CZ" dirty="0"/>
              <a:t> </a:t>
            </a:r>
            <a:r>
              <a:rPr lang="cs-CZ" dirty="0" err="1"/>
              <a:t>you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your</a:t>
            </a:r>
            <a:r>
              <a:rPr lang="cs-CZ" dirty="0"/>
              <a:t> </a:t>
            </a:r>
            <a:r>
              <a:rPr lang="cs-CZ" dirty="0" err="1"/>
              <a:t>attention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734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C1E4CB-5623-86DF-9FBD-2DB0095A3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Model </a:t>
            </a:r>
            <a:r>
              <a:rPr lang="cs-CZ" dirty="0" err="1"/>
              <a:t>Situation</a:t>
            </a:r>
            <a:endParaRPr lang="cs-CZ" dirty="0"/>
          </a:p>
        </p:txBody>
      </p:sp>
      <p:pic>
        <p:nvPicPr>
          <p:cNvPr id="5" name="Zástupný obsah 4" descr="Dokument se souvislou výplní">
            <a:extLst>
              <a:ext uri="{FF2B5EF4-FFF2-40B4-BE49-F238E27FC236}">
                <a16:creationId xmlns:a16="http://schemas.microsoft.com/office/drawing/2014/main" id="{83D8C044-1645-4EAF-53D3-268884CAE4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51921" y="3217529"/>
            <a:ext cx="914400" cy="914400"/>
          </a:xfrm>
        </p:spPr>
      </p:pic>
      <p:pic>
        <p:nvPicPr>
          <p:cNvPr id="7" name="Grafický objekt 6" descr="Hasič samičího pohlaví obrys">
            <a:extLst>
              <a:ext uri="{FF2B5EF4-FFF2-40B4-BE49-F238E27FC236}">
                <a16:creationId xmlns:a16="http://schemas.microsoft.com/office/drawing/2014/main" id="{9D7413DC-33A3-D874-49F9-63E9F99D4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7221" y="2527110"/>
            <a:ext cx="1157398" cy="1157398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240B67B8-0161-8979-DD24-3C59DA1F09E5}"/>
              </a:ext>
            </a:extLst>
          </p:cNvPr>
          <p:cNvSpPr txBox="1"/>
          <p:nvPr/>
        </p:nvSpPr>
        <p:spPr>
          <a:xfrm>
            <a:off x="1063752" y="1724643"/>
            <a:ext cx="3072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/>
              <a:t>Obtaining</a:t>
            </a:r>
            <a:r>
              <a:rPr lang="cs-CZ" dirty="0"/>
              <a:t> </a:t>
            </a:r>
            <a:r>
              <a:rPr lang="cs-CZ" dirty="0" err="1"/>
              <a:t>building</a:t>
            </a:r>
            <a:r>
              <a:rPr lang="cs-CZ" dirty="0"/>
              <a:t> permit:</a:t>
            </a:r>
          </a:p>
        </p:txBody>
      </p:sp>
      <p:pic>
        <p:nvPicPr>
          <p:cNvPr id="10" name="Grafický objekt 9" descr="Stavební pracovník muž obrys">
            <a:extLst>
              <a:ext uri="{FF2B5EF4-FFF2-40B4-BE49-F238E27FC236}">
                <a16:creationId xmlns:a16="http://schemas.microsoft.com/office/drawing/2014/main" id="{E9DC1A24-FD74-6079-1F9F-A5DFDD214FC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41610" y="4907837"/>
            <a:ext cx="1097190" cy="1097190"/>
          </a:xfrm>
          <a:prstGeom prst="rect">
            <a:avLst/>
          </a:prstGeom>
        </p:spPr>
      </p:pic>
      <p:pic>
        <p:nvPicPr>
          <p:cNvPr id="12" name="Grafický objekt 11" descr="Soudce samčího pohlaví obrys">
            <a:extLst>
              <a:ext uri="{FF2B5EF4-FFF2-40B4-BE49-F238E27FC236}">
                <a16:creationId xmlns:a16="http://schemas.microsoft.com/office/drawing/2014/main" id="{12101CBA-D0C8-1958-133F-1C99F03723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665610" y="2527111"/>
            <a:ext cx="1157397" cy="1157397"/>
          </a:xfrm>
          <a:prstGeom prst="rect">
            <a:avLst/>
          </a:prstGeom>
        </p:spPr>
      </p:pic>
      <p:pic>
        <p:nvPicPr>
          <p:cNvPr id="14" name="Grafický objekt 13" descr="Umělec muž obrys">
            <a:extLst>
              <a:ext uri="{FF2B5EF4-FFF2-40B4-BE49-F238E27FC236}">
                <a16:creationId xmlns:a16="http://schemas.microsoft.com/office/drawing/2014/main" id="{4295AEB8-BB34-5A53-EBB8-67E7DED49D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07262" y="4907837"/>
            <a:ext cx="1097190" cy="1097190"/>
          </a:xfrm>
          <a:prstGeom prst="rect">
            <a:avLst/>
          </a:prstGeom>
        </p:spPr>
      </p:pic>
      <p:pic>
        <p:nvPicPr>
          <p:cNvPr id="18" name="Grafický objekt 17" descr="Kancelářský pracovník samčího pohlaví obrys">
            <a:extLst>
              <a:ext uri="{FF2B5EF4-FFF2-40B4-BE49-F238E27FC236}">
                <a16:creationId xmlns:a16="http://schemas.microsoft.com/office/drawing/2014/main" id="{345BA453-002A-0ACC-544D-4CD8AB43DF5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53852" y="995601"/>
            <a:ext cx="1222524" cy="1222524"/>
          </a:xfrm>
          <a:prstGeom prst="rect">
            <a:avLst/>
          </a:prstGeom>
        </p:spPr>
      </p:pic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CCDA22DA-57DF-0DD1-2FBA-C6BD1332D36D}"/>
              </a:ext>
            </a:extLst>
          </p:cNvPr>
          <p:cNvCxnSpPr>
            <a:cxnSpLocks/>
          </p:cNvCxnSpPr>
          <p:nvPr/>
        </p:nvCxnSpPr>
        <p:spPr>
          <a:xfrm flipH="1" flipV="1">
            <a:off x="4819607" y="3234568"/>
            <a:ext cx="994143" cy="7589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Přímá spojnice se šipkou 23">
            <a:extLst>
              <a:ext uri="{FF2B5EF4-FFF2-40B4-BE49-F238E27FC236}">
                <a16:creationId xmlns:a16="http://schemas.microsoft.com/office/drawing/2014/main" id="{DB6FE3D3-32DE-5C6D-7046-F9C302AEEC56}"/>
              </a:ext>
            </a:extLst>
          </p:cNvPr>
          <p:cNvCxnSpPr>
            <a:stCxn id="12" idx="3"/>
            <a:endCxn id="7" idx="1"/>
          </p:cNvCxnSpPr>
          <p:nvPr/>
        </p:nvCxnSpPr>
        <p:spPr>
          <a:xfrm flipV="1">
            <a:off x="4823007" y="3105809"/>
            <a:ext cx="2884214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523928BE-8F96-5BA3-9F78-B6581D8E85F0}"/>
              </a:ext>
            </a:extLst>
          </p:cNvPr>
          <p:cNvCxnSpPr>
            <a:cxnSpLocks/>
          </p:cNvCxnSpPr>
          <p:nvPr/>
        </p:nvCxnSpPr>
        <p:spPr>
          <a:xfrm flipH="1">
            <a:off x="5426635" y="3234568"/>
            <a:ext cx="2280586" cy="18334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AA5D4F7B-80F1-0863-9DAA-9164C8B7FA85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5344848" y="2218125"/>
            <a:ext cx="920266" cy="281386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153BC872-FDDE-3009-B2A7-C161A607FC15}"/>
              </a:ext>
            </a:extLst>
          </p:cNvPr>
          <p:cNvCxnSpPr>
            <a:stCxn id="18" idx="2"/>
            <a:endCxn id="14" idx="0"/>
          </p:cNvCxnSpPr>
          <p:nvPr/>
        </p:nvCxnSpPr>
        <p:spPr>
          <a:xfrm>
            <a:off x="6265114" y="2218125"/>
            <a:ext cx="990743" cy="2689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Přímá spojnice se šipkou 34">
            <a:extLst>
              <a:ext uri="{FF2B5EF4-FFF2-40B4-BE49-F238E27FC236}">
                <a16:creationId xmlns:a16="http://schemas.microsoft.com/office/drawing/2014/main" id="{5B9CDF8A-07B2-EF91-B4D5-4947DF4C8134}"/>
              </a:ext>
            </a:extLst>
          </p:cNvPr>
          <p:cNvCxnSpPr>
            <a:cxnSpLocks/>
          </p:cNvCxnSpPr>
          <p:nvPr/>
        </p:nvCxnSpPr>
        <p:spPr>
          <a:xfrm flipH="1" flipV="1">
            <a:off x="6477279" y="4338918"/>
            <a:ext cx="666547" cy="56891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Grafický objekt 46" descr="Zaškrtnutí se souvislou výplní">
            <a:extLst>
              <a:ext uri="{FF2B5EF4-FFF2-40B4-BE49-F238E27FC236}">
                <a16:creationId xmlns:a16="http://schemas.microsoft.com/office/drawing/2014/main" id="{8BBF4C01-B6A5-6592-3972-83792B0DBC2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858783" y="2940423"/>
            <a:ext cx="622585" cy="622585"/>
          </a:xfrm>
          <a:prstGeom prst="rect">
            <a:avLst/>
          </a:prstGeom>
        </p:spPr>
      </p:pic>
      <p:pic>
        <p:nvPicPr>
          <p:cNvPr id="49" name="Grafický objekt 48" descr="Přičíst se souvislou výplní">
            <a:extLst>
              <a:ext uri="{FF2B5EF4-FFF2-40B4-BE49-F238E27FC236}">
                <a16:creationId xmlns:a16="http://schemas.microsoft.com/office/drawing/2014/main" id="{736C9FF1-77D2-A0ED-9F7F-3A67A9915FE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9692958" y="2899602"/>
            <a:ext cx="704409" cy="704409"/>
          </a:xfrm>
          <a:prstGeom prst="rect">
            <a:avLst/>
          </a:prstGeom>
        </p:spPr>
      </p:pic>
      <p:cxnSp>
        <p:nvCxnSpPr>
          <p:cNvPr id="51" name="Přímá spojnice 50">
            <a:extLst>
              <a:ext uri="{FF2B5EF4-FFF2-40B4-BE49-F238E27FC236}">
                <a16:creationId xmlns:a16="http://schemas.microsoft.com/office/drawing/2014/main" id="{4F4346C3-5541-BCC5-4BDA-50768A607FB3}"/>
              </a:ext>
            </a:extLst>
          </p:cNvPr>
          <p:cNvCxnSpPr/>
          <p:nvPr/>
        </p:nvCxnSpPr>
        <p:spPr>
          <a:xfrm flipH="1">
            <a:off x="9383059" y="2850776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2" name="Grafický objekt 51" descr="Zaškrtnutí se souvislou výplní">
            <a:extLst>
              <a:ext uri="{FF2B5EF4-FFF2-40B4-BE49-F238E27FC236}">
                <a16:creationId xmlns:a16="http://schemas.microsoft.com/office/drawing/2014/main" id="{06C19F71-4C71-0722-AB40-D939205F29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65801" y="2753658"/>
            <a:ext cx="622585" cy="622585"/>
          </a:xfrm>
          <a:prstGeom prst="rect">
            <a:avLst/>
          </a:prstGeom>
        </p:spPr>
      </p:pic>
      <p:pic>
        <p:nvPicPr>
          <p:cNvPr id="53" name="Grafický objekt 52" descr="Přičíst se souvislou výplní">
            <a:extLst>
              <a:ext uri="{FF2B5EF4-FFF2-40B4-BE49-F238E27FC236}">
                <a16:creationId xmlns:a16="http://schemas.microsoft.com/office/drawing/2014/main" id="{4F110055-567B-EFAF-8EA3-6782D6BCCB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2899976" y="2712837"/>
            <a:ext cx="704409" cy="704409"/>
          </a:xfrm>
          <a:prstGeom prst="rect">
            <a:avLst/>
          </a:prstGeom>
        </p:spPr>
      </p:pic>
      <p:cxnSp>
        <p:nvCxnSpPr>
          <p:cNvPr id="54" name="Přímá spojnice 53">
            <a:extLst>
              <a:ext uri="{FF2B5EF4-FFF2-40B4-BE49-F238E27FC236}">
                <a16:creationId xmlns:a16="http://schemas.microsoft.com/office/drawing/2014/main" id="{2E05C9CE-3FB8-46A9-B8B8-0A66D92E7114}"/>
              </a:ext>
            </a:extLst>
          </p:cNvPr>
          <p:cNvCxnSpPr/>
          <p:nvPr/>
        </p:nvCxnSpPr>
        <p:spPr>
          <a:xfrm flipH="1">
            <a:off x="2590077" y="2664011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5" name="Grafický objekt 54" descr="Zaškrtnutí se souvislou výplní">
            <a:extLst>
              <a:ext uri="{FF2B5EF4-FFF2-40B4-BE49-F238E27FC236}">
                <a16:creationId xmlns:a16="http://schemas.microsoft.com/office/drawing/2014/main" id="{EBF1F20C-A2C1-F5A4-F7B5-9B9CC27CBD6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053614" y="5195553"/>
            <a:ext cx="622585" cy="622585"/>
          </a:xfrm>
          <a:prstGeom prst="rect">
            <a:avLst/>
          </a:prstGeom>
        </p:spPr>
      </p:pic>
      <p:pic>
        <p:nvPicPr>
          <p:cNvPr id="56" name="Grafický objekt 55" descr="Přičíst se souvislou výplní">
            <a:extLst>
              <a:ext uri="{FF2B5EF4-FFF2-40B4-BE49-F238E27FC236}">
                <a16:creationId xmlns:a16="http://schemas.microsoft.com/office/drawing/2014/main" id="{5EB57CA9-D646-A295-E9B0-1AB62998213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3887789" y="5154732"/>
            <a:ext cx="704409" cy="704409"/>
          </a:xfrm>
          <a:prstGeom prst="rect">
            <a:avLst/>
          </a:prstGeom>
        </p:spPr>
      </p:pic>
      <p:cxnSp>
        <p:nvCxnSpPr>
          <p:cNvPr id="57" name="Přímá spojnice 56">
            <a:extLst>
              <a:ext uri="{FF2B5EF4-FFF2-40B4-BE49-F238E27FC236}">
                <a16:creationId xmlns:a16="http://schemas.microsoft.com/office/drawing/2014/main" id="{6BF51AAA-21F5-01C4-B8F8-7F84FC8D9F10}"/>
              </a:ext>
            </a:extLst>
          </p:cNvPr>
          <p:cNvCxnSpPr/>
          <p:nvPr/>
        </p:nvCxnSpPr>
        <p:spPr>
          <a:xfrm flipH="1">
            <a:off x="3577890" y="5105906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Grafický objekt 57" descr="Zaškrtnutí se souvislou výplní">
            <a:extLst>
              <a:ext uri="{FF2B5EF4-FFF2-40B4-BE49-F238E27FC236}">
                <a16:creationId xmlns:a16="http://schemas.microsoft.com/office/drawing/2014/main" id="{CA939995-14FD-9B57-2766-732DEF5A6FA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954751" y="5110978"/>
            <a:ext cx="622585" cy="622585"/>
          </a:xfrm>
          <a:prstGeom prst="rect">
            <a:avLst/>
          </a:prstGeom>
        </p:spPr>
      </p:pic>
      <p:pic>
        <p:nvPicPr>
          <p:cNvPr id="59" name="Grafický objekt 58" descr="Přičíst se souvislou výplní">
            <a:extLst>
              <a:ext uri="{FF2B5EF4-FFF2-40B4-BE49-F238E27FC236}">
                <a16:creationId xmlns:a16="http://schemas.microsoft.com/office/drawing/2014/main" id="{D88604BF-5E59-4E20-1EDF-42019A3CB5D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8788926" y="5070157"/>
            <a:ext cx="704409" cy="704409"/>
          </a:xfrm>
          <a:prstGeom prst="rect">
            <a:avLst/>
          </a:prstGeom>
        </p:spPr>
      </p:pic>
      <p:cxnSp>
        <p:nvCxnSpPr>
          <p:cNvPr id="60" name="Přímá spojnice 59">
            <a:extLst>
              <a:ext uri="{FF2B5EF4-FFF2-40B4-BE49-F238E27FC236}">
                <a16:creationId xmlns:a16="http://schemas.microsoft.com/office/drawing/2014/main" id="{837D4BED-1C03-41AA-3359-14041F1582FC}"/>
              </a:ext>
            </a:extLst>
          </p:cNvPr>
          <p:cNvCxnSpPr/>
          <p:nvPr/>
        </p:nvCxnSpPr>
        <p:spPr>
          <a:xfrm flipH="1">
            <a:off x="8479027" y="5021331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" name="Grafický objekt 60" descr="Zaškrtnutí se souvislou výplní">
            <a:extLst>
              <a:ext uri="{FF2B5EF4-FFF2-40B4-BE49-F238E27FC236}">
                <a16:creationId xmlns:a16="http://schemas.microsoft.com/office/drawing/2014/main" id="{FB49BD3A-0E1A-8635-698F-539C36FC65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876376" y="1233965"/>
            <a:ext cx="622585" cy="622585"/>
          </a:xfrm>
          <a:prstGeom prst="rect">
            <a:avLst/>
          </a:prstGeom>
        </p:spPr>
      </p:pic>
      <p:pic>
        <p:nvPicPr>
          <p:cNvPr id="62" name="Grafický objekt 61" descr="Přičíst se souvislou výplní">
            <a:extLst>
              <a:ext uri="{FF2B5EF4-FFF2-40B4-BE49-F238E27FC236}">
                <a16:creationId xmlns:a16="http://schemas.microsoft.com/office/drawing/2014/main" id="{425CEBF7-D3CD-090A-5080-F2C4B715C7F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710816">
            <a:off x="7710551" y="1193144"/>
            <a:ext cx="704409" cy="704409"/>
          </a:xfrm>
          <a:prstGeom prst="rect">
            <a:avLst/>
          </a:prstGeom>
        </p:spPr>
      </p:pic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E06F09C1-8C17-8C5F-CD17-D347A5350A21}"/>
              </a:ext>
            </a:extLst>
          </p:cNvPr>
          <p:cNvCxnSpPr/>
          <p:nvPr/>
        </p:nvCxnSpPr>
        <p:spPr>
          <a:xfrm flipH="1">
            <a:off x="7400652" y="1144318"/>
            <a:ext cx="370541" cy="764989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718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8E11E6-68BA-EFD7-2E31-E9A42850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Simple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in C#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F5EC55-B9C2-389C-F79C-E6C898B671D7}"/>
              </a:ext>
            </a:extLst>
          </p:cNvPr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{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cs-CZ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cs-CZ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CheckSitePlan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400" dirty="0">
                <a:latin typeface="Cascadia Mono" panose="020B0609020000020004" pitchFamily="49" charset="0"/>
              </a:rPr>
              <a:t>permit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	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Site plan did not meet zoning regulations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en-US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BuildingDepartment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CheckBuildingCodes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Building plan did not meet building codes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en-US" sz="1400" dirty="0" err="1">
                <a:solidFill>
                  <a:srgbClr val="009999"/>
                </a:solidFill>
                <a:latin typeface="Cascadia Mono" panose="020B0609020000020004" pitchFamily="49" charset="0"/>
              </a:rPr>
              <a:t>FireDepartment</a:t>
            </a:r>
            <a:r>
              <a:rPr lang="en-US" sz="14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.</a:t>
            </a:r>
            <a:r>
              <a:rPr lang="en-US" sz="14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CheckFireSafety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400" dirty="0">
                <a:latin typeface="Cascadia Mono" panose="020B0609020000020004" pitchFamily="49" charset="0"/>
              </a:rPr>
              <a:t>permit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))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Fire safety plan did not meet regulations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else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</a:t>
            </a:r>
            <a:r>
              <a:rPr lang="cs-CZ" sz="14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4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cs-CZ" sz="14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</a:t>
            </a:r>
            <a:r>
              <a:rPr lang="cs-CZ" sz="1400" dirty="0" err="1">
                <a:solidFill>
                  <a:srgbClr val="008000"/>
                </a:solidFill>
                <a:latin typeface="Cascadia Mono" panose="020B0609020000020004" pitchFamily="49" charset="0"/>
              </a:rPr>
              <a:t>approved</a:t>
            </a:r>
            <a:endParaRPr lang="cs-CZ" sz="14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cs-CZ" sz="14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26784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427DAE-CB57-BE41-1034-3378C60F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Simple</a:t>
            </a:r>
            <a:r>
              <a:rPr lang="cs-CZ" dirty="0"/>
              <a:t> </a:t>
            </a:r>
            <a:r>
              <a:rPr lang="cs-CZ" dirty="0" err="1"/>
              <a:t>implementation</a:t>
            </a:r>
            <a:r>
              <a:rPr lang="cs-CZ" dirty="0"/>
              <a:t> </a:t>
            </a:r>
            <a:r>
              <a:rPr lang="cs-CZ" dirty="0" err="1"/>
              <a:t>summary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5939DF0-DE64-7DF0-9C77-5A0E227FF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implementation may become hard to maintain and modify as the number of departments and permit requirements grow.</a:t>
            </a:r>
          </a:p>
          <a:p>
            <a:r>
              <a:rPr lang="en-US" dirty="0"/>
              <a:t>It violates the Open-Closed Principle as new departments or permit requirements will require modification of the existing code.</a:t>
            </a:r>
          </a:p>
          <a:p>
            <a:r>
              <a:rPr lang="en-US" dirty="0"/>
              <a:t>The implementation may result in code duplication or long method chains.</a:t>
            </a:r>
          </a:p>
          <a:p>
            <a:r>
              <a:rPr lang="en-US" dirty="0"/>
              <a:t>It may be harder to test due to the tight coupling of the code and logic.</a:t>
            </a:r>
            <a:endParaRPr lang="cs-CZ" dirty="0"/>
          </a:p>
          <a:p>
            <a:r>
              <a:rPr lang="cs-CZ" dirty="0"/>
              <a:t>It </a:t>
            </a:r>
            <a:r>
              <a:rPr lang="cs-CZ" dirty="0" err="1"/>
              <a:t>is</a:t>
            </a:r>
            <a:r>
              <a:rPr lang="cs-CZ" dirty="0"/>
              <a:t> not </a:t>
            </a:r>
            <a:r>
              <a:rPr lang="cs-CZ" dirty="0" err="1"/>
              <a:t>modifiable</a:t>
            </a:r>
            <a:r>
              <a:rPr lang="cs-CZ" dirty="0"/>
              <a:t> </a:t>
            </a:r>
            <a:r>
              <a:rPr lang="cs-CZ" dirty="0" err="1"/>
              <a:t>during</a:t>
            </a:r>
            <a:r>
              <a:rPr lang="cs-CZ" dirty="0"/>
              <a:t> runtime.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64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ED8126-453D-9B1B-6165-084ADE0C4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OOP </a:t>
            </a:r>
            <a:r>
              <a:rPr lang="cs-CZ" dirty="0" err="1"/>
              <a:t>implementation</a:t>
            </a:r>
            <a:r>
              <a:rPr lang="cs-CZ" dirty="0"/>
              <a:t> in C#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56DDF1C-7653-E740-725D-1E54CE1CF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2897" y="1832747"/>
            <a:ext cx="5023104" cy="4877240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permit.SitePlan.MeetsZoningRegulations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permit.BuildingPlan.MeetsBuildingCodes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: </a:t>
            </a:r>
            <a:r>
              <a:rPr lang="cs-CZ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en-US" sz="1200" dirty="0">
                <a:solidFill>
                  <a:srgbClr val="009999"/>
                </a:solidFill>
                <a:latin typeface="Cascadia Mono" panose="020B0609020000020004" pitchFamily="49" charset="0"/>
              </a:rPr>
              <a:t>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permit.FireSafetyPlan.MeetsRegulations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58C75E8-9638-2706-2D57-A351199BE4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0028" y="1832747"/>
            <a:ext cx="5174320" cy="4877240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private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List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 departments =</a:t>
            </a: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			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List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&gt;();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cs-CZ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PermitApprovalChain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ZoningDepartment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BuildingDepartment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departments.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Add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cs-CZ" sz="1200" dirty="0" err="1">
                <a:solidFill>
                  <a:srgbClr val="2B91AF"/>
                </a:solidFill>
                <a:latin typeface="Cascadia Mono" panose="020B0609020000020004" pitchFamily="49" charset="0"/>
              </a:rPr>
              <a:t>FireDepartment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());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bool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ApplyForBuildingPermit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 permit)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foreach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(</a:t>
            </a:r>
            <a:r>
              <a:rPr lang="en-US" sz="1200" dirty="0">
                <a:solidFill>
                  <a:srgbClr val="2B91AF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in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departments)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</a:t>
            </a:r>
            <a:r>
              <a:rPr lang="cs-CZ" sz="1200" dirty="0" err="1">
                <a:solidFill>
                  <a:srgbClr val="0000FF"/>
                </a:solidFill>
                <a:latin typeface="Cascadia Mono" panose="020B0609020000020004" pitchFamily="49" charset="0"/>
              </a:rPr>
              <a:t>if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(!</a:t>
            </a:r>
            <a:r>
              <a:rPr lang="cs-CZ" sz="1200" dirty="0" err="1">
                <a:solidFill>
                  <a:srgbClr val="000000"/>
                </a:solidFill>
                <a:latin typeface="Cascadia Mono" panose="020B0609020000020004" pitchFamily="49" charset="0"/>
              </a:rPr>
              <a:t>department.</a:t>
            </a:r>
            <a:r>
              <a:rPr lang="cs-CZ" sz="1200" dirty="0" err="1">
                <a:solidFill>
                  <a:srgbClr val="CC9900"/>
                </a:solidFill>
                <a:latin typeface="Cascadia Mono" panose="020B0609020000020004" pitchFamily="49" charset="0"/>
              </a:rPr>
              <a:t>CheckPermit</a:t>
            </a: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(permit))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{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false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denied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200" dirty="0">
                <a:solidFill>
                  <a:srgbClr val="0000FF"/>
                </a:solidFill>
                <a:latin typeface="Cascadia Mono" panose="020B0609020000020004" pitchFamily="49" charset="0"/>
              </a:rPr>
              <a:t>true</a:t>
            </a:r>
            <a:r>
              <a:rPr lang="en-US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200" dirty="0">
                <a:solidFill>
                  <a:srgbClr val="008000"/>
                </a:solidFill>
                <a:latin typeface="Cascadia Mono" panose="020B0609020000020004" pitchFamily="49" charset="0"/>
              </a:rPr>
              <a:t>// Permit approved by all</a:t>
            </a:r>
            <a:endParaRPr lang="en-US" sz="1200" dirty="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200" dirty="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536177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9A13F6-3D5E-A527-B10E-A3B94873E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OOP </a:t>
            </a:r>
            <a:r>
              <a:rPr lang="cs-CZ" dirty="0" err="1"/>
              <a:t>implementation</a:t>
            </a:r>
            <a:r>
              <a:rPr lang="cs-CZ" dirty="0"/>
              <a:t> </a:t>
            </a:r>
            <a:r>
              <a:rPr lang="cs-CZ" dirty="0" err="1"/>
              <a:t>summary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714F23-A0F3-C93E-1DB1-2F1A6C520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may result in slower performance due to the overhead of managing a list of objects</a:t>
            </a:r>
            <a:r>
              <a:rPr lang="cs-CZ" dirty="0"/>
              <a:t>.</a:t>
            </a:r>
          </a:p>
          <a:p>
            <a:r>
              <a:rPr lang="en-US" dirty="0"/>
              <a:t>It may not be flexible enough to handle complex scenarios with multiple decision points or branching logic.</a:t>
            </a:r>
          </a:p>
          <a:p>
            <a:r>
              <a:rPr lang="en-US" dirty="0"/>
              <a:t>It may not provide a clear separation of concerns </a:t>
            </a:r>
            <a:r>
              <a:rPr lang="cs-CZ" dirty="0"/>
              <a:t>and </a:t>
            </a:r>
            <a:r>
              <a:rPr lang="en-US" dirty="0"/>
              <a:t>centralize</a:t>
            </a:r>
            <a:r>
              <a:rPr lang="cs-CZ" dirty="0"/>
              <a:t>s</a:t>
            </a:r>
            <a:r>
              <a:rPr lang="en-US" dirty="0"/>
              <a:t> point of control.</a:t>
            </a:r>
            <a:endParaRPr lang="cs-CZ" dirty="0"/>
          </a:p>
          <a:p>
            <a:r>
              <a:rPr lang="cs-CZ" dirty="0" err="1"/>
              <a:t>Client</a:t>
            </a:r>
            <a:r>
              <a:rPr lang="cs-CZ" dirty="0"/>
              <a:t>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keep</a:t>
            </a:r>
            <a:r>
              <a:rPr lang="cs-CZ" dirty="0"/>
              <a:t> </a:t>
            </a:r>
            <a:r>
              <a:rPr lang="cs-CZ" dirty="0" err="1"/>
              <a:t>links</a:t>
            </a:r>
            <a:r>
              <a:rPr lang="cs-CZ" dirty="0"/>
              <a:t> to </a:t>
            </a:r>
            <a:r>
              <a:rPr lang="cs-CZ" dirty="0" err="1"/>
              <a:t>all</a:t>
            </a:r>
            <a:r>
              <a:rPr lang="cs-CZ" dirty="0"/>
              <a:t> department </a:t>
            </a:r>
            <a:r>
              <a:rPr lang="cs-CZ" dirty="0" err="1"/>
              <a:t>objects</a:t>
            </a:r>
            <a:r>
              <a:rPr lang="cs-CZ" dirty="0"/>
              <a:t> and </a:t>
            </a:r>
            <a:r>
              <a:rPr lang="cs-CZ" dirty="0" err="1"/>
              <a:t>must</a:t>
            </a:r>
            <a:r>
              <a:rPr lang="cs-CZ" dirty="0"/>
              <a:t> </a:t>
            </a:r>
            <a:r>
              <a:rPr lang="cs-CZ" dirty="0" err="1"/>
              <a:t>understand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structure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approval</a:t>
            </a:r>
            <a:r>
              <a:rPr lang="cs-CZ" dirty="0"/>
              <a:t> </a:t>
            </a:r>
            <a:r>
              <a:rPr lang="cs-CZ" dirty="0" err="1"/>
              <a:t>process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8836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67D634-4FC4-5F78-AFF1-5DC1EE463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Chain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Responsibility</a:t>
            </a:r>
            <a:r>
              <a:rPr lang="cs-CZ" dirty="0"/>
              <a:t> </a:t>
            </a:r>
            <a:r>
              <a:rPr lang="cs-CZ" dirty="0" err="1"/>
              <a:t>introduction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A06D532-94AE-0A21-BDE2-658E4B306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en-US" b="1" dirty="0"/>
              <a:t>behavioral design</a:t>
            </a:r>
            <a:r>
              <a:rPr lang="en-US" dirty="0"/>
              <a:t> pattern.</a:t>
            </a:r>
            <a:endParaRPr lang="cs-CZ" dirty="0"/>
          </a:p>
          <a:p>
            <a:r>
              <a:rPr lang="en-US" dirty="0"/>
              <a:t>The idea is to create a </a:t>
            </a:r>
            <a:r>
              <a:rPr lang="en-US" b="1" dirty="0"/>
              <a:t>chain of handler objects</a:t>
            </a:r>
            <a:r>
              <a:rPr lang="en-US" dirty="0"/>
              <a:t>, where each handler can decide whether to handle a request or pass it to the next handler in the chain.</a:t>
            </a:r>
          </a:p>
          <a:p>
            <a:r>
              <a:rPr lang="en-US" dirty="0"/>
              <a:t>The pattern promotes </a:t>
            </a:r>
            <a:r>
              <a:rPr lang="en-US" b="1" dirty="0"/>
              <a:t>loose coupling </a:t>
            </a:r>
            <a:r>
              <a:rPr lang="en-US" dirty="0"/>
              <a:t>and </a:t>
            </a:r>
            <a:r>
              <a:rPr lang="en-US" b="1" dirty="0"/>
              <a:t>separation of concerns</a:t>
            </a:r>
            <a:r>
              <a:rPr lang="en-US" dirty="0"/>
              <a:t>, as each handler is responsible for a specific task.</a:t>
            </a:r>
          </a:p>
          <a:p>
            <a:r>
              <a:rPr lang="cs-CZ" dirty="0"/>
              <a:t>It </a:t>
            </a:r>
            <a:r>
              <a:rPr lang="en-US" b="1" dirty="0"/>
              <a:t>provides flexibility and extensibility</a:t>
            </a:r>
            <a:r>
              <a:rPr lang="en-US" dirty="0"/>
              <a:t>, as new handlers can be added or removed from the chain at runtime without affecting the overall structure of the code.</a:t>
            </a:r>
          </a:p>
          <a:p>
            <a:r>
              <a:rPr lang="cs-CZ" dirty="0"/>
              <a:t>C</a:t>
            </a:r>
            <a:r>
              <a:rPr lang="en-US" dirty="0" err="1"/>
              <a:t>ommonly</a:t>
            </a:r>
            <a:r>
              <a:rPr lang="en-US" dirty="0"/>
              <a:t> used in scenarios where there are multiple objects that can handle a request, or where the handling of a request requires a series of steps or decision points.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888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27ED8D-14DE-7A4E-1D22-A5981D821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General </a:t>
            </a:r>
            <a:r>
              <a:rPr lang="cs-CZ" dirty="0" err="1"/>
              <a:t>schema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pattern</a:t>
            </a:r>
            <a:endParaRPr lang="cs-CZ" dirty="0"/>
          </a:p>
        </p:txBody>
      </p:sp>
      <p:pic>
        <p:nvPicPr>
          <p:cNvPr id="5" name="Obrázek 4" descr="Obsah obrázku diagram&#10;&#10;Popis byl vytvořen automaticky">
            <a:extLst>
              <a:ext uri="{FF2B5EF4-FFF2-40B4-BE49-F238E27FC236}">
                <a16:creationId xmlns:a16="http://schemas.microsoft.com/office/drawing/2014/main" id="{A35F2530-D49D-0C05-0AD9-B9AB7007E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674" y="2093976"/>
            <a:ext cx="10026651" cy="343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6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FA7806-6000-B495-5367-B2F2B052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Solution</a:t>
            </a:r>
            <a:r>
              <a:rPr lang="cs-CZ" dirty="0"/>
              <a:t> to model </a:t>
            </a:r>
            <a:r>
              <a:rPr lang="cs-CZ" dirty="0" err="1"/>
              <a:t>problem</a:t>
            </a:r>
            <a:endParaRPr lang="cs-CZ" dirty="0"/>
          </a:p>
        </p:txBody>
      </p:sp>
      <p:pic>
        <p:nvPicPr>
          <p:cNvPr id="4" name="Zástupný obsah 4" descr="Dokument se souvislou výplní">
            <a:extLst>
              <a:ext uri="{FF2B5EF4-FFF2-40B4-BE49-F238E27FC236}">
                <a16:creationId xmlns:a16="http://schemas.microsoft.com/office/drawing/2014/main" id="{2CCF0696-B7AC-7E07-7BF7-E498B8C90A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968" y="3214476"/>
            <a:ext cx="855808" cy="914400"/>
          </a:xfrm>
          <a:prstGeom prst="rect">
            <a:avLst/>
          </a:prstGeom>
        </p:spPr>
      </p:pic>
      <p:pic>
        <p:nvPicPr>
          <p:cNvPr id="5" name="Grafický objekt 4" descr="Hasič samičího pohlaví obrys">
            <a:extLst>
              <a:ext uri="{FF2B5EF4-FFF2-40B4-BE49-F238E27FC236}">
                <a16:creationId xmlns:a16="http://schemas.microsoft.com/office/drawing/2014/main" id="{1F44B505-99F4-CC51-2CD7-77E64EA2F3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795583" y="3092853"/>
            <a:ext cx="1157398" cy="1157398"/>
          </a:xfrm>
          <a:prstGeom prst="rect">
            <a:avLst/>
          </a:prstGeom>
        </p:spPr>
      </p:pic>
      <p:pic>
        <p:nvPicPr>
          <p:cNvPr id="6" name="Grafický objekt 5" descr="Stavební pracovník muž obrys">
            <a:extLst>
              <a:ext uri="{FF2B5EF4-FFF2-40B4-BE49-F238E27FC236}">
                <a16:creationId xmlns:a16="http://schemas.microsoft.com/office/drawing/2014/main" id="{EF93A5E1-D0EE-A324-208E-F579BADB29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47405" y="3125314"/>
            <a:ext cx="1097190" cy="1097190"/>
          </a:xfrm>
          <a:prstGeom prst="rect">
            <a:avLst/>
          </a:prstGeom>
        </p:spPr>
      </p:pic>
      <p:pic>
        <p:nvPicPr>
          <p:cNvPr id="7" name="Grafický objekt 6" descr="Soudce samčího pohlaví obrys">
            <a:extLst>
              <a:ext uri="{FF2B5EF4-FFF2-40B4-BE49-F238E27FC236}">
                <a16:creationId xmlns:a16="http://schemas.microsoft.com/office/drawing/2014/main" id="{8DB4A220-33C3-F3FB-94B5-411CBE961E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89922" y="3092854"/>
            <a:ext cx="1157397" cy="1157397"/>
          </a:xfrm>
          <a:prstGeom prst="rect">
            <a:avLst/>
          </a:prstGeom>
        </p:spPr>
      </p:pic>
      <p:pic>
        <p:nvPicPr>
          <p:cNvPr id="8" name="Grafický objekt 7" descr="Umělec muž obrys">
            <a:extLst>
              <a:ext uri="{FF2B5EF4-FFF2-40B4-BE49-F238E27FC236}">
                <a16:creationId xmlns:a16="http://schemas.microsoft.com/office/drawing/2014/main" id="{DB2DB089-C29F-FAE6-35AC-9B1F3225C26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143813" y="3113802"/>
            <a:ext cx="1097190" cy="1097190"/>
          </a:xfrm>
          <a:prstGeom prst="rect">
            <a:avLst/>
          </a:prstGeom>
        </p:spPr>
      </p:pic>
      <p:pic>
        <p:nvPicPr>
          <p:cNvPr id="9" name="Grafický objekt 8" descr="Kancelářský pracovník samčího pohlaví obrys">
            <a:extLst>
              <a:ext uri="{FF2B5EF4-FFF2-40B4-BE49-F238E27FC236}">
                <a16:creationId xmlns:a16="http://schemas.microsoft.com/office/drawing/2014/main" id="{7A5751DC-5438-D014-FE9B-ADB567643C6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82942" y="3051135"/>
            <a:ext cx="1222524" cy="1222524"/>
          </a:xfrm>
          <a:prstGeom prst="rect">
            <a:avLst/>
          </a:prstGeom>
        </p:spPr>
      </p:pic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83D2A70C-9780-43E1-B445-20A986404FE9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1644776" y="3671553"/>
            <a:ext cx="445146" cy="12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000D6051-6EA3-5682-EF4E-E0500CD072B7}"/>
              </a:ext>
            </a:extLst>
          </p:cNvPr>
          <p:cNvCxnSpPr>
            <a:cxnSpLocks/>
            <a:stCxn id="7" idx="3"/>
            <a:endCxn id="5" idx="1"/>
          </p:cNvCxnSpPr>
          <p:nvPr/>
        </p:nvCxnSpPr>
        <p:spPr>
          <a:xfrm flipV="1">
            <a:off x="3247319" y="3671552"/>
            <a:ext cx="548264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se šipkou 11">
            <a:extLst>
              <a:ext uri="{FF2B5EF4-FFF2-40B4-BE49-F238E27FC236}">
                <a16:creationId xmlns:a16="http://schemas.microsoft.com/office/drawing/2014/main" id="{95FCB124-A3CD-AF1C-E949-153A6D1B3BE8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952981" y="3671552"/>
            <a:ext cx="594424" cy="23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464D8E04-4420-6B65-1120-F1B8C0CFEAC2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6644595" y="3662397"/>
            <a:ext cx="638347" cy="115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Přímá spojnice se šipkou 13">
            <a:extLst>
              <a:ext uri="{FF2B5EF4-FFF2-40B4-BE49-F238E27FC236}">
                <a16:creationId xmlns:a16="http://schemas.microsoft.com/office/drawing/2014/main" id="{9CA06197-F956-3111-5EB4-52C416561378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8505466" y="3662397"/>
            <a:ext cx="63834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B9F0DB9-D96B-C14F-FED7-6EA7EE0E1BCF}"/>
              </a:ext>
            </a:extLst>
          </p:cNvPr>
          <p:cNvCxnSpPr>
            <a:cxnSpLocks/>
            <a:stCxn id="8" idx="3"/>
            <a:endCxn id="22" idx="1"/>
          </p:cNvCxnSpPr>
          <p:nvPr/>
        </p:nvCxnSpPr>
        <p:spPr>
          <a:xfrm>
            <a:off x="10241003" y="3662397"/>
            <a:ext cx="53291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Grafický objekt 16" descr="Přičíst se souvislou výplní">
            <a:extLst>
              <a:ext uri="{FF2B5EF4-FFF2-40B4-BE49-F238E27FC236}">
                <a16:creationId xmlns:a16="http://schemas.microsoft.com/office/drawing/2014/main" id="{BCB8BDF3-92F4-6F65-580A-9F1ADEA2CD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9340202" y="4579559"/>
            <a:ext cx="704409" cy="704409"/>
          </a:xfrm>
          <a:prstGeom prst="rect">
            <a:avLst/>
          </a:prstGeom>
        </p:spPr>
      </p:pic>
      <p:pic>
        <p:nvPicPr>
          <p:cNvPr id="20" name="Grafický objekt 19" descr="Přičíst se souvislou výplní">
            <a:extLst>
              <a:ext uri="{FF2B5EF4-FFF2-40B4-BE49-F238E27FC236}">
                <a16:creationId xmlns:a16="http://schemas.microsoft.com/office/drawing/2014/main" id="{38F59ABD-0CAB-4637-1FED-4FE3239CABC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2316416" y="4579562"/>
            <a:ext cx="704409" cy="704409"/>
          </a:xfrm>
          <a:prstGeom prst="rect">
            <a:avLst/>
          </a:prstGeom>
        </p:spPr>
      </p:pic>
      <p:pic>
        <p:nvPicPr>
          <p:cNvPr id="22" name="Grafický objekt 21" descr="Zaškrtnutí se souvislou výplní">
            <a:extLst>
              <a:ext uri="{FF2B5EF4-FFF2-40B4-BE49-F238E27FC236}">
                <a16:creationId xmlns:a16="http://schemas.microsoft.com/office/drawing/2014/main" id="{45FCB0E4-EAAA-9718-AEC1-EA3EAC1BF0F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773920" y="3351104"/>
            <a:ext cx="622585" cy="622585"/>
          </a:xfrm>
          <a:prstGeom prst="rect">
            <a:avLst/>
          </a:prstGeom>
        </p:spPr>
      </p:pic>
      <p:pic>
        <p:nvPicPr>
          <p:cNvPr id="23" name="Grafický objekt 22" descr="Přičíst se souvislou výplní">
            <a:extLst>
              <a:ext uri="{FF2B5EF4-FFF2-40B4-BE49-F238E27FC236}">
                <a16:creationId xmlns:a16="http://schemas.microsoft.com/office/drawing/2014/main" id="{EA2B3E6C-41DE-7A1A-DD30-BE5B3C260A6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4021607" y="4579562"/>
            <a:ext cx="704409" cy="704409"/>
          </a:xfrm>
          <a:prstGeom prst="rect">
            <a:avLst/>
          </a:prstGeom>
        </p:spPr>
      </p:pic>
      <p:pic>
        <p:nvPicPr>
          <p:cNvPr id="26" name="Grafický objekt 25" descr="Přičíst se souvislou výplní">
            <a:extLst>
              <a:ext uri="{FF2B5EF4-FFF2-40B4-BE49-F238E27FC236}">
                <a16:creationId xmlns:a16="http://schemas.microsoft.com/office/drawing/2014/main" id="{DFB4E2C6-278D-F6BD-A37C-5D8F80E302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7541999" y="4579561"/>
            <a:ext cx="704409" cy="704409"/>
          </a:xfrm>
          <a:prstGeom prst="rect">
            <a:avLst/>
          </a:prstGeom>
        </p:spPr>
      </p:pic>
      <p:pic>
        <p:nvPicPr>
          <p:cNvPr id="29" name="Grafický objekt 28" descr="Přičíst se souvislou výplní">
            <a:extLst>
              <a:ext uri="{FF2B5EF4-FFF2-40B4-BE49-F238E27FC236}">
                <a16:creationId xmlns:a16="http://schemas.microsoft.com/office/drawing/2014/main" id="{252D5A3F-B002-76A3-1C73-0E06B8BF87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710816">
            <a:off x="5743796" y="4554273"/>
            <a:ext cx="704409" cy="704409"/>
          </a:xfrm>
          <a:prstGeom prst="rect">
            <a:avLst/>
          </a:prstGeom>
        </p:spPr>
      </p:pic>
      <p:cxnSp>
        <p:nvCxnSpPr>
          <p:cNvPr id="78" name="Přímá spojnice se šipkou 77">
            <a:extLst>
              <a:ext uri="{FF2B5EF4-FFF2-40B4-BE49-F238E27FC236}">
                <a16:creationId xmlns:a16="http://schemas.microsoft.com/office/drawing/2014/main" id="{BA5730C9-05C3-C304-1DA1-A1AAD70A7C29}"/>
              </a:ext>
            </a:extLst>
          </p:cNvPr>
          <p:cNvCxnSpPr>
            <a:cxnSpLocks/>
          </p:cNvCxnSpPr>
          <p:nvPr/>
        </p:nvCxnSpPr>
        <p:spPr>
          <a:xfrm flipH="1">
            <a:off x="9719118" y="4250251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Přímá spojnice se šipkou 80">
            <a:extLst>
              <a:ext uri="{FF2B5EF4-FFF2-40B4-BE49-F238E27FC236}">
                <a16:creationId xmlns:a16="http://schemas.microsoft.com/office/drawing/2014/main" id="{726FB34E-3E2E-018A-F538-969FC004ADE7}"/>
              </a:ext>
            </a:extLst>
          </p:cNvPr>
          <p:cNvCxnSpPr>
            <a:cxnSpLocks/>
          </p:cNvCxnSpPr>
          <p:nvPr/>
        </p:nvCxnSpPr>
        <p:spPr>
          <a:xfrm flipH="1">
            <a:off x="4380569" y="4250251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Přímá spojnice se šipkou 81">
            <a:extLst>
              <a:ext uri="{FF2B5EF4-FFF2-40B4-BE49-F238E27FC236}">
                <a16:creationId xmlns:a16="http://schemas.microsoft.com/office/drawing/2014/main" id="{36AC3040-F606-979B-83E4-70FCA027B27C}"/>
              </a:ext>
            </a:extLst>
          </p:cNvPr>
          <p:cNvCxnSpPr>
            <a:cxnSpLocks/>
          </p:cNvCxnSpPr>
          <p:nvPr/>
        </p:nvCxnSpPr>
        <p:spPr>
          <a:xfrm flipH="1">
            <a:off x="6088267" y="4260670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Přímá spojnice se šipkou 82">
            <a:extLst>
              <a:ext uri="{FF2B5EF4-FFF2-40B4-BE49-F238E27FC236}">
                <a16:creationId xmlns:a16="http://schemas.microsoft.com/office/drawing/2014/main" id="{C287AED6-577D-8CA3-9B88-94A154EACD59}"/>
              </a:ext>
            </a:extLst>
          </p:cNvPr>
          <p:cNvCxnSpPr>
            <a:cxnSpLocks/>
          </p:cNvCxnSpPr>
          <p:nvPr/>
        </p:nvCxnSpPr>
        <p:spPr>
          <a:xfrm flipH="1">
            <a:off x="7905481" y="4260670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Přímá spojnice se šipkou 83">
            <a:extLst>
              <a:ext uri="{FF2B5EF4-FFF2-40B4-BE49-F238E27FC236}">
                <a16:creationId xmlns:a16="http://schemas.microsoft.com/office/drawing/2014/main" id="{1B96D1D2-7B52-80F3-832D-A1DC47009770}"/>
              </a:ext>
            </a:extLst>
          </p:cNvPr>
          <p:cNvCxnSpPr>
            <a:cxnSpLocks/>
          </p:cNvCxnSpPr>
          <p:nvPr/>
        </p:nvCxnSpPr>
        <p:spPr>
          <a:xfrm flipH="1">
            <a:off x="2658380" y="4260202"/>
            <a:ext cx="1" cy="3612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440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řevo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19651D43A62D4C9BACA83636543EED" ma:contentTypeVersion="4" ma:contentTypeDescription="Vytvoří nový dokument" ma:contentTypeScope="" ma:versionID="40a9f5a4855837ac2ce62d94dcbb0a23">
  <xsd:schema xmlns:xsd="http://www.w3.org/2001/XMLSchema" xmlns:xs="http://www.w3.org/2001/XMLSchema" xmlns:p="http://schemas.microsoft.com/office/2006/metadata/properties" xmlns:ns3="f3293c47-cd37-4bf4-8d46-554ed56ab888" targetNamespace="http://schemas.microsoft.com/office/2006/metadata/properties" ma:root="true" ma:fieldsID="7f9fc26787f0a08969c7e74ad0a8d072" ns3:_="">
    <xsd:import namespace="f3293c47-cd37-4bf4-8d46-554ed56ab88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293c47-cd37-4bf4-8d46-554ed56ab8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9A46CD-96CB-4B0B-B0B7-A16778319282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f3293c47-cd37-4bf4-8d46-554ed56ab888"/>
  </ds:schemaRefs>
</ds:datastoreItem>
</file>

<file path=customXml/itemProps2.xml><?xml version="1.0" encoding="utf-8"?>
<ds:datastoreItem xmlns:ds="http://schemas.openxmlformats.org/officeDocument/2006/customXml" ds:itemID="{DC6D91A1-973A-415A-BDA6-3297D98248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CE8EE3-A16D-4B2A-A171-D31BCE9C95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293c47-cd37-4bf4-8d46-554ed56ab8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TM03090434[[fn=Dřevo]]</Template>
  <TotalTime>374</TotalTime>
  <Words>970</Words>
  <Application>Microsoft Office PowerPoint</Application>
  <PresentationFormat>Widescreen</PresentationFormat>
  <Paragraphs>139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Cascadia Mono</vt:lpstr>
      <vt:lpstr>Rockwell</vt:lpstr>
      <vt:lpstr>Rockwell Condensed</vt:lpstr>
      <vt:lpstr>Wingdings</vt:lpstr>
      <vt:lpstr>Dřevo</vt:lpstr>
      <vt:lpstr>Chain of responsibility</vt:lpstr>
      <vt:lpstr>Model Situation</vt:lpstr>
      <vt:lpstr>Simple implementation in C#</vt:lpstr>
      <vt:lpstr>Simple implementation summary</vt:lpstr>
      <vt:lpstr>OOP implementation in C#</vt:lpstr>
      <vt:lpstr>OOP implementation summary</vt:lpstr>
      <vt:lpstr>Chain Of Responsibility introduction</vt:lpstr>
      <vt:lpstr>General schema of the pattern</vt:lpstr>
      <vt:lpstr>Solution to model problem</vt:lpstr>
      <vt:lpstr>Final Implementation in C# </vt:lpstr>
      <vt:lpstr>Real-life examples</vt:lpstr>
      <vt:lpstr>Relation to composite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Josef Lukášek</dc:creator>
  <cp:lastModifiedBy>Filip O</cp:lastModifiedBy>
  <cp:revision>3</cp:revision>
  <dcterms:created xsi:type="dcterms:W3CDTF">2023-04-02T13:12:49Z</dcterms:created>
  <dcterms:modified xsi:type="dcterms:W3CDTF">2023-07-10T12:52:31Z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0x010100C719651D43A62D4C9BACA83636543EED</vt:lpwstr>
  </property>
</Properties>
</file>