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3"/>
  </p:notesMasterIdLst>
  <p:sldIdLst>
    <p:sldId id="256" r:id="rId5"/>
    <p:sldId id="257" r:id="rId6"/>
    <p:sldId id="264" r:id="rId7"/>
    <p:sldId id="266" r:id="rId8"/>
    <p:sldId id="281" r:id="rId9"/>
    <p:sldId id="282" r:id="rId10"/>
    <p:sldId id="284" r:id="rId11"/>
    <p:sldId id="262" r:id="rId12"/>
    <p:sldId id="269" r:id="rId13"/>
    <p:sldId id="270" r:id="rId14"/>
    <p:sldId id="272" r:id="rId15"/>
    <p:sldId id="274" r:id="rId16"/>
    <p:sldId id="286" r:id="rId17"/>
    <p:sldId id="287" r:id="rId18"/>
    <p:sldId id="288" r:id="rId19"/>
    <p:sldId id="289" r:id="rId20"/>
    <p:sldId id="296" r:id="rId21"/>
    <p:sldId id="299" r:id="rId22"/>
  </p:sldIdLst>
  <p:sldSz cx="9144000" cy="6858000" type="screen4x3"/>
  <p:notesSz cx="6858000" cy="9144000"/>
  <p:embeddedFontLst>
    <p:embeddedFont>
      <p:font typeface="Garamond" panose="02020404030301010803" pitchFamily="18" charset="0"/>
      <p:regular r:id="rId24"/>
      <p:bold r:id="rId25"/>
      <p:italic r:id="rId26"/>
      <p:boldItalic r:id="rId27"/>
    </p:embeddedFont>
    <p:embeddedFont>
      <p:font typeface="Lucida Sans Unicode" panose="020B0602030504020204" pitchFamily="3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6" roundtripDataSignature="AMtx7mi/K33UR2uvOJX2zWPJW5dkBbOZ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FFF"/>
    <a:srgbClr val="E7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87558" autoAdjust="0"/>
  </p:normalViewPr>
  <p:slideViewPr>
    <p:cSldViewPr snapToGrid="0">
      <p:cViewPr varScale="1">
        <p:scale>
          <a:sx n="153" d="100"/>
          <a:sy n="153" d="100"/>
        </p:scale>
        <p:origin x="125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4.fntdata"/><Relationship Id="rId56" Type="http://customschemas.google.com/relationships/presentationmetadata" Target="metadata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QL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26" name="Google Shape;22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7fa82313fa_0_215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4" name="Google Shape;324;g7fa82313fa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25" name="Google Shape;325;g7fa82313fa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7fa82313fa_0_22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8" name="Google Shape;338;g7fa82313fa_0_2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39" name="Google Shape;339;g7fa82313fa_0_2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4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2" name="Google Shape;35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Many reasons why the parser isn’t included: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	- external buffers required for full construction of the syntax tree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	- usage of creational patterns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	- customized parsing methods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</a:rPr>
              <a:t>Every grammar rule is represented by one class: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</a:rPr>
              <a:t>	- non-terminal: class contains (pointers to) other objects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00"/>
                </a:solidFill>
              </a:rPr>
              <a:t>	- terminal: node defines transcription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3" name="Google Shape;35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36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8" name="Google Shape;448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example is a system for </a:t>
            </a:r>
            <a:r>
              <a:rPr lang="en-US" sz="2000" b="1" dirty="0"/>
              <a:t>manipulating and evaluating</a:t>
            </a:r>
            <a:r>
              <a:rPr lang="en-US" sz="2000" dirty="0"/>
              <a:t> </a:t>
            </a:r>
            <a:r>
              <a:rPr lang="en-US" sz="2000" b="1" dirty="0"/>
              <a:t>Boolean expressions</a:t>
            </a:r>
            <a:r>
              <a:rPr lang="en-US" sz="2000" dirty="0"/>
              <a:t>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implemented in C++The terminal symbols in this language are Boolean variables,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that is, the constants true and false. Nonterminal symbols represent expressions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containing the operators and, or, and not.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We define two operations on Boolean expressions. The first, </a:t>
            </a:r>
            <a:r>
              <a:rPr lang="en-US" sz="2000" b="1" dirty="0"/>
              <a:t>Evaluate</a:t>
            </a:r>
            <a:r>
              <a:rPr lang="en-US" sz="2000" dirty="0"/>
              <a:t>, evaluates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a  Boolean  expression  in  a  context that  assigns  a  true  or  false  value  to  each  variable.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second operation, </a:t>
            </a:r>
            <a:r>
              <a:rPr lang="en-US" sz="2000" b="1" dirty="0"/>
              <a:t>Replace</a:t>
            </a:r>
            <a:r>
              <a:rPr lang="en-US" sz="2000" dirty="0"/>
              <a:t>, produces a new Boolean expression by replacing a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variable  with  an  expression.  Replace  show  the  Interpreter  pattern  can  be  used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more than just evaluating expressions. In this case, it manipulates the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expression itself.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class </a:t>
            </a:r>
            <a:r>
              <a:rPr lang="en-US" sz="2000" b="1" dirty="0"/>
              <a:t>Context</a:t>
            </a:r>
            <a:r>
              <a:rPr lang="en-US" sz="2000" dirty="0"/>
              <a:t> defines a mapping from variables to Boolean values, which we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represent with the C++ constants true and false.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simplicity, we ignore operator </a:t>
            </a:r>
            <a:r>
              <a:rPr lang="en-US" sz="2000" b="1" dirty="0"/>
              <a:t>precedence</a:t>
            </a:r>
            <a:r>
              <a:rPr lang="en-US" sz="2000" dirty="0"/>
              <a:t> and assume it's the responsibility of which ever object constructs the syntax tree. </a:t>
            </a:r>
            <a:endParaRPr dirty="0"/>
          </a:p>
        </p:txBody>
      </p:sp>
      <p:sp>
        <p:nvSpPr>
          <p:cNvPr id="449" name="Google Shape;449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9" name="Google Shape;459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Evaluating</a:t>
            </a:r>
            <a:r>
              <a:rPr lang="en-US" sz="2000"/>
              <a:t> a variable returns its value in the current context.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To </a:t>
            </a:r>
            <a:r>
              <a:rPr lang="en-US" sz="2000" b="1"/>
              <a:t>replace</a:t>
            </a:r>
            <a:r>
              <a:rPr lang="en-US" sz="2000"/>
              <a:t> a variable with an expression, we check to see if the variable has the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same name as the one it is passed as an argument.</a:t>
            </a:r>
            <a:endParaRPr/>
          </a:p>
        </p:txBody>
      </p:sp>
      <p:sp>
        <p:nvSpPr>
          <p:cNvPr id="460" name="Google Shape;46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8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9" name="Google Shape;469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Evaluating</a:t>
            </a:r>
            <a:r>
              <a:rPr lang="en-US" sz="2000"/>
              <a:t> an AndExp evaluates its operands and returns the logical "and" of the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results.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An AndExp implements Copy and Replace by making </a:t>
            </a:r>
            <a:r>
              <a:rPr lang="en-US" sz="2000" b="1"/>
              <a:t>recursive calls </a:t>
            </a:r>
            <a:r>
              <a:rPr lang="en-US" sz="2000"/>
              <a:t>on its operands.</a:t>
            </a:r>
            <a:endParaRPr/>
          </a:p>
        </p:txBody>
      </p:sp>
      <p:sp>
        <p:nvSpPr>
          <p:cNvPr id="470" name="Google Shape;47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8" name="Google Shape;478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The expression evaluates to true for this assignment to x and y. We can evaluate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the expression with a </a:t>
            </a:r>
            <a:r>
              <a:rPr lang="en-US" sz="2000" b="1"/>
              <a:t>different assignment </a:t>
            </a:r>
            <a:r>
              <a:rPr lang="en-US" sz="2000"/>
              <a:t>to the variables simply by changing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the context.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Many</a:t>
            </a:r>
            <a:r>
              <a:rPr lang="en-US" sz="2000"/>
              <a:t> kinds of </a:t>
            </a:r>
            <a:r>
              <a:rPr lang="en-US" sz="2000" b="1"/>
              <a:t>operations can "interpret"</a:t>
            </a:r>
            <a:r>
              <a:rPr lang="en-US" sz="2000"/>
              <a:t> a sentence. Of the three operations defined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for BooleanExp, Evaluate fits our idea of what an interpreter should do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most closely—that is, it interprets a program or expression and returns a simple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result.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However,  </a:t>
            </a:r>
            <a:r>
              <a:rPr lang="en-US" sz="2000" b="1"/>
              <a:t>Replace</a:t>
            </a:r>
            <a:r>
              <a:rPr lang="en-US" sz="2000"/>
              <a:t>  can  be  viewed  as  an  interpreter  as  well. It's  an  interpreter  whose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context is the name of the variable being replaced along with the expression that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replaces it, and whose result is a new expression.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Even </a:t>
            </a:r>
            <a:r>
              <a:rPr lang="en-US" sz="2000" b="1"/>
              <a:t>Copy </a:t>
            </a:r>
            <a:r>
              <a:rPr lang="en-US" sz="2000"/>
              <a:t>can be thought of as an interpreter with an empty context. It may seem a little strange to consider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Replace and Copy to be interpreters, because these are just basic operations on trees. The examples in Visitor (366) illustrate how all three operations can be refactored into a separate "interpreter" visitor, thus showing that the similarity is deep. </a:t>
            </a:r>
            <a:endParaRPr/>
          </a:p>
        </p:txBody>
      </p:sp>
      <p:sp>
        <p:nvSpPr>
          <p:cNvPr id="479" name="Google Shape;47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40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530" name="Google Shape;53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49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KNOWN USAGE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Interpreter pattern is widely used in </a:t>
            </a:r>
            <a:r>
              <a:rPr lang="en-US" sz="2000" b="1" dirty="0"/>
              <a:t>compilers</a:t>
            </a:r>
            <a:r>
              <a:rPr lang="en-US" sz="2000" dirty="0"/>
              <a:t> implemented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with object-oriented  languages,  as  the  Smalltalk  compilers  are.  </a:t>
            </a:r>
            <a:r>
              <a:rPr lang="en-US" sz="2000" dirty="0" err="1"/>
              <a:t>SPECTalk</a:t>
            </a:r>
            <a:r>
              <a:rPr lang="en-US" sz="2000" dirty="0"/>
              <a:t> uses  the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pattern to interpret descriptions of input file formats [Sza92]. The QOCA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constraint-solving toolkit uses it to evaluate constraints [HHMV92].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Considered in its most general form (i.e., an operation distributed over a class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hierarchy  based  on  the  Composite  pattern),  nearly  </a:t>
            </a:r>
            <a:r>
              <a:rPr lang="en-US" sz="2000" b="1" dirty="0"/>
              <a:t>every use  of  the  Composite  pattern 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will also contain the Interpreter pattern. But the Interpreter pattern </a:t>
            </a:r>
            <a:r>
              <a:rPr lang="en-US" sz="2000" b="1" dirty="0"/>
              <a:t>should be 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reserved  for  those cases</a:t>
            </a:r>
            <a:r>
              <a:rPr lang="en-US" sz="2000" dirty="0"/>
              <a:t>  in  which  you  want  to  think  of  the  class  hierarchy  as  defining 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a language.</a:t>
            </a:r>
            <a:endParaRPr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Specialized database query languages such as </a:t>
            </a:r>
            <a:r>
              <a:rPr lang="en-US" sz="2000" u="sng" dirty="0">
                <a:solidFill>
                  <a:srgbClr val="000000"/>
                </a:solidFill>
                <a:hlinkClick r:id="rId3"/>
              </a:rPr>
              <a:t>SQL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Specialized computer languages which are often used to describe communication protocols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 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APPLICABILITY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Use the Interpreter pattern </a:t>
            </a:r>
            <a:r>
              <a:rPr lang="en-US" sz="2000" b="1" dirty="0">
                <a:solidFill>
                  <a:srgbClr val="000000"/>
                </a:solidFill>
              </a:rPr>
              <a:t>when there is a language </a:t>
            </a:r>
            <a:r>
              <a:rPr lang="en-US" sz="2000" dirty="0">
                <a:solidFill>
                  <a:srgbClr val="000000"/>
                </a:solidFill>
              </a:rPr>
              <a:t>to interpret, and you can represent statements in the language as </a:t>
            </a:r>
            <a:r>
              <a:rPr lang="en-US" sz="2000" b="1" dirty="0">
                <a:solidFill>
                  <a:srgbClr val="000000"/>
                </a:solidFill>
              </a:rPr>
              <a:t>abstract syntax trees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The Interpreter pattern works best when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 - the </a:t>
            </a:r>
            <a:r>
              <a:rPr lang="en-US" sz="2000" b="1" dirty="0">
                <a:solidFill>
                  <a:srgbClr val="000000"/>
                </a:solidFill>
              </a:rPr>
              <a:t>grammar is simple</a:t>
            </a:r>
            <a:r>
              <a:rPr lang="en-US" sz="2000" dirty="0">
                <a:solidFill>
                  <a:srgbClr val="000000"/>
                </a:solidFill>
              </a:rPr>
              <a:t>. For complex grammars, the class hierarchy for the grammar becomes large and unmanageable. Tools such as parser generators are a better alternative in such cases. They can interpret expressions without building abstract syntax trees, which can save space and possibly time. </a:t>
            </a:r>
            <a:endParaRPr sz="2000" dirty="0"/>
          </a:p>
          <a:p>
            <a:pPr marL="228600" lvl="0" indent="-22824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00000"/>
                </a:solidFill>
              </a:rPr>
              <a:t> - </a:t>
            </a:r>
            <a:r>
              <a:rPr lang="en-US" sz="2000" b="1" dirty="0">
                <a:solidFill>
                  <a:srgbClr val="000000"/>
                </a:solidFill>
              </a:rPr>
              <a:t>efficiency is not a critical </a:t>
            </a:r>
            <a:r>
              <a:rPr lang="en-US" sz="2000" dirty="0">
                <a:solidFill>
                  <a:srgbClr val="000000"/>
                </a:solidFill>
              </a:rPr>
              <a:t>concern. The most efficient interpreters are usually </a:t>
            </a:r>
            <a:r>
              <a:rPr lang="en-US" sz="2000" i="1" dirty="0">
                <a:solidFill>
                  <a:srgbClr val="000000"/>
                </a:solidFill>
              </a:rPr>
              <a:t>not</a:t>
            </a:r>
            <a:r>
              <a:rPr lang="en-US" sz="2000" dirty="0">
                <a:solidFill>
                  <a:srgbClr val="000000"/>
                </a:solidFill>
              </a:rPr>
              <a:t> implemented by interpreting parse trees directly but by first translating them into another form. For example, regular expressions are often transformed into state machines. But even then, the </a:t>
            </a:r>
            <a:r>
              <a:rPr lang="en-US" sz="2000" i="1" dirty="0">
                <a:solidFill>
                  <a:srgbClr val="000000"/>
                </a:solidFill>
              </a:rPr>
              <a:t>translator</a:t>
            </a:r>
            <a:r>
              <a:rPr lang="en-US" sz="2000" dirty="0">
                <a:solidFill>
                  <a:srgbClr val="000000"/>
                </a:solidFill>
              </a:rPr>
              <a:t> can be implemented by the Interpreter pattern, so the pattern is still applicable. </a:t>
            </a:r>
            <a:endParaRPr sz="2000" dirty="0"/>
          </a:p>
        </p:txBody>
      </p:sp>
      <p:sp>
        <p:nvSpPr>
          <p:cNvPr id="551" name="Google Shape;55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1" name="Google Shape;23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MOTIVATION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If a particular kind of problem occurs often enough, then it might be worth while to express instances of the problem as </a:t>
            </a:r>
            <a:r>
              <a:rPr lang="en-US" sz="2000" b="1" dirty="0"/>
              <a:t>sentences in a simple language</a:t>
            </a:r>
            <a:r>
              <a:rPr lang="en-US" sz="2000" dirty="0"/>
              <a:t>. Then you can build an interpreter that solves the problem by interpreting these sentences.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Example: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- regular expressions</a:t>
            </a:r>
            <a:r>
              <a:rPr lang="en-US" sz="2000" dirty="0"/>
              <a:t>. Rather than building custom algorithms to match each pattern against strings, search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algorithms could interpret a regular expression that specifies a set of strings to match.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-"/>
            </a:pPr>
            <a:r>
              <a:rPr lang="en-US" sz="2000" b="1" dirty="0"/>
              <a:t> </a:t>
            </a:r>
            <a:r>
              <a:rPr lang="en-US" sz="2000" b="1" dirty="0" err="1"/>
              <a:t>boolean</a:t>
            </a:r>
            <a:r>
              <a:rPr lang="en-US" sz="2000" b="1" dirty="0"/>
              <a:t> formula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-"/>
            </a:pPr>
            <a:r>
              <a:rPr lang="en-US" sz="2000" b="1" dirty="0"/>
              <a:t> parsing xml into GUI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Interpreter </a:t>
            </a:r>
            <a:r>
              <a:rPr lang="en-US" sz="2000" b="1" dirty="0"/>
              <a:t>pattern describes </a:t>
            </a:r>
            <a:r>
              <a:rPr lang="en-US" sz="2000" dirty="0"/>
              <a:t>how to represent  sentences  in  the  language  and  interpret  these sentences.  In  this  example,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pattern describes how to define a grammar for regular expressions, represent a particular regular expression, and how to interpret that regular expression.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32" name="Google Shape;23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9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2" name="Google Shape;2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/>
              <a:t>AbstractExpression</a:t>
            </a:r>
            <a:r>
              <a:rPr lang="en-US" sz="2000" b="1" dirty="0"/>
              <a:t> (</a:t>
            </a:r>
            <a:r>
              <a:rPr lang="en-US" sz="2000" b="1" dirty="0" err="1"/>
              <a:t>RegularExpression</a:t>
            </a:r>
            <a:r>
              <a:rPr lang="en-US" sz="2000" b="1" dirty="0"/>
              <a:t>)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declares  an  abstract  </a:t>
            </a:r>
            <a:r>
              <a:rPr lang="en-US" sz="2000" b="1" dirty="0"/>
              <a:t>Interpret  operation </a:t>
            </a:r>
            <a:r>
              <a:rPr lang="en-US" sz="2000" dirty="0"/>
              <a:t> that  is  common  to  all  nodes in the abstract syntax tree.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/>
              <a:t>TerminalExpression</a:t>
            </a:r>
            <a:r>
              <a:rPr lang="en-US" sz="2000" b="1" dirty="0"/>
              <a:t> (</a:t>
            </a:r>
            <a:r>
              <a:rPr lang="en-US" sz="2000" b="1" dirty="0" err="1"/>
              <a:t>LiteralExpression</a:t>
            </a:r>
            <a:r>
              <a:rPr lang="en-US" sz="2000" b="1" dirty="0"/>
              <a:t>)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b="1" dirty="0"/>
              <a:t>implements </a:t>
            </a:r>
            <a:r>
              <a:rPr lang="en-US" sz="2000" dirty="0"/>
              <a:t> an  Interpret  operation  associated  with  terminal  symbols in the grammar.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an </a:t>
            </a:r>
            <a:r>
              <a:rPr lang="en-US" sz="2000" b="1" dirty="0"/>
              <a:t>instance</a:t>
            </a:r>
            <a:r>
              <a:rPr lang="en-US" sz="2000" dirty="0"/>
              <a:t> is required for every terminal symbol in a sentence.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err="1"/>
              <a:t>NonterminalExpression</a:t>
            </a:r>
            <a:r>
              <a:rPr lang="en-US" sz="2000" b="1" dirty="0"/>
              <a:t> (</a:t>
            </a:r>
            <a:r>
              <a:rPr lang="en-US" sz="2000" b="1" dirty="0" err="1"/>
              <a:t>AlternationExpression,RepetitionExpression</a:t>
            </a:r>
            <a:r>
              <a:rPr lang="en-US" sz="2000" b="1" dirty="0"/>
              <a:t>, </a:t>
            </a:r>
            <a:r>
              <a:rPr lang="en-US" sz="2000" b="1" dirty="0" err="1"/>
              <a:t>SequenceExpressions</a:t>
            </a:r>
            <a:r>
              <a:rPr lang="en-US" sz="2000" b="1" dirty="0"/>
              <a:t>)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one such </a:t>
            </a:r>
            <a:r>
              <a:rPr lang="en-US" sz="2000" b="1" dirty="0"/>
              <a:t>class </a:t>
            </a:r>
            <a:r>
              <a:rPr lang="en-US" sz="2000" dirty="0"/>
              <a:t>is required for </a:t>
            </a:r>
            <a:r>
              <a:rPr lang="en-US" sz="2000" b="1" dirty="0"/>
              <a:t>every rule</a:t>
            </a:r>
            <a:r>
              <a:rPr lang="en-US" sz="2000" dirty="0"/>
              <a:t> R ::= R1 R2 ... Rn in the grammar.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maintains </a:t>
            </a:r>
            <a:r>
              <a:rPr lang="en-US" sz="2000" b="1" dirty="0"/>
              <a:t>instance variables</a:t>
            </a:r>
            <a:r>
              <a:rPr lang="en-US" sz="2000" dirty="0"/>
              <a:t> of type </a:t>
            </a:r>
            <a:r>
              <a:rPr lang="en-US" sz="2000" dirty="0" err="1"/>
              <a:t>AbstractExpression</a:t>
            </a:r>
            <a:r>
              <a:rPr lang="en-US" sz="2000" dirty="0"/>
              <a:t> for </a:t>
            </a:r>
            <a:r>
              <a:rPr lang="en-US" sz="2000" b="1" dirty="0"/>
              <a:t>each of the symbols</a:t>
            </a:r>
            <a:r>
              <a:rPr lang="en-US" sz="2000" dirty="0"/>
              <a:t> R1 through Rn.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implements an Interpret operation for nonterminal symbols in the grammar. Interpret typically calls itself </a:t>
            </a:r>
            <a:r>
              <a:rPr lang="en-US" sz="2000" b="1" dirty="0"/>
              <a:t>recursively </a:t>
            </a:r>
            <a:r>
              <a:rPr lang="en-US" sz="2000" dirty="0"/>
              <a:t>on the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variables representing R1 through Rn.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Context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contains information that's global to the interpreter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Client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builds (or is given) an </a:t>
            </a:r>
            <a:r>
              <a:rPr lang="en-US" sz="2000" b="1" dirty="0"/>
              <a:t>abstract syntax tree </a:t>
            </a:r>
            <a:r>
              <a:rPr lang="en-US" sz="2000" dirty="0"/>
              <a:t>representing a particular sentence in the language that the grammar defines. The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abstract syntax tree is assembled from instances of the </a:t>
            </a:r>
            <a:r>
              <a:rPr lang="en-US" sz="2000" dirty="0" err="1"/>
              <a:t>NonterminalExpression</a:t>
            </a:r>
            <a:r>
              <a:rPr lang="en-US" sz="2000" dirty="0"/>
              <a:t> and </a:t>
            </a:r>
            <a:r>
              <a:rPr lang="en-US" sz="2000" dirty="0" err="1"/>
              <a:t>TerminalExpression</a:t>
            </a:r>
            <a:r>
              <a:rPr lang="en-US" sz="2000" dirty="0"/>
              <a:t> classes.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b="1" dirty="0"/>
              <a:t>invokes</a:t>
            </a:r>
            <a:r>
              <a:rPr lang="en-US" sz="2000" dirty="0"/>
              <a:t> the Interpret operation.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83" name="Google Shape;2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1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Collaborations</a:t>
            </a:r>
            <a:endParaRPr sz="200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-"/>
            </a:pPr>
            <a:r>
              <a:rPr lang="en-US" sz="2000"/>
              <a:t> The client builds (or is given) the sentence as an </a:t>
            </a:r>
            <a:r>
              <a:rPr lang="en-US" sz="2000" b="1"/>
              <a:t>abstract syntax tree </a:t>
            </a:r>
            <a:r>
              <a:rPr lang="en-US" sz="2000"/>
              <a:t>of NonterminalExpression and TerminalExpression instances.   - Then the client initializes the </a:t>
            </a:r>
            <a:r>
              <a:rPr lang="en-US" sz="2000" b="1"/>
              <a:t>context </a:t>
            </a:r>
            <a:r>
              <a:rPr lang="en-US" sz="2000"/>
              <a:t>and </a:t>
            </a:r>
            <a:r>
              <a:rPr lang="en-US" sz="2000" b="1"/>
              <a:t>invokes</a:t>
            </a:r>
            <a:r>
              <a:rPr lang="en-US" sz="2000"/>
              <a:t> the Interpretoperation.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-"/>
            </a:pPr>
            <a:r>
              <a:rPr lang="en-US" sz="2000"/>
              <a:t> Each </a:t>
            </a:r>
            <a:r>
              <a:rPr lang="en-US" sz="2000" b="1"/>
              <a:t>NonterminalExpression </a:t>
            </a:r>
            <a:r>
              <a:rPr lang="en-US" sz="2000"/>
              <a:t> node  defines  Interpret  in  terms  of Interpret  on each subexpression. The Interpret operation of each </a:t>
            </a:r>
            <a:r>
              <a:rPr lang="en-US" sz="2000" b="1"/>
              <a:t>TerminalExpression </a:t>
            </a:r>
            <a:r>
              <a:rPr lang="en-US" sz="2000"/>
              <a:t>defines the base case in the recursion. </a:t>
            </a:r>
            <a:endParaRPr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- The Interpret operations at each node </a:t>
            </a:r>
            <a:r>
              <a:rPr lang="en-US" sz="2000" b="1"/>
              <a:t>use the context to store and access </a:t>
            </a:r>
            <a:r>
              <a:rPr lang="en-US" sz="2000"/>
              <a:t>the state of the interpreter.</a:t>
            </a:r>
            <a:endParaRPr/>
          </a:p>
        </p:txBody>
      </p:sp>
      <p:sp>
        <p:nvSpPr>
          <p:cNvPr id="297" name="Google Shape;29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1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Interpreter pattern uses a class to </a:t>
            </a:r>
            <a:r>
              <a:rPr lang="en-US" sz="2000" b="1" dirty="0"/>
              <a:t>represent</a:t>
            </a:r>
            <a:r>
              <a:rPr lang="en-US" sz="2000" dirty="0"/>
              <a:t> each grammar rule. Symbols on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 right-hand  side  of  the  rule  are  </a:t>
            </a:r>
            <a:r>
              <a:rPr lang="en-US" sz="2000" b="1" dirty="0"/>
              <a:t>instance  variables </a:t>
            </a:r>
            <a:r>
              <a:rPr lang="en-US" sz="2000" dirty="0"/>
              <a:t> of these  classes.  The  </a:t>
            </a:r>
            <a:r>
              <a:rPr lang="en-US" sz="2000" b="1" dirty="0"/>
              <a:t>grammar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above  </a:t>
            </a:r>
            <a:r>
              <a:rPr lang="en-US" sz="2000" dirty="0"/>
              <a:t>is  represented  by  five  classes:  an abstract  class  </a:t>
            </a:r>
            <a:r>
              <a:rPr lang="en-US" sz="2000" dirty="0" err="1"/>
              <a:t>RegularExpression</a:t>
            </a:r>
            <a:r>
              <a:rPr lang="en-US" sz="2000" dirty="0"/>
              <a:t>  and  its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four subclasses </a:t>
            </a:r>
            <a:r>
              <a:rPr lang="en-US" sz="2000" dirty="0" err="1"/>
              <a:t>LiteralExpression</a:t>
            </a:r>
            <a:r>
              <a:rPr lang="en-US" sz="2000" dirty="0"/>
              <a:t>, </a:t>
            </a:r>
            <a:r>
              <a:rPr lang="en-US" sz="2000" dirty="0" err="1"/>
              <a:t>AlternationExpression</a:t>
            </a:r>
            <a:r>
              <a:rPr lang="en-US" sz="2000" dirty="0"/>
              <a:t>, </a:t>
            </a:r>
            <a:r>
              <a:rPr lang="en-US" sz="2000" dirty="0" err="1"/>
              <a:t>SequenceExpression</a:t>
            </a:r>
            <a:r>
              <a:rPr lang="en-US" sz="2000" dirty="0"/>
              <a:t>, and </a:t>
            </a:r>
            <a:r>
              <a:rPr lang="en-US" sz="2000" dirty="0" err="1"/>
              <a:t>RepetitionExpression</a:t>
            </a:r>
            <a:r>
              <a:rPr lang="en-US" sz="2000" dirty="0"/>
              <a:t>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The last three classes define variables that hold subexpressions. </a:t>
            </a:r>
            <a:endParaRPr dirty="0"/>
          </a:p>
        </p:txBody>
      </p:sp>
      <p:sp>
        <p:nvSpPr>
          <p:cNvPr id="405" name="Google Shape;40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2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We can create an interpreter for these regular expressions by defining the </a:t>
            </a:r>
            <a:r>
              <a:rPr lang="en-US" sz="2000" b="1" dirty="0"/>
              <a:t>Interpret operation</a:t>
            </a:r>
            <a:r>
              <a:rPr lang="en-US" sz="2000" dirty="0"/>
              <a:t> on each subclass of </a:t>
            </a:r>
            <a:r>
              <a:rPr lang="en-US" sz="2000" dirty="0" err="1"/>
              <a:t>RegularExpression</a:t>
            </a:r>
            <a:r>
              <a:rPr lang="en-US" sz="2000" dirty="0"/>
              <a:t>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Interpret takes as an argument the </a:t>
            </a:r>
            <a:r>
              <a:rPr lang="en-US" sz="2000" b="1" dirty="0"/>
              <a:t>context</a:t>
            </a:r>
            <a:r>
              <a:rPr lang="en-US" sz="2000" dirty="0"/>
              <a:t> in which to interpret the expression. The context </a:t>
            </a:r>
            <a:r>
              <a:rPr lang="en-US" sz="2000" b="1" dirty="0"/>
              <a:t>contains</a:t>
            </a:r>
            <a:r>
              <a:rPr lang="en-US" sz="2000" dirty="0"/>
              <a:t> the input string and information on how much of it has been matched so far. Each subclass of </a:t>
            </a:r>
            <a:r>
              <a:rPr lang="en-US" sz="2000" dirty="0" err="1"/>
              <a:t>RegularExpression</a:t>
            </a:r>
            <a:r>
              <a:rPr lang="en-US" sz="2000" dirty="0"/>
              <a:t> implements Interpret to match the next part of the input string based on the current context.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For </a:t>
            </a:r>
            <a:r>
              <a:rPr lang="en-US" sz="2000" b="1" dirty="0"/>
              <a:t>example</a:t>
            </a:r>
            <a:r>
              <a:rPr lang="en-US" sz="2000" dirty="0"/>
              <a:t>,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LiteralExpression</a:t>
            </a:r>
            <a:r>
              <a:rPr lang="en-US" sz="2000" dirty="0"/>
              <a:t> will check if the input matches the literal it defines,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AlternationExpression</a:t>
            </a:r>
            <a:r>
              <a:rPr lang="en-US" sz="2000" dirty="0"/>
              <a:t> will check if the input matches any of its alternatives,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 - </a:t>
            </a:r>
            <a:r>
              <a:rPr lang="en-US" sz="2000" dirty="0" err="1"/>
              <a:t>RepetitionExpression</a:t>
            </a:r>
            <a:r>
              <a:rPr lang="en-US" sz="2000" dirty="0"/>
              <a:t> will check if the input has multiple copies of expression it repeats, and so on.</a:t>
            </a:r>
            <a:endParaRPr dirty="0"/>
          </a:p>
        </p:txBody>
      </p:sp>
      <p:sp>
        <p:nvSpPr>
          <p:cNvPr id="412" name="Google Shape;412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4:notes"/>
          <p:cNvSpPr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Every regular expression defined by this grammar is represented by an </a:t>
            </a:r>
            <a:r>
              <a:rPr lang="en-US" sz="2000" b="1" dirty="0"/>
              <a:t>abstract </a:t>
            </a:r>
            <a:endParaRPr sz="2000"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syntax  tree </a:t>
            </a:r>
            <a:r>
              <a:rPr lang="en-US" sz="2000" dirty="0"/>
              <a:t> made  up  of  instances  of  these  classes.  For example,  the  abstract  syntax </a:t>
            </a:r>
            <a:endParaRPr dirty="0"/>
          </a:p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tree.</a:t>
            </a:r>
            <a:endParaRPr dirty="0"/>
          </a:p>
        </p:txBody>
      </p:sp>
      <p:sp>
        <p:nvSpPr>
          <p:cNvPr id="432" name="Google Shape;43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7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7fa82313fa_0_208:notes"/>
          <p:cNvSpPr txBox="1"/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g7fa82313fa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18" name="Google Shape;318;g7fa82313fa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5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6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5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7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7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7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7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7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7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7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7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7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7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7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78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7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79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79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8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80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p80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80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80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80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81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8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8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83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5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8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86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86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8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8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87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8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8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88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89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9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90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90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90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9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91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91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91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91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91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92"/>
          <p:cNvSpPr txBox="1">
            <a:spLocks noGrp="1"/>
          </p:cNvSpPr>
          <p:nvPr>
            <p:ph type="subTitle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9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62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9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94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6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9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97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97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8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9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8" name="Google Shape;198;p98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9" name="Google Shape;199;p98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9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99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99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4" name="Google Shape;204;p99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0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00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8" name="Google Shape;208;p100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1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10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101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3" name="Google Shape;213;p101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4" name="Google Shape;214;p101"/>
          <p:cNvSpPr txBox="1">
            <a:spLocks noGrp="1"/>
          </p:cNvSpPr>
          <p:nvPr>
            <p:ph type="body" idx="4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0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02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p102"/>
          <p:cNvSpPr txBox="1">
            <a:spLocks noGrp="1"/>
          </p:cNvSpPr>
          <p:nvPr>
            <p:ph type="body" idx="2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p102"/>
          <p:cNvSpPr txBox="1">
            <a:spLocks noGrp="1"/>
          </p:cNvSpPr>
          <p:nvPr>
            <p:ph type="body" idx="3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0" name="Google Shape;220;p102"/>
          <p:cNvSpPr txBox="1">
            <a:spLocks noGrp="1"/>
          </p:cNvSpPr>
          <p:nvPr>
            <p:ph type="body" idx="4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102"/>
          <p:cNvSpPr txBox="1">
            <a:spLocks noGrp="1"/>
          </p:cNvSpPr>
          <p:nvPr>
            <p:ph type="body" idx="5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102"/>
          <p:cNvSpPr txBox="1">
            <a:spLocks noGrp="1"/>
          </p:cNvSpPr>
          <p:nvPr>
            <p:ph type="body" idx="6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4"/>
          <p:cNvSpPr txBox="1">
            <a:spLocks noGrp="1"/>
          </p:cNvSpPr>
          <p:nvPr>
            <p:ph type="subTitle" idx="1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5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65"/>
          <p:cNvSpPr txBox="1">
            <a:spLocks noGrp="1"/>
          </p:cNvSpPr>
          <p:nvPr>
            <p:ph type="body" idx="2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65"/>
          <p:cNvSpPr txBox="1">
            <a:spLocks noGrp="1"/>
          </p:cNvSpPr>
          <p:nvPr>
            <p:ph type="body" idx="3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6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6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66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6"/>
          <p:cNvSpPr txBox="1">
            <a:spLocks noGrp="1"/>
          </p:cNvSpPr>
          <p:nvPr>
            <p:ph type="body" idx="3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7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7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7"/>
          <p:cNvSpPr txBox="1">
            <a:spLocks noGrp="1"/>
          </p:cNvSpPr>
          <p:nvPr>
            <p:ph type="body" idx="2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7"/>
          <p:cNvSpPr txBox="1">
            <a:spLocks noGrp="1"/>
          </p:cNvSpPr>
          <p:nvPr>
            <p:ph type="body" idx="3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51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7" name="Google Shape;7;p5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51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9" name="Google Shape;9;p51"/>
          <p:cNvCxnSpPr/>
          <p:nvPr/>
        </p:nvCxnSpPr>
        <p:spPr>
          <a:xfrm>
            <a:off x="1981200" y="3962400"/>
            <a:ext cx="6511925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" name="Google Shape;10;p51"/>
          <p:cNvSpPr txBox="1">
            <a:spLocks noGrp="1"/>
          </p:cNvSpPr>
          <p:nvPr>
            <p:ph type="title"/>
          </p:nvPr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1"/>
          <p:cNvSpPr txBox="1">
            <a:spLocks noGrp="1"/>
          </p:cNvSpPr>
          <p:nvPr>
            <p:ph type="body" idx="1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3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62" name="Google Shape;62;p53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3" name="Google Shape;63;p5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3"/>
          <p:cNvSpPr txBox="1"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53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6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16" name="Google Shape;116;p56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7" name="Google Shape;117;p5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56"/>
          <p:cNvSpPr txBox="1"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56"/>
          <p:cNvSpPr txBox="1">
            <a:spLocks noGrp="1"/>
          </p:cNvSpPr>
          <p:nvPr>
            <p:ph type="body" idx="1"/>
          </p:nvPr>
        </p:nvSpPr>
        <p:spPr>
          <a:xfrm>
            <a:off x="152400" y="10668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56"/>
          <p:cNvSpPr txBox="1">
            <a:spLocks noGrp="1"/>
          </p:cNvSpPr>
          <p:nvPr>
            <p:ph type="body" idx="2"/>
          </p:nvPr>
        </p:nvSpPr>
        <p:spPr>
          <a:xfrm>
            <a:off x="152400" y="3962400"/>
            <a:ext cx="8839200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8"/>
          <p:cNvSpPr/>
          <p:nvPr/>
        </p:nvSpPr>
        <p:spPr>
          <a:xfrm>
            <a:off x="152400" y="152400"/>
            <a:ext cx="8839200" cy="6096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75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71" name="Google Shape;171;p58"/>
          <p:cNvCxnSpPr/>
          <p:nvPr/>
        </p:nvCxnSpPr>
        <p:spPr>
          <a:xfrm>
            <a:off x="152400" y="6705600"/>
            <a:ext cx="8839200" cy="0"/>
          </a:xfrm>
          <a:prstGeom prst="straightConnector1">
            <a:avLst/>
          </a:prstGeom>
          <a:noFill/>
          <a:ln w="190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72" name="Google Shape;172;p5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58"/>
          <p:cNvSpPr txBox="1">
            <a:spLocks noGrp="1"/>
          </p:cNvSpPr>
          <p:nvPr>
            <p:ph type="body" idx="1"/>
          </p:nvPr>
        </p:nvSpPr>
        <p:spPr>
          <a:xfrm>
            <a:off x="457200" y="1604963"/>
            <a:ext cx="8229600" cy="397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"/>
          <p:cNvSpPr/>
          <p:nvPr/>
        </p:nvSpPr>
        <p:spPr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Interpreter</a:t>
            </a:r>
            <a:endParaRPr sz="4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7fa82313fa_0_215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Nonterminal expression</a:t>
            </a: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" name="Google Shape;453;p36">
            <a:extLst>
              <a:ext uri="{FF2B5EF4-FFF2-40B4-BE49-F238E27FC236}">
                <a16:creationId xmlns:a16="http://schemas.microsoft.com/office/drawing/2014/main" id="{E07C5A92-63BF-337E-9120-FE7A7DFB7B0F}"/>
              </a:ext>
            </a:extLst>
          </p:cNvPr>
          <p:cNvSpPr/>
          <p:nvPr/>
        </p:nvSpPr>
        <p:spPr>
          <a:xfrm>
            <a:off x="549614" y="1045025"/>
            <a:ext cx="6789905" cy="5097992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AddExpr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Expr1, Expr2;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AddExpr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Expr Expr1, Expr Expr2){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this.Expr1 = Expr1; this.Expr2 = Expr2;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override int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return Expr1.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Expr2.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>
              <a:lnSpc>
                <a:spcPct val="115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SubExpr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{ ....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tx1"/>
              </a:solidFill>
              <a:highlight>
                <a:srgbClr val="F3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bool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isOperator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String symbol)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return symbol == "+" || symbol == '-';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tx1"/>
              </a:solidFill>
              <a:highlight>
                <a:srgbClr val="F3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getExprObject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Expr Expr1, Expr Expr2, String symbol)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symbol == "+")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AddExpr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Expr1, Expr2);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if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symbol == "-")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SubExpr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Expr1, Expr2);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dk1"/>
              </a:solidFill>
              <a:highlight>
                <a:srgbClr val="F3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7fa82313fa_0_22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Parser</a:t>
            </a: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" name="Google Shape;453;p36">
            <a:extLst>
              <a:ext uri="{FF2B5EF4-FFF2-40B4-BE49-F238E27FC236}">
                <a16:creationId xmlns:a16="http://schemas.microsoft.com/office/drawing/2014/main" id="{C6748FA7-18A3-F10D-B875-7EEB493315AF}"/>
              </a:ext>
            </a:extLst>
          </p:cNvPr>
          <p:cNvSpPr/>
          <p:nvPr/>
        </p:nvSpPr>
        <p:spPr>
          <a:xfrm>
            <a:off x="564204" y="1040510"/>
            <a:ext cx="7188739" cy="4776979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ExpressionParser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Stack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int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parse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(String str){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String[]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tokenList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str.split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(" ");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for( String symbol :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tokenList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if(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isOperator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symbol))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Expr Expr1 =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stack.pop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Expr Expr2 =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stack.pop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Expr operator =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getExprObject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Expr1, Expr2, symbol);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stack.push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operator.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} else </a:t>
            </a:r>
            <a:r>
              <a:rPr lang="en-US" sz="1400" i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/* </a:t>
            </a:r>
            <a:r>
              <a:rPr lang="en-US" sz="1400" i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isNumber</a:t>
            </a:r>
            <a:r>
              <a:rPr lang="en-US" sz="1400" i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*/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Expr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(symbol);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stack.push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int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result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stack.pop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().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return result;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400" dirty="0">
              <a:solidFill>
                <a:schemeClr val="dk1"/>
              </a:solidFill>
              <a:highlight>
                <a:srgbClr val="F3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4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S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oučásti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vzoru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4"/>
          <p:cNvSpPr txBox="1"/>
          <p:nvPr/>
        </p:nvSpPr>
        <p:spPr>
          <a:xfrm>
            <a:off x="152400" y="1076476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/>
              <a:t>Vzor</a:t>
            </a:r>
            <a:r>
              <a:rPr lang="en-US" sz="1800" b="1" dirty="0"/>
              <a:t> </a:t>
            </a:r>
            <a:r>
              <a:rPr lang="en-US" sz="1800" b="1" dirty="0" err="1"/>
              <a:t>obsahuje</a:t>
            </a:r>
            <a:r>
              <a:rPr lang="en-US" sz="1800" b="1" dirty="0"/>
              <a:t>:</a:t>
            </a:r>
            <a:endParaRPr sz="1800" b="1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dirty="0" err="1"/>
              <a:t>Gramatiku</a:t>
            </a:r>
            <a:endParaRPr sz="18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Popisující</a:t>
            </a:r>
            <a:r>
              <a:rPr lang="en-US" sz="1600" dirty="0"/>
              <a:t> </a:t>
            </a:r>
            <a:r>
              <a:rPr lang="en-US" sz="1600" dirty="0" err="1"/>
              <a:t>jazyk</a:t>
            </a:r>
            <a:r>
              <a:rPr lang="en-US" sz="1600" dirty="0"/>
              <a:t>, v </a:t>
            </a:r>
            <a:r>
              <a:rPr lang="en-US" sz="1600" dirty="0" err="1"/>
              <a:t>němž</a:t>
            </a:r>
            <a:r>
              <a:rPr lang="en-US" sz="1600" dirty="0"/>
              <a:t> </a:t>
            </a:r>
            <a:r>
              <a:rPr lang="en-US" sz="1600" dirty="0" err="1"/>
              <a:t>budeme</a:t>
            </a:r>
            <a:r>
              <a:rPr lang="en-US" sz="1600" dirty="0"/>
              <a:t> </a:t>
            </a:r>
            <a:r>
              <a:rPr lang="en-US" sz="1600" dirty="0" err="1"/>
              <a:t>přijímat</a:t>
            </a:r>
            <a:r>
              <a:rPr lang="en-US" sz="1600" dirty="0"/>
              <a:t> instance </a:t>
            </a:r>
            <a:r>
              <a:rPr lang="en-US" sz="1600" dirty="0" err="1"/>
              <a:t>problému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Co </a:t>
            </a:r>
            <a:r>
              <a:rPr lang="en-US" sz="1600" dirty="0" err="1"/>
              <a:t>nejjednodušší</a:t>
            </a:r>
            <a:endParaRPr sz="1600" dirty="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dirty="0" err="1"/>
              <a:t>Reprezentaci</a:t>
            </a:r>
            <a:r>
              <a:rPr lang="en-US" sz="1800" dirty="0"/>
              <a:t> </a:t>
            </a:r>
            <a:r>
              <a:rPr lang="en-US" sz="1800" dirty="0" err="1"/>
              <a:t>gramatiky</a:t>
            </a:r>
            <a:r>
              <a:rPr lang="en-US" sz="1800" dirty="0"/>
              <a:t> v </a:t>
            </a:r>
            <a:r>
              <a:rPr lang="en-US" sz="1800" dirty="0" err="1"/>
              <a:t>kódu</a:t>
            </a:r>
            <a:endParaRPr sz="18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Třída</a:t>
            </a:r>
            <a:r>
              <a:rPr lang="en-US" sz="1600" dirty="0"/>
              <a:t> pro </a:t>
            </a:r>
            <a:r>
              <a:rPr lang="en-US" sz="1600" dirty="0" err="1"/>
              <a:t>každé</a:t>
            </a:r>
            <a:r>
              <a:rPr lang="en-US" sz="1600" dirty="0"/>
              <a:t> </a:t>
            </a:r>
            <a:r>
              <a:rPr lang="en-US" sz="1600" dirty="0" err="1"/>
              <a:t>pravidlo</a:t>
            </a:r>
            <a:r>
              <a:rPr lang="en-US" sz="1600" dirty="0"/>
              <a:t> </a:t>
            </a:r>
            <a:r>
              <a:rPr lang="en-US" sz="1600" dirty="0" err="1"/>
              <a:t>gramatiky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Abstraktní</a:t>
            </a:r>
            <a:r>
              <a:rPr lang="en-US" sz="1600" dirty="0"/>
              <a:t> </a:t>
            </a:r>
            <a:r>
              <a:rPr lang="en-US" sz="1600" dirty="0" err="1"/>
              <a:t>předek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>
                <a:solidFill>
                  <a:schemeClr val="tx1"/>
                </a:solidFill>
              </a:rPr>
              <a:t>Dědičnost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/>
              <a:t>odpovíd</a:t>
            </a:r>
            <a:r>
              <a:rPr lang="cs-CZ" sz="1600" dirty="0"/>
              <a:t>á</a:t>
            </a:r>
            <a:r>
              <a:rPr lang="en-US" sz="1600" dirty="0"/>
              <a:t> </a:t>
            </a:r>
            <a:r>
              <a:rPr lang="en-US" sz="1600" dirty="0" err="1"/>
              <a:t>gramatice</a:t>
            </a:r>
            <a:endParaRPr sz="1600" dirty="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dirty="0" err="1"/>
              <a:t>Reprezentaci</a:t>
            </a:r>
            <a:r>
              <a:rPr lang="en-US" sz="1800" dirty="0"/>
              <a:t> </a:t>
            </a:r>
            <a:r>
              <a:rPr lang="en-US" sz="1800" dirty="0" err="1"/>
              <a:t>kontextu</a:t>
            </a:r>
            <a:r>
              <a:rPr lang="en-US" sz="1800" dirty="0"/>
              <a:t> </a:t>
            </a:r>
            <a:r>
              <a:rPr lang="en-US" sz="1800" dirty="0" err="1"/>
              <a:t>interpretace</a:t>
            </a:r>
            <a:endParaRPr sz="1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/>
              <a:t>Vzor</a:t>
            </a:r>
            <a:r>
              <a:rPr lang="en-US" sz="1800" b="1" dirty="0"/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ne</a:t>
            </a:r>
            <a:r>
              <a:rPr lang="en-US" sz="1800" b="1" dirty="0" err="1"/>
              <a:t>obsahuje</a:t>
            </a:r>
            <a:r>
              <a:rPr lang="en-US" sz="1800" b="1" dirty="0"/>
              <a:t>:</a:t>
            </a:r>
            <a:endParaRPr sz="1800" b="1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dirty="0"/>
              <a:t>Parser pro </a:t>
            </a:r>
            <a:r>
              <a:rPr lang="en-US" sz="1800" dirty="0" err="1"/>
              <a:t>konstrukci</a:t>
            </a:r>
            <a:r>
              <a:rPr lang="en-US" sz="1800" dirty="0"/>
              <a:t> </a:t>
            </a:r>
            <a:r>
              <a:rPr lang="en-US" sz="1800" dirty="0" err="1"/>
              <a:t>syntaktického</a:t>
            </a:r>
            <a:r>
              <a:rPr lang="en-US" sz="1800" dirty="0"/>
              <a:t> </a:t>
            </a:r>
            <a:r>
              <a:rPr lang="en-US" sz="1800" dirty="0" err="1"/>
              <a:t>stromu</a:t>
            </a:r>
            <a:r>
              <a:rPr lang="en-US" sz="1800" dirty="0"/>
              <a:t> instance </a:t>
            </a:r>
            <a:r>
              <a:rPr lang="en-US" sz="1800" dirty="0" err="1"/>
              <a:t>problému</a:t>
            </a:r>
            <a:endParaRPr sz="1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6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Vyhodnocení b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ooleovs</a:t>
            </a: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kých</a:t>
            </a:r>
            <a:r>
              <a:rPr lang="en-US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výraz</a:t>
            </a: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ů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36"/>
          <p:cNvSpPr txBox="1"/>
          <p:nvPr/>
        </p:nvSpPr>
        <p:spPr>
          <a:xfrm>
            <a:off x="152400" y="832275"/>
            <a:ext cx="8991600" cy="58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Práce</a:t>
            </a:r>
            <a:r>
              <a:rPr lang="en-US" sz="1800" b="1" dirty="0"/>
              <a:t> s </a:t>
            </a:r>
            <a:r>
              <a:rPr lang="en-US" sz="1800" b="1" dirty="0" err="1"/>
              <a:t>booleovskými</a:t>
            </a:r>
            <a:r>
              <a:rPr lang="en-US" sz="1800" b="1" dirty="0"/>
              <a:t> </a:t>
            </a:r>
            <a:r>
              <a:rPr lang="en-US" sz="1800" b="1" dirty="0" err="1"/>
              <a:t>výrazy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BooleanExp</a:t>
            </a:r>
            <a:r>
              <a:rPr lang="en-US" sz="1600" dirty="0"/>
              <a:t> ::= Variable | Constant | </a:t>
            </a:r>
            <a:r>
              <a:rPr lang="en-US" sz="1600" dirty="0" err="1"/>
              <a:t>OrExp</a:t>
            </a:r>
            <a:r>
              <a:rPr lang="en-US" sz="1600" dirty="0"/>
              <a:t> | </a:t>
            </a:r>
            <a:r>
              <a:rPr lang="en-US" sz="1600" dirty="0" err="1"/>
              <a:t>AndExp</a:t>
            </a:r>
            <a:r>
              <a:rPr lang="en-US" sz="1600" dirty="0"/>
              <a:t> | </a:t>
            </a:r>
            <a:r>
              <a:rPr lang="en-US" sz="1600" dirty="0" err="1"/>
              <a:t>NotExp</a:t>
            </a:r>
            <a:r>
              <a:rPr lang="en-US" sz="1600" dirty="0"/>
              <a:t> | '</a:t>
            </a:r>
            <a:r>
              <a:rPr lang="en-US" sz="1600" b="1" dirty="0"/>
              <a:t>(</a:t>
            </a:r>
            <a:r>
              <a:rPr lang="en-US" sz="1600" dirty="0"/>
              <a:t>' </a:t>
            </a:r>
            <a:r>
              <a:rPr lang="en-US" sz="1600" dirty="0" err="1"/>
              <a:t>BooleanExp</a:t>
            </a:r>
            <a:r>
              <a:rPr lang="en-US" sz="1600" dirty="0"/>
              <a:t> '</a:t>
            </a:r>
            <a:r>
              <a:rPr lang="en-US" sz="1600" b="1" dirty="0"/>
              <a:t>)</a:t>
            </a:r>
            <a:r>
              <a:rPr lang="en-US" sz="1600" dirty="0"/>
              <a:t>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AndExp</a:t>
            </a:r>
            <a:r>
              <a:rPr lang="en-US" sz="1600" dirty="0"/>
              <a:t> 	::= </a:t>
            </a:r>
            <a:r>
              <a:rPr lang="en-US" sz="1600" dirty="0" err="1"/>
              <a:t>BooleanExp</a:t>
            </a:r>
            <a:r>
              <a:rPr lang="en-US" sz="1600" dirty="0"/>
              <a:t> '</a:t>
            </a:r>
            <a:r>
              <a:rPr lang="en-US" sz="1600" b="1" dirty="0"/>
              <a:t>and</a:t>
            </a:r>
            <a:r>
              <a:rPr lang="en-US" sz="1600" dirty="0"/>
              <a:t>' </a:t>
            </a:r>
            <a:r>
              <a:rPr lang="en-US" sz="1600" dirty="0" err="1"/>
              <a:t>BooleanExp</a:t>
            </a:r>
            <a:r>
              <a:rPr lang="en-US" sz="1600" dirty="0"/>
              <a:t> 	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OrExp</a:t>
            </a:r>
            <a:r>
              <a:rPr lang="en-US" sz="1600" dirty="0"/>
              <a:t> 	::= </a:t>
            </a:r>
            <a:r>
              <a:rPr lang="en-US" sz="1600" dirty="0" err="1"/>
              <a:t>BooleanExp</a:t>
            </a:r>
            <a:r>
              <a:rPr lang="en-US" sz="1600" dirty="0"/>
              <a:t> '</a:t>
            </a:r>
            <a:r>
              <a:rPr lang="en-US" sz="1600" b="1" dirty="0"/>
              <a:t>or</a:t>
            </a:r>
            <a:r>
              <a:rPr lang="en-US" sz="1600" dirty="0"/>
              <a:t>' </a:t>
            </a:r>
            <a:r>
              <a:rPr lang="en-US" sz="1600" dirty="0" err="1"/>
              <a:t>BooleanExp</a:t>
            </a:r>
            <a:r>
              <a:rPr lang="en-US" sz="1600" dirty="0"/>
              <a:t>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NotExp</a:t>
            </a:r>
            <a:r>
              <a:rPr lang="en-US" sz="1600" dirty="0"/>
              <a:t> 	::= '</a:t>
            </a:r>
            <a:r>
              <a:rPr lang="en-US" sz="1600" b="1" dirty="0"/>
              <a:t>not</a:t>
            </a:r>
            <a:r>
              <a:rPr lang="en-US" sz="1600" dirty="0"/>
              <a:t>' </a:t>
            </a:r>
            <a:r>
              <a:rPr lang="en-US" sz="1600" dirty="0" err="1"/>
              <a:t>BooleanExp</a:t>
            </a:r>
            <a:r>
              <a:rPr lang="en-US" sz="1600" dirty="0"/>
              <a:t>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Constant 	::= '</a:t>
            </a:r>
            <a:r>
              <a:rPr lang="en-US" sz="1600" b="1" dirty="0"/>
              <a:t>true</a:t>
            </a:r>
            <a:r>
              <a:rPr lang="en-US" sz="1600" dirty="0"/>
              <a:t>' | '</a:t>
            </a:r>
            <a:r>
              <a:rPr lang="en-US" sz="1600" b="1" dirty="0"/>
              <a:t>false</a:t>
            </a:r>
            <a:r>
              <a:rPr lang="en-US" sz="1600" dirty="0"/>
              <a:t>' 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Variable ::= '</a:t>
            </a:r>
            <a:r>
              <a:rPr lang="en-US" sz="1600" b="1" dirty="0"/>
              <a:t>A</a:t>
            </a:r>
            <a:r>
              <a:rPr lang="en-US" sz="1600" dirty="0"/>
              <a:t>' | '</a:t>
            </a:r>
            <a:r>
              <a:rPr lang="en-US" sz="1600" b="1" dirty="0"/>
              <a:t>B</a:t>
            </a:r>
            <a:r>
              <a:rPr lang="en-US" sz="1600" dirty="0"/>
              <a:t>' | ... | '</a:t>
            </a:r>
            <a:r>
              <a:rPr lang="en-US" sz="1600" b="1" dirty="0"/>
              <a:t>Z</a:t>
            </a:r>
            <a:r>
              <a:rPr lang="en-US" sz="1600" dirty="0"/>
              <a:t>'</a:t>
            </a:r>
            <a:endParaRPr sz="1600" dirty="0"/>
          </a:p>
        </p:txBody>
      </p:sp>
      <p:sp>
        <p:nvSpPr>
          <p:cNvPr id="453" name="Google Shape;453;p36"/>
          <p:cNvSpPr/>
          <p:nvPr/>
        </p:nvSpPr>
        <p:spPr>
          <a:xfrm>
            <a:off x="607635" y="3928580"/>
            <a:ext cx="4999717" cy="711143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interface </a:t>
            </a:r>
            <a:r>
              <a:rPr lang="en-US" sz="1400" b="1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 bool </a:t>
            </a:r>
            <a:r>
              <a:rPr lang="en-US" sz="1400" b="1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(Context context);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5898240" y="3923808"/>
            <a:ext cx="2434923" cy="609600"/>
          </a:xfrm>
          <a:prstGeom prst="wedgeRoundRectCallout">
            <a:avLst>
              <a:gd name="adj1" fmla="val -74561"/>
              <a:gd name="adj2" fmla="val -5411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společné rozhraní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definující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booleovský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výraz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36"/>
          <p:cNvSpPr/>
          <p:nvPr/>
        </p:nvSpPr>
        <p:spPr>
          <a:xfrm>
            <a:off x="607635" y="4835770"/>
            <a:ext cx="4999717" cy="969944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Context</a:t>
            </a: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bool 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lookup</a:t>
            </a: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(String name);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void 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VariableExp</a:t>
            </a: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exp, </a:t>
            </a:r>
            <a:r>
              <a:rPr lang="en-US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bool);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56" name="Google Shape;456;p36"/>
          <p:cNvSpPr/>
          <p:nvPr/>
        </p:nvSpPr>
        <p:spPr>
          <a:xfrm>
            <a:off x="5898240" y="4835770"/>
            <a:ext cx="2434923" cy="609600"/>
          </a:xfrm>
          <a:prstGeom prst="wedgeRoundRectCallout">
            <a:avLst>
              <a:gd name="adj1" fmla="val -74780"/>
              <a:gd name="adj2" fmla="val -4765"/>
              <a:gd name="adj3" fmla="val 16667"/>
            </a:avLst>
          </a:prstGeom>
          <a:solidFill>
            <a:srgbClr val="FFCC99">
              <a:alpha val="49800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mapování</a:t>
            </a:r>
            <a:r>
              <a:rPr lang="cs-CZ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proměnných</a:t>
            </a:r>
            <a:br>
              <a:rPr lang="cs-CZ" dirty="0">
                <a:solidFill>
                  <a:schemeClr val="dk1"/>
                </a:solidFill>
              </a:rPr>
            </a:br>
            <a:r>
              <a:rPr lang="cs-CZ" dirty="0">
                <a:solidFill>
                  <a:schemeClr val="dk1"/>
                </a:solidFill>
              </a:rPr>
              <a:t>na </a:t>
            </a:r>
            <a:r>
              <a:rPr lang="en-US" dirty="0">
                <a:solidFill>
                  <a:schemeClr val="dk1"/>
                </a:solidFill>
              </a:rPr>
              <a:t>‘true’ a ‘false’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Google Shape;456;p36">
            <a:extLst>
              <a:ext uri="{FF2B5EF4-FFF2-40B4-BE49-F238E27FC236}">
                <a16:creationId xmlns:a16="http://schemas.microsoft.com/office/drawing/2014/main" id="{39FEA487-796E-3571-F6BD-97552C6CC5E1}"/>
              </a:ext>
            </a:extLst>
          </p:cNvPr>
          <p:cNvSpPr/>
          <p:nvPr/>
        </p:nvSpPr>
        <p:spPr>
          <a:xfrm>
            <a:off x="5898239" y="5586950"/>
            <a:ext cx="2434923" cy="609600"/>
          </a:xfrm>
          <a:prstGeom prst="wedgeRoundRectCallout">
            <a:avLst>
              <a:gd name="adj1" fmla="val -68422"/>
              <a:gd name="adj2" fmla="val -60320"/>
              <a:gd name="adj3" fmla="val 16667"/>
            </a:avLst>
          </a:prstGeom>
          <a:solidFill>
            <a:srgbClr val="FFCC99">
              <a:alpha val="49800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cs-CZ" dirty="0">
                <a:solidFill>
                  <a:schemeClr val="dk1"/>
                </a:solidFill>
              </a:rPr>
              <a:t>implementace není součástí návrhového vzoru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483;p39">
            <a:extLst>
              <a:ext uri="{FF2B5EF4-FFF2-40B4-BE49-F238E27FC236}">
                <a16:creationId xmlns:a16="http://schemas.microsoft.com/office/drawing/2014/main" id="{B058E572-7ECF-D20D-A8DA-0B6E1B149EA7}"/>
              </a:ext>
            </a:extLst>
          </p:cNvPr>
          <p:cNvSpPr/>
          <p:nvPr/>
        </p:nvSpPr>
        <p:spPr>
          <a:xfrm>
            <a:off x="5855305" y="1935086"/>
            <a:ext cx="2732314" cy="382361"/>
          </a:xfrm>
          <a:prstGeom prst="wedgeRoundRectCallout">
            <a:avLst>
              <a:gd name="adj1" fmla="val -51280"/>
              <a:gd name="adj2" fmla="val -104718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(true and x) or (y and (not x))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" grpId="0" animBg="1"/>
      <p:bldP spid="454" grpId="0" animBg="1"/>
      <p:bldP spid="455" grpId="0" animBg="1"/>
      <p:bldP spid="456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Proměnné a konstanty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37"/>
          <p:cNvSpPr/>
          <p:nvPr/>
        </p:nvSpPr>
        <p:spPr>
          <a:xfrm>
            <a:off x="3633712" y="1334256"/>
            <a:ext cx="4450745" cy="2416175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Variable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String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Variable(String name){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this.name = name;	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 context){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context.lookup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(name);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37"/>
          <p:cNvSpPr/>
          <p:nvPr/>
        </p:nvSpPr>
        <p:spPr>
          <a:xfrm>
            <a:off x="152400" y="928688"/>
            <a:ext cx="8991600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cs-CZ" sz="1800" b="1" dirty="0"/>
              <a:t>R</a:t>
            </a:r>
            <a:r>
              <a:rPr lang="en-US" sz="1800" b="1" dirty="0" err="1"/>
              <a:t>eprezentac</a:t>
            </a:r>
            <a:r>
              <a:rPr lang="cs-CZ" sz="1800" b="1" dirty="0"/>
              <a:t>e</a:t>
            </a:r>
            <a:r>
              <a:rPr lang="en-US" sz="1800" b="1" dirty="0"/>
              <a:t> Variable</a:t>
            </a:r>
            <a:endParaRPr sz="1800" b="1" dirty="0"/>
          </a:p>
        </p:txBody>
      </p:sp>
      <p:sp>
        <p:nvSpPr>
          <p:cNvPr id="465" name="Google Shape;465;p37"/>
          <p:cNvSpPr/>
          <p:nvPr/>
        </p:nvSpPr>
        <p:spPr>
          <a:xfrm>
            <a:off x="3633712" y="4227513"/>
            <a:ext cx="4450745" cy="2416175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Constant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Constant(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bool){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this.bool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= bool;	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 context){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37"/>
          <p:cNvSpPr/>
          <p:nvPr/>
        </p:nvSpPr>
        <p:spPr>
          <a:xfrm>
            <a:off x="152400" y="3786188"/>
            <a:ext cx="8991600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cs-CZ" sz="1800" b="1" dirty="0"/>
              <a:t>R</a:t>
            </a:r>
            <a:r>
              <a:rPr lang="en-US" sz="1800" b="1" dirty="0" err="1"/>
              <a:t>eprezentac</a:t>
            </a:r>
            <a:r>
              <a:rPr lang="cs-CZ" sz="1800" b="1" dirty="0"/>
              <a:t>e</a:t>
            </a:r>
            <a:r>
              <a:rPr lang="en-US" sz="1800" b="1" dirty="0"/>
              <a:t> Constant</a:t>
            </a:r>
            <a:endParaRPr sz="1800" b="1" dirty="0"/>
          </a:p>
        </p:txBody>
      </p:sp>
      <p:sp>
        <p:nvSpPr>
          <p:cNvPr id="2" name="Google Shape;454;p36">
            <a:extLst>
              <a:ext uri="{FF2B5EF4-FFF2-40B4-BE49-F238E27FC236}">
                <a16:creationId xmlns:a16="http://schemas.microsoft.com/office/drawing/2014/main" id="{3F1FD933-6B99-FE1A-F6FF-5E7F8F899F11}"/>
              </a:ext>
            </a:extLst>
          </p:cNvPr>
          <p:cNvSpPr/>
          <p:nvPr/>
        </p:nvSpPr>
        <p:spPr>
          <a:xfrm>
            <a:off x="2092478" y="2542343"/>
            <a:ext cx="1366762" cy="609600"/>
          </a:xfrm>
          <a:prstGeom prst="wedgeRoundRectCallout">
            <a:avLst>
              <a:gd name="adj1" fmla="val 72696"/>
              <a:gd name="adj2" fmla="val 45383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ohodnocení řeší context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38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Operátory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8"/>
          <p:cNvSpPr/>
          <p:nvPr/>
        </p:nvSpPr>
        <p:spPr>
          <a:xfrm>
            <a:off x="285750" y="1500188"/>
            <a:ext cx="7706783" cy="3055937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AndExp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{  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operand1;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operand2;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AndExp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op1,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op2){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operand1 = op1;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operand2 = op2;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 context){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operand1.interpret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(context)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&amp;&amp;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operand2.interpret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38"/>
          <p:cNvSpPr/>
          <p:nvPr/>
        </p:nvSpPr>
        <p:spPr>
          <a:xfrm>
            <a:off x="3160335" y="4707844"/>
            <a:ext cx="1663246" cy="649968"/>
          </a:xfrm>
          <a:prstGeom prst="wedgeRoundRectCallout">
            <a:avLst>
              <a:gd name="adj1" fmla="val 35833"/>
              <a:gd name="adj2" fmla="val -154826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Obdobně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OrExp</a:t>
            </a:r>
            <a:r>
              <a:rPr lang="en-US" sz="14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n-US" sz="1400" b="1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NotExp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38"/>
          <p:cNvSpPr/>
          <p:nvPr/>
        </p:nvSpPr>
        <p:spPr>
          <a:xfrm>
            <a:off x="152400" y="857250"/>
            <a:ext cx="89916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cs-CZ" sz="1800" b="1" dirty="0"/>
              <a:t>R</a:t>
            </a:r>
            <a:r>
              <a:rPr lang="en-US" sz="1800" b="1" dirty="0" err="1"/>
              <a:t>eprezentac</a:t>
            </a:r>
            <a:r>
              <a:rPr lang="cs-CZ" sz="1800" b="1" dirty="0"/>
              <a:t>e</a:t>
            </a:r>
            <a:r>
              <a:rPr lang="en-US" sz="1800" b="1" dirty="0"/>
              <a:t> </a:t>
            </a:r>
            <a:r>
              <a:rPr lang="en-US" sz="1800" b="1" dirty="0" err="1"/>
              <a:t>AndExp</a:t>
            </a:r>
            <a:r>
              <a:rPr lang="en-US" sz="1800" b="1" dirty="0"/>
              <a:t> ::= </a:t>
            </a:r>
            <a:r>
              <a:rPr lang="en-US" sz="1800" b="1" dirty="0" err="1"/>
              <a:t>BooleanExp</a:t>
            </a:r>
            <a:r>
              <a:rPr lang="en-US" sz="1800" b="1" dirty="0"/>
              <a:t> 'and' </a:t>
            </a:r>
            <a:r>
              <a:rPr lang="en-US" sz="1800" b="1" dirty="0" err="1"/>
              <a:t>BooleanExp</a:t>
            </a:r>
            <a:endParaRPr sz="18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3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Instance a interpretace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9"/>
          <p:cNvSpPr/>
          <p:nvPr/>
        </p:nvSpPr>
        <p:spPr>
          <a:xfrm>
            <a:off x="381000" y="1516970"/>
            <a:ext cx="5272087" cy="3151792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Context </a:t>
            </a: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context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Variable x = new Variable("X");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Variable y = new Variable("Y");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BooleanExp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expression = new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OrExp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14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new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AndExp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 new Constant(true), x),</a:t>
            </a:r>
            <a:endParaRPr sz="14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 new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AndExp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 y, new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NotExp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(x))</a:t>
            </a:r>
            <a:endParaRPr sz="14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b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context.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cs-CZ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context.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assign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cs-CZ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400" b="1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 result = </a:t>
            </a:r>
            <a:r>
              <a:rPr lang="en-US" sz="1400" b="1" dirty="0" err="1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expression.intepret</a:t>
            </a:r>
            <a:r>
              <a:rPr lang="en-US" sz="1400" dirty="0">
                <a:solidFill>
                  <a:schemeClr val="tx1"/>
                </a:solidFill>
                <a:latin typeface="Courier New"/>
                <a:ea typeface="Courier New"/>
                <a:cs typeface="Courier New"/>
                <a:sym typeface="Courier New"/>
              </a:rPr>
              <a:t>(context);</a:t>
            </a:r>
            <a:endParaRPr sz="14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9"/>
          <p:cNvSpPr/>
          <p:nvPr/>
        </p:nvSpPr>
        <p:spPr>
          <a:xfrm>
            <a:off x="5952067" y="2172153"/>
            <a:ext cx="2732314" cy="605518"/>
          </a:xfrm>
          <a:prstGeom prst="wedgeRoundRectCallout">
            <a:avLst>
              <a:gd name="adj1" fmla="val -95547"/>
              <a:gd name="adj2" fmla="val 61039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v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ytvoření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pro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výraz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(true and x) or (y and (not x))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39"/>
          <p:cNvSpPr/>
          <p:nvPr/>
        </p:nvSpPr>
        <p:spPr>
          <a:xfrm>
            <a:off x="5952066" y="3663647"/>
            <a:ext cx="2732315" cy="304800"/>
          </a:xfrm>
          <a:prstGeom prst="wedgeRoundRectCallout">
            <a:avLst>
              <a:gd name="adj1" fmla="val -129471"/>
              <a:gd name="adj2" fmla="val 41381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o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hodnocení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proměnných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39"/>
          <p:cNvSpPr/>
          <p:nvPr/>
        </p:nvSpPr>
        <p:spPr>
          <a:xfrm>
            <a:off x="3840843" y="5147507"/>
            <a:ext cx="2013252" cy="552450"/>
          </a:xfrm>
          <a:prstGeom prst="wedgeRoundRectCallout">
            <a:avLst>
              <a:gd name="adj1" fmla="val -51097"/>
              <a:gd name="adj2" fmla="val -150893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nterpret</a:t>
            </a: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ace</a:t>
            </a:r>
            <a:r>
              <a:rPr lang="cs-CZ" dirty="0">
                <a:solidFill>
                  <a:schemeClr val="dk1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konkr</a:t>
            </a:r>
            <a:r>
              <a:rPr lang="cs-CZ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étní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ohodnocení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40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Související 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vzory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40"/>
          <p:cNvSpPr txBox="1"/>
          <p:nvPr/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Composite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Nejčastější</a:t>
            </a:r>
            <a:r>
              <a:rPr lang="en-US" sz="1600" dirty="0"/>
              <a:t> </a:t>
            </a:r>
            <a:r>
              <a:rPr lang="en-US" sz="1600" dirty="0" err="1"/>
              <a:t>kombinace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Struktura</a:t>
            </a:r>
            <a:r>
              <a:rPr lang="en-US" sz="1600" dirty="0"/>
              <a:t> </a:t>
            </a:r>
            <a:r>
              <a:rPr lang="en-US" sz="1600" dirty="0" err="1"/>
              <a:t>stromu</a:t>
            </a:r>
            <a:r>
              <a:rPr lang="en-US" sz="1600" dirty="0"/>
              <a:t> je </a:t>
            </a:r>
            <a:r>
              <a:rPr lang="en-US" sz="1600" dirty="0" err="1"/>
              <a:t>implementace</a:t>
            </a:r>
            <a:r>
              <a:rPr lang="en-US" sz="1600" dirty="0"/>
              <a:t> Composite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Visitor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P</a:t>
            </a:r>
            <a:r>
              <a:rPr lang="en-US" sz="1600" dirty="0" err="1"/>
              <a:t>odobný</a:t>
            </a:r>
            <a:r>
              <a:rPr lang="en-US" sz="1600" dirty="0"/>
              <a:t> </a:t>
            </a:r>
            <a:r>
              <a:rPr lang="en-US" sz="1600" dirty="0" err="1"/>
              <a:t>způsob</a:t>
            </a:r>
            <a:r>
              <a:rPr lang="en-US" sz="1600" dirty="0"/>
              <a:t> </a:t>
            </a:r>
            <a:r>
              <a:rPr lang="en-US" sz="1600" dirty="0" err="1"/>
              <a:t>procházení</a:t>
            </a:r>
            <a:r>
              <a:rPr lang="en-US" sz="1600" dirty="0"/>
              <a:t> </a:t>
            </a:r>
            <a:r>
              <a:rPr lang="en-US" sz="1600" dirty="0" err="1"/>
              <a:t>stromu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O</a:t>
            </a:r>
            <a:r>
              <a:rPr lang="en-US" sz="1600" dirty="0" err="1"/>
              <a:t>ddělena</a:t>
            </a:r>
            <a:r>
              <a:rPr lang="en-US" sz="1600" dirty="0"/>
              <a:t> </a:t>
            </a:r>
            <a:r>
              <a:rPr lang="en-US" sz="1600" dirty="0" err="1"/>
              <a:t>funkcionalita</a:t>
            </a:r>
            <a:r>
              <a:rPr lang="en-US" sz="1600" dirty="0"/>
              <a:t> od </a:t>
            </a:r>
            <a:r>
              <a:rPr lang="en-US" sz="1600" dirty="0" err="1"/>
              <a:t>dat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M</a:t>
            </a:r>
            <a:r>
              <a:rPr lang="en-US" sz="1600" dirty="0" err="1"/>
              <a:t>ůže</a:t>
            </a:r>
            <a:r>
              <a:rPr lang="en-US" sz="1600" dirty="0"/>
              <a:t> </a:t>
            </a:r>
            <a:r>
              <a:rPr lang="en-US" sz="1600" dirty="0" err="1"/>
              <a:t>nejen</a:t>
            </a:r>
            <a:r>
              <a:rPr lang="en-US" sz="1600" dirty="0"/>
              <a:t> </a:t>
            </a:r>
            <a:r>
              <a:rPr lang="en-US" sz="1600" dirty="0" err="1"/>
              <a:t>vypočítávat</a:t>
            </a:r>
            <a:r>
              <a:rPr lang="en-US" sz="1600" dirty="0"/>
              <a:t> </a:t>
            </a:r>
            <a:r>
              <a:rPr lang="en-US" sz="1600" dirty="0" err="1"/>
              <a:t>nějakou</a:t>
            </a:r>
            <a:r>
              <a:rPr lang="en-US" sz="1600" dirty="0"/>
              <a:t> </a:t>
            </a:r>
            <a:r>
              <a:rPr lang="en-US" sz="1600" dirty="0" err="1"/>
              <a:t>hodnotu</a:t>
            </a:r>
            <a:r>
              <a:rPr lang="en-US" sz="1600" dirty="0"/>
              <a:t>, ale </a:t>
            </a:r>
            <a:r>
              <a:rPr lang="en-US" sz="1600" dirty="0" err="1"/>
              <a:t>i</a:t>
            </a:r>
            <a:r>
              <a:rPr lang="en-US" sz="1600" dirty="0"/>
              <a:t> data </a:t>
            </a:r>
            <a:r>
              <a:rPr lang="en-US" sz="1600" dirty="0" err="1"/>
              <a:t>transformovat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Iterator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P</a:t>
            </a:r>
            <a:r>
              <a:rPr lang="en-US" sz="1600" dirty="0" err="1"/>
              <a:t>rocházení</a:t>
            </a:r>
            <a:r>
              <a:rPr lang="en-US" sz="1600" dirty="0"/>
              <a:t> </a:t>
            </a:r>
            <a:r>
              <a:rPr lang="en-US" sz="1600" dirty="0" err="1"/>
              <a:t>strukturou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Důležitý</a:t>
            </a:r>
            <a:r>
              <a:rPr lang="en-US" sz="1600" dirty="0"/>
              <a:t> </a:t>
            </a:r>
            <a:r>
              <a:rPr lang="en-US" sz="1600" dirty="0" err="1"/>
              <a:t>společný</a:t>
            </a:r>
            <a:r>
              <a:rPr lang="en-US" sz="1600" dirty="0"/>
              <a:t> </a:t>
            </a:r>
            <a:r>
              <a:rPr lang="en-US" sz="1600" dirty="0" err="1"/>
              <a:t>abstraktní</a:t>
            </a:r>
            <a:r>
              <a:rPr lang="en-US" sz="1600" dirty="0"/>
              <a:t> </a:t>
            </a:r>
            <a:r>
              <a:rPr lang="en-US" sz="1600" dirty="0" err="1"/>
              <a:t>předek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Flyweight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Typické</a:t>
            </a:r>
            <a:r>
              <a:rPr lang="en-US" sz="1600" dirty="0"/>
              <a:t> pro </a:t>
            </a:r>
            <a:r>
              <a:rPr lang="en-US" sz="1600" dirty="0" err="1"/>
              <a:t>překladače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Sdílení</a:t>
            </a:r>
            <a:r>
              <a:rPr lang="en-US" sz="1600" dirty="0"/>
              <a:t> </a:t>
            </a:r>
            <a:r>
              <a:rPr lang="en-US" sz="1600" dirty="0" err="1"/>
              <a:t>konstantních</a:t>
            </a:r>
            <a:r>
              <a:rPr lang="en-US" sz="1600" dirty="0"/>
              <a:t> </a:t>
            </a:r>
            <a:r>
              <a:rPr lang="en-US" sz="1600" dirty="0" err="1"/>
              <a:t>výrazů</a:t>
            </a:r>
            <a:r>
              <a:rPr lang="en-US" sz="1600" dirty="0"/>
              <a:t> </a:t>
            </a:r>
            <a:r>
              <a:rPr lang="en-US" sz="1600" dirty="0" err="1"/>
              <a:t>vyhodnocovaných</a:t>
            </a:r>
            <a:r>
              <a:rPr lang="en-US" sz="1600" dirty="0"/>
              <a:t> v compile-time</a:t>
            </a:r>
            <a:endParaRPr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4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S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hrnutí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p49"/>
          <p:cNvSpPr txBox="1"/>
          <p:nvPr/>
        </p:nvSpPr>
        <p:spPr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Typické</a:t>
            </a:r>
            <a:r>
              <a:rPr lang="en-US" sz="1800" b="1" dirty="0"/>
              <a:t> </a:t>
            </a:r>
            <a:r>
              <a:rPr lang="en-US" sz="1800" b="1" dirty="0" err="1"/>
              <a:t>použití</a:t>
            </a:r>
            <a:endParaRPr sz="1800" b="1" dirty="0"/>
          </a:p>
          <a:p>
            <a:pPr marL="914400" lvl="1" indent="-336550">
              <a:lnSpc>
                <a:spcPct val="115000"/>
              </a:lnSpc>
              <a:buSzPts val="1700"/>
              <a:buChar char="❏"/>
            </a:pPr>
            <a:r>
              <a:rPr lang="en-US" sz="1700" dirty="0"/>
              <a:t>"</a:t>
            </a:r>
            <a:r>
              <a:rPr lang="en-US" sz="1700" dirty="0" err="1"/>
              <a:t>Parsery</a:t>
            </a:r>
            <a:r>
              <a:rPr lang="en-US" sz="1700" dirty="0"/>
              <a:t>"</a:t>
            </a:r>
            <a:r>
              <a:rPr lang="cs-CZ" sz="1700" dirty="0"/>
              <a:t>,</a:t>
            </a:r>
            <a:r>
              <a:rPr lang="en-US" sz="1700" dirty="0"/>
              <a:t> "</a:t>
            </a:r>
            <a:r>
              <a:rPr lang="en-US" sz="1700" dirty="0" err="1"/>
              <a:t>kompilátory</a:t>
            </a:r>
            <a:r>
              <a:rPr lang="en-US" sz="1700" dirty="0"/>
              <a:t>"</a:t>
            </a:r>
            <a:r>
              <a:rPr lang="cs-CZ" sz="1700" dirty="0"/>
              <a:t>, </a:t>
            </a:r>
            <a:r>
              <a:rPr lang="en-US" sz="1700" dirty="0"/>
              <a:t>"</a:t>
            </a:r>
            <a:r>
              <a:rPr lang="cs-CZ" sz="1700" dirty="0"/>
              <a:t>interpret</a:t>
            </a:r>
            <a:r>
              <a:rPr lang="en-US" sz="1700" dirty="0" err="1"/>
              <a:t>ry</a:t>
            </a:r>
            <a:r>
              <a:rPr lang="en-US" sz="1700" dirty="0"/>
              <a:t>"</a:t>
            </a: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b="1" dirty="0" err="1"/>
              <a:t>velmi</a:t>
            </a:r>
            <a:r>
              <a:rPr lang="en-US" sz="1700" dirty="0"/>
              <a:t> </a:t>
            </a:r>
            <a:r>
              <a:rPr lang="en-US" sz="1700" dirty="0" err="1"/>
              <a:t>jednoduch</a:t>
            </a:r>
            <a:r>
              <a:rPr lang="cs-CZ" sz="1700" dirty="0"/>
              <a:t>é</a:t>
            </a:r>
            <a:endParaRPr sz="17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Omezení</a:t>
            </a:r>
            <a:r>
              <a:rPr lang="en-US" sz="1800" b="1" dirty="0"/>
              <a:t> </a:t>
            </a:r>
            <a:r>
              <a:rPr lang="en-US" sz="1800" b="1" dirty="0" err="1"/>
              <a:t>použitelnosti</a:t>
            </a:r>
            <a:endParaRPr sz="1800" b="1" dirty="0"/>
          </a:p>
          <a:p>
            <a:pPr marL="914400" lvl="1" indent="-336550">
              <a:lnSpc>
                <a:spcPct val="115000"/>
              </a:lnSpc>
              <a:buSzPts val="1700"/>
              <a:buChar char="❏"/>
            </a:pPr>
            <a:r>
              <a:rPr lang="cs-CZ" sz="1700" dirty="0"/>
              <a:t>J</a:t>
            </a:r>
            <a:r>
              <a:rPr lang="en-US" sz="1700" dirty="0" err="1"/>
              <a:t>ednoduchá</a:t>
            </a:r>
            <a:r>
              <a:rPr lang="en-US" sz="1700" dirty="0"/>
              <a:t> </a:t>
            </a:r>
            <a:r>
              <a:rPr lang="cs-CZ" sz="1700" dirty="0"/>
              <a:t>g</a:t>
            </a:r>
            <a:r>
              <a:rPr lang="en-US" sz="1700" dirty="0" err="1"/>
              <a:t>ramatika</a:t>
            </a:r>
            <a:endParaRPr sz="1700" dirty="0"/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Složitější</a:t>
            </a:r>
            <a:r>
              <a:rPr lang="en-US" sz="1600" dirty="0"/>
              <a:t> </a:t>
            </a:r>
            <a:r>
              <a:rPr lang="en-US" sz="1600" dirty="0" err="1"/>
              <a:t>gramatiky</a:t>
            </a:r>
            <a:r>
              <a:rPr lang="en-US" sz="1600" dirty="0"/>
              <a:t> → </a:t>
            </a:r>
            <a:r>
              <a:rPr lang="en-US" sz="1600" dirty="0" err="1"/>
              <a:t>nepřehledný</a:t>
            </a:r>
            <a:r>
              <a:rPr lang="en-US" sz="1600" dirty="0"/>
              <a:t> </a:t>
            </a:r>
            <a:r>
              <a:rPr lang="en-US" sz="1600" dirty="0" err="1"/>
              <a:t>kód</a:t>
            </a:r>
            <a:r>
              <a:rPr lang="en-US" sz="1600" dirty="0"/>
              <a:t>, </a:t>
            </a:r>
            <a:r>
              <a:rPr lang="en-US" sz="1600" dirty="0" err="1"/>
              <a:t>exploze</a:t>
            </a:r>
            <a:r>
              <a:rPr lang="en-US" sz="1600" dirty="0"/>
              <a:t> </a:t>
            </a:r>
            <a:r>
              <a:rPr lang="en-US" sz="1600" dirty="0" err="1"/>
              <a:t>tříd</a:t>
            </a:r>
            <a:endParaRPr lang="cs-CZ" sz="1600" dirty="0"/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Jiné nástroje - Bison, Yacc, ...</a:t>
            </a:r>
            <a:endParaRPr sz="1600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 err="1"/>
              <a:t>Efektivita</a:t>
            </a:r>
            <a:r>
              <a:rPr lang="en-US" sz="1700" dirty="0"/>
              <a:t> </a:t>
            </a:r>
            <a:r>
              <a:rPr lang="en-US" sz="1700" dirty="0" err="1"/>
              <a:t>není</a:t>
            </a:r>
            <a:r>
              <a:rPr lang="en-US" sz="1700" dirty="0"/>
              <a:t> </a:t>
            </a:r>
            <a:r>
              <a:rPr lang="en-US" sz="1700" dirty="0" err="1"/>
              <a:t>kriticky</a:t>
            </a:r>
            <a:r>
              <a:rPr lang="en-US" sz="1700" dirty="0"/>
              <a:t> </a:t>
            </a:r>
            <a:r>
              <a:rPr lang="en-US" sz="1700" dirty="0" err="1"/>
              <a:t>důležitá</a:t>
            </a:r>
            <a:endParaRPr sz="1700" dirty="0"/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Jinak </a:t>
            </a:r>
            <a:r>
              <a:rPr lang="en-US" sz="1600" dirty="0" err="1"/>
              <a:t>lépe</a:t>
            </a:r>
            <a:r>
              <a:rPr lang="en-US" sz="1600" dirty="0"/>
              <a:t> </a:t>
            </a:r>
            <a:r>
              <a:rPr lang="en-US" sz="1600" dirty="0" err="1"/>
              <a:t>nekonstruovat</a:t>
            </a:r>
            <a:r>
              <a:rPr lang="en-US" sz="1600" dirty="0"/>
              <a:t> </a:t>
            </a:r>
            <a:r>
              <a:rPr lang="en-US" sz="1600" dirty="0" err="1"/>
              <a:t>syntaktický</a:t>
            </a:r>
            <a:r>
              <a:rPr lang="en-US" sz="1600" dirty="0"/>
              <a:t> </a:t>
            </a:r>
            <a:r>
              <a:rPr lang="en-US" sz="1600" dirty="0" err="1"/>
              <a:t>strom</a:t>
            </a:r>
            <a:r>
              <a:rPr lang="en-US" sz="1600" dirty="0"/>
              <a:t> → </a:t>
            </a:r>
            <a:r>
              <a:rPr lang="en-US" sz="1600" dirty="0" err="1"/>
              <a:t>stavový</a:t>
            </a:r>
            <a:r>
              <a:rPr lang="en-US" sz="1600" dirty="0"/>
              <a:t> automat</a:t>
            </a:r>
            <a:endParaRPr sz="1600" dirty="0"/>
          </a:p>
          <a:p>
            <a:pPr marL="13716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Výhody</a:t>
            </a:r>
            <a:endParaRPr sz="1800" b="1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 err="1"/>
              <a:t>Lehce</a:t>
            </a:r>
            <a:r>
              <a:rPr lang="en-US" sz="1700" dirty="0"/>
              <a:t> </a:t>
            </a:r>
            <a:r>
              <a:rPr lang="en-US" sz="1700" dirty="0" err="1"/>
              <a:t>rozš</a:t>
            </a:r>
            <a:r>
              <a:rPr lang="cs-CZ" sz="1700" dirty="0"/>
              <a:t>i</a:t>
            </a:r>
            <a:r>
              <a:rPr lang="en-US" sz="1700" dirty="0" err="1"/>
              <a:t>řitelná</a:t>
            </a:r>
            <a:r>
              <a:rPr lang="cs-CZ" sz="1700" dirty="0"/>
              <a:t> </a:t>
            </a:r>
            <a:r>
              <a:rPr lang="en-US" sz="1700" dirty="0"/>
              <a:t>/</a:t>
            </a:r>
            <a:r>
              <a:rPr lang="cs-CZ" sz="1700" dirty="0"/>
              <a:t> </a:t>
            </a:r>
            <a:r>
              <a:rPr lang="en-US" sz="1700" dirty="0" err="1"/>
              <a:t>změnitelná</a:t>
            </a:r>
            <a:r>
              <a:rPr lang="en-US" sz="1700" dirty="0"/>
              <a:t> </a:t>
            </a:r>
            <a:r>
              <a:rPr lang="en-US" sz="1700" dirty="0" err="1"/>
              <a:t>gramatika</a:t>
            </a:r>
            <a:endParaRPr sz="1700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 err="1"/>
              <a:t>Jednoduchá</a:t>
            </a:r>
            <a:r>
              <a:rPr lang="en-US" sz="1700" dirty="0"/>
              <a:t> </a:t>
            </a:r>
            <a:r>
              <a:rPr lang="en-US" sz="1700" dirty="0" err="1"/>
              <a:t>implementace</a:t>
            </a:r>
            <a:r>
              <a:rPr lang="en-US" sz="1700" dirty="0"/>
              <a:t> </a:t>
            </a:r>
            <a:r>
              <a:rPr lang="en-US" sz="1700" dirty="0" err="1"/>
              <a:t>gramatiky</a:t>
            </a:r>
            <a:endParaRPr sz="1700" dirty="0"/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❏"/>
            </a:pPr>
            <a:r>
              <a:rPr lang="en-US" sz="1700" dirty="0" err="1"/>
              <a:t>Přidávání</a:t>
            </a:r>
            <a:r>
              <a:rPr lang="en-US" sz="1700" dirty="0"/>
              <a:t> </a:t>
            </a:r>
            <a:r>
              <a:rPr lang="en-US" sz="1700" dirty="0" err="1"/>
              <a:t>dalších</a:t>
            </a:r>
            <a:r>
              <a:rPr lang="en-US" sz="1700" dirty="0"/>
              <a:t> </a:t>
            </a:r>
            <a:r>
              <a:rPr lang="en-US" sz="1700" dirty="0" err="1"/>
              <a:t>metod</a:t>
            </a:r>
            <a:r>
              <a:rPr lang="en-US" sz="1700" dirty="0"/>
              <a:t> </a:t>
            </a:r>
            <a:r>
              <a:rPr lang="en-US" sz="1700" dirty="0" err="1"/>
              <a:t>interpretace</a:t>
            </a:r>
            <a:endParaRPr sz="17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="1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Nevýhody</a:t>
            </a:r>
            <a:endParaRPr sz="1800" b="1" dirty="0"/>
          </a:p>
          <a:p>
            <a:pPr marL="914400" lvl="1" indent="-336550">
              <a:lnSpc>
                <a:spcPct val="115000"/>
              </a:lnSpc>
              <a:buSzPts val="1700"/>
              <a:buChar char="❏"/>
            </a:pPr>
            <a:r>
              <a:rPr lang="en-US" sz="1700" dirty="0" err="1"/>
              <a:t>Složitá</a:t>
            </a:r>
            <a:r>
              <a:rPr lang="en-US" sz="1700" dirty="0"/>
              <a:t> </a:t>
            </a:r>
            <a:r>
              <a:rPr lang="en-US" sz="1700" dirty="0" err="1"/>
              <a:t>gramatika</a:t>
            </a:r>
            <a:r>
              <a:rPr lang="en-US" sz="1700" dirty="0"/>
              <a:t> </a:t>
            </a:r>
            <a:r>
              <a:rPr lang="en-US" sz="1700" dirty="0" err="1"/>
              <a:t>těžce</a:t>
            </a:r>
            <a:r>
              <a:rPr lang="en-US" sz="1700" dirty="0"/>
              <a:t> </a:t>
            </a:r>
            <a:r>
              <a:rPr lang="en-US" sz="1700" dirty="0" err="1"/>
              <a:t>udržovatelná</a:t>
            </a:r>
            <a:r>
              <a:rPr lang="cs-CZ" sz="1700" dirty="0"/>
              <a:t> </a:t>
            </a:r>
            <a:r>
              <a:rPr lang="en-US" sz="1800" dirty="0"/>
              <a:t>→ </a:t>
            </a:r>
            <a:r>
              <a:rPr lang="cs-CZ" sz="1800" dirty="0"/>
              <a:t>prakticky nepoužitelné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I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nterpret</a:t>
            </a:r>
            <a:r>
              <a:rPr lang="cs-CZ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er</a:t>
            </a:r>
            <a:endParaRPr sz="2800" b="0" i="0" u="none" strike="noStrike" cap="none" dirty="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35" name="Google Shape;235;p2"/>
          <p:cNvSpPr txBox="1"/>
          <p:nvPr/>
        </p:nvSpPr>
        <p:spPr>
          <a:xfrm>
            <a:off x="155448" y="1066800"/>
            <a:ext cx="8839200" cy="563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endParaRPr lang="cs-CZ" sz="1800" b="1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Motivace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Interpretace jazyka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Gramatika</a:t>
            </a:r>
          </a:p>
          <a:p>
            <a:pPr marL="914400" lvl="6" indent="-330200">
              <a:lnSpc>
                <a:spcPct val="150000"/>
              </a:lnSpc>
              <a:buSzPts val="1600"/>
              <a:buChar char="❏"/>
            </a:pPr>
            <a:r>
              <a:rPr lang="cs-CZ" sz="1600" dirty="0"/>
              <a:t>Regulární / booleovské výrazy, parsování XML, ...</a:t>
            </a:r>
            <a:endParaRPr sz="1600" dirty="0"/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Obecné</a:t>
            </a:r>
            <a:r>
              <a:rPr lang="en-US" sz="1800" b="1" dirty="0"/>
              <a:t> </a:t>
            </a:r>
            <a:r>
              <a:rPr lang="en-US" sz="1800" b="1" dirty="0" err="1"/>
              <a:t>řešení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Vytvoříme interpret </a:t>
            </a:r>
            <a:r>
              <a:rPr lang="en-US" sz="1600" dirty="0" err="1"/>
              <a:t>tohoto</a:t>
            </a:r>
            <a:r>
              <a:rPr lang="en-US" sz="1600" dirty="0"/>
              <a:t> </a:t>
            </a:r>
            <a:r>
              <a:rPr lang="en-US" sz="1600" dirty="0" err="1"/>
              <a:t>jazyka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Forma </a:t>
            </a:r>
            <a:r>
              <a:rPr lang="en-US" sz="1600" dirty="0" err="1"/>
              <a:t>abstraktního</a:t>
            </a:r>
            <a:r>
              <a:rPr lang="en-US" sz="1600" dirty="0"/>
              <a:t> </a:t>
            </a:r>
            <a:r>
              <a:rPr lang="en-US" sz="1600" dirty="0" err="1"/>
              <a:t>syntaktického</a:t>
            </a:r>
            <a:r>
              <a:rPr lang="en-US" sz="1600" dirty="0"/>
              <a:t> </a:t>
            </a:r>
            <a:r>
              <a:rPr lang="en-US" sz="1600" dirty="0" err="1"/>
              <a:t>stromu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Interpretace</a:t>
            </a:r>
            <a:r>
              <a:rPr lang="en-US" sz="1600" dirty="0"/>
              <a:t> </a:t>
            </a:r>
            <a:r>
              <a:rPr lang="en-US" sz="1600" dirty="0" err="1"/>
              <a:t>věty</a:t>
            </a:r>
            <a:r>
              <a:rPr lang="en-US" sz="1600" dirty="0"/>
              <a:t> </a:t>
            </a:r>
            <a:r>
              <a:rPr lang="en-US" sz="1600" dirty="0" err="1"/>
              <a:t>jazyka</a:t>
            </a:r>
            <a:r>
              <a:rPr lang="en-US" sz="1600" dirty="0"/>
              <a:t> = </a:t>
            </a:r>
            <a:r>
              <a:rPr lang="en-US" sz="1600" dirty="0" err="1"/>
              <a:t>řešení</a:t>
            </a:r>
            <a:r>
              <a:rPr lang="en-US" sz="1600" dirty="0"/>
              <a:t> </a:t>
            </a:r>
            <a:r>
              <a:rPr lang="en-US" sz="1600" dirty="0" err="1"/>
              <a:t>dané</a:t>
            </a:r>
            <a:r>
              <a:rPr lang="en-US" sz="1600" dirty="0"/>
              <a:t> instance </a:t>
            </a:r>
            <a:r>
              <a:rPr lang="en-US" sz="1600" dirty="0" err="1"/>
              <a:t>problému</a:t>
            </a:r>
            <a:endParaRPr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9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Obecná s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truktura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6" name="Google Shape;28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67153" y="1555647"/>
            <a:ext cx="5775476" cy="3279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436;p34">
            <a:extLst>
              <a:ext uri="{FF2B5EF4-FFF2-40B4-BE49-F238E27FC236}">
                <a16:creationId xmlns:a16="http://schemas.microsoft.com/office/drawing/2014/main" id="{3FAD298C-69D5-7167-F2DA-444E24A534F3}"/>
              </a:ext>
            </a:extLst>
          </p:cNvPr>
          <p:cNvSpPr/>
          <p:nvPr/>
        </p:nvSpPr>
        <p:spPr>
          <a:xfrm>
            <a:off x="1025379" y="4913723"/>
            <a:ext cx="1922489" cy="390238"/>
          </a:xfrm>
          <a:prstGeom prst="wedgeRoundRectCallout">
            <a:avLst>
              <a:gd name="adj1" fmla="val 44455"/>
              <a:gd name="adj2" fmla="val -146239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number / variable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436;p34">
            <a:extLst>
              <a:ext uri="{FF2B5EF4-FFF2-40B4-BE49-F238E27FC236}">
                <a16:creationId xmlns:a16="http://schemas.microsoft.com/office/drawing/2014/main" id="{FED2C7A5-EBF3-6CC6-AA57-7E0FC2F3C4FB}"/>
              </a:ext>
            </a:extLst>
          </p:cNvPr>
          <p:cNvSpPr/>
          <p:nvPr/>
        </p:nvSpPr>
        <p:spPr>
          <a:xfrm>
            <a:off x="5954724" y="4913723"/>
            <a:ext cx="1287905" cy="390238"/>
          </a:xfrm>
          <a:prstGeom prst="wedgeRoundRectCallout">
            <a:avLst>
              <a:gd name="adj1" fmla="val -35504"/>
              <a:gd name="adj2" fmla="val -153374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operators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36;p34">
            <a:extLst>
              <a:ext uri="{FF2B5EF4-FFF2-40B4-BE49-F238E27FC236}">
                <a16:creationId xmlns:a16="http://schemas.microsoft.com/office/drawing/2014/main" id="{3012FF06-123E-9F69-8432-48F2DE564758}"/>
              </a:ext>
            </a:extLst>
          </p:cNvPr>
          <p:cNvSpPr/>
          <p:nvPr/>
        </p:nvSpPr>
        <p:spPr>
          <a:xfrm>
            <a:off x="693721" y="1783652"/>
            <a:ext cx="1292902" cy="390238"/>
          </a:xfrm>
          <a:prstGeom prst="wedgeRoundRectCallout">
            <a:avLst>
              <a:gd name="adj1" fmla="val 46450"/>
              <a:gd name="adj2" fmla="val 124690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interpreter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436;p34">
            <a:extLst>
              <a:ext uri="{FF2B5EF4-FFF2-40B4-BE49-F238E27FC236}">
                <a16:creationId xmlns:a16="http://schemas.microsoft.com/office/drawing/2014/main" id="{29F18A52-5E16-40DD-5CAA-8F1F5C2AE22A}"/>
              </a:ext>
            </a:extLst>
          </p:cNvPr>
          <p:cNvSpPr/>
          <p:nvPr/>
        </p:nvSpPr>
        <p:spPr>
          <a:xfrm>
            <a:off x="4801809" y="1383764"/>
            <a:ext cx="1484026" cy="340550"/>
          </a:xfrm>
          <a:prstGeom prst="wedgeRoundRectCallout">
            <a:avLst>
              <a:gd name="adj1" fmla="val -70283"/>
              <a:gd name="adj2" fmla="val 55352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symbol table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36;p34">
            <a:extLst>
              <a:ext uri="{FF2B5EF4-FFF2-40B4-BE49-F238E27FC236}">
                <a16:creationId xmlns:a16="http://schemas.microsoft.com/office/drawing/2014/main" id="{17729739-5BE6-7A04-311F-D552583C3AA7}"/>
              </a:ext>
            </a:extLst>
          </p:cNvPr>
          <p:cNvSpPr/>
          <p:nvPr/>
        </p:nvSpPr>
        <p:spPr>
          <a:xfrm>
            <a:off x="5345630" y="2005528"/>
            <a:ext cx="1073046" cy="340550"/>
          </a:xfrm>
          <a:prstGeom prst="wedgeRoundRectCallout">
            <a:avLst>
              <a:gd name="adj1" fmla="val -56388"/>
              <a:gd name="adj2" fmla="val 130809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ymbol 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1"/>
          <p:cNvSpPr txBox="1"/>
          <p:nvPr/>
        </p:nvSpPr>
        <p:spPr>
          <a:xfrm>
            <a:off x="133175" y="838200"/>
            <a:ext cx="87822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AbstractExpression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Deklaruje</a:t>
            </a:r>
            <a:r>
              <a:rPr lang="en-US" sz="1600" dirty="0"/>
              <a:t> </a:t>
            </a:r>
            <a:r>
              <a:rPr lang="en-US" sz="1600" dirty="0" err="1"/>
              <a:t>abstraktní</a:t>
            </a:r>
            <a:r>
              <a:rPr lang="en-US" sz="1600" dirty="0"/>
              <a:t> </a:t>
            </a:r>
            <a:r>
              <a:rPr lang="en-US" sz="1600" dirty="0" err="1"/>
              <a:t>metodu</a:t>
            </a:r>
            <a:r>
              <a:rPr lang="en-US" sz="1600" dirty="0"/>
              <a:t> Interpret()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TerminalExpression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Implementuje</a:t>
            </a:r>
            <a:r>
              <a:rPr lang="en-US" sz="1600" dirty="0"/>
              <a:t> </a:t>
            </a:r>
            <a:r>
              <a:rPr lang="en-US" sz="1600" dirty="0" err="1"/>
              <a:t>metodu</a:t>
            </a:r>
            <a:r>
              <a:rPr lang="en-US" sz="1600" dirty="0"/>
              <a:t> Interpret() </a:t>
            </a:r>
            <a:r>
              <a:rPr lang="en-US" sz="1600" dirty="0" err="1"/>
              <a:t>asociovanou</a:t>
            </a:r>
            <a:r>
              <a:rPr lang="en-US" sz="1600" dirty="0"/>
              <a:t> s </a:t>
            </a:r>
            <a:r>
              <a:rPr lang="en-US" sz="1600" dirty="0" err="1"/>
              <a:t>terminálem</a:t>
            </a:r>
            <a:r>
              <a:rPr lang="en-US" sz="1600" dirty="0"/>
              <a:t> </a:t>
            </a:r>
            <a:r>
              <a:rPr lang="en-US" sz="1600" dirty="0" err="1"/>
              <a:t>gramatiky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b="1" dirty="0"/>
              <a:t>Instance pro </a:t>
            </a:r>
            <a:r>
              <a:rPr lang="en-US" sz="1600" b="1" dirty="0" err="1"/>
              <a:t>každý</a:t>
            </a:r>
            <a:r>
              <a:rPr lang="en-US" sz="1600" b="1" dirty="0"/>
              <a:t> </a:t>
            </a:r>
            <a:r>
              <a:rPr lang="en-US" sz="1600" b="1" dirty="0" err="1"/>
              <a:t>terminální</a:t>
            </a:r>
            <a:r>
              <a:rPr lang="en-US" sz="1600" b="1" dirty="0"/>
              <a:t> symbol </a:t>
            </a:r>
            <a:r>
              <a:rPr lang="en-US" sz="1600" dirty="0" err="1"/>
              <a:t>ve</a:t>
            </a:r>
            <a:r>
              <a:rPr lang="en-US" sz="1600" dirty="0"/>
              <a:t> </a:t>
            </a:r>
            <a:r>
              <a:rPr lang="en-US" sz="1600" dirty="0" err="1"/>
              <a:t>vstupu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NonterminalExpression</a:t>
            </a:r>
            <a:r>
              <a:rPr lang="en-US" sz="1800" b="1" dirty="0"/>
              <a:t> 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Implementuje</a:t>
            </a:r>
            <a:r>
              <a:rPr lang="en-US" sz="1600" dirty="0"/>
              <a:t> </a:t>
            </a:r>
            <a:r>
              <a:rPr lang="en-US" sz="1600" dirty="0" err="1"/>
              <a:t>metodu</a:t>
            </a:r>
            <a:r>
              <a:rPr lang="en-US" sz="1600" dirty="0"/>
              <a:t> Interpret() </a:t>
            </a:r>
            <a:r>
              <a:rPr lang="en-US" sz="1600" dirty="0" err="1"/>
              <a:t>neterminálu</a:t>
            </a:r>
            <a:r>
              <a:rPr lang="en-US" sz="1600" dirty="0"/>
              <a:t> </a:t>
            </a:r>
            <a:r>
              <a:rPr lang="en-US" sz="1600" dirty="0" err="1"/>
              <a:t>gramatiky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b="1" dirty="0" err="1"/>
              <a:t>Třída</a:t>
            </a:r>
            <a:r>
              <a:rPr lang="en-US" sz="1600" b="1" dirty="0"/>
              <a:t> pro </a:t>
            </a:r>
            <a:r>
              <a:rPr lang="en-US" sz="1600" b="1" dirty="0" err="1"/>
              <a:t>každé</a:t>
            </a:r>
            <a:r>
              <a:rPr lang="en-US" sz="1600" b="1" dirty="0"/>
              <a:t> </a:t>
            </a:r>
            <a:r>
              <a:rPr lang="en-US" sz="1600" b="1" dirty="0" err="1"/>
              <a:t>pravidlo</a:t>
            </a:r>
            <a:r>
              <a:rPr lang="en-US" sz="1600" b="1" dirty="0"/>
              <a:t> </a:t>
            </a:r>
            <a:r>
              <a:rPr lang="en-US" sz="1600" b="1" dirty="0" err="1"/>
              <a:t>gramatiky</a:t>
            </a:r>
            <a:endParaRPr sz="16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Udržuje</a:t>
            </a:r>
            <a:r>
              <a:rPr lang="en-US" sz="1600" dirty="0"/>
              <a:t> </a:t>
            </a:r>
            <a:r>
              <a:rPr lang="en-US" sz="1600" b="1" dirty="0"/>
              <a:t>instance</a:t>
            </a:r>
            <a:r>
              <a:rPr lang="en-US" sz="1600" dirty="0"/>
              <a:t> </a:t>
            </a:r>
            <a:r>
              <a:rPr lang="en-US" sz="1600" dirty="0" err="1"/>
              <a:t>proměnných</a:t>
            </a:r>
            <a:r>
              <a:rPr lang="en-US" sz="1600" dirty="0"/>
              <a:t> </a:t>
            </a:r>
            <a:r>
              <a:rPr lang="en-US" sz="1600" dirty="0" err="1"/>
              <a:t>typu</a:t>
            </a:r>
            <a:r>
              <a:rPr lang="en-US" sz="1600" dirty="0"/>
              <a:t> </a:t>
            </a:r>
            <a:r>
              <a:rPr lang="en-US" sz="1600" dirty="0" err="1"/>
              <a:t>AbstractExpression</a:t>
            </a:r>
            <a:r>
              <a:rPr lang="en-US" sz="1600" dirty="0"/>
              <a:t> </a:t>
            </a:r>
            <a:r>
              <a:rPr lang="en-US" sz="1600" b="1" dirty="0"/>
              <a:t>pro </a:t>
            </a:r>
            <a:r>
              <a:rPr lang="en-US" sz="1600" b="1" dirty="0" err="1"/>
              <a:t>každý</a:t>
            </a:r>
            <a:r>
              <a:rPr lang="en-US" sz="1600" b="1" dirty="0"/>
              <a:t> symbol</a:t>
            </a:r>
            <a:endParaRPr lang="cs-CZ" sz="16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Context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Udržuje</a:t>
            </a:r>
            <a:r>
              <a:rPr lang="en-US" sz="1600" dirty="0"/>
              <a:t> </a:t>
            </a:r>
            <a:r>
              <a:rPr lang="en-US" sz="1600" dirty="0" err="1"/>
              <a:t>globální</a:t>
            </a:r>
            <a:r>
              <a:rPr lang="en-US" sz="1600" dirty="0"/>
              <a:t> </a:t>
            </a:r>
            <a:r>
              <a:rPr lang="en-US" sz="1600" dirty="0" err="1"/>
              <a:t>informace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/>
              <a:t>Client</a:t>
            </a:r>
            <a:endParaRPr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Vytvoří</a:t>
            </a:r>
            <a:r>
              <a:rPr lang="en-US" sz="1600" dirty="0"/>
              <a:t> </a:t>
            </a:r>
            <a:r>
              <a:rPr lang="en-US" sz="1600" dirty="0" err="1"/>
              <a:t>abstraktní</a:t>
            </a:r>
            <a:r>
              <a:rPr lang="en-US" sz="1600" dirty="0"/>
              <a:t> </a:t>
            </a:r>
            <a:r>
              <a:rPr lang="en-US" sz="1600" dirty="0" err="1"/>
              <a:t>syntaktický</a:t>
            </a:r>
            <a:r>
              <a:rPr lang="en-US" sz="1600" dirty="0"/>
              <a:t> </a:t>
            </a:r>
            <a:r>
              <a:rPr lang="en-US" sz="1600" dirty="0" err="1"/>
              <a:t>strom</a:t>
            </a:r>
            <a:r>
              <a:rPr lang="en-US" sz="1600" dirty="0"/>
              <a:t> </a:t>
            </a:r>
            <a:r>
              <a:rPr lang="en-US" sz="1600" dirty="0" err="1"/>
              <a:t>reprezentující</a:t>
            </a:r>
            <a:r>
              <a:rPr lang="en-US" sz="1600" dirty="0"/>
              <a:t> </a:t>
            </a:r>
            <a:r>
              <a:rPr lang="en-US" sz="1600" dirty="0" err="1"/>
              <a:t>konkrétní</a:t>
            </a:r>
            <a:r>
              <a:rPr lang="en-US" sz="1600" dirty="0"/>
              <a:t> </a:t>
            </a:r>
            <a:r>
              <a:rPr lang="en-US" sz="1600" dirty="0" err="1"/>
              <a:t>větu</a:t>
            </a:r>
            <a:r>
              <a:rPr lang="en-US" sz="1600" dirty="0"/>
              <a:t> </a:t>
            </a:r>
            <a:r>
              <a:rPr lang="en-US" sz="1600" dirty="0" err="1"/>
              <a:t>jazyka</a:t>
            </a:r>
            <a:endParaRPr sz="1600" dirty="0"/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složený</a:t>
            </a:r>
            <a:r>
              <a:rPr lang="en-US" sz="1600" dirty="0"/>
              <a:t> z </a:t>
            </a:r>
            <a:r>
              <a:rPr lang="en-US" sz="1600" dirty="0" err="1"/>
              <a:t>instancí</a:t>
            </a:r>
            <a:r>
              <a:rPr lang="en-US" sz="1600" dirty="0"/>
              <a:t> </a:t>
            </a:r>
            <a:r>
              <a:rPr lang="en-US" sz="1600" dirty="0" err="1"/>
              <a:t>NonterminalExpression</a:t>
            </a:r>
            <a:r>
              <a:rPr lang="en-US" sz="1600" dirty="0"/>
              <a:t> a </a:t>
            </a:r>
            <a:r>
              <a:rPr lang="en-US" sz="1600" dirty="0" err="1"/>
              <a:t>TerminalExpression</a:t>
            </a:r>
            <a:endParaRPr sz="1600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Volá</a:t>
            </a:r>
            <a:r>
              <a:rPr lang="en-US" sz="1600" dirty="0"/>
              <a:t> </a:t>
            </a:r>
            <a:r>
              <a:rPr lang="en-US" sz="1600" dirty="0" err="1"/>
              <a:t>metodu</a:t>
            </a:r>
            <a:r>
              <a:rPr lang="en-US" sz="1600" dirty="0"/>
              <a:t> Interpret()</a:t>
            </a:r>
            <a:endParaRPr sz="1600" dirty="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0" name="Google Shape;300;p11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Ú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častníci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1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Jednoduchá g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ramatika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1"/>
          <p:cNvSpPr txBox="1"/>
          <p:nvPr/>
        </p:nvSpPr>
        <p:spPr>
          <a:xfrm>
            <a:off x="152400" y="1064382"/>
            <a:ext cx="8839200" cy="4154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</a:pPr>
            <a:r>
              <a:rPr lang="en-US" sz="1800" b="1" dirty="0" err="1"/>
              <a:t>Příklad</a:t>
            </a:r>
            <a:r>
              <a:rPr lang="cs-CZ" sz="1800" b="1" dirty="0"/>
              <a:t>:</a:t>
            </a:r>
          </a:p>
          <a:p>
            <a:pPr marL="457200" lvl="7" indent="-342900">
              <a:lnSpc>
                <a:spcPct val="150000"/>
              </a:lnSpc>
              <a:buSzPts val="1800"/>
              <a:buChar char="❏"/>
            </a:pPr>
            <a:r>
              <a:rPr lang="cs-CZ" sz="1800" b="1" dirty="0"/>
              <a:t>Gramatika regulárního výrazu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expression ::= literal | alternation | sequence | repetition | '(' expression ')' 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alternation ::= expression '|' expression 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sequence ::= expression '&amp;' expression 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repetition ::= expression '*' 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literal ::= { 'a' | 'b' | 'c' | ... }*</a:t>
            </a:r>
          </a:p>
          <a:p>
            <a:pPr marL="457200" lvl="7" indent="-342900">
              <a:lnSpc>
                <a:spcPct val="150000"/>
              </a:lnSpc>
              <a:buSzPts val="1800"/>
              <a:buChar char="❏"/>
            </a:pPr>
            <a:endParaRPr lang="en-US" sz="1800" b="1" dirty="0"/>
          </a:p>
          <a:p>
            <a:pPr marL="457200" lvl="7" indent="-342900">
              <a:lnSpc>
                <a:spcPct val="150000"/>
              </a:lnSpc>
              <a:buSzPts val="1800"/>
              <a:buChar char="❏"/>
            </a:pPr>
            <a:r>
              <a:rPr lang="cs-CZ" sz="1800" b="1" dirty="0"/>
              <a:t>Použití</a:t>
            </a:r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cs-CZ" sz="1600" dirty="0"/>
              <a:t>raining </a:t>
            </a:r>
            <a:r>
              <a:rPr lang="en-US" sz="1600" dirty="0"/>
              <a:t>&amp; (dogs | cats)*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" name="Google Shape;414;p32"/>
          <p:cNvPicPr preferRelativeResize="0"/>
          <p:nvPr/>
        </p:nvPicPr>
        <p:blipFill rotWithShape="1">
          <a:blip r:embed="rId3">
            <a:alphaModFix/>
          </a:blip>
          <a:srcRect t="-1" b="7593"/>
          <a:stretch/>
        </p:blipFill>
        <p:spPr>
          <a:xfrm>
            <a:off x="2177142" y="3429000"/>
            <a:ext cx="6887028" cy="3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32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Objektová struktura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32"/>
          <p:cNvSpPr txBox="1"/>
          <p:nvPr/>
        </p:nvSpPr>
        <p:spPr>
          <a:xfrm>
            <a:off x="157239" y="2253355"/>
            <a:ext cx="5198533" cy="3270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Objektov</a:t>
            </a:r>
            <a:r>
              <a:rPr lang="cs-CZ" sz="1800" b="1" dirty="0"/>
              <a:t>á</a:t>
            </a:r>
            <a:r>
              <a:rPr lang="en-US" sz="1800" b="1" dirty="0"/>
              <a:t> </a:t>
            </a:r>
            <a:r>
              <a:rPr lang="en-US" sz="1800" b="1" dirty="0" err="1"/>
              <a:t>struktur</a:t>
            </a:r>
            <a:r>
              <a:rPr lang="cs-CZ" sz="1800" b="1" dirty="0"/>
              <a:t>a</a:t>
            </a:r>
            <a:endParaRPr lang="en-US" sz="1800" b="1" dirty="0"/>
          </a:p>
          <a:p>
            <a:pPr marL="914400" lvl="1" indent="-330200">
              <a:lnSpc>
                <a:spcPct val="150000"/>
              </a:lnSpc>
              <a:buSzPts val="1600"/>
              <a:buFont typeface="Arial"/>
              <a:buChar char="❏"/>
            </a:pPr>
            <a:r>
              <a:rPr lang="en-US" sz="1600" dirty="0" err="1"/>
              <a:t>Třída</a:t>
            </a:r>
            <a:r>
              <a:rPr lang="en-US" sz="1600" dirty="0"/>
              <a:t> pro </a:t>
            </a:r>
            <a:r>
              <a:rPr lang="en-US" sz="1600" dirty="0" err="1"/>
              <a:t>každé</a:t>
            </a:r>
            <a:r>
              <a:rPr lang="en-US" sz="1600" dirty="0"/>
              <a:t> </a:t>
            </a:r>
            <a:r>
              <a:rPr lang="en-US" sz="1600" dirty="0" err="1"/>
              <a:t>pravidlo</a:t>
            </a:r>
            <a:r>
              <a:rPr lang="en-US" sz="1600" dirty="0"/>
              <a:t> </a:t>
            </a:r>
            <a:r>
              <a:rPr lang="en-US" sz="1600" dirty="0" err="1"/>
              <a:t>gramatiky</a:t>
            </a:r>
            <a:endParaRPr lang="en-US" sz="1600" dirty="0"/>
          </a:p>
          <a:p>
            <a:pPr marL="914400" lvl="1" indent="-330200">
              <a:lnSpc>
                <a:spcPct val="150000"/>
              </a:lnSpc>
              <a:buSzPts val="1600"/>
              <a:buFont typeface="Arial"/>
              <a:buChar char="❏"/>
            </a:pPr>
            <a:r>
              <a:rPr lang="en-US" sz="1600" dirty="0"/>
              <a:t>Instance </a:t>
            </a:r>
            <a:r>
              <a:rPr lang="cs-CZ" sz="1600" dirty="0"/>
              <a:t>reprezentují</a:t>
            </a:r>
            <a:r>
              <a:rPr lang="en-US" sz="1600" dirty="0"/>
              <a:t> </a:t>
            </a:r>
            <a:r>
              <a:rPr lang="en-US" sz="1600" dirty="0" err="1"/>
              <a:t>podvýraz</a:t>
            </a:r>
            <a:endParaRPr lang="en-US" sz="1600" dirty="0"/>
          </a:p>
          <a:p>
            <a:pPr marL="914400" lvl="1" indent="-330200">
              <a:lnSpc>
                <a:spcPct val="150000"/>
              </a:lnSpc>
              <a:buSzPts val="1600"/>
              <a:buFont typeface="Arial"/>
              <a:buChar char="❏"/>
            </a:pPr>
            <a:r>
              <a:rPr lang="en-US" sz="1600" dirty="0" err="1"/>
              <a:t>Symboly</a:t>
            </a:r>
            <a:r>
              <a:rPr lang="en-US" sz="1600" dirty="0"/>
              <a:t> </a:t>
            </a:r>
            <a:r>
              <a:rPr lang="en-US" sz="1600" dirty="0" err="1"/>
              <a:t>jsou</a:t>
            </a:r>
            <a:r>
              <a:rPr lang="en-US" sz="1600" dirty="0"/>
              <a:t> v </a:t>
            </a:r>
            <a:r>
              <a:rPr lang="en-US" sz="1600" dirty="0" err="1"/>
              <a:t>proměnných</a:t>
            </a:r>
            <a:endParaRPr lang="en-US" sz="1600" dirty="0"/>
          </a:p>
        </p:txBody>
      </p:sp>
      <p:sp>
        <p:nvSpPr>
          <p:cNvPr id="419" name="Google Shape;419;p32"/>
          <p:cNvSpPr txBox="1"/>
          <p:nvPr/>
        </p:nvSpPr>
        <p:spPr>
          <a:xfrm>
            <a:off x="2982686" y="695489"/>
            <a:ext cx="6156476" cy="1826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b="1" dirty="0"/>
              <a:t>Gramatika </a:t>
            </a:r>
            <a:r>
              <a:rPr lang="en-US" b="1" dirty="0" err="1"/>
              <a:t>regulárního</a:t>
            </a:r>
            <a:r>
              <a:rPr lang="en-US" b="1" dirty="0"/>
              <a:t> </a:t>
            </a:r>
            <a:r>
              <a:rPr lang="en-US" b="1" dirty="0" err="1"/>
              <a:t>výrazu</a:t>
            </a:r>
            <a:endParaRPr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expression ::= literal | alternation | sequence | repetition | '(' expression ')'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alternation ::= expression '|' expression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sequence ::= expression '&amp;' expression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repetition ::= expression '*'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literal ::= 'a' | 'b' | 'c' | ... { 'a' | 'b' | 'c' | ... }* </a:t>
            </a:r>
            <a:endParaRPr lang="cs-CZ" sz="12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09FD5CF-F654-53FA-B71F-43C7184EF7CC}"/>
              </a:ext>
            </a:extLst>
          </p:cNvPr>
          <p:cNvSpPr/>
          <p:nvPr/>
        </p:nvSpPr>
        <p:spPr>
          <a:xfrm>
            <a:off x="2305404" y="5746114"/>
            <a:ext cx="751862" cy="354364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CE2DAFD-1634-D586-C489-81803A5B06DB}"/>
              </a:ext>
            </a:extLst>
          </p:cNvPr>
          <p:cNvSpPr/>
          <p:nvPr/>
        </p:nvSpPr>
        <p:spPr>
          <a:xfrm>
            <a:off x="3957563" y="5317065"/>
            <a:ext cx="573931" cy="271654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3D3B62-C887-5B0A-09AF-26D6F166E78A}"/>
              </a:ext>
            </a:extLst>
          </p:cNvPr>
          <p:cNvSpPr/>
          <p:nvPr/>
        </p:nvSpPr>
        <p:spPr>
          <a:xfrm>
            <a:off x="6536545" y="5746114"/>
            <a:ext cx="1006969" cy="596940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52A8B66-002A-B0D8-8371-984BD76DA976}"/>
              </a:ext>
            </a:extLst>
          </p:cNvPr>
          <p:cNvSpPr/>
          <p:nvPr/>
        </p:nvSpPr>
        <p:spPr>
          <a:xfrm>
            <a:off x="7499327" y="4599174"/>
            <a:ext cx="1049587" cy="596940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34"/>
          <p:cNvPicPr preferRelativeResize="0"/>
          <p:nvPr/>
        </p:nvPicPr>
        <p:blipFill rotWithShape="1">
          <a:blip r:embed="rId3">
            <a:alphaModFix/>
          </a:blip>
          <a:srcRect b="5264"/>
          <a:stretch/>
        </p:blipFill>
        <p:spPr>
          <a:xfrm>
            <a:off x="4146248" y="2457753"/>
            <a:ext cx="4915505" cy="4032782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34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Runtime r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eprezentace</a:t>
            </a:r>
            <a:endParaRPr sz="2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34"/>
          <p:cNvSpPr/>
          <p:nvPr/>
        </p:nvSpPr>
        <p:spPr>
          <a:xfrm>
            <a:off x="1822752" y="4761896"/>
            <a:ext cx="3276600" cy="609600"/>
          </a:xfrm>
          <a:prstGeom prst="wedgeRoundRectCallout">
            <a:avLst>
              <a:gd name="adj1" fmla="val 64285"/>
              <a:gd name="adj2" fmla="val -54249"/>
              <a:gd name="adj3" fmla="val 16667"/>
            </a:avLst>
          </a:prstGeom>
          <a:solidFill>
            <a:srgbClr val="FFCC99">
              <a:alpha val="49803"/>
            </a:srgbClr>
          </a:solidFill>
          <a:ln w="9525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Reprezentace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regulárního</a:t>
            </a: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výrazu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raining &amp; ( dog | cats ) *</a:t>
            </a: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34"/>
          <p:cNvSpPr txBox="1"/>
          <p:nvPr/>
        </p:nvSpPr>
        <p:spPr>
          <a:xfrm>
            <a:off x="191710" y="2847221"/>
            <a:ext cx="6741886" cy="321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Abstraktní</a:t>
            </a:r>
            <a:r>
              <a:rPr lang="en-US" sz="1800" b="1" dirty="0"/>
              <a:t> </a:t>
            </a:r>
            <a:r>
              <a:rPr lang="en-US" sz="1800" b="1" dirty="0" err="1"/>
              <a:t>syntaktický</a:t>
            </a:r>
            <a:r>
              <a:rPr lang="en-US" sz="1800" b="1" dirty="0"/>
              <a:t> </a:t>
            </a:r>
            <a:r>
              <a:rPr lang="en-US" sz="1800" b="1" dirty="0" err="1"/>
              <a:t>strom</a:t>
            </a:r>
            <a:endParaRPr lang="cs-CZ"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t</a:t>
            </a:r>
            <a:r>
              <a:rPr lang="cs-CZ" sz="1600" dirty="0"/>
              <a:t>vořený instancemi tříd</a:t>
            </a:r>
          </a:p>
        </p:txBody>
      </p:sp>
      <p:sp>
        <p:nvSpPr>
          <p:cNvPr id="2" name="Google Shape;419;p32">
            <a:extLst>
              <a:ext uri="{FF2B5EF4-FFF2-40B4-BE49-F238E27FC236}">
                <a16:creationId xmlns:a16="http://schemas.microsoft.com/office/drawing/2014/main" id="{BBF468D8-FE7D-B463-7DAF-6D6AAC55888A}"/>
              </a:ext>
            </a:extLst>
          </p:cNvPr>
          <p:cNvSpPr txBox="1"/>
          <p:nvPr/>
        </p:nvSpPr>
        <p:spPr>
          <a:xfrm>
            <a:off x="228600" y="891420"/>
            <a:ext cx="6156476" cy="1826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b="1" dirty="0"/>
              <a:t>Gramatika </a:t>
            </a:r>
            <a:r>
              <a:rPr lang="en-US" b="1" dirty="0" err="1"/>
              <a:t>regulárního</a:t>
            </a:r>
            <a:r>
              <a:rPr lang="en-US" b="1" dirty="0"/>
              <a:t> </a:t>
            </a:r>
            <a:r>
              <a:rPr lang="en-US" b="1" dirty="0" err="1"/>
              <a:t>výrazu</a:t>
            </a:r>
            <a:endParaRPr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expression ::= literal | alternation | sequence | repetition | '(' expression ')'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alternation ::= expression '|' expression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sequence ::= expression '&amp;' expression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repetition ::= expression '*' </a:t>
            </a:r>
            <a:endParaRPr sz="12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200" dirty="0"/>
              <a:t>literal ::= 'a' | 'b' | 'c' | ... { 'a' | 'b' | 'c' | ... }* </a:t>
            </a:r>
            <a:endParaRPr lang="cs-CZ" sz="12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4CC7769-A856-17ED-448F-3DB5C8337462}"/>
              </a:ext>
            </a:extLst>
          </p:cNvPr>
          <p:cNvSpPr/>
          <p:nvPr/>
        </p:nvSpPr>
        <p:spPr>
          <a:xfrm>
            <a:off x="4146248" y="3977022"/>
            <a:ext cx="802531" cy="393427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9D21CC-B52D-7FA6-061A-5652326DD9CE}"/>
              </a:ext>
            </a:extLst>
          </p:cNvPr>
          <p:cNvSpPr/>
          <p:nvPr/>
        </p:nvSpPr>
        <p:spPr>
          <a:xfrm>
            <a:off x="5318433" y="6186715"/>
            <a:ext cx="591122" cy="323726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DF7B474-DBAA-2202-14F9-F578BC412C59}"/>
              </a:ext>
            </a:extLst>
          </p:cNvPr>
          <p:cNvSpPr/>
          <p:nvPr/>
        </p:nvSpPr>
        <p:spPr>
          <a:xfrm>
            <a:off x="7081740" y="6176762"/>
            <a:ext cx="591122" cy="323726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548C8D9-0AFF-9A72-DACE-F1AEA37BED27}"/>
              </a:ext>
            </a:extLst>
          </p:cNvPr>
          <p:cNvSpPr/>
          <p:nvPr/>
        </p:nvSpPr>
        <p:spPr>
          <a:xfrm>
            <a:off x="6038278" y="4623911"/>
            <a:ext cx="802531" cy="393427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278F6E1-1EA1-B76E-1D27-806B8D4EEBF2}"/>
              </a:ext>
            </a:extLst>
          </p:cNvPr>
          <p:cNvSpPr/>
          <p:nvPr/>
        </p:nvSpPr>
        <p:spPr>
          <a:xfrm>
            <a:off x="6385076" y="3707868"/>
            <a:ext cx="802531" cy="393427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46C417F-5342-61C2-B748-6AEE2C37FA67}"/>
              </a:ext>
            </a:extLst>
          </p:cNvPr>
          <p:cNvSpPr/>
          <p:nvPr/>
        </p:nvSpPr>
        <p:spPr>
          <a:xfrm>
            <a:off x="5318433" y="2521087"/>
            <a:ext cx="802531" cy="393427"/>
          </a:xfrm>
          <a:prstGeom prst="ellipse">
            <a:avLst/>
          </a:prstGeom>
          <a:solidFill>
            <a:srgbClr val="FFC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/>
          <p:nvPr/>
        </p:nvSpPr>
        <p:spPr>
          <a:xfrm>
            <a:off x="182880" y="914400"/>
            <a:ext cx="88392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Výraz</a:t>
            </a:r>
            <a:endParaRPr sz="1800" b="1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/>
              <a:t>9 8 7 - +</a:t>
            </a:r>
            <a:endParaRPr sz="1600" dirty="0"/>
          </a:p>
          <a:p>
            <a:pPr marL="914400" lvl="1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❏"/>
            </a:pPr>
            <a:r>
              <a:rPr lang="en-US" sz="1600" dirty="0" err="1"/>
              <a:t>Stromová</a:t>
            </a:r>
            <a:r>
              <a:rPr lang="en-US" sz="1600" dirty="0"/>
              <a:t> </a:t>
            </a:r>
            <a:r>
              <a:rPr lang="en-US" sz="1600" dirty="0" err="1"/>
              <a:t>reprezentace</a:t>
            </a:r>
            <a:endParaRPr sz="16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n-US" sz="1800" b="1" dirty="0" err="1"/>
              <a:t>Algoritmus</a:t>
            </a:r>
            <a:endParaRPr lang="en-US" sz="1800" b="1" dirty="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Vytvořit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prázdný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zásobník</a:t>
            </a:r>
            <a:endParaRPr lang="en-US"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Vytvoř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seznam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tokenů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rozdělením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vstupního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řetězce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podle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mezer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Pro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každý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token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Pokud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je symbol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číslo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,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přidej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do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zásobníku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Pokud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je symbol operator</a:t>
            </a:r>
            <a:endParaRPr lang="cs-CZ"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1800000" lvl="5" indent="-330200">
              <a:lnSpc>
                <a:spcPct val="115000"/>
              </a:lnSpc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vytáhni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ze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zásobníku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čísl</a:t>
            </a: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</a:rPr>
              <a:t>a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a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aplikuj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operator</a:t>
            </a:r>
            <a:endParaRPr lang="cs-CZ"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1800000" lvl="5" indent="-330200">
              <a:lnSpc>
                <a:spcPct val="115000"/>
              </a:lnSpc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výsledek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operátoru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vrať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do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zásobníku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❏"/>
            </a:pP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Pokud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je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výraz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přečten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bez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chyb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a v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zásobníku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je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pouze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jedna</a:t>
            </a:r>
            <a:r>
              <a:rPr lang="en-US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hodnota</a:t>
            </a:r>
            <a:b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</a:rPr>
            </a:b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  <a:latin typeface="Lucida Sans Unicode" panose="020B0602030504020204" pitchFamily="34" charset="0"/>
                <a:cs typeface="Lucida Sans Unicode" panose="020B0602030504020204" pitchFamily="34" charset="0"/>
              </a:rPr>
              <a:t>⇒</a:t>
            </a:r>
            <a:r>
              <a:rPr lang="cs-CZ" sz="1600" dirty="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1600" dirty="0" err="1">
                <a:solidFill>
                  <a:schemeClr val="dk1"/>
                </a:solidFill>
                <a:highlight>
                  <a:srgbClr val="FFFFFF"/>
                </a:highlight>
              </a:rPr>
              <a:t>výsledek</a:t>
            </a:r>
            <a:endParaRPr sz="1600" dirty="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71" name="Google Shape;271;p7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P</a:t>
            </a:r>
            <a:r>
              <a:rPr lang="en-US" sz="2800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ostfix</a:t>
            </a: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ová</a:t>
            </a:r>
            <a:r>
              <a:rPr lang="en-US" sz="2800" b="0" i="0" u="none" strike="noStrike" cap="none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en-US" sz="2800" b="0" i="0" u="none" strike="noStrike" cap="none" dirty="0" err="1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kalkulačka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272" name="Google Shape;272;p7" descr="Obsah obrázku stůl, kreslení&#10;&#10;Popis vygenerovaný s velmi vysokou mírou spolehlivosti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1249215"/>
            <a:ext cx="3261946" cy="2131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fa82313fa_0_208"/>
          <p:cNvSpPr txBox="1"/>
          <p:nvPr/>
        </p:nvSpPr>
        <p:spPr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rgbClr val="006633"/>
                </a:solidFill>
                <a:latin typeface="Garamond"/>
                <a:ea typeface="Garamond"/>
                <a:cs typeface="Garamond"/>
                <a:sym typeface="Garamond"/>
              </a:rPr>
              <a:t>Terminal expression</a:t>
            </a: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6633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" name="Google Shape;453;p36">
            <a:extLst>
              <a:ext uri="{FF2B5EF4-FFF2-40B4-BE49-F238E27FC236}">
                <a16:creationId xmlns:a16="http://schemas.microsoft.com/office/drawing/2014/main" id="{8DB9F971-CB9E-0F44-FEB2-040548BA20D6}"/>
              </a:ext>
            </a:extLst>
          </p:cNvPr>
          <p:cNvSpPr/>
          <p:nvPr/>
        </p:nvSpPr>
        <p:spPr>
          <a:xfrm>
            <a:off x="564204" y="1035298"/>
            <a:ext cx="4464996" cy="4485149"/>
          </a:xfrm>
          <a:prstGeom prst="rect">
            <a:avLst/>
          </a:prstGeom>
          <a:solidFill>
            <a:srgbClr val="F3FFFF"/>
          </a:solidFill>
          <a:ln w="1260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54000" tIns="36000" rIns="54000" bIns="36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interface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marR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int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marR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>
              <a:solidFill>
                <a:schemeClr val="tx1"/>
              </a:solidFill>
              <a:highlight>
                <a:srgbClr val="F3FFFF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400" dirty="0">
              <a:solidFill>
                <a:schemeClr val="tx1"/>
              </a:solidFill>
              <a:highlight>
                <a:srgbClr val="F3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: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Expr 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 number;</a:t>
            </a: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(int number){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	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this.number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= number;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tx1"/>
              </a:solidFill>
              <a:highlight>
                <a:srgbClr val="F3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b="1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NumberExpr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(String number){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this.number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parseInt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(number);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tx1"/>
              </a:solidFill>
              <a:highlight>
                <a:srgbClr val="F3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override int </a:t>
            </a:r>
            <a:r>
              <a:rPr lang="en-US" sz="1400" b="1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interpret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return </a:t>
            </a:r>
            <a:r>
              <a:rPr lang="en-US" sz="1400" dirty="0" err="1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this.number</a:t>
            </a: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tx1"/>
                </a:solidFill>
                <a:highlight>
                  <a:srgbClr val="F3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2674</Words>
  <Application>Microsoft Office PowerPoint</Application>
  <PresentationFormat>On-screen Show (4:3)</PresentationFormat>
  <Paragraphs>418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Courier New</vt:lpstr>
      <vt:lpstr>Arial</vt:lpstr>
      <vt:lpstr>Noto Sans Symbols</vt:lpstr>
      <vt:lpstr>Lucida Sans Unicode</vt:lpstr>
      <vt:lpstr>Times New Roman</vt:lpstr>
      <vt:lpstr>Garamond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</dc:creator>
  <cp:lastModifiedBy>Filip O Zavoral</cp:lastModifiedBy>
  <cp:revision>18</cp:revision>
  <dcterms:created xsi:type="dcterms:W3CDTF">1601-01-01T00:00:00Z</dcterms:created>
  <dcterms:modified xsi:type="dcterms:W3CDTF">2025-04-09T20:34:47Z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20</vt:i4>
  </property>
  <property fmtid="{D5CDD505-2E9C-101B-9397-08002B2CF9AE}" pid="8" name="PresentationFormat">
    <vt:lpwstr>Předvádění na obrazovce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24</vt:i4>
  </property>
  <property fmtid="{D5CDD505-2E9C-101B-9397-08002B2CF9AE}" pid="12" name="Version">
    <vt:i4>1</vt:i4>
  </property>
</Properties>
</file>