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3" r:id="rId2"/>
  </p:sldMasterIdLst>
  <p:notesMasterIdLst>
    <p:notesMasterId r:id="rId14"/>
  </p:notesMasterIdLst>
  <p:sldIdLst>
    <p:sldId id="256" r:id="rId3"/>
    <p:sldId id="260" r:id="rId4"/>
    <p:sldId id="261" r:id="rId5"/>
    <p:sldId id="257" r:id="rId6"/>
    <p:sldId id="262" r:id="rId7"/>
    <p:sldId id="264" r:id="rId8"/>
    <p:sldId id="265" r:id="rId9"/>
    <p:sldId id="270" r:id="rId10"/>
    <p:sldId id="269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8000"/>
    <a:srgbClr val="456A1C"/>
    <a:srgbClr val="ECF7FE"/>
    <a:srgbClr val="FFCCCC"/>
    <a:srgbClr val="FFBDBD"/>
    <a:srgbClr val="E6A21A"/>
    <a:srgbClr val="EDF9FD"/>
    <a:srgbClr val="CCE9AD"/>
    <a:srgbClr val="F6FF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399" autoAdjust="0"/>
    <p:restoredTop sz="88326" autoAdjust="0"/>
  </p:normalViewPr>
  <p:slideViewPr>
    <p:cSldViewPr snapToGrid="0">
      <p:cViewPr varScale="1">
        <p:scale>
          <a:sx n="152" d="100"/>
          <a:sy n="152" d="100"/>
        </p:scale>
        <p:origin x="149" y="14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EF80F3-9C1D-4126-8F9D-17F3367548B5}" type="datetimeFigureOut">
              <a:rPr lang="en-US" smtClean="0"/>
              <a:t>3/14/2023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3BF09E-1E28-41A0-9780-531B32293C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07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3BF09E-1E28-41A0-9780-531B32293CE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2889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3BF09E-1E28-41A0-9780-531B32293CE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1281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Barbara Liskov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3BF09E-1E28-41A0-9780-531B32293CE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3620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gradFill>
          <a:gsLst>
            <a:gs pos="55000">
              <a:schemeClr val="accent1">
                <a:lumMod val="5000"/>
                <a:lumOff val="95000"/>
              </a:schemeClr>
            </a:gs>
            <a:gs pos="25000">
              <a:schemeClr val="accent1">
                <a:lumMod val="45000"/>
                <a:lumOff val="55000"/>
              </a:schemeClr>
            </a:gs>
            <a:gs pos="0">
              <a:schemeClr val="accent1">
                <a:lumMod val="45000"/>
                <a:lumOff val="5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598177"/>
            <a:ext cx="7772400" cy="890124"/>
          </a:xfrm>
        </p:spPr>
        <p:txBody>
          <a:bodyPr anchor="b">
            <a:normAutofit/>
          </a:bodyPr>
          <a:lstStyle>
            <a:lvl1pPr algn="l">
              <a:defRPr sz="4400">
                <a:latin typeface="+mj-lt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820074" y="3209574"/>
            <a:ext cx="5638126" cy="1655762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 flipV="1">
            <a:off x="2820074" y="3155894"/>
            <a:ext cx="4236181" cy="8092"/>
          </a:xfrm>
          <a:prstGeom prst="line">
            <a:avLst/>
          </a:prstGeom>
          <a:ln w="25400">
            <a:solidFill>
              <a:srgbClr val="E6A21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6205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cs-CZ" dirty="0"/>
              <a:t>T</a:t>
            </a:r>
            <a:r>
              <a:rPr lang="en-US" dirty="0" err="1"/>
              <a:t>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idx="1" hasCustomPrompt="1"/>
          </p:nvPr>
        </p:nvSpPr>
        <p:spPr>
          <a:xfrm>
            <a:off x="44506" y="594765"/>
            <a:ext cx="9046485" cy="6263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7800" indent="-177800">
              <a:buClr>
                <a:srgbClr val="0070C0"/>
              </a:buClr>
              <a:buFont typeface="Arial" panose="020B0604020202020204" pitchFamily="34" charset="0"/>
              <a:buChar char="•"/>
              <a:defRPr/>
            </a:lvl1pPr>
            <a:lvl2pPr marL="357188" indent="-179388">
              <a:buClr>
                <a:srgbClr val="0070C0"/>
              </a:buClr>
              <a:defRPr/>
            </a:lvl2pPr>
            <a:lvl3pPr marL="539750" indent="-182563">
              <a:buClr>
                <a:srgbClr val="0070C0"/>
              </a:buClr>
              <a:defRPr/>
            </a:lvl3pPr>
            <a:lvl4pPr marL="717550" indent="-177800">
              <a:buClr>
                <a:srgbClr val="0070C0"/>
              </a:buClr>
              <a:defRPr/>
            </a:lvl4pPr>
            <a:lvl5pPr marL="896938" indent="-179388">
              <a:buClr>
                <a:srgbClr val="0070C0"/>
              </a:buClr>
              <a:defRPr/>
            </a:lvl5pPr>
          </a:lstStyle>
          <a:p>
            <a:pPr lvl="0"/>
            <a:r>
              <a:rPr lang="cs-CZ" dirty="0"/>
              <a:t>First level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5619919" y="755374"/>
            <a:ext cx="3471072" cy="1292662"/>
          </a:xfrm>
          <a:prstGeom prst="rect">
            <a:avLst/>
          </a:prstGeom>
          <a:solidFill>
            <a:srgbClr val="ECF7FE"/>
          </a:solidFill>
          <a:ln w="2540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class sentence {</a:t>
            </a:r>
          </a:p>
          <a:p>
            <a:r>
              <a:rPr lang="en-US" sz="1300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urier New" pitchFamily="49" charset="0"/>
              </a:rPr>
              <a:t>public:</a:t>
            </a: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en-US" sz="1300" dirty="0" err="1">
                <a:latin typeface="Consolas" panose="020B0609020204030204" pitchFamily="49" charset="0"/>
                <a:cs typeface="Courier New" pitchFamily="49" charset="0"/>
              </a:rPr>
              <a:t>struct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en-US" sz="1300" b="1" dirty="0" err="1">
                <a:latin typeface="Consolas" panose="020B0609020204030204" pitchFamily="49" charset="0"/>
                <a:cs typeface="Courier New" pitchFamily="49" charset="0"/>
              </a:rPr>
              <a:t>const_iterator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{</a:t>
            </a: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   char operator</a:t>
            </a:r>
            <a:r>
              <a:rPr lang="en-US" sz="1300" b="1" dirty="0">
                <a:latin typeface="Consolas" panose="020B0609020204030204" pitchFamily="49" charset="0"/>
                <a:cs typeface="Courier New" pitchFamily="49" charset="0"/>
              </a:rPr>
              <a:t>*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() </a:t>
            </a:r>
            <a:r>
              <a:rPr lang="en-US" sz="1300" dirty="0" err="1">
                <a:latin typeface="Consolas" panose="020B0609020204030204" pitchFamily="49" charset="0"/>
                <a:cs typeface="Courier New" pitchFamily="49" charset="0"/>
              </a:rPr>
              <a:t>const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;</a:t>
            </a: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   void operator</a:t>
            </a:r>
            <a:r>
              <a:rPr lang="en-US" sz="1300" b="1" dirty="0">
                <a:latin typeface="Consolas" panose="020B0609020204030204" pitchFamily="49" charset="0"/>
                <a:cs typeface="Courier New" pitchFamily="49" charset="0"/>
              </a:rPr>
              <a:t>++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() { ++index_; }</a:t>
            </a:r>
            <a:endParaRPr lang="cs-CZ" sz="1300" dirty="0">
              <a:latin typeface="Consolas" panose="020B0609020204030204" pitchFamily="49" charset="0"/>
              <a:cs typeface="Courier New" pitchFamily="49" charset="0"/>
            </a:endParaRP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};</a:t>
            </a:r>
          </a:p>
        </p:txBody>
      </p:sp>
      <p:sp>
        <p:nvSpPr>
          <p:cNvPr id="5" name="Rectangular Callout 4"/>
          <p:cNvSpPr/>
          <p:nvPr userDrawn="1"/>
        </p:nvSpPr>
        <p:spPr>
          <a:xfrm>
            <a:off x="7188621" y="2221966"/>
            <a:ext cx="848139" cy="274291"/>
          </a:xfrm>
          <a:prstGeom prst="wedgeRectCallout">
            <a:avLst>
              <a:gd name="adj1" fmla="val -104495"/>
              <a:gd name="adj2" fmla="val -164474"/>
            </a:avLst>
          </a:prstGeom>
          <a:solidFill>
            <a:srgbClr val="F6FFED"/>
          </a:solidFill>
          <a:ln w="25400">
            <a:solidFill>
              <a:srgbClr val="CCE9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456A1C"/>
                </a:solidFill>
                <a:latin typeface="+mj-lt"/>
              </a:rPr>
              <a:t>callout</a:t>
            </a:r>
          </a:p>
        </p:txBody>
      </p:sp>
    </p:spTree>
    <p:extLst>
      <p:ext uri="{BB962C8B-B14F-4D97-AF65-F5344CB8AC3E}">
        <p14:creationId xmlns:p14="http://schemas.microsoft.com/office/powerpoint/2010/main" val="884847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bg>
      <p:bgPr>
        <a:gradFill>
          <a:gsLst>
            <a:gs pos="55000">
              <a:schemeClr val="accent1">
                <a:lumMod val="5000"/>
                <a:lumOff val="95000"/>
              </a:schemeClr>
            </a:gs>
            <a:gs pos="25000">
              <a:schemeClr val="accent1">
                <a:lumMod val="45000"/>
                <a:lumOff val="55000"/>
              </a:schemeClr>
            </a:gs>
            <a:gs pos="0">
              <a:schemeClr val="accent1">
                <a:lumMod val="45000"/>
                <a:lumOff val="5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820074" y="2375462"/>
            <a:ext cx="5638126" cy="890124"/>
          </a:xfrm>
        </p:spPr>
        <p:txBody>
          <a:bodyPr anchor="b">
            <a:normAutofit/>
          </a:bodyPr>
          <a:lstStyle>
            <a:lvl1pPr algn="l">
              <a:defRPr sz="4400">
                <a:latin typeface="+mj-lt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820074" y="3399692"/>
            <a:ext cx="5638126" cy="1465644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2820074" y="3155894"/>
            <a:ext cx="4236181" cy="8092"/>
          </a:xfrm>
          <a:prstGeom prst="line">
            <a:avLst/>
          </a:prstGeom>
          <a:ln w="25400">
            <a:solidFill>
              <a:srgbClr val="E6A21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4745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92704" y="577294"/>
            <a:ext cx="8971233" cy="6202750"/>
          </a:xfrm>
        </p:spPr>
        <p:txBody>
          <a:bodyPr/>
          <a:lstStyle>
            <a:lvl1pPr marL="180975" indent="-180975">
              <a:defRPr sz="2000"/>
            </a:lvl1pPr>
            <a:lvl2pPr marL="358775" indent="-177800">
              <a:defRPr/>
            </a:lvl2pPr>
            <a:lvl3pPr marL="539750" indent="-180975">
              <a:defRPr/>
            </a:lvl3pPr>
            <a:lvl4pPr marL="715963" indent="-176213">
              <a:defRPr/>
            </a:lvl4pPr>
            <a:lvl5pPr marL="896938" indent="-180975">
              <a:defRPr/>
            </a:lvl5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cs-CZ" dirty="0"/>
              <a:t>T</a:t>
            </a:r>
            <a:r>
              <a:rPr lang="en-US" dirty="0" err="1"/>
              <a:t>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4426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F012DFD-8DFA-4DA6-BDE2-47DF65A6C9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DDBE7F0-4BBE-45E3-9A33-0EC9E6F901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7ED3660-8236-45DD-8504-218BB0A08E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37CF41F-40B8-4A13-983A-C6C09212F4A0}" type="datetimeFigureOut">
              <a:rPr lang="cs-CZ" smtClean="0"/>
              <a:t>14.03.2023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621B4EC-66A6-4124-AE1C-515D914B74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E2D1500-B5C2-4A95-8872-7DE4B7060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956E31A-7A3D-4843-A4C4-E73DE528C5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6532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F64E2C6-6093-44AE-A8C6-A50AA0CAE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E8D76E6-29F5-431F-B45E-8F8727F44A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6F917190-A108-4243-A4A5-F74C1926DB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F834E521-C98A-4EF5-937E-1A1AABEDE11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37CF41F-40B8-4A13-983A-C6C09212F4A0}" type="datetimeFigureOut">
              <a:rPr lang="cs-CZ" smtClean="0"/>
              <a:t>14.03.2023</a:t>
            </a:fld>
            <a:endParaRPr lang="cs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05D42372-5E9F-4F00-9728-C938667D9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CCA211C7-0319-4EBD-9414-AB55784B6B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956E31A-7A3D-4843-A4C4-E73DE528C5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0394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8000">
              <a:schemeClr val="accent1">
                <a:lumMod val="5000"/>
                <a:lumOff val="95000"/>
              </a:schemeClr>
            </a:gs>
            <a:gs pos="4000">
              <a:schemeClr val="accent1">
                <a:lumMod val="45000"/>
                <a:lumOff val="55000"/>
              </a:schemeClr>
            </a:gs>
            <a:gs pos="0">
              <a:schemeClr val="accent1">
                <a:lumMod val="45000"/>
                <a:lumOff val="5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644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668977"/>
            <a:ext cx="9144000" cy="61890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65399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8000">
              <a:schemeClr val="accent1">
                <a:lumMod val="5000"/>
                <a:lumOff val="95000"/>
              </a:schemeClr>
            </a:gs>
            <a:gs pos="4000">
              <a:schemeClr val="accent1">
                <a:lumMod val="45000"/>
                <a:lumOff val="55000"/>
              </a:schemeClr>
            </a:gs>
            <a:gs pos="0">
              <a:schemeClr val="accent1">
                <a:lumMod val="45000"/>
                <a:lumOff val="5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644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668977"/>
            <a:ext cx="9144000" cy="61890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14887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sv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5.jpg"/><Relationship Id="rId5" Type="http://schemas.openxmlformats.org/officeDocument/2006/relationships/image" Target="../media/image8.png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image" Target="../media/image8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6.svg"/><Relationship Id="rId3" Type="http://schemas.openxmlformats.org/officeDocument/2006/relationships/image" Target="../media/image2.svg"/><Relationship Id="rId7" Type="http://schemas.openxmlformats.org/officeDocument/2006/relationships/image" Target="../media/image10.svg"/><Relationship Id="rId12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11" Type="http://schemas.openxmlformats.org/officeDocument/2006/relationships/image" Target="../media/image14.svg"/><Relationship Id="rId5" Type="http://schemas.openxmlformats.org/officeDocument/2006/relationships/image" Target="../media/image4.svg"/><Relationship Id="rId15" Type="http://schemas.openxmlformats.org/officeDocument/2006/relationships/image" Target="../media/image8.svg"/><Relationship Id="rId10" Type="http://schemas.openxmlformats.org/officeDocument/2006/relationships/image" Target="../media/image7.png"/><Relationship Id="rId4" Type="http://schemas.openxmlformats.org/officeDocument/2006/relationships/image" Target="../media/image2.png"/><Relationship Id="rId9" Type="http://schemas.openxmlformats.org/officeDocument/2006/relationships/image" Target="../media/image12.svg"/><Relationship Id="rId1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20074" y="2129624"/>
            <a:ext cx="4977378" cy="890124"/>
          </a:xfrm>
        </p:spPr>
        <p:txBody>
          <a:bodyPr/>
          <a:lstStyle/>
          <a:p>
            <a:r>
              <a:rPr lang="en-US" dirty="0"/>
              <a:t>Bridge</a:t>
            </a:r>
          </a:p>
        </p:txBody>
      </p:sp>
    </p:spTree>
    <p:extLst>
      <p:ext uri="{BB962C8B-B14F-4D97-AF65-F5344CB8AC3E}">
        <p14:creationId xmlns:p14="http://schemas.microsoft.com/office/powerpoint/2010/main" val="4583831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92705" y="577294"/>
            <a:ext cx="5471628" cy="6202750"/>
          </a:xfrm>
        </p:spPr>
        <p:txBody>
          <a:bodyPr>
            <a:normAutofit/>
          </a:bodyPr>
          <a:lstStyle/>
          <a:p>
            <a:r>
              <a:rPr lang="en-US" dirty="0" err="1"/>
              <a:t>oddělení</a:t>
            </a:r>
            <a:r>
              <a:rPr lang="en-US" dirty="0"/>
              <a:t> </a:t>
            </a:r>
            <a:r>
              <a:rPr lang="en-US" dirty="0" err="1"/>
              <a:t>abstrakce</a:t>
            </a:r>
            <a:r>
              <a:rPr lang="en-US" dirty="0"/>
              <a:t> a </a:t>
            </a:r>
            <a:r>
              <a:rPr lang="en-US" dirty="0" err="1"/>
              <a:t>implementace</a:t>
            </a:r>
            <a:endParaRPr lang="en-US" dirty="0"/>
          </a:p>
          <a:p>
            <a:pPr lvl="1"/>
            <a:r>
              <a:rPr lang="en-US" dirty="0" err="1"/>
              <a:t>abstrakce</a:t>
            </a:r>
            <a:r>
              <a:rPr lang="en-US" dirty="0"/>
              <a:t> a </a:t>
            </a:r>
            <a:r>
              <a:rPr lang="en-US" dirty="0" err="1"/>
              <a:t>implementace</a:t>
            </a:r>
            <a:r>
              <a:rPr lang="en-US" dirty="0"/>
              <a:t> </a:t>
            </a:r>
            <a:r>
              <a:rPr lang="en-US" dirty="0" err="1"/>
              <a:t>jsou</a:t>
            </a:r>
            <a:r>
              <a:rPr lang="en-US" dirty="0"/>
              <a:t> </a:t>
            </a:r>
            <a:r>
              <a:rPr lang="en-US" dirty="0" err="1"/>
              <a:t>nezávislé</a:t>
            </a:r>
            <a:endParaRPr lang="en-US" dirty="0"/>
          </a:p>
          <a:p>
            <a:pPr lvl="1"/>
            <a:r>
              <a:rPr lang="en-US" dirty="0" err="1"/>
              <a:t>méně</a:t>
            </a:r>
            <a:r>
              <a:rPr lang="en-US" dirty="0"/>
              <a:t> </a:t>
            </a:r>
            <a:r>
              <a:rPr lang="en-US" dirty="0" err="1"/>
              <a:t>tříd</a:t>
            </a:r>
            <a:r>
              <a:rPr lang="en-US" dirty="0"/>
              <a:t> a </a:t>
            </a:r>
            <a:r>
              <a:rPr lang="en-US" dirty="0" err="1"/>
              <a:t>duplikace</a:t>
            </a:r>
            <a:r>
              <a:rPr lang="en-US" dirty="0"/>
              <a:t> </a:t>
            </a:r>
            <a:r>
              <a:rPr lang="en-US" dirty="0" err="1"/>
              <a:t>kódu</a:t>
            </a:r>
            <a:endParaRPr lang="cs-CZ" dirty="0"/>
          </a:p>
          <a:p>
            <a:pPr lvl="2"/>
            <a:r>
              <a:rPr lang="cs-CZ" dirty="0"/>
              <a:t>inheritancy explosion</a:t>
            </a:r>
            <a:endParaRPr lang="en-US" dirty="0"/>
          </a:p>
          <a:p>
            <a:pPr lvl="1"/>
            <a:r>
              <a:rPr lang="en-US" dirty="0" err="1"/>
              <a:t>nezávislý</a:t>
            </a:r>
            <a:r>
              <a:rPr lang="en-US" dirty="0"/>
              <a:t> </a:t>
            </a:r>
            <a:r>
              <a:rPr lang="en-US" dirty="0" err="1"/>
              <a:t>vývoj</a:t>
            </a:r>
            <a:endParaRPr lang="cs-CZ" dirty="0"/>
          </a:p>
          <a:p>
            <a:pPr lvl="2"/>
            <a:r>
              <a:rPr lang="cs-CZ" dirty="0"/>
              <a:t>není nutná rekompilace při změně implementora</a:t>
            </a:r>
            <a:endParaRPr lang="en-US" dirty="0"/>
          </a:p>
          <a:p>
            <a:r>
              <a:rPr lang="en-US" dirty="0" err="1"/>
              <a:t>schované</a:t>
            </a:r>
            <a:r>
              <a:rPr lang="en-US" dirty="0"/>
              <a:t> </a:t>
            </a:r>
            <a:r>
              <a:rPr lang="en-US" dirty="0" err="1"/>
              <a:t>implementační</a:t>
            </a:r>
            <a:r>
              <a:rPr lang="en-US" dirty="0"/>
              <a:t> </a:t>
            </a:r>
            <a:r>
              <a:rPr lang="en-US" dirty="0" err="1"/>
              <a:t>detaily</a:t>
            </a:r>
            <a:endParaRPr lang="en-US" dirty="0"/>
          </a:p>
          <a:p>
            <a:r>
              <a:rPr lang="en-US" dirty="0" err="1"/>
              <a:t>změna</a:t>
            </a:r>
            <a:r>
              <a:rPr lang="en-US" dirty="0"/>
              <a:t> </a:t>
            </a:r>
            <a:r>
              <a:rPr lang="en-US" dirty="0" err="1"/>
              <a:t>implementace</a:t>
            </a:r>
            <a:r>
              <a:rPr lang="en-US" dirty="0"/>
              <a:t> </a:t>
            </a:r>
            <a:r>
              <a:rPr lang="en-US" dirty="0" err="1"/>
              <a:t>za</a:t>
            </a:r>
            <a:r>
              <a:rPr lang="en-US" dirty="0"/>
              <a:t> </a:t>
            </a:r>
            <a:r>
              <a:rPr lang="en-US" dirty="0" err="1"/>
              <a:t>běhu</a:t>
            </a:r>
            <a:endParaRPr lang="en-US" dirty="0"/>
          </a:p>
          <a:p>
            <a:r>
              <a:rPr lang="cs-CZ" sz="1800" dirty="0">
                <a:solidFill>
                  <a:srgbClr val="0033CC"/>
                </a:solidFill>
              </a:rPr>
              <a:t>SOLID</a:t>
            </a:r>
            <a:r>
              <a:rPr lang="cs-CZ" dirty="0"/>
              <a:t> principles</a:t>
            </a:r>
          </a:p>
          <a:p>
            <a:pPr lvl="1"/>
            <a:r>
              <a:rPr lang="cs-CZ" dirty="0">
                <a:solidFill>
                  <a:srgbClr val="0033CC"/>
                </a:solidFill>
              </a:rPr>
              <a:t>S</a:t>
            </a:r>
            <a:r>
              <a:rPr lang="en-US" dirty="0"/>
              <a:t>ingle-responsibility</a:t>
            </a:r>
            <a:endParaRPr lang="cs-CZ" dirty="0"/>
          </a:p>
          <a:p>
            <a:pPr lvl="1"/>
            <a:r>
              <a:rPr lang="cs-CZ" dirty="0">
                <a:solidFill>
                  <a:srgbClr val="0033CC"/>
                </a:solidFill>
              </a:rPr>
              <a:t>O</a:t>
            </a:r>
            <a:r>
              <a:rPr lang="cs-CZ" dirty="0"/>
              <a:t>pen-closed principle</a:t>
            </a:r>
          </a:p>
          <a:p>
            <a:pPr lvl="2"/>
            <a:r>
              <a:rPr lang="cs-CZ" dirty="0"/>
              <a:t>otevřený pro rozšíření, uzavřený pro změny </a:t>
            </a:r>
            <a:r>
              <a:rPr lang="en-US" i="1" dirty="0"/>
              <a:t>(k</a:t>
            </a:r>
            <a:r>
              <a:rPr lang="cs-CZ" i="1" dirty="0"/>
              <a:t>ódu</a:t>
            </a:r>
            <a:r>
              <a:rPr lang="en-US" i="1" dirty="0"/>
              <a:t>)</a:t>
            </a:r>
            <a:endParaRPr lang="cs-CZ" i="1" dirty="0"/>
          </a:p>
          <a:p>
            <a:pPr lvl="1"/>
            <a:r>
              <a:rPr lang="en-US" dirty="0" err="1">
                <a:solidFill>
                  <a:srgbClr val="0033CC"/>
                </a:solidFill>
              </a:rPr>
              <a:t>L</a:t>
            </a:r>
            <a:r>
              <a:rPr lang="en-US" i="1" dirty="0" err="1"/>
              <a:t>iskov</a:t>
            </a:r>
            <a:r>
              <a:rPr lang="en-US" dirty="0"/>
              <a:t> substitution principle</a:t>
            </a:r>
            <a:endParaRPr lang="cs-CZ" dirty="0"/>
          </a:p>
          <a:p>
            <a:pPr lvl="2"/>
            <a:r>
              <a:rPr lang="cs-CZ" dirty="0"/>
              <a:t> </a:t>
            </a:r>
          </a:p>
          <a:p>
            <a:pPr lvl="2"/>
            <a:r>
              <a:rPr lang="cs-CZ" dirty="0"/>
              <a:t>použití instancí odvozených tříd</a:t>
            </a:r>
            <a:endParaRPr lang="en-US" dirty="0"/>
          </a:p>
          <a:p>
            <a:pPr lvl="1"/>
            <a:r>
              <a:rPr lang="cs-CZ" dirty="0">
                <a:solidFill>
                  <a:srgbClr val="0033CC"/>
                </a:solidFill>
              </a:rPr>
              <a:t>I</a:t>
            </a:r>
            <a:r>
              <a:rPr lang="en-US" dirty="0" err="1"/>
              <a:t>nterface</a:t>
            </a:r>
            <a:r>
              <a:rPr lang="en-US" dirty="0"/>
              <a:t> segregation</a:t>
            </a:r>
            <a:endParaRPr lang="cs-CZ" dirty="0"/>
          </a:p>
          <a:p>
            <a:pPr lvl="1"/>
            <a:r>
              <a:rPr lang="cs-CZ" dirty="0">
                <a:solidFill>
                  <a:srgbClr val="0033CC"/>
                </a:solidFill>
              </a:rPr>
              <a:t>D</a:t>
            </a:r>
            <a:r>
              <a:rPr lang="en-US" dirty="0" err="1"/>
              <a:t>ependency</a:t>
            </a:r>
            <a:r>
              <a:rPr lang="en-US" dirty="0"/>
              <a:t> inversion</a:t>
            </a:r>
            <a:endParaRPr lang="cs-CZ" dirty="0"/>
          </a:p>
          <a:p>
            <a:pPr lvl="2"/>
            <a:r>
              <a:rPr lang="cs-CZ" dirty="0"/>
              <a:t>závislost na </a:t>
            </a:r>
            <a:r>
              <a:rPr lang="en-US" dirty="0" err="1"/>
              <a:t>abstra</a:t>
            </a:r>
            <a:r>
              <a:rPr lang="cs-CZ" dirty="0"/>
              <a:t>kci</a:t>
            </a:r>
            <a:r>
              <a:rPr lang="en-US" dirty="0"/>
              <a:t>, </a:t>
            </a:r>
            <a:r>
              <a:rPr lang="cs-CZ" dirty="0"/>
              <a:t>ne na implementaci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Výhody a nevýhody</a:t>
            </a:r>
            <a:endParaRPr lang="en-US" dirty="0"/>
          </a:p>
        </p:txBody>
      </p:sp>
      <p:sp>
        <p:nvSpPr>
          <p:cNvPr id="4" name="Content Placeholder 1"/>
          <p:cNvSpPr txBox="1">
            <a:spLocks/>
          </p:cNvSpPr>
          <p:nvPr/>
        </p:nvSpPr>
        <p:spPr>
          <a:xfrm>
            <a:off x="4935682" y="577293"/>
            <a:ext cx="4068042" cy="16607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0975" indent="-180975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8775" indent="-1778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indent="-1809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5963" indent="-17621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809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>
                <a:solidFill>
                  <a:srgbClr val="C00000"/>
                </a:solidFill>
              </a:rPr>
              <a:t>zbytečné třídy</a:t>
            </a:r>
            <a:br>
              <a:rPr lang="cs-CZ" dirty="0">
                <a:solidFill>
                  <a:srgbClr val="C00000"/>
                </a:solidFill>
              </a:rPr>
            </a:br>
            <a:r>
              <a:rPr lang="cs-CZ" dirty="0">
                <a:solidFill>
                  <a:srgbClr val="C00000"/>
                </a:solidFill>
              </a:rPr>
              <a:t>pro jednoduché případy</a:t>
            </a:r>
          </a:p>
          <a:p>
            <a:pPr lvl="1"/>
            <a:r>
              <a:rPr lang="cs-CZ" dirty="0">
                <a:solidFill>
                  <a:srgbClr val="C00000"/>
                </a:solidFill>
              </a:rPr>
              <a:t>obecná </a:t>
            </a:r>
            <a:r>
              <a:rPr lang="cs-CZ" i="1" dirty="0">
                <a:solidFill>
                  <a:srgbClr val="C00000"/>
                </a:solidFill>
              </a:rPr>
              <a:t>nevýhoda</a:t>
            </a:r>
            <a:r>
              <a:rPr lang="cs-CZ" dirty="0">
                <a:solidFill>
                  <a:srgbClr val="C00000"/>
                </a:solidFill>
              </a:rPr>
              <a:t> návrhových vzorů</a:t>
            </a:r>
          </a:p>
          <a:p>
            <a:pPr lvl="1"/>
            <a:r>
              <a:rPr lang="cs-CZ" dirty="0"/>
              <a:t>není to nevýhoda principu ale použití</a:t>
            </a:r>
            <a:endParaRPr lang="en-US" dirty="0"/>
          </a:p>
          <a:p>
            <a:pPr lvl="1"/>
            <a:r>
              <a:rPr lang="en-US" i="1" dirty="0" err="1"/>
              <a:t>autobusy</a:t>
            </a:r>
            <a:r>
              <a:rPr lang="en-US" i="1" dirty="0"/>
              <a:t> </a:t>
            </a:r>
            <a:r>
              <a:rPr lang="en-US" i="1" dirty="0" err="1"/>
              <a:t>jsou</a:t>
            </a:r>
            <a:r>
              <a:rPr lang="en-US" i="1" dirty="0"/>
              <a:t> </a:t>
            </a:r>
            <a:r>
              <a:rPr lang="en-US" i="1" dirty="0" err="1"/>
              <a:t>neefektivn</a:t>
            </a:r>
            <a:r>
              <a:rPr lang="cs-CZ" i="1" dirty="0"/>
              <a:t>í</a:t>
            </a:r>
          </a:p>
        </p:txBody>
      </p:sp>
      <p:pic>
        <p:nvPicPr>
          <p:cNvPr id="8" name="Picture 7" descr="A person sitting on a bus&#10;&#10;Description automatically generated with medium confidence">
            <a:extLst>
              <a:ext uri="{FF2B5EF4-FFF2-40B4-BE49-F238E27FC236}">
                <a16:creationId xmlns:a16="http://schemas.microsoft.com/office/drawing/2014/main" xmlns="" id="{DB764D6E-D487-7C12-2A7B-ADE752E349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7821" y="2350842"/>
            <a:ext cx="3103764" cy="2328976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xmlns="" id="{C2EB05A6-F462-F648-A69E-C0A92AD6D86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732846" y="4896054"/>
            <a:ext cx="2752988" cy="20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316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State, Strategy</a:t>
            </a:r>
            <a:r>
              <a:rPr lang="cs-CZ" dirty="0"/>
              <a:t>, </a:t>
            </a:r>
            <a:r>
              <a:rPr lang="en-US" dirty="0"/>
              <a:t>Adapter</a:t>
            </a:r>
          </a:p>
          <a:p>
            <a:pPr lvl="1"/>
            <a:r>
              <a:rPr lang="en-US" dirty="0" err="1"/>
              <a:t>založené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kompozici</a:t>
            </a:r>
            <a:endParaRPr lang="en-US" dirty="0"/>
          </a:p>
          <a:p>
            <a:r>
              <a:rPr lang="en-US" dirty="0"/>
              <a:t>Adapter</a:t>
            </a:r>
          </a:p>
          <a:p>
            <a:pPr lvl="1"/>
            <a:r>
              <a:rPr lang="en-US" dirty="0" err="1"/>
              <a:t>podobná</a:t>
            </a:r>
            <a:r>
              <a:rPr lang="en-US" dirty="0"/>
              <a:t> </a:t>
            </a:r>
            <a:r>
              <a:rPr lang="en-US" dirty="0" err="1"/>
              <a:t>struktura</a:t>
            </a:r>
            <a:r>
              <a:rPr lang="cs-CZ" dirty="0"/>
              <a:t> a funčnost</a:t>
            </a:r>
            <a:endParaRPr lang="en-US" dirty="0"/>
          </a:p>
          <a:p>
            <a:pPr lvl="1"/>
            <a:r>
              <a:rPr lang="en-US" dirty="0" err="1"/>
              <a:t>jiný</a:t>
            </a:r>
            <a:r>
              <a:rPr lang="en-US" dirty="0"/>
              <a:t> </a:t>
            </a:r>
            <a:r>
              <a:rPr lang="en-US" dirty="0" err="1"/>
              <a:t>záměr</a:t>
            </a:r>
            <a:endParaRPr lang="cs-CZ" dirty="0"/>
          </a:p>
          <a:p>
            <a:pPr lvl="1"/>
            <a:r>
              <a:rPr lang="cs-CZ" dirty="0"/>
              <a:t>jiná fáze vývoje</a:t>
            </a:r>
          </a:p>
          <a:p>
            <a:pPr lvl="2"/>
            <a:r>
              <a:rPr lang="cs-CZ" dirty="0"/>
              <a:t>design </a:t>
            </a:r>
            <a:r>
              <a:rPr lang="cs-CZ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⊗</a:t>
            </a:r>
            <a:r>
              <a:rPr lang="cs-CZ" dirty="0"/>
              <a:t> implementace</a:t>
            </a:r>
            <a:endParaRPr lang="en-US" dirty="0"/>
          </a:p>
          <a:p>
            <a:r>
              <a:rPr lang="en-US" dirty="0"/>
              <a:t>Abstract Factory</a:t>
            </a:r>
          </a:p>
          <a:p>
            <a:pPr lvl="1"/>
            <a:r>
              <a:rPr lang="en-US" dirty="0" err="1"/>
              <a:t>výroba</a:t>
            </a:r>
            <a:r>
              <a:rPr lang="en-US" dirty="0"/>
              <a:t> </a:t>
            </a:r>
            <a:r>
              <a:rPr lang="en-US" dirty="0" err="1"/>
              <a:t>implementorů</a:t>
            </a:r>
            <a:endParaRPr lang="cs-CZ" dirty="0"/>
          </a:p>
          <a:p>
            <a:endParaRPr lang="cs-CZ" dirty="0"/>
          </a:p>
          <a:p>
            <a:r>
              <a:rPr lang="cs-CZ" dirty="0"/>
              <a:t>Pimpl</a:t>
            </a:r>
          </a:p>
          <a:p>
            <a:pPr lvl="1"/>
            <a:r>
              <a:rPr lang="cs-CZ" dirty="0"/>
              <a:t>zjednodušená verze Bridge</a:t>
            </a:r>
          </a:p>
          <a:p>
            <a:pPr lvl="1"/>
            <a:r>
              <a:rPr lang="cs-CZ" dirty="0"/>
              <a:t>pointer to implementation</a:t>
            </a:r>
          </a:p>
          <a:p>
            <a:pPr lvl="2"/>
            <a:r>
              <a:rPr lang="cs-CZ" dirty="0"/>
              <a:t>separace bez dědičnosti</a:t>
            </a:r>
          </a:p>
          <a:p>
            <a:pPr lvl="2"/>
            <a:r>
              <a:rPr lang="cs-CZ" dirty="0"/>
              <a:t>redukce kompilace</a:t>
            </a:r>
          </a:p>
          <a:p>
            <a:pPr lvl="1"/>
            <a:r>
              <a:rPr lang="cs-CZ" dirty="0"/>
              <a:t>Cheshire Cat</a:t>
            </a:r>
          </a:p>
          <a:p>
            <a:pPr lvl="2"/>
            <a:r>
              <a:rPr lang="cs-CZ" dirty="0"/>
              <a:t>Alenka v říši divů - Kočka Šklíba</a:t>
            </a:r>
          </a:p>
          <a:p>
            <a:pPr lvl="2"/>
            <a:r>
              <a:rPr lang="cs-CZ" dirty="0"/>
              <a:t>občas zmizí, ale její škleb se šklebí dál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Související vzory</a:t>
            </a:r>
            <a:endParaRPr lang="en-US" dirty="0"/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xmlns="" id="{B2023CFA-CB08-E459-8D04-5709498AB0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7861" y="677317"/>
            <a:ext cx="4494212" cy="168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5" name="Object 6">
            <a:extLst>
              <a:ext uri="{FF2B5EF4-FFF2-40B4-BE49-F238E27FC236}">
                <a16:creationId xmlns:a16="http://schemas.microsoft.com/office/drawing/2014/main" xmlns="" id="{5A0F5B8E-7A89-AA1B-1D0D-382963E2044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7300801"/>
              </p:ext>
            </p:extLst>
          </p:nvPr>
        </p:nvGraphicFramePr>
        <p:xfrm>
          <a:off x="3842202" y="2464853"/>
          <a:ext cx="4799871" cy="19679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Fotografie" r:id="rId4" imgW="5714286" imgH="2343477" progId="MSPhotoEd.3">
                  <p:embed/>
                </p:oleObj>
              </mc:Choice>
              <mc:Fallback>
                <p:oleObj name="Fotografie" r:id="rId4" imgW="5714286" imgH="2343477" progId="MSPhotoEd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42202" y="2464853"/>
                        <a:ext cx="4799871" cy="196794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D0D6D975-1BD1-F667-4B5E-EB9494EC606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5622" y="5013501"/>
            <a:ext cx="1375796" cy="1375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134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xmlns="" id="{3CAB186B-5E5A-4294-9593-C9CD794133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2005"/>
          </a:xfrm>
        </p:spPr>
        <p:txBody>
          <a:bodyPr/>
          <a:lstStyle/>
          <a:p>
            <a:r>
              <a:rPr lang="cs-CZ" dirty="0"/>
              <a:t>Motivace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xmlns="" id="{30E77051-469E-4F89-91AB-3A3DD9F289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085" y="649733"/>
            <a:ext cx="2904389" cy="2477931"/>
          </a:xfrm>
        </p:spPr>
        <p:txBody>
          <a:bodyPr>
            <a:normAutofit/>
          </a:bodyPr>
          <a:lstStyle/>
          <a:p>
            <a:r>
              <a:rPr lang="cs-CZ" dirty="0"/>
              <a:t>bojová hra</a:t>
            </a:r>
          </a:p>
          <a:p>
            <a:r>
              <a:rPr lang="cs-CZ" dirty="0"/>
              <a:t>různé druhy protivníků</a:t>
            </a:r>
          </a:p>
          <a:p>
            <a:r>
              <a:rPr lang="cs-CZ" dirty="0"/>
              <a:t>zbraně</a:t>
            </a:r>
          </a:p>
          <a:p>
            <a:r>
              <a:rPr lang="cs-CZ" dirty="0"/>
              <a:t>obtížnost</a:t>
            </a:r>
          </a:p>
          <a:p>
            <a:r>
              <a:rPr lang="cs-CZ" dirty="0"/>
              <a:t>brnění</a:t>
            </a:r>
          </a:p>
          <a:p>
            <a:r>
              <a:rPr lang="cs-CZ" dirty="0"/>
              <a:t>…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xmlns="" id="{E3D80937-1CAC-4E88-808F-6695D6DBFB93}"/>
              </a:ext>
            </a:extLst>
          </p:cNvPr>
          <p:cNvSpPr/>
          <p:nvPr/>
        </p:nvSpPr>
        <p:spPr>
          <a:xfrm>
            <a:off x="5736478" y="2360925"/>
            <a:ext cx="1147124" cy="927797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cs-CZ" sz="1350" dirty="0"/>
              <a:t>SKELETON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xmlns="" id="{C1FC5749-F9D2-4DD6-88C4-4A764A78DA53}"/>
              </a:ext>
            </a:extLst>
          </p:cNvPr>
          <p:cNvCxnSpPr>
            <a:cxnSpLocks/>
            <a:stCxn id="14" idx="2"/>
            <a:endCxn id="15" idx="0"/>
          </p:cNvCxnSpPr>
          <p:nvPr/>
        </p:nvCxnSpPr>
        <p:spPr>
          <a:xfrm flipH="1">
            <a:off x="4314503" y="2072927"/>
            <a:ext cx="997769" cy="28799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xmlns="" id="{9B73589D-CAD9-4A6A-8806-2ECBB9A16120}"/>
              </a:ext>
            </a:extLst>
          </p:cNvPr>
          <p:cNvCxnSpPr>
            <a:cxnSpLocks/>
            <a:stCxn id="14" idx="2"/>
            <a:endCxn id="16" idx="0"/>
          </p:cNvCxnSpPr>
          <p:nvPr/>
        </p:nvCxnSpPr>
        <p:spPr>
          <a:xfrm>
            <a:off x="5312271" y="2072927"/>
            <a:ext cx="997769" cy="28799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xmlns="" id="{049B57D3-BD1F-4F31-96CA-CC072B3CF41B}"/>
              </a:ext>
            </a:extLst>
          </p:cNvPr>
          <p:cNvSpPr/>
          <p:nvPr/>
        </p:nvSpPr>
        <p:spPr>
          <a:xfrm>
            <a:off x="4888065" y="1317931"/>
            <a:ext cx="848413" cy="75499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cs-CZ" sz="1350" dirty="0"/>
              <a:t>ENEMY</a:t>
            </a:r>
          </a:p>
        </p:txBody>
      </p:sp>
      <p:pic>
        <p:nvPicPr>
          <p:cNvPr id="29" name="Graphic 28" descr="Skeleton outline">
            <a:extLst>
              <a:ext uri="{FF2B5EF4-FFF2-40B4-BE49-F238E27FC236}">
                <a16:creationId xmlns:a16="http://schemas.microsoft.com/office/drawing/2014/main" xmlns="" id="{C240826E-7B1D-4DE1-A7C9-17FA4CB0221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/>
        </p:blipFill>
        <p:spPr>
          <a:xfrm>
            <a:off x="6004121" y="2643674"/>
            <a:ext cx="611837" cy="611837"/>
          </a:xfrm>
          <a:prstGeom prst="rect">
            <a:avLst/>
          </a:prstGeom>
        </p:spPr>
      </p:pic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xmlns="" id="{43DA9B1B-244F-4E12-93C5-FEAC1390F2B2}"/>
              </a:ext>
            </a:extLst>
          </p:cNvPr>
          <p:cNvSpPr/>
          <p:nvPr/>
        </p:nvSpPr>
        <p:spPr>
          <a:xfrm>
            <a:off x="3740940" y="2360925"/>
            <a:ext cx="1147125" cy="927797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cs-CZ" sz="1350" dirty="0"/>
              <a:t>HUMAN</a:t>
            </a:r>
          </a:p>
        </p:txBody>
      </p:sp>
      <p:pic>
        <p:nvPicPr>
          <p:cNvPr id="31" name="Graphic 30" descr="Man with solid fill">
            <a:extLst>
              <a:ext uri="{FF2B5EF4-FFF2-40B4-BE49-F238E27FC236}">
                <a16:creationId xmlns:a16="http://schemas.microsoft.com/office/drawing/2014/main" xmlns="" id="{A5E40643-EBB7-4907-B6D6-8D5D66EE340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/>
        </p:blipFill>
        <p:spPr>
          <a:xfrm>
            <a:off x="4004013" y="2674127"/>
            <a:ext cx="597270" cy="597270"/>
          </a:xfrm>
          <a:prstGeom prst="rect">
            <a:avLst/>
          </a:prstGeom>
        </p:spPr>
      </p:pic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xmlns="" id="{1469D381-ED07-47C2-A14F-965279892CEF}"/>
              </a:ext>
            </a:extLst>
          </p:cNvPr>
          <p:cNvSpPr/>
          <p:nvPr/>
        </p:nvSpPr>
        <p:spPr>
          <a:xfrm>
            <a:off x="3350177" y="3783585"/>
            <a:ext cx="1426391" cy="113456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cs-CZ" sz="1350" dirty="0"/>
              <a:t>HUMAN KNIGHT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xmlns="" id="{724CA9EF-0901-4437-8A19-55FA2A7806C3}"/>
              </a:ext>
            </a:extLst>
          </p:cNvPr>
          <p:cNvSpPr/>
          <p:nvPr/>
        </p:nvSpPr>
        <p:spPr>
          <a:xfrm>
            <a:off x="1763964" y="3783585"/>
            <a:ext cx="1426392" cy="113456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cs-CZ" sz="1350" dirty="0"/>
              <a:t>HUMAN ARCHER</a:t>
            </a:r>
          </a:p>
        </p:txBody>
      </p:sp>
      <p:pic>
        <p:nvPicPr>
          <p:cNvPr id="40" name="Graphic 39" descr="Bow And Arrow outline">
            <a:extLst>
              <a:ext uri="{FF2B5EF4-FFF2-40B4-BE49-F238E27FC236}">
                <a16:creationId xmlns:a16="http://schemas.microsoft.com/office/drawing/2014/main" xmlns="" id="{F13DAE80-CBE4-4B98-95F3-35145B7ECA3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/>
        </p:blipFill>
        <p:spPr>
          <a:xfrm>
            <a:off x="2434404" y="4194788"/>
            <a:ext cx="542507" cy="542507"/>
          </a:xfrm>
          <a:prstGeom prst="rect">
            <a:avLst/>
          </a:prstGeom>
        </p:spPr>
      </p:pic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xmlns="" id="{6A6F03C0-A135-471B-BD1C-BFA183DFAA0B}"/>
              </a:ext>
            </a:extLst>
          </p:cNvPr>
          <p:cNvSpPr/>
          <p:nvPr/>
        </p:nvSpPr>
        <p:spPr>
          <a:xfrm>
            <a:off x="4953358" y="3797572"/>
            <a:ext cx="1566239" cy="113456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cs-CZ" sz="1350" dirty="0"/>
              <a:t>SKELETON ARCHER</a:t>
            </a: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xmlns="" id="{14C3569C-2992-41B9-A4C3-3F8C8555BB37}"/>
              </a:ext>
            </a:extLst>
          </p:cNvPr>
          <p:cNvSpPr/>
          <p:nvPr/>
        </p:nvSpPr>
        <p:spPr>
          <a:xfrm>
            <a:off x="6697016" y="3783585"/>
            <a:ext cx="1795177" cy="113456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cs-CZ" sz="1350" dirty="0"/>
              <a:t>SKELETON KNIGHT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xmlns="" id="{5ECD5AFF-483C-4058-B0B6-6468815563FA}"/>
              </a:ext>
            </a:extLst>
          </p:cNvPr>
          <p:cNvCxnSpPr>
            <a:cxnSpLocks/>
            <a:stCxn id="15" idx="2"/>
            <a:endCxn id="36" idx="0"/>
          </p:cNvCxnSpPr>
          <p:nvPr/>
        </p:nvCxnSpPr>
        <p:spPr>
          <a:xfrm flipH="1">
            <a:off x="4063373" y="3288722"/>
            <a:ext cx="251129" cy="49486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xmlns="" id="{EB80459A-E31C-4FC6-A822-AE49DD844949}"/>
              </a:ext>
            </a:extLst>
          </p:cNvPr>
          <p:cNvCxnSpPr>
            <a:cxnSpLocks/>
            <a:stCxn id="15" idx="2"/>
            <a:endCxn id="39" idx="0"/>
          </p:cNvCxnSpPr>
          <p:nvPr/>
        </p:nvCxnSpPr>
        <p:spPr>
          <a:xfrm flipH="1">
            <a:off x="2477161" y="3288722"/>
            <a:ext cx="1837342" cy="49486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xmlns="" id="{AF7AC026-3681-4237-BF82-003D717E7214}"/>
              </a:ext>
            </a:extLst>
          </p:cNvPr>
          <p:cNvCxnSpPr>
            <a:cxnSpLocks/>
            <a:stCxn id="16" idx="2"/>
            <a:endCxn id="41" idx="0"/>
          </p:cNvCxnSpPr>
          <p:nvPr/>
        </p:nvCxnSpPr>
        <p:spPr>
          <a:xfrm flipH="1">
            <a:off x="5736477" y="3288722"/>
            <a:ext cx="573563" cy="50885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xmlns="" id="{D3E2FF94-CFA9-4B8B-B639-EDA6D0E30687}"/>
              </a:ext>
            </a:extLst>
          </p:cNvPr>
          <p:cNvCxnSpPr>
            <a:cxnSpLocks/>
            <a:stCxn id="16" idx="2"/>
            <a:endCxn id="43" idx="0"/>
          </p:cNvCxnSpPr>
          <p:nvPr/>
        </p:nvCxnSpPr>
        <p:spPr>
          <a:xfrm>
            <a:off x="6310040" y="3288722"/>
            <a:ext cx="1284565" cy="49486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44" name="Graphic 43" descr="Man with solid fill">
            <a:extLst>
              <a:ext uri="{FF2B5EF4-FFF2-40B4-BE49-F238E27FC236}">
                <a16:creationId xmlns:a16="http://schemas.microsoft.com/office/drawing/2014/main" xmlns="" id="{52F01F21-B647-4EA5-B69F-22BB12C5051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/>
        </p:blipFill>
        <p:spPr>
          <a:xfrm>
            <a:off x="1899687" y="4167406"/>
            <a:ext cx="597270" cy="597270"/>
          </a:xfrm>
          <a:prstGeom prst="rect">
            <a:avLst/>
          </a:prstGeom>
        </p:spPr>
      </p:pic>
      <p:pic>
        <p:nvPicPr>
          <p:cNvPr id="45" name="Graphic 44" descr="Skeleton outline">
            <a:extLst>
              <a:ext uri="{FF2B5EF4-FFF2-40B4-BE49-F238E27FC236}">
                <a16:creationId xmlns:a16="http://schemas.microsoft.com/office/drawing/2014/main" xmlns="" id="{2B16A555-80D3-4C5C-904B-BAFF34EA971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/>
        </p:blipFill>
        <p:spPr>
          <a:xfrm>
            <a:off x="5103257" y="4196319"/>
            <a:ext cx="611837" cy="611837"/>
          </a:xfrm>
          <a:prstGeom prst="rect">
            <a:avLst/>
          </a:prstGeom>
        </p:spPr>
      </p:pic>
      <p:pic>
        <p:nvPicPr>
          <p:cNvPr id="46" name="Graphic 45" descr="Bow And Arrow outline">
            <a:extLst>
              <a:ext uri="{FF2B5EF4-FFF2-40B4-BE49-F238E27FC236}">
                <a16:creationId xmlns:a16="http://schemas.microsoft.com/office/drawing/2014/main" xmlns="" id="{63C6175F-D3DE-4F9C-B20C-D88F71B249D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/>
        </p:blipFill>
        <p:spPr>
          <a:xfrm>
            <a:off x="5752005" y="4222170"/>
            <a:ext cx="542507" cy="542507"/>
          </a:xfrm>
          <a:prstGeom prst="rect">
            <a:avLst/>
          </a:prstGeom>
        </p:spPr>
      </p:pic>
      <p:pic>
        <p:nvPicPr>
          <p:cNvPr id="47" name="Graphic 46" descr="Skeleton outline">
            <a:extLst>
              <a:ext uri="{FF2B5EF4-FFF2-40B4-BE49-F238E27FC236}">
                <a16:creationId xmlns:a16="http://schemas.microsoft.com/office/drawing/2014/main" xmlns="" id="{BCF11999-5308-408C-98D6-A7BC40B4A12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/>
        </p:blipFill>
        <p:spPr>
          <a:xfrm>
            <a:off x="7075673" y="4194788"/>
            <a:ext cx="611837" cy="611837"/>
          </a:xfrm>
          <a:prstGeom prst="rect">
            <a:avLst/>
          </a:prstGeom>
        </p:spPr>
      </p:pic>
      <p:pic>
        <p:nvPicPr>
          <p:cNvPr id="49" name="Graphic 48" descr="Man with solid fill">
            <a:extLst>
              <a:ext uri="{FF2B5EF4-FFF2-40B4-BE49-F238E27FC236}">
                <a16:creationId xmlns:a16="http://schemas.microsoft.com/office/drawing/2014/main" xmlns="" id="{06FFB7BF-F4EE-407F-8D76-1315783DBFA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/>
        </p:blipFill>
        <p:spPr>
          <a:xfrm>
            <a:off x="3566773" y="4167406"/>
            <a:ext cx="597270" cy="597270"/>
          </a:xfrm>
          <a:prstGeom prst="rect">
            <a:avLst/>
          </a:prstGeom>
        </p:spPr>
      </p:pic>
      <p:pic>
        <p:nvPicPr>
          <p:cNvPr id="50" name="Graphic 49" descr="Sword outline">
            <a:extLst>
              <a:ext uri="{FF2B5EF4-FFF2-40B4-BE49-F238E27FC236}">
                <a16:creationId xmlns:a16="http://schemas.microsoft.com/office/drawing/2014/main" xmlns="" id="{0A09F100-43A3-47DB-9E4F-43DDED0D9C1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rcRect/>
          <a:stretch/>
        </p:blipFill>
        <p:spPr>
          <a:xfrm>
            <a:off x="4130850" y="4206401"/>
            <a:ext cx="519279" cy="519279"/>
          </a:xfrm>
          <a:prstGeom prst="rect">
            <a:avLst/>
          </a:prstGeom>
        </p:spPr>
      </p:pic>
      <p:pic>
        <p:nvPicPr>
          <p:cNvPr id="51" name="Graphic 50" descr="Sword outline">
            <a:extLst>
              <a:ext uri="{FF2B5EF4-FFF2-40B4-BE49-F238E27FC236}">
                <a16:creationId xmlns:a16="http://schemas.microsoft.com/office/drawing/2014/main" xmlns="" id="{3DE5F5F4-B508-4D27-839D-C11D0F74817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rcRect/>
          <a:stretch/>
        </p:blipFill>
        <p:spPr>
          <a:xfrm>
            <a:off x="7620715" y="4233783"/>
            <a:ext cx="519279" cy="519279"/>
          </a:xfrm>
          <a:prstGeom prst="rect">
            <a:avLst/>
          </a:prstGeom>
        </p:spPr>
      </p:pic>
      <p:pic>
        <p:nvPicPr>
          <p:cNvPr id="52" name="Graphic 51" descr="Angry face outline with solid fill">
            <a:extLst>
              <a:ext uri="{FF2B5EF4-FFF2-40B4-BE49-F238E27FC236}">
                <a16:creationId xmlns:a16="http://schemas.microsoft.com/office/drawing/2014/main" xmlns="" id="{77A60960-CB1D-4284-801C-2D432A216E65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rcRect/>
          <a:stretch/>
        </p:blipFill>
        <p:spPr>
          <a:xfrm>
            <a:off x="5103257" y="1596471"/>
            <a:ext cx="419788" cy="419788"/>
          </a:xfrm>
          <a:prstGeom prst="rect">
            <a:avLst/>
          </a:prstGeom>
        </p:spPr>
      </p:pic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xmlns="" id="{96886F95-CFF8-4BD5-A250-A66697F120CD}"/>
              </a:ext>
            </a:extLst>
          </p:cNvPr>
          <p:cNvCxnSpPr>
            <a:cxnSpLocks/>
            <a:stCxn id="39" idx="2"/>
          </p:cNvCxnSpPr>
          <p:nvPr/>
        </p:nvCxnSpPr>
        <p:spPr>
          <a:xfrm flipH="1">
            <a:off x="1569170" y="4918145"/>
            <a:ext cx="907991" cy="107186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xmlns="" id="{D9CB8970-DEB4-4BF3-B0E1-D8B826D2F21A}"/>
              </a:ext>
            </a:extLst>
          </p:cNvPr>
          <p:cNvCxnSpPr>
            <a:cxnSpLocks/>
            <a:stCxn id="39" idx="2"/>
          </p:cNvCxnSpPr>
          <p:nvPr/>
        </p:nvCxnSpPr>
        <p:spPr>
          <a:xfrm flipH="1">
            <a:off x="2111087" y="4918145"/>
            <a:ext cx="366074" cy="107186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xmlns="" id="{B5E1A028-F8FA-498C-97AF-DD152F5EBC24}"/>
              </a:ext>
            </a:extLst>
          </p:cNvPr>
          <p:cNvCxnSpPr>
            <a:cxnSpLocks/>
            <a:stCxn id="39" idx="2"/>
          </p:cNvCxnSpPr>
          <p:nvPr/>
        </p:nvCxnSpPr>
        <p:spPr>
          <a:xfrm>
            <a:off x="2477161" y="4918145"/>
            <a:ext cx="16399" cy="107186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xmlns="" id="{CF291485-E921-48E4-8F6F-5D290D25577B}"/>
              </a:ext>
            </a:extLst>
          </p:cNvPr>
          <p:cNvCxnSpPr>
            <a:cxnSpLocks/>
            <a:stCxn id="39" idx="2"/>
          </p:cNvCxnSpPr>
          <p:nvPr/>
        </p:nvCxnSpPr>
        <p:spPr>
          <a:xfrm>
            <a:off x="2477160" y="4918145"/>
            <a:ext cx="608102" cy="107186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xmlns="" id="{BD390DE0-ACB1-4D45-8D32-6E502596A98A}"/>
              </a:ext>
            </a:extLst>
          </p:cNvPr>
          <p:cNvCxnSpPr>
            <a:cxnSpLocks/>
          </p:cNvCxnSpPr>
          <p:nvPr/>
        </p:nvCxnSpPr>
        <p:spPr>
          <a:xfrm flipH="1">
            <a:off x="3182528" y="4918145"/>
            <a:ext cx="907991" cy="107186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xmlns="" id="{2B3FEBA2-6234-4F75-A0F6-4318F1592AB3}"/>
              </a:ext>
            </a:extLst>
          </p:cNvPr>
          <p:cNvCxnSpPr>
            <a:cxnSpLocks/>
          </p:cNvCxnSpPr>
          <p:nvPr/>
        </p:nvCxnSpPr>
        <p:spPr>
          <a:xfrm flipH="1">
            <a:off x="3724445" y="4918145"/>
            <a:ext cx="366074" cy="107186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xmlns="" id="{DCD4A4D1-3AED-467F-93CD-B82E59AC0736}"/>
              </a:ext>
            </a:extLst>
          </p:cNvPr>
          <p:cNvCxnSpPr>
            <a:cxnSpLocks/>
          </p:cNvCxnSpPr>
          <p:nvPr/>
        </p:nvCxnSpPr>
        <p:spPr>
          <a:xfrm>
            <a:off x="4090519" y="4918145"/>
            <a:ext cx="16399" cy="107186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xmlns="" id="{9CC538E8-5898-4BD0-BA4B-CD12CC0AE2EF}"/>
              </a:ext>
            </a:extLst>
          </p:cNvPr>
          <p:cNvCxnSpPr>
            <a:cxnSpLocks/>
          </p:cNvCxnSpPr>
          <p:nvPr/>
        </p:nvCxnSpPr>
        <p:spPr>
          <a:xfrm>
            <a:off x="4090518" y="4918145"/>
            <a:ext cx="608102" cy="107186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xmlns="" id="{9C0644C8-7859-4DDE-9AEC-B78BE26E156E}"/>
              </a:ext>
            </a:extLst>
          </p:cNvPr>
          <p:cNvCxnSpPr>
            <a:cxnSpLocks/>
          </p:cNvCxnSpPr>
          <p:nvPr/>
        </p:nvCxnSpPr>
        <p:spPr>
          <a:xfrm flipH="1">
            <a:off x="4957463" y="4938975"/>
            <a:ext cx="907991" cy="107186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xmlns="" id="{6C2F8D74-66EC-43DC-B77F-4C55CCD5DFEC}"/>
              </a:ext>
            </a:extLst>
          </p:cNvPr>
          <p:cNvCxnSpPr>
            <a:cxnSpLocks/>
          </p:cNvCxnSpPr>
          <p:nvPr/>
        </p:nvCxnSpPr>
        <p:spPr>
          <a:xfrm flipH="1">
            <a:off x="5499380" y="4938975"/>
            <a:ext cx="366074" cy="107186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xmlns="" id="{47F48960-AEBF-4349-AE58-C2D2F47296CF}"/>
              </a:ext>
            </a:extLst>
          </p:cNvPr>
          <p:cNvCxnSpPr>
            <a:cxnSpLocks/>
          </p:cNvCxnSpPr>
          <p:nvPr/>
        </p:nvCxnSpPr>
        <p:spPr>
          <a:xfrm>
            <a:off x="5865454" y="4938975"/>
            <a:ext cx="16399" cy="107186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xmlns="" id="{C037FA4B-5337-4B9D-BBF2-81D5BF1DB2B8}"/>
              </a:ext>
            </a:extLst>
          </p:cNvPr>
          <p:cNvCxnSpPr>
            <a:cxnSpLocks/>
          </p:cNvCxnSpPr>
          <p:nvPr/>
        </p:nvCxnSpPr>
        <p:spPr>
          <a:xfrm>
            <a:off x="5865454" y="4938975"/>
            <a:ext cx="608102" cy="107186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xmlns="" id="{2F81E4BF-8317-4982-8AC4-540551B386FE}"/>
              </a:ext>
            </a:extLst>
          </p:cNvPr>
          <p:cNvCxnSpPr>
            <a:cxnSpLocks/>
          </p:cNvCxnSpPr>
          <p:nvPr/>
        </p:nvCxnSpPr>
        <p:spPr>
          <a:xfrm flipH="1">
            <a:off x="6779519" y="4912032"/>
            <a:ext cx="907991" cy="107186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xmlns="" id="{4677CBA5-A011-41D1-826D-C432A3671B74}"/>
              </a:ext>
            </a:extLst>
          </p:cNvPr>
          <p:cNvCxnSpPr>
            <a:cxnSpLocks/>
          </p:cNvCxnSpPr>
          <p:nvPr/>
        </p:nvCxnSpPr>
        <p:spPr>
          <a:xfrm flipH="1">
            <a:off x="7321436" y="4912032"/>
            <a:ext cx="366074" cy="107186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xmlns="" id="{457D163C-9F71-4317-B38C-6088B23CB881}"/>
              </a:ext>
            </a:extLst>
          </p:cNvPr>
          <p:cNvCxnSpPr>
            <a:cxnSpLocks/>
          </p:cNvCxnSpPr>
          <p:nvPr/>
        </p:nvCxnSpPr>
        <p:spPr>
          <a:xfrm>
            <a:off x="7687510" y="4912032"/>
            <a:ext cx="16399" cy="107186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xmlns="" id="{F3B0650B-C3B2-4356-8FC5-F75C6D63FC17}"/>
              </a:ext>
            </a:extLst>
          </p:cNvPr>
          <p:cNvCxnSpPr>
            <a:cxnSpLocks/>
          </p:cNvCxnSpPr>
          <p:nvPr/>
        </p:nvCxnSpPr>
        <p:spPr>
          <a:xfrm>
            <a:off x="7687510" y="4912032"/>
            <a:ext cx="608102" cy="107186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922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36" grpId="0" animBg="1"/>
      <p:bldP spid="39" grpId="0" animBg="1"/>
      <p:bldP spid="41" grpId="0" animBg="1"/>
      <p:bldP spid="4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xmlns="" id="{76E80558-0A76-4D08-848C-271CF780AAAE}"/>
              </a:ext>
            </a:extLst>
          </p:cNvPr>
          <p:cNvSpPr/>
          <p:nvPr/>
        </p:nvSpPr>
        <p:spPr>
          <a:xfrm>
            <a:off x="7306156" y="3977738"/>
            <a:ext cx="1147124" cy="927797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cs-CZ" sz="1350" dirty="0"/>
              <a:t>BOW</a:t>
            </a:r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xmlns="" id="{D8C427DB-48AA-41C2-AC43-51351082F992}"/>
              </a:ext>
            </a:extLst>
          </p:cNvPr>
          <p:cNvSpPr/>
          <p:nvPr/>
        </p:nvSpPr>
        <p:spPr>
          <a:xfrm>
            <a:off x="5841645" y="3977738"/>
            <a:ext cx="1147124" cy="927797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cs-CZ" sz="1350" dirty="0"/>
              <a:t>SWORD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xmlns="" id="{3CAB186B-5E5A-4294-9593-C9CD794133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Lepší způsob</a:t>
            </a:r>
          </a:p>
        </p:txBody>
      </p:sp>
      <p:sp>
        <p:nvSpPr>
          <p:cNvPr id="120" name="Content Placeholder 119">
            <a:extLst>
              <a:ext uri="{FF2B5EF4-FFF2-40B4-BE49-F238E27FC236}">
                <a16:creationId xmlns:a16="http://schemas.microsoft.com/office/drawing/2014/main" xmlns="" id="{4B264A3E-BCB1-46C5-B0B4-589CE8C8D7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9661" y="696909"/>
            <a:ext cx="2924875" cy="1838473"/>
          </a:xfrm>
        </p:spPr>
        <p:txBody>
          <a:bodyPr/>
          <a:lstStyle/>
          <a:p>
            <a:r>
              <a:rPr lang="cs-CZ" dirty="0"/>
              <a:t>oddělení konceptů</a:t>
            </a:r>
          </a:p>
          <a:p>
            <a:r>
              <a:rPr lang="cs-CZ" dirty="0"/>
              <a:t>možná pozdější </a:t>
            </a:r>
            <a:r>
              <a:rPr lang="cs-CZ" dirty="0" smtClean="0"/>
              <a:t>změna</a:t>
            </a:r>
          </a:p>
          <a:p>
            <a:pPr marL="0" indent="0">
              <a:buNone/>
            </a:pPr>
            <a:endParaRPr lang="cs-CZ" dirty="0" smtClean="0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xmlns="" id="{5867E89E-1205-4963-B831-09258E6FB5FA}"/>
              </a:ext>
            </a:extLst>
          </p:cNvPr>
          <p:cNvSpPr/>
          <p:nvPr/>
        </p:nvSpPr>
        <p:spPr>
          <a:xfrm>
            <a:off x="5466628" y="1471473"/>
            <a:ext cx="848413" cy="75499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cs-CZ" sz="1350" dirty="0"/>
              <a:t>ENEMY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xmlns="" id="{B379626D-0C0C-43DF-8168-642864D0793E}"/>
              </a:ext>
            </a:extLst>
          </p:cNvPr>
          <p:cNvSpPr/>
          <p:nvPr/>
        </p:nvSpPr>
        <p:spPr>
          <a:xfrm>
            <a:off x="4319504" y="3977738"/>
            <a:ext cx="1147124" cy="927797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cs-CZ" sz="1350" dirty="0"/>
              <a:t>SKELETON</a:t>
            </a:r>
          </a:p>
        </p:txBody>
      </p:sp>
      <p:pic>
        <p:nvPicPr>
          <p:cNvPr id="59" name="Graphic 58" descr="Skeleton outline">
            <a:extLst>
              <a:ext uri="{FF2B5EF4-FFF2-40B4-BE49-F238E27FC236}">
                <a16:creationId xmlns:a16="http://schemas.microsoft.com/office/drawing/2014/main" xmlns="" id="{6419F6E2-443D-42D0-90E9-CA40AD410F8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/>
        </p:blipFill>
        <p:spPr>
          <a:xfrm>
            <a:off x="4587147" y="4260487"/>
            <a:ext cx="611837" cy="611837"/>
          </a:xfrm>
          <a:prstGeom prst="rect">
            <a:avLst/>
          </a:prstGeom>
        </p:spPr>
      </p:pic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xmlns="" id="{91F879A4-0764-4868-8635-F7C76C6348B7}"/>
              </a:ext>
            </a:extLst>
          </p:cNvPr>
          <p:cNvSpPr/>
          <p:nvPr/>
        </p:nvSpPr>
        <p:spPr>
          <a:xfrm>
            <a:off x="2841434" y="3977738"/>
            <a:ext cx="1147125" cy="927797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cs-CZ" sz="1350" dirty="0"/>
              <a:t>HUMAN</a:t>
            </a:r>
          </a:p>
        </p:txBody>
      </p:sp>
      <p:pic>
        <p:nvPicPr>
          <p:cNvPr id="65" name="Graphic 64" descr="Man with solid fill">
            <a:extLst>
              <a:ext uri="{FF2B5EF4-FFF2-40B4-BE49-F238E27FC236}">
                <a16:creationId xmlns:a16="http://schemas.microsoft.com/office/drawing/2014/main" xmlns="" id="{741D0311-89F1-4166-8397-A15B5397F3A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/>
        </p:blipFill>
        <p:spPr>
          <a:xfrm>
            <a:off x="3104507" y="4290940"/>
            <a:ext cx="597270" cy="597270"/>
          </a:xfrm>
          <a:prstGeom prst="rect">
            <a:avLst/>
          </a:prstGeom>
        </p:spPr>
      </p:pic>
      <p:pic>
        <p:nvPicPr>
          <p:cNvPr id="66" name="Graphic 65" descr="Angry face outline with solid fill">
            <a:extLst>
              <a:ext uri="{FF2B5EF4-FFF2-40B4-BE49-F238E27FC236}">
                <a16:creationId xmlns:a16="http://schemas.microsoft.com/office/drawing/2014/main" xmlns="" id="{37840158-E281-423D-8CFF-D40B2C20767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/>
        </p:blipFill>
        <p:spPr>
          <a:xfrm>
            <a:off x="5680940" y="1739533"/>
            <a:ext cx="419788" cy="419788"/>
          </a:xfrm>
          <a:prstGeom prst="rect">
            <a:avLst/>
          </a:prstGeom>
        </p:spPr>
      </p:pic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xmlns="" id="{8F7895CB-3DF1-42E0-B413-27D7730468CA}"/>
              </a:ext>
            </a:extLst>
          </p:cNvPr>
          <p:cNvSpPr/>
          <p:nvPr/>
        </p:nvSpPr>
        <p:spPr>
          <a:xfrm>
            <a:off x="3875000" y="2674005"/>
            <a:ext cx="1681233" cy="75499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cs-CZ" sz="1350" dirty="0"/>
              <a:t>APPEARANCE</a:t>
            </a:r>
          </a:p>
        </p:txBody>
      </p:sp>
      <p:pic>
        <p:nvPicPr>
          <p:cNvPr id="68" name="Graphic 67" descr="Dress outline">
            <a:extLst>
              <a:ext uri="{FF2B5EF4-FFF2-40B4-BE49-F238E27FC236}">
                <a16:creationId xmlns:a16="http://schemas.microsoft.com/office/drawing/2014/main" xmlns="" id="{E685DC22-C93C-49E9-A107-43EA5B257FF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rcRect/>
          <a:stretch/>
        </p:blipFill>
        <p:spPr>
          <a:xfrm>
            <a:off x="4472263" y="2961547"/>
            <a:ext cx="419788" cy="419788"/>
          </a:xfrm>
          <a:prstGeom prst="rect">
            <a:avLst/>
          </a:prstGeom>
        </p:spPr>
      </p:pic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xmlns="" id="{A87929BD-4706-429E-9C1D-2AAF5F41FF82}"/>
              </a:ext>
            </a:extLst>
          </p:cNvPr>
          <p:cNvSpPr/>
          <p:nvPr/>
        </p:nvSpPr>
        <p:spPr>
          <a:xfrm>
            <a:off x="6229580" y="2674005"/>
            <a:ext cx="1681233" cy="75499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cs-CZ" sz="1350" dirty="0"/>
              <a:t>WEAPON</a:t>
            </a:r>
          </a:p>
        </p:txBody>
      </p:sp>
      <p:pic>
        <p:nvPicPr>
          <p:cNvPr id="70" name="Graphic 69" descr="Target with solid fill">
            <a:extLst>
              <a:ext uri="{FF2B5EF4-FFF2-40B4-BE49-F238E27FC236}">
                <a16:creationId xmlns:a16="http://schemas.microsoft.com/office/drawing/2014/main" xmlns="" id="{DAE9A15A-5E62-4D47-9172-C732A4B1F406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rcRect/>
          <a:stretch/>
        </p:blipFill>
        <p:spPr>
          <a:xfrm>
            <a:off x="6896475" y="2966550"/>
            <a:ext cx="419788" cy="419788"/>
          </a:xfrm>
          <a:prstGeom prst="rect">
            <a:avLst/>
          </a:prstGeom>
        </p:spPr>
      </p:pic>
      <p:pic>
        <p:nvPicPr>
          <p:cNvPr id="73" name="Graphic 72" descr="Bow And Arrow outline">
            <a:extLst>
              <a:ext uri="{FF2B5EF4-FFF2-40B4-BE49-F238E27FC236}">
                <a16:creationId xmlns:a16="http://schemas.microsoft.com/office/drawing/2014/main" xmlns="" id="{01A66422-CF50-4486-8917-B6F1D6240078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3"/>
              </a:ext>
            </a:extLst>
          </a:blip>
          <a:srcRect/>
          <a:stretch/>
        </p:blipFill>
        <p:spPr>
          <a:xfrm>
            <a:off x="7608464" y="4323702"/>
            <a:ext cx="542507" cy="542507"/>
          </a:xfrm>
          <a:prstGeom prst="rect">
            <a:avLst/>
          </a:prstGeom>
        </p:spPr>
      </p:pic>
      <p:pic>
        <p:nvPicPr>
          <p:cNvPr id="74" name="Graphic 73" descr="Sword outline">
            <a:extLst>
              <a:ext uri="{FF2B5EF4-FFF2-40B4-BE49-F238E27FC236}">
                <a16:creationId xmlns:a16="http://schemas.microsoft.com/office/drawing/2014/main" xmlns="" id="{504F29DC-9526-44B2-9182-D00CA238BDAD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5"/>
              </a:ext>
            </a:extLst>
          </a:blip>
          <a:srcRect/>
          <a:stretch/>
        </p:blipFill>
        <p:spPr>
          <a:xfrm>
            <a:off x="6155567" y="4276634"/>
            <a:ext cx="519279" cy="519279"/>
          </a:xfrm>
          <a:prstGeom prst="rect">
            <a:avLst/>
          </a:prstGeom>
        </p:spPr>
      </p:pic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xmlns="" id="{77D42554-25B4-43E6-97E4-62ACE29DB159}"/>
              </a:ext>
            </a:extLst>
          </p:cNvPr>
          <p:cNvCxnSpPr>
            <a:cxnSpLocks/>
            <a:endCxn id="67" idx="0"/>
          </p:cNvCxnSpPr>
          <p:nvPr/>
        </p:nvCxnSpPr>
        <p:spPr>
          <a:xfrm flipH="1">
            <a:off x="4715617" y="2136513"/>
            <a:ext cx="858168" cy="537492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headEnd type="diamond" w="lg" len="lg"/>
            <a:tailEnd type="triangle" w="lg" len="lg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xmlns="" id="{DE30EA71-629D-408F-A0A8-9DF031043ACE}"/>
              </a:ext>
            </a:extLst>
          </p:cNvPr>
          <p:cNvCxnSpPr>
            <a:cxnSpLocks/>
            <a:endCxn id="69" idx="0"/>
          </p:cNvCxnSpPr>
          <p:nvPr/>
        </p:nvCxnSpPr>
        <p:spPr>
          <a:xfrm>
            <a:off x="6229580" y="2132248"/>
            <a:ext cx="840617" cy="541757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headEnd type="diamond" w="lg" len="lg"/>
            <a:tailEnd type="stealth" w="lg" len="lg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xmlns="" id="{F47CAF00-4A52-4190-BC9B-01C992466EFE}"/>
              </a:ext>
            </a:extLst>
          </p:cNvPr>
          <p:cNvCxnSpPr>
            <a:cxnSpLocks/>
            <a:stCxn id="67" idx="2"/>
            <a:endCxn id="63" idx="0"/>
          </p:cNvCxnSpPr>
          <p:nvPr/>
        </p:nvCxnSpPr>
        <p:spPr>
          <a:xfrm flipH="1">
            <a:off x="3414996" y="3429001"/>
            <a:ext cx="1300620" cy="54873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xmlns="" id="{72697DC6-DE65-4DC7-91E0-DB2A98F57598}"/>
              </a:ext>
            </a:extLst>
          </p:cNvPr>
          <p:cNvCxnSpPr>
            <a:cxnSpLocks/>
            <a:stCxn id="67" idx="2"/>
            <a:endCxn id="56" idx="0"/>
          </p:cNvCxnSpPr>
          <p:nvPr/>
        </p:nvCxnSpPr>
        <p:spPr>
          <a:xfrm>
            <a:off x="4715616" y="3429001"/>
            <a:ext cx="177450" cy="54873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xmlns="" id="{6C3FD2C2-B50B-4762-A76D-6644ED360ACF}"/>
              </a:ext>
            </a:extLst>
          </p:cNvPr>
          <p:cNvCxnSpPr>
            <a:cxnSpLocks/>
            <a:stCxn id="69" idx="2"/>
            <a:endCxn id="75" idx="0"/>
          </p:cNvCxnSpPr>
          <p:nvPr/>
        </p:nvCxnSpPr>
        <p:spPr>
          <a:xfrm flipH="1">
            <a:off x="6415207" y="3429001"/>
            <a:ext cx="654989" cy="54873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xmlns="" id="{32E2B6B8-51B9-4141-BFCB-FD8C3B95175D}"/>
              </a:ext>
            </a:extLst>
          </p:cNvPr>
          <p:cNvCxnSpPr>
            <a:cxnSpLocks/>
            <a:stCxn id="69" idx="2"/>
            <a:endCxn id="77" idx="0"/>
          </p:cNvCxnSpPr>
          <p:nvPr/>
        </p:nvCxnSpPr>
        <p:spPr>
          <a:xfrm>
            <a:off x="7070197" y="3429001"/>
            <a:ext cx="809522" cy="54873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9004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5" grpId="0" animBg="1"/>
      <p:bldP spid="56" grpId="0" animBg="1"/>
      <p:bldP spid="6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r>
              <a:rPr lang="cs-CZ" dirty="0"/>
              <a:t>společné vlastnosti</a:t>
            </a:r>
          </a:p>
          <a:p>
            <a:pPr lvl="1"/>
            <a:r>
              <a:rPr lang="cs-CZ" dirty="0"/>
              <a:t>znovupoužití funkcionality</a:t>
            </a:r>
          </a:p>
          <a:p>
            <a:pPr lvl="1"/>
            <a:r>
              <a:rPr lang="cs-CZ" dirty="0"/>
              <a:t>polymorfismus</a:t>
            </a:r>
          </a:p>
          <a:p>
            <a:endParaRPr lang="cs-CZ" dirty="0"/>
          </a:p>
          <a:p>
            <a:r>
              <a:rPr lang="cs-CZ" dirty="0"/>
              <a:t>dědičnost / inheritance</a:t>
            </a:r>
          </a:p>
          <a:p>
            <a:pPr lvl="1"/>
            <a:r>
              <a:rPr lang="cs-CZ" dirty="0"/>
              <a:t>is-a relace</a:t>
            </a:r>
          </a:p>
          <a:p>
            <a:pPr lvl="2"/>
            <a:r>
              <a:rPr lang="cs-CZ" dirty="0"/>
              <a:t>na místě předka lze použít potomka</a:t>
            </a:r>
          </a:p>
          <a:p>
            <a:pPr lvl="2"/>
            <a:r>
              <a:rPr lang="cs-CZ" dirty="0"/>
              <a:t>získání vlastností/chování předka</a:t>
            </a:r>
          </a:p>
          <a:p>
            <a:pPr lvl="1"/>
            <a:r>
              <a:rPr lang="cs-CZ" dirty="0"/>
              <a:t>potomek s předkem úzce svázáni</a:t>
            </a:r>
            <a:endParaRPr lang="en-US" dirty="0"/>
          </a:p>
          <a:p>
            <a:pPr lvl="1"/>
            <a:r>
              <a:rPr lang="en-US" dirty="0" err="1"/>
              <a:t>mechanismus</a:t>
            </a:r>
            <a:r>
              <a:rPr lang="en-US" dirty="0"/>
              <a:t> </a:t>
            </a:r>
            <a:r>
              <a:rPr lang="en-US" dirty="0" err="1"/>
              <a:t>pozdn</a:t>
            </a:r>
            <a:r>
              <a:rPr lang="cs-CZ" dirty="0"/>
              <a:t>í</a:t>
            </a:r>
            <a:r>
              <a:rPr lang="en-US" dirty="0"/>
              <a:t> </a:t>
            </a:r>
            <a:r>
              <a:rPr lang="en-US" dirty="0" err="1"/>
              <a:t>vazby</a:t>
            </a:r>
            <a:endParaRPr lang="cs-CZ" dirty="0"/>
          </a:p>
          <a:p>
            <a:pPr marL="180975" lvl="1" indent="0">
              <a:buNone/>
            </a:pPr>
            <a:endParaRPr lang="cs-CZ" dirty="0"/>
          </a:p>
          <a:p>
            <a:r>
              <a:rPr lang="cs-CZ" dirty="0"/>
              <a:t>kompozice</a:t>
            </a:r>
          </a:p>
          <a:p>
            <a:pPr lvl="1"/>
            <a:r>
              <a:rPr lang="cs-CZ" dirty="0"/>
              <a:t>has-a relace</a:t>
            </a:r>
          </a:p>
          <a:p>
            <a:pPr lvl="1"/>
            <a:r>
              <a:rPr lang="cs-CZ" dirty="0"/>
              <a:t>reference na instanci jiné třídy</a:t>
            </a:r>
          </a:p>
          <a:p>
            <a:pPr lvl="1"/>
            <a:r>
              <a:rPr lang="cs-CZ" dirty="0"/>
              <a:t>závislost jen na </a:t>
            </a:r>
            <a:r>
              <a:rPr lang="en-US" dirty="0" err="1"/>
              <a:t>rozhran</a:t>
            </a:r>
            <a:r>
              <a:rPr lang="cs-CZ" dirty="0"/>
              <a:t>í </a:t>
            </a:r>
            <a:r>
              <a:rPr lang="en-US" dirty="0"/>
              <a:t>(!)</a:t>
            </a:r>
            <a:endParaRPr lang="cs-CZ" dirty="0"/>
          </a:p>
          <a:p>
            <a:pPr lvl="1"/>
            <a:r>
              <a:rPr lang="cs-CZ" dirty="0"/>
              <a:t>runtime změna reference</a:t>
            </a:r>
            <a:endParaRPr lang="en-US" dirty="0"/>
          </a:p>
          <a:p>
            <a:pPr lvl="1"/>
            <a:r>
              <a:rPr lang="cs-CZ" dirty="0"/>
              <a:t>třídy volně svázány</a:t>
            </a:r>
          </a:p>
          <a:p>
            <a:pPr lvl="2"/>
            <a:r>
              <a:rPr lang="cs-CZ" dirty="0"/>
              <a:t>potomek obsažené třídy není v žádném vztahu</a:t>
            </a:r>
          </a:p>
          <a:p>
            <a:endParaRPr lang="cs-C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</a:t>
            </a:r>
            <a:r>
              <a:rPr lang="cs-CZ" dirty="0"/>
              <a:t>ě</a:t>
            </a:r>
            <a:r>
              <a:rPr lang="en-US" dirty="0"/>
              <a:t>di</a:t>
            </a:r>
            <a:r>
              <a:rPr lang="cs-CZ" dirty="0"/>
              <a:t>č</a:t>
            </a:r>
            <a:r>
              <a:rPr lang="en-US" dirty="0" err="1"/>
              <a:t>nost</a:t>
            </a:r>
            <a:r>
              <a:rPr lang="cs-CZ" dirty="0"/>
              <a:t> vs. kompozice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252165" y="855154"/>
            <a:ext cx="2392822" cy="2092881"/>
          </a:xfrm>
          <a:prstGeom prst="rect">
            <a:avLst/>
          </a:prstGeom>
          <a:solidFill>
            <a:srgbClr val="ECF7FE"/>
          </a:solidFill>
          <a:ln w="2540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300">
                <a:latin typeface="Consolas" panose="020B0609020204030204" pitchFamily="49" charset="0"/>
                <a:cs typeface="Courier New" pitchFamily="49" charset="0"/>
              </a:defRPr>
            </a:lvl1pPr>
          </a:lstStyle>
          <a:p>
            <a:r>
              <a:rPr lang="cs-CZ" dirty="0"/>
              <a:t>class A </a:t>
            </a:r>
            <a:r>
              <a:rPr lang="en-US" dirty="0"/>
              <a:t>{</a:t>
            </a:r>
          </a:p>
          <a:p>
            <a:r>
              <a:rPr lang="cs-CZ" dirty="0"/>
              <a:t>  </a:t>
            </a:r>
            <a:r>
              <a:rPr lang="en-US" dirty="0"/>
              <a:t>f();</a:t>
            </a:r>
          </a:p>
          <a:p>
            <a:r>
              <a:rPr lang="en-US" dirty="0"/>
              <a:t>  virtual g();</a:t>
            </a:r>
          </a:p>
          <a:p>
            <a:r>
              <a:rPr lang="en-US" dirty="0"/>
              <a:t>  string s;</a:t>
            </a:r>
          </a:p>
          <a:p>
            <a:r>
              <a:rPr lang="cs-CZ" dirty="0"/>
              <a:t>}</a:t>
            </a:r>
            <a:r>
              <a:rPr lang="en-US" dirty="0"/>
              <a:t>;</a:t>
            </a:r>
          </a:p>
          <a:p>
            <a:endParaRPr lang="en-US" dirty="0"/>
          </a:p>
          <a:p>
            <a:r>
              <a:rPr lang="en-US" dirty="0"/>
              <a:t>class B : A {</a:t>
            </a:r>
          </a:p>
          <a:p>
            <a:r>
              <a:rPr lang="en-US" dirty="0"/>
              <a:t>  virtual g() override;</a:t>
            </a:r>
          </a:p>
          <a:p>
            <a:r>
              <a:rPr lang="en-US" dirty="0"/>
              <a:t>  long x;</a:t>
            </a:r>
          </a:p>
          <a:p>
            <a:r>
              <a:rPr lang="en-US" dirty="0"/>
              <a:t>};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79015" y="1090731"/>
            <a:ext cx="1950893" cy="1492716"/>
          </a:xfrm>
          <a:prstGeom prst="rect">
            <a:avLst/>
          </a:prstGeom>
          <a:solidFill>
            <a:srgbClr val="ECF7FE"/>
          </a:solidFill>
          <a:ln w="2540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300">
                <a:latin typeface="Consolas" panose="020B0609020204030204" pitchFamily="49" charset="0"/>
                <a:cs typeface="Courier New" pitchFamily="49" charset="0"/>
              </a:defRPr>
            </a:lvl1pPr>
          </a:lstStyle>
          <a:p>
            <a:r>
              <a:rPr lang="en-US" dirty="0"/>
              <a:t>void proc( A&amp; a) {</a:t>
            </a:r>
          </a:p>
          <a:p>
            <a:r>
              <a:rPr lang="en-US" dirty="0"/>
              <a:t>  </a:t>
            </a:r>
            <a:r>
              <a:rPr lang="en-US" dirty="0" err="1"/>
              <a:t>a.f</a:t>
            </a:r>
            <a:r>
              <a:rPr lang="en-US" dirty="0"/>
              <a:t>();	// A::f</a:t>
            </a:r>
          </a:p>
          <a:p>
            <a:r>
              <a:rPr lang="en-US" dirty="0"/>
              <a:t>  </a:t>
            </a:r>
            <a:r>
              <a:rPr lang="en-US" dirty="0" err="1"/>
              <a:t>a.g</a:t>
            </a:r>
            <a:r>
              <a:rPr lang="en-US" dirty="0"/>
              <a:t>();	// B::g</a:t>
            </a:r>
          </a:p>
          <a:p>
            <a:r>
              <a:rPr lang="en-US" dirty="0"/>
              <a:t>}</a:t>
            </a:r>
          </a:p>
          <a:p>
            <a:endParaRPr lang="en-US" dirty="0"/>
          </a:p>
          <a:p>
            <a:r>
              <a:rPr lang="en-US" dirty="0"/>
              <a:t>B </a:t>
            </a:r>
            <a:r>
              <a:rPr lang="en-US" dirty="0" err="1"/>
              <a:t>b</a:t>
            </a:r>
            <a:r>
              <a:rPr lang="en-US" dirty="0"/>
              <a:t>;</a:t>
            </a:r>
          </a:p>
          <a:p>
            <a:r>
              <a:rPr lang="en-US" dirty="0"/>
              <a:t>proc( b);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252165" y="3798418"/>
            <a:ext cx="2278522" cy="1892826"/>
          </a:xfrm>
          <a:prstGeom prst="rect">
            <a:avLst/>
          </a:prstGeom>
          <a:solidFill>
            <a:srgbClr val="ECF7FE"/>
          </a:solidFill>
          <a:ln w="2540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300">
                <a:latin typeface="Consolas" panose="020B0609020204030204" pitchFamily="49" charset="0"/>
                <a:cs typeface="Courier New" pitchFamily="49" charset="0"/>
              </a:defRPr>
            </a:lvl1pPr>
          </a:lstStyle>
          <a:p>
            <a:r>
              <a:rPr lang="cs-CZ" dirty="0"/>
              <a:t>class X </a:t>
            </a:r>
            <a:r>
              <a:rPr lang="en-US" dirty="0"/>
              <a:t>{</a:t>
            </a:r>
          </a:p>
          <a:p>
            <a:r>
              <a:rPr lang="cs-CZ" dirty="0"/>
              <a:t>  </a:t>
            </a:r>
            <a:r>
              <a:rPr lang="en-US" dirty="0"/>
              <a:t>f();</a:t>
            </a:r>
          </a:p>
          <a:p>
            <a:r>
              <a:rPr lang="cs-CZ" dirty="0"/>
              <a:t>}</a:t>
            </a:r>
            <a:r>
              <a:rPr lang="en-US" dirty="0"/>
              <a:t>;</a:t>
            </a:r>
          </a:p>
          <a:p>
            <a:endParaRPr lang="en-US" dirty="0"/>
          </a:p>
          <a:p>
            <a:r>
              <a:rPr lang="en-US" dirty="0"/>
              <a:t>class Z {</a:t>
            </a:r>
          </a:p>
          <a:p>
            <a:r>
              <a:rPr lang="en-US" dirty="0"/>
              <a:t>  Z( X&amp; x_) : x( x_) {}</a:t>
            </a:r>
          </a:p>
          <a:p>
            <a:r>
              <a:rPr lang="cs-CZ" dirty="0"/>
              <a:t>  </a:t>
            </a:r>
            <a:r>
              <a:rPr lang="en-US" dirty="0"/>
              <a:t>f() { </a:t>
            </a:r>
            <a:r>
              <a:rPr lang="en-US" dirty="0" err="1"/>
              <a:t>x.f</a:t>
            </a:r>
            <a:r>
              <a:rPr lang="en-US" dirty="0"/>
              <a:t>(); }</a:t>
            </a:r>
            <a:endParaRPr lang="cs-CZ" dirty="0"/>
          </a:p>
          <a:p>
            <a:r>
              <a:rPr lang="cs-CZ" dirty="0"/>
              <a:t>  X</a:t>
            </a:r>
            <a:r>
              <a:rPr lang="en-US" dirty="0"/>
              <a:t>&amp; x;</a:t>
            </a:r>
            <a:endParaRPr lang="cs-CZ" dirty="0"/>
          </a:p>
          <a:p>
            <a:r>
              <a:rPr lang="en-US" dirty="0"/>
              <a:t>};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644987" y="3982560"/>
            <a:ext cx="1681043" cy="692497"/>
          </a:xfrm>
          <a:prstGeom prst="rect">
            <a:avLst/>
          </a:prstGeom>
          <a:solidFill>
            <a:srgbClr val="ECF7FE"/>
          </a:solidFill>
          <a:ln w="2540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300">
                <a:latin typeface="Consolas" panose="020B0609020204030204" pitchFamily="49" charset="0"/>
                <a:cs typeface="Courier New" pitchFamily="49" charset="0"/>
              </a:defRPr>
            </a:lvl1pPr>
          </a:lstStyle>
          <a:p>
            <a:r>
              <a:rPr lang="en-US" dirty="0"/>
              <a:t>class Y : X {};</a:t>
            </a:r>
          </a:p>
          <a:p>
            <a:r>
              <a:rPr lang="en-US" dirty="0"/>
              <a:t>Y </a:t>
            </a:r>
            <a:r>
              <a:rPr lang="en-US" dirty="0" err="1"/>
              <a:t>y</a:t>
            </a:r>
            <a:r>
              <a:rPr lang="en-US" dirty="0"/>
              <a:t>;</a:t>
            </a:r>
          </a:p>
          <a:p>
            <a:r>
              <a:rPr lang="en-US" dirty="0"/>
              <a:t>Z z( y);</a:t>
            </a:r>
          </a:p>
        </p:txBody>
      </p:sp>
      <p:sp>
        <p:nvSpPr>
          <p:cNvPr id="9" name="Rectangular Callout 8"/>
          <p:cNvSpPr/>
          <p:nvPr/>
        </p:nvSpPr>
        <p:spPr>
          <a:xfrm>
            <a:off x="6335543" y="2814207"/>
            <a:ext cx="1862217" cy="613905"/>
          </a:xfrm>
          <a:prstGeom prst="wedgeRectCallout">
            <a:avLst>
              <a:gd name="adj1" fmla="val -65161"/>
              <a:gd name="adj2" fmla="val -54008"/>
            </a:avLst>
          </a:prstGeom>
          <a:solidFill>
            <a:srgbClr val="F6FFED"/>
          </a:solidFill>
          <a:ln w="25400">
            <a:solidFill>
              <a:srgbClr val="CCE9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>
                <a:solidFill>
                  <a:srgbClr val="456A1C"/>
                </a:solidFill>
                <a:latin typeface="+mj-lt"/>
              </a:rPr>
              <a:t>pevný vztah mezi předkem a potomkem</a:t>
            </a:r>
            <a:endParaRPr lang="en-US" sz="1400" dirty="0">
              <a:solidFill>
                <a:srgbClr val="456A1C"/>
              </a:solidFill>
              <a:latin typeface="+mj-lt"/>
            </a:endParaRPr>
          </a:p>
        </p:txBody>
      </p:sp>
      <p:sp>
        <p:nvSpPr>
          <p:cNvPr id="10" name="Rectangular Callout 9"/>
          <p:cNvSpPr/>
          <p:nvPr/>
        </p:nvSpPr>
        <p:spPr>
          <a:xfrm>
            <a:off x="7094831" y="4905929"/>
            <a:ext cx="1404962" cy="396298"/>
          </a:xfrm>
          <a:prstGeom prst="wedgeRectCallout">
            <a:avLst>
              <a:gd name="adj1" fmla="val -38516"/>
              <a:gd name="adj2" fmla="val -117256"/>
            </a:avLst>
          </a:prstGeom>
          <a:solidFill>
            <a:srgbClr val="F6FFED"/>
          </a:solidFill>
          <a:ln w="25400">
            <a:solidFill>
              <a:srgbClr val="CCE9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>
                <a:solidFill>
                  <a:srgbClr val="456A1C"/>
                </a:solidFill>
                <a:latin typeface="+mj-lt"/>
              </a:rPr>
              <a:t>Z nic netuší o Y</a:t>
            </a:r>
            <a:endParaRPr lang="en-US" sz="1400" dirty="0">
              <a:solidFill>
                <a:srgbClr val="456A1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56497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Object 6">
            <a:extLst>
              <a:ext uri="{FF2B5EF4-FFF2-40B4-BE49-F238E27FC236}">
                <a16:creationId xmlns:a16="http://schemas.microsoft.com/office/drawing/2014/main" xmlns="" id="{5A0F5B8E-7A89-AA1B-1D0D-382963E2044A}"/>
              </a:ext>
            </a:extLst>
          </p:cNvPr>
          <p:cNvGraphicFramePr>
            <a:graphicFrameLocks noGrp="1" noChangeAspect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631388900"/>
              </p:ext>
            </p:extLst>
          </p:nvPr>
        </p:nvGraphicFramePr>
        <p:xfrm>
          <a:off x="1072547" y="1572610"/>
          <a:ext cx="5715000" cy="2343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Fotografie" r:id="rId3" imgW="5714286" imgH="2343477" progId="MSPhotoEd.3">
                  <p:embed/>
                </p:oleObj>
              </mc:Choice>
              <mc:Fallback>
                <p:oleObj name="Fotografie" r:id="rId3" imgW="5714286" imgH="2343477" progId="MSPhotoEd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2547" y="1572610"/>
                        <a:ext cx="5715000" cy="2343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CC99">
                                <a:alpha val="50195"/>
                              </a:srgb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635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Struktura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59535" y="4871834"/>
            <a:ext cx="2278522" cy="1692771"/>
          </a:xfrm>
          <a:prstGeom prst="rect">
            <a:avLst/>
          </a:prstGeom>
          <a:solidFill>
            <a:srgbClr val="ECF7FE"/>
          </a:solidFill>
          <a:ln w="2540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300">
                <a:latin typeface="Consolas" panose="020B0609020204030204" pitchFamily="49" charset="0"/>
                <a:cs typeface="Courier New" pitchFamily="49" charset="0"/>
              </a:defRPr>
            </a:lvl1pPr>
          </a:lstStyle>
          <a:p>
            <a:r>
              <a:rPr lang="cs-CZ" dirty="0"/>
              <a:t>class Implementor </a:t>
            </a:r>
            <a:r>
              <a:rPr lang="en-US" dirty="0"/>
              <a:t>{</a:t>
            </a:r>
          </a:p>
          <a:p>
            <a:r>
              <a:rPr lang="cs-CZ" dirty="0"/>
              <a:t>  opImp</a:t>
            </a:r>
            <a:r>
              <a:rPr lang="en-US" dirty="0"/>
              <a:t>();</a:t>
            </a:r>
          </a:p>
          <a:p>
            <a:r>
              <a:rPr lang="cs-CZ" dirty="0"/>
              <a:t>}</a:t>
            </a:r>
            <a:r>
              <a:rPr lang="en-US" dirty="0"/>
              <a:t>;</a:t>
            </a:r>
          </a:p>
          <a:p>
            <a:endParaRPr lang="en-US" dirty="0"/>
          </a:p>
          <a:p>
            <a:r>
              <a:rPr lang="en-US" dirty="0"/>
              <a:t>class </a:t>
            </a:r>
            <a:r>
              <a:rPr lang="cs-CZ" dirty="0"/>
              <a:t>Abstraction</a:t>
            </a:r>
            <a:r>
              <a:rPr lang="en-US" dirty="0"/>
              <a:t> {</a:t>
            </a:r>
          </a:p>
          <a:p>
            <a:r>
              <a:rPr lang="cs-CZ" dirty="0"/>
              <a:t>  op</a:t>
            </a:r>
            <a:r>
              <a:rPr lang="en-US" dirty="0"/>
              <a:t>() { </a:t>
            </a:r>
            <a:r>
              <a:rPr lang="cs-CZ" dirty="0"/>
              <a:t>imp.opImp</a:t>
            </a:r>
            <a:r>
              <a:rPr lang="en-US" dirty="0"/>
              <a:t>(); }</a:t>
            </a:r>
            <a:endParaRPr lang="cs-CZ" dirty="0"/>
          </a:p>
          <a:p>
            <a:r>
              <a:rPr lang="cs-CZ" dirty="0"/>
              <a:t>  Implementor</a:t>
            </a:r>
            <a:r>
              <a:rPr lang="en-US" dirty="0"/>
              <a:t>&amp; </a:t>
            </a:r>
            <a:r>
              <a:rPr lang="cs-CZ" dirty="0"/>
              <a:t>imp</a:t>
            </a:r>
            <a:r>
              <a:rPr lang="en-US" dirty="0"/>
              <a:t>;</a:t>
            </a:r>
            <a:endParaRPr lang="cs-CZ" dirty="0"/>
          </a:p>
          <a:p>
            <a:r>
              <a:rPr lang="en-US" dirty="0"/>
              <a:t>};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30048" y="4859381"/>
            <a:ext cx="2901975" cy="692497"/>
          </a:xfrm>
          <a:prstGeom prst="rect">
            <a:avLst/>
          </a:prstGeom>
          <a:solidFill>
            <a:srgbClr val="ECF7FE"/>
          </a:solidFill>
          <a:ln w="2540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300">
                <a:latin typeface="Consolas" panose="020B0609020204030204" pitchFamily="49" charset="0"/>
                <a:cs typeface="Courier New" pitchFamily="49" charset="0"/>
              </a:defRPr>
            </a:lvl1pPr>
          </a:lstStyle>
          <a:p>
            <a:r>
              <a:rPr lang="cs-CZ" dirty="0"/>
              <a:t>class ConcImp</a:t>
            </a:r>
            <a:r>
              <a:rPr lang="en-US" dirty="0"/>
              <a:t> : </a:t>
            </a:r>
            <a:r>
              <a:rPr lang="cs-CZ" dirty="0"/>
              <a:t>Implementor </a:t>
            </a:r>
            <a:r>
              <a:rPr lang="en-US" dirty="0"/>
              <a:t>{</a:t>
            </a:r>
          </a:p>
          <a:p>
            <a:r>
              <a:rPr lang="cs-CZ" dirty="0"/>
              <a:t>  opImp</a:t>
            </a:r>
            <a:r>
              <a:rPr lang="en-US" dirty="0"/>
              <a:t>() override;</a:t>
            </a:r>
          </a:p>
          <a:p>
            <a:r>
              <a:rPr lang="cs-CZ" dirty="0"/>
              <a:t>}</a:t>
            </a:r>
            <a:r>
              <a:rPr lang="en-US" dirty="0"/>
              <a:t>;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30048" y="5872108"/>
            <a:ext cx="2901975" cy="692497"/>
          </a:xfrm>
          <a:prstGeom prst="rect">
            <a:avLst/>
          </a:prstGeom>
          <a:solidFill>
            <a:srgbClr val="ECF7FE"/>
          </a:solidFill>
          <a:ln w="2540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300">
                <a:latin typeface="Consolas" panose="020B0609020204030204" pitchFamily="49" charset="0"/>
                <a:cs typeface="Courier New" pitchFamily="49" charset="0"/>
              </a:defRPr>
            </a:lvl1pPr>
          </a:lstStyle>
          <a:p>
            <a:r>
              <a:rPr lang="en-US" dirty="0"/>
              <a:t>class </a:t>
            </a:r>
            <a:r>
              <a:rPr lang="en-US" dirty="0" err="1"/>
              <a:t>RefAbst</a:t>
            </a:r>
            <a:r>
              <a:rPr lang="en-US" dirty="0"/>
              <a:t> : </a:t>
            </a:r>
            <a:r>
              <a:rPr lang="cs-CZ" dirty="0"/>
              <a:t>Abstraction</a:t>
            </a:r>
            <a:r>
              <a:rPr lang="en-US" dirty="0"/>
              <a:t> {</a:t>
            </a:r>
          </a:p>
          <a:p>
            <a:r>
              <a:rPr lang="en-US" dirty="0"/>
              <a:t>  ....</a:t>
            </a:r>
          </a:p>
          <a:p>
            <a:r>
              <a:rPr lang="en-US" dirty="0"/>
              <a:t>};</a:t>
            </a:r>
          </a:p>
        </p:txBody>
      </p:sp>
      <p:sp>
        <p:nvSpPr>
          <p:cNvPr id="10" name="Rectangular Callout 9"/>
          <p:cNvSpPr/>
          <p:nvPr/>
        </p:nvSpPr>
        <p:spPr>
          <a:xfrm>
            <a:off x="7260844" y="4939279"/>
            <a:ext cx="1383884" cy="532700"/>
          </a:xfrm>
          <a:prstGeom prst="wedgeRectCallout">
            <a:avLst>
              <a:gd name="adj1" fmla="val -89319"/>
              <a:gd name="adj2" fmla="val -6977"/>
            </a:avLst>
          </a:prstGeom>
          <a:solidFill>
            <a:srgbClr val="F6FFED"/>
          </a:solidFill>
          <a:ln w="25400">
            <a:solidFill>
              <a:srgbClr val="CCE9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rgbClr val="456A1C"/>
                </a:solidFill>
                <a:latin typeface="+mj-lt"/>
              </a:rPr>
              <a:t>zm</a:t>
            </a:r>
            <a:r>
              <a:rPr lang="cs-CZ" sz="1400" dirty="0">
                <a:solidFill>
                  <a:srgbClr val="456A1C"/>
                </a:solidFill>
                <a:latin typeface="+mj-lt"/>
              </a:rPr>
              <a:t>ěna </a:t>
            </a:r>
            <a:r>
              <a:rPr lang="en-US" sz="1400" dirty="0">
                <a:solidFill>
                  <a:srgbClr val="456A1C"/>
                </a:solidFill>
                <a:latin typeface="+mj-lt"/>
              </a:rPr>
              <a:t>bez </a:t>
            </a:r>
            <a:r>
              <a:rPr lang="en-US" sz="1400" dirty="0" err="1">
                <a:solidFill>
                  <a:srgbClr val="456A1C"/>
                </a:solidFill>
                <a:latin typeface="+mj-lt"/>
              </a:rPr>
              <a:t>vazby</a:t>
            </a:r>
            <a:r>
              <a:rPr lang="en-US" sz="1400" dirty="0">
                <a:solidFill>
                  <a:srgbClr val="456A1C"/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rgbClr val="456A1C"/>
                </a:solidFill>
                <a:latin typeface="+mj-lt"/>
              </a:rPr>
              <a:t>na</a:t>
            </a:r>
            <a:r>
              <a:rPr lang="en-US" sz="1400" dirty="0">
                <a:solidFill>
                  <a:srgbClr val="456A1C"/>
                </a:solidFill>
                <a:latin typeface="+mj-lt"/>
              </a:rPr>
              <a:t> Abstraction</a:t>
            </a:r>
          </a:p>
        </p:txBody>
      </p:sp>
      <p:sp>
        <p:nvSpPr>
          <p:cNvPr id="11" name="Rectangular Callout 10"/>
          <p:cNvSpPr/>
          <p:nvPr/>
        </p:nvSpPr>
        <p:spPr>
          <a:xfrm>
            <a:off x="7260844" y="5872108"/>
            <a:ext cx="1383884" cy="532700"/>
          </a:xfrm>
          <a:prstGeom prst="wedgeRectCallout">
            <a:avLst>
              <a:gd name="adj1" fmla="val -89319"/>
              <a:gd name="adj2" fmla="val -6977"/>
            </a:avLst>
          </a:prstGeom>
          <a:solidFill>
            <a:srgbClr val="F6FFED"/>
          </a:solidFill>
          <a:ln w="25400">
            <a:solidFill>
              <a:srgbClr val="CCE9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rgbClr val="456A1C"/>
                </a:solidFill>
                <a:latin typeface="+mj-lt"/>
              </a:rPr>
              <a:t>zm</a:t>
            </a:r>
            <a:r>
              <a:rPr lang="cs-CZ" sz="1400" dirty="0">
                <a:solidFill>
                  <a:srgbClr val="456A1C"/>
                </a:solidFill>
                <a:latin typeface="+mj-lt"/>
              </a:rPr>
              <a:t>ěna </a:t>
            </a:r>
            <a:r>
              <a:rPr lang="en-US" sz="1400" dirty="0">
                <a:solidFill>
                  <a:srgbClr val="456A1C"/>
                </a:solidFill>
                <a:latin typeface="+mj-lt"/>
              </a:rPr>
              <a:t>bez </a:t>
            </a:r>
            <a:r>
              <a:rPr lang="en-US" sz="1400" dirty="0" err="1">
                <a:solidFill>
                  <a:srgbClr val="456A1C"/>
                </a:solidFill>
                <a:latin typeface="+mj-lt"/>
              </a:rPr>
              <a:t>vazby</a:t>
            </a:r>
            <a:r>
              <a:rPr lang="en-US" sz="1400" dirty="0">
                <a:solidFill>
                  <a:srgbClr val="456A1C"/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rgbClr val="456A1C"/>
                </a:solidFill>
                <a:latin typeface="+mj-lt"/>
              </a:rPr>
              <a:t>na</a:t>
            </a:r>
            <a:r>
              <a:rPr lang="en-US" sz="1400" dirty="0">
                <a:solidFill>
                  <a:srgbClr val="456A1C"/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rgbClr val="456A1C"/>
                </a:solidFill>
                <a:latin typeface="+mj-lt"/>
              </a:rPr>
              <a:t>Implementor</a:t>
            </a:r>
            <a:endParaRPr lang="en-US" sz="1400" dirty="0">
              <a:solidFill>
                <a:srgbClr val="456A1C"/>
              </a:solidFill>
              <a:latin typeface="+mj-lt"/>
            </a:endParaRPr>
          </a:p>
        </p:txBody>
      </p:sp>
      <p:sp>
        <p:nvSpPr>
          <p:cNvPr id="12" name="Rectangular Callout 11"/>
          <p:cNvSpPr/>
          <p:nvPr/>
        </p:nvSpPr>
        <p:spPr>
          <a:xfrm>
            <a:off x="6956595" y="2195213"/>
            <a:ext cx="875239" cy="446364"/>
          </a:xfrm>
          <a:prstGeom prst="wedgeRectCallout">
            <a:avLst>
              <a:gd name="adj1" fmla="val -89319"/>
              <a:gd name="adj2" fmla="val -6977"/>
            </a:avLst>
          </a:prstGeom>
          <a:solidFill>
            <a:srgbClr val="F6FFED"/>
          </a:solidFill>
          <a:ln w="25400">
            <a:solidFill>
              <a:srgbClr val="CCE9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>
                <a:solidFill>
                  <a:srgbClr val="456A1C"/>
                </a:solidFill>
                <a:latin typeface="+mj-lt"/>
              </a:rPr>
              <a:t>rozhraní</a:t>
            </a:r>
            <a:endParaRPr lang="en-US" sz="1400" dirty="0">
              <a:solidFill>
                <a:srgbClr val="456A1C"/>
              </a:solidFill>
              <a:latin typeface="+mj-lt"/>
            </a:endParaRPr>
          </a:p>
        </p:txBody>
      </p:sp>
      <p:sp>
        <p:nvSpPr>
          <p:cNvPr id="13" name="Rectangular Callout 12"/>
          <p:cNvSpPr/>
          <p:nvPr/>
        </p:nvSpPr>
        <p:spPr>
          <a:xfrm>
            <a:off x="7260844" y="3146205"/>
            <a:ext cx="1383884" cy="446364"/>
          </a:xfrm>
          <a:prstGeom prst="wedgeRectCallout">
            <a:avLst>
              <a:gd name="adj1" fmla="val -89319"/>
              <a:gd name="adj2" fmla="val -6977"/>
            </a:avLst>
          </a:prstGeom>
          <a:solidFill>
            <a:srgbClr val="F6FFED"/>
          </a:solidFill>
          <a:ln w="25400">
            <a:solidFill>
              <a:srgbClr val="CCE9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>
                <a:solidFill>
                  <a:srgbClr val="456A1C"/>
                </a:solidFill>
                <a:latin typeface="+mj-lt"/>
              </a:rPr>
              <a:t>implementace</a:t>
            </a:r>
            <a:endParaRPr lang="en-US" sz="1400" dirty="0">
              <a:solidFill>
                <a:srgbClr val="456A1C"/>
              </a:solidFill>
              <a:latin typeface="+mj-lt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B1B0A953-3360-2B0C-5E51-49DB07D628B5}"/>
              </a:ext>
            </a:extLst>
          </p:cNvPr>
          <p:cNvSpPr txBox="1">
            <a:spLocks/>
          </p:cNvSpPr>
          <p:nvPr/>
        </p:nvSpPr>
        <p:spPr>
          <a:xfrm>
            <a:off x="86383" y="835120"/>
            <a:ext cx="8971233" cy="641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0975" indent="-180975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8775" indent="-1778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indent="-1809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5963" indent="-17621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809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cs-CZ" dirty="0"/>
              <a:t>oddělení </a:t>
            </a:r>
            <a:r>
              <a:rPr lang="cs-CZ" dirty="0">
                <a:solidFill>
                  <a:srgbClr val="0033CC"/>
                </a:solidFill>
              </a:rPr>
              <a:t>polymorfní</a:t>
            </a:r>
            <a:r>
              <a:rPr lang="cs-CZ" dirty="0"/>
              <a:t> abstrakce od </a:t>
            </a:r>
            <a:r>
              <a:rPr lang="cs-CZ" dirty="0">
                <a:solidFill>
                  <a:srgbClr val="0033CC"/>
                </a:solidFill>
              </a:rPr>
              <a:t>polymorfní</a:t>
            </a:r>
            <a:r>
              <a:rPr lang="cs-CZ" dirty="0"/>
              <a:t> implementace</a:t>
            </a:r>
          </a:p>
        </p:txBody>
      </p:sp>
      <p:sp>
        <p:nvSpPr>
          <p:cNvPr id="16" name="Rectangular Callout 11">
            <a:extLst>
              <a:ext uri="{FF2B5EF4-FFF2-40B4-BE49-F238E27FC236}">
                <a16:creationId xmlns:a16="http://schemas.microsoft.com/office/drawing/2014/main" xmlns="" id="{BC4ABCD0-B29F-3132-8292-A70DA0E2EEFF}"/>
              </a:ext>
            </a:extLst>
          </p:cNvPr>
          <p:cNvSpPr/>
          <p:nvPr/>
        </p:nvSpPr>
        <p:spPr>
          <a:xfrm>
            <a:off x="3930047" y="1389779"/>
            <a:ext cx="2102693" cy="446364"/>
          </a:xfrm>
          <a:prstGeom prst="wedgeRectCallout">
            <a:avLst>
              <a:gd name="adj1" fmla="val -62242"/>
              <a:gd name="adj2" fmla="val 163092"/>
            </a:avLst>
          </a:prstGeom>
          <a:solidFill>
            <a:srgbClr val="F6FFED"/>
          </a:solidFill>
          <a:ln w="25400">
            <a:solidFill>
              <a:srgbClr val="CCE9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>
                <a:solidFill>
                  <a:srgbClr val="456A1C"/>
                </a:solidFill>
                <a:latin typeface="+mj-lt"/>
              </a:rPr>
              <a:t>kompozice, ne dědičnost</a:t>
            </a:r>
            <a:endParaRPr lang="en-US" sz="1400" dirty="0">
              <a:solidFill>
                <a:srgbClr val="456A1C"/>
              </a:solidFill>
              <a:latin typeface="+mj-lt"/>
            </a:endParaRPr>
          </a:p>
        </p:txBody>
      </p:sp>
      <p:sp>
        <p:nvSpPr>
          <p:cNvPr id="17" name="Rectangular Callout 11">
            <a:extLst>
              <a:ext uri="{FF2B5EF4-FFF2-40B4-BE49-F238E27FC236}">
                <a16:creationId xmlns:a16="http://schemas.microsoft.com/office/drawing/2014/main" xmlns="" id="{EB65E6DD-BAFA-5C77-3E77-AB69BC459BA9}"/>
              </a:ext>
            </a:extLst>
          </p:cNvPr>
          <p:cNvSpPr/>
          <p:nvPr/>
        </p:nvSpPr>
        <p:spPr>
          <a:xfrm>
            <a:off x="1704433" y="4164388"/>
            <a:ext cx="2102693" cy="446364"/>
          </a:xfrm>
          <a:prstGeom prst="wedgeRectCallout">
            <a:avLst>
              <a:gd name="adj1" fmla="val -26140"/>
              <a:gd name="adj2" fmla="val -152566"/>
            </a:avLst>
          </a:prstGeom>
          <a:solidFill>
            <a:srgbClr val="F6FFED"/>
          </a:solidFill>
          <a:ln w="25400">
            <a:solidFill>
              <a:srgbClr val="CCE9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>
                <a:solidFill>
                  <a:srgbClr val="456A1C"/>
                </a:solidFill>
                <a:latin typeface="+mj-lt"/>
              </a:rPr>
              <a:t>nezávislé hierarchie</a:t>
            </a:r>
            <a:endParaRPr lang="en-US" sz="1400" dirty="0">
              <a:solidFill>
                <a:srgbClr val="456A1C"/>
              </a:solidFill>
              <a:latin typeface="+mj-lt"/>
            </a:endParaRPr>
          </a:p>
        </p:txBody>
      </p:sp>
      <p:sp>
        <p:nvSpPr>
          <p:cNvPr id="18" name="Rectangular Callout 11">
            <a:extLst>
              <a:ext uri="{FF2B5EF4-FFF2-40B4-BE49-F238E27FC236}">
                <a16:creationId xmlns:a16="http://schemas.microsoft.com/office/drawing/2014/main" xmlns="" id="{52E9CF65-BCE2-DE7B-CC29-1432C0A9F7DC}"/>
              </a:ext>
            </a:extLst>
          </p:cNvPr>
          <p:cNvSpPr/>
          <p:nvPr/>
        </p:nvSpPr>
        <p:spPr>
          <a:xfrm>
            <a:off x="1704433" y="4164388"/>
            <a:ext cx="2102693" cy="446364"/>
          </a:xfrm>
          <a:prstGeom prst="wedgeRectCallout">
            <a:avLst>
              <a:gd name="adj1" fmla="val 38680"/>
              <a:gd name="adj2" fmla="val -159008"/>
            </a:avLst>
          </a:prstGeom>
          <a:solidFill>
            <a:srgbClr val="F6FFED"/>
          </a:solidFill>
          <a:ln w="25400">
            <a:solidFill>
              <a:srgbClr val="CCE9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>
                <a:solidFill>
                  <a:srgbClr val="456A1C"/>
                </a:solidFill>
                <a:latin typeface="+mj-lt"/>
              </a:rPr>
              <a:t>nezávislé hierarchie</a:t>
            </a:r>
            <a:endParaRPr lang="en-US" sz="1400" dirty="0">
              <a:solidFill>
                <a:srgbClr val="456A1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58001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cs-CZ" dirty="0"/>
              <a:t>ří</a:t>
            </a:r>
            <a:r>
              <a:rPr lang="en-US" dirty="0" err="1"/>
              <a:t>klad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763" y="867639"/>
            <a:ext cx="7765473" cy="5824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1566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Konkr</a:t>
            </a:r>
            <a:r>
              <a:rPr lang="cs-CZ" dirty="0"/>
              <a:t>étní příklad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05617" y="707662"/>
            <a:ext cx="8439334" cy="6001643"/>
          </a:xfrm>
          <a:prstGeom prst="rect">
            <a:avLst/>
          </a:prstGeom>
          <a:solidFill>
            <a:srgbClr val="ECF7FE"/>
          </a:solidFill>
          <a:ln w="2540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300">
                <a:latin typeface="Consolas" panose="020B0609020204030204" pitchFamily="49" charset="0"/>
                <a:cs typeface="Courier New" pitchFamily="49" charset="0"/>
              </a:defRPr>
            </a:lvl1pPr>
          </a:lstStyle>
          <a:p>
            <a:r>
              <a:rPr lang="en-US" sz="1200" dirty="0"/>
              <a:t>class </a:t>
            </a:r>
            <a:r>
              <a:rPr lang="en-US" sz="1200" b="1" dirty="0" err="1"/>
              <a:t>DrawingAPI</a:t>
            </a:r>
            <a:r>
              <a:rPr lang="en-US" sz="1200" dirty="0"/>
              <a:t> {</a:t>
            </a:r>
            <a:r>
              <a:rPr lang="cs-CZ" sz="1200" dirty="0"/>
              <a:t>	</a:t>
            </a:r>
            <a:r>
              <a:rPr lang="en-US" sz="1200" dirty="0"/>
              <a:t>		</a:t>
            </a:r>
            <a:r>
              <a:rPr lang="en-US" sz="1200" dirty="0">
                <a:solidFill>
                  <a:srgbClr val="0033CC"/>
                </a:solidFill>
              </a:rPr>
              <a:t>// </a:t>
            </a:r>
            <a:r>
              <a:rPr lang="en-US" sz="1200" dirty="0" err="1">
                <a:solidFill>
                  <a:srgbClr val="0033CC"/>
                </a:solidFill>
              </a:rPr>
              <a:t>Implementor</a:t>
            </a:r>
            <a:endParaRPr lang="en-US" sz="1200" dirty="0">
              <a:solidFill>
                <a:srgbClr val="0033CC"/>
              </a:solidFill>
            </a:endParaRPr>
          </a:p>
          <a:p>
            <a:r>
              <a:rPr lang="cs-CZ" sz="1200" dirty="0"/>
              <a:t>  </a:t>
            </a:r>
            <a:r>
              <a:rPr lang="en-US" sz="1200" dirty="0"/>
              <a:t>virtual </a:t>
            </a:r>
            <a:r>
              <a:rPr lang="en-US" sz="1200" b="1" dirty="0" err="1"/>
              <a:t>drawCircle</a:t>
            </a:r>
            <a:r>
              <a:rPr lang="en-US" sz="1200" dirty="0"/>
              <a:t>( x, y, radius) </a:t>
            </a:r>
            <a:r>
              <a:rPr lang="en-US" sz="1200" b="1" dirty="0"/>
              <a:t>= 0</a:t>
            </a:r>
            <a:r>
              <a:rPr lang="en-US" sz="1200" dirty="0"/>
              <a:t>;</a:t>
            </a:r>
          </a:p>
          <a:p>
            <a:r>
              <a:rPr lang="en-US" sz="1200" dirty="0"/>
              <a:t>};</a:t>
            </a:r>
          </a:p>
          <a:p>
            <a:endParaRPr lang="en-US" sz="1200" dirty="0"/>
          </a:p>
          <a:p>
            <a:r>
              <a:rPr lang="en-US" sz="1200" dirty="0"/>
              <a:t>class </a:t>
            </a:r>
            <a:r>
              <a:rPr lang="cs-CZ" sz="1200" b="1" dirty="0"/>
              <a:t>Win</a:t>
            </a:r>
            <a:r>
              <a:rPr lang="en-US" sz="1200" b="1" dirty="0"/>
              <a:t>API</a:t>
            </a:r>
            <a:r>
              <a:rPr lang="en-US" sz="1200" dirty="0"/>
              <a:t> : </a:t>
            </a:r>
            <a:r>
              <a:rPr lang="en-US" sz="1200" dirty="0" err="1"/>
              <a:t>DrawingAPI</a:t>
            </a:r>
            <a:r>
              <a:rPr lang="en-US" sz="1200" dirty="0"/>
              <a:t> { 	</a:t>
            </a:r>
            <a:r>
              <a:rPr lang="cs-CZ" sz="1200" dirty="0"/>
              <a:t>	</a:t>
            </a:r>
            <a:r>
              <a:rPr lang="en-US" sz="1200" dirty="0">
                <a:solidFill>
                  <a:srgbClr val="0033CC"/>
                </a:solidFill>
              </a:rPr>
              <a:t>// Concrete </a:t>
            </a:r>
            <a:r>
              <a:rPr lang="en-US" sz="1200" dirty="0" err="1">
                <a:solidFill>
                  <a:srgbClr val="0033CC"/>
                </a:solidFill>
              </a:rPr>
              <a:t>Implementor</a:t>
            </a:r>
            <a:endParaRPr lang="en-US" sz="1200" dirty="0">
              <a:solidFill>
                <a:srgbClr val="0033CC"/>
              </a:solidFill>
            </a:endParaRPr>
          </a:p>
          <a:p>
            <a:r>
              <a:rPr lang="en-US" sz="1200" dirty="0"/>
              <a:t>  </a:t>
            </a:r>
            <a:r>
              <a:rPr lang="en-US" sz="1200" b="1" dirty="0" err="1"/>
              <a:t>drawCircle</a:t>
            </a:r>
            <a:r>
              <a:rPr lang="en-US" sz="1200" dirty="0"/>
              <a:t>( x, y, radius) {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....</a:t>
            </a:r>
            <a:r>
              <a:rPr lang="en-US" sz="1200" dirty="0"/>
              <a:t> }</a:t>
            </a:r>
          </a:p>
          <a:p>
            <a:r>
              <a:rPr lang="en-US" sz="1200" dirty="0"/>
              <a:t>};</a:t>
            </a:r>
          </a:p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class </a:t>
            </a:r>
            <a:r>
              <a:rPr lang="cs-CZ" sz="1200" dirty="0">
                <a:solidFill>
                  <a:schemeClr val="bg1">
                    <a:lumMod val="50000"/>
                  </a:schemeClr>
                </a:solidFill>
              </a:rPr>
              <a:t>XWin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API :</a:t>
            </a:r>
            <a:r>
              <a:rPr lang="cs-CZ" sz="1200" dirty="0">
                <a:solidFill>
                  <a:schemeClr val="bg1">
                    <a:lumMod val="50000"/>
                  </a:schemeClr>
                </a:solidFill>
              </a:rPr>
              <a:t> DrawingAPI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....</a:t>
            </a:r>
            <a:r>
              <a:rPr lang="cs-CZ" sz="1200" dirty="0">
                <a:solidFill>
                  <a:schemeClr val="bg1">
                    <a:lumMod val="50000"/>
                  </a:schemeClr>
                </a:solidFill>
              </a:rPr>
              <a:t>		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// other Concrete Implementor</a:t>
            </a:r>
          </a:p>
          <a:p>
            <a:endParaRPr lang="en-US" sz="1200" dirty="0"/>
          </a:p>
          <a:p>
            <a:r>
              <a:rPr lang="en-US" sz="1200" dirty="0"/>
              <a:t>class </a:t>
            </a:r>
            <a:r>
              <a:rPr lang="en-US" sz="1200" b="1" dirty="0"/>
              <a:t>Shape</a:t>
            </a:r>
            <a:r>
              <a:rPr lang="en-US" sz="1200" dirty="0"/>
              <a:t> { 			</a:t>
            </a:r>
            <a:r>
              <a:rPr lang="en-US" sz="1200" dirty="0">
                <a:solidFill>
                  <a:srgbClr val="0033CC"/>
                </a:solidFill>
              </a:rPr>
              <a:t>// Abstraction</a:t>
            </a:r>
          </a:p>
          <a:p>
            <a:r>
              <a:rPr lang="en-US" sz="1200" dirty="0"/>
              <a:t>  virtual </a:t>
            </a:r>
            <a:r>
              <a:rPr lang="en-US" sz="1200" b="1" dirty="0"/>
              <a:t>draw</a:t>
            </a:r>
            <a:r>
              <a:rPr lang="en-US" sz="1200" dirty="0"/>
              <a:t>() </a:t>
            </a:r>
            <a:r>
              <a:rPr lang="en-US" sz="1200" b="1" dirty="0"/>
              <a:t>= 0</a:t>
            </a:r>
            <a:r>
              <a:rPr lang="en-US" sz="1200" dirty="0"/>
              <a:t>;</a:t>
            </a:r>
          </a:p>
          <a:p>
            <a:r>
              <a:rPr lang="en-US" sz="1200" dirty="0"/>
              <a:t>  virtual resize( pct) = 0;</a:t>
            </a:r>
            <a:endParaRPr lang="cs-CZ" sz="1200" dirty="0"/>
          </a:p>
          <a:p>
            <a:r>
              <a:rPr lang="cs-CZ" sz="1200" dirty="0"/>
              <a:t> </a:t>
            </a:r>
            <a:r>
              <a:rPr lang="en-US" sz="1200" dirty="0"/>
              <a:t> </a:t>
            </a:r>
            <a:r>
              <a:rPr lang="en-US" sz="1200" b="1" dirty="0" err="1"/>
              <a:t>DrawingAPI</a:t>
            </a:r>
            <a:r>
              <a:rPr lang="en-US" sz="1200" b="1" dirty="0"/>
              <a:t>&amp;</a:t>
            </a:r>
            <a:r>
              <a:rPr lang="en-US" sz="1200" dirty="0"/>
              <a:t> </a:t>
            </a:r>
            <a:r>
              <a:rPr lang="en-US" sz="1200" dirty="0" err="1"/>
              <a:t>api</a:t>
            </a:r>
            <a:r>
              <a:rPr lang="en-US" sz="1200" dirty="0"/>
              <a:t>_;</a:t>
            </a:r>
            <a:endParaRPr lang="cs-CZ" sz="1200" dirty="0"/>
          </a:p>
          <a:p>
            <a:r>
              <a:rPr lang="en-US" sz="1200" dirty="0"/>
              <a:t>};</a:t>
            </a:r>
          </a:p>
          <a:p>
            <a:endParaRPr lang="en-US" sz="1200" dirty="0"/>
          </a:p>
          <a:p>
            <a:r>
              <a:rPr lang="en-US" sz="1200" dirty="0"/>
              <a:t>class </a:t>
            </a:r>
            <a:r>
              <a:rPr lang="en-US" sz="1200" b="1" dirty="0"/>
              <a:t>Circle</a:t>
            </a:r>
            <a:r>
              <a:rPr lang="en-US" sz="1200" dirty="0"/>
              <a:t> : Shape {		</a:t>
            </a:r>
            <a:r>
              <a:rPr lang="en-US" sz="1200" dirty="0">
                <a:solidFill>
                  <a:srgbClr val="0033CC"/>
                </a:solidFill>
              </a:rPr>
              <a:t>// Refined Abstraction</a:t>
            </a:r>
          </a:p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 Circle( x, y, radius,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DrawingAPI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&amp;</a:t>
            </a:r>
            <a:r>
              <a:rPr lang="cs-CZ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api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) : </a:t>
            </a:r>
            <a:r>
              <a:rPr lang="cs-CZ" sz="1200" dirty="0">
                <a:solidFill>
                  <a:schemeClr val="bg1">
                    <a:lumMod val="50000"/>
                  </a:schemeClr>
                </a:solidFill>
              </a:rPr>
              <a:t>Shape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api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)</a:t>
            </a:r>
            <a:r>
              <a:rPr lang="cs-CZ" sz="1200" dirty="0">
                <a:solidFill>
                  <a:schemeClr val="bg1">
                    <a:lumMod val="50000"/>
                  </a:schemeClr>
                </a:solidFill>
              </a:rPr>
              <a:t>,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x_(x), y_(y), radius_(radius)</a:t>
            </a:r>
            <a:r>
              <a:rPr lang="cs-CZ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{}</a:t>
            </a:r>
          </a:p>
          <a:p>
            <a:r>
              <a:rPr lang="en-US" sz="1200" dirty="0"/>
              <a:t>  draw() { </a:t>
            </a:r>
            <a:r>
              <a:rPr lang="en-US" sz="1200" b="1" dirty="0" err="1"/>
              <a:t>api</a:t>
            </a:r>
            <a:r>
              <a:rPr lang="en-US" sz="1200" b="1" dirty="0"/>
              <a:t>-&gt;</a:t>
            </a:r>
            <a:r>
              <a:rPr lang="en-US" sz="1200" b="1" dirty="0" err="1"/>
              <a:t>drawCircle</a:t>
            </a:r>
            <a:r>
              <a:rPr lang="en-US" sz="1200" dirty="0"/>
              <a:t>( x_, y_, radius_); }</a:t>
            </a:r>
          </a:p>
          <a:p>
            <a:r>
              <a:rPr lang="en-US" sz="1200" dirty="0"/>
              <a:t>  resize( pct) { radius_ *= pct; }</a:t>
            </a:r>
          </a:p>
          <a:p>
            <a:r>
              <a:rPr lang="en-US" sz="1200" dirty="0"/>
              <a:t> 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double </a:t>
            </a:r>
            <a:r>
              <a:rPr lang="en-US" sz="1200" dirty="0"/>
              <a:t>x_, y_, radius_;</a:t>
            </a:r>
          </a:p>
          <a:p>
            <a:r>
              <a:rPr lang="en-US" sz="1200" dirty="0"/>
              <a:t>};</a:t>
            </a:r>
          </a:p>
          <a:p>
            <a:endParaRPr lang="en-US" sz="1200" dirty="0"/>
          </a:p>
          <a:p>
            <a:r>
              <a:rPr lang="en-US" sz="1200" dirty="0"/>
              <a:t>main() {</a:t>
            </a:r>
          </a:p>
          <a:p>
            <a:r>
              <a:rPr lang="en-US" sz="1200" dirty="0"/>
              <a:t>  vector&lt;</a:t>
            </a:r>
            <a:r>
              <a:rPr lang="en-US" sz="1200" b="1" dirty="0"/>
              <a:t>Shape&amp;</a:t>
            </a:r>
            <a:r>
              <a:rPr lang="en-US" sz="1200" dirty="0"/>
              <a:t>&gt; {</a:t>
            </a:r>
          </a:p>
          <a:p>
            <a:r>
              <a:rPr lang="en-US" sz="1200" dirty="0"/>
              <a:t>    </a:t>
            </a:r>
            <a:r>
              <a:rPr lang="en-US" sz="1200" b="1" dirty="0"/>
              <a:t>Circle</a:t>
            </a:r>
            <a:r>
              <a:rPr lang="en-US" sz="1200" dirty="0"/>
              <a:t>{ 1, 2, 3, </a:t>
            </a:r>
            <a:r>
              <a:rPr lang="cs-CZ" sz="1200" dirty="0"/>
              <a:t>WinAPI</a:t>
            </a:r>
            <a:r>
              <a:rPr lang="en-US" sz="1200" dirty="0"/>
              <a:t>()};</a:t>
            </a:r>
          </a:p>
          <a:p>
            <a:r>
              <a:rPr lang="en-US" sz="1200" dirty="0"/>
              <a:t>    </a:t>
            </a:r>
            <a:r>
              <a:rPr lang="en-US" sz="1200" b="1" dirty="0"/>
              <a:t>Circle</a:t>
            </a:r>
            <a:r>
              <a:rPr lang="en-US" sz="1200" dirty="0"/>
              <a:t>{ 5, 7, 11, </a:t>
            </a:r>
            <a:r>
              <a:rPr lang="cs-CZ" sz="1200" dirty="0"/>
              <a:t>XWinAPI</a:t>
            </a:r>
            <a:r>
              <a:rPr lang="en-US" sz="1200" dirty="0"/>
              <a:t>()};</a:t>
            </a:r>
          </a:p>
          <a:p>
            <a:r>
              <a:rPr lang="en-US" sz="1200" dirty="0"/>
              <a:t>  };</a:t>
            </a:r>
          </a:p>
          <a:p>
            <a:r>
              <a:rPr lang="en-US" sz="1200" dirty="0"/>
              <a:t>  </a:t>
            </a:r>
            <a:r>
              <a:rPr lang="en-US" sz="1200"/>
              <a:t>for( s </a:t>
            </a:r>
            <a:r>
              <a:rPr lang="en-US" sz="1200" dirty="0"/>
              <a:t>: Shape) {</a:t>
            </a:r>
          </a:p>
          <a:p>
            <a:r>
              <a:rPr lang="en-US" sz="1200" dirty="0"/>
              <a:t>    </a:t>
            </a:r>
            <a:r>
              <a:rPr lang="en-US" sz="1200" dirty="0" err="1"/>
              <a:t>s.resize</a:t>
            </a:r>
            <a:r>
              <a:rPr lang="en-US" sz="1200" dirty="0"/>
              <a:t>( 3);</a:t>
            </a:r>
          </a:p>
          <a:p>
            <a:r>
              <a:rPr lang="en-US" sz="1200" dirty="0"/>
              <a:t>    </a:t>
            </a:r>
            <a:r>
              <a:rPr lang="en-US" sz="1200" dirty="0" err="1"/>
              <a:t>s.draw</a:t>
            </a:r>
            <a:r>
              <a:rPr lang="en-US" sz="1200" dirty="0"/>
              <a:t>();</a:t>
            </a:r>
          </a:p>
          <a:p>
            <a:r>
              <a:rPr lang="en-US" sz="1200" dirty="0"/>
              <a:t>  }</a:t>
            </a:r>
          </a:p>
          <a:p>
            <a:r>
              <a:rPr lang="en-US" sz="1200" dirty="0"/>
              <a:t>}</a:t>
            </a:r>
            <a:endParaRPr lang="cs-CZ" sz="12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9F247759-0BB1-4060-F891-D99093545C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905" y="4249948"/>
            <a:ext cx="4898023" cy="2515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85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1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s-CZ" dirty="0"/>
              <a:t>jediný implementor</a:t>
            </a:r>
          </a:p>
          <a:p>
            <a:pPr lvl="1"/>
            <a:r>
              <a:rPr lang="cs-CZ" dirty="0"/>
              <a:t>není nutné vytvářet abstraktní rozhraní</a:t>
            </a:r>
          </a:p>
          <a:p>
            <a:pPr lvl="1"/>
            <a:r>
              <a:rPr lang="cs-CZ" dirty="0"/>
              <a:t>separace abstrakce a implementace</a:t>
            </a:r>
          </a:p>
          <a:p>
            <a:r>
              <a:rPr lang="cs-CZ" dirty="0"/>
              <a:t>více implementorů</a:t>
            </a:r>
          </a:p>
          <a:p>
            <a:pPr lvl="1"/>
            <a:r>
              <a:rPr lang="cs-CZ" dirty="0"/>
              <a:t>typicky parametr konstruktoru</a:t>
            </a:r>
            <a:endParaRPr lang="en-US" dirty="0"/>
          </a:p>
          <a:p>
            <a:pPr lvl="1"/>
            <a:r>
              <a:rPr lang="en-US" dirty="0" err="1"/>
              <a:t>konstantn</a:t>
            </a:r>
            <a:r>
              <a:rPr lang="cs-CZ" dirty="0"/>
              <a:t>í </a:t>
            </a:r>
            <a:r>
              <a:rPr lang="cs-CZ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⊗</a:t>
            </a:r>
            <a:r>
              <a:rPr lang="cs-CZ" dirty="0"/>
              <a:t> vyměnitelný</a:t>
            </a:r>
          </a:p>
          <a:p>
            <a:pPr lvl="2"/>
            <a:r>
              <a:rPr lang="en-US" dirty="0"/>
              <a:t>&amp; *</a:t>
            </a:r>
            <a:endParaRPr lang="cs-CZ" dirty="0"/>
          </a:p>
          <a:p>
            <a:pPr lvl="1"/>
            <a:r>
              <a:rPr lang="cs-CZ" dirty="0"/>
              <a:t>výběr konkrétního implementoru dle parametrů</a:t>
            </a:r>
          </a:p>
          <a:p>
            <a:pPr lvl="2"/>
            <a:r>
              <a:rPr lang="cs-CZ" dirty="0"/>
              <a:t>např. druh kontejneru podle velikosti</a:t>
            </a:r>
          </a:p>
          <a:p>
            <a:pPr lvl="2"/>
            <a:r>
              <a:rPr lang="cs-CZ" dirty="0"/>
              <a:t>možná pozdější změna</a:t>
            </a:r>
          </a:p>
          <a:p>
            <a:pPr lvl="1"/>
            <a:r>
              <a:rPr lang="cs-CZ" dirty="0"/>
              <a:t>delegace na jiný návrhový vzor - Abstract Factory</a:t>
            </a:r>
          </a:p>
          <a:p>
            <a:r>
              <a:rPr lang="cs-CZ" dirty="0"/>
              <a:t>sdílení implementorů</a:t>
            </a:r>
          </a:p>
          <a:p>
            <a:pPr lvl="1"/>
            <a:r>
              <a:rPr lang="cs-CZ" dirty="0"/>
              <a:t>shared</a:t>
            </a:r>
            <a:r>
              <a:rPr lang="en-US" dirty="0"/>
              <a:t>_</a:t>
            </a:r>
            <a:r>
              <a:rPr lang="cs-CZ" dirty="0"/>
              <a:t>ptr</a:t>
            </a:r>
            <a:endParaRPr lang="en-US" dirty="0"/>
          </a:p>
          <a:p>
            <a:r>
              <a:rPr lang="en-US" dirty="0"/>
              <a:t>v</a:t>
            </a:r>
            <a:r>
              <a:rPr lang="cs-CZ" dirty="0"/>
              <a:t>ícenásobná dědičnost</a:t>
            </a:r>
            <a:endParaRPr lang="en-US" dirty="0"/>
          </a:p>
          <a:p>
            <a:pPr lvl="1"/>
            <a:r>
              <a:rPr lang="en-US" dirty="0" err="1"/>
              <a:t>pevn</a:t>
            </a:r>
            <a:r>
              <a:rPr lang="cs-CZ" dirty="0"/>
              <a:t>á vazba</a:t>
            </a:r>
          </a:p>
          <a:p>
            <a:pPr lvl="1"/>
            <a:r>
              <a:rPr lang="cs-CZ" dirty="0"/>
              <a:t>není považováno za </a:t>
            </a:r>
            <a:r>
              <a:rPr lang="en-US" dirty="0"/>
              <a:t>"</a:t>
            </a:r>
            <a:r>
              <a:rPr lang="cs-CZ" dirty="0"/>
              <a:t>pravý</a:t>
            </a:r>
            <a:r>
              <a:rPr lang="en-US" dirty="0"/>
              <a:t>"</a:t>
            </a:r>
            <a:r>
              <a:rPr lang="cs-CZ" dirty="0"/>
              <a:t> Bridge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Varianty implementace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364315" y="4492894"/>
            <a:ext cx="5332342" cy="692497"/>
          </a:xfrm>
          <a:prstGeom prst="rect">
            <a:avLst/>
          </a:prstGeom>
          <a:solidFill>
            <a:srgbClr val="ECF7FE"/>
          </a:solidFill>
          <a:ln w="2540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300">
                <a:latin typeface="Consolas" panose="020B0609020204030204" pitchFamily="49" charset="0"/>
                <a:cs typeface="Courier New" pitchFamily="49" charset="0"/>
              </a:defRPr>
            </a:lvl1pPr>
          </a:lstStyle>
          <a:p>
            <a:r>
              <a:rPr lang="cs-CZ" dirty="0"/>
              <a:t>class Implementor</a:t>
            </a:r>
            <a:r>
              <a:rPr lang="en-US" dirty="0"/>
              <a:t>;</a:t>
            </a:r>
          </a:p>
          <a:p>
            <a:r>
              <a:rPr lang="en-US" dirty="0"/>
              <a:t>class </a:t>
            </a:r>
            <a:r>
              <a:rPr lang="cs-CZ" dirty="0"/>
              <a:t>Abstraction</a:t>
            </a:r>
            <a:r>
              <a:rPr lang="en-US" dirty="0"/>
              <a:t>;</a:t>
            </a:r>
            <a:endParaRPr lang="cs-CZ" dirty="0"/>
          </a:p>
          <a:p>
            <a:r>
              <a:rPr lang="cs-CZ" dirty="0"/>
              <a:t>class Refined </a:t>
            </a:r>
            <a:r>
              <a:rPr lang="en-US" dirty="0"/>
              <a:t>: public Abstraction, private </a:t>
            </a:r>
            <a:r>
              <a:rPr lang="en-US" dirty="0" err="1"/>
              <a:t>Implementor</a:t>
            </a:r>
            <a:r>
              <a:rPr lang="en-US" dirty="0"/>
              <a:t>;</a:t>
            </a:r>
          </a:p>
        </p:txBody>
      </p:sp>
      <p:sp>
        <p:nvSpPr>
          <p:cNvPr id="5" name="Rectangular Callout 4"/>
          <p:cNvSpPr/>
          <p:nvPr/>
        </p:nvSpPr>
        <p:spPr>
          <a:xfrm>
            <a:off x="4799722" y="5344408"/>
            <a:ext cx="875239" cy="446364"/>
          </a:xfrm>
          <a:prstGeom prst="wedgeRectCallout">
            <a:avLst>
              <a:gd name="adj1" fmla="val 30486"/>
              <a:gd name="adj2" fmla="val -93818"/>
            </a:avLst>
          </a:prstGeom>
          <a:solidFill>
            <a:srgbClr val="F6FFED"/>
          </a:solidFill>
          <a:ln w="25400">
            <a:solidFill>
              <a:srgbClr val="CCE9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456A1C"/>
                </a:solidFill>
                <a:latin typeface="+mj-lt"/>
              </a:rPr>
              <a:t>is-a</a:t>
            </a:r>
          </a:p>
        </p:txBody>
      </p:sp>
      <p:sp>
        <p:nvSpPr>
          <p:cNvPr id="6" name="Rectangular Callout 5"/>
          <p:cNvSpPr/>
          <p:nvPr/>
        </p:nvSpPr>
        <p:spPr>
          <a:xfrm>
            <a:off x="6030486" y="5344408"/>
            <a:ext cx="2176468" cy="446364"/>
          </a:xfrm>
          <a:prstGeom prst="wedgeRectCallout">
            <a:avLst>
              <a:gd name="adj1" fmla="val 1031"/>
              <a:gd name="adj2" fmla="val -98272"/>
            </a:avLst>
          </a:prstGeom>
          <a:solidFill>
            <a:srgbClr val="F6FFED"/>
          </a:solidFill>
          <a:ln w="25400">
            <a:solidFill>
              <a:srgbClr val="CCE9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456A1C"/>
                </a:solidFill>
                <a:latin typeface="+mj-lt"/>
              </a:rPr>
              <a:t>is-implemented-in-terms-of</a:t>
            </a:r>
          </a:p>
        </p:txBody>
      </p:sp>
    </p:spTree>
    <p:extLst>
      <p:ext uri="{BB962C8B-B14F-4D97-AF65-F5344CB8AC3E}">
        <p14:creationId xmlns:p14="http://schemas.microsoft.com/office/powerpoint/2010/main" val="2326578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ross-platform architecture">
            <a:extLst>
              <a:ext uri="{FF2B5EF4-FFF2-40B4-BE49-F238E27FC236}">
                <a16:creationId xmlns:a16="http://schemas.microsoft.com/office/drawing/2014/main" xmlns="" id="{FCC7A9D7-8256-4226-B466-D424880239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5348" y="3606179"/>
            <a:ext cx="4889060" cy="3055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r>
              <a:rPr lang="cs-CZ" dirty="0"/>
              <a:t>různé varianty konkrétní funkčnosti</a:t>
            </a:r>
          </a:p>
          <a:p>
            <a:pPr lvl="1"/>
            <a:r>
              <a:rPr lang="cs-CZ" dirty="0"/>
              <a:t>různé DB servery, různé platformy, API, ...</a:t>
            </a:r>
          </a:p>
          <a:p>
            <a:pPr lvl="1"/>
            <a:r>
              <a:rPr lang="cs-CZ" dirty="0"/>
              <a:t>multiplatformní frameworky</a:t>
            </a:r>
          </a:p>
          <a:p>
            <a:pPr lvl="1"/>
            <a:r>
              <a:rPr lang="cs-CZ" dirty="0"/>
              <a:t>nazávislý vývoj separátních nezávislých hierarchií</a:t>
            </a:r>
          </a:p>
          <a:p>
            <a:r>
              <a:rPr lang="cs-CZ" dirty="0"/>
              <a:t>potřeba rozšíření třídy ve více nezávislých rozměrech</a:t>
            </a:r>
          </a:p>
          <a:p>
            <a:pPr lvl="1"/>
            <a:r>
              <a:rPr lang="cs-CZ" dirty="0"/>
              <a:t>separátní rozhraní/implementace pro každý rozměr</a:t>
            </a:r>
          </a:p>
          <a:p>
            <a:pPr lvl="1"/>
            <a:r>
              <a:rPr lang="cs-CZ" dirty="0"/>
              <a:t>delegace funkčnosti přes rozhraní</a:t>
            </a:r>
          </a:p>
          <a:p>
            <a:r>
              <a:rPr lang="cs-CZ" dirty="0"/>
              <a:t>abstrakce a implementace vyžadují vlastní hierarchii</a:t>
            </a:r>
          </a:p>
          <a:p>
            <a:r>
              <a:rPr lang="cs-CZ" dirty="0"/>
              <a:t>změna implementace během runtime</a:t>
            </a:r>
          </a:p>
          <a:p>
            <a:pPr lvl="1"/>
            <a:r>
              <a:rPr lang="cs-CZ" dirty="0"/>
              <a:t>jed</a:t>
            </a:r>
            <a:r>
              <a:rPr lang="en-US" dirty="0"/>
              <a:t>n</a:t>
            </a:r>
            <a:r>
              <a:rPr lang="cs-CZ" dirty="0"/>
              <a:t>oduchá změna reference</a:t>
            </a:r>
          </a:p>
          <a:p>
            <a:pPr lvl="1"/>
            <a:r>
              <a:rPr lang="cs-CZ" dirty="0"/>
              <a:t>nezaměňovat se Strategy</a:t>
            </a:r>
          </a:p>
          <a:p>
            <a:r>
              <a:rPr lang="cs-CZ" dirty="0"/>
              <a:t>sdílení implementace více objekty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Použití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494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ilip.potx" id="{01285272-40B9-47FD-B148-ADFCF19A85B1}" vid="{E191ED48-4388-4FE4-8EC3-776821571A70}"/>
    </a:ext>
  </a:extLst>
</a:theme>
</file>

<file path=ppt/theme/theme2.xml><?xml version="1.0" encoding="utf-8"?>
<a:theme xmlns:a="http://schemas.openxmlformats.org/drawingml/2006/main" name="Filip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F6FFED"/>
        </a:solidFill>
        <a:ln w="25400">
          <a:solidFill>
            <a:srgbClr val="CCE9AD"/>
          </a:solidFill>
        </a:ln>
      </a:spPr>
      <a:bodyPr rtlCol="0" anchor="ctr"/>
      <a:lstStyle>
        <a:defPPr algn="ctr">
          <a:defRPr sz="1600" dirty="0" smtClean="0">
            <a:solidFill>
              <a:srgbClr val="456A1C"/>
            </a:solidFill>
            <a:latin typeface="+mj-lt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solidFill>
          <a:srgbClr val="ECF7FE"/>
        </a:solidFill>
        <a:ln w="25400">
          <a:solidFill>
            <a:schemeClr val="accent4">
              <a:lumMod val="60000"/>
              <a:lumOff val="40000"/>
            </a:schemeClr>
          </a:solidFill>
        </a:ln>
      </a:spPr>
      <a:bodyPr wrap="square" rtlCol="0">
        <a:spAutoFit/>
      </a:bodyPr>
      <a:lstStyle>
        <a:defPPr>
          <a:defRPr sz="1300" dirty="0" smtClean="0">
            <a:latin typeface="Consolas" panose="020B0609020204030204" pitchFamily="49" charset="0"/>
            <a:cs typeface="Courier New" pitchFamily="49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Filip.potx" id="{000E9219-D670-4400-B712-7B521C35260B}" vid="{40126A51-81E9-4FC2-9D21-64839CF5A1FE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Filip</Template>
  <TotalTime>8674</TotalTime>
  <Words>563</Words>
  <Application>Microsoft Office PowerPoint</Application>
  <PresentationFormat>On-screen Show (4:3)</PresentationFormat>
  <Paragraphs>213</Paragraphs>
  <Slides>11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Arial</vt:lpstr>
      <vt:lpstr>Calibri</vt:lpstr>
      <vt:lpstr>Calibri Light</vt:lpstr>
      <vt:lpstr>Consolas</vt:lpstr>
      <vt:lpstr>Courier New</vt:lpstr>
      <vt:lpstr>Lucida Sans Unicode</vt:lpstr>
      <vt:lpstr>Office Theme</vt:lpstr>
      <vt:lpstr>Filip</vt:lpstr>
      <vt:lpstr>Fotografie</vt:lpstr>
      <vt:lpstr>Bridge</vt:lpstr>
      <vt:lpstr>Motivace</vt:lpstr>
      <vt:lpstr>Lepší způsob</vt:lpstr>
      <vt:lpstr>Dědičnost vs. kompozice</vt:lpstr>
      <vt:lpstr>Struktura</vt:lpstr>
      <vt:lpstr>Příklad</vt:lpstr>
      <vt:lpstr>Konkrétní příklad</vt:lpstr>
      <vt:lpstr>Varianty implementace</vt:lpstr>
      <vt:lpstr>Použití</vt:lpstr>
      <vt:lpstr>Výhody a nevýhody</vt:lpstr>
      <vt:lpstr>Související vzory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Počítačové systémy</dc:title>
  <dc:creator>Filip O Zavoral</dc:creator>
  <cp:lastModifiedBy>Filip O Zavoral</cp:lastModifiedBy>
  <cp:revision>707</cp:revision>
  <dcterms:created xsi:type="dcterms:W3CDTF">2020-02-10T18:04:36Z</dcterms:created>
  <dcterms:modified xsi:type="dcterms:W3CDTF">2023-03-14T16:02:49Z</dcterms:modified>
</cp:coreProperties>
</file>