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notesMasterIdLst>
    <p:notesMasterId r:id="rId24"/>
  </p:notesMasterIdLst>
  <p:handoutMasterIdLst>
    <p:handoutMasterId r:id="rId25"/>
  </p:handoutMasterIdLst>
  <p:sldIdLst>
    <p:sldId id="351" r:id="rId2"/>
    <p:sldId id="392" r:id="rId3"/>
    <p:sldId id="391" r:id="rId4"/>
    <p:sldId id="394" r:id="rId5"/>
    <p:sldId id="395" r:id="rId6"/>
    <p:sldId id="396" r:id="rId7"/>
    <p:sldId id="397" r:id="rId8"/>
    <p:sldId id="398" r:id="rId9"/>
    <p:sldId id="399" r:id="rId10"/>
    <p:sldId id="400" r:id="rId11"/>
    <p:sldId id="401" r:id="rId12"/>
    <p:sldId id="402" r:id="rId13"/>
    <p:sldId id="403" r:id="rId14"/>
    <p:sldId id="404" r:id="rId15"/>
    <p:sldId id="405" r:id="rId16"/>
    <p:sldId id="406" r:id="rId17"/>
    <p:sldId id="407" r:id="rId18"/>
    <p:sldId id="410" r:id="rId19"/>
    <p:sldId id="408" r:id="rId20"/>
    <p:sldId id="409" r:id="rId21"/>
    <p:sldId id="411" r:id="rId22"/>
    <p:sldId id="412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C0C0"/>
    <a:srgbClr val="78B832"/>
    <a:srgbClr val="83C937"/>
    <a:srgbClr val="E69400"/>
    <a:srgbClr val="934757"/>
    <a:srgbClr val="823E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29" autoAdjust="0"/>
    <p:restoredTop sz="87285" autoAdjust="0"/>
  </p:normalViewPr>
  <p:slideViewPr>
    <p:cSldViewPr>
      <p:cViewPr varScale="1">
        <p:scale>
          <a:sx n="102" d="100"/>
          <a:sy n="102" d="100"/>
        </p:scale>
        <p:origin x="114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0D51BE-CF1C-4F11-AAD2-453C1B638B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787A43-62AF-46D8-B926-E9D562EE48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6FAD5-DDCA-4654-93B6-DBD29433097C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3DF6F5-1C99-4B6A-AC45-DDD6F7377C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6ECF2A-32D0-4276-8956-589BA28243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95301-4204-4F3F-ACA4-B38DAA633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650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A62FB9-24EC-482A-A27C-5C03C0816037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869DF-6110-41A2-A008-13AD35443C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4657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8997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C869DF-6110-41A2-A008-13AD35443CEC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8952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142CB01-0606-AD8B-8CDE-0F8FFB8E3C47}"/>
              </a:ext>
            </a:extLst>
          </p:cNvPr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15635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00051" y="4455620"/>
            <a:ext cx="7948277" cy="439653"/>
          </a:xfrm>
        </p:spPr>
        <p:txBody>
          <a:bodyPr wrap="none" lIns="91440" rIns="91440" anchor="ctr" anchorCtr="0">
            <a:noAutofit/>
          </a:bodyPr>
          <a:lstStyle>
            <a:lvl1pPr marL="0" indent="0" algn="l">
              <a:buNone/>
              <a:defRPr sz="2400" b="1" cap="none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Presentation group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65104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5665A35-B15A-1F1B-E7BB-06D54184D5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64650" y="4456113"/>
            <a:ext cx="1891030" cy="503237"/>
          </a:xfrm>
        </p:spPr>
        <p:txBody>
          <a:bodyPr rIns="90000" anchor="ctr" anchorCtr="0"/>
          <a:lstStyle>
            <a:lvl1pPr marL="0" indent="0" algn="r">
              <a:buNone/>
              <a:defRPr lang="en-US" sz="2400" b="1" kern="1200" cap="none" spc="20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Year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E211867-31A4-8500-D606-C5CD767A26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7814" y="4942294"/>
            <a:ext cx="7948277" cy="437358"/>
          </a:xfrm>
        </p:spPr>
        <p:txBody>
          <a:bodyPr wrap="none" lIns="90000" rIns="90000" anchor="ctr" anchorCtr="0"/>
          <a:lstStyle>
            <a:lvl1pPr marL="0" indent="0" algn="l">
              <a:buNone/>
              <a:defRPr lang="en-US" sz="2400" b="1" kern="1200" cap="none" spc="20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Presenting person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3EE7B3D2-877F-B924-8BD1-76C44B2778D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97279" y="5592755"/>
            <a:ext cx="7948277" cy="809511"/>
          </a:xfrm>
        </p:spPr>
        <p:txBody>
          <a:bodyPr wrap="none" lIns="90000" rIns="90000"/>
          <a:lstStyle>
            <a:lvl1pPr marL="0" indent="0" algn="l">
              <a:buNone/>
              <a:defRPr lang="en-US" sz="1800" b="1" kern="1200" cap="none" spc="200" baseline="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Links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8A7AD8-BA07-166C-7DA1-AAB99571E7D4}"/>
              </a:ext>
            </a:extLst>
          </p:cNvPr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02C5B0-2EA5-810C-CF7C-0E9D7EB3ED3D}"/>
              </a:ext>
            </a:extLst>
          </p:cNvPr>
          <p:cNvSpPr/>
          <p:nvPr userDrawn="1"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795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-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9535DF1-3CEE-4FC7-9E2D-6DF64CF095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9650" y="332656"/>
            <a:ext cx="7561263" cy="86335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cap="none" baseline="0">
                <a:latin typeface="+mj-lt"/>
              </a:defRPr>
            </a:lvl1pPr>
          </a:lstStyle>
          <a:p>
            <a:pPr lvl="0"/>
            <a:r>
              <a:rPr lang="en-US" dirty="0"/>
              <a:t>Click to edit heading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999B4DE-4528-497E-83DE-B439F1DB28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15480" y="1493531"/>
            <a:ext cx="9217023" cy="187220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600">
                <a:latin typeface="+mj-lt"/>
              </a:defRPr>
            </a:lvl1pPr>
          </a:lstStyle>
          <a:p>
            <a:pPr lvl="0"/>
            <a:r>
              <a:rPr lang="en-US" dirty="0"/>
              <a:t>Click to edit sub heading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B46B549-2DF5-2605-A7E2-507EC6741B81}"/>
              </a:ext>
            </a:extLst>
          </p:cNvPr>
          <p:cNvCxnSpPr>
            <a:cxnSpLocks/>
          </p:cNvCxnSpPr>
          <p:nvPr/>
        </p:nvCxnSpPr>
        <p:spPr>
          <a:xfrm>
            <a:off x="335360" y="1349515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5527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11449272" cy="766132"/>
          </a:xfrm>
        </p:spPr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268760"/>
            <a:ext cx="11449272" cy="5040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D7F9E1D-3FFE-E5D5-8168-CE30DC4521EC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842D302-1812-2F9C-9722-6380C6F83A36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83D706-5C8F-5DEB-4CC5-5F2E5AD2E8EA}"/>
              </a:ext>
            </a:extLst>
          </p:cNvPr>
          <p:cNvCxnSpPr>
            <a:cxnSpLocks/>
          </p:cNvCxnSpPr>
          <p:nvPr userDrawn="1"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127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60000" y="180000"/>
            <a:ext cx="11448000" cy="766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360" y="1260583"/>
            <a:ext cx="5699679" cy="5048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260583"/>
            <a:ext cx="5566712" cy="5048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EC59EFB-1B84-A66B-9566-F2885C8BF9CA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9BA8A37-4354-39E1-9AB5-D0AD7A0D37CC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00CCC46-C1D5-AE7E-8899-6DE085DC9143}"/>
              </a:ext>
            </a:extLst>
          </p:cNvPr>
          <p:cNvCxnSpPr>
            <a:cxnSpLocks/>
          </p:cNvCxnSpPr>
          <p:nvPr userDrawn="1"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299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11448000" cy="7661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F6BAB6C-A9D1-4572-ED9D-D7E9722E3C65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1A6B856-16CF-058C-148B-0A34AB41C8C7}"/>
              </a:ext>
            </a:extLst>
          </p:cNvPr>
          <p:cNvCxnSpPr>
            <a:cxnSpLocks/>
          </p:cNvCxnSpPr>
          <p:nvPr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EBFF4FC-0D4C-0A75-476A-EC447C59BF0D}"/>
              </a:ext>
            </a:extLst>
          </p:cNvPr>
          <p:cNvCxnSpPr>
            <a:cxnSpLocks/>
          </p:cNvCxnSpPr>
          <p:nvPr userDrawn="1"/>
        </p:nvCxnSpPr>
        <p:spPr>
          <a:xfrm>
            <a:off x="335360" y="1124744"/>
            <a:ext cx="1144927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058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372268-EBF9-1072-0F76-51E4D5460321}"/>
              </a:ext>
            </a:extLst>
          </p:cNvPr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8C563C-C816-C3C8-61D3-E2D0FF1CC0D6}"/>
              </a:ext>
            </a:extLst>
          </p:cNvPr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567BF6-AE2B-F11E-3516-C2DB1927148C}"/>
              </a:ext>
            </a:extLst>
          </p:cNvPr>
          <p:cNvSpPr/>
          <p:nvPr userDrawn="1"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49225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492784"/>
            <a:ext cx="12192001" cy="36512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199277"/>
            <a:ext cx="10058400" cy="7661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360" y="1268759"/>
            <a:ext cx="11449272" cy="5152007"/>
          </a:xfrm>
          <a:prstGeom prst="rect">
            <a:avLst/>
          </a:prstGeom>
        </p:spPr>
        <p:txBody>
          <a:bodyPr vert="horz" lIns="0" tIns="36000" rIns="0" bIns="3600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571397"/>
            <a:ext cx="4822804" cy="2535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571397"/>
            <a:ext cx="1312025" cy="2535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372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ontouml.readthedocs.io/en/latest/intro/ufo.html" TargetMode="External"/><Relationship Id="rId2" Type="http://schemas.openxmlformats.org/officeDocument/2006/relationships/hyperlink" Target="http://purl.org/nemo/gufo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w3.org/TR/owl2-overview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kidata.org/wiki/Wikidata:Main_Page" TargetMode="External"/><Relationship Id="rId3" Type="http://schemas.openxmlformats.org/officeDocument/2006/relationships/hyperlink" Target="https://www.semanticarts.com/gist/" TargetMode="External"/><Relationship Id="rId7" Type="http://schemas.openxmlformats.org/officeDocument/2006/relationships/hyperlink" Target="https://ec.europa.eu/isa2/solutions/core-vocabularies_en/" TargetMode="External"/><Relationship Id="rId2" Type="http://schemas.openxmlformats.org/officeDocument/2006/relationships/hyperlink" Target="http://www.cidoc-crm.org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edmcouncil.org/frameworks/industry-models/" TargetMode="External"/><Relationship Id="rId11" Type="http://schemas.openxmlformats.org/officeDocument/2006/relationships/hyperlink" Target="https://github.com/ESIPFed/sweet/blob/master/README.md" TargetMode="External"/><Relationship Id="rId5" Type="http://schemas.openxmlformats.org/officeDocument/2006/relationships/hyperlink" Target="https://www.industrialontologies.org/" TargetMode="External"/><Relationship Id="rId10" Type="http://schemas.openxmlformats.org/officeDocument/2006/relationships/hyperlink" Target="https://www.ebi.ac.uk/rdf/documentation/chembl/" TargetMode="External"/><Relationship Id="rId4" Type="http://schemas.openxmlformats.org/officeDocument/2006/relationships/hyperlink" Target="https://schema.org/" TargetMode="External"/><Relationship Id="rId9" Type="http://schemas.openxmlformats.org/officeDocument/2006/relationships/hyperlink" Target="http://www.obofoundry.org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3C452-C885-7317-E131-0BDB4C1BDA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Ontologies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35C64A-9086-C8A2-A885-C195BB0635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NDBI046 - Introduction to Data Engineering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D77CA2-8171-135B-E44F-1C7F469B2E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202</a:t>
            </a:r>
            <a:r>
              <a:rPr lang="en-US" dirty="0"/>
              <a:t>5/2026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8A3DCA-7A4A-597B-3B42-628A19DFF7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Petr </a:t>
            </a:r>
            <a:r>
              <a:rPr lang="cs-CZ" dirty="0"/>
              <a:t>Škoda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FCF41A0-7ACE-A6B3-D30D-C368EAC69E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en-US" dirty="0"/>
              <a:t>https://github.com/skodapetr</a:t>
            </a:r>
          </a:p>
          <a:p>
            <a:r>
              <a:rPr lang="en-US" dirty="0"/>
              <a:t>https://www.ksi.mff.cuni.cz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3783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DE0E6-502F-7307-3424-F794625C7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874E0-A01E-F01F-AA79-D3D25CAB1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 / 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79AF0E-E97E-527C-635F-0E6897B12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DE9432-6D00-43E4-CBAC-E2C5A7364B5C}"/>
              </a:ext>
            </a:extLst>
          </p:cNvPr>
          <p:cNvSpPr/>
          <p:nvPr/>
        </p:nvSpPr>
        <p:spPr>
          <a:xfrm>
            <a:off x="1796172" y="1330442"/>
            <a:ext cx="709754" cy="2391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6"/>
                </a:solidFill>
              </a:rPr>
              <a:t>Concept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AE73AB-F512-32D5-46C6-192EE42FFE16}"/>
              </a:ext>
            </a:extLst>
          </p:cNvPr>
          <p:cNvSpPr/>
          <p:nvPr/>
        </p:nvSpPr>
        <p:spPr>
          <a:xfrm>
            <a:off x="1086418" y="1800588"/>
            <a:ext cx="709754" cy="1929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6"/>
                </a:solidFill>
              </a:rPr>
              <a:t>Endurant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DCAD52-C546-2FDB-8ABB-3F5FFDCDC576}"/>
              </a:ext>
            </a:extLst>
          </p:cNvPr>
          <p:cNvSpPr/>
          <p:nvPr/>
        </p:nvSpPr>
        <p:spPr>
          <a:xfrm>
            <a:off x="2505927" y="1800588"/>
            <a:ext cx="709754" cy="1929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accent6"/>
                </a:solidFill>
              </a:rPr>
              <a:t>Perdurant</a:t>
            </a:r>
            <a:endParaRPr lang="en-US" sz="1000" dirty="0">
              <a:solidFill>
                <a:schemeClr val="accent6"/>
              </a:solidFill>
            </a:endParaRP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FC1799F0-B133-1AED-53D9-0E6EAF52239C}"/>
              </a:ext>
            </a:extLst>
          </p:cNvPr>
          <p:cNvCxnSpPr>
            <a:cxnSpLocks/>
            <a:stCxn id="5" idx="0"/>
            <a:endCxn id="4" idx="2"/>
          </p:cNvCxnSpPr>
          <p:nvPr/>
        </p:nvCxnSpPr>
        <p:spPr>
          <a:xfrm rot="5400000" flipH="1" flipV="1">
            <a:off x="1680678" y="1330217"/>
            <a:ext cx="230989" cy="70975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19AEA10E-8E53-4E72-E406-E97CA88D568E}"/>
              </a:ext>
            </a:extLst>
          </p:cNvPr>
          <p:cNvCxnSpPr>
            <a:cxnSpLocks/>
            <a:stCxn id="6" idx="0"/>
            <a:endCxn id="4" idx="2"/>
          </p:cNvCxnSpPr>
          <p:nvPr/>
        </p:nvCxnSpPr>
        <p:spPr>
          <a:xfrm rot="16200000" flipV="1">
            <a:off x="2390433" y="1330216"/>
            <a:ext cx="230989" cy="70975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936975D0-284C-E610-36A7-4787754607C0}"/>
              </a:ext>
            </a:extLst>
          </p:cNvPr>
          <p:cNvSpPr/>
          <p:nvPr/>
        </p:nvSpPr>
        <p:spPr>
          <a:xfrm>
            <a:off x="2128349" y="1585366"/>
            <a:ext cx="45719" cy="5057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2B9D58-E894-2944-1BD7-C6C188BC4679}"/>
              </a:ext>
            </a:extLst>
          </p:cNvPr>
          <p:cNvSpPr/>
          <p:nvPr/>
        </p:nvSpPr>
        <p:spPr>
          <a:xfrm>
            <a:off x="365256" y="2276872"/>
            <a:ext cx="834199" cy="2223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6"/>
                </a:solidFill>
              </a:rPr>
              <a:t>Substantial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231127-88CF-6640-9E70-672EEB0420DB}"/>
              </a:ext>
            </a:extLst>
          </p:cNvPr>
          <p:cNvSpPr/>
          <p:nvPr/>
        </p:nvSpPr>
        <p:spPr>
          <a:xfrm>
            <a:off x="1784766" y="2276872"/>
            <a:ext cx="709754" cy="2223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6"/>
                </a:solidFill>
              </a:rPr>
              <a:t>Moment</a:t>
            </a: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7ECC423A-BCA5-5257-C342-1300946833AA}"/>
              </a:ext>
            </a:extLst>
          </p:cNvPr>
          <p:cNvCxnSpPr>
            <a:cxnSpLocks/>
            <a:stCxn id="10" idx="0"/>
            <a:endCxn id="5" idx="2"/>
          </p:cNvCxnSpPr>
          <p:nvPr/>
        </p:nvCxnSpPr>
        <p:spPr>
          <a:xfrm rot="5400000" flipH="1" flipV="1">
            <a:off x="970134" y="1805712"/>
            <a:ext cx="283383" cy="65893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2608BFFF-5D70-2758-E6E7-C4DE6C515F17}"/>
              </a:ext>
            </a:extLst>
          </p:cNvPr>
          <p:cNvCxnSpPr>
            <a:cxnSpLocks/>
            <a:stCxn id="11" idx="0"/>
            <a:endCxn id="5" idx="2"/>
          </p:cNvCxnSpPr>
          <p:nvPr/>
        </p:nvCxnSpPr>
        <p:spPr>
          <a:xfrm rot="16200000" flipV="1">
            <a:off x="1648778" y="1786007"/>
            <a:ext cx="283383" cy="69834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4E8826F-FF6E-75D8-CC22-F1359FE4BABA}"/>
              </a:ext>
            </a:extLst>
          </p:cNvPr>
          <p:cNvSpPr/>
          <p:nvPr/>
        </p:nvSpPr>
        <p:spPr>
          <a:xfrm>
            <a:off x="1420180" y="2014591"/>
            <a:ext cx="45719" cy="4625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091D4D-C29D-4027-9EBB-90336663C976}"/>
              </a:ext>
            </a:extLst>
          </p:cNvPr>
          <p:cNvSpPr/>
          <p:nvPr/>
        </p:nvSpPr>
        <p:spPr>
          <a:xfrm>
            <a:off x="467452" y="2780929"/>
            <a:ext cx="1122744" cy="1929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6"/>
                </a:solidFill>
              </a:rPr>
              <a:t>Intrinsic Moment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BE1D90-7C86-5202-806B-A600E6E7AF95}"/>
              </a:ext>
            </a:extLst>
          </p:cNvPr>
          <p:cNvSpPr/>
          <p:nvPr/>
        </p:nvSpPr>
        <p:spPr>
          <a:xfrm>
            <a:off x="2093456" y="2780929"/>
            <a:ext cx="709754" cy="1929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6"/>
                </a:solidFill>
              </a:rPr>
              <a:t>Relator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94C312FE-29F1-102B-7F89-7989DBF20187}"/>
              </a:ext>
            </a:extLst>
          </p:cNvPr>
          <p:cNvCxnSpPr>
            <a:cxnSpLocks/>
            <a:stCxn id="15" idx="0"/>
            <a:endCxn id="11" idx="2"/>
          </p:cNvCxnSpPr>
          <p:nvPr/>
        </p:nvCxnSpPr>
        <p:spPr>
          <a:xfrm rot="5400000" flipH="1" flipV="1">
            <a:off x="1443398" y="2084685"/>
            <a:ext cx="281670" cy="111081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F47223EB-99EF-5706-3A52-893172D03CAB}"/>
              </a:ext>
            </a:extLst>
          </p:cNvPr>
          <p:cNvCxnSpPr>
            <a:cxnSpLocks/>
            <a:stCxn id="16" idx="0"/>
            <a:endCxn id="11" idx="2"/>
          </p:cNvCxnSpPr>
          <p:nvPr/>
        </p:nvCxnSpPr>
        <p:spPr>
          <a:xfrm rot="16200000" flipV="1">
            <a:off x="2153153" y="2485749"/>
            <a:ext cx="281670" cy="30869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6A0F204-F799-8D3A-77F5-C728D167C928}"/>
              </a:ext>
            </a:extLst>
          </p:cNvPr>
          <p:cNvSpPr/>
          <p:nvPr/>
        </p:nvSpPr>
        <p:spPr>
          <a:xfrm>
            <a:off x="2118712" y="2519088"/>
            <a:ext cx="45719" cy="4571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8643A28-2A68-BC02-FEA3-7C5F4B60D24E}"/>
              </a:ext>
            </a:extLst>
          </p:cNvPr>
          <p:cNvSpPr txBox="1"/>
          <p:nvPr/>
        </p:nvSpPr>
        <p:spPr>
          <a:xfrm>
            <a:off x="7998229" y="3592589"/>
            <a:ext cx="512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🧔</a:t>
            </a:r>
          </a:p>
        </p:txBody>
      </p:sp>
      <p:sp>
        <p:nvSpPr>
          <p:cNvPr id="45" name="Speech Bubble: Oval 44">
            <a:extLst>
              <a:ext uri="{FF2B5EF4-FFF2-40B4-BE49-F238E27FC236}">
                <a16:creationId xmlns:a16="http://schemas.microsoft.com/office/drawing/2014/main" id="{240753AD-AD6E-3577-EF2B-AE0F9994DA89}"/>
              </a:ext>
            </a:extLst>
          </p:cNvPr>
          <p:cNvSpPr/>
          <p:nvPr/>
        </p:nvSpPr>
        <p:spPr>
          <a:xfrm>
            <a:off x="7998229" y="1271576"/>
            <a:ext cx="3804458" cy="1681477"/>
          </a:xfrm>
          <a:prstGeom prst="wedgeEllipseCallout">
            <a:avLst>
              <a:gd name="adj1" fmla="val -37718"/>
              <a:gd name="adj2" fmla="val 77001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Hi, my name is John. I was driving my red car in the city when a policemen stopped me. I was driving too fast.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634CEF-9775-ADF6-DA14-6BF624B7DF80}"/>
              </a:ext>
            </a:extLst>
          </p:cNvPr>
          <p:cNvSpPr/>
          <p:nvPr/>
        </p:nvSpPr>
        <p:spPr>
          <a:xfrm>
            <a:off x="9912424" y="3175350"/>
            <a:ext cx="1944216" cy="64807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John's </a:t>
            </a:r>
            <a:br>
              <a:rPr lang="en-US" dirty="0"/>
            </a:br>
            <a:r>
              <a:rPr lang="en-US" dirty="0"/>
              <a:t>given name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53676784-134D-87B8-59C9-440A1116D033}"/>
              </a:ext>
            </a:extLst>
          </p:cNvPr>
          <p:cNvSpPr/>
          <p:nvPr/>
        </p:nvSpPr>
        <p:spPr>
          <a:xfrm>
            <a:off x="9912424" y="3895430"/>
            <a:ext cx="1944216" cy="64807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John's </a:t>
            </a:r>
            <a:br>
              <a:rPr lang="en-US" dirty="0"/>
            </a:br>
            <a:r>
              <a:rPr lang="en-US" dirty="0"/>
              <a:t>surname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097950D-2B68-5A7A-E284-697CEF2D191C}"/>
              </a:ext>
            </a:extLst>
          </p:cNvPr>
          <p:cNvCxnSpPr>
            <a:cxnSpLocks/>
            <a:stCxn id="46" idx="2"/>
            <a:endCxn id="44" idx="3"/>
          </p:cNvCxnSpPr>
          <p:nvPr/>
        </p:nvCxnSpPr>
        <p:spPr>
          <a:xfrm flipH="1">
            <a:off x="8510313" y="3499386"/>
            <a:ext cx="1402111" cy="3240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44CE021-4F42-2489-D51A-779C4559531E}"/>
              </a:ext>
            </a:extLst>
          </p:cNvPr>
          <p:cNvCxnSpPr>
            <a:cxnSpLocks/>
            <a:stCxn id="47" idx="2"/>
            <a:endCxn id="44" idx="3"/>
          </p:cNvCxnSpPr>
          <p:nvPr/>
        </p:nvCxnSpPr>
        <p:spPr>
          <a:xfrm flipH="1" flipV="1">
            <a:off x="8510313" y="3823422"/>
            <a:ext cx="1402111" cy="3960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5B1C9CDB-0330-0AE8-3987-181A53A9D3DB}"/>
              </a:ext>
            </a:extLst>
          </p:cNvPr>
          <p:cNvSpPr txBox="1"/>
          <p:nvPr/>
        </p:nvSpPr>
        <p:spPr>
          <a:xfrm rot="20789963">
            <a:off x="8692731" y="3347494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inheres in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FA40F63-F3A8-D26D-ACBC-121A159CB1AC}"/>
              </a:ext>
            </a:extLst>
          </p:cNvPr>
          <p:cNvSpPr txBox="1"/>
          <p:nvPr/>
        </p:nvSpPr>
        <p:spPr>
          <a:xfrm rot="1013579">
            <a:off x="8672785" y="3953216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inheres in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264D08-A576-9874-589A-E63C15315C69}"/>
              </a:ext>
            </a:extLst>
          </p:cNvPr>
          <p:cNvSpPr txBox="1"/>
          <p:nvPr/>
        </p:nvSpPr>
        <p:spPr>
          <a:xfrm>
            <a:off x="3518057" y="3907017"/>
            <a:ext cx="512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🚗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988D938-6BC1-1D67-E1B9-A7C3BAD664AF}"/>
              </a:ext>
            </a:extLst>
          </p:cNvPr>
          <p:cNvSpPr txBox="1"/>
          <p:nvPr/>
        </p:nvSpPr>
        <p:spPr>
          <a:xfrm>
            <a:off x="2500520" y="4117897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inheres in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EC8AC83-AF31-482C-166B-1B8B4FF58354}"/>
              </a:ext>
            </a:extLst>
          </p:cNvPr>
          <p:cNvCxnSpPr>
            <a:cxnSpLocks/>
            <a:stCxn id="23" idx="1"/>
            <a:endCxn id="24" idx="6"/>
          </p:cNvCxnSpPr>
          <p:nvPr/>
        </p:nvCxnSpPr>
        <p:spPr>
          <a:xfrm flipH="1">
            <a:off x="2498014" y="4137850"/>
            <a:ext cx="1020043" cy="153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Diamond 33">
            <a:extLst>
              <a:ext uri="{FF2B5EF4-FFF2-40B4-BE49-F238E27FC236}">
                <a16:creationId xmlns:a16="http://schemas.microsoft.com/office/drawing/2014/main" id="{7664CD77-8545-1C55-AB61-39FAD384C606}"/>
              </a:ext>
            </a:extLst>
          </p:cNvPr>
          <p:cNvSpPr/>
          <p:nvPr/>
        </p:nvSpPr>
        <p:spPr>
          <a:xfrm>
            <a:off x="5332757" y="3772098"/>
            <a:ext cx="1368152" cy="432048"/>
          </a:xfrm>
          <a:prstGeom prst="diamond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owns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9922E90-99F2-E003-5C46-02C3D8A4D2E7}"/>
              </a:ext>
            </a:extLst>
          </p:cNvPr>
          <p:cNvSpPr/>
          <p:nvPr/>
        </p:nvSpPr>
        <p:spPr>
          <a:xfrm>
            <a:off x="7176120" y="4915443"/>
            <a:ext cx="1060542" cy="3240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Endurant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368B1C7-DE78-66F5-FB6C-BC1B762C6032}"/>
              </a:ext>
            </a:extLst>
          </p:cNvPr>
          <p:cNvSpPr/>
          <p:nvPr/>
        </p:nvSpPr>
        <p:spPr>
          <a:xfrm>
            <a:off x="3129196" y="4915443"/>
            <a:ext cx="1876190" cy="3240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Relator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8990177-C820-C2DD-DC49-1081D0D410BB}"/>
              </a:ext>
            </a:extLst>
          </p:cNvPr>
          <p:cNvCxnSpPr>
            <a:cxnSpLocks/>
            <a:stCxn id="35" idx="1"/>
            <a:endCxn id="36" idx="3"/>
          </p:cNvCxnSpPr>
          <p:nvPr/>
        </p:nvCxnSpPr>
        <p:spPr>
          <a:xfrm flipH="1" flipV="1">
            <a:off x="5005386" y="5077460"/>
            <a:ext cx="2170734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35D47012-0795-2C73-5BE3-7B2306816C0A}"/>
              </a:ext>
            </a:extLst>
          </p:cNvPr>
          <p:cNvSpPr txBox="1"/>
          <p:nvPr/>
        </p:nvSpPr>
        <p:spPr>
          <a:xfrm>
            <a:off x="5582808" y="5043222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mediates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565232A-C0AA-2265-2B15-B470A13A68CD}"/>
              </a:ext>
            </a:extLst>
          </p:cNvPr>
          <p:cNvSpPr txBox="1"/>
          <p:nvPr/>
        </p:nvSpPr>
        <p:spPr>
          <a:xfrm>
            <a:off x="4940710" y="5043224"/>
            <a:ext cx="4569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0..*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041C556-4CB7-C833-3AF6-9F6CCC3A2AC5}"/>
              </a:ext>
            </a:extLst>
          </p:cNvPr>
          <p:cNvSpPr txBox="1"/>
          <p:nvPr/>
        </p:nvSpPr>
        <p:spPr>
          <a:xfrm>
            <a:off x="6783838" y="5043223"/>
            <a:ext cx="4569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2..*</a:t>
            </a:r>
          </a:p>
        </p:txBody>
      </p:sp>
      <p:sp>
        <p:nvSpPr>
          <p:cNvPr id="42" name="Speech Bubble: Rectangle 41">
            <a:extLst>
              <a:ext uri="{FF2B5EF4-FFF2-40B4-BE49-F238E27FC236}">
                <a16:creationId xmlns:a16="http://schemas.microsoft.com/office/drawing/2014/main" id="{7456E8C9-12C4-A625-FFA8-078F7B407525}"/>
              </a:ext>
            </a:extLst>
          </p:cNvPr>
          <p:cNvSpPr/>
          <p:nvPr/>
        </p:nvSpPr>
        <p:spPr>
          <a:xfrm>
            <a:off x="2586633" y="5628685"/>
            <a:ext cx="7325792" cy="739452"/>
          </a:xfrm>
          <a:prstGeom prst="wedgeRectCallout">
            <a:avLst>
              <a:gd name="adj1" fmla="val -4704"/>
              <a:gd name="adj2" fmla="val -85173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relator is existentially dependent on two or more mediated individuals.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represents a semantic relationship between the mediated </a:t>
            </a:r>
            <a:r>
              <a:rPr lang="en-US" dirty="0" err="1"/>
              <a:t>endurants</a:t>
            </a:r>
            <a:r>
              <a:rPr lang="en-US" dirty="0"/>
              <a:t>.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40A500C4-4B8E-DE7A-CB3F-DD0AB21F3AE5}"/>
              </a:ext>
            </a:extLst>
          </p:cNvPr>
          <p:cNvCxnSpPr>
            <a:cxnSpLocks/>
            <a:stCxn id="34" idx="1"/>
            <a:endCxn id="23" idx="3"/>
          </p:cNvCxnSpPr>
          <p:nvPr/>
        </p:nvCxnSpPr>
        <p:spPr>
          <a:xfrm flipH="1">
            <a:off x="4030141" y="3988122"/>
            <a:ext cx="1302616" cy="1497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42C917E3-F5BF-6F2E-86A2-FDBC3638D71B}"/>
              </a:ext>
            </a:extLst>
          </p:cNvPr>
          <p:cNvCxnSpPr>
            <a:cxnSpLocks/>
            <a:stCxn id="44" idx="1"/>
            <a:endCxn id="34" idx="3"/>
          </p:cNvCxnSpPr>
          <p:nvPr/>
        </p:nvCxnSpPr>
        <p:spPr>
          <a:xfrm flipH="1">
            <a:off x="6700909" y="3823422"/>
            <a:ext cx="1297320" cy="164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C9518CFE-6894-8486-4DCB-C6CC27312F3D}"/>
              </a:ext>
            </a:extLst>
          </p:cNvPr>
          <p:cNvSpPr txBox="1"/>
          <p:nvPr/>
        </p:nvSpPr>
        <p:spPr>
          <a:xfrm rot="21204980">
            <a:off x="4146023" y="3825736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mediates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56821E5-5169-FB19-EDAE-0D96977936E5}"/>
              </a:ext>
            </a:extLst>
          </p:cNvPr>
          <p:cNvSpPr txBox="1"/>
          <p:nvPr/>
        </p:nvSpPr>
        <p:spPr>
          <a:xfrm rot="21204980">
            <a:off x="6768862" y="3677443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mediates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F5C057B-EAC2-A297-7A51-15A61EDC55BF}"/>
              </a:ext>
            </a:extLst>
          </p:cNvPr>
          <p:cNvGrpSpPr/>
          <p:nvPr/>
        </p:nvGrpSpPr>
        <p:grpSpPr>
          <a:xfrm>
            <a:off x="1000794" y="3823421"/>
            <a:ext cx="1497220" cy="652909"/>
            <a:chOff x="1000794" y="3823421"/>
            <a:chExt cx="1497220" cy="652909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151F4A9-8771-08EC-3A02-73005648687D}"/>
                </a:ext>
              </a:extLst>
            </p:cNvPr>
            <p:cNvSpPr/>
            <p:nvPr/>
          </p:nvSpPr>
          <p:spPr>
            <a:xfrm>
              <a:off x="1000794" y="3829999"/>
              <a:ext cx="1497220" cy="646331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9678033-3EBA-A64A-EA23-E85C3B3E6315}"/>
                </a:ext>
              </a:extLst>
            </p:cNvPr>
            <p:cNvSpPr txBox="1"/>
            <p:nvPr/>
          </p:nvSpPr>
          <p:spPr>
            <a:xfrm>
              <a:off x="1181980" y="3823421"/>
              <a:ext cx="122995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Color of John's car</a:t>
              </a: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E905606F-D293-F9A2-AC03-8B9431F379FE}"/>
              </a:ext>
            </a:extLst>
          </p:cNvPr>
          <p:cNvSpPr txBox="1"/>
          <p:nvPr/>
        </p:nvSpPr>
        <p:spPr>
          <a:xfrm>
            <a:off x="3235811" y="4211215"/>
            <a:ext cx="10622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John's Car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CED6F8B-8603-8FA7-6DA1-E0D873CD89A9}"/>
              </a:ext>
            </a:extLst>
          </p:cNvPr>
          <p:cNvSpPr txBox="1"/>
          <p:nvPr/>
        </p:nvSpPr>
        <p:spPr>
          <a:xfrm>
            <a:off x="7906414" y="3892029"/>
            <a:ext cx="712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John</a:t>
            </a:r>
          </a:p>
        </p:txBody>
      </p:sp>
    </p:spTree>
    <p:extLst>
      <p:ext uri="{BB962C8B-B14F-4D97-AF65-F5344CB8AC3E}">
        <p14:creationId xmlns:p14="http://schemas.microsoft.com/office/powerpoint/2010/main" val="148772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35" grpId="0" animBg="1"/>
      <p:bldP spid="36" grpId="0" animBg="1"/>
      <p:bldP spid="38" grpId="0"/>
      <p:bldP spid="39" grpId="0"/>
      <p:bldP spid="40" grpId="0"/>
      <p:bldP spid="42" grpId="0" animBg="1"/>
      <p:bldP spid="56" grpId="0"/>
      <p:bldP spid="57" grpId="0"/>
      <p:bldP spid="7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D774D-BD0B-1329-C88A-6EDE94A59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E82AE-1E43-0761-AC6D-D848F7553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 / 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DEA4BE-5CA9-9086-346A-AC3E09C22912}"/>
              </a:ext>
            </a:extLst>
          </p:cNvPr>
          <p:cNvSpPr/>
          <p:nvPr/>
        </p:nvSpPr>
        <p:spPr>
          <a:xfrm>
            <a:off x="1796172" y="1330442"/>
            <a:ext cx="709754" cy="2391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6"/>
                </a:solidFill>
              </a:rPr>
              <a:t>Concept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693039-D555-D157-52F9-0736914EBA5F}"/>
              </a:ext>
            </a:extLst>
          </p:cNvPr>
          <p:cNvSpPr/>
          <p:nvPr/>
        </p:nvSpPr>
        <p:spPr>
          <a:xfrm>
            <a:off x="1086418" y="1800588"/>
            <a:ext cx="709754" cy="1929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6"/>
                </a:solidFill>
              </a:rPr>
              <a:t>Endurant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EE6FAF-E00D-AC3B-5F56-E006F4C77C06}"/>
              </a:ext>
            </a:extLst>
          </p:cNvPr>
          <p:cNvSpPr/>
          <p:nvPr/>
        </p:nvSpPr>
        <p:spPr>
          <a:xfrm>
            <a:off x="2505927" y="1800588"/>
            <a:ext cx="709754" cy="1929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accent6"/>
                </a:solidFill>
              </a:rPr>
              <a:t>Perdurant</a:t>
            </a:r>
            <a:endParaRPr lang="en-US" sz="1000" dirty="0">
              <a:solidFill>
                <a:schemeClr val="accent6"/>
              </a:solidFill>
            </a:endParaRP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EF20980D-8DE9-58CA-62EE-2058001E7368}"/>
              </a:ext>
            </a:extLst>
          </p:cNvPr>
          <p:cNvCxnSpPr>
            <a:cxnSpLocks/>
            <a:stCxn id="5" idx="0"/>
            <a:endCxn id="4" idx="2"/>
          </p:cNvCxnSpPr>
          <p:nvPr/>
        </p:nvCxnSpPr>
        <p:spPr>
          <a:xfrm rot="5400000" flipH="1" flipV="1">
            <a:off x="1680678" y="1330217"/>
            <a:ext cx="230989" cy="70975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3A3D6395-7DC0-F246-7578-772C4203070F}"/>
              </a:ext>
            </a:extLst>
          </p:cNvPr>
          <p:cNvCxnSpPr>
            <a:cxnSpLocks/>
            <a:stCxn id="6" idx="0"/>
            <a:endCxn id="4" idx="2"/>
          </p:cNvCxnSpPr>
          <p:nvPr/>
        </p:nvCxnSpPr>
        <p:spPr>
          <a:xfrm rot="16200000" flipV="1">
            <a:off x="2390433" y="1330216"/>
            <a:ext cx="230989" cy="70975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1976B52C-603A-5DCF-8E67-91D43C245B34}"/>
              </a:ext>
            </a:extLst>
          </p:cNvPr>
          <p:cNvSpPr/>
          <p:nvPr/>
        </p:nvSpPr>
        <p:spPr>
          <a:xfrm>
            <a:off x="2128349" y="1585366"/>
            <a:ext cx="45719" cy="5057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D733AC-805D-88A5-53CA-89A0AA5E24ED}"/>
              </a:ext>
            </a:extLst>
          </p:cNvPr>
          <p:cNvSpPr/>
          <p:nvPr/>
        </p:nvSpPr>
        <p:spPr>
          <a:xfrm>
            <a:off x="365256" y="2276872"/>
            <a:ext cx="834199" cy="2223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6"/>
                </a:solidFill>
              </a:rPr>
              <a:t>Substantial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0543A7-093F-A226-0904-E6DB41E5BADB}"/>
              </a:ext>
            </a:extLst>
          </p:cNvPr>
          <p:cNvSpPr/>
          <p:nvPr/>
        </p:nvSpPr>
        <p:spPr>
          <a:xfrm>
            <a:off x="1784766" y="2276872"/>
            <a:ext cx="709754" cy="2223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6"/>
                </a:solidFill>
              </a:rPr>
              <a:t>Moment</a:t>
            </a: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D36A71AD-0226-A644-B85A-F19FA2D50F3D}"/>
              </a:ext>
            </a:extLst>
          </p:cNvPr>
          <p:cNvCxnSpPr>
            <a:cxnSpLocks/>
            <a:stCxn id="10" idx="0"/>
            <a:endCxn id="5" idx="2"/>
          </p:cNvCxnSpPr>
          <p:nvPr/>
        </p:nvCxnSpPr>
        <p:spPr>
          <a:xfrm rot="5400000" flipH="1" flipV="1">
            <a:off x="970134" y="1805712"/>
            <a:ext cx="283383" cy="65893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CBEE2874-750E-5D88-D8D1-95259A7A733B}"/>
              </a:ext>
            </a:extLst>
          </p:cNvPr>
          <p:cNvCxnSpPr>
            <a:cxnSpLocks/>
            <a:stCxn id="11" idx="0"/>
            <a:endCxn id="5" idx="2"/>
          </p:cNvCxnSpPr>
          <p:nvPr/>
        </p:nvCxnSpPr>
        <p:spPr>
          <a:xfrm rot="16200000" flipV="1">
            <a:off x="1648778" y="1786007"/>
            <a:ext cx="283383" cy="69834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69544BFF-DF02-B715-4AAB-4070E38B74CF}"/>
              </a:ext>
            </a:extLst>
          </p:cNvPr>
          <p:cNvSpPr/>
          <p:nvPr/>
        </p:nvSpPr>
        <p:spPr>
          <a:xfrm>
            <a:off x="1420180" y="2014591"/>
            <a:ext cx="45719" cy="4625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C869A0-FAC4-02D9-A3D1-A2FE808FB754}"/>
              </a:ext>
            </a:extLst>
          </p:cNvPr>
          <p:cNvSpPr/>
          <p:nvPr/>
        </p:nvSpPr>
        <p:spPr>
          <a:xfrm>
            <a:off x="467452" y="2780929"/>
            <a:ext cx="1122744" cy="1929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6"/>
                </a:solidFill>
              </a:rPr>
              <a:t>Intrinsic Moment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C4D63A-C431-2F3F-2E90-353C964B28F8}"/>
              </a:ext>
            </a:extLst>
          </p:cNvPr>
          <p:cNvSpPr/>
          <p:nvPr/>
        </p:nvSpPr>
        <p:spPr>
          <a:xfrm>
            <a:off x="2093456" y="2780929"/>
            <a:ext cx="709754" cy="1929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6"/>
                </a:solidFill>
              </a:rPr>
              <a:t>Relator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C5BA90C8-88C2-4696-CC0D-F9C2D4934235}"/>
              </a:ext>
            </a:extLst>
          </p:cNvPr>
          <p:cNvCxnSpPr>
            <a:cxnSpLocks/>
            <a:stCxn id="15" idx="0"/>
            <a:endCxn id="11" idx="2"/>
          </p:cNvCxnSpPr>
          <p:nvPr/>
        </p:nvCxnSpPr>
        <p:spPr>
          <a:xfrm rot="5400000" flipH="1" flipV="1">
            <a:off x="1443398" y="2084685"/>
            <a:ext cx="281670" cy="111081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3ECB5D62-C340-83BD-AE78-E7106011692D}"/>
              </a:ext>
            </a:extLst>
          </p:cNvPr>
          <p:cNvCxnSpPr>
            <a:cxnSpLocks/>
            <a:stCxn id="16" idx="0"/>
            <a:endCxn id="11" idx="2"/>
          </p:cNvCxnSpPr>
          <p:nvPr/>
        </p:nvCxnSpPr>
        <p:spPr>
          <a:xfrm rot="16200000" flipV="1">
            <a:off x="2153153" y="2485749"/>
            <a:ext cx="281670" cy="30869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50E5620D-181E-418A-0429-D31ADF2954B8}"/>
              </a:ext>
            </a:extLst>
          </p:cNvPr>
          <p:cNvSpPr/>
          <p:nvPr/>
        </p:nvSpPr>
        <p:spPr>
          <a:xfrm>
            <a:off x="2118712" y="2519088"/>
            <a:ext cx="45719" cy="4571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2901D0E-A2EA-7B36-E74F-023E15704FCE}"/>
              </a:ext>
            </a:extLst>
          </p:cNvPr>
          <p:cNvSpPr txBox="1"/>
          <p:nvPr/>
        </p:nvSpPr>
        <p:spPr>
          <a:xfrm>
            <a:off x="7998229" y="3592589"/>
            <a:ext cx="512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🧔</a:t>
            </a:r>
          </a:p>
        </p:txBody>
      </p:sp>
      <p:sp>
        <p:nvSpPr>
          <p:cNvPr id="45" name="Speech Bubble: Oval 44">
            <a:extLst>
              <a:ext uri="{FF2B5EF4-FFF2-40B4-BE49-F238E27FC236}">
                <a16:creationId xmlns:a16="http://schemas.microsoft.com/office/drawing/2014/main" id="{4E543FFB-008A-F64A-AF46-F859177B027E}"/>
              </a:ext>
            </a:extLst>
          </p:cNvPr>
          <p:cNvSpPr/>
          <p:nvPr/>
        </p:nvSpPr>
        <p:spPr>
          <a:xfrm>
            <a:off x="7998229" y="1271576"/>
            <a:ext cx="3804458" cy="1681477"/>
          </a:xfrm>
          <a:prstGeom prst="wedgeEllipseCallout">
            <a:avLst>
              <a:gd name="adj1" fmla="val -37718"/>
              <a:gd name="adj2" fmla="val 77001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Hi, my name is John. I was driving my red car in the city when a policemen stopped me. I was driving too fast.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77A6145-190E-8C9B-1A4D-D8DF09C024D9}"/>
              </a:ext>
            </a:extLst>
          </p:cNvPr>
          <p:cNvSpPr/>
          <p:nvPr/>
        </p:nvSpPr>
        <p:spPr>
          <a:xfrm>
            <a:off x="9912424" y="3175350"/>
            <a:ext cx="1944216" cy="64807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John's </a:t>
            </a:r>
            <a:br>
              <a:rPr lang="en-US" dirty="0"/>
            </a:br>
            <a:r>
              <a:rPr lang="en-US" dirty="0"/>
              <a:t>given name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428AF0DF-F02C-2928-281B-7E0C652E6152}"/>
              </a:ext>
            </a:extLst>
          </p:cNvPr>
          <p:cNvSpPr/>
          <p:nvPr/>
        </p:nvSpPr>
        <p:spPr>
          <a:xfrm>
            <a:off x="9912424" y="3895430"/>
            <a:ext cx="1944216" cy="64807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John's </a:t>
            </a:r>
            <a:br>
              <a:rPr lang="en-US" dirty="0"/>
            </a:br>
            <a:r>
              <a:rPr lang="en-US" dirty="0"/>
              <a:t>surname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30AF8C9-1F75-76F3-1D32-B2BAC6F3C052}"/>
              </a:ext>
            </a:extLst>
          </p:cNvPr>
          <p:cNvCxnSpPr>
            <a:cxnSpLocks/>
            <a:stCxn id="46" idx="2"/>
            <a:endCxn id="44" idx="3"/>
          </p:cNvCxnSpPr>
          <p:nvPr/>
        </p:nvCxnSpPr>
        <p:spPr>
          <a:xfrm flipH="1">
            <a:off x="8510313" y="3499386"/>
            <a:ext cx="1402111" cy="3240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337296C-E0D5-28D1-4961-3B8D0C60CBC4}"/>
              </a:ext>
            </a:extLst>
          </p:cNvPr>
          <p:cNvCxnSpPr>
            <a:cxnSpLocks/>
            <a:stCxn id="47" idx="2"/>
            <a:endCxn id="44" idx="3"/>
          </p:cNvCxnSpPr>
          <p:nvPr/>
        </p:nvCxnSpPr>
        <p:spPr>
          <a:xfrm flipH="1" flipV="1">
            <a:off x="8510313" y="3823422"/>
            <a:ext cx="1402111" cy="3960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2411C928-AE21-9180-B304-37A286823124}"/>
              </a:ext>
            </a:extLst>
          </p:cNvPr>
          <p:cNvSpPr txBox="1"/>
          <p:nvPr/>
        </p:nvSpPr>
        <p:spPr>
          <a:xfrm rot="20789963">
            <a:off x="8692731" y="3347494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inheres in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7427EE0-FC16-5B8A-EFA4-BF50AFBF4D3D}"/>
              </a:ext>
            </a:extLst>
          </p:cNvPr>
          <p:cNvSpPr txBox="1"/>
          <p:nvPr/>
        </p:nvSpPr>
        <p:spPr>
          <a:xfrm rot="1013579">
            <a:off x="8672785" y="3953216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inheres in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F895D0-63D1-8C5B-E988-49E5BD598B26}"/>
              </a:ext>
            </a:extLst>
          </p:cNvPr>
          <p:cNvSpPr txBox="1"/>
          <p:nvPr/>
        </p:nvSpPr>
        <p:spPr>
          <a:xfrm>
            <a:off x="3518057" y="3907017"/>
            <a:ext cx="512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🚗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A9B9CE-A6EF-4998-05B5-F59D41241B7B}"/>
              </a:ext>
            </a:extLst>
          </p:cNvPr>
          <p:cNvSpPr txBox="1"/>
          <p:nvPr/>
        </p:nvSpPr>
        <p:spPr>
          <a:xfrm>
            <a:off x="2500520" y="4117897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inheres in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719B0CD-DF58-C68B-9BF0-62566113FEB7}"/>
              </a:ext>
            </a:extLst>
          </p:cNvPr>
          <p:cNvCxnSpPr>
            <a:cxnSpLocks/>
            <a:stCxn id="23" idx="1"/>
            <a:endCxn id="63" idx="6"/>
          </p:cNvCxnSpPr>
          <p:nvPr/>
        </p:nvCxnSpPr>
        <p:spPr>
          <a:xfrm flipH="1">
            <a:off x="2498014" y="4137850"/>
            <a:ext cx="1020043" cy="153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Diamond 33">
            <a:extLst>
              <a:ext uri="{FF2B5EF4-FFF2-40B4-BE49-F238E27FC236}">
                <a16:creationId xmlns:a16="http://schemas.microsoft.com/office/drawing/2014/main" id="{CBD57000-8CA2-0F03-282A-4D921595D34A}"/>
              </a:ext>
            </a:extLst>
          </p:cNvPr>
          <p:cNvSpPr/>
          <p:nvPr/>
        </p:nvSpPr>
        <p:spPr>
          <a:xfrm>
            <a:off x="5332757" y="3772098"/>
            <a:ext cx="1368152" cy="432048"/>
          </a:xfrm>
          <a:prstGeom prst="diamond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owns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88A2BD6-71B3-F1CD-1222-A3BDC4B595FD}"/>
              </a:ext>
            </a:extLst>
          </p:cNvPr>
          <p:cNvCxnSpPr>
            <a:cxnSpLocks/>
            <a:stCxn id="34" idx="1"/>
            <a:endCxn id="23" idx="3"/>
          </p:cNvCxnSpPr>
          <p:nvPr/>
        </p:nvCxnSpPr>
        <p:spPr>
          <a:xfrm flipH="1">
            <a:off x="4030141" y="3988122"/>
            <a:ext cx="1302616" cy="1497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8DB1974-33D5-AA48-53D2-6252BDDAC07D}"/>
              </a:ext>
            </a:extLst>
          </p:cNvPr>
          <p:cNvCxnSpPr>
            <a:cxnSpLocks/>
            <a:stCxn id="44" idx="1"/>
            <a:endCxn id="34" idx="3"/>
          </p:cNvCxnSpPr>
          <p:nvPr/>
        </p:nvCxnSpPr>
        <p:spPr>
          <a:xfrm flipH="1">
            <a:off x="6700909" y="3823422"/>
            <a:ext cx="1297320" cy="164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E513A34B-5BFD-77BC-1691-3E323594AC93}"/>
              </a:ext>
            </a:extLst>
          </p:cNvPr>
          <p:cNvSpPr txBox="1"/>
          <p:nvPr/>
        </p:nvSpPr>
        <p:spPr>
          <a:xfrm rot="21204980">
            <a:off x="4146023" y="3825736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mediates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4332341-1357-5385-4A9F-3FFC95197A01}"/>
              </a:ext>
            </a:extLst>
          </p:cNvPr>
          <p:cNvSpPr txBox="1"/>
          <p:nvPr/>
        </p:nvSpPr>
        <p:spPr>
          <a:xfrm rot="21204980">
            <a:off x="6768862" y="3677443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mediates</a:t>
            </a:r>
          </a:p>
        </p:txBody>
      </p:sp>
      <p:sp>
        <p:nvSpPr>
          <p:cNvPr id="20" name="Flowchart: Data 19">
            <a:extLst>
              <a:ext uri="{FF2B5EF4-FFF2-40B4-BE49-F238E27FC236}">
                <a16:creationId xmlns:a16="http://schemas.microsoft.com/office/drawing/2014/main" id="{35146677-416D-76B9-9397-4191213B61CF}"/>
              </a:ext>
            </a:extLst>
          </p:cNvPr>
          <p:cNvSpPr/>
          <p:nvPr/>
        </p:nvSpPr>
        <p:spPr>
          <a:xfrm>
            <a:off x="3605340" y="1745630"/>
            <a:ext cx="3924023" cy="800320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E0C385D-993E-FA08-ADE8-E9047FED2A16}"/>
              </a:ext>
            </a:extLst>
          </p:cNvPr>
          <p:cNvSpPr/>
          <p:nvPr/>
        </p:nvSpPr>
        <p:spPr>
          <a:xfrm>
            <a:off x="7176120" y="4915443"/>
            <a:ext cx="1297320" cy="3240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Substantial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697F3A-51A4-9581-6838-8F4E38E22EE5}"/>
              </a:ext>
            </a:extLst>
          </p:cNvPr>
          <p:cNvSpPr/>
          <p:nvPr/>
        </p:nvSpPr>
        <p:spPr>
          <a:xfrm>
            <a:off x="3129196" y="4915443"/>
            <a:ext cx="1876190" cy="3240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6"/>
                </a:solidFill>
              </a:rPr>
              <a:t>Perdurant</a:t>
            </a:r>
            <a:endParaRPr lang="en-US" dirty="0">
              <a:solidFill>
                <a:schemeClr val="accent6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E7BE86E-5D00-BA05-4FF8-4B4225DB91A2}"/>
              </a:ext>
            </a:extLst>
          </p:cNvPr>
          <p:cNvCxnSpPr>
            <a:cxnSpLocks/>
            <a:stCxn id="21" idx="1"/>
            <a:endCxn id="22" idx="3"/>
          </p:cNvCxnSpPr>
          <p:nvPr/>
        </p:nvCxnSpPr>
        <p:spPr>
          <a:xfrm flipH="1" flipV="1">
            <a:off x="5005386" y="5077460"/>
            <a:ext cx="2170734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15AC7FF-F688-7BA5-D1B1-9C960E1A4460}"/>
              </a:ext>
            </a:extLst>
          </p:cNvPr>
          <p:cNvSpPr txBox="1"/>
          <p:nvPr/>
        </p:nvSpPr>
        <p:spPr>
          <a:xfrm>
            <a:off x="5582808" y="5043222"/>
            <a:ext cx="103727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has participant</a:t>
            </a:r>
          </a:p>
          <a:p>
            <a:pPr algn="ctr"/>
            <a:endParaRPr lang="en-US" sz="1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910168-8E7C-B507-24B1-7CF0F204BB0B}"/>
              </a:ext>
            </a:extLst>
          </p:cNvPr>
          <p:cNvSpPr txBox="1"/>
          <p:nvPr/>
        </p:nvSpPr>
        <p:spPr>
          <a:xfrm>
            <a:off x="4940710" y="5043224"/>
            <a:ext cx="4569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0..*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AD503B-8858-3D7E-BACE-D88329D3AB81}"/>
              </a:ext>
            </a:extLst>
          </p:cNvPr>
          <p:cNvSpPr txBox="1"/>
          <p:nvPr/>
        </p:nvSpPr>
        <p:spPr>
          <a:xfrm>
            <a:off x="6783838" y="5043223"/>
            <a:ext cx="4569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1..*</a:t>
            </a:r>
          </a:p>
        </p:txBody>
      </p:sp>
      <p:sp>
        <p:nvSpPr>
          <p:cNvPr id="31" name="Speech Bubble: Rectangle 30">
            <a:extLst>
              <a:ext uri="{FF2B5EF4-FFF2-40B4-BE49-F238E27FC236}">
                <a16:creationId xmlns:a16="http://schemas.microsoft.com/office/drawing/2014/main" id="{D2226095-EF74-E9B7-4FED-030A48DEEAAD}"/>
              </a:ext>
            </a:extLst>
          </p:cNvPr>
          <p:cNvSpPr/>
          <p:nvPr/>
        </p:nvSpPr>
        <p:spPr>
          <a:xfrm>
            <a:off x="2586633" y="5729245"/>
            <a:ext cx="7325792" cy="638891"/>
          </a:xfrm>
          <a:prstGeom prst="wedgeRectCallout">
            <a:avLst>
              <a:gd name="adj1" fmla="val -4704"/>
              <a:gd name="adj2" fmla="val -85173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</a:t>
            </a:r>
            <a:r>
              <a:rPr lang="en-US" dirty="0" err="1"/>
              <a:t>perdurant</a:t>
            </a:r>
            <a:r>
              <a:rPr lang="en-US" dirty="0"/>
              <a:t> (e.g., an event) is existentially dependent on one or more </a:t>
            </a:r>
            <a:r>
              <a:rPr lang="en-US" dirty="0" err="1"/>
              <a:t>substantials</a:t>
            </a:r>
            <a:r>
              <a:rPr lang="en-US" dirty="0"/>
              <a:t> that are its participants.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4A16135-ADCA-B3C1-49FE-82F77AC91553}"/>
              </a:ext>
            </a:extLst>
          </p:cNvPr>
          <p:cNvCxnSpPr>
            <a:cxnSpLocks/>
            <a:stCxn id="20" idx="3"/>
            <a:endCxn id="23" idx="0"/>
          </p:cNvCxnSpPr>
          <p:nvPr/>
        </p:nvCxnSpPr>
        <p:spPr>
          <a:xfrm flipH="1">
            <a:off x="3774099" y="2545950"/>
            <a:ext cx="1400850" cy="13610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58165B5-B690-68C9-C47E-22C371EBB54B}"/>
              </a:ext>
            </a:extLst>
          </p:cNvPr>
          <p:cNvCxnSpPr>
            <a:cxnSpLocks/>
            <a:stCxn id="20" idx="4"/>
            <a:endCxn id="44" idx="1"/>
          </p:cNvCxnSpPr>
          <p:nvPr/>
        </p:nvCxnSpPr>
        <p:spPr>
          <a:xfrm>
            <a:off x="5567352" y="2545950"/>
            <a:ext cx="2430877" cy="12774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7BEFA7A1-97F7-52B8-592C-429C9C2B2CFF}"/>
              </a:ext>
            </a:extLst>
          </p:cNvPr>
          <p:cNvSpPr txBox="1"/>
          <p:nvPr/>
        </p:nvSpPr>
        <p:spPr>
          <a:xfrm rot="1668028">
            <a:off x="6326202" y="3025289"/>
            <a:ext cx="13764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has participant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010B126-0806-0CA4-EC13-38F9DD23CE35}"/>
              </a:ext>
            </a:extLst>
          </p:cNvPr>
          <p:cNvSpPr txBox="1"/>
          <p:nvPr/>
        </p:nvSpPr>
        <p:spPr>
          <a:xfrm rot="18933264">
            <a:off x="3617191" y="3074342"/>
            <a:ext cx="13764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has participant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1D53D00-169D-7712-147E-81A44F5F6230}"/>
              </a:ext>
            </a:extLst>
          </p:cNvPr>
          <p:cNvGrpSpPr/>
          <p:nvPr/>
        </p:nvGrpSpPr>
        <p:grpSpPr>
          <a:xfrm>
            <a:off x="1000794" y="3823421"/>
            <a:ext cx="1497220" cy="652909"/>
            <a:chOff x="1000794" y="3823421"/>
            <a:chExt cx="1497220" cy="652909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C447F8CF-F8DD-475F-088B-3DB0DBC99137}"/>
                </a:ext>
              </a:extLst>
            </p:cNvPr>
            <p:cNvSpPr/>
            <p:nvPr/>
          </p:nvSpPr>
          <p:spPr>
            <a:xfrm>
              <a:off x="1000794" y="3829999"/>
              <a:ext cx="1497220" cy="646331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017FCAC-22EA-F3D7-E7AB-A93AC71A6A2D}"/>
                </a:ext>
              </a:extLst>
            </p:cNvPr>
            <p:cNvSpPr txBox="1"/>
            <p:nvPr/>
          </p:nvSpPr>
          <p:spPr>
            <a:xfrm>
              <a:off x="1181980" y="3823421"/>
              <a:ext cx="122995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Color of John's car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A2D3D60C-9B09-807A-9F5B-852090E8AE3E}"/>
              </a:ext>
            </a:extLst>
          </p:cNvPr>
          <p:cNvSpPr txBox="1"/>
          <p:nvPr/>
        </p:nvSpPr>
        <p:spPr>
          <a:xfrm>
            <a:off x="4112181" y="1687602"/>
            <a:ext cx="280821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Yesterday's speed measurement of John's city ride in his red car.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1B504F4-985C-1065-4646-E8AE938C14F3}"/>
              </a:ext>
            </a:extLst>
          </p:cNvPr>
          <p:cNvSpPr txBox="1"/>
          <p:nvPr/>
        </p:nvSpPr>
        <p:spPr>
          <a:xfrm>
            <a:off x="7906414" y="3892029"/>
            <a:ext cx="712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John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77EDA64-53C1-7C0E-50F8-7CC698704D55}"/>
              </a:ext>
            </a:extLst>
          </p:cNvPr>
          <p:cNvSpPr txBox="1"/>
          <p:nvPr/>
        </p:nvSpPr>
        <p:spPr>
          <a:xfrm>
            <a:off x="3235811" y="4211215"/>
            <a:ext cx="10622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John's Car</a:t>
            </a:r>
          </a:p>
        </p:txBody>
      </p:sp>
    </p:spTree>
    <p:extLst>
      <p:ext uri="{BB962C8B-B14F-4D97-AF65-F5344CB8AC3E}">
        <p14:creationId xmlns:p14="http://schemas.microsoft.com/office/powerpoint/2010/main" val="224663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8" grpId="0"/>
      <p:bldP spid="29" grpId="0"/>
      <p:bldP spid="30" grpId="0"/>
      <p:bldP spid="31" grpId="0" animBg="1"/>
      <p:bldP spid="58" grpId="0"/>
      <p:bldP spid="6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F88D-EEE1-6CBD-A2D0-DDB1E4148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8F710-4104-D64F-7812-FE00EE01F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 / 5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9E644B1-8E5F-0AE2-E3A3-F6A9D7D10512}"/>
              </a:ext>
            </a:extLst>
          </p:cNvPr>
          <p:cNvSpPr txBox="1"/>
          <p:nvPr/>
        </p:nvSpPr>
        <p:spPr>
          <a:xfrm>
            <a:off x="7998229" y="3592589"/>
            <a:ext cx="512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🧔</a:t>
            </a:r>
          </a:p>
        </p:txBody>
      </p:sp>
      <p:sp>
        <p:nvSpPr>
          <p:cNvPr id="45" name="Speech Bubble: Oval 44">
            <a:extLst>
              <a:ext uri="{FF2B5EF4-FFF2-40B4-BE49-F238E27FC236}">
                <a16:creationId xmlns:a16="http://schemas.microsoft.com/office/drawing/2014/main" id="{535A2892-D243-BD4B-1D5B-4EB3F9ED215B}"/>
              </a:ext>
            </a:extLst>
          </p:cNvPr>
          <p:cNvSpPr/>
          <p:nvPr/>
        </p:nvSpPr>
        <p:spPr>
          <a:xfrm>
            <a:off x="7998229" y="1271576"/>
            <a:ext cx="3804458" cy="1681477"/>
          </a:xfrm>
          <a:prstGeom prst="wedgeEllipseCallout">
            <a:avLst>
              <a:gd name="adj1" fmla="val -37718"/>
              <a:gd name="adj2" fmla="val 77001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Hi, my name is John. I was driving my red car in the city when a policemen stopped me. I was driving too fast.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77D7F00B-7469-9443-F4B3-481FC4FFEEEF}"/>
              </a:ext>
            </a:extLst>
          </p:cNvPr>
          <p:cNvSpPr/>
          <p:nvPr/>
        </p:nvSpPr>
        <p:spPr>
          <a:xfrm>
            <a:off x="9912424" y="3175350"/>
            <a:ext cx="1944216" cy="64807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John's </a:t>
            </a:r>
            <a:br>
              <a:rPr lang="en-US" dirty="0"/>
            </a:br>
            <a:r>
              <a:rPr lang="en-US" dirty="0"/>
              <a:t>given name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462B254A-4EEB-BDD7-D374-1C0AAC58B751}"/>
              </a:ext>
            </a:extLst>
          </p:cNvPr>
          <p:cNvSpPr/>
          <p:nvPr/>
        </p:nvSpPr>
        <p:spPr>
          <a:xfrm>
            <a:off x="9912424" y="3895430"/>
            <a:ext cx="1944216" cy="64807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John's </a:t>
            </a:r>
            <a:br>
              <a:rPr lang="en-US" dirty="0"/>
            </a:br>
            <a:r>
              <a:rPr lang="en-US" dirty="0"/>
              <a:t>surname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FC6D929-1C18-DF45-6AF8-08AED94E2B0C}"/>
              </a:ext>
            </a:extLst>
          </p:cNvPr>
          <p:cNvCxnSpPr>
            <a:cxnSpLocks/>
            <a:stCxn id="46" idx="2"/>
            <a:endCxn id="44" idx="3"/>
          </p:cNvCxnSpPr>
          <p:nvPr/>
        </p:nvCxnSpPr>
        <p:spPr>
          <a:xfrm flipH="1">
            <a:off x="8510313" y="3499386"/>
            <a:ext cx="1402111" cy="3240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6C0184D-11F1-F0B4-A162-27C08BF19EFE}"/>
              </a:ext>
            </a:extLst>
          </p:cNvPr>
          <p:cNvCxnSpPr>
            <a:cxnSpLocks/>
            <a:stCxn id="47" idx="2"/>
            <a:endCxn id="44" idx="3"/>
          </p:cNvCxnSpPr>
          <p:nvPr/>
        </p:nvCxnSpPr>
        <p:spPr>
          <a:xfrm flipH="1" flipV="1">
            <a:off x="8510313" y="3823422"/>
            <a:ext cx="1402111" cy="3960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C7A51762-CAF3-56F1-772F-66C0D29CA216}"/>
              </a:ext>
            </a:extLst>
          </p:cNvPr>
          <p:cNvSpPr txBox="1"/>
          <p:nvPr/>
        </p:nvSpPr>
        <p:spPr>
          <a:xfrm rot="20789963">
            <a:off x="8692731" y="3347494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inheres in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9094554-D95C-91C3-2846-2A728C7C9BC0}"/>
              </a:ext>
            </a:extLst>
          </p:cNvPr>
          <p:cNvSpPr txBox="1"/>
          <p:nvPr/>
        </p:nvSpPr>
        <p:spPr>
          <a:xfrm rot="1013579">
            <a:off x="8672785" y="3953216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inheres in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994F2B-00B0-0D8F-2F24-1E0E20B1F5FD}"/>
              </a:ext>
            </a:extLst>
          </p:cNvPr>
          <p:cNvSpPr txBox="1"/>
          <p:nvPr/>
        </p:nvSpPr>
        <p:spPr>
          <a:xfrm>
            <a:off x="3518057" y="3907017"/>
            <a:ext cx="512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🚗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854564-9C3E-602E-B536-D862E36ECC71}"/>
              </a:ext>
            </a:extLst>
          </p:cNvPr>
          <p:cNvSpPr txBox="1"/>
          <p:nvPr/>
        </p:nvSpPr>
        <p:spPr>
          <a:xfrm>
            <a:off x="2500520" y="4117897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inheres in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0A9753-6FEF-65A5-1428-D8E3962C5F35}"/>
              </a:ext>
            </a:extLst>
          </p:cNvPr>
          <p:cNvCxnSpPr>
            <a:cxnSpLocks/>
            <a:stCxn id="23" idx="1"/>
            <a:endCxn id="54" idx="6"/>
          </p:cNvCxnSpPr>
          <p:nvPr/>
        </p:nvCxnSpPr>
        <p:spPr>
          <a:xfrm flipH="1">
            <a:off x="2498014" y="4137850"/>
            <a:ext cx="1020043" cy="153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Diamond 33">
            <a:extLst>
              <a:ext uri="{FF2B5EF4-FFF2-40B4-BE49-F238E27FC236}">
                <a16:creationId xmlns:a16="http://schemas.microsoft.com/office/drawing/2014/main" id="{1F02A1FA-5C89-4E27-D1F0-3F3CDC891D64}"/>
              </a:ext>
            </a:extLst>
          </p:cNvPr>
          <p:cNvSpPr/>
          <p:nvPr/>
        </p:nvSpPr>
        <p:spPr>
          <a:xfrm>
            <a:off x="5332757" y="3772098"/>
            <a:ext cx="1368152" cy="432048"/>
          </a:xfrm>
          <a:prstGeom prst="diamond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owns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35F2467-B399-333E-0339-04BB14F4FEE6}"/>
              </a:ext>
            </a:extLst>
          </p:cNvPr>
          <p:cNvCxnSpPr>
            <a:cxnSpLocks/>
            <a:stCxn id="34" idx="1"/>
            <a:endCxn id="23" idx="3"/>
          </p:cNvCxnSpPr>
          <p:nvPr/>
        </p:nvCxnSpPr>
        <p:spPr>
          <a:xfrm flipH="1">
            <a:off x="4030141" y="3988122"/>
            <a:ext cx="1302616" cy="1497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491BAAB-F0CD-37F4-D607-5C6603F48612}"/>
              </a:ext>
            </a:extLst>
          </p:cNvPr>
          <p:cNvCxnSpPr>
            <a:cxnSpLocks/>
            <a:stCxn id="44" idx="1"/>
            <a:endCxn id="34" idx="3"/>
          </p:cNvCxnSpPr>
          <p:nvPr/>
        </p:nvCxnSpPr>
        <p:spPr>
          <a:xfrm flipH="1">
            <a:off x="6700909" y="3823422"/>
            <a:ext cx="1297320" cy="164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858C1249-533C-8A82-5792-26CB87BF3989}"/>
              </a:ext>
            </a:extLst>
          </p:cNvPr>
          <p:cNvSpPr txBox="1"/>
          <p:nvPr/>
        </p:nvSpPr>
        <p:spPr>
          <a:xfrm rot="21204980">
            <a:off x="4146023" y="3825736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mediates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82D0295-34AE-1978-4B6B-66DDAF70E6BA}"/>
              </a:ext>
            </a:extLst>
          </p:cNvPr>
          <p:cNvSpPr txBox="1"/>
          <p:nvPr/>
        </p:nvSpPr>
        <p:spPr>
          <a:xfrm rot="21204980">
            <a:off x="6768862" y="3677443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mediates</a:t>
            </a:r>
          </a:p>
        </p:txBody>
      </p:sp>
      <p:sp>
        <p:nvSpPr>
          <p:cNvPr id="20" name="Flowchart: Data 19">
            <a:extLst>
              <a:ext uri="{FF2B5EF4-FFF2-40B4-BE49-F238E27FC236}">
                <a16:creationId xmlns:a16="http://schemas.microsoft.com/office/drawing/2014/main" id="{62E1EEA9-91A8-598A-79C2-A938F155628D}"/>
              </a:ext>
            </a:extLst>
          </p:cNvPr>
          <p:cNvSpPr/>
          <p:nvPr/>
        </p:nvSpPr>
        <p:spPr>
          <a:xfrm>
            <a:off x="3605340" y="1745630"/>
            <a:ext cx="3924023" cy="800320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471E6AD-55FF-EA6B-22E8-999CB6DE3D53}"/>
              </a:ext>
            </a:extLst>
          </p:cNvPr>
          <p:cNvCxnSpPr>
            <a:cxnSpLocks/>
            <a:stCxn id="20" idx="3"/>
            <a:endCxn id="23" idx="0"/>
          </p:cNvCxnSpPr>
          <p:nvPr/>
        </p:nvCxnSpPr>
        <p:spPr>
          <a:xfrm flipH="1">
            <a:off x="3774099" y="2545950"/>
            <a:ext cx="1400850" cy="13610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CBC4C15-04ED-2753-C487-FC30CF4EFFDA}"/>
              </a:ext>
            </a:extLst>
          </p:cNvPr>
          <p:cNvCxnSpPr>
            <a:cxnSpLocks/>
            <a:stCxn id="20" idx="4"/>
            <a:endCxn id="44" idx="1"/>
          </p:cNvCxnSpPr>
          <p:nvPr/>
        </p:nvCxnSpPr>
        <p:spPr>
          <a:xfrm>
            <a:off x="5567352" y="2545950"/>
            <a:ext cx="2430877" cy="12774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C2D7633D-A10F-3390-D56E-64CBEBE8D0EC}"/>
              </a:ext>
            </a:extLst>
          </p:cNvPr>
          <p:cNvSpPr txBox="1"/>
          <p:nvPr/>
        </p:nvSpPr>
        <p:spPr>
          <a:xfrm rot="1668028">
            <a:off x="6326202" y="3025289"/>
            <a:ext cx="13764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has participant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8857F3D-3482-2F67-99C3-069F5BD2864A}"/>
              </a:ext>
            </a:extLst>
          </p:cNvPr>
          <p:cNvSpPr txBox="1"/>
          <p:nvPr/>
        </p:nvSpPr>
        <p:spPr>
          <a:xfrm rot="18933264">
            <a:off x="3617191" y="3074342"/>
            <a:ext cx="13764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has participant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1A3F62AE-6F75-F5FB-F13E-E71C2D63000E}"/>
              </a:ext>
            </a:extLst>
          </p:cNvPr>
          <p:cNvSpPr/>
          <p:nvPr/>
        </p:nvSpPr>
        <p:spPr>
          <a:xfrm>
            <a:off x="6816080" y="4653136"/>
            <a:ext cx="1546020" cy="432048"/>
          </a:xfrm>
          <a:prstGeom prst="diamond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7B8E60B-3213-BC64-B6D5-8966883CA61D}"/>
              </a:ext>
            </a:extLst>
          </p:cNvPr>
          <p:cNvSpPr txBox="1"/>
          <p:nvPr/>
        </p:nvSpPr>
        <p:spPr>
          <a:xfrm>
            <a:off x="6920391" y="4678812"/>
            <a:ext cx="1273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committed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6692FA1-BD54-DB54-DEC4-3EDF8A1A75FD}"/>
              </a:ext>
            </a:extLst>
          </p:cNvPr>
          <p:cNvSpPr txBox="1"/>
          <p:nvPr/>
        </p:nvSpPr>
        <p:spPr>
          <a:xfrm>
            <a:off x="4474524" y="5399412"/>
            <a:ext cx="11804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🚫</a:t>
            </a:r>
          </a:p>
          <a:p>
            <a:pPr algn="ctr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speeding</a:t>
            </a:r>
            <a:endParaRPr lang="en-US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C56EE62-4F92-71A7-E100-24AB71BCC861}"/>
              </a:ext>
            </a:extLst>
          </p:cNvPr>
          <p:cNvCxnSpPr>
            <a:cxnSpLocks/>
            <a:stCxn id="3" idx="0"/>
            <a:endCxn id="106" idx="2"/>
          </p:cNvCxnSpPr>
          <p:nvPr/>
        </p:nvCxnSpPr>
        <p:spPr>
          <a:xfrm flipV="1">
            <a:off x="7589090" y="4261361"/>
            <a:ext cx="673597" cy="3917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A52591B-135E-82F6-7BD3-0D6375E05782}"/>
              </a:ext>
            </a:extLst>
          </p:cNvPr>
          <p:cNvCxnSpPr>
            <a:cxnSpLocks/>
            <a:stCxn id="36" idx="0"/>
            <a:endCxn id="3" idx="1"/>
          </p:cNvCxnSpPr>
          <p:nvPr/>
        </p:nvCxnSpPr>
        <p:spPr>
          <a:xfrm flipV="1">
            <a:off x="5064746" y="4869160"/>
            <a:ext cx="1751334" cy="5302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5F72A40-1E4C-FD40-1BEA-A84A202DC0A8}"/>
              </a:ext>
            </a:extLst>
          </p:cNvPr>
          <p:cNvGrpSpPr/>
          <p:nvPr/>
        </p:nvGrpSpPr>
        <p:grpSpPr>
          <a:xfrm>
            <a:off x="1000794" y="3823421"/>
            <a:ext cx="1497220" cy="652909"/>
            <a:chOff x="1000794" y="3823421"/>
            <a:chExt cx="1497220" cy="652909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4EE4FB0F-CF21-4DEB-63A0-118FABFC436B}"/>
                </a:ext>
              </a:extLst>
            </p:cNvPr>
            <p:cNvSpPr/>
            <p:nvPr/>
          </p:nvSpPr>
          <p:spPr>
            <a:xfrm>
              <a:off x="1000794" y="3829999"/>
              <a:ext cx="1497220" cy="646331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EF6A6E9-CD5A-15BC-EB6C-632C07EF0CBC}"/>
                </a:ext>
              </a:extLst>
            </p:cNvPr>
            <p:cNvSpPr txBox="1"/>
            <p:nvPr/>
          </p:nvSpPr>
          <p:spPr>
            <a:xfrm>
              <a:off x="1181980" y="3823421"/>
              <a:ext cx="122995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Color of John's car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4ADCEE6-C588-C03E-E695-EF7773871A5F}"/>
              </a:ext>
            </a:extLst>
          </p:cNvPr>
          <p:cNvGrpSpPr/>
          <p:nvPr/>
        </p:nvGrpSpPr>
        <p:grpSpPr>
          <a:xfrm>
            <a:off x="6920391" y="5673613"/>
            <a:ext cx="2138638" cy="726638"/>
            <a:chOff x="9815213" y="5474164"/>
            <a:chExt cx="2138638" cy="72663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458B1F1-CE27-B453-CDEA-DBFC5217DE76}"/>
                </a:ext>
              </a:extLst>
            </p:cNvPr>
            <p:cNvSpPr/>
            <p:nvPr/>
          </p:nvSpPr>
          <p:spPr>
            <a:xfrm>
              <a:off x="9815213" y="5474164"/>
              <a:ext cx="2138638" cy="712879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98DCB6B-8484-056A-B294-D6A7420AF040}"/>
                </a:ext>
              </a:extLst>
            </p:cNvPr>
            <p:cNvSpPr txBox="1"/>
            <p:nvPr/>
          </p:nvSpPr>
          <p:spPr>
            <a:xfrm>
              <a:off x="10011828" y="5554471"/>
              <a:ext cx="174160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Measured speed of John’s ride 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655D0981-3118-62AB-0A19-637FDCD529D9}"/>
              </a:ext>
            </a:extLst>
          </p:cNvPr>
          <p:cNvGrpSpPr/>
          <p:nvPr/>
        </p:nvGrpSpPr>
        <p:grpSpPr>
          <a:xfrm>
            <a:off x="886571" y="5519875"/>
            <a:ext cx="2138638" cy="712879"/>
            <a:chOff x="9815213" y="4655764"/>
            <a:chExt cx="2138638" cy="712879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EA5CF14-B505-BBAE-9D00-3766557CAD09}"/>
                </a:ext>
              </a:extLst>
            </p:cNvPr>
            <p:cNvSpPr txBox="1"/>
            <p:nvPr/>
          </p:nvSpPr>
          <p:spPr>
            <a:xfrm>
              <a:off x="9965317" y="4688167"/>
              <a:ext cx="183463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Date and time of John’s speeding</a:t>
              </a: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EC95C810-D6F2-E38F-2CF0-755D3F4F5BB9}"/>
                </a:ext>
              </a:extLst>
            </p:cNvPr>
            <p:cNvSpPr/>
            <p:nvPr/>
          </p:nvSpPr>
          <p:spPr>
            <a:xfrm>
              <a:off x="9815213" y="4655764"/>
              <a:ext cx="2138638" cy="712879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4F5756A5-89D5-FB86-0915-92A10BEE41C6}"/>
              </a:ext>
            </a:extLst>
          </p:cNvPr>
          <p:cNvCxnSpPr>
            <a:cxnSpLocks/>
            <a:stCxn id="71" idx="6"/>
            <a:endCxn id="36" idx="1"/>
          </p:cNvCxnSpPr>
          <p:nvPr/>
        </p:nvCxnSpPr>
        <p:spPr>
          <a:xfrm flipV="1">
            <a:off x="3025209" y="5722578"/>
            <a:ext cx="1449315" cy="1537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E085836-9A02-FC12-20CE-28A34C5BD391}"/>
              </a:ext>
            </a:extLst>
          </p:cNvPr>
          <p:cNvCxnSpPr>
            <a:cxnSpLocks/>
            <a:stCxn id="37" idx="2"/>
            <a:endCxn id="36" idx="3"/>
          </p:cNvCxnSpPr>
          <p:nvPr/>
        </p:nvCxnSpPr>
        <p:spPr>
          <a:xfrm flipH="1" flipV="1">
            <a:off x="5654968" y="5722578"/>
            <a:ext cx="1265423" cy="3074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0B6C9BE8-7B37-DFBF-CCEC-1C85B83D8091}"/>
              </a:ext>
            </a:extLst>
          </p:cNvPr>
          <p:cNvSpPr txBox="1"/>
          <p:nvPr/>
        </p:nvSpPr>
        <p:spPr>
          <a:xfrm>
            <a:off x="1229082" y="2525397"/>
            <a:ext cx="15504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👮‍♀️</a:t>
            </a:r>
          </a:p>
          <a:p>
            <a:pPr algn="ctr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Police officer</a:t>
            </a:r>
            <a:endParaRPr lang="en-US" dirty="0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9A37804-AD4A-7969-28CB-B418B225CFBF}"/>
              </a:ext>
            </a:extLst>
          </p:cNvPr>
          <p:cNvGrpSpPr/>
          <p:nvPr/>
        </p:nvGrpSpPr>
        <p:grpSpPr>
          <a:xfrm>
            <a:off x="330016" y="1274659"/>
            <a:ext cx="2059886" cy="652909"/>
            <a:chOff x="330016" y="1274659"/>
            <a:chExt cx="2059886" cy="652909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2CE6C2B4-ED9A-888B-0DDB-B840A41FB938}"/>
                </a:ext>
              </a:extLst>
            </p:cNvPr>
            <p:cNvSpPr/>
            <p:nvPr/>
          </p:nvSpPr>
          <p:spPr>
            <a:xfrm>
              <a:off x="330016" y="1281237"/>
              <a:ext cx="2059886" cy="646331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D61961D2-8623-ABAA-DC81-B9A4D1982CAD}"/>
                </a:ext>
              </a:extLst>
            </p:cNvPr>
            <p:cNvSpPr txBox="1"/>
            <p:nvPr/>
          </p:nvSpPr>
          <p:spPr>
            <a:xfrm>
              <a:off x="511202" y="1274659"/>
              <a:ext cx="175728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Policemen's badge number</a:t>
              </a:r>
            </a:p>
          </p:txBody>
        </p:sp>
      </p:grp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CE0ED3FC-2583-C1D3-7016-FD88D07F649F}"/>
              </a:ext>
            </a:extLst>
          </p:cNvPr>
          <p:cNvCxnSpPr>
            <a:cxnSpLocks/>
            <a:stCxn id="78" idx="0"/>
            <a:endCxn id="82" idx="4"/>
          </p:cNvCxnSpPr>
          <p:nvPr/>
        </p:nvCxnSpPr>
        <p:spPr>
          <a:xfrm flipH="1" flipV="1">
            <a:off x="1359959" y="1927568"/>
            <a:ext cx="644327" cy="5978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B1771A7B-3ED4-0766-7D2A-B311E6A8CDB9}"/>
              </a:ext>
            </a:extLst>
          </p:cNvPr>
          <p:cNvCxnSpPr>
            <a:cxnSpLocks/>
            <a:stCxn id="78" idx="3"/>
            <a:endCxn id="20" idx="2"/>
          </p:cNvCxnSpPr>
          <p:nvPr/>
        </p:nvCxnSpPr>
        <p:spPr>
          <a:xfrm flipV="1">
            <a:off x="2779489" y="2145790"/>
            <a:ext cx="1218253" cy="7027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BC06936-9305-0389-BCD4-1DEBA1458A88}"/>
              </a:ext>
            </a:extLst>
          </p:cNvPr>
          <p:cNvCxnSpPr>
            <a:cxnSpLocks/>
            <a:stCxn id="36" idx="0"/>
          </p:cNvCxnSpPr>
          <p:nvPr/>
        </p:nvCxnSpPr>
        <p:spPr>
          <a:xfrm flipV="1">
            <a:off x="5064746" y="2545950"/>
            <a:ext cx="292487" cy="28534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ACC7C92F-7B35-26EF-0331-DABF17CF9849}"/>
              </a:ext>
            </a:extLst>
          </p:cNvPr>
          <p:cNvSpPr txBox="1"/>
          <p:nvPr/>
        </p:nvSpPr>
        <p:spPr>
          <a:xfrm>
            <a:off x="4112181" y="1687602"/>
            <a:ext cx="280821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Yesterday's speed measurement of John's city ride in his red car.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84B58A6-FB0C-D1DC-9D6B-76BCD038FF4A}"/>
              </a:ext>
            </a:extLst>
          </p:cNvPr>
          <p:cNvSpPr txBox="1"/>
          <p:nvPr/>
        </p:nvSpPr>
        <p:spPr>
          <a:xfrm>
            <a:off x="7906414" y="3892029"/>
            <a:ext cx="712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John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AE59108C-6FFD-5A32-0DAB-F890093C5066}"/>
              </a:ext>
            </a:extLst>
          </p:cNvPr>
          <p:cNvSpPr txBox="1"/>
          <p:nvPr/>
        </p:nvSpPr>
        <p:spPr>
          <a:xfrm>
            <a:off x="3235811" y="4211215"/>
            <a:ext cx="10622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John's Car</a:t>
            </a:r>
          </a:p>
        </p:txBody>
      </p:sp>
    </p:spTree>
    <p:extLst>
      <p:ext uri="{BB962C8B-B14F-4D97-AF65-F5344CB8AC3E}">
        <p14:creationId xmlns:p14="http://schemas.microsoft.com/office/powerpoint/2010/main" val="380157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5" grpId="0"/>
      <p:bldP spid="36" grpId="0"/>
      <p:bldP spid="7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53828-2C4E-EA81-7890-94DB9C960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Individual and Universals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6C068D-5A03-5CF3-F1F3-4E5557DF1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7A1CC3-AAD0-DE90-5EC2-8AB75BAF52B8}"/>
              </a:ext>
            </a:extLst>
          </p:cNvPr>
          <p:cNvSpPr/>
          <p:nvPr/>
        </p:nvSpPr>
        <p:spPr>
          <a:xfrm>
            <a:off x="5231904" y="1268760"/>
            <a:ext cx="127430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Endurant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4D0CA8-F7E8-7154-C179-6962E69E18AB}"/>
              </a:ext>
            </a:extLst>
          </p:cNvPr>
          <p:cNvSpPr/>
          <p:nvPr/>
        </p:nvSpPr>
        <p:spPr>
          <a:xfrm>
            <a:off x="2927648" y="2060848"/>
            <a:ext cx="127430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Individual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8D04F1-BBC6-7031-200A-58436436339F}"/>
              </a:ext>
            </a:extLst>
          </p:cNvPr>
          <p:cNvSpPr/>
          <p:nvPr/>
        </p:nvSpPr>
        <p:spPr>
          <a:xfrm>
            <a:off x="8638116" y="2060848"/>
            <a:ext cx="127430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Universal</a:t>
            </a: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A1CEBA6A-49DF-C37B-07E1-68B2CA2E3DEA}"/>
              </a:ext>
            </a:extLst>
          </p:cNvPr>
          <p:cNvCxnSpPr>
            <a:stCxn id="6" idx="0"/>
            <a:endCxn id="5" idx="2"/>
          </p:cNvCxnSpPr>
          <p:nvPr/>
        </p:nvCxnSpPr>
        <p:spPr>
          <a:xfrm rot="5400000" flipH="1" flipV="1">
            <a:off x="4536910" y="728700"/>
            <a:ext cx="360040" cy="230425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610377CF-78CD-551A-A862-2E25D58E9D1A}"/>
              </a:ext>
            </a:extLst>
          </p:cNvPr>
          <p:cNvCxnSpPr>
            <a:cxnSpLocks/>
            <a:stCxn id="7" idx="0"/>
            <a:endCxn id="5" idx="2"/>
          </p:cNvCxnSpPr>
          <p:nvPr/>
        </p:nvCxnSpPr>
        <p:spPr>
          <a:xfrm rot="16200000" flipV="1">
            <a:off x="7392144" y="177722"/>
            <a:ext cx="360040" cy="340621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DF1E00DA-28F2-7F32-BA7B-AE2FC053A3DE}"/>
              </a:ext>
            </a:extLst>
          </p:cNvPr>
          <p:cNvSpPr/>
          <p:nvPr/>
        </p:nvSpPr>
        <p:spPr>
          <a:xfrm>
            <a:off x="5848579" y="1717475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720BB5-48DD-EC6B-A12F-054300AA2ECC}"/>
              </a:ext>
            </a:extLst>
          </p:cNvPr>
          <p:cNvSpPr/>
          <p:nvPr/>
        </p:nvSpPr>
        <p:spPr>
          <a:xfrm>
            <a:off x="1653340" y="2852936"/>
            <a:ext cx="1274308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Endurant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80B379-A6FC-C38D-1C45-EB4FC7607E52}"/>
              </a:ext>
            </a:extLst>
          </p:cNvPr>
          <p:cNvSpPr/>
          <p:nvPr/>
        </p:nvSpPr>
        <p:spPr>
          <a:xfrm>
            <a:off x="4201956" y="2852936"/>
            <a:ext cx="1274308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 err="1">
                <a:solidFill>
                  <a:schemeClr val="accent6"/>
                </a:solidFill>
              </a:rPr>
              <a:t>Perdurant</a:t>
            </a:r>
            <a:endParaRPr lang="en-US" dirty="0">
              <a:solidFill>
                <a:schemeClr val="accent6"/>
              </a:solidFill>
            </a:endParaRPr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6A14E5A4-8904-7EBE-14C8-81AEC1B97B6A}"/>
              </a:ext>
            </a:extLst>
          </p:cNvPr>
          <p:cNvCxnSpPr>
            <a:cxnSpLocks/>
            <a:stCxn id="12" idx="0"/>
            <a:endCxn id="6" idx="2"/>
          </p:cNvCxnSpPr>
          <p:nvPr/>
        </p:nvCxnSpPr>
        <p:spPr>
          <a:xfrm rot="5400000" flipH="1" flipV="1">
            <a:off x="2747628" y="2035762"/>
            <a:ext cx="360040" cy="12743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85148F67-7112-C22D-0A82-6F6778BB6D1C}"/>
              </a:ext>
            </a:extLst>
          </p:cNvPr>
          <p:cNvCxnSpPr>
            <a:cxnSpLocks/>
            <a:stCxn id="13" idx="0"/>
            <a:endCxn id="6" idx="2"/>
          </p:cNvCxnSpPr>
          <p:nvPr/>
        </p:nvCxnSpPr>
        <p:spPr>
          <a:xfrm rot="16200000" flipV="1">
            <a:off x="4021936" y="2035762"/>
            <a:ext cx="360040" cy="12743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B7EC2FF0-1BA0-9CD4-7989-28412D6E229D}"/>
              </a:ext>
            </a:extLst>
          </p:cNvPr>
          <p:cNvSpPr/>
          <p:nvPr/>
        </p:nvSpPr>
        <p:spPr>
          <a:xfrm>
            <a:off x="3544323" y="2509563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84A749A-959D-E8C8-C0CE-BBA78DEE8C15}"/>
              </a:ext>
            </a:extLst>
          </p:cNvPr>
          <p:cNvSpPr/>
          <p:nvPr/>
        </p:nvSpPr>
        <p:spPr>
          <a:xfrm>
            <a:off x="379032" y="3789040"/>
            <a:ext cx="1274308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Substantial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A6870D2-5B52-F8AE-1E87-2ED1D1264875}"/>
              </a:ext>
            </a:extLst>
          </p:cNvPr>
          <p:cNvSpPr/>
          <p:nvPr/>
        </p:nvSpPr>
        <p:spPr>
          <a:xfrm>
            <a:off x="2927648" y="3789040"/>
            <a:ext cx="1274308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Moment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E90F1C9A-5497-3438-E8B9-9F697A42471E}"/>
              </a:ext>
            </a:extLst>
          </p:cNvPr>
          <p:cNvCxnSpPr>
            <a:cxnSpLocks/>
            <a:stCxn id="22" idx="0"/>
            <a:endCxn id="12" idx="2"/>
          </p:cNvCxnSpPr>
          <p:nvPr/>
        </p:nvCxnSpPr>
        <p:spPr>
          <a:xfrm rot="5400000" flipH="1" flipV="1">
            <a:off x="1473320" y="2971866"/>
            <a:ext cx="360040" cy="12743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1973C279-B3D8-B841-F117-90D05204D28A}"/>
              </a:ext>
            </a:extLst>
          </p:cNvPr>
          <p:cNvCxnSpPr>
            <a:cxnSpLocks/>
            <a:stCxn id="23" idx="0"/>
            <a:endCxn id="12" idx="2"/>
          </p:cNvCxnSpPr>
          <p:nvPr/>
        </p:nvCxnSpPr>
        <p:spPr>
          <a:xfrm rot="16200000" flipV="1">
            <a:off x="2747628" y="2971866"/>
            <a:ext cx="360040" cy="12743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2206140F-E3E2-560E-1A70-FE5A99708583}"/>
              </a:ext>
            </a:extLst>
          </p:cNvPr>
          <p:cNvSpPr/>
          <p:nvPr/>
        </p:nvSpPr>
        <p:spPr>
          <a:xfrm>
            <a:off x="2270015" y="3445667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9A1D3B7-7EB0-2C89-A920-2E1C58196E40}"/>
              </a:ext>
            </a:extLst>
          </p:cNvPr>
          <p:cNvSpPr/>
          <p:nvPr/>
        </p:nvSpPr>
        <p:spPr>
          <a:xfrm>
            <a:off x="1653340" y="4743798"/>
            <a:ext cx="1274308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Intrinsic Moment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76C7B0A-D750-0B45-BF62-3170F73B19B2}"/>
              </a:ext>
            </a:extLst>
          </p:cNvPr>
          <p:cNvSpPr/>
          <p:nvPr/>
        </p:nvSpPr>
        <p:spPr>
          <a:xfrm>
            <a:off x="4201956" y="4743798"/>
            <a:ext cx="1274308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Relator</a:t>
            </a:r>
          </a:p>
        </p:txBody>
      </p: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A3492AA6-5A95-25E5-A771-4FC3A08509C2}"/>
              </a:ext>
            </a:extLst>
          </p:cNvPr>
          <p:cNvCxnSpPr>
            <a:cxnSpLocks/>
            <a:stCxn id="29" idx="0"/>
            <a:endCxn id="23" idx="2"/>
          </p:cNvCxnSpPr>
          <p:nvPr/>
        </p:nvCxnSpPr>
        <p:spPr>
          <a:xfrm rot="5400000" flipH="1" flipV="1">
            <a:off x="2738301" y="3917297"/>
            <a:ext cx="378694" cy="12743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37FC3E4E-E0C7-0E07-5DD7-2FB358AAAC87}"/>
              </a:ext>
            </a:extLst>
          </p:cNvPr>
          <p:cNvCxnSpPr>
            <a:cxnSpLocks/>
            <a:stCxn id="30" idx="0"/>
            <a:endCxn id="23" idx="2"/>
          </p:cNvCxnSpPr>
          <p:nvPr/>
        </p:nvCxnSpPr>
        <p:spPr>
          <a:xfrm rot="16200000" flipV="1">
            <a:off x="4012609" y="3917297"/>
            <a:ext cx="378694" cy="12743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8C326554-3560-2DEA-1169-0D21B0611CBD}"/>
              </a:ext>
            </a:extLst>
          </p:cNvPr>
          <p:cNvSpPr/>
          <p:nvPr/>
        </p:nvSpPr>
        <p:spPr>
          <a:xfrm>
            <a:off x="3541148" y="4378200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A3EB963-ECD3-F55C-86E4-7BFD92196DE2}"/>
              </a:ext>
            </a:extLst>
          </p:cNvPr>
          <p:cNvSpPr/>
          <p:nvPr/>
        </p:nvSpPr>
        <p:spPr>
          <a:xfrm>
            <a:off x="7370308" y="2852936"/>
            <a:ext cx="1274308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Universal</a:t>
            </a:r>
          </a:p>
          <a:p>
            <a:pPr algn="ctr"/>
            <a:r>
              <a:rPr lang="en-US" dirty="0">
                <a:solidFill>
                  <a:schemeClr val="accent6"/>
                </a:solidFill>
              </a:rPr>
              <a:t>Endurant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6190E90-03C8-C486-15FD-C4F93223BFA2}"/>
              </a:ext>
            </a:extLst>
          </p:cNvPr>
          <p:cNvSpPr/>
          <p:nvPr/>
        </p:nvSpPr>
        <p:spPr>
          <a:xfrm>
            <a:off x="9918924" y="2852936"/>
            <a:ext cx="1274308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Universal</a:t>
            </a:r>
          </a:p>
          <a:p>
            <a:pPr algn="ctr"/>
            <a:r>
              <a:rPr lang="en-US" dirty="0" err="1">
                <a:solidFill>
                  <a:schemeClr val="accent6"/>
                </a:solidFill>
              </a:rPr>
              <a:t>Perdurant</a:t>
            </a:r>
            <a:endParaRPr lang="en-US" dirty="0">
              <a:solidFill>
                <a:schemeClr val="accent6"/>
              </a:solidFill>
            </a:endParaRPr>
          </a:p>
        </p:txBody>
      </p: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37CD72DA-7B98-5023-A1DA-C082694FB170}"/>
              </a:ext>
            </a:extLst>
          </p:cNvPr>
          <p:cNvCxnSpPr>
            <a:cxnSpLocks/>
            <a:stCxn id="37" idx="0"/>
          </p:cNvCxnSpPr>
          <p:nvPr/>
        </p:nvCxnSpPr>
        <p:spPr>
          <a:xfrm rot="5400000" flipH="1" flipV="1">
            <a:off x="8464596" y="2035762"/>
            <a:ext cx="360040" cy="12743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68EDDB37-5211-CB90-69DC-A7E640B4DE7A}"/>
              </a:ext>
            </a:extLst>
          </p:cNvPr>
          <p:cNvCxnSpPr>
            <a:cxnSpLocks/>
            <a:stCxn id="38" idx="0"/>
          </p:cNvCxnSpPr>
          <p:nvPr/>
        </p:nvCxnSpPr>
        <p:spPr>
          <a:xfrm rot="16200000" flipV="1">
            <a:off x="9738904" y="2035762"/>
            <a:ext cx="360040" cy="12743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4440236E-DAB9-56D4-65E3-6B0F341ED72B}"/>
              </a:ext>
            </a:extLst>
          </p:cNvPr>
          <p:cNvSpPr/>
          <p:nvPr/>
        </p:nvSpPr>
        <p:spPr>
          <a:xfrm>
            <a:off x="9261291" y="2509563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8FE603-0341-A33D-2C16-F548B18DA44D}"/>
              </a:ext>
            </a:extLst>
          </p:cNvPr>
          <p:cNvSpPr/>
          <p:nvPr/>
        </p:nvSpPr>
        <p:spPr>
          <a:xfrm>
            <a:off x="6096000" y="3789040"/>
            <a:ext cx="1274308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Universal</a:t>
            </a:r>
          </a:p>
          <a:p>
            <a:pPr algn="ctr"/>
            <a:r>
              <a:rPr lang="en-US" dirty="0">
                <a:solidFill>
                  <a:schemeClr val="accent6"/>
                </a:solidFill>
              </a:rPr>
              <a:t>Substantial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E679011-EFE4-BD09-DDC5-5C643BC832D3}"/>
              </a:ext>
            </a:extLst>
          </p:cNvPr>
          <p:cNvSpPr/>
          <p:nvPr/>
        </p:nvSpPr>
        <p:spPr>
          <a:xfrm>
            <a:off x="8644616" y="3789040"/>
            <a:ext cx="1274308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Universal </a:t>
            </a:r>
          </a:p>
          <a:p>
            <a:pPr algn="ctr"/>
            <a:r>
              <a:rPr lang="en-US" dirty="0">
                <a:solidFill>
                  <a:schemeClr val="accent6"/>
                </a:solidFill>
              </a:rPr>
              <a:t>Moment</a:t>
            </a:r>
          </a:p>
        </p:txBody>
      </p: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F287D9CD-C584-F60E-02B4-BC102C099093}"/>
              </a:ext>
            </a:extLst>
          </p:cNvPr>
          <p:cNvCxnSpPr>
            <a:cxnSpLocks/>
            <a:stCxn id="42" idx="0"/>
            <a:endCxn id="37" idx="2"/>
          </p:cNvCxnSpPr>
          <p:nvPr/>
        </p:nvCxnSpPr>
        <p:spPr>
          <a:xfrm rot="5400000" flipH="1" flipV="1">
            <a:off x="7190288" y="2971866"/>
            <a:ext cx="360040" cy="12743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4C13786B-D8CA-BB80-2A9D-CF49BCD373B8}"/>
              </a:ext>
            </a:extLst>
          </p:cNvPr>
          <p:cNvCxnSpPr>
            <a:cxnSpLocks/>
            <a:stCxn id="43" idx="0"/>
            <a:endCxn id="37" idx="2"/>
          </p:cNvCxnSpPr>
          <p:nvPr/>
        </p:nvCxnSpPr>
        <p:spPr>
          <a:xfrm rot="16200000" flipV="1">
            <a:off x="8464596" y="2971866"/>
            <a:ext cx="360040" cy="12743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Isosceles Triangle 45">
            <a:extLst>
              <a:ext uri="{FF2B5EF4-FFF2-40B4-BE49-F238E27FC236}">
                <a16:creationId xmlns:a16="http://schemas.microsoft.com/office/drawing/2014/main" id="{601B48EA-6C54-A3FF-08D5-7B6BB986D3E2}"/>
              </a:ext>
            </a:extLst>
          </p:cNvPr>
          <p:cNvSpPr/>
          <p:nvPr/>
        </p:nvSpPr>
        <p:spPr>
          <a:xfrm>
            <a:off x="7986983" y="3445667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962AE10-FD2A-BB8D-F09B-DC76808A93CC}"/>
              </a:ext>
            </a:extLst>
          </p:cNvPr>
          <p:cNvSpPr/>
          <p:nvPr/>
        </p:nvSpPr>
        <p:spPr>
          <a:xfrm>
            <a:off x="7104112" y="4743798"/>
            <a:ext cx="1806700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Universal </a:t>
            </a:r>
          </a:p>
          <a:p>
            <a:pPr algn="ctr"/>
            <a:r>
              <a:rPr lang="en-US" dirty="0">
                <a:solidFill>
                  <a:schemeClr val="accent6"/>
                </a:solidFill>
              </a:rPr>
              <a:t>Intrinsic Moment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E72E224-92AF-F42B-712B-DF3F3B08864C}"/>
              </a:ext>
            </a:extLst>
          </p:cNvPr>
          <p:cNvSpPr/>
          <p:nvPr/>
        </p:nvSpPr>
        <p:spPr>
          <a:xfrm>
            <a:off x="9918924" y="4743798"/>
            <a:ext cx="1274308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Universal</a:t>
            </a:r>
          </a:p>
          <a:p>
            <a:pPr algn="ctr"/>
            <a:r>
              <a:rPr lang="en-US" dirty="0">
                <a:solidFill>
                  <a:schemeClr val="accent6"/>
                </a:solidFill>
              </a:rPr>
              <a:t>Relator</a:t>
            </a:r>
          </a:p>
        </p:txBody>
      </p: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4B6A25B3-DA95-744D-8951-E83CBECF508A}"/>
              </a:ext>
            </a:extLst>
          </p:cNvPr>
          <p:cNvCxnSpPr>
            <a:cxnSpLocks/>
            <a:stCxn id="47" idx="0"/>
            <a:endCxn id="43" idx="2"/>
          </p:cNvCxnSpPr>
          <p:nvPr/>
        </p:nvCxnSpPr>
        <p:spPr>
          <a:xfrm rot="5400000" flipH="1" flipV="1">
            <a:off x="8455269" y="3917297"/>
            <a:ext cx="378694" cy="12743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AEE44D2A-6813-2BCB-FEB1-1AF92D0EBD17}"/>
              </a:ext>
            </a:extLst>
          </p:cNvPr>
          <p:cNvCxnSpPr>
            <a:cxnSpLocks/>
            <a:stCxn id="48" idx="0"/>
            <a:endCxn id="43" idx="2"/>
          </p:cNvCxnSpPr>
          <p:nvPr/>
        </p:nvCxnSpPr>
        <p:spPr>
          <a:xfrm rot="16200000" flipV="1">
            <a:off x="9729577" y="3917297"/>
            <a:ext cx="378694" cy="12743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5F3BF674-3835-430F-B4E6-428479B56C53}"/>
              </a:ext>
            </a:extLst>
          </p:cNvPr>
          <p:cNvSpPr/>
          <p:nvPr/>
        </p:nvSpPr>
        <p:spPr>
          <a:xfrm>
            <a:off x="9258116" y="4378200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3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41" grpId="0" animBg="1"/>
      <p:bldP spid="42" grpId="0" animBg="1"/>
      <p:bldP spid="43" grpId="0" animBg="1"/>
      <p:bldP spid="46" grpId="0" animBg="1"/>
      <p:bldP spid="47" grpId="0" animBg="1"/>
      <p:bldP spid="48" grpId="0" animBg="1"/>
      <p:bldP spid="5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008A4-E0C6-DC35-C066-BBB3AFF30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C284B-3EEC-ACBF-9363-42E0CA4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5 / 5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F5ED5A3-26D8-C43A-79EE-70319BD121F5}"/>
              </a:ext>
            </a:extLst>
          </p:cNvPr>
          <p:cNvSpPr txBox="1"/>
          <p:nvPr/>
        </p:nvSpPr>
        <p:spPr>
          <a:xfrm>
            <a:off x="7998229" y="3592589"/>
            <a:ext cx="512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🧔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7C1F51B-92F4-67BD-C246-2E630EB90B34}"/>
              </a:ext>
            </a:extLst>
          </p:cNvPr>
          <p:cNvSpPr/>
          <p:nvPr/>
        </p:nvSpPr>
        <p:spPr>
          <a:xfrm>
            <a:off x="9912424" y="3175350"/>
            <a:ext cx="1944216" cy="64807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John's </a:t>
            </a:r>
            <a:br>
              <a:rPr lang="en-US" dirty="0"/>
            </a:br>
            <a:r>
              <a:rPr lang="en-US" dirty="0"/>
              <a:t>given name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D8995E0-0F4E-FDD6-7F46-391B8815EB01}"/>
              </a:ext>
            </a:extLst>
          </p:cNvPr>
          <p:cNvSpPr/>
          <p:nvPr/>
        </p:nvSpPr>
        <p:spPr>
          <a:xfrm>
            <a:off x="9912424" y="3895430"/>
            <a:ext cx="1944216" cy="64807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John's </a:t>
            </a:r>
            <a:br>
              <a:rPr lang="en-US" dirty="0"/>
            </a:br>
            <a:r>
              <a:rPr lang="en-US" dirty="0"/>
              <a:t>surname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93D112C-338B-98E0-AAAA-0C31C4E11C98}"/>
              </a:ext>
            </a:extLst>
          </p:cNvPr>
          <p:cNvCxnSpPr>
            <a:cxnSpLocks/>
            <a:stCxn id="46" idx="2"/>
            <a:endCxn id="44" idx="3"/>
          </p:cNvCxnSpPr>
          <p:nvPr/>
        </p:nvCxnSpPr>
        <p:spPr>
          <a:xfrm flipH="1">
            <a:off x="8510313" y="3499386"/>
            <a:ext cx="1402111" cy="3240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2A569A0-9111-E6FB-479F-CD85ACC8F494}"/>
              </a:ext>
            </a:extLst>
          </p:cNvPr>
          <p:cNvCxnSpPr>
            <a:cxnSpLocks/>
            <a:stCxn id="47" idx="2"/>
            <a:endCxn id="44" idx="3"/>
          </p:cNvCxnSpPr>
          <p:nvPr/>
        </p:nvCxnSpPr>
        <p:spPr>
          <a:xfrm flipH="1" flipV="1">
            <a:off x="8510313" y="3823422"/>
            <a:ext cx="1402111" cy="3960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903BC53B-CB26-4C94-21E4-9E37D9338D8E}"/>
              </a:ext>
            </a:extLst>
          </p:cNvPr>
          <p:cNvSpPr txBox="1"/>
          <p:nvPr/>
        </p:nvSpPr>
        <p:spPr>
          <a:xfrm rot="20789963">
            <a:off x="8692731" y="3347494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inheres in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D1C0D06-EF5B-4B92-0A5A-B2D8F51F7168}"/>
              </a:ext>
            </a:extLst>
          </p:cNvPr>
          <p:cNvSpPr txBox="1"/>
          <p:nvPr/>
        </p:nvSpPr>
        <p:spPr>
          <a:xfrm rot="1013579">
            <a:off x="8672785" y="3953216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inheres in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EE88731-76A5-7F30-A994-B2D79C2D984C}"/>
              </a:ext>
            </a:extLst>
          </p:cNvPr>
          <p:cNvSpPr txBox="1"/>
          <p:nvPr/>
        </p:nvSpPr>
        <p:spPr>
          <a:xfrm>
            <a:off x="3518057" y="3907017"/>
            <a:ext cx="512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🚗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E07F82-CBB5-F487-F8A5-5C49A67255CC}"/>
              </a:ext>
            </a:extLst>
          </p:cNvPr>
          <p:cNvSpPr txBox="1"/>
          <p:nvPr/>
        </p:nvSpPr>
        <p:spPr>
          <a:xfrm>
            <a:off x="2500520" y="4117897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inheres in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2A901E7-8934-041F-BCF9-74D7088CC514}"/>
              </a:ext>
            </a:extLst>
          </p:cNvPr>
          <p:cNvCxnSpPr>
            <a:cxnSpLocks/>
            <a:stCxn id="23" idx="1"/>
            <a:endCxn id="54" idx="6"/>
          </p:cNvCxnSpPr>
          <p:nvPr/>
        </p:nvCxnSpPr>
        <p:spPr>
          <a:xfrm flipH="1">
            <a:off x="2498014" y="4137850"/>
            <a:ext cx="1020043" cy="153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Diamond 33">
            <a:extLst>
              <a:ext uri="{FF2B5EF4-FFF2-40B4-BE49-F238E27FC236}">
                <a16:creationId xmlns:a16="http://schemas.microsoft.com/office/drawing/2014/main" id="{FC87E914-CC89-E279-BE92-46C8249FB902}"/>
              </a:ext>
            </a:extLst>
          </p:cNvPr>
          <p:cNvSpPr/>
          <p:nvPr/>
        </p:nvSpPr>
        <p:spPr>
          <a:xfrm>
            <a:off x="5332757" y="3772098"/>
            <a:ext cx="1368152" cy="432048"/>
          </a:xfrm>
          <a:prstGeom prst="diamond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owns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B7B7B0A-70DF-33DC-D0C4-64AF7EEFF647}"/>
              </a:ext>
            </a:extLst>
          </p:cNvPr>
          <p:cNvCxnSpPr>
            <a:cxnSpLocks/>
            <a:stCxn id="34" idx="1"/>
            <a:endCxn id="23" idx="3"/>
          </p:cNvCxnSpPr>
          <p:nvPr/>
        </p:nvCxnSpPr>
        <p:spPr>
          <a:xfrm flipH="1">
            <a:off x="4030141" y="3988122"/>
            <a:ext cx="1302616" cy="1497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6A8FD96-5186-FE88-A3D3-2B458AD6BF20}"/>
              </a:ext>
            </a:extLst>
          </p:cNvPr>
          <p:cNvCxnSpPr>
            <a:cxnSpLocks/>
            <a:stCxn id="44" idx="1"/>
            <a:endCxn id="34" idx="3"/>
          </p:cNvCxnSpPr>
          <p:nvPr/>
        </p:nvCxnSpPr>
        <p:spPr>
          <a:xfrm flipH="1">
            <a:off x="6700909" y="3823422"/>
            <a:ext cx="1297320" cy="164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247F5ACE-FD81-393E-1BEA-908046414E64}"/>
              </a:ext>
            </a:extLst>
          </p:cNvPr>
          <p:cNvSpPr txBox="1"/>
          <p:nvPr/>
        </p:nvSpPr>
        <p:spPr>
          <a:xfrm rot="21204980">
            <a:off x="4146023" y="3825736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mediates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0588F43-9A77-B8A4-4C2D-2C105190CD52}"/>
              </a:ext>
            </a:extLst>
          </p:cNvPr>
          <p:cNvSpPr txBox="1"/>
          <p:nvPr/>
        </p:nvSpPr>
        <p:spPr>
          <a:xfrm rot="21204980">
            <a:off x="6768862" y="3677443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mediates</a:t>
            </a:r>
          </a:p>
        </p:txBody>
      </p:sp>
      <p:sp>
        <p:nvSpPr>
          <p:cNvPr id="20" name="Flowchart: Data 19">
            <a:extLst>
              <a:ext uri="{FF2B5EF4-FFF2-40B4-BE49-F238E27FC236}">
                <a16:creationId xmlns:a16="http://schemas.microsoft.com/office/drawing/2014/main" id="{1CF2DA20-E16F-922F-79CB-60B8F2AB2C73}"/>
              </a:ext>
            </a:extLst>
          </p:cNvPr>
          <p:cNvSpPr/>
          <p:nvPr/>
        </p:nvSpPr>
        <p:spPr>
          <a:xfrm>
            <a:off x="3605340" y="1745630"/>
            <a:ext cx="3924023" cy="800320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4D1BC5E-DFD4-D042-857F-BED4F84BFC95}"/>
              </a:ext>
            </a:extLst>
          </p:cNvPr>
          <p:cNvCxnSpPr>
            <a:cxnSpLocks/>
            <a:stCxn id="20" idx="3"/>
            <a:endCxn id="23" idx="0"/>
          </p:cNvCxnSpPr>
          <p:nvPr/>
        </p:nvCxnSpPr>
        <p:spPr>
          <a:xfrm flipH="1">
            <a:off x="3774099" y="2545950"/>
            <a:ext cx="1400850" cy="13610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DBC13AD-8AE7-F23B-5998-3CBAEDF7AE8B}"/>
              </a:ext>
            </a:extLst>
          </p:cNvPr>
          <p:cNvCxnSpPr>
            <a:cxnSpLocks/>
            <a:stCxn id="20" idx="4"/>
            <a:endCxn id="44" idx="1"/>
          </p:cNvCxnSpPr>
          <p:nvPr/>
        </p:nvCxnSpPr>
        <p:spPr>
          <a:xfrm>
            <a:off x="5567352" y="2545950"/>
            <a:ext cx="2430877" cy="12774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EF2DEDC3-B061-B067-C1D6-73CC15ECA1CD}"/>
              </a:ext>
            </a:extLst>
          </p:cNvPr>
          <p:cNvSpPr txBox="1"/>
          <p:nvPr/>
        </p:nvSpPr>
        <p:spPr>
          <a:xfrm rot="1668028">
            <a:off x="6326202" y="3025289"/>
            <a:ext cx="13764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has participant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9937925-DE59-6BFE-2DBF-ED7221B3D238}"/>
              </a:ext>
            </a:extLst>
          </p:cNvPr>
          <p:cNvSpPr txBox="1"/>
          <p:nvPr/>
        </p:nvSpPr>
        <p:spPr>
          <a:xfrm rot="18933264">
            <a:off x="3617191" y="3074342"/>
            <a:ext cx="13764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has participant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21EF11DC-3F45-04A8-86C1-5FED5702CD2B}"/>
              </a:ext>
            </a:extLst>
          </p:cNvPr>
          <p:cNvSpPr/>
          <p:nvPr/>
        </p:nvSpPr>
        <p:spPr>
          <a:xfrm>
            <a:off x="6816080" y="4653136"/>
            <a:ext cx="1546020" cy="432048"/>
          </a:xfrm>
          <a:prstGeom prst="diamond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2E5448D-1404-E3D0-C446-839EFFFE6FD0}"/>
              </a:ext>
            </a:extLst>
          </p:cNvPr>
          <p:cNvSpPr txBox="1"/>
          <p:nvPr/>
        </p:nvSpPr>
        <p:spPr>
          <a:xfrm>
            <a:off x="6920391" y="4678812"/>
            <a:ext cx="1273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committed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090B58E-074C-4134-D3BA-860271BF801E}"/>
              </a:ext>
            </a:extLst>
          </p:cNvPr>
          <p:cNvSpPr txBox="1"/>
          <p:nvPr/>
        </p:nvSpPr>
        <p:spPr>
          <a:xfrm>
            <a:off x="4474524" y="5399412"/>
            <a:ext cx="11804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🚫</a:t>
            </a:r>
          </a:p>
          <a:p>
            <a:pPr algn="ctr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speeding</a:t>
            </a:r>
            <a:endParaRPr lang="en-US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79A5017-0F6A-59B9-F9D9-5EC84991DC67}"/>
              </a:ext>
            </a:extLst>
          </p:cNvPr>
          <p:cNvCxnSpPr>
            <a:cxnSpLocks/>
            <a:stCxn id="3" idx="0"/>
            <a:endCxn id="4" idx="2"/>
          </p:cNvCxnSpPr>
          <p:nvPr/>
        </p:nvCxnSpPr>
        <p:spPr>
          <a:xfrm flipV="1">
            <a:off x="7589090" y="4261361"/>
            <a:ext cx="673597" cy="3917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ADF8FC2-051F-3D55-9B37-C1C0B0929E27}"/>
              </a:ext>
            </a:extLst>
          </p:cNvPr>
          <p:cNvCxnSpPr>
            <a:cxnSpLocks/>
            <a:stCxn id="36" idx="0"/>
            <a:endCxn id="3" idx="1"/>
          </p:cNvCxnSpPr>
          <p:nvPr/>
        </p:nvCxnSpPr>
        <p:spPr>
          <a:xfrm flipV="1">
            <a:off x="5064746" y="4869160"/>
            <a:ext cx="1751334" cy="5302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0574693-ABB4-8E21-3345-7FBB5F1C1E5F}"/>
              </a:ext>
            </a:extLst>
          </p:cNvPr>
          <p:cNvGrpSpPr/>
          <p:nvPr/>
        </p:nvGrpSpPr>
        <p:grpSpPr>
          <a:xfrm>
            <a:off x="1000794" y="3823421"/>
            <a:ext cx="1497220" cy="652909"/>
            <a:chOff x="1000794" y="3823421"/>
            <a:chExt cx="1497220" cy="652909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F6D40C60-5AFA-BEF4-DB32-D87FBE714765}"/>
                </a:ext>
              </a:extLst>
            </p:cNvPr>
            <p:cNvSpPr/>
            <p:nvPr/>
          </p:nvSpPr>
          <p:spPr>
            <a:xfrm>
              <a:off x="1000794" y="3829999"/>
              <a:ext cx="1497220" cy="646331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DB11865-B1B6-758B-8A66-9A649F1126F0}"/>
                </a:ext>
              </a:extLst>
            </p:cNvPr>
            <p:cNvSpPr txBox="1"/>
            <p:nvPr/>
          </p:nvSpPr>
          <p:spPr>
            <a:xfrm>
              <a:off x="1181980" y="3823421"/>
              <a:ext cx="122995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Color of John's car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A8E35E1-4F27-7054-E82C-4AB46273A2BF}"/>
              </a:ext>
            </a:extLst>
          </p:cNvPr>
          <p:cNvGrpSpPr/>
          <p:nvPr/>
        </p:nvGrpSpPr>
        <p:grpSpPr>
          <a:xfrm>
            <a:off x="6920391" y="5673613"/>
            <a:ext cx="2138638" cy="726638"/>
            <a:chOff x="9815213" y="5474164"/>
            <a:chExt cx="2138638" cy="72663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C6CC227-419E-189A-11F4-E7B9E115BA9D}"/>
                </a:ext>
              </a:extLst>
            </p:cNvPr>
            <p:cNvSpPr/>
            <p:nvPr/>
          </p:nvSpPr>
          <p:spPr>
            <a:xfrm>
              <a:off x="9815213" y="5474164"/>
              <a:ext cx="2138638" cy="712879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60152EF-2C3E-A546-2ECE-C07693CE0596}"/>
                </a:ext>
              </a:extLst>
            </p:cNvPr>
            <p:cNvSpPr txBox="1"/>
            <p:nvPr/>
          </p:nvSpPr>
          <p:spPr>
            <a:xfrm>
              <a:off x="10011828" y="5554471"/>
              <a:ext cx="174160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Measured speed of John’s ride 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7A50EBBC-1EE6-AA12-0B9D-439D94C8E98A}"/>
              </a:ext>
            </a:extLst>
          </p:cNvPr>
          <p:cNvGrpSpPr/>
          <p:nvPr/>
        </p:nvGrpSpPr>
        <p:grpSpPr>
          <a:xfrm>
            <a:off x="886571" y="5519875"/>
            <a:ext cx="2138638" cy="712879"/>
            <a:chOff x="9815213" y="4655764"/>
            <a:chExt cx="2138638" cy="712879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D5ACA4A-9D15-0CB3-A276-B6E775E7C457}"/>
                </a:ext>
              </a:extLst>
            </p:cNvPr>
            <p:cNvSpPr txBox="1"/>
            <p:nvPr/>
          </p:nvSpPr>
          <p:spPr>
            <a:xfrm>
              <a:off x="9965317" y="4688167"/>
              <a:ext cx="183463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Date and time of John’s speeding</a:t>
              </a: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ED5F9003-75D2-09FE-EC39-FDA06F4F28F0}"/>
                </a:ext>
              </a:extLst>
            </p:cNvPr>
            <p:cNvSpPr/>
            <p:nvPr/>
          </p:nvSpPr>
          <p:spPr>
            <a:xfrm>
              <a:off x="9815213" y="4655764"/>
              <a:ext cx="2138638" cy="712879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2C7F6A5-F83C-8908-AEB2-559A40039085}"/>
              </a:ext>
            </a:extLst>
          </p:cNvPr>
          <p:cNvCxnSpPr>
            <a:cxnSpLocks/>
            <a:stCxn id="71" idx="6"/>
            <a:endCxn id="36" idx="1"/>
          </p:cNvCxnSpPr>
          <p:nvPr/>
        </p:nvCxnSpPr>
        <p:spPr>
          <a:xfrm flipV="1">
            <a:off x="3025209" y="5722578"/>
            <a:ext cx="1449315" cy="1537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EC2A119-7D74-2801-A016-D33F488025D3}"/>
              </a:ext>
            </a:extLst>
          </p:cNvPr>
          <p:cNvCxnSpPr>
            <a:cxnSpLocks/>
            <a:stCxn id="37" idx="2"/>
            <a:endCxn id="36" idx="3"/>
          </p:cNvCxnSpPr>
          <p:nvPr/>
        </p:nvCxnSpPr>
        <p:spPr>
          <a:xfrm flipH="1" flipV="1">
            <a:off x="5654968" y="5722578"/>
            <a:ext cx="1265423" cy="3074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918C6CB0-FDD0-3796-927B-EE68E43A42C7}"/>
              </a:ext>
            </a:extLst>
          </p:cNvPr>
          <p:cNvSpPr txBox="1"/>
          <p:nvPr/>
        </p:nvSpPr>
        <p:spPr>
          <a:xfrm>
            <a:off x="1229082" y="2525397"/>
            <a:ext cx="15504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👮‍♀️</a:t>
            </a:r>
          </a:p>
          <a:p>
            <a:pPr algn="ctr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Police officer</a:t>
            </a:r>
            <a:endParaRPr lang="en-US" dirty="0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7172163-CBCB-7F8E-CCD8-8284D035B906}"/>
              </a:ext>
            </a:extLst>
          </p:cNvPr>
          <p:cNvGrpSpPr/>
          <p:nvPr/>
        </p:nvGrpSpPr>
        <p:grpSpPr>
          <a:xfrm>
            <a:off x="330016" y="1274659"/>
            <a:ext cx="2059886" cy="652909"/>
            <a:chOff x="330016" y="1274659"/>
            <a:chExt cx="2059886" cy="652909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BCBC63D6-5851-8C40-9B9D-7137E8EEB197}"/>
                </a:ext>
              </a:extLst>
            </p:cNvPr>
            <p:cNvSpPr/>
            <p:nvPr/>
          </p:nvSpPr>
          <p:spPr>
            <a:xfrm>
              <a:off x="330016" y="1281237"/>
              <a:ext cx="2059886" cy="646331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8E77C0C-5C3F-AC51-02EC-22C45EAA1E46}"/>
                </a:ext>
              </a:extLst>
            </p:cNvPr>
            <p:cNvSpPr txBox="1"/>
            <p:nvPr/>
          </p:nvSpPr>
          <p:spPr>
            <a:xfrm>
              <a:off x="511202" y="1274659"/>
              <a:ext cx="175728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Policemen's badge number</a:t>
              </a:r>
            </a:p>
          </p:txBody>
        </p:sp>
      </p:grp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7F4E5E5-9529-E74B-C6D3-472ADF9C1578}"/>
              </a:ext>
            </a:extLst>
          </p:cNvPr>
          <p:cNvCxnSpPr>
            <a:cxnSpLocks/>
            <a:stCxn id="78" idx="0"/>
            <a:endCxn id="82" idx="4"/>
          </p:cNvCxnSpPr>
          <p:nvPr/>
        </p:nvCxnSpPr>
        <p:spPr>
          <a:xfrm flipH="1" flipV="1">
            <a:off x="1359959" y="1927568"/>
            <a:ext cx="644327" cy="5978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125699BF-4710-8E1E-2CFE-093388FAF349}"/>
              </a:ext>
            </a:extLst>
          </p:cNvPr>
          <p:cNvCxnSpPr>
            <a:cxnSpLocks/>
            <a:stCxn id="78" idx="3"/>
            <a:endCxn id="20" idx="2"/>
          </p:cNvCxnSpPr>
          <p:nvPr/>
        </p:nvCxnSpPr>
        <p:spPr>
          <a:xfrm flipV="1">
            <a:off x="2779489" y="2145790"/>
            <a:ext cx="1218253" cy="7027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D3ECB634-802E-1ADA-285B-7C2AF9549F7E}"/>
              </a:ext>
            </a:extLst>
          </p:cNvPr>
          <p:cNvCxnSpPr>
            <a:cxnSpLocks/>
            <a:stCxn id="36" idx="0"/>
          </p:cNvCxnSpPr>
          <p:nvPr/>
        </p:nvCxnSpPr>
        <p:spPr>
          <a:xfrm flipV="1">
            <a:off x="5064746" y="2545950"/>
            <a:ext cx="292487" cy="28534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D1DC763F-A064-109E-3C03-5D4984ED78FE}"/>
              </a:ext>
            </a:extLst>
          </p:cNvPr>
          <p:cNvSpPr txBox="1"/>
          <p:nvPr/>
        </p:nvSpPr>
        <p:spPr>
          <a:xfrm>
            <a:off x="4112181" y="1687602"/>
            <a:ext cx="280821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Yesterday's speed measurement of John's city ride in his red car.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325433-664C-09EB-54EB-CCDC1DCAB819}"/>
              </a:ext>
            </a:extLst>
          </p:cNvPr>
          <p:cNvSpPr txBox="1"/>
          <p:nvPr/>
        </p:nvSpPr>
        <p:spPr>
          <a:xfrm>
            <a:off x="7906414" y="3892029"/>
            <a:ext cx="712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John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38E7FD-F12B-9623-C7E8-14265CC52F34}"/>
              </a:ext>
            </a:extLst>
          </p:cNvPr>
          <p:cNvSpPr txBox="1"/>
          <p:nvPr/>
        </p:nvSpPr>
        <p:spPr>
          <a:xfrm>
            <a:off x="3235811" y="4211215"/>
            <a:ext cx="10622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John's Car</a:t>
            </a:r>
          </a:p>
        </p:txBody>
      </p:sp>
    </p:spTree>
    <p:extLst>
      <p:ext uri="{BB962C8B-B14F-4D97-AF65-F5344CB8AC3E}">
        <p14:creationId xmlns:p14="http://schemas.microsoft.com/office/powerpoint/2010/main" val="238870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CAD32-D159-6040-B73A-D7F3933D4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359EE-3BD2-2111-3CA1-5C925850C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5 / 5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B3DF8DE-CCFA-CD7C-F429-94422657C8FA}"/>
              </a:ext>
            </a:extLst>
          </p:cNvPr>
          <p:cNvSpPr txBox="1"/>
          <p:nvPr/>
        </p:nvSpPr>
        <p:spPr>
          <a:xfrm>
            <a:off x="7998229" y="3592589"/>
            <a:ext cx="512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🧔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0FCCBB3E-0C4E-82F9-18EC-C606B0F2697B}"/>
              </a:ext>
            </a:extLst>
          </p:cNvPr>
          <p:cNvSpPr/>
          <p:nvPr/>
        </p:nvSpPr>
        <p:spPr>
          <a:xfrm>
            <a:off x="9912424" y="3175350"/>
            <a:ext cx="1944216" cy="64807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Given name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7EFF33A-B730-6FE1-6C0E-37F7A8F45101}"/>
              </a:ext>
            </a:extLst>
          </p:cNvPr>
          <p:cNvSpPr/>
          <p:nvPr/>
        </p:nvSpPr>
        <p:spPr>
          <a:xfrm>
            <a:off x="9912424" y="3895430"/>
            <a:ext cx="1944216" cy="64807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Surname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6A39060-D1E2-C367-1F5A-F22F1A2D2F37}"/>
              </a:ext>
            </a:extLst>
          </p:cNvPr>
          <p:cNvCxnSpPr>
            <a:cxnSpLocks/>
            <a:stCxn id="46" idx="2"/>
            <a:endCxn id="44" idx="3"/>
          </p:cNvCxnSpPr>
          <p:nvPr/>
        </p:nvCxnSpPr>
        <p:spPr>
          <a:xfrm flipH="1">
            <a:off x="8510313" y="3499386"/>
            <a:ext cx="1402111" cy="3240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3140E6A-F3C2-7DAF-D7C4-1891D7D3AE66}"/>
              </a:ext>
            </a:extLst>
          </p:cNvPr>
          <p:cNvCxnSpPr>
            <a:cxnSpLocks/>
            <a:stCxn id="47" idx="2"/>
            <a:endCxn id="44" idx="3"/>
          </p:cNvCxnSpPr>
          <p:nvPr/>
        </p:nvCxnSpPr>
        <p:spPr>
          <a:xfrm flipH="1" flipV="1">
            <a:off x="8510313" y="3823422"/>
            <a:ext cx="1402111" cy="3960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D8A28482-49EE-3ECA-8348-C96AFA7D0D73}"/>
              </a:ext>
            </a:extLst>
          </p:cNvPr>
          <p:cNvSpPr txBox="1"/>
          <p:nvPr/>
        </p:nvSpPr>
        <p:spPr>
          <a:xfrm>
            <a:off x="3518057" y="3907017"/>
            <a:ext cx="512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🚗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56F80E5-46A5-9842-B572-A8114197AC94}"/>
              </a:ext>
            </a:extLst>
          </p:cNvPr>
          <p:cNvCxnSpPr>
            <a:cxnSpLocks/>
            <a:stCxn id="23" idx="1"/>
            <a:endCxn id="54" idx="6"/>
          </p:cNvCxnSpPr>
          <p:nvPr/>
        </p:nvCxnSpPr>
        <p:spPr>
          <a:xfrm flipH="1">
            <a:off x="2498014" y="4137850"/>
            <a:ext cx="1020043" cy="153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Diamond 33">
            <a:extLst>
              <a:ext uri="{FF2B5EF4-FFF2-40B4-BE49-F238E27FC236}">
                <a16:creationId xmlns:a16="http://schemas.microsoft.com/office/drawing/2014/main" id="{ECA649BB-731A-0D64-820A-A3F99CC7CB3C}"/>
              </a:ext>
            </a:extLst>
          </p:cNvPr>
          <p:cNvSpPr/>
          <p:nvPr/>
        </p:nvSpPr>
        <p:spPr>
          <a:xfrm>
            <a:off x="5332757" y="3772098"/>
            <a:ext cx="1368152" cy="432048"/>
          </a:xfrm>
          <a:prstGeom prst="diamond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owns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0ECF4E3-B766-C506-EB70-746053A008EC}"/>
              </a:ext>
            </a:extLst>
          </p:cNvPr>
          <p:cNvCxnSpPr>
            <a:cxnSpLocks/>
            <a:stCxn id="34" idx="1"/>
            <a:endCxn id="23" idx="3"/>
          </p:cNvCxnSpPr>
          <p:nvPr/>
        </p:nvCxnSpPr>
        <p:spPr>
          <a:xfrm flipH="1">
            <a:off x="4030141" y="3988122"/>
            <a:ext cx="1302616" cy="1497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BE5E669E-333D-CF88-B89B-92798F91A723}"/>
              </a:ext>
            </a:extLst>
          </p:cNvPr>
          <p:cNvCxnSpPr>
            <a:cxnSpLocks/>
            <a:stCxn id="44" idx="1"/>
            <a:endCxn id="34" idx="3"/>
          </p:cNvCxnSpPr>
          <p:nvPr/>
        </p:nvCxnSpPr>
        <p:spPr>
          <a:xfrm flipH="1">
            <a:off x="6700909" y="3823422"/>
            <a:ext cx="1297320" cy="164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Flowchart: Data 19">
            <a:extLst>
              <a:ext uri="{FF2B5EF4-FFF2-40B4-BE49-F238E27FC236}">
                <a16:creationId xmlns:a16="http://schemas.microsoft.com/office/drawing/2014/main" id="{445E0693-6A09-EBF3-F21F-92AC9F7A6785}"/>
              </a:ext>
            </a:extLst>
          </p:cNvPr>
          <p:cNvSpPr/>
          <p:nvPr/>
        </p:nvSpPr>
        <p:spPr>
          <a:xfrm>
            <a:off x="3605340" y="1745630"/>
            <a:ext cx="3924023" cy="800320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CB42169-B010-68D8-E729-041F08CAF68D}"/>
              </a:ext>
            </a:extLst>
          </p:cNvPr>
          <p:cNvCxnSpPr>
            <a:cxnSpLocks/>
          </p:cNvCxnSpPr>
          <p:nvPr/>
        </p:nvCxnSpPr>
        <p:spPr>
          <a:xfrm flipH="1">
            <a:off x="3745219" y="2538015"/>
            <a:ext cx="1400850" cy="13610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C4499E2-389F-F17F-45F4-16423B8A989B}"/>
              </a:ext>
            </a:extLst>
          </p:cNvPr>
          <p:cNvCxnSpPr>
            <a:cxnSpLocks/>
            <a:stCxn id="20" idx="4"/>
            <a:endCxn id="44" idx="1"/>
          </p:cNvCxnSpPr>
          <p:nvPr/>
        </p:nvCxnSpPr>
        <p:spPr>
          <a:xfrm>
            <a:off x="5567352" y="2545950"/>
            <a:ext cx="2430877" cy="12774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Diamond 2">
            <a:extLst>
              <a:ext uri="{FF2B5EF4-FFF2-40B4-BE49-F238E27FC236}">
                <a16:creationId xmlns:a16="http://schemas.microsoft.com/office/drawing/2014/main" id="{12289C74-1E5D-F600-614C-238EC14F8D66}"/>
              </a:ext>
            </a:extLst>
          </p:cNvPr>
          <p:cNvSpPr/>
          <p:nvPr/>
        </p:nvSpPr>
        <p:spPr>
          <a:xfrm>
            <a:off x="6816080" y="4653136"/>
            <a:ext cx="1546020" cy="432048"/>
          </a:xfrm>
          <a:prstGeom prst="diamond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AC600DC-D056-F727-71BF-3058D0844B77}"/>
              </a:ext>
            </a:extLst>
          </p:cNvPr>
          <p:cNvSpPr txBox="1"/>
          <p:nvPr/>
        </p:nvSpPr>
        <p:spPr>
          <a:xfrm>
            <a:off x="6920391" y="4678812"/>
            <a:ext cx="1273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committed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134001D-E606-97B2-A649-C4AE80F62F7B}"/>
              </a:ext>
            </a:extLst>
          </p:cNvPr>
          <p:cNvSpPr txBox="1"/>
          <p:nvPr/>
        </p:nvSpPr>
        <p:spPr>
          <a:xfrm>
            <a:off x="4474524" y="5399412"/>
            <a:ext cx="11804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🚫</a:t>
            </a:r>
          </a:p>
          <a:p>
            <a:pPr algn="ctr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speeding</a:t>
            </a:r>
            <a:endParaRPr lang="en-US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5DB6BE5-929E-13E2-A39D-0C8632E89448}"/>
              </a:ext>
            </a:extLst>
          </p:cNvPr>
          <p:cNvCxnSpPr>
            <a:cxnSpLocks/>
            <a:stCxn id="3" idx="0"/>
            <a:endCxn id="5" idx="2"/>
          </p:cNvCxnSpPr>
          <p:nvPr/>
        </p:nvCxnSpPr>
        <p:spPr>
          <a:xfrm flipV="1">
            <a:off x="7589090" y="4261361"/>
            <a:ext cx="673597" cy="3917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1B6C7FF-32BC-CB62-ABFE-7D4F30D5DF86}"/>
              </a:ext>
            </a:extLst>
          </p:cNvPr>
          <p:cNvCxnSpPr>
            <a:cxnSpLocks/>
            <a:stCxn id="36" idx="0"/>
            <a:endCxn id="3" idx="1"/>
          </p:cNvCxnSpPr>
          <p:nvPr/>
        </p:nvCxnSpPr>
        <p:spPr>
          <a:xfrm flipV="1">
            <a:off x="5064746" y="4869160"/>
            <a:ext cx="1751334" cy="5302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855014C-D201-098D-B6D7-D15BB16F906E}"/>
              </a:ext>
            </a:extLst>
          </p:cNvPr>
          <p:cNvGrpSpPr/>
          <p:nvPr/>
        </p:nvGrpSpPr>
        <p:grpSpPr>
          <a:xfrm>
            <a:off x="1000794" y="3829999"/>
            <a:ext cx="1497220" cy="646331"/>
            <a:chOff x="1000794" y="3829999"/>
            <a:chExt cx="1497220" cy="646331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856C4F6-28E1-2A0B-478B-343E38D50F36}"/>
                </a:ext>
              </a:extLst>
            </p:cNvPr>
            <p:cNvSpPr/>
            <p:nvPr/>
          </p:nvSpPr>
          <p:spPr>
            <a:xfrm>
              <a:off x="1000794" y="3829999"/>
              <a:ext cx="1497220" cy="646331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E9A7E38-0544-612B-E027-C7AE19AADE79}"/>
                </a:ext>
              </a:extLst>
            </p:cNvPr>
            <p:cNvSpPr txBox="1"/>
            <p:nvPr/>
          </p:nvSpPr>
          <p:spPr>
            <a:xfrm>
              <a:off x="1127448" y="3995772"/>
              <a:ext cx="122995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Car color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D8DCE926-8516-8D59-0B86-48677AF51BAE}"/>
              </a:ext>
            </a:extLst>
          </p:cNvPr>
          <p:cNvGrpSpPr/>
          <p:nvPr/>
        </p:nvGrpSpPr>
        <p:grpSpPr>
          <a:xfrm>
            <a:off x="6920391" y="5673613"/>
            <a:ext cx="2138638" cy="712879"/>
            <a:chOff x="9815213" y="5474164"/>
            <a:chExt cx="2138638" cy="712879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387A605-DCA7-C078-93D9-9A399C84C034}"/>
                </a:ext>
              </a:extLst>
            </p:cNvPr>
            <p:cNvSpPr/>
            <p:nvPr/>
          </p:nvSpPr>
          <p:spPr>
            <a:xfrm>
              <a:off x="9815213" y="5474164"/>
              <a:ext cx="2138638" cy="712879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B476B2A-DEDF-CF21-7CA2-930349A0EFE2}"/>
                </a:ext>
              </a:extLst>
            </p:cNvPr>
            <p:cNvSpPr txBox="1"/>
            <p:nvPr/>
          </p:nvSpPr>
          <p:spPr>
            <a:xfrm>
              <a:off x="10011828" y="5668531"/>
              <a:ext cx="174160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Measured speed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CBEE548-1540-AD89-E659-86AB65504C4F}"/>
              </a:ext>
            </a:extLst>
          </p:cNvPr>
          <p:cNvGrpSpPr/>
          <p:nvPr/>
        </p:nvGrpSpPr>
        <p:grpSpPr>
          <a:xfrm>
            <a:off x="886571" y="5519875"/>
            <a:ext cx="2138638" cy="712879"/>
            <a:chOff x="9815213" y="4655764"/>
            <a:chExt cx="2138638" cy="712879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B998258-014B-DA7A-4AFA-412EB7170D0A}"/>
                </a:ext>
              </a:extLst>
            </p:cNvPr>
            <p:cNvSpPr txBox="1"/>
            <p:nvPr/>
          </p:nvSpPr>
          <p:spPr>
            <a:xfrm>
              <a:off x="9965317" y="4688167"/>
              <a:ext cx="183463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Speeding date and time</a:t>
              </a: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DFDA5CB8-F5B5-9996-D279-9F31365E6CDC}"/>
                </a:ext>
              </a:extLst>
            </p:cNvPr>
            <p:cNvSpPr/>
            <p:nvPr/>
          </p:nvSpPr>
          <p:spPr>
            <a:xfrm>
              <a:off x="9815213" y="4655764"/>
              <a:ext cx="2138638" cy="712879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4BEDC91-E938-1434-B0C3-11B4BCCD8C22}"/>
              </a:ext>
            </a:extLst>
          </p:cNvPr>
          <p:cNvCxnSpPr>
            <a:cxnSpLocks/>
            <a:stCxn id="71" idx="6"/>
            <a:endCxn id="36" idx="1"/>
          </p:cNvCxnSpPr>
          <p:nvPr/>
        </p:nvCxnSpPr>
        <p:spPr>
          <a:xfrm flipV="1">
            <a:off x="3025209" y="5722578"/>
            <a:ext cx="1449315" cy="1537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FC3195A2-2822-B541-5B3B-6E67587F61B0}"/>
              </a:ext>
            </a:extLst>
          </p:cNvPr>
          <p:cNvCxnSpPr>
            <a:cxnSpLocks/>
            <a:stCxn id="37" idx="2"/>
            <a:endCxn id="36" idx="3"/>
          </p:cNvCxnSpPr>
          <p:nvPr/>
        </p:nvCxnSpPr>
        <p:spPr>
          <a:xfrm flipH="1" flipV="1">
            <a:off x="5654968" y="5722578"/>
            <a:ext cx="1265423" cy="3074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F2554FF6-5D39-36AB-A738-A69ABDA2D9DF}"/>
              </a:ext>
            </a:extLst>
          </p:cNvPr>
          <p:cNvSpPr txBox="1"/>
          <p:nvPr/>
        </p:nvSpPr>
        <p:spPr>
          <a:xfrm>
            <a:off x="1229082" y="2525397"/>
            <a:ext cx="15504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👮‍♀️</a:t>
            </a:r>
          </a:p>
          <a:p>
            <a:pPr algn="ctr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Police officer</a:t>
            </a:r>
            <a:endParaRPr lang="en-US" dirty="0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064FE39-4EE7-9D0C-14CC-9F24108F1CA1}"/>
              </a:ext>
            </a:extLst>
          </p:cNvPr>
          <p:cNvGrpSpPr/>
          <p:nvPr/>
        </p:nvGrpSpPr>
        <p:grpSpPr>
          <a:xfrm>
            <a:off x="330016" y="1281237"/>
            <a:ext cx="2059886" cy="646331"/>
            <a:chOff x="330016" y="1281237"/>
            <a:chExt cx="2059886" cy="646331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EF1707A9-F709-996F-6A23-455CE591484F}"/>
                </a:ext>
              </a:extLst>
            </p:cNvPr>
            <p:cNvSpPr/>
            <p:nvPr/>
          </p:nvSpPr>
          <p:spPr>
            <a:xfrm>
              <a:off x="330016" y="1281237"/>
              <a:ext cx="2059886" cy="646331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7F09198-2A82-3F47-2FFC-5F396C854FDA}"/>
                </a:ext>
              </a:extLst>
            </p:cNvPr>
            <p:cNvSpPr txBox="1"/>
            <p:nvPr/>
          </p:nvSpPr>
          <p:spPr>
            <a:xfrm>
              <a:off x="511202" y="1412776"/>
              <a:ext cx="175728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Badge number</a:t>
              </a:r>
            </a:p>
          </p:txBody>
        </p:sp>
      </p:grp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70B160DB-0CA8-B91B-9047-34087154ECBC}"/>
              </a:ext>
            </a:extLst>
          </p:cNvPr>
          <p:cNvCxnSpPr>
            <a:cxnSpLocks/>
            <a:stCxn id="78" idx="0"/>
            <a:endCxn id="82" idx="4"/>
          </p:cNvCxnSpPr>
          <p:nvPr/>
        </p:nvCxnSpPr>
        <p:spPr>
          <a:xfrm flipH="1" flipV="1">
            <a:off x="1359959" y="1927568"/>
            <a:ext cx="644327" cy="5978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FE8697AA-5578-BB24-68C7-7F441263B132}"/>
              </a:ext>
            </a:extLst>
          </p:cNvPr>
          <p:cNvCxnSpPr>
            <a:cxnSpLocks/>
            <a:stCxn id="78" idx="3"/>
            <a:endCxn id="20" idx="2"/>
          </p:cNvCxnSpPr>
          <p:nvPr/>
        </p:nvCxnSpPr>
        <p:spPr>
          <a:xfrm flipV="1">
            <a:off x="2779489" y="2145790"/>
            <a:ext cx="1218253" cy="7027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B6ED00CB-331C-B501-5C65-65D9893F8DA9}"/>
              </a:ext>
            </a:extLst>
          </p:cNvPr>
          <p:cNvCxnSpPr>
            <a:cxnSpLocks/>
            <a:stCxn id="36" idx="0"/>
          </p:cNvCxnSpPr>
          <p:nvPr/>
        </p:nvCxnSpPr>
        <p:spPr>
          <a:xfrm flipV="1">
            <a:off x="5064746" y="2545950"/>
            <a:ext cx="292487" cy="28534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5E8F9FA0-744A-8F32-50AA-4CECC2AB4975}"/>
              </a:ext>
            </a:extLst>
          </p:cNvPr>
          <p:cNvSpPr txBox="1"/>
          <p:nvPr/>
        </p:nvSpPr>
        <p:spPr>
          <a:xfrm>
            <a:off x="4112181" y="1916832"/>
            <a:ext cx="28082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Speed measurement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58AE42-173C-F795-BCC9-C7ECAF549E1E}"/>
              </a:ext>
            </a:extLst>
          </p:cNvPr>
          <p:cNvSpPr txBox="1"/>
          <p:nvPr/>
        </p:nvSpPr>
        <p:spPr>
          <a:xfrm>
            <a:off x="3410661" y="4211215"/>
            <a:ext cx="712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Car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568805-641D-3024-2792-1BAA5E30817A}"/>
              </a:ext>
            </a:extLst>
          </p:cNvPr>
          <p:cNvSpPr txBox="1"/>
          <p:nvPr/>
        </p:nvSpPr>
        <p:spPr>
          <a:xfrm>
            <a:off x="7754135" y="3892029"/>
            <a:ext cx="10171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Driver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2858D0-96BE-F4C7-D2C8-51C5550B87F4}"/>
              </a:ext>
            </a:extLst>
          </p:cNvPr>
          <p:cNvSpPr txBox="1"/>
          <p:nvPr/>
        </p:nvSpPr>
        <p:spPr>
          <a:xfrm>
            <a:off x="8590648" y="3507229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0324A0-011E-63D6-1C4E-FA0422F521EF}"/>
              </a:ext>
            </a:extLst>
          </p:cNvPr>
          <p:cNvSpPr txBox="1"/>
          <p:nvPr/>
        </p:nvSpPr>
        <p:spPr>
          <a:xfrm>
            <a:off x="8603620" y="3872661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CDD15F-3EA2-E0BF-EDF9-887285006C58}"/>
              </a:ext>
            </a:extLst>
          </p:cNvPr>
          <p:cNvSpPr txBox="1"/>
          <p:nvPr/>
        </p:nvSpPr>
        <p:spPr>
          <a:xfrm>
            <a:off x="7762096" y="3412208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77F261-45C5-0934-01DD-B9F98051C19D}"/>
              </a:ext>
            </a:extLst>
          </p:cNvPr>
          <p:cNvSpPr txBox="1"/>
          <p:nvPr/>
        </p:nvSpPr>
        <p:spPr>
          <a:xfrm>
            <a:off x="7649929" y="3799655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29E575-AB00-4B2F-4012-AD43742C558C}"/>
              </a:ext>
            </a:extLst>
          </p:cNvPr>
          <p:cNvSpPr txBox="1"/>
          <p:nvPr/>
        </p:nvSpPr>
        <p:spPr>
          <a:xfrm>
            <a:off x="8193659" y="4194580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5749A3-E3EC-0DFB-F0C4-02120395779A}"/>
              </a:ext>
            </a:extLst>
          </p:cNvPr>
          <p:cNvSpPr txBox="1"/>
          <p:nvPr/>
        </p:nvSpPr>
        <p:spPr>
          <a:xfrm>
            <a:off x="3936812" y="3866755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86880E-74C2-2C98-4928-5533D3A01E91}"/>
              </a:ext>
            </a:extLst>
          </p:cNvPr>
          <p:cNvSpPr txBox="1"/>
          <p:nvPr/>
        </p:nvSpPr>
        <p:spPr>
          <a:xfrm>
            <a:off x="3615772" y="3657290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D39217-5767-97D3-0A02-AF58E2F847B0}"/>
              </a:ext>
            </a:extLst>
          </p:cNvPr>
          <p:cNvSpPr txBox="1"/>
          <p:nvPr/>
        </p:nvSpPr>
        <p:spPr>
          <a:xfrm>
            <a:off x="3294732" y="3855549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DD4C98-1447-435B-077E-BA3244454090}"/>
              </a:ext>
            </a:extLst>
          </p:cNvPr>
          <p:cNvSpPr txBox="1"/>
          <p:nvPr/>
        </p:nvSpPr>
        <p:spPr>
          <a:xfrm>
            <a:off x="5600473" y="5443622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535C7F-DD2D-8A8F-7CA5-A49B61613C6D}"/>
              </a:ext>
            </a:extLst>
          </p:cNvPr>
          <p:cNvSpPr txBox="1"/>
          <p:nvPr/>
        </p:nvSpPr>
        <p:spPr>
          <a:xfrm>
            <a:off x="1209879" y="1893423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DA94A2-7909-AD44-C9A1-00D72EC0A1D0}"/>
              </a:ext>
            </a:extLst>
          </p:cNvPr>
          <p:cNvSpPr txBox="1"/>
          <p:nvPr/>
        </p:nvSpPr>
        <p:spPr>
          <a:xfrm>
            <a:off x="1859316" y="2226048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BBCE12-5F15-0817-1A91-AE9719A4EA15}"/>
              </a:ext>
            </a:extLst>
          </p:cNvPr>
          <p:cNvSpPr txBox="1"/>
          <p:nvPr/>
        </p:nvSpPr>
        <p:spPr>
          <a:xfrm>
            <a:off x="2433013" y="3845387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257A21D-39E9-C742-E460-2700AA06E8E2}"/>
              </a:ext>
            </a:extLst>
          </p:cNvPr>
          <p:cNvSpPr txBox="1"/>
          <p:nvPr/>
        </p:nvSpPr>
        <p:spPr>
          <a:xfrm>
            <a:off x="9676291" y="3193745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3EA7BC7-A80B-6C28-C097-FEAE4AA7DCEF}"/>
              </a:ext>
            </a:extLst>
          </p:cNvPr>
          <p:cNvSpPr txBox="1"/>
          <p:nvPr/>
        </p:nvSpPr>
        <p:spPr>
          <a:xfrm>
            <a:off x="9693986" y="3881576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66AF3C2-5BF8-8A28-7C64-A94D1C946DF5}"/>
              </a:ext>
            </a:extLst>
          </p:cNvPr>
          <p:cNvSpPr txBox="1"/>
          <p:nvPr/>
        </p:nvSpPr>
        <p:spPr>
          <a:xfrm>
            <a:off x="5225336" y="3704341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5C753D-3302-FFD4-AD9D-B298A7099B65}"/>
              </a:ext>
            </a:extLst>
          </p:cNvPr>
          <p:cNvSpPr txBox="1"/>
          <p:nvPr/>
        </p:nvSpPr>
        <p:spPr>
          <a:xfrm>
            <a:off x="6611641" y="3720070"/>
            <a:ext cx="4687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0..*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D781DBD-DE5F-CFC8-CD71-27C09C008888}"/>
              </a:ext>
            </a:extLst>
          </p:cNvPr>
          <p:cNvSpPr txBox="1"/>
          <p:nvPr/>
        </p:nvSpPr>
        <p:spPr>
          <a:xfrm>
            <a:off x="3615772" y="1942394"/>
            <a:ext cx="4687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0..*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0EB6306-5A3C-A9AA-8527-ECD1EBF2E3DC}"/>
              </a:ext>
            </a:extLst>
          </p:cNvPr>
          <p:cNvSpPr txBox="1"/>
          <p:nvPr/>
        </p:nvSpPr>
        <p:spPr>
          <a:xfrm>
            <a:off x="5861608" y="2494964"/>
            <a:ext cx="4687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0..*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FD0FADB-945F-147E-E9C9-826A924E5763}"/>
              </a:ext>
            </a:extLst>
          </p:cNvPr>
          <p:cNvSpPr txBox="1"/>
          <p:nvPr/>
        </p:nvSpPr>
        <p:spPr>
          <a:xfrm>
            <a:off x="5349313" y="2598767"/>
            <a:ext cx="4687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0..*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02BC72B-A6AE-C0EB-44CB-01F42B7195F7}"/>
              </a:ext>
            </a:extLst>
          </p:cNvPr>
          <p:cNvSpPr txBox="1"/>
          <p:nvPr/>
        </p:nvSpPr>
        <p:spPr>
          <a:xfrm>
            <a:off x="4541079" y="2533825"/>
            <a:ext cx="4687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0..*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99CBBBE-5C0C-9737-A946-E42C80DD3BA4}"/>
              </a:ext>
            </a:extLst>
          </p:cNvPr>
          <p:cNvSpPr txBox="1"/>
          <p:nvPr/>
        </p:nvSpPr>
        <p:spPr>
          <a:xfrm>
            <a:off x="2495600" y="2533825"/>
            <a:ext cx="4687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788040A-8392-0F82-7A86-1475E634552B}"/>
              </a:ext>
            </a:extLst>
          </p:cNvPr>
          <p:cNvSpPr txBox="1"/>
          <p:nvPr/>
        </p:nvSpPr>
        <p:spPr>
          <a:xfrm>
            <a:off x="2974656" y="5519724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874BC58-69E3-1BF5-0765-79F714B1C150}"/>
              </a:ext>
            </a:extLst>
          </p:cNvPr>
          <p:cNvSpPr txBox="1"/>
          <p:nvPr/>
        </p:nvSpPr>
        <p:spPr>
          <a:xfrm>
            <a:off x="4312841" y="5443623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9FE7F2B-DE63-7F6A-C38B-E2A92ABB8528}"/>
              </a:ext>
            </a:extLst>
          </p:cNvPr>
          <p:cNvSpPr txBox="1"/>
          <p:nvPr/>
        </p:nvSpPr>
        <p:spPr>
          <a:xfrm>
            <a:off x="6628388" y="5662605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696B1A8-1A73-4D51-3D40-FC627E939544}"/>
              </a:ext>
            </a:extLst>
          </p:cNvPr>
          <p:cNvSpPr txBox="1"/>
          <p:nvPr/>
        </p:nvSpPr>
        <p:spPr>
          <a:xfrm>
            <a:off x="5206551" y="5018587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ADF08C6-0DEB-4EE8-F6CA-D737DE542F5F}"/>
              </a:ext>
            </a:extLst>
          </p:cNvPr>
          <p:cNvSpPr txBox="1"/>
          <p:nvPr/>
        </p:nvSpPr>
        <p:spPr>
          <a:xfrm>
            <a:off x="4619906" y="5057260"/>
            <a:ext cx="5360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AC0062C-08C2-7100-3BC2-DF7D443BF087}"/>
              </a:ext>
            </a:extLst>
          </p:cNvPr>
          <p:cNvSpPr txBox="1"/>
          <p:nvPr/>
        </p:nvSpPr>
        <p:spPr>
          <a:xfrm>
            <a:off x="6265841" y="4638890"/>
            <a:ext cx="5360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AB560BF-148A-9F41-8AA7-63343854AC03}"/>
              </a:ext>
            </a:extLst>
          </p:cNvPr>
          <p:cNvSpPr txBox="1"/>
          <p:nvPr/>
        </p:nvSpPr>
        <p:spPr>
          <a:xfrm>
            <a:off x="7416889" y="4308414"/>
            <a:ext cx="4687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0..*</a:t>
            </a:r>
          </a:p>
        </p:txBody>
      </p:sp>
    </p:spTree>
    <p:extLst>
      <p:ext uri="{BB962C8B-B14F-4D97-AF65-F5344CB8AC3E}">
        <p14:creationId xmlns:p14="http://schemas.microsoft.com/office/powerpoint/2010/main" val="3132535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BBAE5-14CD-D461-E68D-2926DA282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Individual, Universals, and instance of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6FD303-9CD0-6D46-47C2-1957EDB81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177C80-B4E4-E8E3-9A33-B86349C83EF8}"/>
              </a:ext>
            </a:extLst>
          </p:cNvPr>
          <p:cNvSpPr/>
          <p:nvPr/>
        </p:nvSpPr>
        <p:spPr>
          <a:xfrm>
            <a:off x="5211425" y="1268760"/>
            <a:ext cx="127430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Endurant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3B7B8C-7B81-DE5A-5FAE-99E40C2602F6}"/>
              </a:ext>
            </a:extLst>
          </p:cNvPr>
          <p:cNvSpPr/>
          <p:nvPr/>
        </p:nvSpPr>
        <p:spPr>
          <a:xfrm>
            <a:off x="7990545" y="2274813"/>
            <a:ext cx="1274308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Universal</a:t>
            </a:r>
          </a:p>
          <a:p>
            <a:pPr algn="ctr"/>
            <a:r>
              <a:rPr lang="en-US" dirty="0">
                <a:solidFill>
                  <a:schemeClr val="accent6"/>
                </a:solidFill>
              </a:rPr>
              <a:t>Endurant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61CE0A-247B-A589-5EA9-35AC9123EA56}"/>
              </a:ext>
            </a:extLst>
          </p:cNvPr>
          <p:cNvSpPr txBox="1"/>
          <p:nvPr/>
        </p:nvSpPr>
        <p:spPr>
          <a:xfrm>
            <a:off x="5592537" y="2319263"/>
            <a:ext cx="512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🧔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529829-93C0-CEF3-4B0C-98241B0DDBE7}"/>
              </a:ext>
            </a:extLst>
          </p:cNvPr>
          <p:cNvSpPr txBox="1"/>
          <p:nvPr/>
        </p:nvSpPr>
        <p:spPr>
          <a:xfrm>
            <a:off x="5497386" y="2618703"/>
            <a:ext cx="7125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Driver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94C55-159C-3526-6956-1726A2814D81}"/>
              </a:ext>
            </a:extLst>
          </p:cNvPr>
          <p:cNvSpPr txBox="1"/>
          <p:nvPr/>
        </p:nvSpPr>
        <p:spPr>
          <a:xfrm>
            <a:off x="2131546" y="2319263"/>
            <a:ext cx="512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🧔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54B0B6-BC0B-6833-B87B-4DC924E0B8A4}"/>
              </a:ext>
            </a:extLst>
          </p:cNvPr>
          <p:cNvSpPr txBox="1"/>
          <p:nvPr/>
        </p:nvSpPr>
        <p:spPr>
          <a:xfrm>
            <a:off x="2031315" y="2618703"/>
            <a:ext cx="7125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John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8CF938E-0FDE-269B-7B64-1ED3329EF4F3}"/>
              </a:ext>
            </a:extLst>
          </p:cNvPr>
          <p:cNvCxnSpPr>
            <a:stCxn id="6" idx="0"/>
            <a:endCxn id="4" idx="2"/>
          </p:cNvCxnSpPr>
          <p:nvPr/>
        </p:nvCxnSpPr>
        <p:spPr>
          <a:xfrm flipV="1">
            <a:off x="5848579" y="1700808"/>
            <a:ext cx="0" cy="6184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7338231-DDB5-203D-344D-1BBE0FC8EF94}"/>
              </a:ext>
            </a:extLst>
          </p:cNvPr>
          <p:cNvSpPr/>
          <p:nvPr/>
        </p:nvSpPr>
        <p:spPr>
          <a:xfrm>
            <a:off x="5827150" y="1717475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D2A714-6B26-ECE4-A353-BE436C321E4C}"/>
              </a:ext>
            </a:extLst>
          </p:cNvPr>
          <p:cNvCxnSpPr>
            <a:stCxn id="8" idx="3"/>
            <a:endCxn id="6" idx="1"/>
          </p:cNvCxnSpPr>
          <p:nvPr/>
        </p:nvCxnSpPr>
        <p:spPr>
          <a:xfrm>
            <a:off x="2643630" y="2550096"/>
            <a:ext cx="294890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EB131DC-DFE2-3D5C-5DBC-34BF1E4FED68}"/>
              </a:ext>
            </a:extLst>
          </p:cNvPr>
          <p:cNvSpPr txBox="1"/>
          <p:nvPr/>
        </p:nvSpPr>
        <p:spPr>
          <a:xfrm>
            <a:off x="3575720" y="2310926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instance of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A9323C7-0950-D203-8140-F57E80BB8233}"/>
              </a:ext>
            </a:extLst>
          </p:cNvPr>
          <p:cNvCxnSpPr>
            <a:cxnSpLocks/>
            <a:stCxn id="6" idx="3"/>
            <a:endCxn id="5" idx="1"/>
          </p:cNvCxnSpPr>
          <p:nvPr/>
        </p:nvCxnSpPr>
        <p:spPr>
          <a:xfrm>
            <a:off x="6104621" y="2550096"/>
            <a:ext cx="1885924" cy="1274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28FF7B71-3781-7C0D-C404-F4C43B0FD52A}"/>
              </a:ext>
            </a:extLst>
          </p:cNvPr>
          <p:cNvSpPr txBox="1"/>
          <p:nvPr/>
        </p:nvSpPr>
        <p:spPr>
          <a:xfrm>
            <a:off x="6588785" y="2319263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instance of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BF9A8DE-7097-11E2-6F77-96740B939C28}"/>
              </a:ext>
            </a:extLst>
          </p:cNvPr>
          <p:cNvSpPr/>
          <p:nvPr/>
        </p:nvSpPr>
        <p:spPr>
          <a:xfrm>
            <a:off x="4876471" y="3811439"/>
            <a:ext cx="1944216" cy="64807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Given name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2EB2B28-1AEC-A7E9-233D-03B2064D6245}"/>
              </a:ext>
            </a:extLst>
          </p:cNvPr>
          <p:cNvSpPr/>
          <p:nvPr/>
        </p:nvSpPr>
        <p:spPr>
          <a:xfrm>
            <a:off x="1415480" y="3811439"/>
            <a:ext cx="1944216" cy="64807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John's given</a:t>
            </a:r>
            <a:br>
              <a:rPr lang="en-US" dirty="0"/>
            </a:br>
            <a:r>
              <a:rPr lang="en-US" dirty="0"/>
              <a:t>name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0A0F185-4DB3-4F3C-C4F4-6309F421E931}"/>
              </a:ext>
            </a:extLst>
          </p:cNvPr>
          <p:cNvSpPr/>
          <p:nvPr/>
        </p:nvSpPr>
        <p:spPr>
          <a:xfrm>
            <a:off x="5211425" y="5676054"/>
            <a:ext cx="1274308" cy="561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Intrinsic Moment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703A968-79E7-5708-D199-E3063936998B}"/>
              </a:ext>
            </a:extLst>
          </p:cNvPr>
          <p:cNvSpPr/>
          <p:nvPr/>
        </p:nvSpPr>
        <p:spPr>
          <a:xfrm>
            <a:off x="7990545" y="3700165"/>
            <a:ext cx="1274308" cy="8706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Intrinsic Moment Universal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506027-9ACB-0F26-14B4-EEE95FEB97A6}"/>
              </a:ext>
            </a:extLst>
          </p:cNvPr>
          <p:cNvCxnSpPr>
            <a:cxnSpLocks/>
          </p:cNvCxnSpPr>
          <p:nvPr/>
        </p:nvCxnSpPr>
        <p:spPr>
          <a:xfrm>
            <a:off x="6820687" y="4124276"/>
            <a:ext cx="116985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FE1FBEC-9820-18DF-621A-4625DC4EB3E3}"/>
              </a:ext>
            </a:extLst>
          </p:cNvPr>
          <p:cNvCxnSpPr>
            <a:cxnSpLocks/>
          </p:cNvCxnSpPr>
          <p:nvPr/>
        </p:nvCxnSpPr>
        <p:spPr>
          <a:xfrm>
            <a:off x="3359696" y="4135475"/>
            <a:ext cx="151677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1E199D1-8B9B-482E-C780-E5B9BDB0FC51}"/>
              </a:ext>
            </a:extLst>
          </p:cNvPr>
          <p:cNvCxnSpPr>
            <a:cxnSpLocks/>
            <a:stCxn id="22" idx="4"/>
            <a:endCxn id="24" idx="0"/>
          </p:cNvCxnSpPr>
          <p:nvPr/>
        </p:nvCxnSpPr>
        <p:spPr>
          <a:xfrm>
            <a:off x="5848579" y="4459511"/>
            <a:ext cx="0" cy="1216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64FE9128-F846-E735-8FEC-2B3E6B485B1C}"/>
              </a:ext>
            </a:extLst>
          </p:cNvPr>
          <p:cNvSpPr/>
          <p:nvPr/>
        </p:nvSpPr>
        <p:spPr>
          <a:xfrm rot="10800000">
            <a:off x="5825720" y="5609097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3B3F92C-E8D3-EA47-CC24-E80ECC4CE788}"/>
              </a:ext>
            </a:extLst>
          </p:cNvPr>
          <p:cNvSpPr txBox="1"/>
          <p:nvPr/>
        </p:nvSpPr>
        <p:spPr>
          <a:xfrm>
            <a:off x="3557836" y="3891658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instance of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8D92654-7AE1-682D-6961-B8EDD249A874}"/>
              </a:ext>
            </a:extLst>
          </p:cNvPr>
          <p:cNvSpPr txBox="1"/>
          <p:nvPr/>
        </p:nvSpPr>
        <p:spPr>
          <a:xfrm>
            <a:off x="6886978" y="3880736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instance of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BC1D84B-6627-964C-03D8-D1DCE59CFB40}"/>
              </a:ext>
            </a:extLst>
          </p:cNvPr>
          <p:cNvCxnSpPr>
            <a:stCxn id="9" idx="2"/>
            <a:endCxn id="23" idx="0"/>
          </p:cNvCxnSpPr>
          <p:nvPr/>
        </p:nvCxnSpPr>
        <p:spPr>
          <a:xfrm>
            <a:off x="2387588" y="2926480"/>
            <a:ext cx="0" cy="8849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6F49E15-B15B-27FC-5CAC-761F6D2A2AFE}"/>
              </a:ext>
            </a:extLst>
          </p:cNvPr>
          <p:cNvCxnSpPr>
            <a:cxnSpLocks/>
            <a:stCxn id="7" idx="2"/>
            <a:endCxn id="22" idx="0"/>
          </p:cNvCxnSpPr>
          <p:nvPr/>
        </p:nvCxnSpPr>
        <p:spPr>
          <a:xfrm flipH="1">
            <a:off x="5848579" y="2926480"/>
            <a:ext cx="5080" cy="8849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91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33" grpId="0" animBg="1"/>
      <p:bldP spid="39" grpId="0"/>
      <p:bldP spid="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B4FD5-8D4A-E80E-2DD2-613F36F6C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B367C-A6D3-AF2B-9E73-37113E1D9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Ontology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223DE-EFEB-6FBB-A252-F55F0EA33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0"/>
            <a:ext cx="11449272" cy="430621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An ontology is a </a:t>
            </a:r>
            <a:r>
              <a:rPr lang="en-US" b="1" dirty="0"/>
              <a:t>shared</a:t>
            </a:r>
            <a:r>
              <a:rPr lang="en-US" dirty="0"/>
              <a:t> </a:t>
            </a:r>
            <a:r>
              <a:rPr lang="en-US" b="1" dirty="0"/>
              <a:t>conceptualization</a:t>
            </a:r>
            <a:r>
              <a:rPr lang="en-US" dirty="0"/>
              <a:t> of things.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FE44CF-7812-1B78-D879-EE851013C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17</a:t>
            </a:fld>
            <a:endParaRPr lang="en-US" dirty="0"/>
          </a:p>
        </p:txBody>
      </p:sp>
      <p:sp>
        <p:nvSpPr>
          <p:cNvPr id="55" name="Speech Bubble: Rectangle 54">
            <a:extLst>
              <a:ext uri="{FF2B5EF4-FFF2-40B4-BE49-F238E27FC236}">
                <a16:creationId xmlns:a16="http://schemas.microsoft.com/office/drawing/2014/main" id="{7D7071B3-1D90-48A1-C684-871F9C7C1047}"/>
              </a:ext>
            </a:extLst>
          </p:cNvPr>
          <p:cNvSpPr/>
          <p:nvPr/>
        </p:nvSpPr>
        <p:spPr>
          <a:xfrm>
            <a:off x="1199456" y="1916832"/>
            <a:ext cx="4573071" cy="1214820"/>
          </a:xfrm>
          <a:prstGeom prst="wedgeRectCallout">
            <a:avLst>
              <a:gd name="adj1" fmla="val 36242"/>
              <a:gd name="adj2" fmla="val -71973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The conceptualization is agreed and shared by a group of people. </a:t>
            </a:r>
            <a:r>
              <a:rPr lang="en-US" dirty="0">
                <a:solidFill>
                  <a:schemeClr val="accent2"/>
                </a:solidFill>
              </a:rPr>
              <a:t>The conceptualization is formally based on a common set of concepts which define the basic meaning.</a:t>
            </a:r>
          </a:p>
        </p:txBody>
      </p:sp>
      <p:sp>
        <p:nvSpPr>
          <p:cNvPr id="57" name="Speech Bubble: Rectangle 56">
            <a:extLst>
              <a:ext uri="{FF2B5EF4-FFF2-40B4-BE49-F238E27FC236}">
                <a16:creationId xmlns:a16="http://schemas.microsoft.com/office/drawing/2014/main" id="{C3D1750F-5F60-68A4-EE12-1F52096953F9}"/>
              </a:ext>
            </a:extLst>
          </p:cNvPr>
          <p:cNvSpPr/>
          <p:nvPr/>
        </p:nvSpPr>
        <p:spPr>
          <a:xfrm>
            <a:off x="6153506" y="1913312"/>
            <a:ext cx="4573071" cy="1214820"/>
          </a:xfrm>
          <a:prstGeom prst="wedgeRectCallout">
            <a:avLst>
              <a:gd name="adj1" fmla="val -31918"/>
              <a:gd name="adj2" fmla="val -75373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Important things are represented as mutually related concepts. This includes concrete or abstract things, their types, their properties and relations between them.</a:t>
            </a:r>
          </a:p>
        </p:txBody>
      </p:sp>
    </p:spTree>
    <p:extLst>
      <p:ext uri="{BB962C8B-B14F-4D97-AF65-F5344CB8AC3E}">
        <p14:creationId xmlns:p14="http://schemas.microsoft.com/office/powerpoint/2010/main" val="3172461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6C6CFC-0E42-35DE-5DC8-966D1441F4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Ontologies in Practice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D8BB76-B800-3CFD-29F3-8CE7C9D1AA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3351" y="1493531"/>
            <a:ext cx="11521282" cy="71133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5DCA3D4-FE49-6BC9-ED15-7A0A03197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7977" y="2345217"/>
            <a:ext cx="3256046" cy="236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463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40F0B-45C3-D1AD-A9B7-0596B524D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Ontologies in Practice 1 /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D0E2A-EF79-D314-7BCD-7FCE76105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0"/>
            <a:ext cx="11449272" cy="76613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dirty="0" err="1"/>
              <a:t>gUFO</a:t>
            </a:r>
            <a:r>
              <a:rPr lang="en-US" dirty="0"/>
              <a:t>, see </a:t>
            </a:r>
            <a:r>
              <a:rPr lang="en-US" u="sng" dirty="0">
                <a:hlinkClick r:id="rId2"/>
              </a:rPr>
              <a:t>http://purl.org/nemo/gufo#</a:t>
            </a:r>
            <a:r>
              <a:rPr lang="en-US" dirty="0"/>
              <a:t>, is a lightweight implementation of the </a:t>
            </a:r>
            <a:r>
              <a:rPr lang="en-US" u="sng" dirty="0">
                <a:hlinkClick r:id="rId3"/>
              </a:rPr>
              <a:t>Unified Foundational Ontology</a:t>
            </a:r>
            <a:r>
              <a:rPr lang="en-US" dirty="0"/>
              <a:t> (UFO) in </a:t>
            </a:r>
            <a:r>
              <a:rPr lang="en-US" u="sng" dirty="0">
                <a:hlinkClick r:id="rId4"/>
              </a:rPr>
              <a:t>Web Ontology Language</a:t>
            </a:r>
            <a:r>
              <a:rPr lang="en-US" dirty="0"/>
              <a:t> (OWL).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36666-9EC8-DCFD-7EFE-A4AFEEC5C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FF3463-4A59-0BB3-2F7C-DCC8BCC14911}"/>
              </a:ext>
            </a:extLst>
          </p:cNvPr>
          <p:cNvSpPr/>
          <p:nvPr/>
        </p:nvSpPr>
        <p:spPr>
          <a:xfrm>
            <a:off x="1343472" y="2420888"/>
            <a:ext cx="127430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6"/>
                </a:solidFill>
              </a:rPr>
              <a:t>Perdurant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26169E-A433-C1BC-19C3-853E50EDF4C9}"/>
              </a:ext>
            </a:extLst>
          </p:cNvPr>
          <p:cNvSpPr/>
          <p:nvPr/>
        </p:nvSpPr>
        <p:spPr>
          <a:xfrm>
            <a:off x="1321639" y="4063627"/>
            <a:ext cx="1317974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Substantial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FB5349-06FA-E198-3F14-174171A6EF9F}"/>
              </a:ext>
            </a:extLst>
          </p:cNvPr>
          <p:cNvSpPr/>
          <p:nvPr/>
        </p:nvSpPr>
        <p:spPr>
          <a:xfrm>
            <a:off x="4711009" y="4059609"/>
            <a:ext cx="159601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Endurant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D87424-43AA-77F9-E921-D63C93192F13}"/>
              </a:ext>
            </a:extLst>
          </p:cNvPr>
          <p:cNvSpPr/>
          <p:nvPr/>
        </p:nvSpPr>
        <p:spPr>
          <a:xfrm>
            <a:off x="7282536" y="4059609"/>
            <a:ext cx="1393184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Moment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DAFEE8-408C-B3ED-301F-FAF79182EBD8}"/>
              </a:ext>
            </a:extLst>
          </p:cNvPr>
          <p:cNvSpPr/>
          <p:nvPr/>
        </p:nvSpPr>
        <p:spPr>
          <a:xfrm>
            <a:off x="9552383" y="2835473"/>
            <a:ext cx="1374597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Relator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787CC8-FD44-E915-B9ED-5A9DC7984FC6}"/>
              </a:ext>
            </a:extLst>
          </p:cNvPr>
          <p:cNvSpPr/>
          <p:nvPr/>
        </p:nvSpPr>
        <p:spPr>
          <a:xfrm>
            <a:off x="8904312" y="5229197"/>
            <a:ext cx="2232248" cy="4320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Intrinsic Moment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32B9C03-31F1-3550-4D54-C70B04AC3632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 flipV="1">
            <a:off x="2639613" y="4275633"/>
            <a:ext cx="2071396" cy="4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6B0BA74-7B49-4B19-6661-241508360C3A}"/>
              </a:ext>
            </a:extLst>
          </p:cNvPr>
          <p:cNvCxnSpPr>
            <a:cxnSpLocks/>
            <a:stCxn id="8" idx="1"/>
            <a:endCxn id="7" idx="3"/>
          </p:cNvCxnSpPr>
          <p:nvPr/>
        </p:nvCxnSpPr>
        <p:spPr>
          <a:xfrm flipH="1">
            <a:off x="6307027" y="4275633"/>
            <a:ext cx="9755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D6F362D8-3FD1-D621-7BFE-E3FE34944704}"/>
              </a:ext>
            </a:extLst>
          </p:cNvPr>
          <p:cNvCxnSpPr>
            <a:cxnSpLocks/>
            <a:stCxn id="9" idx="1"/>
            <a:endCxn id="8" idx="0"/>
          </p:cNvCxnSpPr>
          <p:nvPr/>
        </p:nvCxnSpPr>
        <p:spPr>
          <a:xfrm rot="10800000" flipV="1">
            <a:off x="7979129" y="3051497"/>
            <a:ext cx="1573255" cy="100811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50262E93-EFE6-B4EE-41AF-25E3C12DDF79}"/>
              </a:ext>
            </a:extLst>
          </p:cNvPr>
          <p:cNvCxnSpPr>
            <a:cxnSpLocks/>
            <a:stCxn id="10" idx="1"/>
            <a:endCxn id="8" idx="2"/>
          </p:cNvCxnSpPr>
          <p:nvPr/>
        </p:nvCxnSpPr>
        <p:spPr>
          <a:xfrm rot="10800000">
            <a:off x="7979128" y="4491658"/>
            <a:ext cx="925184" cy="95356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4BB2EC9E-546F-5AD7-5914-BD0B2673595E}"/>
              </a:ext>
            </a:extLst>
          </p:cNvPr>
          <p:cNvCxnSpPr>
            <a:cxnSpLocks/>
            <a:stCxn id="9" idx="0"/>
            <a:endCxn id="7" idx="0"/>
          </p:cNvCxnSpPr>
          <p:nvPr/>
        </p:nvCxnSpPr>
        <p:spPr>
          <a:xfrm rot="16200000" flipH="1" flipV="1">
            <a:off x="7262282" y="1082209"/>
            <a:ext cx="1224136" cy="4730664"/>
          </a:xfrm>
          <a:prstGeom prst="bentConnector3">
            <a:avLst>
              <a:gd name="adj1" fmla="val -18674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AEF1BA02-5DED-C08E-C0F1-02A3F6927161}"/>
              </a:ext>
            </a:extLst>
          </p:cNvPr>
          <p:cNvCxnSpPr>
            <a:cxnSpLocks/>
            <a:stCxn id="10" idx="2"/>
            <a:endCxn id="7" idx="2"/>
          </p:cNvCxnSpPr>
          <p:nvPr/>
        </p:nvCxnSpPr>
        <p:spPr>
          <a:xfrm rot="5400000" flipH="1">
            <a:off x="7179932" y="2820743"/>
            <a:ext cx="1169589" cy="4511418"/>
          </a:xfrm>
          <a:prstGeom prst="bentConnector3">
            <a:avLst>
              <a:gd name="adj1" fmla="val -19545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EDF54F5-6B55-976D-A84F-6154D8821EB4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>
            <a:off x="1980626" y="2852936"/>
            <a:ext cx="0" cy="12106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6C17FED-F6C4-1A79-2226-B8B2C5BC3F6F}"/>
              </a:ext>
            </a:extLst>
          </p:cNvPr>
          <p:cNvSpPr txBox="1"/>
          <p:nvPr/>
        </p:nvSpPr>
        <p:spPr>
          <a:xfrm>
            <a:off x="6186593" y="2227724"/>
            <a:ext cx="1274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mediates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889091A-AB6C-F8EC-4D1D-D24566E79EB7}"/>
              </a:ext>
            </a:extLst>
          </p:cNvPr>
          <p:cNvSpPr txBox="1"/>
          <p:nvPr/>
        </p:nvSpPr>
        <p:spPr>
          <a:xfrm>
            <a:off x="6167389" y="5911400"/>
            <a:ext cx="1274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inheres in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7302026-5F58-FF13-C0B3-1FD0DD38F028}"/>
              </a:ext>
            </a:extLst>
          </p:cNvPr>
          <p:cNvSpPr txBox="1"/>
          <p:nvPr/>
        </p:nvSpPr>
        <p:spPr>
          <a:xfrm>
            <a:off x="2129423" y="3136275"/>
            <a:ext cx="15256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has participant</a:t>
            </a: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E973E82B-BD55-A23E-989B-B2E596C82936}"/>
              </a:ext>
            </a:extLst>
          </p:cNvPr>
          <p:cNvSpPr/>
          <p:nvPr/>
        </p:nvSpPr>
        <p:spPr>
          <a:xfrm>
            <a:off x="7958649" y="4506759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E3FCA5F0-E8CC-2C54-D163-DA1A9F8A98C2}"/>
              </a:ext>
            </a:extLst>
          </p:cNvPr>
          <p:cNvSpPr/>
          <p:nvPr/>
        </p:nvSpPr>
        <p:spPr>
          <a:xfrm rot="10800000">
            <a:off x="7958649" y="3990778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2443FC8E-0719-6C1F-C390-778C007B0C74}"/>
              </a:ext>
            </a:extLst>
          </p:cNvPr>
          <p:cNvSpPr/>
          <p:nvPr/>
        </p:nvSpPr>
        <p:spPr>
          <a:xfrm rot="16200000">
            <a:off x="6323185" y="4249968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25F0D3D8-DBED-0281-7FF7-1BD5001CE66D}"/>
              </a:ext>
            </a:extLst>
          </p:cNvPr>
          <p:cNvSpPr/>
          <p:nvPr/>
        </p:nvSpPr>
        <p:spPr>
          <a:xfrm rot="5400000">
            <a:off x="4645568" y="4249544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EA10FDB-1DCB-8D31-46C0-461F3522D4E5}"/>
              </a:ext>
            </a:extLst>
          </p:cNvPr>
          <p:cNvSpPr/>
          <p:nvPr/>
        </p:nvSpPr>
        <p:spPr>
          <a:xfrm>
            <a:off x="1343472" y="2420888"/>
            <a:ext cx="127430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6"/>
                </a:solidFill>
              </a:rPr>
              <a:t>gufo:Event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DF22CDB-F3A5-E750-D362-6E71E66C67F2}"/>
              </a:ext>
            </a:extLst>
          </p:cNvPr>
          <p:cNvSpPr/>
          <p:nvPr/>
        </p:nvSpPr>
        <p:spPr>
          <a:xfrm>
            <a:off x="1321639" y="4063627"/>
            <a:ext cx="1317974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6"/>
                </a:solidFill>
              </a:rPr>
              <a:t>gufo:Object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6242B41-4047-31F7-EEE6-A8494D587F1D}"/>
              </a:ext>
            </a:extLst>
          </p:cNvPr>
          <p:cNvSpPr/>
          <p:nvPr/>
        </p:nvSpPr>
        <p:spPr>
          <a:xfrm>
            <a:off x="9552382" y="2835473"/>
            <a:ext cx="1374597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6"/>
                </a:solidFill>
              </a:rPr>
              <a:t>gufo:Relator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AA43FE6-1076-59F6-3C17-F1149ECA0D2C}"/>
              </a:ext>
            </a:extLst>
          </p:cNvPr>
          <p:cNvSpPr/>
          <p:nvPr/>
        </p:nvSpPr>
        <p:spPr>
          <a:xfrm>
            <a:off x="7287587" y="4061147"/>
            <a:ext cx="1393184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6"/>
                </a:solidFill>
              </a:rPr>
              <a:t>gufo:Aspect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DAAEFAF-C0AD-E67E-B985-9F2850263463}"/>
              </a:ext>
            </a:extLst>
          </p:cNvPr>
          <p:cNvSpPr/>
          <p:nvPr/>
        </p:nvSpPr>
        <p:spPr>
          <a:xfrm>
            <a:off x="4708484" y="4061222"/>
            <a:ext cx="159601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6"/>
                </a:solidFill>
              </a:rPr>
              <a:t>gufo:Endurant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05F5FC2-D612-19A3-09EE-2B9A75E9A4BE}"/>
              </a:ext>
            </a:extLst>
          </p:cNvPr>
          <p:cNvSpPr/>
          <p:nvPr/>
        </p:nvSpPr>
        <p:spPr>
          <a:xfrm>
            <a:off x="8904312" y="5229197"/>
            <a:ext cx="2232248" cy="4320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6"/>
                </a:solidFill>
              </a:rPr>
              <a:t>gufo:IntrinsicAspect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EBE0962-FAAA-9B54-8E55-820B8113447E}"/>
              </a:ext>
            </a:extLst>
          </p:cNvPr>
          <p:cNvSpPr txBox="1"/>
          <p:nvPr/>
        </p:nvSpPr>
        <p:spPr>
          <a:xfrm>
            <a:off x="6065432" y="5911400"/>
            <a:ext cx="147822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gufo:inheresIn</a:t>
            </a:r>
            <a:endParaRPr lang="en-US" sz="16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A2895DF-840D-1A9F-E1E4-CC048B534ECC}"/>
              </a:ext>
            </a:extLst>
          </p:cNvPr>
          <p:cNvSpPr txBox="1"/>
          <p:nvPr/>
        </p:nvSpPr>
        <p:spPr>
          <a:xfrm>
            <a:off x="6084636" y="2227724"/>
            <a:ext cx="147822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gufo:mediates</a:t>
            </a:r>
            <a:endParaRPr lang="en-US" sz="16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1D5EA4A-E757-9698-A907-78EEB20E840E}"/>
              </a:ext>
            </a:extLst>
          </p:cNvPr>
          <p:cNvSpPr txBox="1"/>
          <p:nvPr/>
        </p:nvSpPr>
        <p:spPr>
          <a:xfrm>
            <a:off x="1990867" y="3136275"/>
            <a:ext cx="180278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/>
              <a:t>gufo:participatedin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5114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28" grpId="0"/>
      <p:bldP spid="29" grpId="0"/>
      <p:bldP spid="30" grpId="0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9" grpId="0" animBg="1"/>
      <p:bldP spid="44" grpId="0" animBg="1"/>
      <p:bldP spid="49" grpId="0" animBg="1"/>
      <p:bldP spid="54" grpId="0" animBg="1"/>
      <p:bldP spid="61" grpId="0" animBg="1"/>
      <p:bldP spid="62" grpId="0" animBg="1"/>
      <p:bldP spid="6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A4A00-854A-9054-5BDC-9FA752AAF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C19998-EA75-00DE-3084-90AF08FB0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C0A991-8671-819B-9CE5-E6F63544B7B1}"/>
              </a:ext>
            </a:extLst>
          </p:cNvPr>
          <p:cNvSpPr/>
          <p:nvPr/>
        </p:nvSpPr>
        <p:spPr>
          <a:xfrm>
            <a:off x="191344" y="2060848"/>
            <a:ext cx="1343512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 source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5FEB5E-490F-1D53-EEDA-1C33C8704215}"/>
              </a:ext>
            </a:extLst>
          </p:cNvPr>
          <p:cNvSpPr/>
          <p:nvPr/>
        </p:nvSpPr>
        <p:spPr>
          <a:xfrm>
            <a:off x="1847528" y="1412776"/>
            <a:ext cx="795940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API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E4EE73-810A-02F5-6FB2-D155F8677E37}"/>
              </a:ext>
            </a:extLst>
          </p:cNvPr>
          <p:cNvSpPr/>
          <p:nvPr/>
        </p:nvSpPr>
        <p:spPr>
          <a:xfrm>
            <a:off x="1843676" y="2064039"/>
            <a:ext cx="795940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82B709-2087-3364-2BD7-00C7D2715A26}"/>
              </a:ext>
            </a:extLst>
          </p:cNvPr>
          <p:cNvSpPr/>
          <p:nvPr/>
        </p:nvSpPr>
        <p:spPr>
          <a:xfrm>
            <a:off x="1843676" y="2715302"/>
            <a:ext cx="795940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API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DA5C3DD-F204-4A7A-2F94-ECDC61FDCE7C}"/>
              </a:ext>
            </a:extLst>
          </p:cNvPr>
          <p:cNvGrpSpPr/>
          <p:nvPr/>
        </p:nvGrpSpPr>
        <p:grpSpPr>
          <a:xfrm>
            <a:off x="2999656" y="1412776"/>
            <a:ext cx="795940" cy="360040"/>
            <a:chOff x="4571832" y="1420639"/>
            <a:chExt cx="1514644" cy="36004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ED610A3-0BD4-E1E9-F808-E68B8DE793E7}"/>
                </a:ext>
              </a:extLst>
            </p:cNvPr>
            <p:cNvSpPr/>
            <p:nvPr/>
          </p:nvSpPr>
          <p:spPr>
            <a:xfrm>
              <a:off x="4571832" y="1420639"/>
              <a:ext cx="1512168" cy="3600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4B4537F-BA5F-8F35-DAEF-DAB30A3AC001}"/>
                </a:ext>
              </a:extLst>
            </p:cNvPr>
            <p:cNvCxnSpPr>
              <a:cxnSpLocks/>
            </p:cNvCxnSpPr>
            <p:nvPr/>
          </p:nvCxnSpPr>
          <p:spPr>
            <a:xfrm>
              <a:off x="4574308" y="1547268"/>
              <a:ext cx="151216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99C1860-069A-E1AA-4879-85C545320351}"/>
              </a:ext>
            </a:extLst>
          </p:cNvPr>
          <p:cNvGrpSpPr/>
          <p:nvPr/>
        </p:nvGrpSpPr>
        <p:grpSpPr>
          <a:xfrm>
            <a:off x="2999656" y="2060848"/>
            <a:ext cx="795940" cy="360040"/>
            <a:chOff x="4571832" y="1420639"/>
            <a:chExt cx="1514644" cy="36004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261F67-E6E1-18A8-AF39-9A1B655C5A74}"/>
                </a:ext>
              </a:extLst>
            </p:cNvPr>
            <p:cNvSpPr/>
            <p:nvPr/>
          </p:nvSpPr>
          <p:spPr>
            <a:xfrm>
              <a:off x="4571832" y="1420639"/>
              <a:ext cx="1512168" cy="3600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7787976-0F56-255B-6632-367C32062C64}"/>
                </a:ext>
              </a:extLst>
            </p:cNvPr>
            <p:cNvCxnSpPr>
              <a:cxnSpLocks/>
            </p:cNvCxnSpPr>
            <p:nvPr/>
          </p:nvCxnSpPr>
          <p:spPr>
            <a:xfrm>
              <a:off x="4574308" y="1547268"/>
              <a:ext cx="151216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E558DBF-7509-8C34-F1C5-E1F4FFFDF4B7}"/>
              </a:ext>
            </a:extLst>
          </p:cNvPr>
          <p:cNvGrpSpPr/>
          <p:nvPr/>
        </p:nvGrpSpPr>
        <p:grpSpPr>
          <a:xfrm>
            <a:off x="2999656" y="2715302"/>
            <a:ext cx="795940" cy="360040"/>
            <a:chOff x="4571832" y="1420639"/>
            <a:chExt cx="1514644" cy="36004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D7B0E05-3A76-18E1-6FCA-BEB8281A12B8}"/>
                </a:ext>
              </a:extLst>
            </p:cNvPr>
            <p:cNvSpPr/>
            <p:nvPr/>
          </p:nvSpPr>
          <p:spPr>
            <a:xfrm>
              <a:off x="4571832" y="1420639"/>
              <a:ext cx="1512168" cy="3600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A4DF5B9-01A5-4569-D2D0-DCA0672C158A}"/>
                </a:ext>
              </a:extLst>
            </p:cNvPr>
            <p:cNvCxnSpPr>
              <a:cxnSpLocks/>
            </p:cNvCxnSpPr>
            <p:nvPr/>
          </p:nvCxnSpPr>
          <p:spPr>
            <a:xfrm>
              <a:off x="4574308" y="1547268"/>
              <a:ext cx="151216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27729C56-856B-3A3E-C004-B34E72C80A55}"/>
              </a:ext>
            </a:extLst>
          </p:cNvPr>
          <p:cNvSpPr/>
          <p:nvPr/>
        </p:nvSpPr>
        <p:spPr>
          <a:xfrm>
            <a:off x="4304990" y="1327772"/>
            <a:ext cx="1791010" cy="1567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600" dirty="0"/>
              <a:t>&lt;vehicle&gt;</a:t>
            </a:r>
          </a:p>
          <a:p>
            <a:r>
              <a:rPr lang="en-US" sz="1600" dirty="0"/>
              <a:t>  &lt;vin /&gt;</a:t>
            </a:r>
          </a:p>
          <a:p>
            <a:r>
              <a:rPr lang="en-US" sz="1600" dirty="0"/>
              <a:t>  &lt;brand /&gt;</a:t>
            </a:r>
          </a:p>
          <a:p>
            <a:r>
              <a:rPr lang="en-US" sz="1600" dirty="0"/>
              <a:t>  &lt;type /&gt;</a:t>
            </a:r>
          </a:p>
          <a:p>
            <a:r>
              <a:rPr lang="en-US" sz="1600" dirty="0"/>
              <a:t>  &lt;</a:t>
            </a:r>
            <a:r>
              <a:rPr lang="en-US" sz="1600" dirty="0" err="1"/>
              <a:t>techparams</a:t>
            </a:r>
            <a:r>
              <a:rPr lang="en-US" sz="1600" dirty="0"/>
              <a:t> /&gt;</a:t>
            </a:r>
          </a:p>
          <a:p>
            <a:r>
              <a:rPr lang="en-US" sz="1600" dirty="0"/>
              <a:t>&lt;/vehicle&gt;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B94414A-ED74-2038-75A4-B8370B245189}"/>
              </a:ext>
            </a:extLst>
          </p:cNvPr>
          <p:cNvSpPr/>
          <p:nvPr/>
        </p:nvSpPr>
        <p:spPr>
          <a:xfrm>
            <a:off x="2495600" y="3402523"/>
            <a:ext cx="3384376" cy="30398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600" dirty="0"/>
              <a:t>A – Electronic vehicle number (EVN)</a:t>
            </a:r>
          </a:p>
          <a:p>
            <a:r>
              <a:rPr lang="en-US" sz="1600" dirty="0"/>
              <a:t>B – vehicle category</a:t>
            </a:r>
          </a:p>
          <a:p>
            <a:r>
              <a:rPr lang="en-US" sz="1600" dirty="0"/>
              <a:t>C – VIN</a:t>
            </a:r>
          </a:p>
          <a:p>
            <a:r>
              <a:rPr lang="en-US" sz="1600" dirty="0"/>
              <a:t>D – technical vehicle number</a:t>
            </a:r>
          </a:p>
          <a:p>
            <a:r>
              <a:rPr lang="en-US" sz="1600" dirty="0"/>
              <a:t>E – U = used, N = new</a:t>
            </a:r>
          </a:p>
          <a:p>
            <a:r>
              <a:rPr lang="en-US" sz="1600" dirty="0"/>
              <a:t>F – date of 1st registration in Czechia</a:t>
            </a:r>
          </a:p>
          <a:p>
            <a:r>
              <a:rPr lang="en-US" sz="1600" dirty="0"/>
              <a:t>G – date of 1st registration worldwide </a:t>
            </a:r>
          </a:p>
          <a:p>
            <a:r>
              <a:rPr lang="en-US" sz="1600" dirty="0"/>
              <a:t>H – total mass in kg</a:t>
            </a:r>
          </a:p>
          <a:p>
            <a:r>
              <a:rPr lang="en-US" sz="1600" dirty="0"/>
              <a:t>I – type of operator</a:t>
            </a:r>
          </a:p>
          <a:p>
            <a:r>
              <a:rPr lang="en-US" sz="1600" dirty="0"/>
              <a:t>J – leasing</a:t>
            </a:r>
          </a:p>
          <a:p>
            <a:r>
              <a:rPr lang="en-US" sz="1600" dirty="0"/>
              <a:t>K – operator identification number</a:t>
            </a:r>
          </a:p>
          <a:p>
            <a:r>
              <a:rPr lang="en-US" sz="1600" dirty="0"/>
              <a:t>L – owner identification number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F3B3A8F-63CD-6689-903E-FC4C34D94303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1531004" y="1592796"/>
            <a:ext cx="316524" cy="540060"/>
          </a:xfrm>
          <a:prstGeom prst="line">
            <a:avLst/>
          </a:prstGeom>
          <a:ln>
            <a:tailEnd type="diamon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47222BA-9343-9DD5-318B-3BF952EDC55C}"/>
              </a:ext>
            </a:extLst>
          </p:cNvPr>
          <p:cNvCxnSpPr>
            <a:cxnSpLocks/>
            <a:stCxn id="7" idx="1"/>
            <a:endCxn id="5" idx="3"/>
          </p:cNvCxnSpPr>
          <p:nvPr/>
        </p:nvCxnSpPr>
        <p:spPr>
          <a:xfrm flipH="1" flipV="1">
            <a:off x="1534856" y="2240868"/>
            <a:ext cx="308820" cy="3191"/>
          </a:xfrm>
          <a:prstGeom prst="line">
            <a:avLst/>
          </a:prstGeom>
          <a:ln>
            <a:tailEnd type="diamon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B01C763-F1C3-648E-A72A-7C08B55EA7EA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1531004" y="2348880"/>
            <a:ext cx="312672" cy="546442"/>
          </a:xfrm>
          <a:prstGeom prst="line">
            <a:avLst/>
          </a:prstGeom>
          <a:ln>
            <a:tailEnd type="diamon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729A8B2-7A5C-0ABA-591C-46CB797CBA34}"/>
              </a:ext>
            </a:extLst>
          </p:cNvPr>
          <p:cNvCxnSpPr>
            <a:stCxn id="6" idx="3"/>
            <a:endCxn id="9" idx="1"/>
          </p:cNvCxnSpPr>
          <p:nvPr/>
        </p:nvCxnSpPr>
        <p:spPr>
          <a:xfrm>
            <a:off x="2643468" y="1592796"/>
            <a:ext cx="3561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5400CCD-0CCD-4B52-9C05-DF7AC4ADD3B1}"/>
              </a:ext>
            </a:extLst>
          </p:cNvPr>
          <p:cNvCxnSpPr>
            <a:cxnSpLocks/>
            <a:stCxn id="7" idx="3"/>
            <a:endCxn id="14" idx="1"/>
          </p:cNvCxnSpPr>
          <p:nvPr/>
        </p:nvCxnSpPr>
        <p:spPr>
          <a:xfrm flipV="1">
            <a:off x="2639616" y="2240868"/>
            <a:ext cx="360040" cy="3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8853CD4-09CA-5055-67E3-1E3E29E3FE1B}"/>
              </a:ext>
            </a:extLst>
          </p:cNvPr>
          <p:cNvCxnSpPr>
            <a:cxnSpLocks/>
            <a:stCxn id="8" idx="3"/>
            <a:endCxn id="17" idx="1"/>
          </p:cNvCxnSpPr>
          <p:nvPr/>
        </p:nvCxnSpPr>
        <p:spPr>
          <a:xfrm>
            <a:off x="2639616" y="2895322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594C605-41F4-7F49-C578-54F8A030BC00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3794295" y="1592796"/>
            <a:ext cx="509394" cy="0"/>
          </a:xfrm>
          <a:prstGeom prst="straightConnector1">
            <a:avLst/>
          </a:prstGeom>
          <a:ln>
            <a:prstDash val="dash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B721DC9-4808-01DD-BAE4-2AEA4863300D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3794295" y="2240868"/>
            <a:ext cx="356188" cy="1161655"/>
          </a:xfrm>
          <a:prstGeom prst="straightConnector1">
            <a:avLst/>
          </a:prstGeom>
          <a:ln>
            <a:prstDash val="dash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Cloud 46">
            <a:extLst>
              <a:ext uri="{FF2B5EF4-FFF2-40B4-BE49-F238E27FC236}">
                <a16:creationId xmlns:a16="http://schemas.microsoft.com/office/drawing/2014/main" id="{72282C4E-B2C1-AE77-D8E0-EA4EC66F375E}"/>
              </a:ext>
            </a:extLst>
          </p:cNvPr>
          <p:cNvSpPr/>
          <p:nvPr/>
        </p:nvSpPr>
        <p:spPr>
          <a:xfrm>
            <a:off x="6456040" y="3212976"/>
            <a:ext cx="2016224" cy="893718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? ? ?</a:t>
            </a: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BB99F8AC-FFEB-00DC-8639-70727A9EC82B}"/>
              </a:ext>
            </a:extLst>
          </p:cNvPr>
          <p:cNvSpPr/>
          <p:nvPr/>
        </p:nvSpPr>
        <p:spPr>
          <a:xfrm>
            <a:off x="9126294" y="1150070"/>
            <a:ext cx="642114" cy="5301695"/>
          </a:xfrm>
          <a:custGeom>
            <a:avLst/>
            <a:gdLst>
              <a:gd name="csX0" fmla="*/ 519566 w 642114"/>
              <a:gd name="csY0" fmla="*/ 0 h 5301695"/>
              <a:gd name="csX1" fmla="*/ 1092 w 642114"/>
              <a:gd name="csY1" fmla="*/ 2273486 h 5301695"/>
              <a:gd name="csX2" fmla="*/ 642114 w 642114"/>
              <a:gd name="csY2" fmla="*/ 5301695 h 53016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642114" h="5301695" extrusionOk="0">
                <a:moveTo>
                  <a:pt x="519566" y="0"/>
                </a:moveTo>
                <a:cubicBezTo>
                  <a:pt x="137009" y="689132"/>
                  <a:pt x="-76089" y="1375490"/>
                  <a:pt x="1092" y="2273486"/>
                </a:cubicBezTo>
                <a:cubicBezTo>
                  <a:pt x="-127175" y="3250279"/>
                  <a:pt x="368933" y="4193666"/>
                  <a:pt x="642114" y="5301695"/>
                </a:cubicBezTo>
              </a:path>
            </a:pathLst>
          </a:custGeom>
          <a:noFill/>
          <a:ln>
            <a:prstDash val="sysDot"/>
            <a:extLst>
              <a:ext uri="{C807C97D-BFC1-408E-A445-0C87EB9F89A2}">
                <ask:lineSketchStyleProps xmlns:ask="http://schemas.microsoft.com/office/drawing/2018/sketchyshapes" sd="2809439606">
                  <a:custGeom>
                    <a:avLst/>
                    <a:gdLst>
                      <a:gd name="csX0" fmla="*/ 519566 w 642114"/>
                      <a:gd name="csY0" fmla="*/ 0 h 5363852"/>
                      <a:gd name="csX1" fmla="*/ 1092 w 642114"/>
                      <a:gd name="csY1" fmla="*/ 2300141 h 5363852"/>
                      <a:gd name="csX2" fmla="*/ 642114 w 642114"/>
                      <a:gd name="csY2" fmla="*/ 5363852 h 5363852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</a:cxnLst>
                    <a:rect l="l" t="t" r="r" b="b"/>
                    <a:pathLst>
                      <a:path w="642114" h="5363852">
                        <a:moveTo>
                          <a:pt x="519566" y="0"/>
                        </a:moveTo>
                        <a:cubicBezTo>
                          <a:pt x="250116" y="703083"/>
                          <a:pt x="-19333" y="1406166"/>
                          <a:pt x="1092" y="2300141"/>
                        </a:cubicBezTo>
                        <a:cubicBezTo>
                          <a:pt x="21517" y="3194116"/>
                          <a:pt x="331815" y="4278984"/>
                          <a:pt x="642114" y="5363852"/>
                        </a:cubicBezTo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534A7EA-64D8-99C5-E1A0-404D5F420875}"/>
              </a:ext>
            </a:extLst>
          </p:cNvPr>
          <p:cNvSpPr txBox="1"/>
          <p:nvPr/>
        </p:nvSpPr>
        <p:spPr>
          <a:xfrm>
            <a:off x="9696400" y="1220220"/>
            <a:ext cx="19442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REAL</a:t>
            </a:r>
          </a:p>
          <a:p>
            <a:pPr algn="ctr"/>
            <a:r>
              <a:rPr lang="en-US" sz="2800" dirty="0"/>
              <a:t>WORD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4039B3F-ABD8-E110-235B-E54345FC72E7}"/>
              </a:ext>
            </a:extLst>
          </p:cNvPr>
          <p:cNvSpPr txBox="1"/>
          <p:nvPr/>
        </p:nvSpPr>
        <p:spPr>
          <a:xfrm>
            <a:off x="9223620" y="2649768"/>
            <a:ext cx="7920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🧔</a:t>
            </a:r>
          </a:p>
          <a:p>
            <a:pPr algn="ctr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driver</a:t>
            </a:r>
            <a:endParaRPr 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6AB6B3E-8BA4-0C36-CF51-380DE98C9DD9}"/>
              </a:ext>
            </a:extLst>
          </p:cNvPr>
          <p:cNvSpPr txBox="1"/>
          <p:nvPr/>
        </p:nvSpPr>
        <p:spPr>
          <a:xfrm>
            <a:off x="10556470" y="2107933"/>
            <a:ext cx="15504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👮‍♀️</a:t>
            </a:r>
          </a:p>
          <a:p>
            <a:pPr algn="ctr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police officer</a:t>
            </a:r>
            <a:endParaRPr 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CBE8838-DDD6-0627-7EAF-BAE516ADC8E6}"/>
              </a:ext>
            </a:extLst>
          </p:cNvPr>
          <p:cNvSpPr txBox="1"/>
          <p:nvPr/>
        </p:nvSpPr>
        <p:spPr>
          <a:xfrm>
            <a:off x="10816721" y="4106903"/>
            <a:ext cx="9862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🚗</a:t>
            </a: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vehicle</a:t>
            </a:r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30FE057-53B8-B384-CEAD-0699F175923F}"/>
              </a:ext>
            </a:extLst>
          </p:cNvPr>
          <p:cNvSpPr txBox="1"/>
          <p:nvPr/>
        </p:nvSpPr>
        <p:spPr>
          <a:xfrm>
            <a:off x="10677617" y="3134138"/>
            <a:ext cx="11804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🚫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speeding</a:t>
            </a:r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E51CE87-A9E5-9701-F1FC-E35A2064A813}"/>
              </a:ext>
            </a:extLst>
          </p:cNvPr>
          <p:cNvSpPr txBox="1"/>
          <p:nvPr/>
        </p:nvSpPr>
        <p:spPr>
          <a:xfrm>
            <a:off x="9144176" y="4240691"/>
            <a:ext cx="118044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🚴‍♂️</a:t>
            </a: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cyclist</a:t>
            </a:r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9845426-CC48-2CBC-24A7-548D554BA929}"/>
              </a:ext>
            </a:extLst>
          </p:cNvPr>
          <p:cNvSpPr txBox="1"/>
          <p:nvPr/>
        </p:nvSpPr>
        <p:spPr>
          <a:xfrm>
            <a:off x="9768408" y="5037615"/>
            <a:ext cx="146456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🏪</a:t>
            </a: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technical inspection station</a:t>
            </a:r>
            <a:endParaRPr lang="en-US" dirty="0"/>
          </a:p>
        </p:txBody>
      </p:sp>
      <p:cxnSp>
        <p:nvCxnSpPr>
          <p:cNvPr id="1024" name="Straight Arrow Connector 1023">
            <a:extLst>
              <a:ext uri="{FF2B5EF4-FFF2-40B4-BE49-F238E27FC236}">
                <a16:creationId xmlns:a16="http://schemas.microsoft.com/office/drawing/2014/main" id="{EDF35520-51FA-E477-6E25-DC7ABE001B6F}"/>
              </a:ext>
            </a:extLst>
          </p:cNvPr>
          <p:cNvCxnSpPr>
            <a:cxnSpLocks/>
            <a:stCxn id="19" idx="3"/>
            <a:endCxn id="47" idx="2"/>
          </p:cNvCxnSpPr>
          <p:nvPr/>
        </p:nvCxnSpPr>
        <p:spPr>
          <a:xfrm>
            <a:off x="6096000" y="2111547"/>
            <a:ext cx="366294" cy="1548288"/>
          </a:xfrm>
          <a:prstGeom prst="straightConnector1">
            <a:avLst/>
          </a:prstGeom>
          <a:ln>
            <a:prstDash val="dash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8" name="Straight Arrow Connector 1027">
            <a:extLst>
              <a:ext uri="{FF2B5EF4-FFF2-40B4-BE49-F238E27FC236}">
                <a16:creationId xmlns:a16="http://schemas.microsoft.com/office/drawing/2014/main" id="{49AA3450-F94D-CDC5-6FE4-279019D13B7D}"/>
              </a:ext>
            </a:extLst>
          </p:cNvPr>
          <p:cNvCxnSpPr>
            <a:cxnSpLocks/>
            <a:stCxn id="20" idx="3"/>
            <a:endCxn id="47" idx="2"/>
          </p:cNvCxnSpPr>
          <p:nvPr/>
        </p:nvCxnSpPr>
        <p:spPr>
          <a:xfrm flipV="1">
            <a:off x="5879976" y="3659835"/>
            <a:ext cx="582318" cy="1262596"/>
          </a:xfrm>
          <a:prstGeom prst="straightConnector1">
            <a:avLst/>
          </a:prstGeom>
          <a:ln>
            <a:prstDash val="dash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1" name="Straight Arrow Connector 1030">
            <a:extLst>
              <a:ext uri="{FF2B5EF4-FFF2-40B4-BE49-F238E27FC236}">
                <a16:creationId xmlns:a16="http://schemas.microsoft.com/office/drawing/2014/main" id="{1A9416A3-2003-1EE4-19D6-3CC3CD2B4DDD}"/>
              </a:ext>
            </a:extLst>
          </p:cNvPr>
          <p:cNvCxnSpPr>
            <a:cxnSpLocks/>
            <a:endCxn id="47" idx="0"/>
          </p:cNvCxnSpPr>
          <p:nvPr/>
        </p:nvCxnSpPr>
        <p:spPr>
          <a:xfrm flipH="1">
            <a:off x="8470584" y="3659835"/>
            <a:ext cx="631525" cy="0"/>
          </a:xfrm>
          <a:prstGeom prst="straightConnector1">
            <a:avLst/>
          </a:prstGeom>
          <a:ln>
            <a:prstDash val="dash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7" name="Straight Connector 1036">
            <a:extLst>
              <a:ext uri="{FF2B5EF4-FFF2-40B4-BE49-F238E27FC236}">
                <a16:creationId xmlns:a16="http://schemas.microsoft.com/office/drawing/2014/main" id="{0E748DCF-2A9C-7D62-5C0A-5094E68E1621}"/>
              </a:ext>
            </a:extLst>
          </p:cNvPr>
          <p:cNvCxnSpPr>
            <a:cxnSpLocks/>
            <a:stCxn id="57" idx="2"/>
            <a:endCxn id="59" idx="0"/>
          </p:cNvCxnSpPr>
          <p:nvPr/>
        </p:nvCxnSpPr>
        <p:spPr>
          <a:xfrm flipH="1">
            <a:off x="11267839" y="2754264"/>
            <a:ext cx="63835" cy="3798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8" name="Straight Connector 1037">
            <a:extLst>
              <a:ext uri="{FF2B5EF4-FFF2-40B4-BE49-F238E27FC236}">
                <a16:creationId xmlns:a16="http://schemas.microsoft.com/office/drawing/2014/main" id="{EBD9B4CE-800C-0B67-77D6-99BD619F86D6}"/>
              </a:ext>
            </a:extLst>
          </p:cNvPr>
          <p:cNvCxnSpPr>
            <a:cxnSpLocks/>
            <a:stCxn id="58" idx="2"/>
            <a:endCxn id="1070" idx="0"/>
          </p:cNvCxnSpPr>
          <p:nvPr/>
        </p:nvCxnSpPr>
        <p:spPr>
          <a:xfrm>
            <a:off x="11309854" y="4845567"/>
            <a:ext cx="314439" cy="7778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1" name="Straight Connector 1040">
            <a:extLst>
              <a:ext uri="{FF2B5EF4-FFF2-40B4-BE49-F238E27FC236}">
                <a16:creationId xmlns:a16="http://schemas.microsoft.com/office/drawing/2014/main" id="{E481BD16-FF80-A3E1-3DD5-BE28679C18E2}"/>
              </a:ext>
            </a:extLst>
          </p:cNvPr>
          <p:cNvCxnSpPr>
            <a:cxnSpLocks/>
            <a:stCxn id="60" idx="0"/>
            <a:endCxn id="55" idx="2"/>
          </p:cNvCxnSpPr>
          <p:nvPr/>
        </p:nvCxnSpPr>
        <p:spPr>
          <a:xfrm flipH="1" flipV="1">
            <a:off x="9619664" y="3296099"/>
            <a:ext cx="114734" cy="9445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4" name="Straight Connector 1043">
            <a:extLst>
              <a:ext uri="{FF2B5EF4-FFF2-40B4-BE49-F238E27FC236}">
                <a16:creationId xmlns:a16="http://schemas.microsoft.com/office/drawing/2014/main" id="{64A96783-658E-317B-64A7-8F787DB43533}"/>
              </a:ext>
            </a:extLst>
          </p:cNvPr>
          <p:cNvCxnSpPr>
            <a:cxnSpLocks/>
            <a:stCxn id="58" idx="0"/>
            <a:endCxn id="55" idx="2"/>
          </p:cNvCxnSpPr>
          <p:nvPr/>
        </p:nvCxnSpPr>
        <p:spPr>
          <a:xfrm flipH="1" flipV="1">
            <a:off x="9619664" y="3296099"/>
            <a:ext cx="1690190" cy="8108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7" name="Straight Connector 1046">
            <a:extLst>
              <a:ext uri="{FF2B5EF4-FFF2-40B4-BE49-F238E27FC236}">
                <a16:creationId xmlns:a16="http://schemas.microsoft.com/office/drawing/2014/main" id="{C8A633C5-8AFC-A014-7D3F-D40AEFFDA9A9}"/>
              </a:ext>
            </a:extLst>
          </p:cNvPr>
          <p:cNvCxnSpPr>
            <a:cxnSpLocks/>
            <a:stCxn id="55" idx="3"/>
            <a:endCxn id="59" idx="1"/>
          </p:cNvCxnSpPr>
          <p:nvPr/>
        </p:nvCxnSpPr>
        <p:spPr>
          <a:xfrm>
            <a:off x="10015708" y="2972934"/>
            <a:ext cx="661909" cy="4843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5" name="Straight Connector 1054">
            <a:extLst>
              <a:ext uri="{FF2B5EF4-FFF2-40B4-BE49-F238E27FC236}">
                <a16:creationId xmlns:a16="http://schemas.microsoft.com/office/drawing/2014/main" id="{A5A050B3-02B8-6C49-C793-BCC0E53479D2}"/>
              </a:ext>
            </a:extLst>
          </p:cNvPr>
          <p:cNvCxnSpPr>
            <a:cxnSpLocks/>
            <a:stCxn id="58" idx="1"/>
            <a:endCxn id="63" idx="0"/>
          </p:cNvCxnSpPr>
          <p:nvPr/>
        </p:nvCxnSpPr>
        <p:spPr>
          <a:xfrm flipH="1">
            <a:off x="10500689" y="4476235"/>
            <a:ext cx="316032" cy="561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73" name="Group 1072">
            <a:extLst>
              <a:ext uri="{FF2B5EF4-FFF2-40B4-BE49-F238E27FC236}">
                <a16:creationId xmlns:a16="http://schemas.microsoft.com/office/drawing/2014/main" id="{12D01210-EA05-5D0C-523F-B5D446D2DF21}"/>
              </a:ext>
            </a:extLst>
          </p:cNvPr>
          <p:cNvGrpSpPr/>
          <p:nvPr/>
        </p:nvGrpSpPr>
        <p:grpSpPr>
          <a:xfrm>
            <a:off x="11188064" y="5623452"/>
            <a:ext cx="850204" cy="526578"/>
            <a:chOff x="857335" y="4951094"/>
            <a:chExt cx="850204" cy="526578"/>
          </a:xfrm>
        </p:grpSpPr>
        <p:pic>
          <p:nvPicPr>
            <p:cNvPr id="1070" name="Picture 1069">
              <a:extLst>
                <a:ext uri="{FF2B5EF4-FFF2-40B4-BE49-F238E27FC236}">
                  <a16:creationId xmlns:a16="http://schemas.microsoft.com/office/drawing/2014/main" id="{2C385C7F-3227-067D-0A24-6E142E340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5339" y="4951094"/>
              <a:ext cx="456449" cy="238546"/>
            </a:xfrm>
            <a:prstGeom prst="rect">
              <a:avLst/>
            </a:prstGeom>
          </p:spPr>
        </p:pic>
        <p:sp>
          <p:nvSpPr>
            <p:cNvPr id="1071" name="TextBox 1070">
              <a:extLst>
                <a:ext uri="{FF2B5EF4-FFF2-40B4-BE49-F238E27FC236}">
                  <a16:creationId xmlns:a16="http://schemas.microsoft.com/office/drawing/2014/main" id="{DDEF2A5C-8D02-4509-33D9-FE08BAD6D71B}"/>
                </a:ext>
              </a:extLst>
            </p:cNvPr>
            <p:cNvSpPr txBox="1"/>
            <p:nvPr/>
          </p:nvSpPr>
          <p:spPr>
            <a:xfrm>
              <a:off x="857335" y="5108340"/>
              <a:ext cx="85020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solidFill>
                    <a:srgbClr val="000000"/>
                  </a:solidFill>
                  <a:latin typeface="Arial" panose="020B0604020202020204" pitchFamily="34" charset="0"/>
                </a:rPr>
                <a:t>wreck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7545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9" grpId="0" animBg="1"/>
      <p:bldP spid="20" grpId="0" animBg="1"/>
      <p:bldP spid="47" grpId="0" animBg="1"/>
      <p:bldP spid="50" grpId="0" animBg="1"/>
      <p:bldP spid="51" grpId="0"/>
      <p:bldP spid="55" grpId="0"/>
      <p:bldP spid="57" grpId="0"/>
      <p:bldP spid="58" grpId="0"/>
      <p:bldP spid="59" grpId="0"/>
      <p:bldP spid="60" grpId="0"/>
      <p:bldP spid="6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F9EA8-95AD-3DD4-EFDE-3A72545D3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Ontologies in Practice 2 /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444B52-B8AD-6013-93C3-55B6BE472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20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05952D-BB90-582C-19C7-1C01CD012E67}"/>
              </a:ext>
            </a:extLst>
          </p:cNvPr>
          <p:cNvSpPr txBox="1"/>
          <p:nvPr/>
        </p:nvSpPr>
        <p:spPr>
          <a:xfrm>
            <a:off x="7998229" y="3592589"/>
            <a:ext cx="512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🧔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AB119AA-B063-BB85-72A9-09DC48778DA6}"/>
              </a:ext>
            </a:extLst>
          </p:cNvPr>
          <p:cNvSpPr/>
          <p:nvPr/>
        </p:nvSpPr>
        <p:spPr>
          <a:xfrm>
            <a:off x="10082981" y="1383712"/>
            <a:ext cx="1944216" cy="64807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Given name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A5A7837-602C-0CE8-4CC9-44505326EA77}"/>
              </a:ext>
            </a:extLst>
          </p:cNvPr>
          <p:cNvSpPr/>
          <p:nvPr/>
        </p:nvSpPr>
        <p:spPr>
          <a:xfrm>
            <a:off x="10082981" y="2103792"/>
            <a:ext cx="1944216" cy="64807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Surname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A7565B-9F27-2834-372D-441010363F31}"/>
              </a:ext>
            </a:extLst>
          </p:cNvPr>
          <p:cNvCxnSpPr>
            <a:cxnSpLocks/>
            <a:stCxn id="5" idx="2"/>
            <a:endCxn id="71" idx="3"/>
          </p:cNvCxnSpPr>
          <p:nvPr/>
        </p:nvCxnSpPr>
        <p:spPr>
          <a:xfrm flipH="1">
            <a:off x="8682404" y="1707748"/>
            <a:ext cx="1400577" cy="2970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2B4A104-6961-2A68-B770-1272F5C913AB}"/>
              </a:ext>
            </a:extLst>
          </p:cNvPr>
          <p:cNvCxnSpPr>
            <a:cxnSpLocks/>
            <a:stCxn id="6" idx="2"/>
            <a:endCxn id="71" idx="3"/>
          </p:cNvCxnSpPr>
          <p:nvPr/>
        </p:nvCxnSpPr>
        <p:spPr>
          <a:xfrm flipH="1" flipV="1">
            <a:off x="8682404" y="2004762"/>
            <a:ext cx="1400577" cy="4230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D44BDEA-BF52-E55F-3367-E1158571D390}"/>
              </a:ext>
            </a:extLst>
          </p:cNvPr>
          <p:cNvSpPr txBox="1"/>
          <p:nvPr/>
        </p:nvSpPr>
        <p:spPr>
          <a:xfrm>
            <a:off x="3518057" y="3907017"/>
            <a:ext cx="512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🚗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48D48B3-B4E8-2972-8A82-47ABC3947270}"/>
              </a:ext>
            </a:extLst>
          </p:cNvPr>
          <p:cNvCxnSpPr>
            <a:cxnSpLocks/>
            <a:stCxn id="9" idx="1"/>
            <a:endCxn id="23" idx="6"/>
          </p:cNvCxnSpPr>
          <p:nvPr/>
        </p:nvCxnSpPr>
        <p:spPr>
          <a:xfrm flipH="1">
            <a:off x="2498014" y="4137850"/>
            <a:ext cx="1020043" cy="153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Diamond 10">
            <a:extLst>
              <a:ext uri="{FF2B5EF4-FFF2-40B4-BE49-F238E27FC236}">
                <a16:creationId xmlns:a16="http://schemas.microsoft.com/office/drawing/2014/main" id="{78E2F3B3-46F1-93EE-82A5-61D3D7705927}"/>
              </a:ext>
            </a:extLst>
          </p:cNvPr>
          <p:cNvSpPr/>
          <p:nvPr/>
        </p:nvSpPr>
        <p:spPr>
          <a:xfrm>
            <a:off x="5332757" y="3772098"/>
            <a:ext cx="1368152" cy="432048"/>
          </a:xfrm>
          <a:prstGeom prst="diamond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owns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88AD43C-6AC5-3E6B-8129-651533B4C315}"/>
              </a:ext>
            </a:extLst>
          </p:cNvPr>
          <p:cNvCxnSpPr>
            <a:cxnSpLocks/>
            <a:stCxn id="11" idx="1"/>
            <a:endCxn id="9" idx="3"/>
          </p:cNvCxnSpPr>
          <p:nvPr/>
        </p:nvCxnSpPr>
        <p:spPr>
          <a:xfrm flipH="1">
            <a:off x="4030141" y="3988122"/>
            <a:ext cx="1302616" cy="1497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871634B-3919-B6FE-AEA2-441490B339AD}"/>
              </a:ext>
            </a:extLst>
          </p:cNvPr>
          <p:cNvCxnSpPr>
            <a:cxnSpLocks/>
            <a:stCxn id="4" idx="1"/>
            <a:endCxn id="11" idx="3"/>
          </p:cNvCxnSpPr>
          <p:nvPr/>
        </p:nvCxnSpPr>
        <p:spPr>
          <a:xfrm flipH="1">
            <a:off x="6700909" y="3823422"/>
            <a:ext cx="1297320" cy="164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Flowchart: Data 13">
            <a:extLst>
              <a:ext uri="{FF2B5EF4-FFF2-40B4-BE49-F238E27FC236}">
                <a16:creationId xmlns:a16="http://schemas.microsoft.com/office/drawing/2014/main" id="{4966F2A4-43FB-CAA1-AA8A-C1DA5F0A99BE}"/>
              </a:ext>
            </a:extLst>
          </p:cNvPr>
          <p:cNvSpPr/>
          <p:nvPr/>
        </p:nvSpPr>
        <p:spPr>
          <a:xfrm>
            <a:off x="3605340" y="1745630"/>
            <a:ext cx="3924023" cy="800320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086EF2C-A155-891B-8E0D-AA86DA047C5A}"/>
              </a:ext>
            </a:extLst>
          </p:cNvPr>
          <p:cNvCxnSpPr>
            <a:cxnSpLocks/>
          </p:cNvCxnSpPr>
          <p:nvPr/>
        </p:nvCxnSpPr>
        <p:spPr>
          <a:xfrm flipH="1">
            <a:off x="3745219" y="2538015"/>
            <a:ext cx="1400850" cy="13610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13C5D44-0861-437B-5ABA-EC3B98249D34}"/>
              </a:ext>
            </a:extLst>
          </p:cNvPr>
          <p:cNvCxnSpPr>
            <a:cxnSpLocks/>
            <a:stCxn id="14" idx="4"/>
            <a:endCxn id="4" idx="1"/>
          </p:cNvCxnSpPr>
          <p:nvPr/>
        </p:nvCxnSpPr>
        <p:spPr>
          <a:xfrm>
            <a:off x="5567352" y="2545950"/>
            <a:ext cx="2430877" cy="12774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Diamond 16">
            <a:extLst>
              <a:ext uri="{FF2B5EF4-FFF2-40B4-BE49-F238E27FC236}">
                <a16:creationId xmlns:a16="http://schemas.microsoft.com/office/drawing/2014/main" id="{569B074C-F101-2A86-5A04-CCF5B6F8BE25}"/>
              </a:ext>
            </a:extLst>
          </p:cNvPr>
          <p:cNvSpPr/>
          <p:nvPr/>
        </p:nvSpPr>
        <p:spPr>
          <a:xfrm>
            <a:off x="6816080" y="4653136"/>
            <a:ext cx="1546020" cy="432048"/>
          </a:xfrm>
          <a:prstGeom prst="diamond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682CDD-BAC7-B9B8-F6CA-F93E19CED0E8}"/>
              </a:ext>
            </a:extLst>
          </p:cNvPr>
          <p:cNvSpPr txBox="1"/>
          <p:nvPr/>
        </p:nvSpPr>
        <p:spPr>
          <a:xfrm>
            <a:off x="6920391" y="4678812"/>
            <a:ext cx="1273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committed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40447B-3D8A-FB6C-2459-CE70E434CBA6}"/>
              </a:ext>
            </a:extLst>
          </p:cNvPr>
          <p:cNvSpPr txBox="1"/>
          <p:nvPr/>
        </p:nvSpPr>
        <p:spPr>
          <a:xfrm>
            <a:off x="4474524" y="5399412"/>
            <a:ext cx="11804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🚫</a:t>
            </a:r>
          </a:p>
          <a:p>
            <a:pPr algn="ctr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speeding</a:t>
            </a:r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2208DF6-B2AA-157B-9FE5-CAFD1333FCCF}"/>
              </a:ext>
            </a:extLst>
          </p:cNvPr>
          <p:cNvCxnSpPr>
            <a:cxnSpLocks/>
            <a:stCxn id="17" idx="0"/>
            <a:endCxn id="42" idx="2"/>
          </p:cNvCxnSpPr>
          <p:nvPr/>
        </p:nvCxnSpPr>
        <p:spPr>
          <a:xfrm flipV="1">
            <a:off x="7589090" y="4261361"/>
            <a:ext cx="673597" cy="3917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5DCEB8-6397-BC76-CC4F-2F1D95791537}"/>
              </a:ext>
            </a:extLst>
          </p:cNvPr>
          <p:cNvCxnSpPr>
            <a:cxnSpLocks/>
            <a:stCxn id="19" idx="0"/>
            <a:endCxn id="17" idx="1"/>
          </p:cNvCxnSpPr>
          <p:nvPr/>
        </p:nvCxnSpPr>
        <p:spPr>
          <a:xfrm flipV="1">
            <a:off x="5064746" y="4869160"/>
            <a:ext cx="1751334" cy="5302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DDC617A-2FB2-5A34-81F7-1AA8F9583760}"/>
              </a:ext>
            </a:extLst>
          </p:cNvPr>
          <p:cNvGrpSpPr/>
          <p:nvPr/>
        </p:nvGrpSpPr>
        <p:grpSpPr>
          <a:xfrm>
            <a:off x="1000794" y="3829999"/>
            <a:ext cx="1497220" cy="646331"/>
            <a:chOff x="1000794" y="3829999"/>
            <a:chExt cx="1497220" cy="646331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6E9079A-D637-4184-D321-5E606CBEA274}"/>
                </a:ext>
              </a:extLst>
            </p:cNvPr>
            <p:cNvSpPr/>
            <p:nvPr/>
          </p:nvSpPr>
          <p:spPr>
            <a:xfrm>
              <a:off x="1000794" y="3829999"/>
              <a:ext cx="1497220" cy="646331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63C2B41-0AC5-6AB7-AED0-40F102F66666}"/>
                </a:ext>
              </a:extLst>
            </p:cNvPr>
            <p:cNvSpPr txBox="1"/>
            <p:nvPr/>
          </p:nvSpPr>
          <p:spPr>
            <a:xfrm>
              <a:off x="1127448" y="3995772"/>
              <a:ext cx="122995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Car color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B3D0185-3A62-3668-CE6A-7896092E720B}"/>
              </a:ext>
            </a:extLst>
          </p:cNvPr>
          <p:cNvGrpSpPr/>
          <p:nvPr/>
        </p:nvGrpSpPr>
        <p:grpSpPr>
          <a:xfrm>
            <a:off x="6920391" y="5673613"/>
            <a:ext cx="2138638" cy="712879"/>
            <a:chOff x="9815213" y="5474164"/>
            <a:chExt cx="2138638" cy="712879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154703F-3168-0437-6470-E78BCA4AD69F}"/>
                </a:ext>
              </a:extLst>
            </p:cNvPr>
            <p:cNvSpPr/>
            <p:nvPr/>
          </p:nvSpPr>
          <p:spPr>
            <a:xfrm>
              <a:off x="9815213" y="5474164"/>
              <a:ext cx="2138638" cy="712879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306B007-1C66-F678-2C97-0DBCE933A284}"/>
                </a:ext>
              </a:extLst>
            </p:cNvPr>
            <p:cNvSpPr txBox="1"/>
            <p:nvPr/>
          </p:nvSpPr>
          <p:spPr>
            <a:xfrm>
              <a:off x="10011828" y="5668531"/>
              <a:ext cx="174160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Measured speed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C5F8CF6-7364-3778-1ED8-700AB6A16D4E}"/>
              </a:ext>
            </a:extLst>
          </p:cNvPr>
          <p:cNvGrpSpPr/>
          <p:nvPr/>
        </p:nvGrpSpPr>
        <p:grpSpPr>
          <a:xfrm>
            <a:off x="886571" y="5519875"/>
            <a:ext cx="2138638" cy="712879"/>
            <a:chOff x="9815213" y="4655764"/>
            <a:chExt cx="2138638" cy="7128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7E6F730-E564-2E6C-BFE5-EAA7429FFC60}"/>
                </a:ext>
              </a:extLst>
            </p:cNvPr>
            <p:cNvSpPr txBox="1"/>
            <p:nvPr/>
          </p:nvSpPr>
          <p:spPr>
            <a:xfrm>
              <a:off x="9965317" y="4688167"/>
              <a:ext cx="183463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Speeding date and time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2DCF2F1-4FBD-1AF9-1BF9-8F162702B4AA}"/>
                </a:ext>
              </a:extLst>
            </p:cNvPr>
            <p:cNvSpPr/>
            <p:nvPr/>
          </p:nvSpPr>
          <p:spPr>
            <a:xfrm>
              <a:off x="9815213" y="4655764"/>
              <a:ext cx="2138638" cy="712879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93D5908-EDE3-23A1-A61A-315DF8A2AB4B}"/>
              </a:ext>
            </a:extLst>
          </p:cNvPr>
          <p:cNvCxnSpPr>
            <a:cxnSpLocks/>
            <a:stCxn id="30" idx="6"/>
            <a:endCxn id="19" idx="1"/>
          </p:cNvCxnSpPr>
          <p:nvPr/>
        </p:nvCxnSpPr>
        <p:spPr>
          <a:xfrm flipV="1">
            <a:off x="3025209" y="5722578"/>
            <a:ext cx="1449315" cy="1537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38728D7-0B6C-864B-0802-D8F472313DCB}"/>
              </a:ext>
            </a:extLst>
          </p:cNvPr>
          <p:cNvCxnSpPr>
            <a:cxnSpLocks/>
            <a:stCxn id="26" idx="2"/>
            <a:endCxn id="19" idx="3"/>
          </p:cNvCxnSpPr>
          <p:nvPr/>
        </p:nvCxnSpPr>
        <p:spPr>
          <a:xfrm flipH="1" flipV="1">
            <a:off x="5654968" y="5722578"/>
            <a:ext cx="1265423" cy="3074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B11ECA80-64AE-A1E1-72EF-C565E1DCA025}"/>
              </a:ext>
            </a:extLst>
          </p:cNvPr>
          <p:cNvSpPr txBox="1"/>
          <p:nvPr/>
        </p:nvSpPr>
        <p:spPr>
          <a:xfrm>
            <a:off x="1229082" y="2525397"/>
            <a:ext cx="15504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👮‍♀️</a:t>
            </a:r>
          </a:p>
          <a:p>
            <a:pPr algn="ctr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Police officer</a:t>
            </a: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CD52489-1418-C4F5-F352-8F056123998B}"/>
              </a:ext>
            </a:extLst>
          </p:cNvPr>
          <p:cNvGrpSpPr/>
          <p:nvPr/>
        </p:nvGrpSpPr>
        <p:grpSpPr>
          <a:xfrm>
            <a:off x="330016" y="1281237"/>
            <a:ext cx="2059886" cy="646331"/>
            <a:chOff x="330016" y="1281237"/>
            <a:chExt cx="2059886" cy="64633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2BC8AAF-70D6-9C5E-EE8D-759F0B6791BD}"/>
                </a:ext>
              </a:extLst>
            </p:cNvPr>
            <p:cNvSpPr/>
            <p:nvPr/>
          </p:nvSpPr>
          <p:spPr>
            <a:xfrm>
              <a:off x="330016" y="1281237"/>
              <a:ext cx="2059886" cy="646331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043E00F-C42D-89EE-B315-3D59EF8AA2C3}"/>
                </a:ext>
              </a:extLst>
            </p:cNvPr>
            <p:cNvSpPr txBox="1"/>
            <p:nvPr/>
          </p:nvSpPr>
          <p:spPr>
            <a:xfrm>
              <a:off x="511202" y="1412776"/>
              <a:ext cx="175728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Badge number</a:t>
              </a:r>
            </a:p>
          </p:txBody>
        </p:sp>
      </p:grp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39B28EF-594A-3BAB-ACF2-AD6871A91EC2}"/>
              </a:ext>
            </a:extLst>
          </p:cNvPr>
          <p:cNvCxnSpPr>
            <a:cxnSpLocks/>
            <a:stCxn id="33" idx="0"/>
            <a:endCxn id="35" idx="4"/>
          </p:cNvCxnSpPr>
          <p:nvPr/>
        </p:nvCxnSpPr>
        <p:spPr>
          <a:xfrm flipH="1" flipV="1">
            <a:off x="1359959" y="1927568"/>
            <a:ext cx="644327" cy="5978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8E1A810-EAD3-6CA4-CFA1-09A5D6FDF84D}"/>
              </a:ext>
            </a:extLst>
          </p:cNvPr>
          <p:cNvCxnSpPr>
            <a:cxnSpLocks/>
            <a:stCxn id="33" idx="3"/>
            <a:endCxn id="14" idx="2"/>
          </p:cNvCxnSpPr>
          <p:nvPr/>
        </p:nvCxnSpPr>
        <p:spPr>
          <a:xfrm flipV="1">
            <a:off x="2779489" y="2145790"/>
            <a:ext cx="1218253" cy="7027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C399CEF-8804-5F12-BC00-8AA77518CB01}"/>
              </a:ext>
            </a:extLst>
          </p:cNvPr>
          <p:cNvCxnSpPr>
            <a:cxnSpLocks/>
            <a:stCxn id="19" idx="0"/>
          </p:cNvCxnSpPr>
          <p:nvPr/>
        </p:nvCxnSpPr>
        <p:spPr>
          <a:xfrm flipV="1">
            <a:off x="5064746" y="2545950"/>
            <a:ext cx="292487" cy="28534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DC50CCC7-061B-48A4-7C16-8FC6F4CC356F}"/>
              </a:ext>
            </a:extLst>
          </p:cNvPr>
          <p:cNvSpPr txBox="1"/>
          <p:nvPr/>
        </p:nvSpPr>
        <p:spPr>
          <a:xfrm>
            <a:off x="4112181" y="1916832"/>
            <a:ext cx="28082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Speed measurement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F168684-BD36-19C2-2AD8-3ED751A33D10}"/>
              </a:ext>
            </a:extLst>
          </p:cNvPr>
          <p:cNvSpPr txBox="1"/>
          <p:nvPr/>
        </p:nvSpPr>
        <p:spPr>
          <a:xfrm>
            <a:off x="3410661" y="4211215"/>
            <a:ext cx="712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Car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919C1D7-9EE9-9DCD-0BBB-C1B13F318B57}"/>
              </a:ext>
            </a:extLst>
          </p:cNvPr>
          <p:cNvSpPr txBox="1"/>
          <p:nvPr/>
        </p:nvSpPr>
        <p:spPr>
          <a:xfrm>
            <a:off x="7754135" y="3892029"/>
            <a:ext cx="10171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Driver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C7942B1-0629-7D4C-DF92-EAA5FFAE71F6}"/>
              </a:ext>
            </a:extLst>
          </p:cNvPr>
          <p:cNvSpPr txBox="1"/>
          <p:nvPr/>
        </p:nvSpPr>
        <p:spPr>
          <a:xfrm>
            <a:off x="8761205" y="1700808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528C274-8E3B-47E8-D5D0-E869077881AA}"/>
              </a:ext>
            </a:extLst>
          </p:cNvPr>
          <p:cNvSpPr txBox="1"/>
          <p:nvPr/>
        </p:nvSpPr>
        <p:spPr>
          <a:xfrm>
            <a:off x="8774177" y="2081023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A3778D4-B0F6-68E4-CB26-8025E7DC89B4}"/>
              </a:ext>
            </a:extLst>
          </p:cNvPr>
          <p:cNvSpPr txBox="1"/>
          <p:nvPr/>
        </p:nvSpPr>
        <p:spPr>
          <a:xfrm>
            <a:off x="7762096" y="3412208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1C6AE2D-01F6-4F31-CC02-9EB150147804}"/>
              </a:ext>
            </a:extLst>
          </p:cNvPr>
          <p:cNvSpPr txBox="1"/>
          <p:nvPr/>
        </p:nvSpPr>
        <p:spPr>
          <a:xfrm>
            <a:off x="7649929" y="3799655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BC05F74-3BE2-5773-9F92-F387C0B979A3}"/>
              </a:ext>
            </a:extLst>
          </p:cNvPr>
          <p:cNvSpPr txBox="1"/>
          <p:nvPr/>
        </p:nvSpPr>
        <p:spPr>
          <a:xfrm>
            <a:off x="8193659" y="4194580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9E01707-0582-6813-A0B0-EB79BE48BEDF}"/>
              </a:ext>
            </a:extLst>
          </p:cNvPr>
          <p:cNvSpPr txBox="1"/>
          <p:nvPr/>
        </p:nvSpPr>
        <p:spPr>
          <a:xfrm>
            <a:off x="3936812" y="3866755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20654CF-B8D7-FB39-66CC-44460CB3A600}"/>
              </a:ext>
            </a:extLst>
          </p:cNvPr>
          <p:cNvSpPr txBox="1"/>
          <p:nvPr/>
        </p:nvSpPr>
        <p:spPr>
          <a:xfrm>
            <a:off x="3615772" y="3657290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E58F577-7BE2-2CCB-3FE5-71B6565F47AE}"/>
              </a:ext>
            </a:extLst>
          </p:cNvPr>
          <p:cNvSpPr txBox="1"/>
          <p:nvPr/>
        </p:nvSpPr>
        <p:spPr>
          <a:xfrm>
            <a:off x="3294732" y="3855549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EDFA6FD-BD66-8829-E145-DD747F416765}"/>
              </a:ext>
            </a:extLst>
          </p:cNvPr>
          <p:cNvSpPr txBox="1"/>
          <p:nvPr/>
        </p:nvSpPr>
        <p:spPr>
          <a:xfrm>
            <a:off x="5600473" y="5443622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F1D4D48-C74D-63BA-F421-A05EB2BE256E}"/>
              </a:ext>
            </a:extLst>
          </p:cNvPr>
          <p:cNvSpPr txBox="1"/>
          <p:nvPr/>
        </p:nvSpPr>
        <p:spPr>
          <a:xfrm>
            <a:off x="1209879" y="1893423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6B1B848-0232-A27E-97E4-314CEB8C7F8B}"/>
              </a:ext>
            </a:extLst>
          </p:cNvPr>
          <p:cNvSpPr txBox="1"/>
          <p:nvPr/>
        </p:nvSpPr>
        <p:spPr>
          <a:xfrm>
            <a:off x="1859316" y="2226048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BE23B9A-30B5-C5C5-9FEA-E8241A4EB0C8}"/>
              </a:ext>
            </a:extLst>
          </p:cNvPr>
          <p:cNvSpPr txBox="1"/>
          <p:nvPr/>
        </p:nvSpPr>
        <p:spPr>
          <a:xfrm>
            <a:off x="2433013" y="3845387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16D1F61-6B5D-F81E-3A3C-15BFC797E34C}"/>
              </a:ext>
            </a:extLst>
          </p:cNvPr>
          <p:cNvSpPr txBox="1"/>
          <p:nvPr/>
        </p:nvSpPr>
        <p:spPr>
          <a:xfrm>
            <a:off x="9846848" y="1402107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D0A635E-C4F8-779C-D091-638CF24E63A7}"/>
              </a:ext>
            </a:extLst>
          </p:cNvPr>
          <p:cNvSpPr txBox="1"/>
          <p:nvPr/>
        </p:nvSpPr>
        <p:spPr>
          <a:xfrm>
            <a:off x="9864543" y="2089938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1DDB51E-F37D-30C5-3D34-3CE632A19E2A}"/>
              </a:ext>
            </a:extLst>
          </p:cNvPr>
          <p:cNvSpPr txBox="1"/>
          <p:nvPr/>
        </p:nvSpPr>
        <p:spPr>
          <a:xfrm>
            <a:off x="5225336" y="3704341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226D9B8-89E7-519D-1978-7082F5B3CE9F}"/>
              </a:ext>
            </a:extLst>
          </p:cNvPr>
          <p:cNvSpPr txBox="1"/>
          <p:nvPr/>
        </p:nvSpPr>
        <p:spPr>
          <a:xfrm>
            <a:off x="6611641" y="3720070"/>
            <a:ext cx="4687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0..*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0DBF25F-E298-32F6-51FA-0CC8F9B684DE}"/>
              </a:ext>
            </a:extLst>
          </p:cNvPr>
          <p:cNvSpPr txBox="1"/>
          <p:nvPr/>
        </p:nvSpPr>
        <p:spPr>
          <a:xfrm>
            <a:off x="3615772" y="1942394"/>
            <a:ext cx="4687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0..*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D6DF8D5-626D-E481-A6ED-AFE1438D56BB}"/>
              </a:ext>
            </a:extLst>
          </p:cNvPr>
          <p:cNvSpPr txBox="1"/>
          <p:nvPr/>
        </p:nvSpPr>
        <p:spPr>
          <a:xfrm>
            <a:off x="5861608" y="2494964"/>
            <a:ext cx="4687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0..*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86FFC5C-9CB3-8437-81AB-CAC4BE7E944D}"/>
              </a:ext>
            </a:extLst>
          </p:cNvPr>
          <p:cNvSpPr txBox="1"/>
          <p:nvPr/>
        </p:nvSpPr>
        <p:spPr>
          <a:xfrm>
            <a:off x="5349313" y="2598767"/>
            <a:ext cx="4687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0..*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3BD5B4C-2697-71A8-6292-78FE57EDF283}"/>
              </a:ext>
            </a:extLst>
          </p:cNvPr>
          <p:cNvSpPr txBox="1"/>
          <p:nvPr/>
        </p:nvSpPr>
        <p:spPr>
          <a:xfrm>
            <a:off x="4541079" y="2533825"/>
            <a:ext cx="4687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0..*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F12576C-25E8-B11B-C9D5-ACC40314A5A0}"/>
              </a:ext>
            </a:extLst>
          </p:cNvPr>
          <p:cNvSpPr txBox="1"/>
          <p:nvPr/>
        </p:nvSpPr>
        <p:spPr>
          <a:xfrm>
            <a:off x="2495600" y="2533825"/>
            <a:ext cx="4687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BB16251-92D3-41F2-A2F7-5D3B91A841F7}"/>
              </a:ext>
            </a:extLst>
          </p:cNvPr>
          <p:cNvSpPr txBox="1"/>
          <p:nvPr/>
        </p:nvSpPr>
        <p:spPr>
          <a:xfrm>
            <a:off x="2974656" y="5519724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B735095-9FCF-DE34-7D4C-51149662D0C3}"/>
              </a:ext>
            </a:extLst>
          </p:cNvPr>
          <p:cNvSpPr txBox="1"/>
          <p:nvPr/>
        </p:nvSpPr>
        <p:spPr>
          <a:xfrm>
            <a:off x="4312841" y="5443623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66B13FB-03A1-B0C0-B70F-707325453F39}"/>
              </a:ext>
            </a:extLst>
          </p:cNvPr>
          <p:cNvSpPr txBox="1"/>
          <p:nvPr/>
        </p:nvSpPr>
        <p:spPr>
          <a:xfrm>
            <a:off x="6628388" y="5662605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4C6B67E-4FC5-CC5E-245B-9A2D76E8E45B}"/>
              </a:ext>
            </a:extLst>
          </p:cNvPr>
          <p:cNvSpPr txBox="1"/>
          <p:nvPr/>
        </p:nvSpPr>
        <p:spPr>
          <a:xfrm>
            <a:off x="5206551" y="5018587"/>
            <a:ext cx="2549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A00E092-0504-C9FE-A689-C84F43C1BE4B}"/>
              </a:ext>
            </a:extLst>
          </p:cNvPr>
          <p:cNvSpPr txBox="1"/>
          <p:nvPr/>
        </p:nvSpPr>
        <p:spPr>
          <a:xfrm>
            <a:off x="4619906" y="5057260"/>
            <a:ext cx="5360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0..1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D18A490-D071-A576-6DDA-3070E1558FB2}"/>
              </a:ext>
            </a:extLst>
          </p:cNvPr>
          <p:cNvSpPr txBox="1"/>
          <p:nvPr/>
        </p:nvSpPr>
        <p:spPr>
          <a:xfrm>
            <a:off x="6265841" y="4638890"/>
            <a:ext cx="5360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42F8863-B86B-1D43-F187-6D6DB17C91BD}"/>
              </a:ext>
            </a:extLst>
          </p:cNvPr>
          <p:cNvSpPr txBox="1"/>
          <p:nvPr/>
        </p:nvSpPr>
        <p:spPr>
          <a:xfrm>
            <a:off x="7416889" y="4308414"/>
            <a:ext cx="4687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0..*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AAAFF1C-7CAB-C479-A967-A0F66929F53A}"/>
              </a:ext>
            </a:extLst>
          </p:cNvPr>
          <p:cNvSpPr txBox="1"/>
          <p:nvPr/>
        </p:nvSpPr>
        <p:spPr>
          <a:xfrm>
            <a:off x="8170320" y="1773929"/>
            <a:ext cx="512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🧔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575E574-3B8B-CA8A-F048-E9FE3991F087}"/>
              </a:ext>
            </a:extLst>
          </p:cNvPr>
          <p:cNvSpPr txBox="1"/>
          <p:nvPr/>
        </p:nvSpPr>
        <p:spPr>
          <a:xfrm>
            <a:off x="7884379" y="2110583"/>
            <a:ext cx="10171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Person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21D347C-6E76-A637-046E-1829FFFC0AFC}"/>
              </a:ext>
            </a:extLst>
          </p:cNvPr>
          <p:cNvCxnSpPr>
            <a:stCxn id="4" idx="0"/>
            <a:endCxn id="72" idx="2"/>
          </p:cNvCxnSpPr>
          <p:nvPr/>
        </p:nvCxnSpPr>
        <p:spPr>
          <a:xfrm flipV="1">
            <a:off x="8254271" y="2479915"/>
            <a:ext cx="138660" cy="1112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Isosceles Triangle 76">
            <a:extLst>
              <a:ext uri="{FF2B5EF4-FFF2-40B4-BE49-F238E27FC236}">
                <a16:creationId xmlns:a16="http://schemas.microsoft.com/office/drawing/2014/main" id="{11261E51-65C1-1509-9611-12BEA2E43B58}"/>
              </a:ext>
            </a:extLst>
          </p:cNvPr>
          <p:cNvSpPr/>
          <p:nvPr/>
        </p:nvSpPr>
        <p:spPr>
          <a:xfrm rot="397190">
            <a:off x="8364787" y="2494995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82244094-88EA-0EAA-9279-BFFCFF773478}"/>
              </a:ext>
            </a:extLst>
          </p:cNvPr>
          <p:cNvSpPr/>
          <p:nvPr/>
        </p:nvSpPr>
        <p:spPr>
          <a:xfrm>
            <a:off x="2171288" y="1357075"/>
            <a:ext cx="6156960" cy="1088945"/>
          </a:xfrm>
          <a:custGeom>
            <a:avLst/>
            <a:gdLst>
              <a:gd name="csX0" fmla="*/ 0 w 6156960"/>
              <a:gd name="csY0" fmla="*/ 1088945 h 1088945"/>
              <a:gd name="csX1" fmla="*/ 1226820 w 6156960"/>
              <a:gd name="csY1" fmla="*/ 182165 h 1088945"/>
              <a:gd name="csX2" fmla="*/ 4511040 w 6156960"/>
              <a:gd name="csY2" fmla="*/ 14525 h 1088945"/>
              <a:gd name="csX3" fmla="*/ 6156960 w 6156960"/>
              <a:gd name="csY3" fmla="*/ 403145 h 10889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6156960" h="1088945">
                <a:moveTo>
                  <a:pt x="0" y="1088945"/>
                </a:moveTo>
                <a:cubicBezTo>
                  <a:pt x="237490" y="725090"/>
                  <a:pt x="474980" y="361235"/>
                  <a:pt x="1226820" y="182165"/>
                </a:cubicBezTo>
                <a:cubicBezTo>
                  <a:pt x="1978660" y="3095"/>
                  <a:pt x="3689350" y="-22305"/>
                  <a:pt x="4511040" y="14525"/>
                </a:cubicBezTo>
                <a:cubicBezTo>
                  <a:pt x="5332730" y="51355"/>
                  <a:pt x="5862320" y="323135"/>
                  <a:pt x="6156960" y="403145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Isosceles Triangle 78">
            <a:extLst>
              <a:ext uri="{FF2B5EF4-FFF2-40B4-BE49-F238E27FC236}">
                <a16:creationId xmlns:a16="http://schemas.microsoft.com/office/drawing/2014/main" id="{BD59783C-98B2-C8E4-8446-F831022F75E9}"/>
              </a:ext>
            </a:extLst>
          </p:cNvPr>
          <p:cNvSpPr/>
          <p:nvPr/>
        </p:nvSpPr>
        <p:spPr>
          <a:xfrm rot="6318086">
            <a:off x="8265406" y="1722113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371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07ECA-6D86-A427-5C34-528C3B3E2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Ontologies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9E0DD6-7F26-BC42-56B3-723DBC10C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21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27DF105-0E6D-7A9D-F34E-C3FC080BC378}"/>
              </a:ext>
            </a:extLst>
          </p:cNvPr>
          <p:cNvSpPr/>
          <p:nvPr/>
        </p:nvSpPr>
        <p:spPr>
          <a:xfrm>
            <a:off x="2999656" y="1484784"/>
            <a:ext cx="2088232" cy="43204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:Operator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0B01E5-3A6E-3162-CA45-DFB31236FB0E}"/>
              </a:ext>
            </a:extLst>
          </p:cNvPr>
          <p:cNvSpPr/>
          <p:nvPr/>
        </p:nvSpPr>
        <p:spPr>
          <a:xfrm>
            <a:off x="2999656" y="2276872"/>
            <a:ext cx="2088232" cy="43204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:</a:t>
            </a:r>
            <a:r>
              <a:rPr lang="en-US" dirty="0" err="1">
                <a:solidFill>
                  <a:schemeClr val="accent4"/>
                </a:solidFill>
              </a:rPr>
              <a:t>releasedSubstance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20B2F7-04FE-CEFD-111C-D4585EFB3638}"/>
              </a:ext>
            </a:extLst>
          </p:cNvPr>
          <p:cNvSpPr/>
          <p:nvPr/>
        </p:nvSpPr>
        <p:spPr>
          <a:xfrm>
            <a:off x="3029500" y="3122967"/>
            <a:ext cx="2058388" cy="43204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:</a:t>
            </a:r>
            <a:r>
              <a:rPr lang="en-US" dirty="0" err="1">
                <a:solidFill>
                  <a:schemeClr val="accent4"/>
                </a:solidFill>
              </a:rPr>
              <a:t>SubstanceLeakage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79A753-EAD3-A7E0-6D2B-AA9F0AFA6114}"/>
              </a:ext>
            </a:extLst>
          </p:cNvPr>
          <p:cNvSpPr/>
          <p:nvPr/>
        </p:nvSpPr>
        <p:spPr>
          <a:xfrm>
            <a:off x="7392143" y="1484784"/>
            <a:ext cx="2088232" cy="43204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:River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DCE56C-2056-F255-7359-E76CDCF90966}"/>
              </a:ext>
            </a:extLst>
          </p:cNvPr>
          <p:cNvSpPr/>
          <p:nvPr/>
        </p:nvSpPr>
        <p:spPr>
          <a:xfrm>
            <a:off x="7392143" y="2276872"/>
            <a:ext cx="2088232" cy="43204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:RiverPark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989232-23EF-6535-5D38-93A3B36D5733}"/>
              </a:ext>
            </a:extLst>
          </p:cNvPr>
          <p:cNvSpPr/>
          <p:nvPr/>
        </p:nvSpPr>
        <p:spPr>
          <a:xfrm>
            <a:off x="7248126" y="3122967"/>
            <a:ext cx="2376266" cy="43204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:</a:t>
            </a:r>
            <a:r>
              <a:rPr lang="en-US" dirty="0" err="1">
                <a:solidFill>
                  <a:schemeClr val="accent4"/>
                </a:solidFill>
              </a:rPr>
              <a:t>WaterSampleAnalysis</a:t>
            </a:r>
            <a:endParaRPr lang="en-US" dirty="0">
              <a:solidFill>
                <a:schemeClr val="accent4"/>
              </a:solidFill>
            </a:endParaRP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D67524BA-75E3-C5A5-51DA-162084BA514B}"/>
              </a:ext>
            </a:extLst>
          </p:cNvPr>
          <p:cNvCxnSpPr>
            <a:stCxn id="7" idx="1"/>
            <a:endCxn id="5" idx="3"/>
          </p:cNvCxnSpPr>
          <p:nvPr/>
        </p:nvCxnSpPr>
        <p:spPr>
          <a:xfrm rot="10800000" flipV="1">
            <a:off x="5087889" y="1700808"/>
            <a:ext cx="2304255" cy="792088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EC848F-DC3B-1404-431C-88562CE1A0C1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4043772" y="1916832"/>
            <a:ext cx="0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721D372-0275-2EEA-C2E5-DBB5FE0DFEEC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>
            <a:off x="4043772" y="2708920"/>
            <a:ext cx="14922" cy="4140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D041984-B35C-7771-6180-522F71DB0087}"/>
              </a:ext>
            </a:extLst>
          </p:cNvPr>
          <p:cNvCxnSpPr>
            <a:cxnSpLocks/>
            <a:stCxn id="9" idx="1"/>
            <a:endCxn id="6" idx="3"/>
          </p:cNvCxnSpPr>
          <p:nvPr/>
        </p:nvCxnSpPr>
        <p:spPr>
          <a:xfrm flipH="1">
            <a:off x="5087888" y="3338991"/>
            <a:ext cx="216023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7466290-7530-71BB-7576-B3822557180F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>
            <a:off x="8436259" y="1916832"/>
            <a:ext cx="0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D72FC81-594B-916C-8D1A-4375C923B930}"/>
              </a:ext>
            </a:extLst>
          </p:cNvPr>
          <p:cNvCxnSpPr>
            <a:cxnSpLocks/>
            <a:stCxn id="8" idx="2"/>
            <a:endCxn id="9" idx="0"/>
          </p:cNvCxnSpPr>
          <p:nvPr/>
        </p:nvCxnSpPr>
        <p:spPr>
          <a:xfrm>
            <a:off x="8436259" y="2708920"/>
            <a:ext cx="0" cy="4140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Rectangle: Single Corner Snipped 28">
            <a:extLst>
              <a:ext uri="{FF2B5EF4-FFF2-40B4-BE49-F238E27FC236}">
                <a16:creationId xmlns:a16="http://schemas.microsoft.com/office/drawing/2014/main" id="{D939BAB6-A49F-5920-5CE7-89BE7D6AB6D1}"/>
              </a:ext>
            </a:extLst>
          </p:cNvPr>
          <p:cNvSpPr/>
          <p:nvPr/>
        </p:nvSpPr>
        <p:spPr>
          <a:xfrm>
            <a:off x="731405" y="2222865"/>
            <a:ext cx="1296143" cy="540061"/>
          </a:xfrm>
          <a:prstGeom prst="snip1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Single Corner Snipped 29">
            <a:extLst>
              <a:ext uri="{FF2B5EF4-FFF2-40B4-BE49-F238E27FC236}">
                <a16:creationId xmlns:a16="http://schemas.microsoft.com/office/drawing/2014/main" id="{5AC73BDA-AA3D-2968-7902-1FAFB428F087}"/>
              </a:ext>
            </a:extLst>
          </p:cNvPr>
          <p:cNvSpPr/>
          <p:nvPr/>
        </p:nvSpPr>
        <p:spPr>
          <a:xfrm>
            <a:off x="10056440" y="3068960"/>
            <a:ext cx="1296143" cy="540061"/>
          </a:xfrm>
          <a:prstGeom prst="snip1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264818-9D13-7AAF-AD03-B654FFAB5AE9}"/>
              </a:ext>
            </a:extLst>
          </p:cNvPr>
          <p:cNvCxnSpPr>
            <a:stCxn id="30" idx="2"/>
            <a:endCxn id="9" idx="3"/>
          </p:cNvCxnSpPr>
          <p:nvPr/>
        </p:nvCxnSpPr>
        <p:spPr>
          <a:xfrm flipH="1">
            <a:off x="9624392" y="3338991"/>
            <a:ext cx="43204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81DC95B-D6BB-C13E-5CFE-0EC936E11D6F}"/>
              </a:ext>
            </a:extLst>
          </p:cNvPr>
          <p:cNvCxnSpPr>
            <a:cxnSpLocks/>
            <a:stCxn id="6" idx="1"/>
            <a:endCxn id="29" idx="0"/>
          </p:cNvCxnSpPr>
          <p:nvPr/>
        </p:nvCxnSpPr>
        <p:spPr>
          <a:xfrm flipH="1" flipV="1">
            <a:off x="2027548" y="2492896"/>
            <a:ext cx="1001952" cy="84609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6168D32-C546-14F8-18DC-8E8E9B7933DE}"/>
              </a:ext>
            </a:extLst>
          </p:cNvPr>
          <p:cNvCxnSpPr>
            <a:cxnSpLocks/>
            <a:stCxn id="5" idx="1"/>
            <a:endCxn id="29" idx="0"/>
          </p:cNvCxnSpPr>
          <p:nvPr/>
        </p:nvCxnSpPr>
        <p:spPr>
          <a:xfrm flipH="1">
            <a:off x="2027548" y="2492896"/>
            <a:ext cx="97210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0DABB75-4E2D-4A93-899B-61948E4F6B7D}"/>
              </a:ext>
            </a:extLst>
          </p:cNvPr>
          <p:cNvCxnSpPr>
            <a:cxnSpLocks/>
            <a:stCxn id="4" idx="1"/>
            <a:endCxn id="29" idx="0"/>
          </p:cNvCxnSpPr>
          <p:nvPr/>
        </p:nvCxnSpPr>
        <p:spPr>
          <a:xfrm flipH="1">
            <a:off x="2027548" y="1700808"/>
            <a:ext cx="972108" cy="7920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EF471D4B-5AD1-CFC3-CCA6-9A27A8B3F157}"/>
              </a:ext>
            </a:extLst>
          </p:cNvPr>
          <p:cNvSpPr/>
          <p:nvPr/>
        </p:nvSpPr>
        <p:spPr>
          <a:xfrm>
            <a:off x="4295800" y="4141650"/>
            <a:ext cx="2088232" cy="4320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:Subject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8D8AAF4-BF40-C565-79D2-4FE9FFCAF917}"/>
              </a:ext>
            </a:extLst>
          </p:cNvPr>
          <p:cNvSpPr/>
          <p:nvPr/>
        </p:nvSpPr>
        <p:spPr>
          <a:xfrm>
            <a:off x="4295800" y="5808051"/>
            <a:ext cx="2088232" cy="4320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:Offense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A21C1E8-9D4C-458E-35E6-C71B7D07CEC7}"/>
              </a:ext>
            </a:extLst>
          </p:cNvPr>
          <p:cNvSpPr/>
          <p:nvPr/>
        </p:nvSpPr>
        <p:spPr>
          <a:xfrm>
            <a:off x="3970547" y="4974850"/>
            <a:ext cx="2738738" cy="4320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:</a:t>
            </a:r>
            <a:r>
              <a:rPr lang="en-US" dirty="0" err="1">
                <a:solidFill>
                  <a:schemeClr val="accent1"/>
                </a:solidFill>
              </a:rPr>
              <a:t>subjectCommitedOffense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2BE5E60-9D89-16DE-D6BF-022DCAE6489B}"/>
              </a:ext>
            </a:extLst>
          </p:cNvPr>
          <p:cNvSpPr/>
          <p:nvPr/>
        </p:nvSpPr>
        <p:spPr>
          <a:xfrm>
            <a:off x="941268" y="4138863"/>
            <a:ext cx="2088232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:Driver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3F6F80C-C54B-CEC2-260B-442BCAB8CD26}"/>
              </a:ext>
            </a:extLst>
          </p:cNvPr>
          <p:cNvSpPr/>
          <p:nvPr/>
        </p:nvSpPr>
        <p:spPr>
          <a:xfrm>
            <a:off x="941268" y="5805264"/>
            <a:ext cx="2088232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:Speeding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92D52ED-B4FE-CF5E-307F-8DF9F10EFD22}"/>
              </a:ext>
            </a:extLst>
          </p:cNvPr>
          <p:cNvSpPr/>
          <p:nvPr/>
        </p:nvSpPr>
        <p:spPr>
          <a:xfrm>
            <a:off x="930729" y="4972063"/>
            <a:ext cx="2098771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:</a:t>
            </a:r>
            <a:r>
              <a:rPr lang="en-US" dirty="0" err="1">
                <a:solidFill>
                  <a:schemeClr val="accent6"/>
                </a:solidFill>
              </a:rPr>
              <a:t>commited</a:t>
            </a:r>
            <a:endParaRPr lang="en-US" dirty="0">
              <a:solidFill>
                <a:schemeClr val="accent6"/>
              </a:solidFill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7698483-3578-E0B6-F58B-360C0FE2E789}"/>
              </a:ext>
            </a:extLst>
          </p:cNvPr>
          <p:cNvCxnSpPr>
            <a:cxnSpLocks/>
            <a:stCxn id="47" idx="0"/>
            <a:endCxn id="45" idx="2"/>
          </p:cNvCxnSpPr>
          <p:nvPr/>
        </p:nvCxnSpPr>
        <p:spPr>
          <a:xfrm flipV="1">
            <a:off x="1980115" y="4570911"/>
            <a:ext cx="5269" cy="4011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1B4B30D-BF3F-617E-B1A8-6F6B9F54F87A}"/>
              </a:ext>
            </a:extLst>
          </p:cNvPr>
          <p:cNvCxnSpPr>
            <a:cxnSpLocks/>
            <a:stCxn id="46" idx="0"/>
            <a:endCxn id="47" idx="2"/>
          </p:cNvCxnSpPr>
          <p:nvPr/>
        </p:nvCxnSpPr>
        <p:spPr>
          <a:xfrm flipH="1" flipV="1">
            <a:off x="1980115" y="5404111"/>
            <a:ext cx="5269" cy="4011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C2DC5B7-977B-0F1C-0C9D-9D8E68946423}"/>
              </a:ext>
            </a:extLst>
          </p:cNvPr>
          <p:cNvCxnSpPr>
            <a:cxnSpLocks/>
            <a:stCxn id="44" idx="0"/>
            <a:endCxn id="42" idx="2"/>
          </p:cNvCxnSpPr>
          <p:nvPr/>
        </p:nvCxnSpPr>
        <p:spPr>
          <a:xfrm flipV="1">
            <a:off x="5339916" y="4573698"/>
            <a:ext cx="0" cy="4011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0900BCB2-99F0-8AA1-9BC5-77CD78260DF0}"/>
              </a:ext>
            </a:extLst>
          </p:cNvPr>
          <p:cNvCxnSpPr>
            <a:cxnSpLocks/>
            <a:stCxn id="43" idx="0"/>
            <a:endCxn id="44" idx="2"/>
          </p:cNvCxnSpPr>
          <p:nvPr/>
        </p:nvCxnSpPr>
        <p:spPr>
          <a:xfrm flipV="1">
            <a:off x="5339916" y="5406898"/>
            <a:ext cx="0" cy="4011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3E7F22D1-85BF-A1B8-4AFA-D506DA89CC55}"/>
              </a:ext>
            </a:extLst>
          </p:cNvPr>
          <p:cNvCxnSpPr>
            <a:stCxn id="47" idx="3"/>
            <a:endCxn id="44" idx="1"/>
          </p:cNvCxnSpPr>
          <p:nvPr/>
        </p:nvCxnSpPr>
        <p:spPr>
          <a:xfrm>
            <a:off x="3029500" y="5188087"/>
            <a:ext cx="941047" cy="278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Connector: Elbow 63">
            <a:extLst>
              <a:ext uri="{FF2B5EF4-FFF2-40B4-BE49-F238E27FC236}">
                <a16:creationId xmlns:a16="http://schemas.microsoft.com/office/drawing/2014/main" id="{65AB7D63-47F1-F339-6516-5F62C6765BD2}"/>
              </a:ext>
            </a:extLst>
          </p:cNvPr>
          <p:cNvCxnSpPr>
            <a:cxnSpLocks/>
            <a:stCxn id="46" idx="3"/>
            <a:endCxn id="43" idx="1"/>
          </p:cNvCxnSpPr>
          <p:nvPr/>
        </p:nvCxnSpPr>
        <p:spPr>
          <a:xfrm>
            <a:off x="3029500" y="6021288"/>
            <a:ext cx="1266300" cy="278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A194C2AE-FA46-FB74-56A8-1048665425DC}"/>
              </a:ext>
            </a:extLst>
          </p:cNvPr>
          <p:cNvCxnSpPr>
            <a:cxnSpLocks/>
            <a:stCxn id="5" idx="3"/>
            <a:endCxn id="44" idx="3"/>
          </p:cNvCxnSpPr>
          <p:nvPr/>
        </p:nvCxnSpPr>
        <p:spPr>
          <a:xfrm>
            <a:off x="5087888" y="2492896"/>
            <a:ext cx="1621397" cy="2697978"/>
          </a:xfrm>
          <a:prstGeom prst="bentConnector3">
            <a:avLst>
              <a:gd name="adj1" fmla="val 114099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438D02CA-67CE-D6A4-871C-76603A606CFE}"/>
              </a:ext>
            </a:extLst>
          </p:cNvPr>
          <p:cNvCxnSpPr>
            <a:cxnSpLocks/>
            <a:stCxn id="6" idx="3"/>
            <a:endCxn id="43" idx="3"/>
          </p:cNvCxnSpPr>
          <p:nvPr/>
        </p:nvCxnSpPr>
        <p:spPr>
          <a:xfrm>
            <a:off x="5087888" y="3338991"/>
            <a:ext cx="1296144" cy="2685084"/>
          </a:xfrm>
          <a:prstGeom prst="bentConnector3">
            <a:avLst>
              <a:gd name="adj1" fmla="val 13654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41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4A7C0-B3F0-288A-B266-8668D4B0A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Ontologies in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2670C-9CD7-D8D6-A08D-BCB06A781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Cultural heritage - </a:t>
            </a:r>
            <a:r>
              <a:rPr lang="en-US" u="sng" dirty="0">
                <a:hlinkClick r:id="rId2"/>
              </a:rPr>
              <a:t>CIDOC Conceptual Reference Model (CRM)</a:t>
            </a:r>
            <a:endParaRPr lang="en-US" dirty="0"/>
          </a:p>
          <a:p>
            <a:pPr fontAlgn="base"/>
            <a:r>
              <a:rPr lang="en-US" dirty="0"/>
              <a:t>Enterprise - </a:t>
            </a:r>
            <a:r>
              <a:rPr lang="en-US" u="sng" dirty="0">
                <a:hlinkClick r:id="rId3"/>
              </a:rPr>
              <a:t>gist</a:t>
            </a:r>
            <a:r>
              <a:rPr lang="en-US" dirty="0"/>
              <a:t>, </a:t>
            </a:r>
            <a:r>
              <a:rPr lang="en-US" u="sng" dirty="0">
                <a:hlinkClick r:id="rId4"/>
              </a:rPr>
              <a:t>schema.org</a:t>
            </a:r>
            <a:r>
              <a:rPr lang="en-US" dirty="0"/>
              <a:t>, </a:t>
            </a:r>
            <a:r>
              <a:rPr lang="en-US" u="sng" dirty="0">
                <a:hlinkClick r:id="rId5"/>
              </a:rPr>
              <a:t>IOF</a:t>
            </a:r>
            <a:r>
              <a:rPr lang="en-US" dirty="0"/>
              <a:t>, </a:t>
            </a:r>
            <a:r>
              <a:rPr lang="en-US" u="sng" dirty="0">
                <a:hlinkClick r:id="rId6"/>
              </a:rPr>
              <a:t>EDM</a:t>
            </a:r>
            <a:endParaRPr lang="en-US" dirty="0"/>
          </a:p>
          <a:p>
            <a:pPr fontAlgn="base"/>
            <a:r>
              <a:rPr lang="en-US" dirty="0"/>
              <a:t>Public Government - </a:t>
            </a:r>
            <a:r>
              <a:rPr lang="en-US" u="sng" dirty="0">
                <a:hlinkClick r:id="rId7"/>
              </a:rPr>
              <a:t>ISA</a:t>
            </a:r>
            <a:endParaRPr lang="en-US" dirty="0"/>
          </a:p>
          <a:p>
            <a:pPr fontAlgn="base"/>
            <a:r>
              <a:rPr lang="en-US" dirty="0"/>
              <a:t>Community - </a:t>
            </a:r>
            <a:r>
              <a:rPr lang="en-US" u="sng" dirty="0" err="1">
                <a:hlinkClick r:id="rId8"/>
              </a:rPr>
              <a:t>Wikidata</a:t>
            </a:r>
            <a:endParaRPr lang="en-US" dirty="0"/>
          </a:p>
          <a:p>
            <a:pPr fontAlgn="base"/>
            <a:r>
              <a:rPr lang="en-US" dirty="0"/>
              <a:t>Life sciences - </a:t>
            </a:r>
            <a:r>
              <a:rPr lang="en-US" u="sng" dirty="0">
                <a:hlinkClick r:id="rId9"/>
              </a:rPr>
              <a:t>The Open Biological and Biomedical Ontology (OBO) Foundry</a:t>
            </a:r>
            <a:r>
              <a:rPr lang="en-US" dirty="0"/>
              <a:t>, </a:t>
            </a:r>
            <a:r>
              <a:rPr lang="en-US" u="sng" dirty="0" err="1">
                <a:hlinkClick r:id="rId10"/>
              </a:rPr>
              <a:t>ChEMBL</a:t>
            </a:r>
            <a:r>
              <a:rPr lang="en-US" u="sng" dirty="0">
                <a:hlinkClick r:id="rId10"/>
              </a:rPr>
              <a:t> Core Ontology (CCO)</a:t>
            </a:r>
            <a:r>
              <a:rPr lang="en-US" dirty="0"/>
              <a:t>, </a:t>
            </a:r>
            <a:r>
              <a:rPr lang="en-US" u="sng" dirty="0">
                <a:hlinkClick r:id="rId11"/>
              </a:rPr>
              <a:t>Semantic Web for Earth and Environmental Terminology (SWEET)</a:t>
            </a:r>
            <a:endParaRPr lang="en-US" dirty="0"/>
          </a:p>
          <a:p>
            <a:pPr fontAlgn="base"/>
            <a:r>
              <a:rPr lang="en-US" dirty="0"/>
              <a:t>Cagle, Kurt. "</a:t>
            </a:r>
            <a:r>
              <a:rPr lang="en-US" u="sng" dirty="0"/>
              <a:t>The Rise of 360° Semantic Data Hubs”</a:t>
            </a:r>
            <a:r>
              <a:rPr lang="en-US" dirty="0"/>
              <a:t>". Forbes. August 16, 2018.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8A435B-660E-7CFE-FD32-39B42C486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226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5556ECE-0224-7FE8-DB95-36856AD4AF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Controlled Vocabulary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DE6F71-1123-2649-29AC-70B5AB3E8926}"/>
              </a:ext>
            </a:extLst>
          </p:cNvPr>
          <p:cNvSpPr/>
          <p:nvPr/>
        </p:nvSpPr>
        <p:spPr>
          <a:xfrm>
            <a:off x="621117" y="2924944"/>
            <a:ext cx="1944216" cy="7204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Controlled List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5FE768-5F97-0585-6C95-EAE7DC5F1626}"/>
              </a:ext>
            </a:extLst>
          </p:cNvPr>
          <p:cNvSpPr/>
          <p:nvPr/>
        </p:nvSpPr>
        <p:spPr>
          <a:xfrm>
            <a:off x="2853291" y="2924944"/>
            <a:ext cx="1944216" cy="7204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Taxonomy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5AAF7E-66A9-35B5-8700-2428381A2441}"/>
              </a:ext>
            </a:extLst>
          </p:cNvPr>
          <p:cNvSpPr/>
          <p:nvPr/>
        </p:nvSpPr>
        <p:spPr>
          <a:xfrm>
            <a:off x="5088036" y="2928565"/>
            <a:ext cx="1944216" cy="7204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Thesaurus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95207F-B4C5-5573-B874-27EC28C5953E}"/>
              </a:ext>
            </a:extLst>
          </p:cNvPr>
          <p:cNvSpPr/>
          <p:nvPr/>
        </p:nvSpPr>
        <p:spPr>
          <a:xfrm>
            <a:off x="7320210" y="2924944"/>
            <a:ext cx="1944216" cy="7204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Classification</a:t>
            </a:r>
            <a:br>
              <a:rPr lang="en-US" dirty="0"/>
            </a:br>
            <a:r>
              <a:rPr lang="en-US" dirty="0"/>
              <a:t>Scheme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07CE26-4A79-866E-CE4C-1CEFC28CB605}"/>
              </a:ext>
            </a:extLst>
          </p:cNvPr>
          <p:cNvSpPr/>
          <p:nvPr/>
        </p:nvSpPr>
        <p:spPr>
          <a:xfrm>
            <a:off x="9552384" y="2924944"/>
            <a:ext cx="1944216" cy="7204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Ontology</a:t>
            </a: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E6523EFE-1356-31B2-A4B9-4E1BEB5726DD}"/>
              </a:ext>
            </a:extLst>
          </p:cNvPr>
          <p:cNvCxnSpPr>
            <a:cxnSpLocks/>
            <a:stCxn id="4" idx="0"/>
            <a:endCxn id="2" idx="2"/>
          </p:cNvCxnSpPr>
          <p:nvPr/>
        </p:nvCxnSpPr>
        <p:spPr>
          <a:xfrm rot="5400000" flipH="1" flipV="1">
            <a:off x="2962285" y="-173052"/>
            <a:ext cx="1728936" cy="4467057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727EE4CF-BD42-D854-015B-E074D16A1184}"/>
              </a:ext>
            </a:extLst>
          </p:cNvPr>
          <p:cNvCxnSpPr>
            <a:cxnSpLocks/>
            <a:stCxn id="5" idx="0"/>
            <a:endCxn id="2" idx="2"/>
          </p:cNvCxnSpPr>
          <p:nvPr/>
        </p:nvCxnSpPr>
        <p:spPr>
          <a:xfrm rot="5400000" flipH="1" flipV="1">
            <a:off x="4078372" y="943035"/>
            <a:ext cx="1728936" cy="223488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0B559BCD-BC35-CC16-1A05-4CFD005058F8}"/>
              </a:ext>
            </a:extLst>
          </p:cNvPr>
          <p:cNvCxnSpPr>
            <a:cxnSpLocks/>
            <a:stCxn id="6" idx="0"/>
            <a:endCxn id="2" idx="2"/>
          </p:cNvCxnSpPr>
          <p:nvPr/>
        </p:nvCxnSpPr>
        <p:spPr>
          <a:xfrm rot="5400000" flipH="1" flipV="1">
            <a:off x="5193935" y="2062218"/>
            <a:ext cx="1732557" cy="13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5C63835B-C1AD-E32A-EA9C-C518921A49F6}"/>
              </a:ext>
            </a:extLst>
          </p:cNvPr>
          <p:cNvCxnSpPr>
            <a:cxnSpLocks/>
            <a:stCxn id="7" idx="0"/>
            <a:endCxn id="2" idx="2"/>
          </p:cNvCxnSpPr>
          <p:nvPr/>
        </p:nvCxnSpPr>
        <p:spPr>
          <a:xfrm rot="16200000" flipV="1">
            <a:off x="6311832" y="944458"/>
            <a:ext cx="1728936" cy="223203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0894394F-6A6A-D998-404B-0230C9D4A066}"/>
              </a:ext>
            </a:extLst>
          </p:cNvPr>
          <p:cNvCxnSpPr>
            <a:cxnSpLocks/>
            <a:stCxn id="8" idx="0"/>
            <a:endCxn id="2" idx="2"/>
          </p:cNvCxnSpPr>
          <p:nvPr/>
        </p:nvCxnSpPr>
        <p:spPr>
          <a:xfrm rot="16200000" flipV="1">
            <a:off x="7427919" y="-171629"/>
            <a:ext cx="1728936" cy="446421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A0BB9BC0-F55C-EB6A-E2DF-62B362E9CC63}"/>
              </a:ext>
            </a:extLst>
          </p:cNvPr>
          <p:cNvSpPr txBox="1"/>
          <p:nvPr/>
        </p:nvSpPr>
        <p:spPr>
          <a:xfrm>
            <a:off x="8762620" y="4773314"/>
            <a:ext cx="503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🧔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2D523F3-2FCD-8339-AD65-1F39E85699DB}"/>
              </a:ext>
            </a:extLst>
          </p:cNvPr>
          <p:cNvSpPr txBox="1"/>
          <p:nvPr/>
        </p:nvSpPr>
        <p:spPr>
          <a:xfrm>
            <a:off x="11210744" y="4773314"/>
            <a:ext cx="595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👮‍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ED67863-8249-2F8A-252B-BD9D600FD7AE}"/>
              </a:ext>
            </a:extLst>
          </p:cNvPr>
          <p:cNvSpPr txBox="1"/>
          <p:nvPr/>
        </p:nvSpPr>
        <p:spPr>
          <a:xfrm>
            <a:off x="7389996" y="4727148"/>
            <a:ext cx="5083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🚗</a:t>
            </a: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7F2A9C0-78F6-97AA-255F-087679E5E330}"/>
              </a:ext>
            </a:extLst>
          </p:cNvPr>
          <p:cNvSpPr txBox="1"/>
          <p:nvPr/>
        </p:nvSpPr>
        <p:spPr>
          <a:xfrm>
            <a:off x="9986608" y="4773314"/>
            <a:ext cx="4037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🚫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0C0C954-48BB-FAC0-B4B8-396984266570}"/>
              </a:ext>
            </a:extLst>
          </p:cNvPr>
          <p:cNvSpPr txBox="1"/>
          <p:nvPr/>
        </p:nvSpPr>
        <p:spPr>
          <a:xfrm>
            <a:off x="8690612" y="5775647"/>
            <a:ext cx="6479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🚴‍♂️</a:t>
            </a: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0EC6944-DE1D-E54C-AD56-68A06FA260F6}"/>
              </a:ext>
            </a:extLst>
          </p:cNvPr>
          <p:cNvSpPr txBox="1"/>
          <p:nvPr/>
        </p:nvSpPr>
        <p:spPr>
          <a:xfrm>
            <a:off x="7401586" y="5775647"/>
            <a:ext cx="4967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🏪</a:t>
            </a: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0333F711-94B5-7C69-E459-6B0CF0A7768B}"/>
              </a:ext>
            </a:extLst>
          </p:cNvPr>
          <p:cNvCxnSpPr>
            <a:cxnSpLocks/>
          </p:cNvCxnSpPr>
          <p:nvPr/>
        </p:nvCxnSpPr>
        <p:spPr>
          <a:xfrm flipH="1">
            <a:off x="10490516" y="5000821"/>
            <a:ext cx="719815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DE75735B-5CD8-BE6B-E504-376CC27D6005}"/>
              </a:ext>
            </a:extLst>
          </p:cNvPr>
          <p:cNvCxnSpPr>
            <a:cxnSpLocks/>
          </p:cNvCxnSpPr>
          <p:nvPr/>
        </p:nvCxnSpPr>
        <p:spPr>
          <a:xfrm flipH="1" flipV="1">
            <a:off x="6417738" y="5000822"/>
            <a:ext cx="90133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B56728E4-9144-BF1A-71F9-983C5F4CFDBC}"/>
              </a:ext>
            </a:extLst>
          </p:cNvPr>
          <p:cNvCxnSpPr>
            <a:cxnSpLocks/>
            <a:stCxn id="78" idx="0"/>
          </p:cNvCxnSpPr>
          <p:nvPr/>
        </p:nvCxnSpPr>
        <p:spPr>
          <a:xfrm flipV="1">
            <a:off x="9014574" y="5234681"/>
            <a:ext cx="1082" cy="5409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6C13A52-408D-62B3-B5F8-CD35EEB71AFA}"/>
              </a:ext>
            </a:extLst>
          </p:cNvPr>
          <p:cNvCxnSpPr>
            <a:cxnSpLocks/>
          </p:cNvCxnSpPr>
          <p:nvPr/>
        </p:nvCxnSpPr>
        <p:spPr>
          <a:xfrm>
            <a:off x="7964830" y="5000823"/>
            <a:ext cx="727946" cy="3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BCB865F-3E28-441D-8439-6A274D3AE856}"/>
              </a:ext>
            </a:extLst>
          </p:cNvPr>
          <p:cNvCxnSpPr>
            <a:cxnSpLocks/>
          </p:cNvCxnSpPr>
          <p:nvPr/>
        </p:nvCxnSpPr>
        <p:spPr>
          <a:xfrm flipV="1">
            <a:off x="9338536" y="5000822"/>
            <a:ext cx="506220" cy="30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CB1ECD68-DEB1-16F5-82FF-09D0D405CA02}"/>
              </a:ext>
            </a:extLst>
          </p:cNvPr>
          <p:cNvCxnSpPr>
            <a:cxnSpLocks/>
          </p:cNvCxnSpPr>
          <p:nvPr/>
        </p:nvCxnSpPr>
        <p:spPr>
          <a:xfrm flipH="1">
            <a:off x="7634734" y="5231655"/>
            <a:ext cx="7216" cy="5439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" name="Picture 85">
            <a:extLst>
              <a:ext uri="{FF2B5EF4-FFF2-40B4-BE49-F238E27FC236}">
                <a16:creationId xmlns:a16="http://schemas.microsoft.com/office/drawing/2014/main" id="{0A9E1B2C-B97C-7D9A-BC47-B1EE041B67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751" y="4838707"/>
            <a:ext cx="456449" cy="23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82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5" grpId="0"/>
      <p:bldP spid="76" grpId="0"/>
      <p:bldP spid="77" grpId="0"/>
      <p:bldP spid="78" grpId="0"/>
      <p:bldP spid="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D43CE-C8C7-8029-9D40-21220FDFD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Ontology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E36AB-E76D-E2CA-8733-63C5E972C2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268760"/>
            <a:ext cx="11449272" cy="430621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An ontology is a </a:t>
            </a:r>
            <a:r>
              <a:rPr lang="en-US" b="1" dirty="0"/>
              <a:t>shared</a:t>
            </a:r>
            <a:r>
              <a:rPr lang="en-US" dirty="0"/>
              <a:t> </a:t>
            </a:r>
            <a:r>
              <a:rPr lang="en-US" b="1" dirty="0"/>
              <a:t>conceptualization</a:t>
            </a:r>
            <a:r>
              <a:rPr lang="en-US" dirty="0"/>
              <a:t> of things.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2EBD3E-DBAE-C1B4-52D5-E8927BB25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2EEDAE-85C1-FB56-AD64-989361B8E3BF}"/>
              </a:ext>
            </a:extLst>
          </p:cNvPr>
          <p:cNvSpPr txBox="1"/>
          <p:nvPr/>
        </p:nvSpPr>
        <p:spPr>
          <a:xfrm>
            <a:off x="8763169" y="4773314"/>
            <a:ext cx="503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B92670-0811-C8F6-7FAE-DCD2B887341E}"/>
              </a:ext>
            </a:extLst>
          </p:cNvPr>
          <p:cNvSpPr txBox="1"/>
          <p:nvPr/>
        </p:nvSpPr>
        <p:spPr>
          <a:xfrm>
            <a:off x="11211293" y="4773314"/>
            <a:ext cx="595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👮‍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1F4EFA-F972-7409-96F4-3BECC9E5ABC4}"/>
              </a:ext>
            </a:extLst>
          </p:cNvPr>
          <p:cNvSpPr txBox="1"/>
          <p:nvPr/>
        </p:nvSpPr>
        <p:spPr>
          <a:xfrm>
            <a:off x="7390545" y="4727148"/>
            <a:ext cx="5083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🚗</a:t>
            </a: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5E7FED-B35E-1F5B-38B2-D30E5C2A0EB0}"/>
              </a:ext>
            </a:extLst>
          </p:cNvPr>
          <p:cNvSpPr txBox="1"/>
          <p:nvPr/>
        </p:nvSpPr>
        <p:spPr>
          <a:xfrm>
            <a:off x="9987157" y="4773314"/>
            <a:ext cx="4037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🚫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BC86DD-3A6F-C4A0-1172-EB4380284B2E}"/>
              </a:ext>
            </a:extLst>
          </p:cNvPr>
          <p:cNvSpPr txBox="1"/>
          <p:nvPr/>
        </p:nvSpPr>
        <p:spPr>
          <a:xfrm>
            <a:off x="8691161" y="5775647"/>
            <a:ext cx="6479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🚴‍♂️</a:t>
            </a: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CE1641-2973-0828-FA9D-B78B4C974B66}"/>
              </a:ext>
            </a:extLst>
          </p:cNvPr>
          <p:cNvSpPr txBox="1"/>
          <p:nvPr/>
        </p:nvSpPr>
        <p:spPr>
          <a:xfrm>
            <a:off x="7402135" y="5775647"/>
            <a:ext cx="4967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🏪</a:t>
            </a:r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B9B02B-481D-F95E-BF40-53F5D61D6877}"/>
              </a:ext>
            </a:extLst>
          </p:cNvPr>
          <p:cNvCxnSpPr>
            <a:cxnSpLocks/>
            <a:stCxn id="24" idx="1"/>
            <a:endCxn id="23" idx="3"/>
          </p:cNvCxnSpPr>
          <p:nvPr/>
        </p:nvCxnSpPr>
        <p:spPr>
          <a:xfrm flipH="1">
            <a:off x="10491065" y="4977887"/>
            <a:ext cx="719815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0D2511-205C-DD85-56CD-BB7BC3150962}"/>
              </a:ext>
            </a:extLst>
          </p:cNvPr>
          <p:cNvCxnSpPr>
            <a:cxnSpLocks/>
            <a:stCxn id="19" idx="1"/>
            <a:endCxn id="18" idx="3"/>
          </p:cNvCxnSpPr>
          <p:nvPr/>
        </p:nvCxnSpPr>
        <p:spPr>
          <a:xfrm flipH="1" flipV="1">
            <a:off x="6418287" y="4977888"/>
            <a:ext cx="90133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6C98884-F311-70FB-2076-CD18F7651A9F}"/>
              </a:ext>
            </a:extLst>
          </p:cNvPr>
          <p:cNvCxnSpPr>
            <a:cxnSpLocks/>
            <a:stCxn id="9" idx="0"/>
            <a:endCxn id="22" idx="2"/>
          </p:cNvCxnSpPr>
          <p:nvPr/>
        </p:nvCxnSpPr>
        <p:spPr>
          <a:xfrm flipV="1">
            <a:off x="9015123" y="5188813"/>
            <a:ext cx="1082" cy="5868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DF388DE-DA95-6B0A-BA64-5B7BA3035B48}"/>
              </a:ext>
            </a:extLst>
          </p:cNvPr>
          <p:cNvCxnSpPr>
            <a:cxnSpLocks/>
            <a:stCxn id="19" idx="3"/>
            <a:endCxn id="22" idx="1"/>
          </p:cNvCxnSpPr>
          <p:nvPr/>
        </p:nvCxnSpPr>
        <p:spPr>
          <a:xfrm>
            <a:off x="7965379" y="4977889"/>
            <a:ext cx="727946" cy="3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623A305-5CA2-BF13-C1D3-1562EDAAEA19}"/>
              </a:ext>
            </a:extLst>
          </p:cNvPr>
          <p:cNvCxnSpPr>
            <a:cxnSpLocks/>
            <a:stCxn id="22" idx="3"/>
            <a:endCxn id="23" idx="1"/>
          </p:cNvCxnSpPr>
          <p:nvPr/>
        </p:nvCxnSpPr>
        <p:spPr>
          <a:xfrm flipV="1">
            <a:off x="9339085" y="4977888"/>
            <a:ext cx="506220" cy="30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08BA846-3233-D77B-515C-392DC3B3F8F5}"/>
              </a:ext>
            </a:extLst>
          </p:cNvPr>
          <p:cNvCxnSpPr>
            <a:cxnSpLocks/>
            <a:stCxn id="19" idx="2"/>
            <a:endCxn id="20" idx="0"/>
          </p:cNvCxnSpPr>
          <p:nvPr/>
        </p:nvCxnSpPr>
        <p:spPr>
          <a:xfrm flipH="1">
            <a:off x="7635283" y="5185787"/>
            <a:ext cx="7216" cy="589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9B8D0C15-DEFD-ED04-6256-3D85E398C5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300" y="4838707"/>
            <a:ext cx="456449" cy="23854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0DD62A7-31B1-55CB-4FC7-E22E73C194D4}"/>
              </a:ext>
            </a:extLst>
          </p:cNvPr>
          <p:cNvSpPr/>
          <p:nvPr/>
        </p:nvSpPr>
        <p:spPr>
          <a:xfrm>
            <a:off x="5772527" y="4769989"/>
            <a:ext cx="645760" cy="415797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AA20A2-8091-29DC-85AD-7EEE69BF32D7}"/>
              </a:ext>
            </a:extLst>
          </p:cNvPr>
          <p:cNvSpPr/>
          <p:nvPr/>
        </p:nvSpPr>
        <p:spPr>
          <a:xfrm>
            <a:off x="7319619" y="4769990"/>
            <a:ext cx="645760" cy="415797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F4C2A91-07D6-FE70-DF19-B1436F75230E}"/>
              </a:ext>
            </a:extLst>
          </p:cNvPr>
          <p:cNvSpPr/>
          <p:nvPr/>
        </p:nvSpPr>
        <p:spPr>
          <a:xfrm>
            <a:off x="7312403" y="5775647"/>
            <a:ext cx="645760" cy="461665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A939C97-D8AC-424A-32E8-3AAF0BCCBF1A}"/>
              </a:ext>
            </a:extLst>
          </p:cNvPr>
          <p:cNvSpPr/>
          <p:nvPr/>
        </p:nvSpPr>
        <p:spPr>
          <a:xfrm>
            <a:off x="8693325" y="5775646"/>
            <a:ext cx="645760" cy="461665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164B165-6D11-0256-DE3D-5203969A2555}"/>
              </a:ext>
            </a:extLst>
          </p:cNvPr>
          <p:cNvSpPr/>
          <p:nvPr/>
        </p:nvSpPr>
        <p:spPr>
          <a:xfrm>
            <a:off x="8693325" y="4773016"/>
            <a:ext cx="645760" cy="415797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10CE27A-C25E-E04E-0267-2978530F3B68}"/>
              </a:ext>
            </a:extLst>
          </p:cNvPr>
          <p:cNvSpPr/>
          <p:nvPr/>
        </p:nvSpPr>
        <p:spPr>
          <a:xfrm>
            <a:off x="9845305" y="4769989"/>
            <a:ext cx="645760" cy="415797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4692B3E-F0E7-7050-4144-44E5DDE3A7B4}"/>
              </a:ext>
            </a:extLst>
          </p:cNvPr>
          <p:cNvSpPr/>
          <p:nvPr/>
        </p:nvSpPr>
        <p:spPr>
          <a:xfrm>
            <a:off x="11210880" y="4769988"/>
            <a:ext cx="645760" cy="415797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440B2A4-066F-E95A-D48A-C2AEC763467E}"/>
              </a:ext>
            </a:extLst>
          </p:cNvPr>
          <p:cNvSpPr/>
          <p:nvPr/>
        </p:nvSpPr>
        <p:spPr>
          <a:xfrm>
            <a:off x="565383" y="3800715"/>
            <a:ext cx="259228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Controlled vocabularies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9EEEB16-DE63-3DC0-FDB3-D19DF32261CF}"/>
              </a:ext>
            </a:extLst>
          </p:cNvPr>
          <p:cNvSpPr/>
          <p:nvPr/>
        </p:nvSpPr>
        <p:spPr>
          <a:xfrm>
            <a:off x="4594750" y="3800715"/>
            <a:ext cx="259228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Concept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8FCAFC5-E4FE-99F4-9927-A4781B97A4F0}"/>
              </a:ext>
            </a:extLst>
          </p:cNvPr>
          <p:cNvSpPr/>
          <p:nvPr/>
        </p:nvSpPr>
        <p:spPr>
          <a:xfrm>
            <a:off x="8953705" y="3800715"/>
            <a:ext cx="2304256" cy="43204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Term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2484DB04-E589-D8B3-9A98-1DB888691BC4}"/>
              </a:ext>
            </a:extLst>
          </p:cNvPr>
          <p:cNvCxnSpPr>
            <a:cxnSpLocks/>
            <a:stCxn id="40" idx="1"/>
            <a:endCxn id="39" idx="3"/>
          </p:cNvCxnSpPr>
          <p:nvPr/>
        </p:nvCxnSpPr>
        <p:spPr>
          <a:xfrm flipH="1">
            <a:off x="3157671" y="4016739"/>
            <a:ext cx="1437079" cy="0"/>
          </a:xfrm>
          <a:prstGeom prst="straightConnector1">
            <a:avLst/>
          </a:prstGeom>
          <a:ln w="19050">
            <a:headEnd type="none"/>
            <a:tailEnd type="diamon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5E39FB6-CCC7-DBBE-26A4-7CFAAF85922B}"/>
              </a:ext>
            </a:extLst>
          </p:cNvPr>
          <p:cNvCxnSpPr>
            <a:cxnSpLocks/>
            <a:stCxn id="41" idx="1"/>
            <a:endCxn id="40" idx="3"/>
          </p:cNvCxnSpPr>
          <p:nvPr/>
        </p:nvCxnSpPr>
        <p:spPr>
          <a:xfrm flipH="1">
            <a:off x="7187038" y="4016739"/>
            <a:ext cx="1766667" cy="0"/>
          </a:xfrm>
          <a:prstGeom prst="straightConnector1">
            <a:avLst/>
          </a:prstGeom>
          <a:ln w="19050"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DFD909A0-42FC-7778-5E54-6DF5935F1A88}"/>
              </a:ext>
            </a:extLst>
          </p:cNvPr>
          <p:cNvSpPr txBox="1"/>
          <p:nvPr/>
        </p:nvSpPr>
        <p:spPr>
          <a:xfrm>
            <a:off x="7245176" y="3688886"/>
            <a:ext cx="1653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preferred term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8A439A4-5626-9F49-B07E-ABAF32AD4787}"/>
              </a:ext>
            </a:extLst>
          </p:cNvPr>
          <p:cNvSpPr txBox="1"/>
          <p:nvPr/>
        </p:nvSpPr>
        <p:spPr>
          <a:xfrm>
            <a:off x="6978032" y="4139788"/>
            <a:ext cx="2223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alternative term</a:t>
            </a:r>
          </a:p>
        </p:txBody>
      </p: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6E82D18B-460C-37EC-4B11-69E417E5DE66}"/>
              </a:ext>
            </a:extLst>
          </p:cNvPr>
          <p:cNvCxnSpPr>
            <a:cxnSpLocks/>
            <a:stCxn id="40" idx="2"/>
            <a:endCxn id="41" idx="2"/>
          </p:cNvCxnSpPr>
          <p:nvPr/>
        </p:nvCxnSpPr>
        <p:spPr>
          <a:xfrm rot="16200000" flipH="1">
            <a:off x="7998363" y="2125293"/>
            <a:ext cx="12700" cy="4214939"/>
          </a:xfrm>
          <a:prstGeom prst="bentConnector3">
            <a:avLst>
              <a:gd name="adj1" fmla="val 1800000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2D548F4E-62B3-9041-0B32-A531FB35DC6D}"/>
              </a:ext>
            </a:extLst>
          </p:cNvPr>
          <p:cNvCxnSpPr>
            <a:cxnSpLocks/>
            <a:stCxn id="41" idx="0"/>
            <a:endCxn id="41" idx="3"/>
          </p:cNvCxnSpPr>
          <p:nvPr/>
        </p:nvCxnSpPr>
        <p:spPr>
          <a:xfrm rot="16200000" flipH="1">
            <a:off x="10573885" y="3332663"/>
            <a:ext cx="216024" cy="1152128"/>
          </a:xfrm>
          <a:prstGeom prst="bentConnector4">
            <a:avLst>
              <a:gd name="adj1" fmla="val -105822"/>
              <a:gd name="adj2" fmla="val 119842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CB654968-E477-58B0-C41F-FEF0FF4C6172}"/>
              </a:ext>
            </a:extLst>
          </p:cNvPr>
          <p:cNvSpPr txBox="1"/>
          <p:nvPr/>
        </p:nvSpPr>
        <p:spPr>
          <a:xfrm>
            <a:off x="10093866" y="3242676"/>
            <a:ext cx="1402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synonym</a:t>
            </a:r>
          </a:p>
        </p:txBody>
      </p: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F10DBD20-3460-EB65-6CD4-938735734338}"/>
              </a:ext>
            </a:extLst>
          </p:cNvPr>
          <p:cNvCxnSpPr>
            <a:cxnSpLocks/>
            <a:stCxn id="40" idx="1"/>
            <a:endCxn id="40" idx="0"/>
          </p:cNvCxnSpPr>
          <p:nvPr/>
        </p:nvCxnSpPr>
        <p:spPr>
          <a:xfrm rot="10800000" flipH="1">
            <a:off x="4594750" y="3800715"/>
            <a:ext cx="1296144" cy="216024"/>
          </a:xfrm>
          <a:prstGeom prst="bentConnector4">
            <a:avLst>
              <a:gd name="adj1" fmla="val -17637"/>
              <a:gd name="adj2" fmla="val 205822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4149EE8-F489-D90D-0C31-05B5E906F6FB}"/>
              </a:ext>
            </a:extLst>
          </p:cNvPr>
          <p:cNvSpPr txBox="1"/>
          <p:nvPr/>
        </p:nvSpPr>
        <p:spPr>
          <a:xfrm>
            <a:off x="4057160" y="3241935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semantic relation</a:t>
            </a:r>
          </a:p>
        </p:txBody>
      </p:sp>
      <p:sp>
        <p:nvSpPr>
          <p:cNvPr id="55" name="Speech Bubble: Rectangle 54">
            <a:extLst>
              <a:ext uri="{FF2B5EF4-FFF2-40B4-BE49-F238E27FC236}">
                <a16:creationId xmlns:a16="http://schemas.microsoft.com/office/drawing/2014/main" id="{9D5B9DFA-B639-E4C5-29E7-D552559F7B86}"/>
              </a:ext>
            </a:extLst>
          </p:cNvPr>
          <p:cNvSpPr/>
          <p:nvPr/>
        </p:nvSpPr>
        <p:spPr>
          <a:xfrm>
            <a:off x="1199456" y="1916832"/>
            <a:ext cx="4573071" cy="1214820"/>
          </a:xfrm>
          <a:prstGeom prst="wedgeRectCallout">
            <a:avLst>
              <a:gd name="adj1" fmla="val 36242"/>
              <a:gd name="adj2" fmla="val -71973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The conceptualization is agreed and shared by a group of people. The conceptualization is formally based on a common set of concepts which define the basic meaning.</a:t>
            </a:r>
          </a:p>
        </p:txBody>
      </p:sp>
      <p:sp>
        <p:nvSpPr>
          <p:cNvPr id="57" name="Speech Bubble: Rectangle 56">
            <a:extLst>
              <a:ext uri="{FF2B5EF4-FFF2-40B4-BE49-F238E27FC236}">
                <a16:creationId xmlns:a16="http://schemas.microsoft.com/office/drawing/2014/main" id="{8284FC70-F6D5-AE8E-80C0-AB6829574F8D}"/>
              </a:ext>
            </a:extLst>
          </p:cNvPr>
          <p:cNvSpPr/>
          <p:nvPr/>
        </p:nvSpPr>
        <p:spPr>
          <a:xfrm>
            <a:off x="6153506" y="1913312"/>
            <a:ext cx="4573071" cy="1214820"/>
          </a:xfrm>
          <a:prstGeom prst="wedgeRectCallout">
            <a:avLst>
              <a:gd name="adj1" fmla="val -31918"/>
              <a:gd name="adj2" fmla="val -75373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Important things are represented as mutually related concepts. This includes concrete or abstract things, their types, their properties and relations between them.</a:t>
            </a:r>
          </a:p>
        </p:txBody>
      </p:sp>
    </p:spTree>
    <p:extLst>
      <p:ext uri="{BB962C8B-B14F-4D97-AF65-F5344CB8AC3E}">
        <p14:creationId xmlns:p14="http://schemas.microsoft.com/office/powerpoint/2010/main" val="213452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9" grpId="0" animBg="1"/>
      <p:bldP spid="40" grpId="0" animBg="1"/>
      <p:bldP spid="41" grpId="0" animBg="1"/>
      <p:bldP spid="44" grpId="0"/>
      <p:bldP spid="45" grpId="0"/>
      <p:bldP spid="48" grpId="0"/>
      <p:bldP spid="54" grpId="0"/>
      <p:bldP spid="55" grpId="0" animBg="1"/>
      <p:bldP spid="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DD190-DC28-4A44-A889-85DE3E565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AC3959-4745-932F-8AE7-27C4A42E7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F417FB-D7C2-5521-38DA-4BD087CA33F5}"/>
              </a:ext>
            </a:extLst>
          </p:cNvPr>
          <p:cNvSpPr/>
          <p:nvPr/>
        </p:nvSpPr>
        <p:spPr>
          <a:xfrm>
            <a:off x="5253740" y="2564904"/>
            <a:ext cx="127430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Concept</a:t>
            </a:r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7ADFAC80-3168-4FEF-9738-15FAFF88DF53}"/>
              </a:ext>
            </a:extLst>
          </p:cNvPr>
          <p:cNvSpPr/>
          <p:nvPr/>
        </p:nvSpPr>
        <p:spPr>
          <a:xfrm>
            <a:off x="359999" y="1226620"/>
            <a:ext cx="11448000" cy="1152128"/>
          </a:xfrm>
          <a:prstGeom prst="wedgeRectCallout">
            <a:avLst>
              <a:gd name="adj1" fmla="val -8115"/>
              <a:gd name="adj2" fmla="val 77132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is a unit of thought.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can be concrete (exists in the physical world, can be touched) or abstract (exists only in our minds).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 can think about it, talk about it, its characteristics, features and relations to other concepts.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 share it.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69395E-5DF5-E628-B425-7F7788368EE3}"/>
              </a:ext>
            </a:extLst>
          </p:cNvPr>
          <p:cNvSpPr/>
          <p:nvPr/>
        </p:nvSpPr>
        <p:spPr>
          <a:xfrm>
            <a:off x="3979432" y="3501008"/>
            <a:ext cx="127430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Individual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4AE6C-7574-DC96-AED1-E155F859580E}"/>
              </a:ext>
            </a:extLst>
          </p:cNvPr>
          <p:cNvSpPr/>
          <p:nvPr/>
        </p:nvSpPr>
        <p:spPr>
          <a:xfrm>
            <a:off x="6528048" y="3501008"/>
            <a:ext cx="127430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Universal</a:t>
            </a: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0984952A-92D0-930F-26E5-18DBE3E1F49A}"/>
              </a:ext>
            </a:extLst>
          </p:cNvPr>
          <p:cNvSpPr/>
          <p:nvPr/>
        </p:nvSpPr>
        <p:spPr>
          <a:xfrm>
            <a:off x="359999" y="2600908"/>
            <a:ext cx="2711665" cy="1944216"/>
          </a:xfrm>
          <a:prstGeom prst="wedgeRectCallout">
            <a:avLst>
              <a:gd name="adj1" fmla="val 79143"/>
              <a:gd name="adj2" fmla="val 4888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thing which is an instance of one or more universals.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Realizes characteristics of its universals.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Is concrete or abstract.</a:t>
            </a:r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9409668B-D33A-DBDE-5D50-3F2D84EDDB22}"/>
              </a:ext>
            </a:extLst>
          </p:cNvPr>
          <p:cNvSpPr/>
          <p:nvPr/>
        </p:nvSpPr>
        <p:spPr>
          <a:xfrm>
            <a:off x="8710124" y="2600908"/>
            <a:ext cx="3121879" cy="2340260"/>
          </a:xfrm>
          <a:prstGeom prst="wedgeRectCallout">
            <a:avLst>
              <a:gd name="adj1" fmla="val -75369"/>
              <a:gd name="adj2" fmla="val -7988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Represents a kind of things with one or more common characteristics.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Encapsulates these characteristics in a single concept.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Serves as a semantic type of other things.</a:t>
            </a: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B8B234CB-7C6D-C436-9657-3C9D46EE1767}"/>
              </a:ext>
            </a:extLst>
          </p:cNvPr>
          <p:cNvCxnSpPr>
            <a:stCxn id="6" idx="0"/>
            <a:endCxn id="4" idx="2"/>
          </p:cNvCxnSpPr>
          <p:nvPr/>
        </p:nvCxnSpPr>
        <p:spPr>
          <a:xfrm rot="5400000" flipH="1" flipV="1">
            <a:off x="5001712" y="2611826"/>
            <a:ext cx="504056" cy="127430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0D48DAD0-2627-4409-9E37-EA64F75D04D8}"/>
              </a:ext>
            </a:extLst>
          </p:cNvPr>
          <p:cNvCxnSpPr>
            <a:cxnSpLocks/>
            <a:stCxn id="7" idx="0"/>
            <a:endCxn id="4" idx="2"/>
          </p:cNvCxnSpPr>
          <p:nvPr/>
        </p:nvCxnSpPr>
        <p:spPr>
          <a:xfrm rot="16200000" flipV="1">
            <a:off x="6276020" y="2611826"/>
            <a:ext cx="504056" cy="12743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1ACB83F5-8146-3452-81E7-5CD6B6ADEF43}"/>
              </a:ext>
            </a:extLst>
          </p:cNvPr>
          <p:cNvSpPr/>
          <p:nvPr/>
        </p:nvSpPr>
        <p:spPr>
          <a:xfrm>
            <a:off x="5870415" y="3013619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1523A13-E8CD-14B5-3F8A-9CCFA35489D6}"/>
              </a:ext>
            </a:extLst>
          </p:cNvPr>
          <p:cNvCxnSpPr>
            <a:stCxn id="6" idx="2"/>
            <a:endCxn id="7" idx="2"/>
          </p:cNvCxnSpPr>
          <p:nvPr/>
        </p:nvCxnSpPr>
        <p:spPr>
          <a:xfrm rot="16200000" flipH="1">
            <a:off x="5890894" y="2658748"/>
            <a:ext cx="12700" cy="2548616"/>
          </a:xfrm>
          <a:prstGeom prst="bentConnector3">
            <a:avLst>
              <a:gd name="adj1" fmla="val 1800000"/>
            </a:avLst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039599C-1365-3E1A-9456-A17044F0932F}"/>
              </a:ext>
            </a:extLst>
          </p:cNvPr>
          <p:cNvSpPr txBox="1"/>
          <p:nvPr/>
        </p:nvSpPr>
        <p:spPr>
          <a:xfrm>
            <a:off x="5229686" y="4077072"/>
            <a:ext cx="1381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instance of</a:t>
            </a:r>
          </a:p>
        </p:txBody>
      </p:sp>
      <p:sp>
        <p:nvSpPr>
          <p:cNvPr id="21" name="Speech Bubble: Rectangle 20">
            <a:extLst>
              <a:ext uri="{FF2B5EF4-FFF2-40B4-BE49-F238E27FC236}">
                <a16:creationId xmlns:a16="http://schemas.microsoft.com/office/drawing/2014/main" id="{F748EED0-A2E1-990F-E81E-E3AC874547B9}"/>
              </a:ext>
            </a:extLst>
          </p:cNvPr>
          <p:cNvSpPr/>
          <p:nvPr/>
        </p:nvSpPr>
        <p:spPr>
          <a:xfrm>
            <a:off x="4367808" y="4623269"/>
            <a:ext cx="4042966" cy="1474344"/>
          </a:xfrm>
          <a:prstGeom prst="wedgeRectCallout">
            <a:avLst>
              <a:gd name="adj1" fmla="val -16151"/>
              <a:gd name="adj2" fmla="val -60793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concept is a universal if there are individuals which can be its instances.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concept is an individual if it can be an instance of a universal.</a:t>
            </a:r>
          </a:p>
        </p:txBody>
      </p:sp>
    </p:spTree>
    <p:extLst>
      <p:ext uri="{BB962C8B-B14F-4D97-AF65-F5344CB8AC3E}">
        <p14:creationId xmlns:p14="http://schemas.microsoft.com/office/powerpoint/2010/main" val="109739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7" grpId="0" animBg="1"/>
      <p:bldP spid="20" grpId="0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43C66-051A-0468-B6A6-E4FC2D106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Individual and Universals :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436187-1AD7-E3E1-248C-969908A11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FBEDBF-F832-8CCA-AA8A-2E09E85B34CE}"/>
              </a:ext>
            </a:extLst>
          </p:cNvPr>
          <p:cNvSpPr/>
          <p:nvPr/>
        </p:nvSpPr>
        <p:spPr>
          <a:xfrm>
            <a:off x="3071664" y="1698694"/>
            <a:ext cx="1944216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Person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FCF407-3A04-147E-15F6-96E73E1EC3C2}"/>
              </a:ext>
            </a:extLst>
          </p:cNvPr>
          <p:cNvSpPr/>
          <p:nvPr/>
        </p:nvSpPr>
        <p:spPr>
          <a:xfrm>
            <a:off x="3071664" y="2237346"/>
            <a:ext cx="1944216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Actor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09F88F-BA76-E3BC-DDA0-FE84B4C7D127}"/>
              </a:ext>
            </a:extLst>
          </p:cNvPr>
          <p:cNvSpPr/>
          <p:nvPr/>
        </p:nvSpPr>
        <p:spPr>
          <a:xfrm>
            <a:off x="3071664" y="2775998"/>
            <a:ext cx="1944216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Director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1B66549-118B-A0A8-BCBA-4314AF06129B}"/>
              </a:ext>
            </a:extLst>
          </p:cNvPr>
          <p:cNvSpPr/>
          <p:nvPr/>
        </p:nvSpPr>
        <p:spPr>
          <a:xfrm>
            <a:off x="3071664" y="3300052"/>
            <a:ext cx="1944216" cy="5360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Czech Director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517099-4FEA-0908-114B-5BC598E8D0F9}"/>
              </a:ext>
            </a:extLst>
          </p:cNvPr>
          <p:cNvSpPr/>
          <p:nvPr/>
        </p:nvSpPr>
        <p:spPr>
          <a:xfrm>
            <a:off x="3071664" y="3941236"/>
            <a:ext cx="1944216" cy="9229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Academy </a:t>
            </a:r>
          </a:p>
          <a:p>
            <a:pPr algn="ctr"/>
            <a:r>
              <a:rPr lang="en-US" dirty="0">
                <a:solidFill>
                  <a:schemeClr val="accent6"/>
                </a:solidFill>
              </a:rPr>
              <a:t>Awards </a:t>
            </a:r>
          </a:p>
          <a:p>
            <a:pPr algn="ctr"/>
            <a:r>
              <a:rPr lang="en-US" dirty="0">
                <a:solidFill>
                  <a:schemeClr val="accent6"/>
                </a:solidFill>
              </a:rPr>
              <a:t>Winner in 2021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8373F5-DD56-D30C-7C2A-88338AC7C78E}"/>
              </a:ext>
            </a:extLst>
          </p:cNvPr>
          <p:cNvSpPr/>
          <p:nvPr/>
        </p:nvSpPr>
        <p:spPr>
          <a:xfrm>
            <a:off x="3071664" y="5018540"/>
            <a:ext cx="1944216" cy="11467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Winner of Best Director Academy Awards Category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60E507-A3F4-3B87-A0E9-FF736696A48E}"/>
              </a:ext>
            </a:extLst>
          </p:cNvPr>
          <p:cNvSpPr txBox="1"/>
          <p:nvPr/>
        </p:nvSpPr>
        <p:spPr>
          <a:xfrm>
            <a:off x="3071664" y="123735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Universals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3536D2-5B7F-5481-D11D-E0ABF170F017}"/>
              </a:ext>
            </a:extLst>
          </p:cNvPr>
          <p:cNvSpPr/>
          <p:nvPr/>
        </p:nvSpPr>
        <p:spPr>
          <a:xfrm>
            <a:off x="407368" y="2011636"/>
            <a:ext cx="1271504" cy="6577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accent6"/>
                </a:solidFill>
              </a:rPr>
              <a:t>Václav</a:t>
            </a:r>
          </a:p>
          <a:p>
            <a:pPr algn="ctr"/>
            <a:r>
              <a:rPr lang="cs-CZ" dirty="0">
                <a:solidFill>
                  <a:schemeClr val="accent6"/>
                </a:solidFill>
              </a:rPr>
              <a:t>Havel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323ACE-AD30-483E-E3F5-93AAA77949D0}"/>
              </a:ext>
            </a:extLst>
          </p:cNvPr>
          <p:cNvSpPr/>
          <p:nvPr/>
        </p:nvSpPr>
        <p:spPr>
          <a:xfrm>
            <a:off x="6312024" y="1986556"/>
            <a:ext cx="1271504" cy="6577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Antony </a:t>
            </a:r>
          </a:p>
          <a:p>
            <a:pPr algn="ctr"/>
            <a:r>
              <a:rPr lang="en-US" dirty="0">
                <a:solidFill>
                  <a:schemeClr val="accent6"/>
                </a:solidFill>
              </a:rPr>
              <a:t>Hopkins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0083D0-7860-F353-1D37-AFCEB7B73AC2}"/>
              </a:ext>
            </a:extLst>
          </p:cNvPr>
          <p:cNvSpPr/>
          <p:nvPr/>
        </p:nvSpPr>
        <p:spPr>
          <a:xfrm>
            <a:off x="402085" y="4206472"/>
            <a:ext cx="1271504" cy="6577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accent6"/>
                </a:solidFill>
              </a:rPr>
              <a:t>Chloé</a:t>
            </a:r>
          </a:p>
          <a:p>
            <a:pPr algn="ctr"/>
            <a:r>
              <a:rPr lang="cs-CZ" dirty="0" err="1">
                <a:solidFill>
                  <a:schemeClr val="accent6"/>
                </a:solidFill>
              </a:rPr>
              <a:t>Zhao</a:t>
            </a:r>
            <a:endParaRPr lang="en-US" dirty="0">
              <a:solidFill>
                <a:schemeClr val="accent6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90F9B56-E003-9E48-9209-271EE6CB8A6A}"/>
              </a:ext>
            </a:extLst>
          </p:cNvPr>
          <p:cNvCxnSpPr>
            <a:stCxn id="12" idx="3"/>
            <a:endCxn id="5" idx="1"/>
          </p:cNvCxnSpPr>
          <p:nvPr/>
        </p:nvCxnSpPr>
        <p:spPr>
          <a:xfrm flipV="1">
            <a:off x="1678872" y="1914718"/>
            <a:ext cx="1392792" cy="425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A24B4DF-34CA-FE6C-DA53-5B91DF644F92}"/>
              </a:ext>
            </a:extLst>
          </p:cNvPr>
          <p:cNvCxnSpPr>
            <a:cxnSpLocks/>
            <a:stCxn id="12" idx="3"/>
            <a:endCxn id="6" idx="1"/>
          </p:cNvCxnSpPr>
          <p:nvPr/>
        </p:nvCxnSpPr>
        <p:spPr>
          <a:xfrm>
            <a:off x="1678872" y="2340515"/>
            <a:ext cx="1392792" cy="112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2128D2D-4B9E-D2F9-91DF-DC37FEABA887}"/>
              </a:ext>
            </a:extLst>
          </p:cNvPr>
          <p:cNvCxnSpPr>
            <a:cxnSpLocks/>
            <a:stCxn id="12" idx="3"/>
            <a:endCxn id="7" idx="1"/>
          </p:cNvCxnSpPr>
          <p:nvPr/>
        </p:nvCxnSpPr>
        <p:spPr>
          <a:xfrm>
            <a:off x="1678872" y="2340515"/>
            <a:ext cx="1392792" cy="6515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F075C95-943A-3987-2EB4-E54905E672F5}"/>
              </a:ext>
            </a:extLst>
          </p:cNvPr>
          <p:cNvCxnSpPr>
            <a:cxnSpLocks/>
            <a:stCxn id="12" idx="3"/>
            <a:endCxn id="8" idx="1"/>
          </p:cNvCxnSpPr>
          <p:nvPr/>
        </p:nvCxnSpPr>
        <p:spPr>
          <a:xfrm>
            <a:off x="1678872" y="2340515"/>
            <a:ext cx="1392792" cy="1227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76F540A-655A-248D-A97E-EA26A472E913}"/>
              </a:ext>
            </a:extLst>
          </p:cNvPr>
          <p:cNvCxnSpPr>
            <a:cxnSpLocks/>
            <a:stCxn id="14" idx="3"/>
            <a:endCxn id="5" idx="1"/>
          </p:cNvCxnSpPr>
          <p:nvPr/>
        </p:nvCxnSpPr>
        <p:spPr>
          <a:xfrm flipV="1">
            <a:off x="1673589" y="1914718"/>
            <a:ext cx="1398075" cy="26206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C56E341-1D20-D130-B801-3123C0968ED5}"/>
              </a:ext>
            </a:extLst>
          </p:cNvPr>
          <p:cNvCxnSpPr>
            <a:cxnSpLocks/>
            <a:stCxn id="14" idx="3"/>
            <a:endCxn id="7" idx="1"/>
          </p:cNvCxnSpPr>
          <p:nvPr/>
        </p:nvCxnSpPr>
        <p:spPr>
          <a:xfrm flipV="1">
            <a:off x="1673589" y="2992022"/>
            <a:ext cx="1398075" cy="15433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A4FBE58-AA9B-1BFD-C41D-FC19464180EB}"/>
              </a:ext>
            </a:extLst>
          </p:cNvPr>
          <p:cNvCxnSpPr>
            <a:cxnSpLocks/>
            <a:stCxn id="14" idx="3"/>
            <a:endCxn id="9" idx="1"/>
          </p:cNvCxnSpPr>
          <p:nvPr/>
        </p:nvCxnSpPr>
        <p:spPr>
          <a:xfrm flipV="1">
            <a:off x="1673589" y="4402733"/>
            <a:ext cx="1398075" cy="132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23D0845-CD4C-9832-6F49-09A8E5DB9096}"/>
              </a:ext>
            </a:extLst>
          </p:cNvPr>
          <p:cNvCxnSpPr>
            <a:cxnSpLocks/>
            <a:stCxn id="14" idx="3"/>
            <a:endCxn id="10" idx="1"/>
          </p:cNvCxnSpPr>
          <p:nvPr/>
        </p:nvCxnSpPr>
        <p:spPr>
          <a:xfrm>
            <a:off x="1673589" y="4535351"/>
            <a:ext cx="1398075" cy="1056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BEE6917-F4C9-C780-A521-82EBFCC70887}"/>
              </a:ext>
            </a:extLst>
          </p:cNvPr>
          <p:cNvCxnSpPr>
            <a:cxnSpLocks/>
            <a:stCxn id="13" idx="1"/>
            <a:endCxn id="5" idx="3"/>
          </p:cNvCxnSpPr>
          <p:nvPr/>
        </p:nvCxnSpPr>
        <p:spPr>
          <a:xfrm flipH="1" flipV="1">
            <a:off x="5015880" y="1914718"/>
            <a:ext cx="1296144" cy="400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3F8AF31-AE5E-A1A3-4FCD-A1F29D108A2A}"/>
              </a:ext>
            </a:extLst>
          </p:cNvPr>
          <p:cNvCxnSpPr>
            <a:cxnSpLocks/>
            <a:stCxn id="13" idx="1"/>
            <a:endCxn id="6" idx="3"/>
          </p:cNvCxnSpPr>
          <p:nvPr/>
        </p:nvCxnSpPr>
        <p:spPr>
          <a:xfrm flipH="1">
            <a:off x="5015880" y="2315435"/>
            <a:ext cx="1296144" cy="1379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7B65148-B8E9-DDB9-F610-9CE1BF7BD0A3}"/>
              </a:ext>
            </a:extLst>
          </p:cNvPr>
          <p:cNvCxnSpPr>
            <a:cxnSpLocks/>
            <a:endCxn id="7" idx="3"/>
          </p:cNvCxnSpPr>
          <p:nvPr/>
        </p:nvCxnSpPr>
        <p:spPr>
          <a:xfrm flipH="1">
            <a:off x="5015880" y="2340515"/>
            <a:ext cx="1283824" cy="6515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B6A649CE-95F1-8A35-C471-C1FBB9345FF7}"/>
              </a:ext>
            </a:extLst>
          </p:cNvPr>
          <p:cNvSpPr/>
          <p:nvPr/>
        </p:nvSpPr>
        <p:spPr>
          <a:xfrm>
            <a:off x="7209757" y="4605285"/>
            <a:ext cx="1271504" cy="98663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Academy Awards Category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B52CB32-9550-8F0C-17A6-3EFD5909F140}"/>
              </a:ext>
            </a:extLst>
          </p:cNvPr>
          <p:cNvSpPr/>
          <p:nvPr/>
        </p:nvSpPr>
        <p:spPr>
          <a:xfrm>
            <a:off x="10162085" y="4204191"/>
            <a:ext cx="1440160" cy="3222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noProof="0" dirty="0">
                <a:solidFill>
                  <a:schemeClr val="accent6"/>
                </a:solidFill>
              </a:rPr>
              <a:t>Best Actor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85215E8-B191-5513-46A3-84C0DE68223B}"/>
              </a:ext>
            </a:extLst>
          </p:cNvPr>
          <p:cNvSpPr/>
          <p:nvPr/>
        </p:nvSpPr>
        <p:spPr>
          <a:xfrm>
            <a:off x="10162085" y="4879721"/>
            <a:ext cx="1440160" cy="3222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noProof="0" dirty="0">
                <a:solidFill>
                  <a:schemeClr val="accent6"/>
                </a:solidFill>
              </a:rPr>
              <a:t>Best Actress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34F1D9A-6FA1-CF4B-6390-3B67E4739C63}"/>
              </a:ext>
            </a:extLst>
          </p:cNvPr>
          <p:cNvSpPr/>
          <p:nvPr/>
        </p:nvSpPr>
        <p:spPr>
          <a:xfrm>
            <a:off x="10162084" y="5549724"/>
            <a:ext cx="1440159" cy="3222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noProof="0" dirty="0">
                <a:solidFill>
                  <a:schemeClr val="accent6"/>
                </a:solidFill>
              </a:rPr>
              <a:t>Best Director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C2820CD-970B-D5E3-D69F-C2B094266F33}"/>
              </a:ext>
            </a:extLst>
          </p:cNvPr>
          <p:cNvCxnSpPr>
            <a:cxnSpLocks/>
            <a:stCxn id="48" idx="1"/>
            <a:endCxn id="47" idx="3"/>
          </p:cNvCxnSpPr>
          <p:nvPr/>
        </p:nvCxnSpPr>
        <p:spPr>
          <a:xfrm flipH="1">
            <a:off x="8481261" y="4365314"/>
            <a:ext cx="1680824" cy="7332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6583DD10-E4BE-33BE-BD47-38316EA3B61D}"/>
              </a:ext>
            </a:extLst>
          </p:cNvPr>
          <p:cNvCxnSpPr>
            <a:cxnSpLocks/>
            <a:stCxn id="49" idx="1"/>
            <a:endCxn id="47" idx="3"/>
          </p:cNvCxnSpPr>
          <p:nvPr/>
        </p:nvCxnSpPr>
        <p:spPr>
          <a:xfrm flipH="1">
            <a:off x="8481261" y="5040844"/>
            <a:ext cx="1680824" cy="577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7B3E56C8-D81A-1EE8-6EA8-D4E121CA3C5A}"/>
              </a:ext>
            </a:extLst>
          </p:cNvPr>
          <p:cNvCxnSpPr>
            <a:cxnSpLocks/>
            <a:stCxn id="50" idx="1"/>
          </p:cNvCxnSpPr>
          <p:nvPr/>
        </p:nvCxnSpPr>
        <p:spPr>
          <a:xfrm flipH="1" flipV="1">
            <a:off x="8481260" y="5098604"/>
            <a:ext cx="1680824" cy="6122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F0658D6E-BF51-B5DC-258D-B0F095F02045}"/>
              </a:ext>
            </a:extLst>
          </p:cNvPr>
          <p:cNvSpPr txBox="1"/>
          <p:nvPr/>
        </p:nvSpPr>
        <p:spPr>
          <a:xfrm>
            <a:off x="7197534" y="4167102"/>
            <a:ext cx="1283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Universals</a:t>
            </a:r>
          </a:p>
        </p:txBody>
      </p:sp>
    </p:spTree>
    <p:extLst>
      <p:ext uri="{BB962C8B-B14F-4D97-AF65-F5344CB8AC3E}">
        <p14:creationId xmlns:p14="http://schemas.microsoft.com/office/powerpoint/2010/main" val="324964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47" grpId="0" animBg="1"/>
      <p:bldP spid="48" grpId="0" animBg="1"/>
      <p:bldP spid="49" grpId="0" animBg="1"/>
      <p:bldP spid="50" grpId="0" animBg="1"/>
      <p:bldP spid="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B918C-B5AF-ACE3-29B5-5EE95CE2C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0EE3E-2920-D0A9-B6D0-2521625FA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8A4B36-E02E-550E-921F-C922A083394F}"/>
              </a:ext>
            </a:extLst>
          </p:cNvPr>
          <p:cNvSpPr/>
          <p:nvPr/>
        </p:nvSpPr>
        <p:spPr>
          <a:xfrm>
            <a:off x="5253740" y="2564904"/>
            <a:ext cx="127430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Concept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C3CE99-A341-74AA-22BC-5FCA77CE1420}"/>
              </a:ext>
            </a:extLst>
          </p:cNvPr>
          <p:cNvSpPr/>
          <p:nvPr/>
        </p:nvSpPr>
        <p:spPr>
          <a:xfrm>
            <a:off x="3979432" y="3501008"/>
            <a:ext cx="127430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Endurant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50C768-6D0D-EC42-A2C7-B5C9376BEEDB}"/>
              </a:ext>
            </a:extLst>
          </p:cNvPr>
          <p:cNvSpPr/>
          <p:nvPr/>
        </p:nvSpPr>
        <p:spPr>
          <a:xfrm>
            <a:off x="6528048" y="3501008"/>
            <a:ext cx="127430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6"/>
                </a:solidFill>
              </a:rPr>
              <a:t>Perdurant</a:t>
            </a:r>
            <a:endParaRPr lang="en-US" dirty="0">
              <a:solidFill>
                <a:schemeClr val="accent6"/>
              </a:solidFill>
            </a:endParaRP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CD5BCAAE-9A51-C8C7-9676-4CD2AEB6694D}"/>
              </a:ext>
            </a:extLst>
          </p:cNvPr>
          <p:cNvCxnSpPr>
            <a:stCxn id="6" idx="0"/>
            <a:endCxn id="5" idx="2"/>
          </p:cNvCxnSpPr>
          <p:nvPr/>
        </p:nvCxnSpPr>
        <p:spPr>
          <a:xfrm rot="5400000" flipH="1" flipV="1">
            <a:off x="5001712" y="2611826"/>
            <a:ext cx="504056" cy="127430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926E9F12-EB78-9000-47BB-194CBEB4DA1D}"/>
              </a:ext>
            </a:extLst>
          </p:cNvPr>
          <p:cNvCxnSpPr>
            <a:cxnSpLocks/>
            <a:stCxn id="7" idx="0"/>
            <a:endCxn id="5" idx="2"/>
          </p:cNvCxnSpPr>
          <p:nvPr/>
        </p:nvCxnSpPr>
        <p:spPr>
          <a:xfrm rot="16200000" flipV="1">
            <a:off x="6276020" y="2611826"/>
            <a:ext cx="504056" cy="12743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E4D048B-9E44-42BC-DE2B-37DF35DC3322}"/>
              </a:ext>
            </a:extLst>
          </p:cNvPr>
          <p:cNvSpPr/>
          <p:nvPr/>
        </p:nvSpPr>
        <p:spPr>
          <a:xfrm>
            <a:off x="5870415" y="3013619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11C538B2-46B1-A163-D65D-25FFFC26ACE4}"/>
              </a:ext>
            </a:extLst>
          </p:cNvPr>
          <p:cNvSpPr/>
          <p:nvPr/>
        </p:nvSpPr>
        <p:spPr>
          <a:xfrm>
            <a:off x="359999" y="2600908"/>
            <a:ext cx="3007519" cy="1404156"/>
          </a:xfrm>
          <a:prstGeom prst="wedgeRectCallout">
            <a:avLst>
              <a:gd name="adj1" fmla="val 65038"/>
              <a:gd name="adj2" fmla="val 29728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Endures (persists) in time.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Its properties change in time while identity is not changed.</a:t>
            </a:r>
          </a:p>
        </p:txBody>
      </p:sp>
      <p:sp>
        <p:nvSpPr>
          <p:cNvPr id="13" name="Speech Bubble: Rectangle 12">
            <a:extLst>
              <a:ext uri="{FF2B5EF4-FFF2-40B4-BE49-F238E27FC236}">
                <a16:creationId xmlns:a16="http://schemas.microsoft.com/office/drawing/2014/main" id="{7BA6AAD7-7CCC-7B2E-A8C2-5760704B5877}"/>
              </a:ext>
            </a:extLst>
          </p:cNvPr>
          <p:cNvSpPr/>
          <p:nvPr/>
        </p:nvSpPr>
        <p:spPr>
          <a:xfrm>
            <a:off x="8328248" y="2600908"/>
            <a:ext cx="3503755" cy="1332148"/>
          </a:xfrm>
          <a:prstGeom prst="wedgeRectCallout">
            <a:avLst>
              <a:gd name="adj1" fmla="val -62455"/>
              <a:gd name="adj2" fmla="val 38716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occurs in time.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is framed by a time interval.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does not change.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92B212A-E1DA-4A74-E988-C7610ACE9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887305"/>
              </p:ext>
            </p:extLst>
          </p:nvPr>
        </p:nvGraphicFramePr>
        <p:xfrm>
          <a:off x="2032000" y="4561346"/>
          <a:ext cx="8128000" cy="1381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05775070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8498019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Endurant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Perdurant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21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Václav Havel</a:t>
                      </a:r>
                      <a:endParaRPr lang="en-US" b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Václav Havel in 17 Nov 1989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Wedding of Václav and Olga Havel</a:t>
                      </a:r>
                      <a:endParaRPr lang="en-US" b="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583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Academy Award for Best Actor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Academy Award for Best Actor 2021</a:t>
                      </a:r>
                      <a:endParaRPr lang="en-US" b="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6389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268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0DD86-6F31-8F0F-F956-874F2DD1C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Endurant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CBBAAA-1410-E71E-041D-9ECA1F5EB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1BE5A0-D6B7-5B3D-8FAD-E092BA361736}"/>
              </a:ext>
            </a:extLst>
          </p:cNvPr>
          <p:cNvSpPr/>
          <p:nvPr/>
        </p:nvSpPr>
        <p:spPr>
          <a:xfrm>
            <a:off x="5231904" y="1340768"/>
            <a:ext cx="127430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Endurant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28C987-FB35-D100-0827-5CBBAC6A0F0D}"/>
              </a:ext>
            </a:extLst>
          </p:cNvPr>
          <p:cNvSpPr/>
          <p:nvPr/>
        </p:nvSpPr>
        <p:spPr>
          <a:xfrm>
            <a:off x="3957596" y="2132856"/>
            <a:ext cx="127430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Substantial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A5E793-D6D7-1E87-C841-F7D9DA04D22F}"/>
              </a:ext>
            </a:extLst>
          </p:cNvPr>
          <p:cNvSpPr/>
          <p:nvPr/>
        </p:nvSpPr>
        <p:spPr>
          <a:xfrm>
            <a:off x="6506212" y="2132856"/>
            <a:ext cx="127430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Moment</a:t>
            </a: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1175DE06-2499-69DA-EDF5-8AF660FE91FF}"/>
              </a:ext>
            </a:extLst>
          </p:cNvPr>
          <p:cNvCxnSpPr>
            <a:stCxn id="6" idx="0"/>
            <a:endCxn id="5" idx="2"/>
          </p:cNvCxnSpPr>
          <p:nvPr/>
        </p:nvCxnSpPr>
        <p:spPr>
          <a:xfrm rot="5400000" flipH="1" flipV="1">
            <a:off x="5051884" y="1315682"/>
            <a:ext cx="360040" cy="127430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34332AC0-AB2A-F0F3-22BB-9ED657815010}"/>
              </a:ext>
            </a:extLst>
          </p:cNvPr>
          <p:cNvCxnSpPr>
            <a:cxnSpLocks/>
            <a:stCxn id="7" idx="0"/>
            <a:endCxn id="5" idx="2"/>
          </p:cNvCxnSpPr>
          <p:nvPr/>
        </p:nvCxnSpPr>
        <p:spPr>
          <a:xfrm rot="16200000" flipV="1">
            <a:off x="6326192" y="1315682"/>
            <a:ext cx="360040" cy="12743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EF435ECE-3F58-DE9C-D0A1-5BD23487402F}"/>
              </a:ext>
            </a:extLst>
          </p:cNvPr>
          <p:cNvSpPr/>
          <p:nvPr/>
        </p:nvSpPr>
        <p:spPr>
          <a:xfrm>
            <a:off x="5848579" y="1789483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E76B16-A289-2BFD-00C6-C1A34BAE0402}"/>
              </a:ext>
            </a:extLst>
          </p:cNvPr>
          <p:cNvSpPr/>
          <p:nvPr/>
        </p:nvSpPr>
        <p:spPr>
          <a:xfrm>
            <a:off x="4511824" y="2953225"/>
            <a:ext cx="1274308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Intrinsic Moment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902DCE-C389-37DA-122C-4B3488C3D3DB}"/>
              </a:ext>
            </a:extLst>
          </p:cNvPr>
          <p:cNvSpPr/>
          <p:nvPr/>
        </p:nvSpPr>
        <p:spPr>
          <a:xfrm>
            <a:off x="7060440" y="2953225"/>
            <a:ext cx="1274308" cy="5760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Relator</a:t>
            </a: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700E656C-26EF-2C62-AB13-05E33A126172}"/>
              </a:ext>
            </a:extLst>
          </p:cNvPr>
          <p:cNvCxnSpPr>
            <a:cxnSpLocks/>
            <a:stCxn id="11" idx="0"/>
          </p:cNvCxnSpPr>
          <p:nvPr/>
        </p:nvCxnSpPr>
        <p:spPr>
          <a:xfrm rot="5400000" flipH="1" flipV="1">
            <a:off x="5948150" y="1758009"/>
            <a:ext cx="396045" cy="199438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1B133020-D238-B460-B471-FEA620147E39}"/>
              </a:ext>
            </a:extLst>
          </p:cNvPr>
          <p:cNvCxnSpPr>
            <a:cxnSpLocks/>
            <a:stCxn id="12" idx="0"/>
          </p:cNvCxnSpPr>
          <p:nvPr/>
        </p:nvCxnSpPr>
        <p:spPr>
          <a:xfrm rot="16200000" flipV="1">
            <a:off x="7222458" y="2478089"/>
            <a:ext cx="396045" cy="55422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F5BC6B3-441E-86F1-535D-079619E4639A}"/>
              </a:ext>
            </a:extLst>
          </p:cNvPr>
          <p:cNvSpPr/>
          <p:nvPr/>
        </p:nvSpPr>
        <p:spPr>
          <a:xfrm>
            <a:off x="7122887" y="2573847"/>
            <a:ext cx="45719" cy="5534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peech Bubble: Rectangle 19">
            <a:extLst>
              <a:ext uri="{FF2B5EF4-FFF2-40B4-BE49-F238E27FC236}">
                <a16:creationId xmlns:a16="http://schemas.microsoft.com/office/drawing/2014/main" id="{1936503C-7921-23DB-1308-19B7C53A377A}"/>
              </a:ext>
            </a:extLst>
          </p:cNvPr>
          <p:cNvSpPr/>
          <p:nvPr/>
        </p:nvSpPr>
        <p:spPr>
          <a:xfrm>
            <a:off x="360000" y="1322765"/>
            <a:ext cx="3007519" cy="1182092"/>
          </a:xfrm>
          <a:prstGeom prst="wedgeRectCallout">
            <a:avLst>
              <a:gd name="adj1" fmla="val 65038"/>
              <a:gd name="adj2" fmla="val 29728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Existentially independent endurant.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exists independently of any other endurant.</a:t>
            </a:r>
          </a:p>
        </p:txBody>
      </p:sp>
      <p:sp>
        <p:nvSpPr>
          <p:cNvPr id="21" name="Speech Bubble: Rectangle 20">
            <a:extLst>
              <a:ext uri="{FF2B5EF4-FFF2-40B4-BE49-F238E27FC236}">
                <a16:creationId xmlns:a16="http://schemas.microsoft.com/office/drawing/2014/main" id="{69B6B544-FCC5-57BF-F427-C5CBA57AF456}"/>
              </a:ext>
            </a:extLst>
          </p:cNvPr>
          <p:cNvSpPr/>
          <p:nvPr/>
        </p:nvSpPr>
        <p:spPr>
          <a:xfrm>
            <a:off x="8184233" y="1238796"/>
            <a:ext cx="3623768" cy="1182092"/>
          </a:xfrm>
          <a:prstGeom prst="wedgeRectCallout">
            <a:avLst>
              <a:gd name="adj1" fmla="val -59528"/>
              <a:gd name="adj2" fmla="val 36441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Existentially dependent of one or more other </a:t>
            </a:r>
            <a:r>
              <a:rPr lang="en-US" dirty="0" err="1"/>
              <a:t>endurants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does not exist without </a:t>
            </a:r>
            <a:r>
              <a:rPr lang="en-US" dirty="0" err="1"/>
              <a:t>endurants</a:t>
            </a:r>
            <a:r>
              <a:rPr lang="en-US" dirty="0"/>
              <a:t> it depends on.</a:t>
            </a:r>
          </a:p>
        </p:txBody>
      </p:sp>
      <p:sp>
        <p:nvSpPr>
          <p:cNvPr id="22" name="Speech Bubble: Rectangle 21">
            <a:extLst>
              <a:ext uri="{FF2B5EF4-FFF2-40B4-BE49-F238E27FC236}">
                <a16:creationId xmlns:a16="http://schemas.microsoft.com/office/drawing/2014/main" id="{4C73BAD0-323E-AF0B-333A-445DD370848E}"/>
              </a:ext>
            </a:extLst>
          </p:cNvPr>
          <p:cNvSpPr/>
          <p:nvPr/>
        </p:nvSpPr>
        <p:spPr>
          <a:xfrm>
            <a:off x="983432" y="2672915"/>
            <a:ext cx="3007519" cy="766132"/>
          </a:xfrm>
          <a:prstGeom prst="wedgeRectCallout">
            <a:avLst>
              <a:gd name="adj1" fmla="val 65038"/>
              <a:gd name="adj2" fmla="val 29728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Existentially dependent of one single endurant.</a:t>
            </a:r>
          </a:p>
        </p:txBody>
      </p:sp>
      <p:sp>
        <p:nvSpPr>
          <p:cNvPr id="23" name="Speech Bubble: Rectangle 22">
            <a:extLst>
              <a:ext uri="{FF2B5EF4-FFF2-40B4-BE49-F238E27FC236}">
                <a16:creationId xmlns:a16="http://schemas.microsoft.com/office/drawing/2014/main" id="{8716FF22-F5CF-5BEA-5653-0E5D04D265DA}"/>
              </a:ext>
            </a:extLst>
          </p:cNvPr>
          <p:cNvSpPr/>
          <p:nvPr/>
        </p:nvSpPr>
        <p:spPr>
          <a:xfrm>
            <a:off x="8800898" y="2689648"/>
            <a:ext cx="3007519" cy="766132"/>
          </a:xfrm>
          <a:prstGeom prst="wedgeRectCallout">
            <a:avLst>
              <a:gd name="adj1" fmla="val -62533"/>
              <a:gd name="adj2" fmla="val 19885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Existentially dependent of two or more </a:t>
            </a:r>
            <a:r>
              <a:rPr lang="en-US" dirty="0" err="1"/>
              <a:t>endurants</a:t>
            </a:r>
            <a:r>
              <a:rPr lang="en-US" dirty="0"/>
              <a:t>.</a:t>
            </a: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17F57785-2D2B-000C-F4F5-8F3967F82D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221393"/>
              </p:ext>
            </p:extLst>
          </p:nvPr>
        </p:nvGraphicFramePr>
        <p:xfrm>
          <a:off x="383999" y="3799088"/>
          <a:ext cx="11424003" cy="20584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11601">
                  <a:extLst>
                    <a:ext uri="{9D8B030D-6E8A-4147-A177-3AD203B41FA5}">
                      <a16:colId xmlns:a16="http://schemas.microsoft.com/office/drawing/2014/main" val="3149123296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val="1204995536"/>
                    </a:ext>
                  </a:extLst>
                </a:gridCol>
                <a:gridCol w="4919914">
                  <a:extLst>
                    <a:ext uri="{9D8B030D-6E8A-4147-A177-3AD203B41FA5}">
                      <a16:colId xmlns:a16="http://schemas.microsoft.com/office/drawing/2014/main" val="3778180922"/>
                    </a:ext>
                  </a:extLst>
                </a:gridCol>
              </a:tblGrid>
              <a:tr h="405728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Substatial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Intrinsic Moment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Relator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601238"/>
                  </a:ext>
                </a:extLst>
              </a:tr>
              <a:tr h="952376">
                <a:tc>
                  <a:txBody>
                    <a:bodyPr/>
                    <a:lstStyle/>
                    <a:p>
                      <a:r>
                        <a:rPr lang="en-US" dirty="0"/>
                        <a:t>Václav Havel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Age of </a:t>
                      </a: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Václav Havel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Václav Havel</a:t>
                      </a:r>
                      <a:r>
                        <a:rPr lang="en-US" dirty="0"/>
                        <a:t>'s favorite length of trousers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Leaving</a:t>
                      </a:r>
                      <a:r>
                        <a:rPr lang="en-US" dirty="0"/>
                        <a:t> (movie) was directed by </a:t>
                      </a: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Václav Havel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Co-founding of </a:t>
                      </a: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Charter 77</a:t>
                      </a:r>
                      <a:r>
                        <a:rPr lang="en-US" dirty="0"/>
                        <a:t> by </a:t>
                      </a: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Václav Havel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Václav Havel</a:t>
                      </a:r>
                      <a:r>
                        <a:rPr lang="en-US" dirty="0"/>
                        <a:t>’s presidency of </a:t>
                      </a: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Czechia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175420"/>
                  </a:ext>
                </a:extLst>
              </a:tr>
              <a:tr h="700297">
                <a:tc>
                  <a:txBody>
                    <a:bodyPr/>
                    <a:lstStyle/>
                    <a:p>
                      <a:r>
                        <a:rPr lang="en-US" dirty="0"/>
                        <a:t>Charter 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Date of establishment of </a:t>
                      </a: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Charter 77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Text of </a:t>
                      </a: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Charter 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Publication of </a:t>
                      </a: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Charter 77</a:t>
                      </a:r>
                      <a:r>
                        <a:rPr lang="en-US" dirty="0"/>
                        <a:t> in </a:t>
                      </a:r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The New York Times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911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597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 animBg="1"/>
      <p:bldP spid="15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B5DBD-38F0-260E-90B8-77BEC12F2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 / 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D36C10-38F4-AADD-CAC0-E6D7DC883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DACF50-93AC-545F-618B-AB739969BAB3}"/>
              </a:ext>
            </a:extLst>
          </p:cNvPr>
          <p:cNvSpPr/>
          <p:nvPr/>
        </p:nvSpPr>
        <p:spPr>
          <a:xfrm>
            <a:off x="1796172" y="1330442"/>
            <a:ext cx="709754" cy="2391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6"/>
                </a:solidFill>
              </a:rPr>
              <a:t>Concept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F7AEB5-9FFF-CA4A-3856-145CD88C7A26}"/>
              </a:ext>
            </a:extLst>
          </p:cNvPr>
          <p:cNvSpPr/>
          <p:nvPr/>
        </p:nvSpPr>
        <p:spPr>
          <a:xfrm>
            <a:off x="1086418" y="1800588"/>
            <a:ext cx="709754" cy="1929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6"/>
                </a:solidFill>
              </a:rPr>
              <a:t>Endurant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41C5A4-DB91-4951-E858-C65633FDAC69}"/>
              </a:ext>
            </a:extLst>
          </p:cNvPr>
          <p:cNvSpPr/>
          <p:nvPr/>
        </p:nvSpPr>
        <p:spPr>
          <a:xfrm>
            <a:off x="2505927" y="1800588"/>
            <a:ext cx="709754" cy="1929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accent6"/>
                </a:solidFill>
              </a:rPr>
              <a:t>Perdurant</a:t>
            </a:r>
            <a:endParaRPr lang="en-US" sz="1000" dirty="0">
              <a:solidFill>
                <a:schemeClr val="accent6"/>
              </a:solidFill>
            </a:endParaRP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710EB85C-2235-933F-EF23-42BD0588B03F}"/>
              </a:ext>
            </a:extLst>
          </p:cNvPr>
          <p:cNvCxnSpPr>
            <a:cxnSpLocks/>
            <a:stCxn id="5" idx="0"/>
            <a:endCxn id="4" idx="2"/>
          </p:cNvCxnSpPr>
          <p:nvPr/>
        </p:nvCxnSpPr>
        <p:spPr>
          <a:xfrm rot="5400000" flipH="1" flipV="1">
            <a:off x="1680678" y="1330217"/>
            <a:ext cx="230989" cy="70975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2C8A331F-020C-BDFF-1A5D-92B4E776D07D}"/>
              </a:ext>
            </a:extLst>
          </p:cNvPr>
          <p:cNvCxnSpPr>
            <a:cxnSpLocks/>
            <a:stCxn id="6" idx="0"/>
            <a:endCxn id="4" idx="2"/>
          </p:cNvCxnSpPr>
          <p:nvPr/>
        </p:nvCxnSpPr>
        <p:spPr>
          <a:xfrm rot="16200000" flipV="1">
            <a:off x="2390433" y="1330216"/>
            <a:ext cx="230989" cy="70975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97B70C14-5500-6782-F6ED-69CAC6395B0F}"/>
              </a:ext>
            </a:extLst>
          </p:cNvPr>
          <p:cNvSpPr/>
          <p:nvPr/>
        </p:nvSpPr>
        <p:spPr>
          <a:xfrm>
            <a:off x="2128349" y="1585366"/>
            <a:ext cx="45719" cy="5057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67FD57-C358-FCE5-8764-16C0A44E1290}"/>
              </a:ext>
            </a:extLst>
          </p:cNvPr>
          <p:cNvSpPr/>
          <p:nvPr/>
        </p:nvSpPr>
        <p:spPr>
          <a:xfrm>
            <a:off x="365256" y="2276872"/>
            <a:ext cx="834199" cy="2223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6"/>
                </a:solidFill>
              </a:rPr>
              <a:t>Substantial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4B78BA-2ED0-EB58-9ACE-AA2B772CB997}"/>
              </a:ext>
            </a:extLst>
          </p:cNvPr>
          <p:cNvSpPr/>
          <p:nvPr/>
        </p:nvSpPr>
        <p:spPr>
          <a:xfrm>
            <a:off x="1784766" y="2276872"/>
            <a:ext cx="709754" cy="2223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6"/>
                </a:solidFill>
              </a:rPr>
              <a:t>Moment</a:t>
            </a: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172F8D71-849A-70F3-1F01-BC173342595E}"/>
              </a:ext>
            </a:extLst>
          </p:cNvPr>
          <p:cNvCxnSpPr>
            <a:cxnSpLocks/>
            <a:stCxn id="10" idx="0"/>
            <a:endCxn id="5" idx="2"/>
          </p:cNvCxnSpPr>
          <p:nvPr/>
        </p:nvCxnSpPr>
        <p:spPr>
          <a:xfrm rot="5400000" flipH="1" flipV="1">
            <a:off x="970134" y="1805712"/>
            <a:ext cx="283383" cy="65893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192FCD5D-132E-1982-0AA0-58E4FF9E32AA}"/>
              </a:ext>
            </a:extLst>
          </p:cNvPr>
          <p:cNvCxnSpPr>
            <a:cxnSpLocks/>
            <a:stCxn id="11" idx="0"/>
            <a:endCxn id="5" idx="2"/>
          </p:cNvCxnSpPr>
          <p:nvPr/>
        </p:nvCxnSpPr>
        <p:spPr>
          <a:xfrm rot="16200000" flipV="1">
            <a:off x="1648778" y="1786007"/>
            <a:ext cx="283383" cy="69834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E4C8A47A-0367-7DB7-E214-86458F4E2AC9}"/>
              </a:ext>
            </a:extLst>
          </p:cNvPr>
          <p:cNvSpPr/>
          <p:nvPr/>
        </p:nvSpPr>
        <p:spPr>
          <a:xfrm>
            <a:off x="1420180" y="2014591"/>
            <a:ext cx="45719" cy="4625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8E73C7-8C46-4F9C-491E-BC728592A9E4}"/>
              </a:ext>
            </a:extLst>
          </p:cNvPr>
          <p:cNvSpPr/>
          <p:nvPr/>
        </p:nvSpPr>
        <p:spPr>
          <a:xfrm>
            <a:off x="467452" y="2780929"/>
            <a:ext cx="1122744" cy="1929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6"/>
                </a:solidFill>
              </a:rPr>
              <a:t>Intrinsic Moment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266407-27A7-BA52-96F8-F0D926404C2B}"/>
              </a:ext>
            </a:extLst>
          </p:cNvPr>
          <p:cNvSpPr/>
          <p:nvPr/>
        </p:nvSpPr>
        <p:spPr>
          <a:xfrm>
            <a:off x="2093456" y="2780929"/>
            <a:ext cx="709754" cy="1929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accent6"/>
                </a:solidFill>
              </a:rPr>
              <a:t>Relator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8D8856BF-3DB3-2061-1A5E-1BF6AD932FE3}"/>
              </a:ext>
            </a:extLst>
          </p:cNvPr>
          <p:cNvCxnSpPr>
            <a:cxnSpLocks/>
            <a:stCxn id="15" idx="0"/>
            <a:endCxn id="11" idx="2"/>
          </p:cNvCxnSpPr>
          <p:nvPr/>
        </p:nvCxnSpPr>
        <p:spPr>
          <a:xfrm rot="5400000" flipH="1" flipV="1">
            <a:off x="1443398" y="2084685"/>
            <a:ext cx="281670" cy="111081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67501EEF-8248-AC01-FD73-0F6F09B1E6FD}"/>
              </a:ext>
            </a:extLst>
          </p:cNvPr>
          <p:cNvCxnSpPr>
            <a:cxnSpLocks/>
            <a:stCxn id="16" idx="0"/>
            <a:endCxn id="11" idx="2"/>
          </p:cNvCxnSpPr>
          <p:nvPr/>
        </p:nvCxnSpPr>
        <p:spPr>
          <a:xfrm rot="16200000" flipV="1">
            <a:off x="2153153" y="2485749"/>
            <a:ext cx="281670" cy="30869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6ABCDA2B-7DE4-3051-8F32-48E60BB5D533}"/>
              </a:ext>
            </a:extLst>
          </p:cNvPr>
          <p:cNvSpPr/>
          <p:nvPr/>
        </p:nvSpPr>
        <p:spPr>
          <a:xfrm>
            <a:off x="2118712" y="2519088"/>
            <a:ext cx="45719" cy="4571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45" name="Speech Bubble: Oval 44">
            <a:extLst>
              <a:ext uri="{FF2B5EF4-FFF2-40B4-BE49-F238E27FC236}">
                <a16:creationId xmlns:a16="http://schemas.microsoft.com/office/drawing/2014/main" id="{5401F8DB-DB8E-B7B6-FF6D-14DE3B14F011}"/>
              </a:ext>
            </a:extLst>
          </p:cNvPr>
          <p:cNvSpPr/>
          <p:nvPr/>
        </p:nvSpPr>
        <p:spPr>
          <a:xfrm>
            <a:off x="7998229" y="1271576"/>
            <a:ext cx="3804458" cy="1681477"/>
          </a:xfrm>
          <a:prstGeom prst="wedgeEllipseCallout">
            <a:avLst>
              <a:gd name="adj1" fmla="val -37718"/>
              <a:gd name="adj2" fmla="val 77001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Hi, my name is John. I was driving my red car in the city when a policemen stopped me. I was driving too fast.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2A2C094-E52D-821A-3390-7D6E3885E84D}"/>
              </a:ext>
            </a:extLst>
          </p:cNvPr>
          <p:cNvSpPr/>
          <p:nvPr/>
        </p:nvSpPr>
        <p:spPr>
          <a:xfrm>
            <a:off x="9912424" y="3175350"/>
            <a:ext cx="1944216" cy="64807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John's </a:t>
            </a:r>
            <a:br>
              <a:rPr lang="en-US" dirty="0"/>
            </a:br>
            <a:r>
              <a:rPr lang="en-US" dirty="0"/>
              <a:t>given name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55BFBED8-3EB1-FF4D-C16B-3A9F161F8A13}"/>
              </a:ext>
            </a:extLst>
          </p:cNvPr>
          <p:cNvSpPr/>
          <p:nvPr/>
        </p:nvSpPr>
        <p:spPr>
          <a:xfrm>
            <a:off x="9912424" y="3895430"/>
            <a:ext cx="1944216" cy="648072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John's </a:t>
            </a:r>
            <a:br>
              <a:rPr lang="en-US" dirty="0"/>
            </a:br>
            <a:r>
              <a:rPr lang="en-US" dirty="0"/>
              <a:t>surname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9FB8A5F-5C38-C8EF-D9B9-83097C96D9E3}"/>
              </a:ext>
            </a:extLst>
          </p:cNvPr>
          <p:cNvSpPr txBox="1"/>
          <p:nvPr/>
        </p:nvSpPr>
        <p:spPr>
          <a:xfrm>
            <a:off x="7952259" y="3409255"/>
            <a:ext cx="6680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bearer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3C43D66-23E8-3E13-9098-4AA8F5168412}"/>
              </a:ext>
            </a:extLst>
          </p:cNvPr>
          <p:cNvCxnSpPr>
            <a:cxnSpLocks/>
            <a:stCxn id="46" idx="2"/>
          </p:cNvCxnSpPr>
          <p:nvPr/>
        </p:nvCxnSpPr>
        <p:spPr>
          <a:xfrm flipH="1">
            <a:off x="8574293" y="3499386"/>
            <a:ext cx="1338131" cy="3240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BC1E405-797B-AFAF-3318-B025767A966E}"/>
              </a:ext>
            </a:extLst>
          </p:cNvPr>
          <p:cNvCxnSpPr>
            <a:cxnSpLocks/>
            <a:stCxn id="47" idx="2"/>
          </p:cNvCxnSpPr>
          <p:nvPr/>
        </p:nvCxnSpPr>
        <p:spPr>
          <a:xfrm flipH="1" flipV="1">
            <a:off x="8574293" y="3823422"/>
            <a:ext cx="1338131" cy="3960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5777A7E3-08F3-A19A-D4A6-67F826689B4E}"/>
              </a:ext>
            </a:extLst>
          </p:cNvPr>
          <p:cNvSpPr txBox="1"/>
          <p:nvPr/>
        </p:nvSpPr>
        <p:spPr>
          <a:xfrm rot="20789963">
            <a:off x="8692731" y="3347494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inheres in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0BEB0BF-C403-F29D-3F81-F57EFCEC6FF1}"/>
              </a:ext>
            </a:extLst>
          </p:cNvPr>
          <p:cNvSpPr txBox="1"/>
          <p:nvPr/>
        </p:nvSpPr>
        <p:spPr>
          <a:xfrm rot="1013579">
            <a:off x="8672785" y="3953216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inheres in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46AAD0A-696C-A7E8-459F-E8320827D6DD}"/>
              </a:ext>
            </a:extLst>
          </p:cNvPr>
          <p:cNvSpPr/>
          <p:nvPr/>
        </p:nvSpPr>
        <p:spPr>
          <a:xfrm>
            <a:off x="4371216" y="3928945"/>
            <a:ext cx="1060542" cy="3240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Endurant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B7E2BD51-782A-BA34-4D70-E450CA93E01B}"/>
              </a:ext>
            </a:extLst>
          </p:cNvPr>
          <p:cNvSpPr/>
          <p:nvPr/>
        </p:nvSpPr>
        <p:spPr>
          <a:xfrm>
            <a:off x="324292" y="3928945"/>
            <a:ext cx="1876190" cy="3240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Intrinsic Moment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6D1BC3D7-8475-DC0B-9205-C570C120A2C0}"/>
              </a:ext>
            </a:extLst>
          </p:cNvPr>
          <p:cNvCxnSpPr>
            <a:cxnSpLocks/>
            <a:stCxn id="63" idx="1"/>
            <a:endCxn id="69" idx="3"/>
          </p:cNvCxnSpPr>
          <p:nvPr/>
        </p:nvCxnSpPr>
        <p:spPr>
          <a:xfrm flipH="1" flipV="1">
            <a:off x="2200482" y="4090962"/>
            <a:ext cx="2170734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5882E4C6-5871-9FF7-4C9D-C2F012029997}"/>
              </a:ext>
            </a:extLst>
          </p:cNvPr>
          <p:cNvSpPr txBox="1"/>
          <p:nvPr/>
        </p:nvSpPr>
        <p:spPr>
          <a:xfrm>
            <a:off x="2777904" y="4056724"/>
            <a:ext cx="1037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inheres in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00A8EA2-B64D-5770-A431-E32B128FDD79}"/>
              </a:ext>
            </a:extLst>
          </p:cNvPr>
          <p:cNvSpPr txBox="1"/>
          <p:nvPr/>
        </p:nvSpPr>
        <p:spPr>
          <a:xfrm>
            <a:off x="2135806" y="4056726"/>
            <a:ext cx="4569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0..*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9029910-64CC-2E01-4DCF-5E6266D936E6}"/>
              </a:ext>
            </a:extLst>
          </p:cNvPr>
          <p:cNvSpPr txBox="1"/>
          <p:nvPr/>
        </p:nvSpPr>
        <p:spPr>
          <a:xfrm>
            <a:off x="3978934" y="4056725"/>
            <a:ext cx="4569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0..*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932E64E-0CE5-57C3-4BC3-927899276A5C}"/>
              </a:ext>
            </a:extLst>
          </p:cNvPr>
          <p:cNvSpPr txBox="1"/>
          <p:nvPr/>
        </p:nvSpPr>
        <p:spPr>
          <a:xfrm>
            <a:off x="3528321" y="3802538"/>
            <a:ext cx="87595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dirty="0"/>
              <a:t>bearer</a:t>
            </a:r>
          </a:p>
        </p:txBody>
      </p:sp>
      <p:sp>
        <p:nvSpPr>
          <p:cNvPr id="82" name="Speech Bubble: Rectangle 81">
            <a:extLst>
              <a:ext uri="{FF2B5EF4-FFF2-40B4-BE49-F238E27FC236}">
                <a16:creationId xmlns:a16="http://schemas.microsoft.com/office/drawing/2014/main" id="{FCD4F9BE-9F28-EB81-2AAF-2919F6404F49}"/>
              </a:ext>
            </a:extLst>
          </p:cNvPr>
          <p:cNvSpPr/>
          <p:nvPr/>
        </p:nvSpPr>
        <p:spPr>
          <a:xfrm>
            <a:off x="7684091" y="4729097"/>
            <a:ext cx="3528392" cy="1582085"/>
          </a:xfrm>
          <a:prstGeom prst="wedgeRectCallout">
            <a:avLst>
              <a:gd name="adj1" fmla="val -29650"/>
              <a:gd name="adj2" fmla="val -77524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is his current surname?</a:t>
            </a:r>
            <a:br>
              <a:rPr lang="en-US" dirty="0"/>
            </a:br>
            <a:r>
              <a:rPr lang="en-US" dirty="0"/>
              <a:t>Black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was his surname in 1997?</a:t>
            </a:r>
            <a:br>
              <a:rPr lang="en-US" dirty="0"/>
            </a:br>
            <a:r>
              <a:rPr lang="en-US" dirty="0"/>
              <a:t>English</a:t>
            </a:r>
          </a:p>
        </p:txBody>
      </p:sp>
      <p:sp>
        <p:nvSpPr>
          <p:cNvPr id="83" name="Speech Bubble: Rectangle 82">
            <a:extLst>
              <a:ext uri="{FF2B5EF4-FFF2-40B4-BE49-F238E27FC236}">
                <a16:creationId xmlns:a16="http://schemas.microsoft.com/office/drawing/2014/main" id="{27DCE549-D31B-5AC2-81FB-924303C356B7}"/>
              </a:ext>
            </a:extLst>
          </p:cNvPr>
          <p:cNvSpPr/>
          <p:nvPr/>
        </p:nvSpPr>
        <p:spPr>
          <a:xfrm>
            <a:off x="1199454" y="4596423"/>
            <a:ext cx="4232303" cy="739452"/>
          </a:xfrm>
          <a:prstGeom prst="wedgeRectCallout">
            <a:avLst>
              <a:gd name="adj1" fmla="val -4704"/>
              <a:gd name="adj2" fmla="val -85173"/>
            </a:avLst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 intrinsic moment is existentially dependent on its bearer.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267AFBF1-993B-4ACD-AB25-00F93EA5BF75}"/>
              </a:ext>
            </a:extLst>
          </p:cNvPr>
          <p:cNvSpPr txBox="1"/>
          <p:nvPr/>
        </p:nvSpPr>
        <p:spPr>
          <a:xfrm>
            <a:off x="7906414" y="3892029"/>
            <a:ext cx="7125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John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89B9ABC-2172-9495-B9A8-440048960A2C}"/>
              </a:ext>
            </a:extLst>
          </p:cNvPr>
          <p:cNvSpPr txBox="1"/>
          <p:nvPr/>
        </p:nvSpPr>
        <p:spPr>
          <a:xfrm>
            <a:off x="7998229" y="3592589"/>
            <a:ext cx="5120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🧔</a:t>
            </a:r>
          </a:p>
        </p:txBody>
      </p:sp>
    </p:spTree>
    <p:extLst>
      <p:ext uri="{BB962C8B-B14F-4D97-AF65-F5344CB8AC3E}">
        <p14:creationId xmlns:p14="http://schemas.microsoft.com/office/powerpoint/2010/main" val="87399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/>
      <p:bldP spid="59" grpId="0"/>
      <p:bldP spid="60" grpId="0"/>
      <p:bldP spid="63" grpId="0" animBg="1"/>
      <p:bldP spid="69" grpId="0" animBg="1"/>
      <p:bldP spid="75" grpId="0"/>
      <p:bldP spid="76" grpId="0"/>
      <p:bldP spid="80" grpId="0"/>
      <p:bldP spid="81" grpId="0"/>
      <p:bldP spid="82" grpId="0" animBg="1"/>
      <p:bldP spid="83" grpId="0" animBg="1"/>
    </p:bldLst>
  </p:timing>
</p:sld>
</file>

<file path=ppt/theme/theme1.xml><?xml version="1.0" encoding="utf-8"?>
<a:theme xmlns:a="http://schemas.openxmlformats.org/drawingml/2006/main" name="2026 presentation theme">
  <a:themeElements>
    <a:clrScheme name="Research Group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presentation theme" id="{7FFEBCA7-CFEC-47A0-A420-539049DE4B4A}" vid="{D5459190-8C96-4628-9BF3-9BCB72646EF8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2026 presentation theme</Template>
  <TotalTime>14200</TotalTime>
  <Words>1532</Words>
  <Application>Microsoft Office PowerPoint</Application>
  <PresentationFormat>Widescreen</PresentationFormat>
  <Paragraphs>483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2026 presentation theme</vt:lpstr>
      <vt:lpstr>Ontologies</vt:lpstr>
      <vt:lpstr>Motivation</vt:lpstr>
      <vt:lpstr>PowerPoint Presentation</vt:lpstr>
      <vt:lpstr>Ontology</vt:lpstr>
      <vt:lpstr>Concept</vt:lpstr>
      <vt:lpstr>Individual and Universals : Example</vt:lpstr>
      <vt:lpstr>Time</vt:lpstr>
      <vt:lpstr>Endurant</vt:lpstr>
      <vt:lpstr>Example 1 / 5</vt:lpstr>
      <vt:lpstr>Example 2 / 5</vt:lpstr>
      <vt:lpstr>Example 3 / 5</vt:lpstr>
      <vt:lpstr>Example 4 / 5</vt:lpstr>
      <vt:lpstr>Individual and Universals</vt:lpstr>
      <vt:lpstr>Example 5 / 5</vt:lpstr>
      <vt:lpstr>Example 5 / 5</vt:lpstr>
      <vt:lpstr>Individual, Universals, and instance of</vt:lpstr>
      <vt:lpstr>Ontology</vt:lpstr>
      <vt:lpstr>PowerPoint Presentation</vt:lpstr>
      <vt:lpstr>Ontologies in Practice 1 / 2</vt:lpstr>
      <vt:lpstr>Ontologies in Practice 2 / 2</vt:lpstr>
      <vt:lpstr>Ontologies</vt:lpstr>
      <vt:lpstr>Ontologies in practice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 Škoda</dc:creator>
  <cp:keywords>NDBI046</cp:keywords>
  <cp:lastModifiedBy>Petr Škoda</cp:lastModifiedBy>
  <cp:revision>350</cp:revision>
  <dcterms:created xsi:type="dcterms:W3CDTF">2011-06-05T13:18:40Z</dcterms:created>
  <dcterms:modified xsi:type="dcterms:W3CDTF">2026-05-04T07:16:36Z</dcterms:modified>
</cp:coreProperties>
</file>